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97" r:id="rId4"/>
    <p:sldId id="268" r:id="rId5"/>
    <p:sldId id="294" r:id="rId6"/>
    <p:sldId id="295" r:id="rId7"/>
    <p:sldId id="269" r:id="rId8"/>
    <p:sldId id="270" r:id="rId9"/>
    <p:sldId id="271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58" r:id="rId27"/>
    <p:sldId id="304" r:id="rId28"/>
    <p:sldId id="305" r:id="rId29"/>
    <p:sldId id="306" r:id="rId30"/>
    <p:sldId id="307" r:id="rId31"/>
    <p:sldId id="262" r:id="rId32"/>
    <p:sldId id="259" r:id="rId33"/>
    <p:sldId id="266" r:id="rId34"/>
    <p:sldId id="267" r:id="rId35"/>
    <p:sldId id="260" r:id="rId36"/>
    <p:sldId id="261" r:id="rId37"/>
    <p:sldId id="298" r:id="rId38"/>
    <p:sldId id="303" r:id="rId39"/>
    <p:sldId id="299" r:id="rId40"/>
    <p:sldId id="300" r:id="rId41"/>
    <p:sldId id="30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92" autoAdjust="0"/>
    <p:restoredTop sz="86428" autoAdjust="0"/>
  </p:normalViewPr>
  <p:slideViewPr>
    <p:cSldViewPr>
      <p:cViewPr varScale="1">
        <p:scale>
          <a:sx n="105" d="100"/>
          <a:sy n="105" d="100"/>
        </p:scale>
        <p:origin x="-86" y="-2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9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7BD90-4E92-4AEC-B172-505DAD85FA84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CA3F7-7BD9-445D-B081-74A5146A1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22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E84C-D632-4718-88C5-5D3F603831BE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C6DB-88BF-4A2E-93E8-00A74113F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5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E84C-D632-4718-88C5-5D3F603831BE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C6DB-88BF-4A2E-93E8-00A74113F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0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E84C-D632-4718-88C5-5D3F603831BE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C6DB-88BF-4A2E-93E8-00A74113F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7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E84C-D632-4718-88C5-5D3F603831BE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C6DB-88BF-4A2E-93E8-00A74113F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9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E84C-D632-4718-88C5-5D3F603831BE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C6DB-88BF-4A2E-93E8-00A74113F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9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E84C-D632-4718-88C5-5D3F603831BE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C6DB-88BF-4A2E-93E8-00A74113F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9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E84C-D632-4718-88C5-5D3F603831BE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C6DB-88BF-4A2E-93E8-00A74113F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3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E84C-D632-4718-88C5-5D3F603831BE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C6DB-88BF-4A2E-93E8-00A74113F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8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E84C-D632-4718-88C5-5D3F603831BE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C6DB-88BF-4A2E-93E8-00A74113F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0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E84C-D632-4718-88C5-5D3F603831BE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C6DB-88BF-4A2E-93E8-00A74113F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3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E84C-D632-4718-88C5-5D3F603831BE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C6DB-88BF-4A2E-93E8-00A74113F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5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BE84C-D632-4718-88C5-5D3F603831BE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8C6DB-88BF-4A2E-93E8-00A74113F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2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uhlin.org/2009/12/rethinking-blogging-social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relenet.com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bis.tau.ac.il/twiki/bin/view/Zoology/Lotem/MyResearch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evansville.edu/dt4/301/Dialogue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www.answers.com/topic/communication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halfanhour.blogspot.com/2006/10/ple-diagram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halfanhour.blogspot.com/2010/11/model-of-autonomy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ffingtonpost.com/stephen-downes/democratizing-education_b_794925.html" TargetMode="External"/><Relationship Id="rId2" Type="http://schemas.openxmlformats.org/officeDocument/2006/relationships/hyperlink" Target="http://lemire.me/fr/abstracts/DIVERSITY2008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wnes.ca/post/53544" TargetMode="External"/><Relationship Id="rId2" Type="http://schemas.openxmlformats.org/officeDocument/2006/relationships/hyperlink" Target="http://secondlanguagewriting.com/explorations/Archives/2007/August/TheDownsideofDiversit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ofesorbaker.wordpress.com/2011/01/30/homophily-and-heterophily-what-fires-together-wires-together-cck11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ross/2916958593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downes.ca/post/4206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nnect.downes.ca/post/44222" TargetMode="External"/><Relationship Id="rId4" Type="http://schemas.openxmlformats.org/officeDocument/2006/relationships/hyperlink" Target="http://www.downes.ca/post/55001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ougbelshaw.com/blog/tag/information-technolog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esl-ej.org/ej34/m1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dtechpost.wikispaces.com/PLE+Diagram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0"/>
            <a:ext cx="10362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7848600" cy="917575"/>
          </a:xfrm>
        </p:spPr>
        <p:txBody>
          <a:bodyPr>
            <a:noAutofit/>
          </a:bodyPr>
          <a:lstStyle/>
          <a:p>
            <a:r>
              <a:rPr lang="en-US" sz="4800" dirty="0" smtClean="0"/>
              <a:t>Elements of </a:t>
            </a:r>
            <a:r>
              <a:rPr lang="en-US" sz="4800" dirty="0" err="1" smtClean="0"/>
              <a:t>Connectivism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5410200"/>
            <a:ext cx="6400800" cy="1219200"/>
          </a:xfrm>
        </p:spPr>
        <p:txBody>
          <a:bodyPr>
            <a:normAutofit lnSpcReduction="10000"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Stephen Downes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CMC11 - SUNY Empire State College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September 22, 2011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30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Social Networks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3173413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685800" y="6019800"/>
            <a:ext cx="777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/>
              <a:t>Image: </a:t>
            </a:r>
            <a:r>
              <a:rPr lang="en-US" sz="1200">
                <a:hlinkClick r:id="rId3"/>
              </a:rPr>
              <a:t>http://www.mguhlin.org/2009/12/rethinking-blogging-social.html</a:t>
            </a:r>
            <a:endParaRPr lang="en-US" sz="1200"/>
          </a:p>
          <a:p>
            <a:pPr eaLnBrk="1" hangingPunct="1"/>
            <a:r>
              <a:rPr lang="en-US" sz="1200"/>
              <a:t>Image: </a:t>
            </a:r>
            <a:r>
              <a:rPr lang="en-US" sz="1200">
                <a:hlinkClick r:id="rId4"/>
              </a:rPr>
              <a:t>http://www.relenet.com/</a:t>
            </a:r>
            <a:r>
              <a:rPr lang="en-US" sz="1200"/>
              <a:t>  </a:t>
            </a:r>
          </a:p>
        </p:txBody>
      </p:sp>
      <p:pic>
        <p:nvPicPr>
          <p:cNvPr id="2355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90800"/>
            <a:ext cx="39370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511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24200"/>
            <a:ext cx="4305300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984807"/>
                </a:solidFill>
              </a:rPr>
              <a:t>Social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604A7B"/>
                </a:solidFill>
              </a:rPr>
              <a:t>The next step in such a discussion is usually to describe a theory of social learning, depicting learning as an external process (or set of processes)</a:t>
            </a:r>
          </a:p>
        </p:txBody>
      </p:sp>
    </p:spTree>
    <p:extLst>
      <p:ext uri="{BB962C8B-B14F-4D97-AF65-F5344CB8AC3E}">
        <p14:creationId xmlns:p14="http://schemas.microsoft.com/office/powerpoint/2010/main" val="4053899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0"/>
            <a:ext cx="662940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254061"/>
                </a:solidFill>
              </a:rPr>
              <a:t>Some Forms of Social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924800" cy="4525963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604A7B"/>
                </a:solidFill>
              </a:rPr>
              <a:t>Behaviourism</a:t>
            </a:r>
            <a:r>
              <a:rPr lang="en-US" dirty="0" smtClean="0">
                <a:solidFill>
                  <a:srgbClr val="604A7B"/>
                </a:solidFill>
              </a:rPr>
              <a:t> / </a:t>
            </a:r>
            <a:r>
              <a:rPr lang="en-US" dirty="0" err="1" smtClean="0">
                <a:solidFill>
                  <a:srgbClr val="604A7B"/>
                </a:solidFill>
              </a:rPr>
              <a:t>Instructivism</a:t>
            </a:r>
            <a:endParaRPr lang="en-US" dirty="0" smtClean="0">
              <a:solidFill>
                <a:srgbClr val="604A7B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604A7B"/>
                </a:solidFill>
              </a:rPr>
              <a:t>Interaction &amp; Interaction Theory (Moore)</a:t>
            </a:r>
          </a:p>
          <a:p>
            <a:pPr eaLnBrk="1" hangingPunct="1"/>
            <a:r>
              <a:rPr lang="en-US" dirty="0" smtClean="0">
                <a:solidFill>
                  <a:srgbClr val="604A7B"/>
                </a:solidFill>
              </a:rPr>
              <a:t>Social Constructivism (</a:t>
            </a:r>
            <a:r>
              <a:rPr lang="en-US" dirty="0" err="1" smtClean="0">
                <a:solidFill>
                  <a:srgbClr val="604A7B"/>
                </a:solidFill>
              </a:rPr>
              <a:t>Vygotsky</a:t>
            </a:r>
            <a:r>
              <a:rPr lang="en-US" dirty="0" smtClean="0">
                <a:solidFill>
                  <a:srgbClr val="604A7B"/>
                </a:solidFill>
              </a:rPr>
              <a:t>)</a:t>
            </a:r>
          </a:p>
          <a:p>
            <a:pPr eaLnBrk="1" hangingPunct="1"/>
            <a:r>
              <a:rPr lang="en-US" dirty="0" smtClean="0">
                <a:solidFill>
                  <a:srgbClr val="604A7B"/>
                </a:solidFill>
              </a:rPr>
              <a:t>Problem-Based Learning (</a:t>
            </a:r>
            <a:r>
              <a:rPr lang="en-US" dirty="0" err="1" smtClean="0">
                <a:solidFill>
                  <a:srgbClr val="604A7B"/>
                </a:solidFill>
              </a:rPr>
              <a:t>Johnasson</a:t>
            </a:r>
            <a:r>
              <a:rPr lang="en-US" dirty="0" smtClean="0">
                <a:solidFill>
                  <a:srgbClr val="604A7B"/>
                </a:solidFill>
              </a:rPr>
              <a:t>)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609600" y="6096000"/>
            <a:ext cx="609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Image: </a:t>
            </a:r>
            <a:r>
              <a:rPr lang="en-US" sz="1400">
                <a:hlinkClick r:id="rId3"/>
              </a:rPr>
              <a:t>http://ibis.tau.ac.il/twiki/bin/view/Zoology/Lotem/MyResearch</a:t>
            </a:r>
            <a:r>
              <a:rPr lang="en-US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3252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8064A2"/>
                </a:solidFill>
              </a:rPr>
              <a:t>Aspects of Social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953735"/>
                </a:solidFill>
              </a:rPr>
              <a:t>Externally-Based Definitions</a:t>
            </a:r>
          </a:p>
          <a:p>
            <a:pPr lvl="1" eaLnBrk="1" hangingPunct="1"/>
            <a:r>
              <a:rPr lang="en-US" dirty="0" smtClean="0">
                <a:solidFill>
                  <a:srgbClr val="953735"/>
                </a:solidFill>
              </a:rPr>
              <a:t>Learning objectives, Body of Knowledge</a:t>
            </a:r>
          </a:p>
          <a:p>
            <a:pPr eaLnBrk="1" hangingPunct="1"/>
            <a:r>
              <a:rPr lang="en-US" dirty="0" smtClean="0">
                <a:solidFill>
                  <a:srgbClr val="632523"/>
                </a:solidFill>
              </a:rPr>
              <a:t>Externally-Based Processes</a:t>
            </a:r>
          </a:p>
          <a:p>
            <a:pPr lvl="1" eaLnBrk="1" hangingPunct="1"/>
            <a:r>
              <a:rPr lang="en-US" dirty="0" smtClean="0">
                <a:solidFill>
                  <a:srgbClr val="632523"/>
                </a:solidFill>
              </a:rPr>
              <a:t>Learning activities, Processes and conversations</a:t>
            </a:r>
          </a:p>
          <a:p>
            <a:pPr lvl="1" eaLnBrk="1" hangingPunct="1"/>
            <a:r>
              <a:rPr lang="en-US" dirty="0" smtClean="0">
                <a:solidFill>
                  <a:srgbClr val="632523"/>
                </a:solidFill>
              </a:rPr>
              <a:t>Interaction and communication</a:t>
            </a:r>
          </a:p>
          <a:p>
            <a:pPr eaLnBrk="1" hangingPunct="1"/>
            <a:r>
              <a:rPr lang="en-US" dirty="0" smtClean="0">
                <a:solidFill>
                  <a:srgbClr val="984807"/>
                </a:solidFill>
              </a:rPr>
              <a:t>External Systems</a:t>
            </a:r>
          </a:p>
          <a:p>
            <a:pPr lvl="1" eaLnBrk="1" hangingPunct="1"/>
            <a:r>
              <a:rPr lang="en-US" dirty="0" smtClean="0">
                <a:solidFill>
                  <a:srgbClr val="984807"/>
                </a:solidFill>
              </a:rPr>
              <a:t>Classes, networks, groups, collaboration</a:t>
            </a:r>
          </a:p>
          <a:p>
            <a:pPr eaLnBrk="1" hangingPunct="1"/>
            <a:r>
              <a:rPr lang="en-US" dirty="0" smtClean="0">
                <a:solidFill>
                  <a:srgbClr val="984807"/>
                </a:solidFill>
              </a:rPr>
              <a:t>External Evaluation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1778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solidFill>
                  <a:srgbClr val="4BACC6"/>
                </a:solidFill>
              </a:rPr>
              <a:t>Personal </a:t>
            </a:r>
            <a:r>
              <a:rPr lang="en-CA" dirty="0" err="1" smtClean="0">
                <a:solidFill>
                  <a:srgbClr val="4BACC6"/>
                </a:solidFill>
              </a:rPr>
              <a:t>vs</a:t>
            </a:r>
            <a:r>
              <a:rPr lang="en-CA" dirty="0" smtClean="0">
                <a:solidFill>
                  <a:srgbClr val="4BACC6"/>
                </a:solidFill>
              </a:rPr>
              <a:t> Social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CA" dirty="0" smtClean="0">
                <a:solidFill>
                  <a:srgbClr val="953735"/>
                </a:solidFill>
              </a:rPr>
              <a:t>Social knowledge is </a:t>
            </a:r>
            <a:r>
              <a:rPr lang="en-CA" i="1" dirty="0" smtClean="0">
                <a:solidFill>
                  <a:srgbClr val="953735"/>
                </a:solidFill>
              </a:rPr>
              <a:t>not</a:t>
            </a:r>
            <a:r>
              <a:rPr lang="en-CA" dirty="0" smtClean="0">
                <a:solidFill>
                  <a:srgbClr val="953735"/>
                </a:solidFill>
              </a:rPr>
              <a:t> personal knowledge</a:t>
            </a:r>
          </a:p>
          <a:p>
            <a:pPr eaLnBrk="1" hangingPunct="1"/>
            <a:endParaRPr lang="en-CA" dirty="0" smtClean="0"/>
          </a:p>
          <a:p>
            <a:pPr eaLnBrk="1" hangingPunct="1"/>
            <a:r>
              <a:rPr lang="en-CA" dirty="0" smtClean="0">
                <a:solidFill>
                  <a:srgbClr val="4F6228"/>
                </a:solidFill>
              </a:rPr>
              <a:t>Personal Knowledge management = Learning</a:t>
            </a:r>
          </a:p>
          <a:p>
            <a:pPr eaLnBrk="1" hangingPunct="1"/>
            <a:r>
              <a:rPr lang="en-CA" dirty="0" smtClean="0">
                <a:solidFill>
                  <a:srgbClr val="4F6228"/>
                </a:solidFill>
              </a:rPr>
              <a:t>Social Knowledge Management = Research</a:t>
            </a:r>
          </a:p>
          <a:p>
            <a:pPr eaLnBrk="1" hangingPunct="1"/>
            <a:endParaRPr lang="en-CA" dirty="0" smtClean="0">
              <a:solidFill>
                <a:srgbClr val="4F6228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CA" dirty="0" smtClean="0">
                <a:solidFill>
                  <a:srgbClr val="10253F"/>
                </a:solidFill>
              </a:rPr>
              <a:t>	The product of the educational system is not a </a:t>
            </a:r>
            <a:r>
              <a:rPr lang="en-CA" i="1" dirty="0" smtClean="0">
                <a:solidFill>
                  <a:srgbClr val="10253F"/>
                </a:solidFill>
              </a:rPr>
              <a:t>social</a:t>
            </a:r>
            <a:r>
              <a:rPr lang="en-CA" dirty="0" smtClean="0">
                <a:solidFill>
                  <a:srgbClr val="10253F"/>
                </a:solidFill>
              </a:rPr>
              <a:t> outcome (knowledge, skill, problem, community) but a </a:t>
            </a:r>
            <a:r>
              <a:rPr lang="en-CA" i="1" dirty="0" smtClean="0">
                <a:solidFill>
                  <a:srgbClr val="10253F"/>
                </a:solidFill>
              </a:rPr>
              <a:t>personal </a:t>
            </a:r>
            <a:r>
              <a:rPr lang="en-CA" dirty="0" smtClean="0">
                <a:solidFill>
                  <a:srgbClr val="10253F"/>
                </a:solidFill>
              </a:rPr>
              <a:t>outcome</a:t>
            </a:r>
          </a:p>
        </p:txBody>
      </p:sp>
    </p:spTree>
    <p:extLst>
      <p:ext uri="{BB962C8B-B14F-4D97-AF65-F5344CB8AC3E}">
        <p14:creationId xmlns:p14="http://schemas.microsoft.com/office/powerpoint/2010/main" val="461127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800000"/>
                </a:solidFill>
              </a:rPr>
              <a:t>Personal Knowledge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295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rgbClr val="AB0000"/>
                </a:solidFill>
              </a:rPr>
              <a:t>	Personal knowledge consists of </a:t>
            </a:r>
            <a:r>
              <a:rPr lang="en-US" i="1" dirty="0" smtClean="0">
                <a:solidFill>
                  <a:srgbClr val="AB0000"/>
                </a:solidFill>
              </a:rPr>
              <a:t>neural</a:t>
            </a:r>
            <a:r>
              <a:rPr lang="en-US" dirty="0" smtClean="0">
                <a:solidFill>
                  <a:srgbClr val="AB0000"/>
                </a:solidFill>
              </a:rPr>
              <a:t> connections, not social connections</a:t>
            </a:r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9370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38100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685800" y="3962400"/>
            <a:ext cx="403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We are using one of these</a:t>
            </a:r>
          </a:p>
        </p:txBody>
      </p:sp>
      <p:sp>
        <p:nvSpPr>
          <p:cNvPr id="28679" name="TextBox 8"/>
          <p:cNvSpPr txBox="1">
            <a:spLocks noChangeArrowheads="1"/>
          </p:cNvSpPr>
          <p:nvPr/>
        </p:nvSpPr>
        <p:spPr bwMode="auto">
          <a:xfrm>
            <a:off x="4724400" y="4724400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To create one of these</a:t>
            </a:r>
          </a:p>
        </p:txBody>
      </p:sp>
    </p:spTree>
    <p:extLst>
      <p:ext uri="{BB962C8B-B14F-4D97-AF65-F5344CB8AC3E}">
        <p14:creationId xmlns:p14="http://schemas.microsoft.com/office/powerpoint/2010/main" val="492735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solidFill>
                  <a:srgbClr val="17375E"/>
                </a:solidFill>
              </a:rPr>
              <a:t>Learning Outcomes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CA" dirty="0" smtClean="0">
                <a:solidFill>
                  <a:srgbClr val="953735"/>
                </a:solidFill>
              </a:rPr>
              <a:t>Simple </a:t>
            </a:r>
            <a:r>
              <a:rPr lang="en-CA" dirty="0" err="1" smtClean="0">
                <a:solidFill>
                  <a:srgbClr val="953735"/>
                </a:solidFill>
              </a:rPr>
              <a:t>vs</a:t>
            </a:r>
            <a:r>
              <a:rPr lang="en-CA" dirty="0" smtClean="0">
                <a:solidFill>
                  <a:srgbClr val="953735"/>
                </a:solidFill>
              </a:rPr>
              <a:t> complex </a:t>
            </a:r>
            <a:r>
              <a:rPr lang="en-US" dirty="0" smtClean="0">
                <a:solidFill>
                  <a:srgbClr val="953735"/>
                </a:solidFill>
              </a:rPr>
              <a:t>–</a:t>
            </a:r>
            <a:r>
              <a:rPr lang="en-CA" dirty="0" smtClean="0">
                <a:solidFill>
                  <a:srgbClr val="953735"/>
                </a:solidFill>
              </a:rPr>
              <a:t> text </a:t>
            </a:r>
            <a:r>
              <a:rPr lang="en-CA" dirty="0" err="1" smtClean="0">
                <a:solidFill>
                  <a:srgbClr val="953735"/>
                </a:solidFill>
              </a:rPr>
              <a:t>vs</a:t>
            </a:r>
            <a:r>
              <a:rPr lang="en-CA" dirty="0" smtClean="0">
                <a:solidFill>
                  <a:srgbClr val="953735"/>
                </a:solidFill>
              </a:rPr>
              <a:t> network</a:t>
            </a: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2286000" y="2286000"/>
            <a:ext cx="46418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American Typewriter" charset="0"/>
              </a:rPr>
              <a:t>“Paris is the capital of France”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                              vs</a:t>
            </a:r>
          </a:p>
        </p:txBody>
      </p:sp>
      <p:pic>
        <p:nvPicPr>
          <p:cNvPr id="2970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00400"/>
            <a:ext cx="44196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122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215968"/>
                </a:solidFill>
              </a:rPr>
              <a:t>Learning Outcomes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tx2"/>
                </a:solidFill>
              </a:rPr>
              <a:t>It’s the difference between:</a:t>
            </a:r>
          </a:p>
          <a:p>
            <a:pPr eaLnBrk="1" hangingPunct="1"/>
            <a:r>
              <a:rPr lang="en-US" dirty="0" smtClean="0">
                <a:solidFill>
                  <a:srgbClr val="403152"/>
                </a:solidFill>
              </a:rPr>
              <a:t>‘Knowing’ that ‘Paris is the capital of France’ or even some sort of ‘knowing how’ (these are </a:t>
            </a:r>
            <a:r>
              <a:rPr lang="en-US" i="1" dirty="0" smtClean="0">
                <a:solidFill>
                  <a:srgbClr val="403152"/>
                </a:solidFill>
              </a:rPr>
              <a:t>external</a:t>
            </a:r>
            <a:r>
              <a:rPr lang="en-US" dirty="0" smtClean="0">
                <a:solidFill>
                  <a:srgbClr val="403152"/>
                </a:solidFill>
              </a:rPr>
              <a:t> definitions of this knowledge) and</a:t>
            </a:r>
          </a:p>
          <a:p>
            <a:pPr eaLnBrk="1" hangingPunct="1"/>
            <a:r>
              <a:rPr lang="en-US" dirty="0" smtClean="0">
                <a:solidFill>
                  <a:srgbClr val="4F6228"/>
                </a:solidFill>
              </a:rPr>
              <a:t>What it </a:t>
            </a:r>
            <a:r>
              <a:rPr lang="en-US" i="1" dirty="0" smtClean="0">
                <a:solidFill>
                  <a:srgbClr val="4F6228"/>
                </a:solidFill>
              </a:rPr>
              <a:t>feels like</a:t>
            </a:r>
            <a:r>
              <a:rPr lang="en-US" dirty="0" smtClean="0">
                <a:solidFill>
                  <a:srgbClr val="4F6228"/>
                </a:solidFill>
              </a:rPr>
              <a:t> to have geographical knowledge; what it </a:t>
            </a:r>
            <a:r>
              <a:rPr lang="en-US" i="1" dirty="0" smtClean="0">
                <a:solidFill>
                  <a:srgbClr val="4F6228"/>
                </a:solidFill>
              </a:rPr>
              <a:t>feels like</a:t>
            </a:r>
            <a:r>
              <a:rPr lang="en-US" dirty="0" smtClean="0">
                <a:solidFill>
                  <a:srgbClr val="4F6228"/>
                </a:solidFill>
              </a:rPr>
              <a:t> to be a speaker of a language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accent2"/>
                </a:solidFill>
              </a:rPr>
              <a:t>	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57200" y="5410200"/>
            <a:ext cx="7848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chemeClr val="accent2"/>
                </a:solidFill>
              </a:rPr>
              <a:t>Learning a discipline is a </a:t>
            </a:r>
            <a:r>
              <a:rPr lang="en-US" sz="3200" i="1">
                <a:solidFill>
                  <a:schemeClr val="accent2"/>
                </a:solidFill>
              </a:rPr>
              <a:t>total state</a:t>
            </a:r>
            <a:r>
              <a:rPr lang="en-US" sz="3200">
                <a:solidFill>
                  <a:schemeClr val="accent2"/>
                </a:solidFill>
              </a:rPr>
              <a:t> and not a collection of specific states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768681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10253F"/>
                </a:solidFill>
              </a:rPr>
              <a:t>Learning Outcomes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Learning a discipline is a </a:t>
            </a:r>
            <a:r>
              <a:rPr lang="en-US" i="1" dirty="0" smtClean="0">
                <a:solidFill>
                  <a:schemeClr val="accent2"/>
                </a:solidFill>
              </a:rPr>
              <a:t>total state</a:t>
            </a:r>
            <a:r>
              <a:rPr lang="en-US" dirty="0" smtClean="0">
                <a:solidFill>
                  <a:schemeClr val="accent2"/>
                </a:solidFill>
              </a:rPr>
              <a:t> and not a collection of specific states</a:t>
            </a:r>
            <a:endParaRPr lang="en-US" dirty="0" smtClean="0"/>
          </a:p>
          <a:p>
            <a:pPr eaLnBrk="1" hangingPunct="1"/>
            <a:r>
              <a:rPr lang="en-US" dirty="0" smtClean="0">
                <a:solidFill>
                  <a:srgbClr val="254061"/>
                </a:solidFill>
              </a:rPr>
              <a:t>It is obtained through </a:t>
            </a:r>
            <a:r>
              <a:rPr lang="en-US" i="1" dirty="0" smtClean="0">
                <a:solidFill>
                  <a:srgbClr val="254061"/>
                </a:solidFill>
              </a:rPr>
              <a:t>immersion</a:t>
            </a:r>
            <a:r>
              <a:rPr lang="en-US" dirty="0" smtClean="0">
                <a:solidFill>
                  <a:srgbClr val="254061"/>
                </a:solidFill>
              </a:rPr>
              <a:t> in an environment rather than acquisition of particular entities</a:t>
            </a:r>
          </a:p>
          <a:p>
            <a:pPr eaLnBrk="1" hangingPunct="1"/>
            <a:r>
              <a:rPr lang="en-US" dirty="0" smtClean="0">
                <a:solidFill>
                  <a:srgbClr val="254061"/>
                </a:solidFill>
              </a:rPr>
              <a:t>It is expressed functionally (can you perform ‘as a geographer’?) rather than cognitively (can you state ‘geography facts’ or do ‘geography tasks’?)</a:t>
            </a:r>
          </a:p>
        </p:txBody>
      </p:sp>
    </p:spTree>
    <p:extLst>
      <p:ext uri="{BB962C8B-B14F-4D97-AF65-F5344CB8AC3E}">
        <p14:creationId xmlns:p14="http://schemas.microsoft.com/office/powerpoint/2010/main" val="3810030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800000"/>
                </a:solidFill>
              </a:rPr>
              <a:t>Learning Outcomes (4)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295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rgbClr val="AB0000"/>
                </a:solidFill>
              </a:rPr>
              <a:t>	There are not specific bits of knowledge or competencies, but rather, personal capacities</a:t>
            </a:r>
          </a:p>
        </p:txBody>
      </p:sp>
      <p:pic>
        <p:nvPicPr>
          <p:cNvPr id="3277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39370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8100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533400" y="3962400"/>
            <a:ext cx="403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We recognize this</a:t>
            </a:r>
          </a:p>
        </p:txBody>
      </p:sp>
      <p:sp>
        <p:nvSpPr>
          <p:cNvPr id="32775" name="TextBox 8"/>
          <p:cNvSpPr txBox="1">
            <a:spLocks noChangeArrowheads="1"/>
          </p:cNvSpPr>
          <p:nvPr/>
        </p:nvSpPr>
        <p:spPr bwMode="auto">
          <a:xfrm>
            <a:off x="4724400" y="4724400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By perfomance in this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7000" y="6324600"/>
            <a:ext cx="2362200" cy="381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4F6228"/>
                </a:solidFill>
              </a:rPr>
              <a:t>(more on this later)</a:t>
            </a:r>
          </a:p>
        </p:txBody>
      </p:sp>
    </p:spTree>
    <p:extLst>
      <p:ext uri="{BB962C8B-B14F-4D97-AF65-F5344CB8AC3E}">
        <p14:creationId xmlns:p14="http://schemas.microsoft.com/office/powerpoint/2010/main" val="1690511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Connectivism</a:t>
            </a:r>
            <a:r>
              <a:rPr lang="en-US" dirty="0" smtClean="0"/>
              <a:t>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theory that knowledge consists of the connections between entities in a network, and</a:t>
            </a:r>
          </a:p>
          <a:p>
            <a:r>
              <a:rPr lang="en-US" baseline="0" dirty="0" smtClean="0"/>
              <a:t>The theory that learning consists of developing and traversing these networks</a:t>
            </a:r>
          </a:p>
        </p:txBody>
      </p:sp>
    </p:spTree>
    <p:extLst>
      <p:ext uri="{BB962C8B-B14F-4D97-AF65-F5344CB8AC3E}">
        <p14:creationId xmlns:p14="http://schemas.microsoft.com/office/powerpoint/2010/main" val="3250151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solidFill>
                  <a:schemeClr val="accent2"/>
                </a:solidFill>
              </a:rPr>
              <a:t>Shared Understandings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solidFill>
                  <a:schemeClr val="tx2"/>
                </a:solidFill>
              </a:rPr>
              <a:t>Interactivity </a:t>
            </a:r>
            <a:r>
              <a:rPr lang="en-CA" dirty="0" err="1" smtClean="0">
                <a:solidFill>
                  <a:schemeClr val="tx2"/>
                </a:solidFill>
              </a:rPr>
              <a:t>vs</a:t>
            </a:r>
            <a:r>
              <a:rPr lang="en-CA" dirty="0" smtClean="0">
                <a:solidFill>
                  <a:schemeClr val="tx2"/>
                </a:solidFill>
              </a:rPr>
              <a:t> commonality</a:t>
            </a:r>
          </a:p>
          <a:p>
            <a:pPr eaLnBrk="1" hangingPunct="1"/>
            <a:r>
              <a:rPr lang="en-CA" dirty="0" smtClean="0">
                <a:solidFill>
                  <a:schemeClr val="tx2"/>
                </a:solidFill>
              </a:rPr>
              <a:t>Communication is not this:</a:t>
            </a:r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0"/>
            <a:ext cx="40259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457200" y="6096000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Image: </a:t>
            </a:r>
            <a:r>
              <a:rPr lang="en-US" sz="1400">
                <a:hlinkClick r:id="rId3"/>
              </a:rPr>
              <a:t>http://faculty.evansville.edu/dt4/301/Dialogue.html</a:t>
            </a:r>
            <a:endParaRPr lang="en-US" sz="1400"/>
          </a:p>
          <a:p>
            <a:pPr eaLnBrk="1" hangingPunct="1"/>
            <a:r>
              <a:rPr lang="en-US" sz="1400"/>
              <a:t>Image: </a:t>
            </a:r>
            <a:r>
              <a:rPr lang="en-US" sz="1400">
                <a:hlinkClick r:id="rId4"/>
              </a:rPr>
              <a:t>http://www.answers.com/topic/communication</a:t>
            </a:r>
            <a:r>
              <a:rPr lang="en-US" sz="1400"/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0" y="5257800"/>
            <a:ext cx="5334000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632523"/>
                </a:solidFill>
              </a:rPr>
              <a:t>This is not biologically or physically possible!</a:t>
            </a:r>
          </a:p>
        </p:txBody>
      </p:sp>
      <p:pic>
        <p:nvPicPr>
          <p:cNvPr id="33799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81200"/>
            <a:ext cx="22860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280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746760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403152"/>
                </a:solidFill>
              </a:rPr>
              <a:t>Communication</a:t>
            </a:r>
          </a:p>
        </p:txBody>
      </p:sp>
      <p:sp>
        <p:nvSpPr>
          <p:cNvPr id="34820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65532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Communication is more like this:</a:t>
            </a:r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3657600" y="3810000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Syntax</a:t>
            </a:r>
          </a:p>
        </p:txBody>
      </p: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2133600" y="4572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Semantics</a:t>
            </a:r>
          </a:p>
        </p:txBody>
      </p:sp>
      <p:sp>
        <p:nvSpPr>
          <p:cNvPr id="34823" name="TextBox 6"/>
          <p:cNvSpPr txBox="1">
            <a:spLocks noChangeArrowheads="1"/>
          </p:cNvSpPr>
          <p:nvPr/>
        </p:nvSpPr>
        <p:spPr bwMode="auto">
          <a:xfrm>
            <a:off x="5867400" y="38862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Semantics</a:t>
            </a:r>
          </a:p>
        </p:txBody>
      </p:sp>
      <p:sp>
        <p:nvSpPr>
          <p:cNvPr id="34824" name="TextBox 7"/>
          <p:cNvSpPr txBox="1">
            <a:spLocks noChangeArrowheads="1"/>
          </p:cNvSpPr>
          <p:nvPr/>
        </p:nvSpPr>
        <p:spPr bwMode="auto">
          <a:xfrm>
            <a:off x="152400" y="44958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Context</a:t>
            </a:r>
          </a:p>
        </p:txBody>
      </p:sp>
      <p:sp>
        <p:nvSpPr>
          <p:cNvPr id="34825" name="TextBox 9"/>
          <p:cNvSpPr txBox="1">
            <a:spLocks noChangeArrowheads="1"/>
          </p:cNvSpPr>
          <p:nvPr/>
        </p:nvSpPr>
        <p:spPr bwMode="auto">
          <a:xfrm>
            <a:off x="7620000" y="35052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3422746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Cooperation </a:t>
            </a:r>
            <a:r>
              <a:rPr lang="en-US" dirty="0" err="1" smtClean="0"/>
              <a:t>vs</a:t>
            </a:r>
            <a:r>
              <a:rPr lang="en-US" dirty="0" smtClean="0"/>
              <a:t>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>
                <a:solidFill>
                  <a:srgbClr val="632523"/>
                </a:solidFill>
              </a:rPr>
              <a:t>Groups </a:t>
            </a:r>
            <a:r>
              <a:rPr lang="en-US" dirty="0" err="1" smtClean="0">
                <a:solidFill>
                  <a:srgbClr val="632523"/>
                </a:solidFill>
              </a:rPr>
              <a:t>vs</a:t>
            </a:r>
            <a:r>
              <a:rPr lang="en-US" dirty="0" smtClean="0">
                <a:solidFill>
                  <a:srgbClr val="632523"/>
                </a:solidFill>
              </a:rPr>
              <a:t> Networks</a:t>
            </a:r>
          </a:p>
          <a:p>
            <a:pPr eaLnBrk="1" hangingPunct="1"/>
            <a:r>
              <a:rPr lang="en-US" dirty="0" smtClean="0">
                <a:solidFill>
                  <a:srgbClr val="632523"/>
                </a:solidFill>
              </a:rPr>
              <a:t>Collaboration assumes (the fiction) that we share goals, objectives, methods, etc.</a:t>
            </a:r>
          </a:p>
          <a:p>
            <a:pPr eaLnBrk="1" hangingPunct="1"/>
            <a:r>
              <a:rPr lang="en-US" dirty="0" smtClean="0">
                <a:solidFill>
                  <a:srgbClr val="632523"/>
                </a:solidFill>
              </a:rPr>
              <a:t>But these are </a:t>
            </a:r>
            <a:r>
              <a:rPr lang="en-US" i="1" dirty="0" smtClean="0">
                <a:solidFill>
                  <a:srgbClr val="632523"/>
                </a:solidFill>
              </a:rPr>
              <a:t>semantic</a:t>
            </a:r>
            <a:r>
              <a:rPr lang="en-US" dirty="0" smtClean="0">
                <a:solidFill>
                  <a:srgbClr val="632523"/>
                </a:solidFill>
              </a:rPr>
              <a:t> properties, and hence irreducibly individual and complex</a:t>
            </a:r>
          </a:p>
          <a:p>
            <a:pPr eaLnBrk="1" hangingPunct="1"/>
            <a:r>
              <a:rPr lang="en-US" dirty="0" smtClean="0">
                <a:solidFill>
                  <a:srgbClr val="403152"/>
                </a:solidFill>
              </a:rPr>
              <a:t>Cooperation assumes only the interaction at the point of interactivity – a </a:t>
            </a:r>
            <a:r>
              <a:rPr lang="en-US" i="1" dirty="0" smtClean="0">
                <a:solidFill>
                  <a:srgbClr val="403152"/>
                </a:solidFill>
              </a:rPr>
              <a:t>syntax</a:t>
            </a:r>
            <a:r>
              <a:rPr lang="en-US" dirty="0" smtClean="0">
                <a:solidFill>
                  <a:srgbClr val="403152"/>
                </a:solidFill>
              </a:rPr>
              <a:t> of words, objects, artifacts, but </a:t>
            </a:r>
            <a:r>
              <a:rPr lang="en-US" i="1" dirty="0" smtClean="0">
                <a:solidFill>
                  <a:srgbClr val="403152"/>
                </a:solidFill>
              </a:rPr>
              <a:t>personal</a:t>
            </a:r>
            <a:r>
              <a:rPr lang="en-US" dirty="0" smtClean="0">
                <a:solidFill>
                  <a:srgbClr val="403152"/>
                </a:solidFill>
              </a:rPr>
              <a:t> goals, objectives, methods, </a:t>
            </a:r>
            <a:r>
              <a:rPr lang="en-US" dirty="0" err="1" smtClean="0">
                <a:solidFill>
                  <a:srgbClr val="403152"/>
                </a:solidFill>
              </a:rPr>
              <a:t>etc</a:t>
            </a:r>
            <a:endParaRPr lang="en-US" dirty="0" smtClean="0">
              <a:solidFill>
                <a:srgbClr val="403152"/>
              </a:solidFill>
            </a:endParaRP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4183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solidFill>
                  <a:srgbClr val="0000FF"/>
                </a:solidFill>
              </a:rPr>
              <a:t>Social Construction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CA" dirty="0" smtClean="0">
                <a:solidFill>
                  <a:srgbClr val="008000"/>
                </a:solidFill>
              </a:rPr>
              <a:t>Social construction is </a:t>
            </a:r>
            <a:r>
              <a:rPr lang="en-CA" i="1" dirty="0" smtClean="0">
                <a:solidFill>
                  <a:srgbClr val="008000"/>
                </a:solidFill>
              </a:rPr>
              <a:t>at </a:t>
            </a:r>
            <a:r>
              <a:rPr lang="en-CA" dirty="0" smtClean="0">
                <a:solidFill>
                  <a:srgbClr val="008000"/>
                </a:solidFill>
              </a:rPr>
              <a:t>best the collaborative creation of social artifacts (such as naming conventions)</a:t>
            </a:r>
          </a:p>
          <a:p>
            <a:pPr eaLnBrk="1" hangingPunct="1"/>
            <a:r>
              <a:rPr lang="en-CA" dirty="0" smtClean="0">
                <a:solidFill>
                  <a:srgbClr val="008000"/>
                </a:solidFill>
              </a:rPr>
              <a:t>It can be:</a:t>
            </a:r>
          </a:p>
          <a:p>
            <a:pPr lvl="1" eaLnBrk="1" hangingPunct="1"/>
            <a:r>
              <a:rPr lang="en-US" dirty="0" smtClean="0">
                <a:solidFill>
                  <a:srgbClr val="008000"/>
                </a:solidFill>
              </a:rPr>
              <a:t>P</a:t>
            </a:r>
            <a:r>
              <a:rPr lang="en-CA" dirty="0" err="1" smtClean="0">
                <a:solidFill>
                  <a:srgbClr val="008000"/>
                </a:solidFill>
              </a:rPr>
              <a:t>rocess</a:t>
            </a:r>
            <a:r>
              <a:rPr lang="en-CA" dirty="0" smtClean="0">
                <a:solidFill>
                  <a:srgbClr val="008000"/>
                </a:solidFill>
              </a:rPr>
              <a:t> driven</a:t>
            </a:r>
          </a:p>
          <a:p>
            <a:pPr lvl="1" eaLnBrk="1" hangingPunct="1"/>
            <a:r>
              <a:rPr lang="en-CA" dirty="0" smtClean="0">
                <a:solidFill>
                  <a:srgbClr val="008000"/>
                </a:solidFill>
              </a:rPr>
              <a:t>Results oriented</a:t>
            </a:r>
          </a:p>
          <a:p>
            <a:pPr lvl="1" eaLnBrk="1" hangingPunct="1"/>
            <a:r>
              <a:rPr lang="en-CA" dirty="0" smtClean="0">
                <a:solidFill>
                  <a:srgbClr val="008000"/>
                </a:solidFill>
              </a:rPr>
              <a:t>Consensus-based</a:t>
            </a:r>
          </a:p>
          <a:p>
            <a:pPr lvl="1" eaLnBrk="1" hangingPunct="1"/>
            <a:r>
              <a:rPr lang="en-CA" dirty="0" smtClean="0">
                <a:solidFill>
                  <a:srgbClr val="008000"/>
                </a:solidFill>
              </a:rPr>
              <a:t>Deliberative</a:t>
            </a:r>
          </a:p>
          <a:p>
            <a:pPr lvl="1" eaLnBrk="1" hangingPunct="1"/>
            <a:r>
              <a:rPr lang="en-CA" dirty="0" smtClean="0">
                <a:solidFill>
                  <a:srgbClr val="008000"/>
                </a:solidFill>
              </a:rPr>
              <a:t>Mechanical</a:t>
            </a:r>
          </a:p>
        </p:txBody>
      </p:sp>
      <p:pic>
        <p:nvPicPr>
          <p:cNvPr id="368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19400"/>
            <a:ext cx="4749800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448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90"/>
                </a:solidFill>
              </a:rPr>
              <a:t>Personal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4A452A"/>
                </a:solidFill>
              </a:rPr>
              <a:t>Is not ‘constructed’</a:t>
            </a:r>
          </a:p>
          <a:p>
            <a:pPr eaLnBrk="1" hangingPunct="1"/>
            <a:r>
              <a:rPr lang="en-US" dirty="0" smtClean="0">
                <a:solidFill>
                  <a:srgbClr val="4A452A"/>
                </a:solidFill>
              </a:rPr>
              <a:t>You do not ‘make meaning’ for yourself</a:t>
            </a:r>
          </a:p>
          <a:p>
            <a:pPr eaLnBrk="1" hangingPunct="1"/>
            <a:r>
              <a:rPr lang="en-CA" dirty="0" smtClean="0">
                <a:solidFill>
                  <a:srgbClr val="4A452A"/>
                </a:solidFill>
              </a:rPr>
              <a:t>It is a matter of organic growth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378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76600"/>
            <a:ext cx="2490788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609600" y="6211888"/>
            <a:ext cx="2514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(Totally </a:t>
            </a:r>
            <a:r>
              <a:rPr lang="en-US" sz="1400" i="1"/>
              <a:t>not</a:t>
            </a:r>
            <a:r>
              <a:rPr lang="en-US" sz="1400"/>
              <a:t> what personal knowledge is)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6200" y="3581400"/>
            <a:ext cx="4876800" cy="26781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953735"/>
                </a:solidFill>
              </a:rPr>
              <a:t>This is important because it means that developing personal knowledge is more like </a:t>
            </a:r>
            <a:r>
              <a:rPr lang="en-US" sz="2800" i="1">
                <a:solidFill>
                  <a:srgbClr val="953735"/>
                </a:solidFill>
              </a:rPr>
              <a:t>exercising</a:t>
            </a:r>
            <a:r>
              <a:rPr lang="en-US" sz="2800">
                <a:solidFill>
                  <a:srgbClr val="953735"/>
                </a:solidFill>
              </a:rPr>
              <a:t> than like inputting, absorbing or remembering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6211888"/>
            <a:ext cx="4038600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4F6228"/>
                </a:solidFill>
              </a:rPr>
              <a:t>(How do I know this? Research on how neural networks grow, develop)</a:t>
            </a:r>
          </a:p>
        </p:txBody>
      </p:sp>
    </p:spTree>
    <p:extLst>
      <p:ext uri="{BB962C8B-B14F-4D97-AF65-F5344CB8AC3E}">
        <p14:creationId xmlns:p14="http://schemas.microsoft.com/office/powerpoint/2010/main" val="2345466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984807"/>
                </a:solidFill>
              </a:rPr>
              <a:t>PLE as Exercise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buClr>
                <a:srgbClr val="984807"/>
              </a:buClr>
            </a:pPr>
            <a:r>
              <a:rPr lang="en-US" dirty="0" smtClean="0">
                <a:solidFill>
                  <a:srgbClr val="403152"/>
                </a:solidFill>
              </a:rPr>
              <a:t>A PLE is a tool intended to </a:t>
            </a:r>
            <a:r>
              <a:rPr lang="en-US" i="1" dirty="0" smtClean="0">
                <a:solidFill>
                  <a:srgbClr val="403152"/>
                </a:solidFill>
              </a:rPr>
              <a:t>immerse yourself</a:t>
            </a:r>
            <a:r>
              <a:rPr lang="en-US" dirty="0" smtClean="0">
                <a:solidFill>
                  <a:srgbClr val="403152"/>
                </a:solidFill>
              </a:rPr>
              <a:t> into the workings of a community</a:t>
            </a:r>
          </a:p>
          <a:p>
            <a:pPr eaLnBrk="1" hangingPunct="1">
              <a:buClr>
                <a:srgbClr val="984807"/>
              </a:buClr>
            </a:pPr>
            <a:r>
              <a:rPr lang="en-US" dirty="0" smtClean="0">
                <a:solidFill>
                  <a:srgbClr val="403152"/>
                </a:solidFill>
              </a:rPr>
              <a:t>Once immersed, you then </a:t>
            </a:r>
            <a:r>
              <a:rPr lang="en-US" i="1" dirty="0" smtClean="0">
                <a:solidFill>
                  <a:srgbClr val="403152"/>
                </a:solidFill>
              </a:rPr>
              <a:t>practice</a:t>
            </a:r>
            <a:r>
              <a:rPr lang="en-US" dirty="0" smtClean="0">
                <a:solidFill>
                  <a:srgbClr val="403152"/>
                </a:solidFill>
              </a:rPr>
              <a:t> being one of the people characteristic of the community</a:t>
            </a:r>
          </a:p>
          <a:p>
            <a:pPr lvl="1" eaLnBrk="1" hangingPunct="1">
              <a:buClr>
                <a:srgbClr val="984807"/>
              </a:buClr>
            </a:pPr>
            <a:r>
              <a:rPr lang="en-US" dirty="0" smtClean="0">
                <a:solidFill>
                  <a:srgbClr val="403152"/>
                </a:solidFill>
              </a:rPr>
              <a:t>For example, you would learn philosophy by practicing ‘being a philosopher’ in a philosophical community</a:t>
            </a:r>
          </a:p>
          <a:p>
            <a:pPr eaLnBrk="1" hangingPunct="1">
              <a:buClr>
                <a:srgbClr val="984807"/>
              </a:buClr>
            </a:pPr>
            <a:r>
              <a:rPr lang="en-US" dirty="0" smtClean="0">
                <a:solidFill>
                  <a:srgbClr val="403152"/>
                </a:solidFill>
              </a:rPr>
              <a:t>Your personal growth develops as a consequence of the interactions with that community</a:t>
            </a:r>
          </a:p>
        </p:txBody>
      </p:sp>
    </p:spTree>
    <p:extLst>
      <p:ext uri="{BB962C8B-B14F-4D97-AF65-F5344CB8AC3E}">
        <p14:creationId xmlns:p14="http://schemas.microsoft.com/office/powerpoint/2010/main" val="3968682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Connectivist</a:t>
            </a:r>
            <a:r>
              <a:rPr lang="en-US" baseline="0" dirty="0" smtClean="0"/>
              <a:t> Learning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on the principles of network semantics</a:t>
            </a:r>
          </a:p>
          <a:p>
            <a:pPr lvl="1"/>
            <a:r>
              <a:rPr lang="en-US" dirty="0" smtClean="0"/>
              <a:t>i.e., the principles</a:t>
            </a:r>
            <a:r>
              <a:rPr lang="en-US" baseline="0" dirty="0" smtClean="0"/>
              <a:t> that define effective networks</a:t>
            </a:r>
          </a:p>
          <a:p>
            <a:pPr lvl="0"/>
            <a:r>
              <a:rPr lang="en-US" dirty="0" smtClean="0"/>
              <a:t>In</a:t>
            </a:r>
            <a:r>
              <a:rPr lang="en-US" baseline="0" dirty="0" smtClean="0"/>
              <a:t> practice, amount to the design principles for the creation of massive open online courses</a:t>
            </a:r>
          </a:p>
          <a:p>
            <a:pPr lvl="0"/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8701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17375E"/>
                </a:solidFill>
              </a:rPr>
              <a:t>PLE (From a Knowledge Perspective)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4F6228"/>
                </a:solidFill>
              </a:rPr>
              <a:t>The PLE is an environment for a </a:t>
            </a:r>
            <a:r>
              <a:rPr lang="en-US" i="1" dirty="0" smtClean="0">
                <a:solidFill>
                  <a:srgbClr val="4F6228"/>
                </a:solidFill>
              </a:rPr>
              <a:t>person</a:t>
            </a:r>
            <a:r>
              <a:rPr lang="en-US" dirty="0" smtClean="0">
                <a:solidFill>
                  <a:srgbClr val="4F6228"/>
                </a:solidFill>
              </a:rPr>
              <a:t> to manage </a:t>
            </a:r>
            <a:r>
              <a:rPr lang="en-US" i="1" dirty="0" smtClean="0">
                <a:solidFill>
                  <a:srgbClr val="4F6228"/>
                </a:solidFill>
              </a:rPr>
              <a:t>connections</a:t>
            </a:r>
            <a:r>
              <a:rPr lang="en-US" dirty="0" smtClean="0">
                <a:solidFill>
                  <a:srgbClr val="4F6228"/>
                </a:solidFill>
              </a:rPr>
              <a:t> (whatever that means)</a:t>
            </a:r>
          </a:p>
          <a:p>
            <a:pPr eaLnBrk="1" hangingPunct="1"/>
            <a:r>
              <a:rPr lang="en-US" i="1" dirty="0" smtClean="0">
                <a:solidFill>
                  <a:srgbClr val="4F6228"/>
                </a:solidFill>
              </a:rPr>
              <a:t>Knowledge</a:t>
            </a:r>
            <a:r>
              <a:rPr lang="en-US" dirty="0" smtClean="0">
                <a:solidFill>
                  <a:srgbClr val="4F6228"/>
                </a:solidFill>
              </a:rPr>
              <a:t> (conceived as dynamic, tacit, grown or constructed) consists of a set of connections.</a:t>
            </a:r>
            <a:endParaRPr lang="en-US" i="1" dirty="0" smtClean="0">
              <a:solidFill>
                <a:srgbClr val="4F6228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rgbClr val="800000"/>
                </a:solidFill>
              </a:rPr>
              <a:t>Thus</a:t>
            </a:r>
          </a:p>
          <a:p>
            <a:pPr eaLnBrk="1" hangingPunct="1"/>
            <a:r>
              <a:rPr lang="en-US" dirty="0" smtClean="0">
                <a:solidFill>
                  <a:srgbClr val="4F6228"/>
                </a:solidFill>
              </a:rPr>
              <a:t>The PLE is an environment for a </a:t>
            </a:r>
            <a:r>
              <a:rPr lang="en-US" i="1" dirty="0" smtClean="0">
                <a:solidFill>
                  <a:srgbClr val="4F6228"/>
                </a:solidFill>
              </a:rPr>
              <a:t>person</a:t>
            </a:r>
            <a:r>
              <a:rPr lang="en-US" dirty="0" smtClean="0">
                <a:solidFill>
                  <a:srgbClr val="4F6228"/>
                </a:solidFill>
              </a:rPr>
              <a:t> to manage </a:t>
            </a:r>
            <a:r>
              <a:rPr lang="en-US" i="1" dirty="0" smtClean="0">
                <a:solidFill>
                  <a:srgbClr val="4F6228"/>
                </a:solidFill>
              </a:rPr>
              <a:t>knowledge</a:t>
            </a:r>
            <a:r>
              <a:rPr lang="en-US" dirty="0" smtClean="0">
                <a:solidFill>
                  <a:srgbClr val="4F6228"/>
                </a:solidFill>
              </a:rPr>
              <a:t> (whatever that means)</a:t>
            </a:r>
          </a:p>
        </p:txBody>
      </p:sp>
    </p:spTree>
    <p:extLst>
      <p:ext uri="{BB962C8B-B14F-4D97-AF65-F5344CB8AC3E}">
        <p14:creationId xmlns:p14="http://schemas.microsoft.com/office/powerpoint/2010/main" val="3388748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PLE as Knowledge Management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229600" cy="4724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5662613" cy="45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914400" y="6248400"/>
            <a:ext cx="792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Image: </a:t>
            </a:r>
            <a:r>
              <a:rPr lang="en-US" sz="1800">
                <a:hlinkClick r:id="rId3"/>
              </a:rPr>
              <a:t>http://halfanhour.blogspot.com/2006/10/ple-diagram.html</a:t>
            </a:r>
            <a:r>
              <a:rPr lang="en-US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758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008000"/>
                </a:solidFill>
              </a:rPr>
              <a:t>gRSShopper</a:t>
            </a:r>
            <a:endParaRPr lang="en-US" dirty="0" smtClean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295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17375E"/>
                </a:solidFill>
              </a:rPr>
              <a:t>A tool for managing connections</a:t>
            </a:r>
          </a:p>
          <a:p>
            <a:pPr eaLnBrk="1" hangingPunct="1"/>
            <a:r>
              <a:rPr lang="en-US" dirty="0" smtClean="0">
                <a:solidFill>
                  <a:srgbClr val="17375E"/>
                </a:solidFill>
              </a:rPr>
              <a:t>Used in </a:t>
            </a:r>
            <a:r>
              <a:rPr lang="en-US" dirty="0" err="1" smtClean="0">
                <a:solidFill>
                  <a:srgbClr val="17375E"/>
                </a:solidFill>
              </a:rPr>
              <a:t>Connectivism</a:t>
            </a:r>
            <a:r>
              <a:rPr lang="en-US" dirty="0" smtClean="0">
                <a:solidFill>
                  <a:srgbClr val="17375E"/>
                </a:solidFill>
              </a:rPr>
              <a:t> course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5178425" cy="3509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586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FontTx/>
              <a:buNone/>
            </a:pPr>
            <a:r>
              <a:rPr lang="en-US" dirty="0" smtClean="0"/>
              <a:t>Principles of </a:t>
            </a:r>
            <a:r>
              <a:rPr lang="en-US" dirty="0" err="1" smtClean="0"/>
              <a:t>Connectivism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 smtClean="0"/>
              <a:t>Learning is a process of connecting entities</a:t>
            </a:r>
          </a:p>
          <a:p>
            <a:pPr lvl="1"/>
            <a:r>
              <a:rPr lang="en-US" sz="3200" dirty="0" smtClean="0"/>
              <a:t>Nurturing and maintaining connections is needed to facilitate continual learning. </a:t>
            </a:r>
          </a:p>
          <a:p>
            <a:pPr lvl="1"/>
            <a:r>
              <a:rPr lang="en-US" sz="3200" dirty="0" smtClean="0"/>
              <a:t>Ability to see connections between fields, ideas, and concepts is a core skill.</a:t>
            </a:r>
          </a:p>
          <a:p>
            <a:pPr lvl="1"/>
            <a:r>
              <a:rPr lang="en-US" sz="3200" dirty="0" smtClean="0"/>
              <a:t>Capacity to know more is more critical than what is currently known </a:t>
            </a:r>
          </a:p>
          <a:p>
            <a:pPr lvl="1"/>
            <a:r>
              <a:rPr lang="en-US" sz="3200" dirty="0" smtClean="0"/>
              <a:t>Decision-making is itself a learning process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17772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PLEs in a Network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6397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tx2"/>
                </a:solidFill>
              </a:rPr>
              <a:t>PLEs are envisioned as working as a network</a:t>
            </a:r>
          </a:p>
        </p:txBody>
      </p:sp>
      <p:pic>
        <p:nvPicPr>
          <p:cNvPr id="4" name="Picture 3" descr="ple network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066800" y="1524000"/>
            <a:ext cx="5029200" cy="37338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32079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fontAlgn="base"/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Network Design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rtl="0" fontAlgn="base"/>
            <a:r>
              <a:rPr lang="en-US" sz="35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Specify how networks differ from traditional learning</a:t>
            </a:r>
            <a:endParaRPr lang="en-US" sz="3500" dirty="0" smtClean="0">
              <a:effectLst/>
            </a:endParaRPr>
          </a:p>
          <a:p>
            <a:pPr lvl="0" rtl="0" fontAlgn="base"/>
            <a:r>
              <a:rPr lang="en-US" sz="35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The idea is that each principle confers an </a:t>
            </a:r>
            <a:r>
              <a:rPr lang="en-US" sz="3500" i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advantage </a:t>
            </a:r>
            <a:r>
              <a:rPr lang="en-US" sz="35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over non-network systems</a:t>
            </a:r>
            <a:endParaRPr lang="en-US" sz="3500" dirty="0" smtClean="0">
              <a:effectLst/>
            </a:endParaRPr>
          </a:p>
          <a:p>
            <a:pPr lvl="0" rtl="0" fontAlgn="base"/>
            <a:r>
              <a:rPr lang="en-US" sz="35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Can be used as a means of evaluating new technology</a:t>
            </a:r>
            <a:endParaRPr lang="en-US" sz="35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2353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</a:t>
            </a:r>
            <a:r>
              <a:rPr lang="en-US" baseline="0" dirty="0" smtClean="0"/>
              <a:t> of Effective Design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Syntactic (structural) principles :</a:t>
            </a:r>
          </a:p>
          <a:p>
            <a:pPr lvl="1"/>
            <a:r>
              <a:rPr lang="en-US" dirty="0" smtClean="0"/>
              <a:t>Decentralize – mesh, not star</a:t>
            </a:r>
          </a:p>
          <a:p>
            <a:pPr lvl="1"/>
            <a:r>
              <a:rPr lang="en-US" dirty="0" smtClean="0"/>
              <a:t>Distribute – across different locations</a:t>
            </a:r>
          </a:p>
          <a:p>
            <a:pPr lvl="1"/>
            <a:r>
              <a:rPr lang="en-US" dirty="0" err="1" smtClean="0"/>
              <a:t>Disintermediate</a:t>
            </a:r>
            <a:r>
              <a:rPr lang="en-US" baseline="0" dirty="0" smtClean="0"/>
              <a:t> – direct connections</a:t>
            </a:r>
          </a:p>
          <a:p>
            <a:pPr lvl="1"/>
            <a:r>
              <a:rPr lang="en-US" baseline="0" dirty="0" smtClean="0"/>
              <a:t>Disaggregate – unbundle content</a:t>
            </a:r>
          </a:p>
          <a:p>
            <a:pPr lvl="1"/>
            <a:r>
              <a:rPr lang="en-US" baseline="0" dirty="0" smtClean="0"/>
              <a:t>Disintegrate – stand-alone components</a:t>
            </a:r>
          </a:p>
          <a:p>
            <a:pPr lvl="1"/>
            <a:r>
              <a:rPr lang="en-US" baseline="0" dirty="0" err="1" smtClean="0"/>
              <a:t>Dynamize</a:t>
            </a:r>
            <a:r>
              <a:rPr lang="en-US" baseline="0" dirty="0" smtClean="0"/>
              <a:t> – activity, plasticity</a:t>
            </a:r>
          </a:p>
          <a:p>
            <a:pPr lvl="1"/>
            <a:r>
              <a:rPr lang="en-US" baseline="0" dirty="0" smtClean="0"/>
              <a:t>Desegregate – one big mesh</a:t>
            </a:r>
          </a:p>
        </p:txBody>
      </p:sp>
    </p:spTree>
    <p:extLst>
      <p:ext uri="{BB962C8B-B14F-4D97-AF65-F5344CB8AC3E}">
        <p14:creationId xmlns:p14="http://schemas.microsoft.com/office/powerpoint/2010/main" val="25429635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FontTx/>
              <a:buNone/>
            </a:pPr>
            <a:r>
              <a:rPr lang="en-US" sz="2800" dirty="0" smtClean="0"/>
              <a:t>Elements of Network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500" dirty="0" smtClean="0"/>
              <a:t>Context</a:t>
            </a:r>
          </a:p>
          <a:p>
            <a:pPr lvl="2"/>
            <a:r>
              <a:rPr lang="en-US" sz="2100" dirty="0" smtClean="0"/>
              <a:t>Localization of entities in a network</a:t>
            </a:r>
          </a:p>
          <a:p>
            <a:pPr lvl="2"/>
            <a:r>
              <a:rPr lang="en-US" sz="2100" dirty="0" smtClean="0"/>
              <a:t>Each context is unique – entities see the network differently, experience the world differently</a:t>
            </a:r>
          </a:p>
          <a:p>
            <a:pPr lvl="2"/>
            <a:r>
              <a:rPr lang="en-US" sz="2100" dirty="0" smtClean="0"/>
              <a:t>Context is required in order to </a:t>
            </a:r>
            <a:r>
              <a:rPr lang="en-US" sz="2100" i="1" dirty="0" smtClean="0"/>
              <a:t>interpret </a:t>
            </a:r>
            <a:r>
              <a:rPr lang="en-US" sz="2100" dirty="0" smtClean="0"/>
              <a:t>signals</a:t>
            </a:r>
          </a:p>
          <a:p>
            <a:pPr lvl="1"/>
            <a:r>
              <a:rPr lang="en-US" sz="2500" dirty="0" smtClean="0"/>
              <a:t>Salience</a:t>
            </a:r>
          </a:p>
          <a:p>
            <a:pPr lvl="2"/>
            <a:r>
              <a:rPr lang="en-US" sz="2100" dirty="0" smtClean="0"/>
              <a:t>The relevance or importance of a message = the similarity between one pattern of connectivity and another</a:t>
            </a:r>
          </a:p>
          <a:p>
            <a:pPr lvl="2"/>
            <a:r>
              <a:rPr lang="en-US" sz="2100" dirty="0" smtClean="0"/>
              <a:t>Meaning is created from context and messages via salience</a:t>
            </a:r>
          </a:p>
          <a:p>
            <a:pPr lvl="2"/>
            <a:r>
              <a:rPr lang="en-US" sz="2100" dirty="0" smtClean="0"/>
              <a:t>In other words: knowledge is </a:t>
            </a:r>
            <a:r>
              <a:rPr lang="en-US" sz="2100" i="1" dirty="0" smtClean="0"/>
              <a:t>shared understanding </a:t>
            </a:r>
            <a:r>
              <a:rPr lang="en-US" sz="2100" dirty="0" smtClean="0"/>
              <a:t>(and not </a:t>
            </a:r>
            <a:r>
              <a:rPr lang="en-US" sz="2100" i="1" dirty="0" smtClean="0"/>
              <a:t>copied </a:t>
            </a:r>
            <a:r>
              <a:rPr lang="en-US" sz="2100" dirty="0" smtClean="0"/>
              <a:t>understanding)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893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FontTx/>
              <a:buNone/>
            </a:pPr>
            <a:r>
              <a:rPr lang="en-US" sz="2800" dirty="0" smtClean="0"/>
              <a:t>Elements of Network Semantics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500" dirty="0" smtClean="0"/>
              <a:t>Emergence</a:t>
            </a:r>
          </a:p>
          <a:p>
            <a:pPr lvl="2"/>
            <a:r>
              <a:rPr lang="en-US" sz="2100" dirty="0" smtClean="0"/>
              <a:t>The development of patterns in the network</a:t>
            </a:r>
          </a:p>
          <a:p>
            <a:pPr lvl="2"/>
            <a:r>
              <a:rPr lang="en-US" sz="2100" dirty="0" smtClean="0"/>
              <a:t>A process of resonance, synchronicity, not creation</a:t>
            </a:r>
          </a:p>
          <a:p>
            <a:pPr lvl="2"/>
            <a:r>
              <a:rPr lang="en-US" sz="2100" dirty="0" smtClean="0"/>
              <a:t>Example: commonalities in patterns of perception</a:t>
            </a:r>
          </a:p>
          <a:p>
            <a:pPr lvl="2"/>
            <a:r>
              <a:rPr lang="en-US" sz="2100" dirty="0" smtClean="0"/>
              <a:t>Requires an </a:t>
            </a:r>
            <a:r>
              <a:rPr lang="en-US" sz="2100" i="1" dirty="0" smtClean="0"/>
              <a:t>interpretation </a:t>
            </a:r>
            <a:r>
              <a:rPr lang="en-US" sz="2100" dirty="0" smtClean="0"/>
              <a:t>to be </a:t>
            </a:r>
            <a:r>
              <a:rPr lang="en-US" sz="2100" i="1" dirty="0" smtClean="0"/>
              <a:t>recognized </a:t>
            </a:r>
            <a:endParaRPr lang="en-US" sz="2100" dirty="0" smtClean="0"/>
          </a:p>
          <a:p>
            <a:pPr lvl="1"/>
            <a:r>
              <a:rPr lang="en-US" sz="2500" dirty="0" smtClean="0"/>
              <a:t>Memory</a:t>
            </a:r>
          </a:p>
          <a:p>
            <a:pPr lvl="2"/>
            <a:r>
              <a:rPr lang="en-US" sz="2100" dirty="0" smtClean="0"/>
              <a:t>Persistence of patterns of connectivity</a:t>
            </a:r>
          </a:p>
          <a:p>
            <a:pPr lvl="1"/>
            <a:r>
              <a:rPr lang="en-US" sz="2500" dirty="0" smtClean="0"/>
              <a:t>Other elements: stability, weighting…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24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</a:t>
            </a:r>
            <a:r>
              <a:rPr lang="en-US" baseline="0" dirty="0" smtClean="0"/>
              <a:t> of Effective Design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 (intentional) principles:</a:t>
            </a:r>
          </a:p>
          <a:p>
            <a:pPr lvl="1"/>
            <a:r>
              <a:rPr lang="en-US" dirty="0" smtClean="0"/>
              <a:t>Autonomy</a:t>
            </a:r>
          </a:p>
          <a:p>
            <a:pPr lvl="1"/>
            <a:r>
              <a:rPr lang="en-US" dirty="0" smtClean="0"/>
              <a:t>Diversity</a:t>
            </a:r>
          </a:p>
          <a:p>
            <a:pPr lvl="1"/>
            <a:r>
              <a:rPr lang="en-US" dirty="0" smtClean="0"/>
              <a:t>Openness</a:t>
            </a:r>
          </a:p>
          <a:p>
            <a:pPr lvl="1"/>
            <a:r>
              <a:rPr lang="en-US" dirty="0" smtClean="0"/>
              <a:t>Interactivity</a:t>
            </a:r>
          </a:p>
        </p:txBody>
      </p:sp>
    </p:spTree>
    <p:extLst>
      <p:ext uri="{BB962C8B-B14F-4D97-AF65-F5344CB8AC3E}">
        <p14:creationId xmlns:p14="http://schemas.microsoft.com/office/powerpoint/2010/main" val="20208501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Factors affecting mental states</a:t>
            </a:r>
          </a:p>
          <a:p>
            <a:pPr lvl="1"/>
            <a:r>
              <a:rPr lang="en-US" dirty="0" smtClean="0"/>
              <a:t>Empirical, cognitive, psychological</a:t>
            </a:r>
          </a:p>
          <a:p>
            <a:r>
              <a:rPr lang="en-US" dirty="0" smtClean="0"/>
              <a:t>Capacity to act on mental states</a:t>
            </a:r>
          </a:p>
          <a:p>
            <a:pPr lvl="1"/>
            <a:r>
              <a:rPr lang="en-US" dirty="0" smtClean="0"/>
              <a:t>Physical, social, structural, resources</a:t>
            </a:r>
          </a:p>
          <a:p>
            <a:r>
              <a:rPr lang="en-US" dirty="0" smtClean="0"/>
              <a:t>Scope and range of autonomous </a:t>
            </a:r>
            <a:r>
              <a:rPr lang="en-US" dirty="0" err="1" smtClean="0"/>
              <a:t>behaviour</a:t>
            </a:r>
            <a:endParaRPr lang="en-US" dirty="0" smtClean="0"/>
          </a:p>
          <a:p>
            <a:pPr lvl="1"/>
            <a:r>
              <a:rPr lang="en-US" dirty="0" smtClean="0"/>
              <a:t>Expression, association, selection, method…</a:t>
            </a:r>
          </a:p>
          <a:p>
            <a:r>
              <a:rPr lang="en-US" dirty="0" smtClean="0"/>
              <a:t>Effects of autonomous </a:t>
            </a:r>
            <a:r>
              <a:rPr lang="en-US" dirty="0" err="1" smtClean="0"/>
              <a:t>behaviour</a:t>
            </a:r>
            <a:endParaRPr lang="en-US" dirty="0" smtClean="0"/>
          </a:p>
          <a:p>
            <a:pPr lvl="1"/>
            <a:r>
              <a:rPr lang="en-US" dirty="0" smtClean="0"/>
              <a:t>Impact, improvement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60960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http://halfanhour.blogspot.com/2010/11/model-of-autonomy.html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445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Composition</a:t>
            </a:r>
          </a:p>
          <a:p>
            <a:pPr lvl="1"/>
            <a:r>
              <a:rPr lang="en-US" dirty="0" smtClean="0"/>
              <a:t>Many types of entities</a:t>
            </a:r>
          </a:p>
          <a:p>
            <a:r>
              <a:rPr lang="en-US" dirty="0" smtClean="0"/>
              <a:t>Intention</a:t>
            </a:r>
          </a:p>
          <a:p>
            <a:pPr lvl="1"/>
            <a:r>
              <a:rPr lang="en-US" dirty="0" smtClean="0"/>
              <a:t>Different goals, desires (Mill)</a:t>
            </a:r>
          </a:p>
          <a:p>
            <a:r>
              <a:rPr lang="en-US" dirty="0" smtClean="0"/>
              <a:t>Perspective</a:t>
            </a:r>
          </a:p>
          <a:p>
            <a:pPr lvl="1"/>
            <a:r>
              <a:rPr lang="en-US" dirty="0" smtClean="0"/>
              <a:t>Uniqueness of point of view, language</a:t>
            </a:r>
          </a:p>
          <a:p>
            <a:r>
              <a:rPr lang="en-US" dirty="0" smtClean="0"/>
              <a:t>Mathematics of diversity</a:t>
            </a:r>
          </a:p>
          <a:p>
            <a:pPr lvl="1"/>
            <a:r>
              <a:rPr lang="en-US" dirty="0" smtClean="0"/>
              <a:t>Multiple inputs produce mesh networks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5867400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http://lemire.me/fr/abstracts/DIVERSITY2008.html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6324600"/>
            <a:ext cx="632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http://www.huffingtonpost.com/stephen-downes/democratizing-education_b_794925.html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261343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Putnam, Florida, and the rest of it</a:t>
            </a:r>
          </a:p>
          <a:p>
            <a:r>
              <a:rPr lang="en-US" dirty="0" err="1" smtClean="0"/>
              <a:t>Homophily</a:t>
            </a:r>
            <a:r>
              <a:rPr lang="en-US" dirty="0" smtClean="0"/>
              <a:t> and </a:t>
            </a:r>
            <a:r>
              <a:rPr lang="en-US" dirty="0" err="1" smtClean="0"/>
              <a:t>associationism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Teaching what we have in common instead of our differences? No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5257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http://secondlanguagewriting.com/explorations/Archives/2007/August/TheDownsideofDiversity.html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39430" y="2743200"/>
            <a:ext cx="3583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http://www.downes.ca/post/53544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71800" y="3182778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>
                <a:hlinkClick r:id="rId4"/>
              </a:rPr>
              <a:t>http://profesorbaker.wordpress.com/2011/01/30/homophily-and-heterophily-what-fires-together-wires-together-cck11/</a:t>
            </a:r>
            <a:r>
              <a:rPr lang="en-US" sz="1050" dirty="0" smtClean="0"/>
              <a:t>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1113863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education</a:t>
            </a:r>
          </a:p>
          <a:p>
            <a:pPr lvl="1"/>
            <a:r>
              <a:rPr lang="en-US" dirty="0" smtClean="0"/>
              <a:t>Open content, teaching, assessment</a:t>
            </a:r>
          </a:p>
          <a:p>
            <a:pPr lvl="1"/>
            <a:r>
              <a:rPr lang="en-US" dirty="0" smtClean="0"/>
              <a:t>Stages of openness and terminal path</a:t>
            </a:r>
          </a:p>
          <a:p>
            <a:r>
              <a:rPr lang="en-US" dirty="0" smtClean="0"/>
              <a:t>Open networks</a:t>
            </a:r>
          </a:p>
          <a:p>
            <a:pPr lvl="1"/>
            <a:r>
              <a:rPr lang="en-US" dirty="0" smtClean="0"/>
              <a:t>Clustering instead of grouping</a:t>
            </a:r>
          </a:p>
          <a:p>
            <a:r>
              <a:rPr lang="en-US" dirty="0" smtClean="0"/>
              <a:t>Flow</a:t>
            </a:r>
          </a:p>
          <a:p>
            <a:pPr lvl="1"/>
            <a:r>
              <a:rPr lang="en-US" dirty="0" smtClean="0"/>
              <a:t>Input, output, feedback </a:t>
            </a:r>
          </a:p>
          <a:p>
            <a:pPr lvl="1"/>
            <a:r>
              <a:rPr lang="en-US" dirty="0" smtClean="0"/>
              <a:t>plasticity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58133"/>
            <a:ext cx="2633663" cy="242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67400" y="6193795"/>
            <a:ext cx="2971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hlinkClick r:id="rId3"/>
              </a:rPr>
              <a:t>http://www.flickr.com/photos/ross/2916958593/</a:t>
            </a:r>
            <a:r>
              <a:rPr lang="en-US" sz="1050" dirty="0" smtClean="0"/>
              <a:t>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4983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VLE </a:t>
            </a:r>
            <a:r>
              <a:rPr lang="en-CA" dirty="0" err="1" smtClean="0"/>
              <a:t>vs</a:t>
            </a:r>
            <a:r>
              <a:rPr lang="en-CA" dirty="0" smtClean="0"/>
              <a:t> PLE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CA" dirty="0" smtClean="0">
                <a:solidFill>
                  <a:srgbClr val="403152"/>
                </a:solidFill>
              </a:rPr>
              <a:t>We are in a process of migrating from:</a:t>
            </a:r>
          </a:p>
          <a:p>
            <a:pPr eaLnBrk="1" hangingPunct="1"/>
            <a:r>
              <a:rPr lang="en-CA" dirty="0" smtClean="0">
                <a:solidFill>
                  <a:srgbClr val="403152"/>
                </a:solidFill>
              </a:rPr>
              <a:t>Virtual Learning Environment (a.k.a. Learning Management System (LMS))</a:t>
            </a:r>
          </a:p>
          <a:p>
            <a:pPr eaLnBrk="1" hangingPunct="1">
              <a:buFont typeface="Arial" charset="0"/>
              <a:buNone/>
            </a:pPr>
            <a:r>
              <a:rPr lang="en-CA" dirty="0" smtClean="0">
                <a:solidFill>
                  <a:srgbClr val="403152"/>
                </a:solidFill>
              </a:rPr>
              <a:t>To:</a:t>
            </a:r>
          </a:p>
          <a:p>
            <a:pPr eaLnBrk="1" hangingPunct="1"/>
            <a:r>
              <a:rPr lang="en-CA" dirty="0" smtClean="0">
                <a:solidFill>
                  <a:srgbClr val="403152"/>
                </a:solidFill>
              </a:rPr>
              <a:t>Personal Learning Environment (PLE)</a:t>
            </a:r>
          </a:p>
          <a:p>
            <a:pPr eaLnBrk="1" hangingPunct="1"/>
            <a:endParaRPr lang="en-CA" dirty="0" smtClean="0"/>
          </a:p>
          <a:p>
            <a:pPr eaLnBrk="1" hangingPunct="1">
              <a:buFont typeface="Arial" charset="0"/>
              <a:buNone/>
            </a:pPr>
            <a:r>
              <a:rPr lang="en-CA" dirty="0" smtClean="0">
                <a:solidFill>
                  <a:srgbClr val="800000"/>
                </a:solidFill>
              </a:rPr>
              <a:t>	This is not only a shift in technology, but also a shift in how we view learning itself</a:t>
            </a:r>
            <a:r>
              <a:rPr lang="en-CA" dirty="0" smtClean="0">
                <a:solidFill>
                  <a:srgbClr val="800000"/>
                </a:solidFill>
              </a:rPr>
              <a:t>.</a:t>
            </a:r>
          </a:p>
          <a:p>
            <a:pPr eaLnBrk="1" hangingPunct="1">
              <a:buFont typeface="Arial" charset="0"/>
              <a:buNone/>
            </a:pPr>
            <a:endParaRPr lang="en-CA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107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Influence </a:t>
            </a:r>
            <a:r>
              <a:rPr lang="en-US" dirty="0" err="1" smtClean="0"/>
              <a:t>vs</a:t>
            </a:r>
            <a:r>
              <a:rPr lang="en-US" dirty="0" smtClean="0"/>
              <a:t> emergence</a:t>
            </a:r>
          </a:p>
          <a:p>
            <a:pPr lvl="1"/>
            <a:r>
              <a:rPr lang="en-US" dirty="0" smtClean="0"/>
              <a:t>Thought-bubbles – “we perceive wholes where there are only holes”</a:t>
            </a:r>
          </a:p>
          <a:p>
            <a:pPr lvl="1"/>
            <a:endParaRPr lang="en-US" dirty="0"/>
          </a:p>
          <a:p>
            <a:r>
              <a:rPr lang="en-US" dirty="0" smtClean="0"/>
              <a:t>‘Scope’ </a:t>
            </a:r>
            <a:r>
              <a:rPr lang="en-US" dirty="0" err="1" smtClean="0"/>
              <a:t>vs</a:t>
            </a:r>
            <a:r>
              <a:rPr lang="en-US" dirty="0" smtClean="0"/>
              <a:t> ‘Level’</a:t>
            </a:r>
          </a:p>
          <a:p>
            <a:pPr lvl="1"/>
            <a:r>
              <a:rPr lang="en-US" sz="1400" dirty="0" smtClean="0">
                <a:hlinkClick r:id="rId2"/>
              </a:rPr>
              <a:t>http://www.downes.ca/post/42066</a:t>
            </a:r>
            <a:r>
              <a:rPr lang="en-US" dirty="0" smtClean="0"/>
              <a:t> </a:t>
            </a:r>
          </a:p>
          <a:p>
            <a:r>
              <a:rPr lang="en-US" dirty="0" smtClean="0"/>
              <a:t>Ontology of emergence</a:t>
            </a:r>
          </a:p>
          <a:p>
            <a:pPr lvl="1"/>
            <a:r>
              <a:rPr lang="en-US" dirty="0" smtClean="0"/>
              <a:t>Ontological (real) </a:t>
            </a:r>
            <a:r>
              <a:rPr lang="en-US" dirty="0" err="1" smtClean="0"/>
              <a:t>vs</a:t>
            </a:r>
            <a:r>
              <a:rPr lang="en-US" dirty="0" smtClean="0"/>
              <a:t> perceptual (recognized)</a:t>
            </a:r>
          </a:p>
          <a:p>
            <a:r>
              <a:rPr lang="en-US" dirty="0" smtClean="0"/>
              <a:t>Connection to complexity &amp; chaos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67000"/>
            <a:ext cx="3295650" cy="174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0" y="3167719"/>
            <a:ext cx="3583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http://www.downes.ca/post/55001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71600" y="5943600"/>
            <a:ext cx="3848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http://connect.downes.ca/post/44222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03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642938" y="857250"/>
            <a:ext cx="662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254061"/>
                </a:solidFill>
                <a:latin typeface="Calibri" charset="0"/>
              </a:rPr>
              <a:t>Stephen Downes</a:t>
            </a:r>
            <a:endParaRPr lang="en-US" sz="2800">
              <a:solidFill>
                <a:srgbClr val="254061"/>
              </a:solidFill>
              <a:latin typeface="Calibri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773113" y="6172200"/>
            <a:ext cx="8370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642938" y="5143500"/>
            <a:ext cx="4429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254061"/>
                </a:solidFill>
              </a:rPr>
              <a:t>http://www.downes.ca</a:t>
            </a:r>
            <a:endParaRPr lang="en-US" sz="3600">
              <a:solidFill>
                <a:srgbClr val="254061"/>
              </a:solidFill>
              <a:latin typeface="Calibri" charset="0"/>
            </a:endParaRPr>
          </a:p>
        </p:txBody>
      </p:sp>
      <p:pic>
        <p:nvPicPr>
          <p:cNvPr id="614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643063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8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FontTx/>
              <a:buNone/>
            </a:pPr>
            <a:r>
              <a:rPr lang="en-US" dirty="0" smtClean="0"/>
              <a:t>Traditional Online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500" dirty="0" smtClean="0"/>
              <a:t>Institution Based</a:t>
            </a:r>
          </a:p>
          <a:p>
            <a:pPr lvl="2"/>
            <a:r>
              <a:rPr lang="en-US" sz="2100" dirty="0" smtClean="0"/>
              <a:t>Online courses, learning management system</a:t>
            </a:r>
          </a:p>
          <a:p>
            <a:pPr lvl="2"/>
            <a:r>
              <a:rPr lang="en-US" sz="2100" dirty="0" smtClean="0"/>
              <a:t>Content ‘federations’ – closed network</a:t>
            </a:r>
          </a:p>
          <a:p>
            <a:pPr lvl="1"/>
            <a:r>
              <a:rPr lang="en-US" sz="2500" dirty="0" smtClean="0"/>
              <a:t>Product Based</a:t>
            </a:r>
          </a:p>
          <a:p>
            <a:pPr lvl="2"/>
            <a:r>
              <a:rPr lang="en-US" sz="2100" dirty="0" smtClean="0"/>
              <a:t>Content packaging and CD-ROM delivery</a:t>
            </a:r>
          </a:p>
          <a:p>
            <a:pPr lvl="2"/>
            <a:r>
              <a:rPr lang="en-US" sz="2100" dirty="0" smtClean="0"/>
              <a:t>Digital rights and authentication</a:t>
            </a:r>
          </a:p>
          <a:p>
            <a:pPr lvl="1"/>
            <a:r>
              <a:rPr lang="en-US" sz="2500" dirty="0" smtClean="0"/>
              <a:t>Content Based </a:t>
            </a:r>
          </a:p>
          <a:p>
            <a:pPr lvl="2"/>
            <a:r>
              <a:rPr lang="en-US" sz="2100" dirty="0" smtClean="0"/>
              <a:t>The idea of courseware, course packs</a:t>
            </a:r>
          </a:p>
          <a:p>
            <a:pPr lvl="2"/>
            <a:r>
              <a:rPr lang="en-US" sz="2100" dirty="0" smtClean="0"/>
              <a:t>Learning design and sequencing</a:t>
            </a:r>
          </a:p>
        </p:txBody>
      </p:sp>
    </p:spTree>
    <p:extLst>
      <p:ext uri="{BB962C8B-B14F-4D97-AF65-F5344CB8AC3E}">
        <p14:creationId xmlns:p14="http://schemas.microsoft.com/office/powerpoint/2010/main" val="1798472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buFontTx/>
              <a:buNone/>
            </a:pPr>
            <a:r>
              <a:rPr lang="en-US" dirty="0" smtClean="0"/>
              <a:t>Learning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500" dirty="0" smtClean="0"/>
              <a:t>Not Institution Based</a:t>
            </a:r>
          </a:p>
          <a:p>
            <a:pPr lvl="2"/>
            <a:r>
              <a:rPr lang="en-US" sz="2100" dirty="0" smtClean="0"/>
              <a:t>Resource based, learning integration</a:t>
            </a:r>
          </a:p>
          <a:p>
            <a:pPr lvl="2"/>
            <a:r>
              <a:rPr lang="en-US" sz="2100" dirty="0" smtClean="0"/>
              <a:t>Open access, content networks</a:t>
            </a:r>
          </a:p>
          <a:p>
            <a:pPr lvl="1"/>
            <a:r>
              <a:rPr lang="en-US" sz="2500" dirty="0" smtClean="0"/>
              <a:t>Not Product Based</a:t>
            </a:r>
          </a:p>
          <a:p>
            <a:pPr lvl="2"/>
            <a:r>
              <a:rPr lang="en-US" sz="2100" dirty="0" smtClean="0"/>
              <a:t>Web based, content not packaged but </a:t>
            </a:r>
            <a:r>
              <a:rPr lang="en-US" sz="2100" dirty="0" err="1" smtClean="0"/>
              <a:t>agregated</a:t>
            </a:r>
            <a:endParaRPr lang="en-US" sz="2100" dirty="0" smtClean="0"/>
          </a:p>
          <a:p>
            <a:pPr lvl="2"/>
            <a:r>
              <a:rPr lang="en-US" sz="2100" dirty="0" smtClean="0"/>
              <a:t>Identity used to enable access, not restrict it</a:t>
            </a:r>
          </a:p>
          <a:p>
            <a:pPr lvl="1"/>
            <a:r>
              <a:rPr lang="en-US" sz="2500" dirty="0" smtClean="0"/>
              <a:t>Not Content Based </a:t>
            </a:r>
          </a:p>
          <a:p>
            <a:pPr lvl="2"/>
            <a:r>
              <a:rPr lang="en-US" sz="2100" dirty="0" smtClean="0"/>
              <a:t>E-learning as engagement, conversation</a:t>
            </a:r>
          </a:p>
          <a:p>
            <a:pPr lvl="2"/>
            <a:r>
              <a:rPr lang="en-US" sz="2100" dirty="0" smtClean="0"/>
              <a:t>Focus on services and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53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VLE – Managing Learning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33400" y="5410200"/>
            <a:ext cx="8229600" cy="1219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tx2"/>
                </a:solidFill>
              </a:rPr>
              <a:t>	The central purpose of the VLE is to manage learning (whatever that means)</a:t>
            </a:r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556260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2819400" y="5105400"/>
            <a:ext cx="6324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Image: </a:t>
            </a:r>
            <a:r>
              <a:rPr lang="en-US" sz="1400">
                <a:hlinkClick r:id="rId3"/>
              </a:rPr>
              <a:t>http://dougbelshaw.com/blog/tag/information-technology/</a:t>
            </a:r>
            <a:r>
              <a:rPr lang="en-US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7825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PLE – Manage Connections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162800" cy="49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533400" y="6324600"/>
            <a:ext cx="822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Image: </a:t>
            </a:r>
            <a:r>
              <a:rPr lang="en-US" sz="1400">
                <a:hlinkClick r:id="rId3"/>
              </a:rPr>
              <a:t>http://tesl-ej.org/ej34/m1.html</a:t>
            </a:r>
            <a:r>
              <a:rPr lang="en-US" sz="1400"/>
              <a:t>       Via: </a:t>
            </a:r>
            <a:r>
              <a:rPr lang="en-US" sz="1400">
                <a:hlinkClick r:id="rId4"/>
              </a:rPr>
              <a:t>http://edtechpost.wikispaces.com/PLE+Diagrams</a:t>
            </a:r>
            <a:r>
              <a:rPr lang="en-US" sz="140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31745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17375E"/>
                </a:solidFill>
              </a:rPr>
              <a:t>Two Kinds of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rgbClr val="632523"/>
                </a:solidFill>
              </a:rPr>
              <a:t>Knowledge in the VLE (Typically):</a:t>
            </a:r>
          </a:p>
          <a:p>
            <a:pPr lvl="1" eaLnBrk="1" hangingPunct="1"/>
            <a:r>
              <a:rPr lang="en-US" dirty="0" smtClean="0">
                <a:solidFill>
                  <a:srgbClr val="632523"/>
                </a:solidFill>
              </a:rPr>
              <a:t>Static</a:t>
            </a:r>
          </a:p>
          <a:p>
            <a:pPr lvl="1" eaLnBrk="1" hangingPunct="1"/>
            <a:r>
              <a:rPr lang="en-US" dirty="0" smtClean="0">
                <a:solidFill>
                  <a:srgbClr val="632523"/>
                </a:solidFill>
              </a:rPr>
              <a:t>Declarative</a:t>
            </a:r>
          </a:p>
          <a:p>
            <a:pPr lvl="1" eaLnBrk="1" hangingPunct="1"/>
            <a:r>
              <a:rPr lang="en-US" dirty="0" smtClean="0">
                <a:solidFill>
                  <a:srgbClr val="632523"/>
                </a:solidFill>
              </a:rPr>
              <a:t>Authority-based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rgbClr val="4F6228"/>
                </a:solidFill>
              </a:rPr>
              <a:t>Knowledge in the PLE (Typically):</a:t>
            </a:r>
          </a:p>
          <a:p>
            <a:pPr lvl="1" eaLnBrk="1" hangingPunct="1"/>
            <a:r>
              <a:rPr lang="en-US" dirty="0" smtClean="0">
                <a:solidFill>
                  <a:srgbClr val="4F6228"/>
                </a:solidFill>
              </a:rPr>
              <a:t>Dynamic</a:t>
            </a:r>
          </a:p>
          <a:p>
            <a:pPr lvl="1" eaLnBrk="1" hangingPunct="1"/>
            <a:r>
              <a:rPr lang="en-US" dirty="0" smtClean="0">
                <a:solidFill>
                  <a:srgbClr val="4F6228"/>
                </a:solidFill>
              </a:rPr>
              <a:t>Tacit / Non-Declarative</a:t>
            </a:r>
          </a:p>
          <a:p>
            <a:pPr lvl="1" eaLnBrk="1" hangingPunct="1"/>
            <a:r>
              <a:rPr lang="en-US" dirty="0" smtClean="0">
                <a:solidFill>
                  <a:srgbClr val="4F6228"/>
                </a:solidFill>
              </a:rPr>
              <a:t>Constructed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8112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1407</Words>
  <Application>Microsoft Office PowerPoint</Application>
  <PresentationFormat>On-screen Show (4:3)</PresentationFormat>
  <Paragraphs>249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Elements of Connectivism</vt:lpstr>
      <vt:lpstr>What Connectivism Is</vt:lpstr>
      <vt:lpstr>Principles of Connectivism</vt:lpstr>
      <vt:lpstr>VLE vs PLE</vt:lpstr>
      <vt:lpstr>Traditional Online Learning</vt:lpstr>
      <vt:lpstr>Learning Networks</vt:lpstr>
      <vt:lpstr>The VLE – Managing Learning</vt:lpstr>
      <vt:lpstr>The PLE – Manage Connections</vt:lpstr>
      <vt:lpstr>Two Kinds of Knowledge</vt:lpstr>
      <vt:lpstr>Social Networks</vt:lpstr>
      <vt:lpstr>Social Learning</vt:lpstr>
      <vt:lpstr>Some Forms of Social Learning</vt:lpstr>
      <vt:lpstr>Aspects of Social Learning</vt:lpstr>
      <vt:lpstr>Personal vs Social </vt:lpstr>
      <vt:lpstr>Personal Knowledge</vt:lpstr>
      <vt:lpstr>Learning Outcomes</vt:lpstr>
      <vt:lpstr>Learning Outcomes (2)</vt:lpstr>
      <vt:lpstr>Learning Outcomes (3)</vt:lpstr>
      <vt:lpstr>Learning Outcomes (4)</vt:lpstr>
      <vt:lpstr>Shared Understandings</vt:lpstr>
      <vt:lpstr>Communication</vt:lpstr>
      <vt:lpstr>Cooperation vs Collaboration</vt:lpstr>
      <vt:lpstr>Social Construction</vt:lpstr>
      <vt:lpstr>Personal Knowledge</vt:lpstr>
      <vt:lpstr>PLE as Exercise Machine</vt:lpstr>
      <vt:lpstr>Connectivist Learning Design</vt:lpstr>
      <vt:lpstr>PLE (From a Knowledge Perspective)</vt:lpstr>
      <vt:lpstr>PLE as Knowledge Management</vt:lpstr>
      <vt:lpstr>gRSShopper</vt:lpstr>
      <vt:lpstr>PLEs in a Network</vt:lpstr>
      <vt:lpstr>Network Design Principles</vt:lpstr>
      <vt:lpstr>Principles of Effective Design (1)</vt:lpstr>
      <vt:lpstr>Elements of Network Semantics</vt:lpstr>
      <vt:lpstr>Elements of Network Semantics (2)</vt:lpstr>
      <vt:lpstr>Principles of Effective Design (2)</vt:lpstr>
      <vt:lpstr>Autonomy</vt:lpstr>
      <vt:lpstr>Diversity</vt:lpstr>
      <vt:lpstr>Diversity (2)</vt:lpstr>
      <vt:lpstr>Openness</vt:lpstr>
      <vt:lpstr>Interactivity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Connectivism</dc:title>
  <dc:creator>Stephen Downes</dc:creator>
  <cp:lastModifiedBy>Stephen Downes</cp:lastModifiedBy>
  <cp:revision>9</cp:revision>
  <dcterms:created xsi:type="dcterms:W3CDTF">2011-09-22T12:54:12Z</dcterms:created>
  <dcterms:modified xsi:type="dcterms:W3CDTF">2011-09-22T15:28:23Z</dcterms:modified>
</cp:coreProperties>
</file>