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8" r:id="rId6"/>
    <p:sldId id="266" r:id="rId7"/>
    <p:sldId id="256" r:id="rId8"/>
    <p:sldId id="260" r:id="rId9"/>
    <p:sldId id="261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2" autoAdjust="0"/>
    <p:restoredTop sz="86428" autoAdjust="0"/>
  </p:normalViewPr>
  <p:slideViewPr>
    <p:cSldViewPr>
      <p:cViewPr varScale="1">
        <p:scale>
          <a:sx n="105" d="100"/>
          <a:sy n="105" d="100"/>
        </p:scale>
        <p:origin x="-86" y="-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27E-5F53-4119-A9C3-02D25FB95FF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5F89-69B4-49B5-A895-6FA1B46A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5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27E-5F53-4119-A9C3-02D25FB95FF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5F89-69B4-49B5-A895-6FA1B46A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3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27E-5F53-4119-A9C3-02D25FB95FF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5F89-69B4-49B5-A895-6FA1B46A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51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27E-5F53-4119-A9C3-02D25FB95FF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5F89-69B4-49B5-A895-6FA1B46A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3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27E-5F53-4119-A9C3-02D25FB95FF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5F89-69B4-49B5-A895-6FA1B46A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27E-5F53-4119-A9C3-02D25FB95FF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5F89-69B4-49B5-A895-6FA1B46A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6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27E-5F53-4119-A9C3-02D25FB95FF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5F89-69B4-49B5-A895-6FA1B46A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9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27E-5F53-4119-A9C3-02D25FB95FF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5F89-69B4-49B5-A895-6FA1B46A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27E-5F53-4119-A9C3-02D25FB95FF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5F89-69B4-49B5-A895-6FA1B46A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1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27E-5F53-4119-A9C3-02D25FB95FF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5F89-69B4-49B5-A895-6FA1B46A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CB27E-5F53-4119-A9C3-02D25FB95FF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5F89-69B4-49B5-A895-6FA1B46A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2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CB27E-5F53-4119-A9C3-02D25FB95FF6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05F89-69B4-49B5-A895-6FA1B46A9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3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pert.org/articles/freire/freirePart1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wnes.ca/news/OLDaily.htm" TargetMode="External"/><Relationship Id="rId2" Type="http://schemas.openxmlformats.org/officeDocument/2006/relationships/hyperlink" Target="http://www.synergic3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hange.mooc.ca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pomocnik.rvp.cz/clanek/1415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n.scientificcommons.org/5775974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wnes.ca/presentation/217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771" y="457200"/>
            <a:ext cx="65024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769757"/>
            <a:ext cx="8686800" cy="1470025"/>
          </a:xfrm>
        </p:spPr>
        <p:txBody>
          <a:bodyPr/>
          <a:lstStyle/>
          <a:p>
            <a:r>
              <a:rPr lang="en-US" dirty="0" smtClean="0"/>
              <a:t>Connectivism and Personal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6400800" cy="838200"/>
          </a:xfrm>
        </p:spPr>
        <p:txBody>
          <a:bodyPr/>
          <a:lstStyle/>
          <a:p>
            <a:r>
              <a:rPr lang="en-US" dirty="0" smtClean="0"/>
              <a:t>Stephen Downes, October 17,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74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Importance</a:t>
            </a:r>
            <a:r>
              <a:rPr lang="en-US" sz="4400" b="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of Open Educational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Enables people to pursue their own personal interests in their own way</a:t>
            </a:r>
          </a:p>
          <a:p>
            <a:r>
              <a:rPr lang="en-US" dirty="0" smtClean="0"/>
              <a:t>But,</a:t>
            </a:r>
            <a:r>
              <a:rPr lang="en-US" baseline="0" dirty="0" smtClean="0"/>
              <a:t> more importantly, OERs become the </a:t>
            </a:r>
            <a:r>
              <a:rPr lang="en-US" i="1" baseline="0" dirty="0" smtClean="0"/>
              <a:t>medium of communication</a:t>
            </a:r>
            <a:endParaRPr lang="en-US" i="0" baseline="0" dirty="0" smtClean="0"/>
          </a:p>
          <a:p>
            <a:r>
              <a:rPr lang="en-US" i="0" baseline="0" dirty="0" smtClean="0"/>
              <a:t>We need to view OERs, not as resources created by publishers at great cost, but as created by learners to interact with each other</a:t>
            </a:r>
          </a:p>
          <a:p>
            <a:r>
              <a:rPr lang="en-US" i="0" baseline="0" dirty="0" smtClean="0"/>
              <a:t>The role of professionals and publishers becomes the production of ‘seed OERs’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4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Education and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Education is not about remembering</a:t>
            </a:r>
            <a:r>
              <a:rPr lang="en-US" sz="2800" b="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 body of predefined content</a:t>
            </a:r>
          </a:p>
          <a:p>
            <a:pPr lvl="0"/>
            <a:r>
              <a:rPr lang="en-US" sz="2800" b="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It is about the citizens communicating what they know with each other</a:t>
            </a:r>
          </a:p>
          <a:p>
            <a:pPr lvl="0"/>
            <a:r>
              <a:rPr lang="en-US" sz="2800" b="0" kern="1200" baseline="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If follows that </a:t>
            </a:r>
            <a:r>
              <a:rPr lang="en-US" sz="2800" b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OERs are necessary for this democratic vision of education</a:t>
            </a:r>
          </a:p>
          <a:p>
            <a:pPr lvl="0"/>
            <a:r>
              <a:rPr lang="en-US" sz="2800" dirty="0" smtClean="0">
                <a:latin typeface="+mj-lt"/>
                <a:ea typeface="+mj-ea"/>
                <a:cs typeface="+mj-cs"/>
              </a:rPr>
              <a:t>The </a:t>
            </a:r>
            <a:r>
              <a:rPr lang="en-US" sz="2800" i="1" dirty="0" smtClean="0">
                <a:latin typeface="+mj-lt"/>
                <a:ea typeface="+mj-ea"/>
                <a:cs typeface="+mj-cs"/>
              </a:rPr>
              <a:t>owners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 of education are the citizens of a society, not the governments and corporations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563880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Papert and </a:t>
            </a:r>
            <a:r>
              <a:rPr lang="en-US" dirty="0" err="1" smtClean="0"/>
              <a:t>Freire</a:t>
            </a:r>
            <a:r>
              <a:rPr lang="en-US" dirty="0" smtClean="0"/>
              <a:t> on the Future of School</a:t>
            </a:r>
          </a:p>
          <a:p>
            <a:r>
              <a:rPr lang="en-US" dirty="0" smtClean="0">
                <a:hlinkClick r:id="rId2"/>
              </a:rPr>
              <a:t>http://www.papert.org/articles/freire/freirePart1.html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Thesis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Connectivism as a pedagogical theory is typically thought of in terms of networks – the making and traversing of connections.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But the major practical implication of connectivism occurs in the organization of learning events and resources.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Unlike traditional educational modalities, in which people work </a:t>
            </a:r>
            <a:r>
              <a:rPr lang="en-US" sz="2800" i="1" dirty="0" smtClean="0"/>
              <a:t>collaboratively</a:t>
            </a:r>
            <a:r>
              <a:rPr lang="en-US" sz="2800" dirty="0" smtClean="0"/>
              <a:t>, in a connectivist model, people work </a:t>
            </a:r>
            <a:r>
              <a:rPr lang="en-US" sz="2800" i="1" dirty="0" smtClean="0"/>
              <a:t>cooperatively.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133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Context: Current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new </a:t>
            </a:r>
            <a:r>
              <a:rPr lang="en-US" sz="2800" dirty="0"/>
              <a:t>instructional media, web software and </a:t>
            </a:r>
            <a:r>
              <a:rPr lang="en-US" sz="2800" dirty="0" smtClean="0"/>
              <a:t>design </a:t>
            </a:r>
            <a:r>
              <a:rPr lang="en-US" sz="2000" dirty="0" smtClean="0">
                <a:hlinkClick r:id="rId2"/>
              </a:rPr>
              <a:t>http://www.synergic3.com</a:t>
            </a:r>
            <a:r>
              <a:rPr lang="en-US" sz="2000" dirty="0" smtClean="0"/>
              <a:t> </a:t>
            </a:r>
          </a:p>
          <a:p>
            <a:r>
              <a:rPr lang="en-US" sz="2800" dirty="0" smtClean="0"/>
              <a:t>open </a:t>
            </a:r>
            <a:r>
              <a:rPr lang="en-US" sz="2800" dirty="0"/>
              <a:t>educational content, content repositories and content </a:t>
            </a:r>
            <a:r>
              <a:rPr lang="en-US" sz="2800" dirty="0" smtClean="0"/>
              <a:t>syndication </a:t>
            </a:r>
            <a:r>
              <a:rPr lang="en-US" sz="2000" dirty="0" smtClean="0">
                <a:hlinkClick r:id="rId3"/>
              </a:rPr>
              <a:t>http://www.downes.ca/news/OLDaily.htm</a:t>
            </a:r>
            <a:r>
              <a:rPr lang="en-US" sz="2000" dirty="0" smtClean="0"/>
              <a:t> </a:t>
            </a:r>
            <a:r>
              <a:rPr lang="en-US" sz="2800" dirty="0"/>
              <a:t> </a:t>
            </a:r>
          </a:p>
          <a:p>
            <a:r>
              <a:rPr lang="en-US" sz="2800" dirty="0" smtClean="0"/>
              <a:t>design </a:t>
            </a:r>
            <a:r>
              <a:rPr lang="en-US" sz="2800" dirty="0"/>
              <a:t>and development of massive open online </a:t>
            </a:r>
            <a:r>
              <a:rPr lang="en-US" sz="2800" dirty="0" smtClean="0"/>
              <a:t>courses</a:t>
            </a:r>
            <a:r>
              <a:rPr lang="en-US" sz="2800" dirty="0"/>
              <a:t> </a:t>
            </a:r>
            <a:r>
              <a:rPr lang="en-US" sz="2800" dirty="0" smtClean="0"/>
              <a:t> </a:t>
            </a:r>
            <a:r>
              <a:rPr lang="en-US" sz="2000" dirty="0" smtClean="0">
                <a:hlinkClick r:id="rId4"/>
              </a:rPr>
              <a:t>http://change.mooc.ca</a:t>
            </a:r>
            <a:r>
              <a:rPr lang="en-US" sz="2000" dirty="0" smtClean="0"/>
              <a:t>   </a:t>
            </a:r>
            <a:endParaRPr lang="en-US" sz="2800" dirty="0"/>
          </a:p>
          <a:p>
            <a:r>
              <a:rPr lang="en-US" sz="2800" dirty="0" smtClean="0"/>
              <a:t>semantic </a:t>
            </a:r>
            <a:r>
              <a:rPr lang="en-US" sz="2800" dirty="0"/>
              <a:t>web and structured </a:t>
            </a:r>
            <a:r>
              <a:rPr lang="en-US" sz="2800" dirty="0" smtClean="0"/>
              <a:t>descriptions</a:t>
            </a:r>
            <a:r>
              <a:rPr lang="en-US" sz="2800" dirty="0"/>
              <a:t> </a:t>
            </a:r>
          </a:p>
          <a:p>
            <a:r>
              <a:rPr lang="en-US" sz="2800" dirty="0" smtClean="0"/>
              <a:t>network </a:t>
            </a:r>
            <a:r>
              <a:rPr lang="en-US" sz="2800" dirty="0"/>
              <a:t>theory as it applies to the design of learning </a:t>
            </a:r>
            <a:r>
              <a:rPr lang="en-US" sz="2800" dirty="0" smtClean="0"/>
              <a:t>environments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1215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Introduction to this theme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b="0" kern="1200" dirty="0" smtClean="0">
                <a:solidFill>
                  <a:schemeClr val="tx1"/>
                </a:solidFill>
                <a:effectLst/>
              </a:rPr>
              <a:t>Introductory article</a:t>
            </a:r>
          </a:p>
          <a:p>
            <a:r>
              <a:rPr lang="en-US" sz="2800" dirty="0" smtClean="0">
                <a:hlinkClick r:id="rId2"/>
              </a:rPr>
              <a:t>http://spomocnik.rvp.cz/clanek/14151/</a:t>
            </a:r>
            <a:endParaRPr lang="en-US" sz="2800" dirty="0" smtClean="0"/>
          </a:p>
          <a:p>
            <a:r>
              <a:rPr lang="en-US" sz="2800" i="1" dirty="0" smtClean="0"/>
              <a:t>Collaboration</a:t>
            </a:r>
            <a:r>
              <a:rPr lang="en-US" sz="2800" dirty="0" smtClean="0"/>
              <a:t>: everybody works together in a coordinated fashion on a single objective</a:t>
            </a:r>
          </a:p>
          <a:p>
            <a:r>
              <a:rPr lang="en-US" sz="2800" i="1" dirty="0" smtClean="0">
                <a:effectLst/>
              </a:rPr>
              <a:t>Cooperation</a:t>
            </a:r>
            <a:r>
              <a:rPr lang="en-US" sz="2800" dirty="0" smtClean="0">
                <a:effectLst/>
              </a:rPr>
              <a:t>: people work independently on individual objectives, but in a shared environment or with shared resources</a:t>
            </a:r>
          </a:p>
        </p:txBody>
      </p:sp>
    </p:spTree>
    <p:extLst>
      <p:ext uri="{BB962C8B-B14F-4D97-AF65-F5344CB8AC3E}">
        <p14:creationId xmlns:p14="http://schemas.microsoft.com/office/powerpoint/2010/main" val="4022734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Dillenbourg</a:t>
            </a:r>
            <a:r>
              <a:rPr lang="en-US" sz="2800" dirty="0"/>
              <a:t> et al</a:t>
            </a:r>
            <a:r>
              <a:rPr lang="en-US" sz="2800" dirty="0" smtClean="0"/>
              <a:t>. (</a:t>
            </a:r>
            <a:r>
              <a:rPr lang="en-US" sz="2800" dirty="0"/>
              <a:t>1995) make a distinction between cooperation and collaboration. </a:t>
            </a:r>
            <a:r>
              <a:rPr lang="en-US" sz="2800" dirty="0" smtClean="0"/>
              <a:t>They define </a:t>
            </a:r>
            <a:r>
              <a:rPr lang="en-US" sz="2800" dirty="0"/>
              <a:t>cooperative work as"... accomplished by the division of </a:t>
            </a:r>
            <a:r>
              <a:rPr lang="en-US" sz="2800" dirty="0" smtClean="0"/>
              <a:t>labor among </a:t>
            </a:r>
            <a:r>
              <a:rPr lang="en-US" sz="2800" dirty="0"/>
              <a:t>participants, as an activity where each person is responsible for </a:t>
            </a:r>
            <a:r>
              <a:rPr lang="en-US" sz="2800" dirty="0" smtClean="0"/>
              <a:t>a portion </a:t>
            </a:r>
            <a:r>
              <a:rPr lang="en-US" sz="2800" dirty="0"/>
              <a:t>of the problem solving..." They define collaboration as "...</a:t>
            </a:r>
            <a:r>
              <a:rPr lang="en-US" sz="2800" dirty="0" smtClean="0"/>
              <a:t>mutual engagement </a:t>
            </a:r>
            <a:r>
              <a:rPr lang="en-US" sz="2800" dirty="0"/>
              <a:t>of participants in a coordinated effort to solve the </a:t>
            </a:r>
            <a:r>
              <a:rPr lang="en-US" sz="2800" dirty="0" smtClean="0"/>
              <a:t>problem together</a:t>
            </a:r>
            <a:r>
              <a:rPr lang="en-US" sz="2800" dirty="0"/>
              <a:t>"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5334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http://en.scientificcommons.org/57759749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13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Cooperation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>
              <a:effectLst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76400"/>
            <a:ext cx="6908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6229" y="1477534"/>
            <a:ext cx="27432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COLLABORATION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480810"/>
            <a:ext cx="251460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COOPERATION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4422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Effect of Connectivism</a:t>
            </a:r>
            <a:endParaRPr lang="en-US" sz="4400" b="0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828800"/>
            <a:ext cx="6400800" cy="4495800"/>
          </a:xfrm>
        </p:spPr>
        <p:txBody>
          <a:bodyPr>
            <a:normAutofit/>
          </a:bodyPr>
          <a:lstStyle/>
          <a:p>
            <a:pPr marL="571500" lvl="0" indent="-571500" algn="l">
              <a:buFont typeface="Arial" pitchFamily="34" charset="0"/>
              <a:buChar char="•"/>
            </a:pPr>
            <a:r>
              <a:rPr lang="en-US" sz="2800" b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School becomes </a:t>
            </a:r>
            <a:r>
              <a:rPr lang="en-US" sz="2800" b="0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personal learning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There is not a single body of content to be learned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2800" b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Students learn not the same thing but </a:t>
            </a:r>
            <a:r>
              <a:rPr lang="en-US" sz="2800" b="0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different </a:t>
            </a:r>
            <a:r>
              <a:rPr lang="en-US" sz="2800" b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things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emphasis is on the communication and interaction</a:t>
            </a:r>
          </a:p>
          <a:p>
            <a:pPr marL="571500" lvl="0" indent="-571500" algn="l">
              <a:buFont typeface="Arial" pitchFamily="34" charset="0"/>
              <a:buChar char="•"/>
            </a:pPr>
            <a:r>
              <a:rPr lang="en-US" sz="2800" b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process is what Papert called ‘constructionism’</a:t>
            </a:r>
          </a:p>
        </p:txBody>
      </p:sp>
    </p:spTree>
    <p:extLst>
      <p:ext uri="{BB962C8B-B14F-4D97-AF65-F5344CB8AC3E}">
        <p14:creationId xmlns:p14="http://schemas.microsoft.com/office/powerpoint/2010/main" val="2098281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The building of the 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is essentially the task of the instructor (among many other roles)</a:t>
            </a:r>
          </a:p>
          <a:p>
            <a:r>
              <a:rPr lang="en-US" sz="2400" dirty="0" smtClean="0"/>
              <a:t>Similar to the process of building a MOOC</a:t>
            </a:r>
          </a:p>
          <a:p>
            <a:r>
              <a:rPr lang="en-US" sz="2400" dirty="0" smtClean="0"/>
              <a:t>Support for the various stages of connectivist learning: aggregate, remix, repurpose, feed forward</a:t>
            </a:r>
          </a:p>
        </p:txBody>
      </p:sp>
    </p:spTree>
    <p:extLst>
      <p:ext uri="{BB962C8B-B14F-4D97-AF65-F5344CB8AC3E}">
        <p14:creationId xmlns:p14="http://schemas.microsoft.com/office/powerpoint/2010/main" val="561743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0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Personal 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to manage your own professional development</a:t>
            </a:r>
          </a:p>
          <a:p>
            <a:r>
              <a:rPr lang="en-US" dirty="0" smtClean="0"/>
              <a:t>The phrase in English is “eat your own dog food” – use the practices to teach yourself</a:t>
            </a:r>
          </a:p>
          <a:p>
            <a:r>
              <a:rPr lang="en-US" dirty="0" smtClean="0"/>
              <a:t>Form, create, and work with networks of other professionals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95400" y="5334000"/>
            <a:ext cx="4602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Downes on Personal Professional Development</a:t>
            </a:r>
          </a:p>
          <a:p>
            <a:r>
              <a:rPr lang="en-US" dirty="0" smtClean="0">
                <a:hlinkClick r:id="rId2"/>
              </a:rPr>
              <a:t>http://www.downes.ca/presentation/217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8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427</Words>
  <Application>Microsoft Office PowerPoint</Application>
  <PresentationFormat>On-screen Show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Connectivism and Personal Learning</vt:lpstr>
      <vt:lpstr>Thesis of this Talk</vt:lpstr>
      <vt:lpstr>Context: Current Work</vt:lpstr>
      <vt:lpstr>Introduction to this theme </vt:lpstr>
      <vt:lpstr>PowerPoint Presentation</vt:lpstr>
      <vt:lpstr>Elements of Cooperation</vt:lpstr>
      <vt:lpstr>The Effect of Connectivism</vt:lpstr>
      <vt:lpstr>The building of the PLE </vt:lpstr>
      <vt:lpstr>Personal Professional Development</vt:lpstr>
      <vt:lpstr>The Importance of Open Educational Resources</vt:lpstr>
      <vt:lpstr>Education and Democracy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Connectivism and Personal Learning</dc:title>
  <dc:creator>Stephen Downes</dc:creator>
  <cp:lastModifiedBy>Stephen Downes</cp:lastModifiedBy>
  <cp:revision>6</cp:revision>
  <dcterms:created xsi:type="dcterms:W3CDTF">2011-10-17T13:34:00Z</dcterms:created>
  <dcterms:modified xsi:type="dcterms:W3CDTF">2011-10-17T14:43:38Z</dcterms:modified>
</cp:coreProperties>
</file>