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258" r:id="rId3"/>
    <p:sldId id="259" r:id="rId4"/>
    <p:sldId id="260" r:id="rId5"/>
    <p:sldId id="261" r:id="rId6"/>
    <p:sldId id="262" r:id="rId7"/>
    <p:sldId id="263" r:id="rId8"/>
    <p:sldId id="284" r:id="rId9"/>
    <p:sldId id="285" r:id="rId10"/>
    <p:sldId id="287" r:id="rId11"/>
    <p:sldId id="289" r:id="rId12"/>
    <p:sldId id="291" r:id="rId13"/>
    <p:sldId id="293" r:id="rId14"/>
    <p:sldId id="294" r:id="rId15"/>
    <p:sldId id="295" r:id="rId16"/>
    <p:sldId id="296" r:id="rId17"/>
    <p:sldId id="298" r:id="rId18"/>
    <p:sldId id="297" r:id="rId19"/>
    <p:sldId id="299"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314" r:id="rId33"/>
    <p:sldId id="315" r:id="rId34"/>
    <p:sldId id="316" r:id="rId35"/>
    <p:sldId id="327" r:id="rId36"/>
    <p:sldId id="328" r:id="rId37"/>
    <p:sldId id="329" r:id="rId38"/>
    <p:sldId id="317" r:id="rId39"/>
    <p:sldId id="318" r:id="rId40"/>
    <p:sldId id="319" r:id="rId41"/>
    <p:sldId id="320" r:id="rId42"/>
    <p:sldId id="321" r:id="rId43"/>
    <p:sldId id="322" r:id="rId44"/>
    <p:sldId id="323" r:id="rId45"/>
    <p:sldId id="324" r:id="rId46"/>
    <p:sldId id="325" r:id="rId47"/>
    <p:sldId id="326" r:id="rId48"/>
    <p:sldId id="330"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1321"/>
    <a:srgbClr val="30134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5" d="100"/>
          <a:sy n="95" d="100"/>
        </p:scale>
        <p:origin x="-1328" y="-1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23448B-808A-4D41-9B3E-42FAAE408540}" type="datetimeFigureOut">
              <a:rPr lang="en-US" smtClean="0"/>
              <a:t>11-10-21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75EAEE-8E33-E848-8524-4E16BDAF65D5}" type="slidenum">
              <a:rPr lang="en-US" smtClean="0"/>
              <a:t>‹#›</a:t>
            </a:fld>
            <a:endParaRPr lang="en-US"/>
          </a:p>
        </p:txBody>
      </p:sp>
    </p:spTree>
    <p:extLst>
      <p:ext uri="{BB962C8B-B14F-4D97-AF65-F5344CB8AC3E}">
        <p14:creationId xmlns:p14="http://schemas.microsoft.com/office/powerpoint/2010/main" val="25191371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goal is not to disprove </a:t>
            </a:r>
            <a:r>
              <a:rPr lang="en-US" dirty="0" err="1" smtClean="0"/>
              <a:t>Prensky’s</a:t>
            </a:r>
            <a:r>
              <a:rPr lang="en-US" dirty="0" smtClean="0"/>
              <a:t> thesis </a:t>
            </a:r>
            <a:r>
              <a:rPr lang="en-US" i="1" dirty="0" smtClean="0"/>
              <a:t>per se</a:t>
            </a:r>
            <a:r>
              <a:rPr lang="en-US" dirty="0" smtClean="0"/>
              <a:t>, but instead to challenge the underlying metaphor of language– and second–language–learning which he builds his case on, and then to offer an alternative. We want to ask questions such as: Can learning technological skills be likened to that of language learning? Is the analogy appropriate?</a:t>
            </a:r>
          </a:p>
          <a:p>
            <a:endParaRPr lang="en-US" dirty="0" smtClean="0"/>
          </a:p>
        </p:txBody>
      </p:sp>
      <p:sp>
        <p:nvSpPr>
          <p:cNvPr id="4" name="Slide Number Placeholder 3"/>
          <p:cNvSpPr>
            <a:spLocks noGrp="1"/>
          </p:cNvSpPr>
          <p:nvPr>
            <p:ph type="sldNum" sz="quarter" idx="10"/>
          </p:nvPr>
        </p:nvSpPr>
        <p:spPr/>
        <p:txBody>
          <a:bodyPr/>
          <a:lstStyle/>
          <a:p>
            <a:fld id="{6775EAEE-8E33-E848-8524-4E16BDAF65D5}" type="slidenum">
              <a:rPr lang="en-US" smtClean="0"/>
              <a:t>2</a:t>
            </a:fld>
            <a:endParaRPr lang="en-US"/>
          </a:p>
        </p:txBody>
      </p:sp>
    </p:spTree>
    <p:extLst>
      <p:ext uri="{BB962C8B-B14F-4D97-AF65-F5344CB8AC3E}">
        <p14:creationId xmlns:p14="http://schemas.microsoft.com/office/powerpoint/2010/main" val="107805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 of the ‘required text’, which </a:t>
            </a:r>
            <a:r>
              <a:rPr lang="en-US" dirty="0" err="1" smtClean="0"/>
              <a:t>linits</a:t>
            </a:r>
            <a:r>
              <a:rPr lang="en-US" dirty="0" smtClean="0"/>
              <a:t> diversity to one or a few</a:t>
            </a:r>
            <a:endParaRPr lang="en-US" dirty="0"/>
          </a:p>
        </p:txBody>
      </p:sp>
      <p:sp>
        <p:nvSpPr>
          <p:cNvPr id="4" name="Slide Number Placeholder 3"/>
          <p:cNvSpPr>
            <a:spLocks noGrp="1"/>
          </p:cNvSpPr>
          <p:nvPr>
            <p:ph type="sldNum" sz="quarter" idx="10"/>
          </p:nvPr>
        </p:nvSpPr>
        <p:spPr/>
        <p:txBody>
          <a:bodyPr/>
          <a:lstStyle/>
          <a:p>
            <a:fld id="{6775EAEE-8E33-E848-8524-4E16BDAF65D5}" type="slidenum">
              <a:rPr lang="en-US" smtClean="0"/>
              <a:t>20</a:t>
            </a:fld>
            <a:endParaRPr lang="en-US"/>
          </a:p>
        </p:txBody>
      </p:sp>
    </p:spTree>
    <p:extLst>
      <p:ext uri="{BB962C8B-B14F-4D97-AF65-F5344CB8AC3E}">
        <p14:creationId xmlns:p14="http://schemas.microsoft.com/office/powerpoint/2010/main" val="2081316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Guides,</a:t>
            </a:r>
            <a:r>
              <a:rPr lang="en-US" baseline="0" dirty="0" smtClean="0"/>
              <a:t> maps, instructions, helpful hints, videos showing how, demonstrations, </a:t>
            </a:r>
            <a:r>
              <a:rPr lang="en-US" baseline="0" dirty="0" err="1" smtClean="0"/>
              <a:t>etc</a:t>
            </a:r>
            <a:r>
              <a:rPr lang="en-US" baseline="0" dirty="0" smtClean="0"/>
              <a:t> </a:t>
            </a:r>
            <a:r>
              <a:rPr lang="en-US" baseline="0" dirty="0" err="1" smtClean="0"/>
              <a:t>etc</a:t>
            </a:r>
            <a:endParaRPr lang="en-US" dirty="0"/>
          </a:p>
        </p:txBody>
      </p:sp>
      <p:sp>
        <p:nvSpPr>
          <p:cNvPr id="4" name="Slide Number Placeholder 3"/>
          <p:cNvSpPr>
            <a:spLocks noGrp="1"/>
          </p:cNvSpPr>
          <p:nvPr>
            <p:ph type="sldNum" sz="quarter" idx="10"/>
          </p:nvPr>
        </p:nvSpPr>
        <p:spPr/>
        <p:txBody>
          <a:bodyPr/>
          <a:lstStyle/>
          <a:p>
            <a:fld id="{6775EAEE-8E33-E848-8524-4E16BDAF65D5}" type="slidenum">
              <a:rPr lang="en-US" smtClean="0"/>
              <a:t>21</a:t>
            </a:fld>
            <a:endParaRPr lang="en-US"/>
          </a:p>
        </p:txBody>
      </p:sp>
    </p:spTree>
    <p:extLst>
      <p:ext uri="{BB962C8B-B14F-4D97-AF65-F5344CB8AC3E}">
        <p14:creationId xmlns:p14="http://schemas.microsoft.com/office/powerpoint/2010/main" val="2292716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pPr fontAlgn="base">
              <a:spcBef>
                <a:spcPct val="0"/>
              </a:spcBef>
              <a:spcAft>
                <a:spcPct val="0"/>
              </a:spcAft>
            </a:pPr>
            <a:fld id="{C79C4D81-990F-E34F-BD87-C4D30A8BC72C}" type="slidenum">
              <a:rPr lang="en-US">
                <a:latin typeface="Calibri" charset="0"/>
              </a:rPr>
              <a:pPr fontAlgn="base">
                <a:spcBef>
                  <a:spcPct val="0"/>
                </a:spcBef>
                <a:spcAft>
                  <a:spcPct val="0"/>
                </a:spcAft>
              </a:pPr>
              <a:t>37</a:t>
            </a:fld>
            <a:endParaRPr lang="en-U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pPr fontAlgn="base">
              <a:spcBef>
                <a:spcPct val="0"/>
              </a:spcBef>
              <a:spcAft>
                <a:spcPct val="0"/>
              </a:spcAft>
            </a:pPr>
            <a:fld id="{C231B99F-81C7-134A-8B3F-429B20E21C5F}" type="slidenum">
              <a:rPr lang="en-US">
                <a:latin typeface="Calibri" charset="0"/>
              </a:rPr>
              <a:pPr fontAlgn="base">
                <a:spcBef>
                  <a:spcPct val="0"/>
                </a:spcBef>
                <a:spcAft>
                  <a:spcPct val="0"/>
                </a:spcAft>
              </a:pPr>
              <a:t>38</a:t>
            </a:fld>
            <a:endParaRPr lang="en-US">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pPr fontAlgn="base">
              <a:spcBef>
                <a:spcPct val="0"/>
              </a:spcBef>
              <a:spcAft>
                <a:spcPct val="0"/>
              </a:spcAft>
            </a:pPr>
            <a:fld id="{E1EFC6B1-E896-494E-8A0F-4DEF7DC08042}" type="slidenum">
              <a:rPr lang="en-US">
                <a:latin typeface="Calibri" charset="0"/>
              </a:rPr>
              <a:pPr fontAlgn="base">
                <a:spcBef>
                  <a:spcPct val="0"/>
                </a:spcBef>
                <a:spcAft>
                  <a:spcPct val="0"/>
                </a:spcAft>
              </a:pPr>
              <a:t>39</a:t>
            </a:fld>
            <a:endParaRPr lang="en-US">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pPr fontAlgn="base">
              <a:spcBef>
                <a:spcPct val="0"/>
              </a:spcBef>
              <a:spcAft>
                <a:spcPct val="0"/>
              </a:spcAft>
            </a:pPr>
            <a:fld id="{4F978B01-DEC3-F243-95F9-87100FA35317}" type="slidenum">
              <a:rPr lang="en-US">
                <a:latin typeface="Calibri" charset="0"/>
              </a:rPr>
              <a:pPr fontAlgn="base">
                <a:spcBef>
                  <a:spcPct val="0"/>
                </a:spcBef>
                <a:spcAft>
                  <a:spcPct val="0"/>
                </a:spcAft>
              </a:pPr>
              <a:t>40</a:t>
            </a:fld>
            <a:endParaRPr lang="en-US">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pPr fontAlgn="base">
              <a:spcBef>
                <a:spcPct val="0"/>
              </a:spcBef>
              <a:spcAft>
                <a:spcPct val="0"/>
              </a:spcAft>
            </a:pPr>
            <a:fld id="{AF9C3E51-2140-E74D-A52F-7EDE7E5F5DCB}" type="slidenum">
              <a:rPr lang="en-US">
                <a:latin typeface="Calibri" charset="0"/>
              </a:rPr>
              <a:pPr fontAlgn="base">
                <a:spcBef>
                  <a:spcPct val="0"/>
                </a:spcBef>
                <a:spcAft>
                  <a:spcPct val="0"/>
                </a:spcAft>
              </a:pPr>
              <a:t>41</a:t>
            </a:fld>
            <a:endParaRPr lang="en-U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69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pPr fontAlgn="base">
              <a:spcBef>
                <a:spcPct val="0"/>
              </a:spcBef>
              <a:spcAft>
                <a:spcPct val="0"/>
              </a:spcAft>
            </a:pPr>
            <a:fld id="{840D3BAB-6D79-1243-9B01-174131571EAC}" type="slidenum">
              <a:rPr lang="en-US">
                <a:latin typeface="Calibri" charset="0"/>
              </a:rPr>
              <a:pPr fontAlgn="base">
                <a:spcBef>
                  <a:spcPct val="0"/>
                </a:spcBef>
                <a:spcAft>
                  <a:spcPct val="0"/>
                </a:spcAft>
              </a:pPr>
              <a:t>42</a:t>
            </a:fld>
            <a:endParaRPr lang="en-US">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pPr fontAlgn="base">
              <a:spcBef>
                <a:spcPct val="0"/>
              </a:spcBef>
              <a:spcAft>
                <a:spcPct val="0"/>
              </a:spcAft>
            </a:pPr>
            <a:fld id="{4D25CCD8-5C2E-8149-95BE-960FD8EE8BDC}" type="slidenum">
              <a:rPr lang="en-US">
                <a:latin typeface="Calibri" charset="0"/>
              </a:rPr>
              <a:pPr fontAlgn="base">
                <a:spcBef>
                  <a:spcPct val="0"/>
                </a:spcBef>
                <a:spcAft>
                  <a:spcPct val="0"/>
                </a:spcAft>
              </a:pPr>
              <a:t>43</a:t>
            </a:fld>
            <a:endParaRPr lang="en-US">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71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pPr fontAlgn="base">
              <a:spcBef>
                <a:spcPct val="0"/>
              </a:spcBef>
              <a:spcAft>
                <a:spcPct val="0"/>
              </a:spcAft>
            </a:pPr>
            <a:fld id="{15F770E5-DCA5-7549-AAE5-BA5AD005E892}" type="slidenum">
              <a:rPr lang="en-US">
                <a:latin typeface="Calibri" charset="0"/>
              </a:rPr>
              <a:pPr fontAlgn="base">
                <a:spcBef>
                  <a:spcPct val="0"/>
                </a:spcBef>
                <a:spcAft>
                  <a:spcPct val="0"/>
                </a:spcAft>
              </a:pPr>
              <a:t>44</a:t>
            </a:fld>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Visitors understand the Web as akin to an untidy garden tool shed. They have defined a goal or task and go into the shed to select an appropriate tool which they use to attain their goal. </a:t>
            </a:r>
          </a:p>
          <a:p>
            <a:endParaRPr lang="en-US" dirty="0" smtClean="0"/>
          </a:p>
          <a:p>
            <a:r>
              <a:rPr lang="en-US" dirty="0" smtClean="0"/>
              <a:t>Residents, on the other hand, see the Web as a place, perhaps like a park or a building in which there are clusters of friends and colleagues whom they can approach and with whom they can share information about their life and work. </a:t>
            </a:r>
          </a:p>
          <a:p>
            <a:endParaRPr lang="en-US" dirty="0"/>
          </a:p>
        </p:txBody>
      </p:sp>
      <p:sp>
        <p:nvSpPr>
          <p:cNvPr id="4" name="Slide Number Placeholder 3"/>
          <p:cNvSpPr>
            <a:spLocks noGrp="1"/>
          </p:cNvSpPr>
          <p:nvPr>
            <p:ph type="sldNum" sz="quarter" idx="10"/>
          </p:nvPr>
        </p:nvSpPr>
        <p:spPr/>
        <p:txBody>
          <a:bodyPr/>
          <a:lstStyle/>
          <a:p>
            <a:fld id="{6775EAEE-8E33-E848-8524-4E16BDAF65D5}" type="slidenum">
              <a:rPr lang="en-US" smtClean="0"/>
              <a:t>3</a:t>
            </a:fld>
            <a:endParaRPr lang="en-US"/>
          </a:p>
        </p:txBody>
      </p:sp>
    </p:spTree>
    <p:extLst>
      <p:ext uri="{BB962C8B-B14F-4D97-AF65-F5344CB8AC3E}">
        <p14:creationId xmlns:p14="http://schemas.microsoft.com/office/powerpoint/2010/main" val="2208451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pPr fontAlgn="base">
              <a:spcBef>
                <a:spcPct val="0"/>
              </a:spcBef>
              <a:spcAft>
                <a:spcPct val="0"/>
              </a:spcAft>
            </a:pPr>
            <a:fld id="{97FAB0D2-B16D-D148-8EA4-C913C2A48BEA}" type="slidenum">
              <a:rPr lang="en-US">
                <a:latin typeface="Calibri" charset="0"/>
              </a:rPr>
              <a:pPr fontAlgn="base">
                <a:spcBef>
                  <a:spcPct val="0"/>
                </a:spcBef>
                <a:spcAft>
                  <a:spcPct val="0"/>
                </a:spcAft>
              </a:pPr>
              <a:t>45</a:t>
            </a:fld>
            <a:endParaRPr lang="en-US">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pPr fontAlgn="base">
              <a:spcBef>
                <a:spcPct val="0"/>
              </a:spcBef>
              <a:spcAft>
                <a:spcPct val="0"/>
              </a:spcAft>
            </a:pPr>
            <a:fld id="{69EBE200-66F7-614A-8BEF-BD73B7A58A55}" type="slidenum">
              <a:rPr lang="en-US">
                <a:latin typeface="Calibri" charset="0"/>
              </a:rPr>
              <a:pPr fontAlgn="base">
                <a:spcBef>
                  <a:spcPct val="0"/>
                </a:spcBef>
                <a:spcAft>
                  <a:spcPct val="0"/>
                </a:spcAft>
              </a:pPr>
              <a:t>46</a:t>
            </a:fld>
            <a:endParaRPr lang="en-US">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pPr fontAlgn="base">
              <a:spcBef>
                <a:spcPct val="0"/>
              </a:spcBef>
              <a:spcAft>
                <a:spcPct val="0"/>
              </a:spcAft>
            </a:pPr>
            <a:fld id="{1F804A67-9E1A-204E-9F91-87AAFAC80BB1}" type="slidenum">
              <a:rPr lang="en-US">
                <a:latin typeface="Calibri" charset="0"/>
              </a:rPr>
              <a:pPr fontAlgn="base">
                <a:spcBef>
                  <a:spcPct val="0"/>
                </a:spcBef>
                <a:spcAft>
                  <a:spcPct val="0"/>
                </a:spcAft>
              </a:pPr>
              <a:t>47</a:t>
            </a:fld>
            <a:endParaRPr 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Ours is a knowledge-creating civilization. A growing number of “knowledge societies” (</a:t>
            </a:r>
            <a:r>
              <a:rPr lang="en-US" sz="1200" kern="1200" dirty="0" err="1" smtClean="0">
                <a:solidFill>
                  <a:schemeClr val="tx1"/>
                </a:solidFill>
                <a:latin typeface="+mn-lt"/>
                <a:ea typeface="+mn-ea"/>
                <a:cs typeface="+mn-cs"/>
              </a:rPr>
              <a:t>Stehr</a:t>
            </a:r>
            <a:r>
              <a:rPr lang="en-US" sz="1200" kern="1200" dirty="0" smtClean="0">
                <a:solidFill>
                  <a:schemeClr val="tx1"/>
                </a:solidFill>
                <a:latin typeface="+mn-lt"/>
                <a:ea typeface="+mn-ea"/>
                <a:cs typeface="+mn-cs"/>
              </a:rPr>
              <a:t>, 1994), are joined in a deliberate effort to advance all the frontiers </a:t>
            </a:r>
            <a:r>
              <a:rPr lang="en-US" sz="1200" kern="1200" dirty="0" err="1" smtClean="0">
                <a:solidFill>
                  <a:schemeClr val="tx1"/>
                </a:solidFill>
                <a:latin typeface="+mn-lt"/>
                <a:ea typeface="+mn-ea"/>
                <a:cs typeface="+mn-cs"/>
              </a:rPr>
              <a:t>ofknowledge</a:t>
            </a:r>
            <a:r>
              <a:rPr lang="en-US" sz="1200" kern="1200" dirty="0" smtClean="0">
                <a:solidFill>
                  <a:schemeClr val="tx1"/>
                </a:solidFill>
                <a:latin typeface="+mn-lt"/>
                <a:ea typeface="+mn-ea"/>
                <a:cs typeface="+mn-cs"/>
              </a:rPr>
              <a:t>. Sustained knowledge advancement is seen as essential for social progress of all kinds and for the solution of societal problems.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Knowledge building, as elaborated in this chapter, represents an attempt to refashion education in a fundamental way, so that it becomes a coherent effort to initiate students into a knowledge creating culture.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this context, the Internet becomes more than a desktop library and a rapid mail-delivery system. It becomes the first realistic means for students to connect with civilization-wide knowledge building and to make their classroom work a part of it.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From a pragmatic standpoint, a more useful distinction is between knowledge </a:t>
            </a:r>
            <a:r>
              <a:rPr lang="en-US" sz="1200" i="1" kern="1200" dirty="0" smtClean="0">
                <a:solidFill>
                  <a:schemeClr val="tx1"/>
                </a:solidFill>
                <a:latin typeface="+mn-lt"/>
                <a:ea typeface="+mn-ea"/>
                <a:cs typeface="+mn-cs"/>
              </a:rPr>
              <a:t>about </a:t>
            </a:r>
            <a:r>
              <a:rPr lang="en-US" sz="1200" i="0" kern="1200" dirty="0" smtClean="0">
                <a:solidFill>
                  <a:schemeClr val="tx1"/>
                </a:solidFill>
                <a:latin typeface="+mn-lt"/>
                <a:ea typeface="+mn-ea"/>
                <a:cs typeface="+mn-cs"/>
              </a:rPr>
              <a:t>and knowledge </a:t>
            </a:r>
            <a:r>
              <a:rPr lang="en-US" sz="1200" i="1" kern="1200" dirty="0" smtClean="0">
                <a:solidFill>
                  <a:schemeClr val="tx1"/>
                </a:solidFill>
                <a:latin typeface="+mn-lt"/>
                <a:ea typeface="+mn-ea"/>
                <a:cs typeface="+mn-cs"/>
              </a:rPr>
              <a:t>of </a:t>
            </a:r>
            <a:r>
              <a:rPr lang="en-US" sz="1200" i="0" kern="1200" dirty="0" smtClean="0">
                <a:solidFill>
                  <a:schemeClr val="tx1"/>
                </a:solidFill>
                <a:latin typeface="+mn-lt"/>
                <a:ea typeface="+mn-ea"/>
                <a:cs typeface="+mn-cs"/>
              </a:rPr>
              <a:t>something. Knowledge </a:t>
            </a:r>
            <a:r>
              <a:rPr lang="en-US" sz="1200" i="1" kern="1200" dirty="0" smtClean="0">
                <a:solidFill>
                  <a:schemeClr val="tx1"/>
                </a:solidFill>
                <a:latin typeface="+mn-lt"/>
                <a:ea typeface="+mn-ea"/>
                <a:cs typeface="+mn-cs"/>
              </a:rPr>
              <a:t>about </a:t>
            </a:r>
            <a:r>
              <a:rPr lang="en-US" sz="1200" i="0" kern="1200" dirty="0" smtClean="0">
                <a:solidFill>
                  <a:schemeClr val="tx1"/>
                </a:solidFill>
                <a:latin typeface="+mn-lt"/>
                <a:ea typeface="+mn-ea"/>
                <a:cs typeface="+mn-cs"/>
              </a:rPr>
              <a:t>sky-diving, for instance, would consist of all the declarative knowledge you can retrieve when prompted to state what you know about sky-diving. Such knowledge could be conveniently and adequately represented in a concept net. Knowledge </a:t>
            </a:r>
            <a:r>
              <a:rPr lang="en-US" sz="1200" i="1" kern="1200" dirty="0" smtClean="0">
                <a:solidFill>
                  <a:schemeClr val="tx1"/>
                </a:solidFill>
                <a:latin typeface="+mn-lt"/>
                <a:ea typeface="+mn-ea"/>
                <a:cs typeface="+mn-cs"/>
              </a:rPr>
              <a:t>of </a:t>
            </a:r>
            <a:r>
              <a:rPr lang="en-US" sz="1200" i="0" kern="1200" dirty="0" smtClean="0">
                <a:solidFill>
                  <a:schemeClr val="tx1"/>
                </a:solidFill>
                <a:latin typeface="+mn-lt"/>
                <a:ea typeface="+mn-ea"/>
                <a:cs typeface="+mn-cs"/>
              </a:rPr>
              <a:t>sky-diving, however, implies an ability to do or to participate in the activity of sky-diving. </a:t>
            </a:r>
            <a:endParaRPr lang="en-US" dirty="0"/>
          </a:p>
        </p:txBody>
      </p:sp>
      <p:sp>
        <p:nvSpPr>
          <p:cNvPr id="4" name="Slide Number Placeholder 3"/>
          <p:cNvSpPr>
            <a:spLocks noGrp="1"/>
          </p:cNvSpPr>
          <p:nvPr>
            <p:ph type="sldNum" sz="quarter" idx="10"/>
          </p:nvPr>
        </p:nvSpPr>
        <p:spPr/>
        <p:txBody>
          <a:bodyPr/>
          <a:lstStyle/>
          <a:p>
            <a:fld id="{6775EAEE-8E33-E848-8524-4E16BDAF65D5}" type="slidenum">
              <a:rPr lang="en-US" smtClean="0"/>
              <a:t>4</a:t>
            </a:fld>
            <a:endParaRPr lang="en-US"/>
          </a:p>
        </p:txBody>
      </p:sp>
    </p:spTree>
    <p:extLst>
      <p:ext uri="{BB962C8B-B14F-4D97-AF65-F5344CB8AC3E}">
        <p14:creationId xmlns:p14="http://schemas.microsoft.com/office/powerpoint/2010/main" val="2555322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concrete problem-solutions that student encounter from the start of their scientific education, whether in laboratories, in examinations, or at the ends of chapters in science texts. ... All physicists, for example, begin by learning the same exemplars: problems such as the inclined plane, the conical pendulum, and </a:t>
            </a:r>
            <a:r>
              <a:rPr lang="en-US" b="1" dirty="0" err="1" smtClean="0"/>
              <a:t>Keplerian</a:t>
            </a:r>
            <a:r>
              <a:rPr lang="en-US" b="1" dirty="0" smtClean="0"/>
              <a:t> orbits; instruments such as the </a:t>
            </a:r>
            <a:r>
              <a:rPr lang="en-US" b="1" dirty="0" err="1" smtClean="0"/>
              <a:t>vernier</a:t>
            </a:r>
            <a:r>
              <a:rPr lang="en-US" b="1" dirty="0" smtClean="0"/>
              <a:t>, the calorimeter, and the Wheatstone bridge.</a:t>
            </a:r>
            <a:r>
              <a:rPr lang="en-US" dirty="0" smtClean="0"/>
              <a:t>"</a:t>
            </a:r>
            <a:endParaRPr lang="en-US" dirty="0"/>
          </a:p>
        </p:txBody>
      </p:sp>
      <p:sp>
        <p:nvSpPr>
          <p:cNvPr id="4" name="Slide Number Placeholder 3"/>
          <p:cNvSpPr>
            <a:spLocks noGrp="1"/>
          </p:cNvSpPr>
          <p:nvPr>
            <p:ph type="sldNum" sz="quarter" idx="10"/>
          </p:nvPr>
        </p:nvSpPr>
        <p:spPr/>
        <p:txBody>
          <a:bodyPr/>
          <a:lstStyle/>
          <a:p>
            <a:fld id="{6775EAEE-8E33-E848-8524-4E16BDAF65D5}" type="slidenum">
              <a:rPr lang="en-US" smtClean="0"/>
              <a:t>5</a:t>
            </a:fld>
            <a:endParaRPr lang="en-US"/>
          </a:p>
        </p:txBody>
      </p:sp>
    </p:spTree>
    <p:extLst>
      <p:ext uri="{BB962C8B-B14F-4D97-AF65-F5344CB8AC3E}">
        <p14:creationId xmlns:p14="http://schemas.microsoft.com/office/powerpoint/2010/main" val="3781930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one explore a new city?</a:t>
            </a:r>
          </a:p>
          <a:p>
            <a:pPr marL="171450" indent="-171450">
              <a:buFontTx/>
              <a:buChar char="-"/>
            </a:pPr>
            <a:r>
              <a:rPr lang="en-US" dirty="0" smtClean="0"/>
              <a:t>a map</a:t>
            </a:r>
          </a:p>
          <a:p>
            <a:pPr marL="171450" indent="-171450">
              <a:buFontTx/>
              <a:buChar char="-"/>
            </a:pPr>
            <a:r>
              <a:rPr lang="en-US" dirty="0" smtClean="0"/>
              <a:t>a guided</a:t>
            </a:r>
            <a:r>
              <a:rPr lang="en-US" baseline="0" dirty="0" smtClean="0"/>
              <a:t> tour</a:t>
            </a:r>
          </a:p>
          <a:p>
            <a:pPr marL="171450" indent="-171450">
              <a:buFontTx/>
              <a:buChar char="-"/>
            </a:pPr>
            <a:r>
              <a:rPr lang="en-US" baseline="0" dirty="0" smtClean="0"/>
              <a:t>bus lines and metro</a:t>
            </a:r>
          </a:p>
          <a:p>
            <a:pPr marL="171450" indent="-171450">
              <a:buFontTx/>
              <a:buChar char="-"/>
            </a:pPr>
            <a:r>
              <a:rPr lang="en-US" baseline="0" dirty="0" smtClean="0"/>
              <a:t>etc.</a:t>
            </a:r>
          </a:p>
          <a:p>
            <a:pPr marL="171450" indent="-171450">
              <a:buFontTx/>
              <a:buChar char="-"/>
            </a:pPr>
            <a:r>
              <a:rPr lang="en-US" baseline="0" dirty="0" smtClean="0"/>
              <a:t>vs. being driven exactly to your destination by a driver = ‘knowledge about’</a:t>
            </a:r>
            <a:endParaRPr lang="en-US" dirty="0"/>
          </a:p>
        </p:txBody>
      </p:sp>
      <p:sp>
        <p:nvSpPr>
          <p:cNvPr id="4" name="Slide Number Placeholder 3"/>
          <p:cNvSpPr>
            <a:spLocks noGrp="1"/>
          </p:cNvSpPr>
          <p:nvPr>
            <p:ph type="sldNum" sz="quarter" idx="10"/>
          </p:nvPr>
        </p:nvSpPr>
        <p:spPr/>
        <p:txBody>
          <a:bodyPr/>
          <a:lstStyle/>
          <a:p>
            <a:fld id="{6775EAEE-8E33-E848-8524-4E16BDAF65D5}" type="slidenum">
              <a:rPr lang="en-US" smtClean="0"/>
              <a:t>6</a:t>
            </a:fld>
            <a:endParaRPr lang="en-US"/>
          </a:p>
        </p:txBody>
      </p:sp>
    </p:spTree>
    <p:extLst>
      <p:ext uri="{BB962C8B-B14F-4D97-AF65-F5344CB8AC3E}">
        <p14:creationId xmlns:p14="http://schemas.microsoft.com/office/powerpoint/2010/main" val="2147310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its heart, connectivism is the thesis that knowledge is distributed across a network of connections, and therefore that learning consists of the ability to construct and traverse those networks.</a:t>
            </a:r>
            <a:br>
              <a:rPr lang="en-US" dirty="0" smtClean="0"/>
            </a:br>
            <a:r>
              <a:rPr lang="en-US" dirty="0" smtClean="0"/>
              <a:t/>
            </a:r>
            <a:br>
              <a:rPr lang="en-US" dirty="0" smtClean="0"/>
            </a:br>
            <a:r>
              <a:rPr lang="en-US" dirty="0" smtClean="0"/>
              <a:t>It shares with some other theories a core proposition, that knowledge is not acquired, as though it were a thing. Hence people see a relation between connectivism and constructivism or active learning (to name a couple).</a:t>
            </a:r>
            <a:br>
              <a:rPr lang="en-US" dirty="0" smtClean="0"/>
            </a:br>
            <a:r>
              <a:rPr lang="en-US" dirty="0" smtClean="0"/>
              <a:t/>
            </a:r>
            <a:br>
              <a:rPr lang="en-US" dirty="0" smtClean="0"/>
            </a:br>
            <a:r>
              <a:rPr lang="en-US" dirty="0" smtClean="0"/>
              <a:t>Where connectivism differs from those theories, I would argue, is that connectivism denies that knowledge is propositional. That is to say, these other theories are 'cognitivist', in the sense that they depict knowledge and learning as being grounded in language and logic.</a:t>
            </a:r>
            <a:br>
              <a:rPr lang="en-US" dirty="0" smtClean="0"/>
            </a:br>
            <a:r>
              <a:rPr lang="en-US" dirty="0" smtClean="0"/>
              <a:t/>
            </a:r>
            <a:br>
              <a:rPr lang="en-US" dirty="0" smtClean="0"/>
            </a:br>
            <a:r>
              <a:rPr lang="en-US" dirty="0" smtClean="0"/>
              <a:t>Connectivism is, by contrast, 'connectionist'. Knowledge is, on this theory, </a:t>
            </a:r>
            <a:r>
              <a:rPr lang="en-US" i="1" dirty="0" smtClean="0">
                <a:effectLst/>
              </a:rPr>
              <a:t>literally</a:t>
            </a:r>
            <a:r>
              <a:rPr lang="en-US" dirty="0" smtClean="0"/>
              <a:t> the set of connections formed by actions and experience. It may consist in part of linguistic structures, but it is not essentially based in linguistic structures, and the properties and constraints of linguistic structures are not the properties and constraints of connectivism.</a:t>
            </a:r>
            <a:br>
              <a:rPr lang="en-US" dirty="0" smtClean="0"/>
            </a:br>
            <a:endParaRPr lang="en-US" dirty="0"/>
          </a:p>
        </p:txBody>
      </p:sp>
      <p:sp>
        <p:nvSpPr>
          <p:cNvPr id="4" name="Slide Number Placeholder 3"/>
          <p:cNvSpPr>
            <a:spLocks noGrp="1"/>
          </p:cNvSpPr>
          <p:nvPr>
            <p:ph type="sldNum" sz="quarter" idx="10"/>
          </p:nvPr>
        </p:nvSpPr>
        <p:spPr/>
        <p:txBody>
          <a:bodyPr/>
          <a:lstStyle/>
          <a:p>
            <a:fld id="{6775EAEE-8E33-E848-8524-4E16BDAF65D5}" type="slidenum">
              <a:rPr lang="en-US" smtClean="0"/>
              <a:t>8</a:t>
            </a:fld>
            <a:endParaRPr lang="en-US"/>
          </a:p>
        </p:txBody>
      </p:sp>
    </p:spTree>
    <p:extLst>
      <p:ext uri="{BB962C8B-B14F-4D97-AF65-F5344CB8AC3E}">
        <p14:creationId xmlns:p14="http://schemas.microsoft.com/office/powerpoint/2010/main" val="3596489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Calibri" charset="0"/>
              </a:rPr>
              <a:t>Autonomy – each node is self-governing</a:t>
            </a:r>
          </a:p>
          <a:p>
            <a:r>
              <a:rPr lang="en-US" sz="1200" dirty="0" smtClean="0">
                <a:latin typeface="Calibri" charset="0"/>
              </a:rPr>
              <a:t>Diversity – nodes encouraged to have varying states</a:t>
            </a:r>
          </a:p>
          <a:p>
            <a:r>
              <a:rPr lang="en-US" sz="1200" dirty="0" smtClean="0">
                <a:latin typeface="Calibri" charset="0"/>
              </a:rPr>
              <a:t>Openness – unhindered movement of signals, nodes</a:t>
            </a:r>
          </a:p>
          <a:p>
            <a:r>
              <a:rPr lang="en-US" sz="1200" dirty="0" smtClean="0">
                <a:latin typeface="Calibri" charset="0"/>
              </a:rPr>
              <a:t>Interactivity – knowledge and learning are emergent</a:t>
            </a:r>
          </a:p>
          <a:p>
            <a:endParaRPr lang="en-US" dirty="0"/>
          </a:p>
        </p:txBody>
      </p:sp>
      <p:sp>
        <p:nvSpPr>
          <p:cNvPr id="4" name="Slide Number Placeholder 3"/>
          <p:cNvSpPr>
            <a:spLocks noGrp="1"/>
          </p:cNvSpPr>
          <p:nvPr>
            <p:ph type="sldNum" sz="quarter" idx="10"/>
          </p:nvPr>
        </p:nvSpPr>
        <p:spPr/>
        <p:txBody>
          <a:bodyPr/>
          <a:lstStyle/>
          <a:p>
            <a:fld id="{6775EAEE-8E33-E848-8524-4E16BDAF65D5}" type="slidenum">
              <a:rPr lang="en-US" smtClean="0"/>
              <a:t>13</a:t>
            </a:fld>
            <a:endParaRPr lang="en-US"/>
          </a:p>
        </p:txBody>
      </p:sp>
    </p:spTree>
    <p:extLst>
      <p:ext uri="{BB962C8B-B14F-4D97-AF65-F5344CB8AC3E}">
        <p14:creationId xmlns:p14="http://schemas.microsoft.com/office/powerpoint/2010/main" val="2026501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Wikipedia theory is a </a:t>
            </a:r>
            <a:r>
              <a:rPr lang="en-US" dirty="0" err="1" smtClean="0"/>
              <a:t>na</a:t>
            </a:r>
            <a:r>
              <a:rPr lang="fr-FR" dirty="0" err="1" smtClean="0"/>
              <a:t>ï</a:t>
            </a:r>
            <a:r>
              <a:rPr lang="en-US" dirty="0" err="1" smtClean="0"/>
              <a:t>ve</a:t>
            </a:r>
            <a:r>
              <a:rPr lang="en-US" dirty="0" smtClean="0"/>
              <a:t> theory (the way ‘freedom’ as ‘absence of restraint’ is a </a:t>
            </a:r>
            <a:r>
              <a:rPr lang="en-US" dirty="0" err="1" smtClean="0"/>
              <a:t>na</a:t>
            </a:r>
            <a:r>
              <a:rPr lang="fr-FR" dirty="0" err="1" smtClean="0"/>
              <a:t>ï</a:t>
            </a:r>
            <a:r>
              <a:rPr lang="en-US" dirty="0" err="1" smtClean="0"/>
              <a:t>ve</a:t>
            </a:r>
            <a:r>
              <a:rPr lang="en-US" dirty="0" smtClean="0"/>
              <a:t> theory – autonomy is not simply</a:t>
            </a:r>
            <a:r>
              <a:rPr lang="en-US" baseline="0" dirty="0" smtClean="0"/>
              <a:t> an absence of (‘freedom from’ but a positive attribute (‘capacity to’)</a:t>
            </a:r>
            <a:endParaRPr lang="en-US" dirty="0" smtClean="0"/>
          </a:p>
          <a:p>
            <a:endParaRPr lang="en-US" dirty="0" smtClean="0"/>
          </a:p>
          <a:p>
            <a:r>
              <a:rPr lang="en-US" dirty="0" smtClean="0"/>
              <a:t>What does that mean in practice? It means that we ascribe to ourselves the possibility of </a:t>
            </a:r>
            <a:r>
              <a:rPr lang="en-US" b="1" i="1" dirty="0" smtClean="0"/>
              <a:t>choice</a:t>
            </a:r>
            <a:r>
              <a:rPr lang="en-US" dirty="0" smtClean="0"/>
              <a:t> (in fact, Gestalt alternatives, oscillating ways of seeing the world, the decision to perceive a duck rather than a rabbit), that this </a:t>
            </a:r>
            <a:r>
              <a:rPr lang="en-US" i="1" dirty="0" smtClean="0"/>
              <a:t>choice</a:t>
            </a:r>
            <a:r>
              <a:rPr lang="en-US" dirty="0" smtClean="0"/>
              <a:t> will be ascribed as the cause of our external actions, … and that these choices may have</a:t>
            </a:r>
            <a:r>
              <a:rPr lang="en-US" baseline="0" dirty="0" smtClean="0"/>
              <a:t> some effect</a:t>
            </a:r>
          </a:p>
          <a:p>
            <a:endParaRPr lang="en-US" baseline="0" dirty="0" smtClean="0"/>
          </a:p>
          <a:p>
            <a:r>
              <a:rPr lang="en-US" baseline="0" dirty="0" smtClean="0"/>
              <a:t>Autonomy as related to capacity, empowerment</a:t>
            </a:r>
            <a:endParaRPr lang="en-US" dirty="0"/>
          </a:p>
        </p:txBody>
      </p:sp>
      <p:sp>
        <p:nvSpPr>
          <p:cNvPr id="4" name="Slide Number Placeholder 3"/>
          <p:cNvSpPr>
            <a:spLocks noGrp="1"/>
          </p:cNvSpPr>
          <p:nvPr>
            <p:ph type="sldNum" sz="quarter" idx="10"/>
          </p:nvPr>
        </p:nvSpPr>
        <p:spPr/>
        <p:txBody>
          <a:bodyPr/>
          <a:lstStyle/>
          <a:p>
            <a:fld id="{6775EAEE-8E33-E848-8524-4E16BDAF65D5}" type="slidenum">
              <a:rPr lang="en-US" smtClean="0"/>
              <a:t>15</a:t>
            </a:fld>
            <a:endParaRPr lang="en-US"/>
          </a:p>
        </p:txBody>
      </p:sp>
    </p:spTree>
    <p:extLst>
      <p:ext uri="{BB962C8B-B14F-4D97-AF65-F5344CB8AC3E}">
        <p14:creationId xmlns:p14="http://schemas.microsoft.com/office/powerpoint/2010/main" val="2149406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 minimize</a:t>
            </a:r>
          </a:p>
          <a:p>
            <a:r>
              <a:rPr lang="en-US" dirty="0" smtClean="0"/>
              <a:t>middle – encourage a variety</a:t>
            </a:r>
          </a:p>
          <a:p>
            <a:r>
              <a:rPr lang="en-US" dirty="0" smtClean="0"/>
              <a:t>right – maximize</a:t>
            </a:r>
          </a:p>
          <a:p>
            <a:endParaRPr lang="en-US" dirty="0"/>
          </a:p>
        </p:txBody>
      </p:sp>
      <p:sp>
        <p:nvSpPr>
          <p:cNvPr id="4" name="Slide Number Placeholder 3"/>
          <p:cNvSpPr>
            <a:spLocks noGrp="1"/>
          </p:cNvSpPr>
          <p:nvPr>
            <p:ph type="sldNum" sz="quarter" idx="10"/>
          </p:nvPr>
        </p:nvSpPr>
        <p:spPr/>
        <p:txBody>
          <a:bodyPr/>
          <a:lstStyle/>
          <a:p>
            <a:fld id="{6775EAEE-8E33-E848-8524-4E16BDAF65D5}" type="slidenum">
              <a:rPr lang="en-US" smtClean="0"/>
              <a:t>18</a:t>
            </a:fld>
            <a:endParaRPr lang="en-US"/>
          </a:p>
        </p:txBody>
      </p:sp>
    </p:spTree>
    <p:extLst>
      <p:ext uri="{BB962C8B-B14F-4D97-AF65-F5344CB8AC3E}">
        <p14:creationId xmlns:p14="http://schemas.microsoft.com/office/powerpoint/2010/main" val="1805980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B84A9B-0DF2-5E4E-911D-816C5AEF87FE}" type="datetimeFigureOut">
              <a:rPr lang="en-US" smtClean="0"/>
              <a:t>11-10-21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50B42-DB28-BF49-9B55-B5502199F2CA}" type="slidenum">
              <a:rPr lang="en-US" smtClean="0"/>
              <a:t>‹#›</a:t>
            </a:fld>
            <a:endParaRPr lang="en-US"/>
          </a:p>
        </p:txBody>
      </p:sp>
    </p:spTree>
    <p:extLst>
      <p:ext uri="{BB962C8B-B14F-4D97-AF65-F5344CB8AC3E}">
        <p14:creationId xmlns:p14="http://schemas.microsoft.com/office/powerpoint/2010/main" val="2240984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B84A9B-0DF2-5E4E-911D-816C5AEF87FE}" type="datetimeFigureOut">
              <a:rPr lang="en-US" smtClean="0"/>
              <a:t>11-10-21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50B42-DB28-BF49-9B55-B5502199F2CA}" type="slidenum">
              <a:rPr lang="en-US" smtClean="0"/>
              <a:t>‹#›</a:t>
            </a:fld>
            <a:endParaRPr lang="en-US"/>
          </a:p>
        </p:txBody>
      </p:sp>
    </p:spTree>
    <p:extLst>
      <p:ext uri="{BB962C8B-B14F-4D97-AF65-F5344CB8AC3E}">
        <p14:creationId xmlns:p14="http://schemas.microsoft.com/office/powerpoint/2010/main" val="315278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B84A9B-0DF2-5E4E-911D-816C5AEF87FE}" type="datetimeFigureOut">
              <a:rPr lang="en-US" smtClean="0"/>
              <a:t>11-10-21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50B42-DB28-BF49-9B55-B5502199F2CA}" type="slidenum">
              <a:rPr lang="en-US" smtClean="0"/>
              <a:t>‹#›</a:t>
            </a:fld>
            <a:endParaRPr lang="en-US"/>
          </a:p>
        </p:txBody>
      </p:sp>
    </p:spTree>
    <p:extLst>
      <p:ext uri="{BB962C8B-B14F-4D97-AF65-F5344CB8AC3E}">
        <p14:creationId xmlns:p14="http://schemas.microsoft.com/office/powerpoint/2010/main" val="1740795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B84A9B-0DF2-5E4E-911D-816C5AEF87FE}" type="datetimeFigureOut">
              <a:rPr lang="en-US" smtClean="0"/>
              <a:t>11-10-21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50B42-DB28-BF49-9B55-B5502199F2CA}" type="slidenum">
              <a:rPr lang="en-US" smtClean="0"/>
              <a:t>‹#›</a:t>
            </a:fld>
            <a:endParaRPr lang="en-US"/>
          </a:p>
        </p:txBody>
      </p:sp>
    </p:spTree>
    <p:extLst>
      <p:ext uri="{BB962C8B-B14F-4D97-AF65-F5344CB8AC3E}">
        <p14:creationId xmlns:p14="http://schemas.microsoft.com/office/powerpoint/2010/main" val="1666005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B84A9B-0DF2-5E4E-911D-816C5AEF87FE}" type="datetimeFigureOut">
              <a:rPr lang="en-US" smtClean="0"/>
              <a:t>11-10-21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50B42-DB28-BF49-9B55-B5502199F2CA}" type="slidenum">
              <a:rPr lang="en-US" smtClean="0"/>
              <a:t>‹#›</a:t>
            </a:fld>
            <a:endParaRPr lang="en-US"/>
          </a:p>
        </p:txBody>
      </p:sp>
    </p:spTree>
    <p:extLst>
      <p:ext uri="{BB962C8B-B14F-4D97-AF65-F5344CB8AC3E}">
        <p14:creationId xmlns:p14="http://schemas.microsoft.com/office/powerpoint/2010/main" val="2523479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B84A9B-0DF2-5E4E-911D-816C5AEF87FE}" type="datetimeFigureOut">
              <a:rPr lang="en-US" smtClean="0"/>
              <a:t>11-10-21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50B42-DB28-BF49-9B55-B5502199F2CA}" type="slidenum">
              <a:rPr lang="en-US" smtClean="0"/>
              <a:t>‹#›</a:t>
            </a:fld>
            <a:endParaRPr lang="en-US"/>
          </a:p>
        </p:txBody>
      </p:sp>
    </p:spTree>
    <p:extLst>
      <p:ext uri="{BB962C8B-B14F-4D97-AF65-F5344CB8AC3E}">
        <p14:creationId xmlns:p14="http://schemas.microsoft.com/office/powerpoint/2010/main" val="4100509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B84A9B-0DF2-5E4E-911D-816C5AEF87FE}" type="datetimeFigureOut">
              <a:rPr lang="en-US" smtClean="0"/>
              <a:t>11-10-21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A50B42-DB28-BF49-9B55-B5502199F2CA}" type="slidenum">
              <a:rPr lang="en-US" smtClean="0"/>
              <a:t>‹#›</a:t>
            </a:fld>
            <a:endParaRPr lang="en-US"/>
          </a:p>
        </p:txBody>
      </p:sp>
    </p:spTree>
    <p:extLst>
      <p:ext uri="{BB962C8B-B14F-4D97-AF65-F5344CB8AC3E}">
        <p14:creationId xmlns:p14="http://schemas.microsoft.com/office/powerpoint/2010/main" val="1048871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B84A9B-0DF2-5E4E-911D-816C5AEF87FE}" type="datetimeFigureOut">
              <a:rPr lang="en-US" smtClean="0"/>
              <a:t>11-10-21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A50B42-DB28-BF49-9B55-B5502199F2CA}" type="slidenum">
              <a:rPr lang="en-US" smtClean="0"/>
              <a:t>‹#›</a:t>
            </a:fld>
            <a:endParaRPr lang="en-US"/>
          </a:p>
        </p:txBody>
      </p:sp>
    </p:spTree>
    <p:extLst>
      <p:ext uri="{BB962C8B-B14F-4D97-AF65-F5344CB8AC3E}">
        <p14:creationId xmlns:p14="http://schemas.microsoft.com/office/powerpoint/2010/main" val="142456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84A9B-0DF2-5E4E-911D-816C5AEF87FE}" type="datetimeFigureOut">
              <a:rPr lang="en-US" smtClean="0"/>
              <a:t>11-10-21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A50B42-DB28-BF49-9B55-B5502199F2CA}" type="slidenum">
              <a:rPr lang="en-US" smtClean="0"/>
              <a:t>‹#›</a:t>
            </a:fld>
            <a:endParaRPr lang="en-US"/>
          </a:p>
        </p:txBody>
      </p:sp>
    </p:spTree>
    <p:extLst>
      <p:ext uri="{BB962C8B-B14F-4D97-AF65-F5344CB8AC3E}">
        <p14:creationId xmlns:p14="http://schemas.microsoft.com/office/powerpoint/2010/main" val="364404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84A9B-0DF2-5E4E-911D-816C5AEF87FE}" type="datetimeFigureOut">
              <a:rPr lang="en-US" smtClean="0"/>
              <a:t>11-10-21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50B42-DB28-BF49-9B55-B5502199F2CA}" type="slidenum">
              <a:rPr lang="en-US" smtClean="0"/>
              <a:t>‹#›</a:t>
            </a:fld>
            <a:endParaRPr lang="en-US"/>
          </a:p>
        </p:txBody>
      </p:sp>
    </p:spTree>
    <p:extLst>
      <p:ext uri="{BB962C8B-B14F-4D97-AF65-F5344CB8AC3E}">
        <p14:creationId xmlns:p14="http://schemas.microsoft.com/office/powerpoint/2010/main" val="321688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84A9B-0DF2-5E4E-911D-816C5AEF87FE}" type="datetimeFigureOut">
              <a:rPr lang="en-US" smtClean="0"/>
              <a:t>11-10-21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50B42-DB28-BF49-9B55-B5502199F2CA}" type="slidenum">
              <a:rPr lang="en-US" smtClean="0"/>
              <a:t>‹#›</a:t>
            </a:fld>
            <a:endParaRPr lang="en-US"/>
          </a:p>
        </p:txBody>
      </p:sp>
    </p:spTree>
    <p:extLst>
      <p:ext uri="{BB962C8B-B14F-4D97-AF65-F5344CB8AC3E}">
        <p14:creationId xmlns:p14="http://schemas.microsoft.com/office/powerpoint/2010/main" val="23689638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B84A9B-0DF2-5E4E-911D-816C5AEF87FE}" type="datetimeFigureOut">
              <a:rPr lang="en-US" smtClean="0"/>
              <a:t>11-10-21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A50B42-DB28-BF49-9B55-B5502199F2CA}" type="slidenum">
              <a:rPr lang="en-US" smtClean="0"/>
              <a:t>‹#›</a:t>
            </a:fld>
            <a:endParaRPr lang="en-US"/>
          </a:p>
        </p:txBody>
      </p:sp>
    </p:spTree>
    <p:extLst>
      <p:ext uri="{BB962C8B-B14F-4D97-AF65-F5344CB8AC3E}">
        <p14:creationId xmlns:p14="http://schemas.microsoft.com/office/powerpoint/2010/main" val="466601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hyperlink" Target="http://connect.downes.ca/"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hyperlink" Target="http://www.irrodl.org/index.php/irrodl/article/view/882"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hyperlink" Target="http://www.downes.ca/presentation/232"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hyperlink" Target="http://www.youtube.com/watch?v=eW3gMGqcZQc"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r8avYQ5ZqM0" TargetMode="External"/><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3" Type="http://schemas.openxmlformats.org/officeDocument/2006/relationships/hyperlink" Target="http://scope.bccampus.ca/course/view.php?id=365" TargetMode="External"/><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3" Type="http://schemas.openxmlformats.org/officeDocument/2006/relationships/hyperlink" Target="http://mobimooc.wikispaces.com/" TargetMode="External"/><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hyperlink" Target="http://ds106.us/"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4.xml.rels><?xml version="1.0" encoding="UTF-8" standalone="yes"?>
<Relationships xmlns="http://schemas.openxmlformats.org/package/2006/relationships"><Relationship Id="rId3" Type="http://schemas.openxmlformats.org/officeDocument/2006/relationships/hyperlink" Target="http://sites.google.com/site/edumooc/" TargetMode="External"/><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hyperlink" Target="http://www.livestream.com/jefflebow/" TargetMode="External"/><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6.xml.rels><?xml version="1.0" encoding="UTF-8" standalone="yes"?>
<Relationships xmlns="http://schemas.openxmlformats.org/package/2006/relationships"><Relationship Id="rId3" Type="http://schemas.openxmlformats.org/officeDocument/2006/relationships/hyperlink" Target="http://www.ai-class.com/" TargetMode="External"/><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7.xml.rels><?xml version="1.0" encoding="UTF-8" standalone="yes"?>
<Relationships xmlns="http://schemas.openxmlformats.org/package/2006/relationships"><Relationship Id="rId3" Type="http://schemas.openxmlformats.org/officeDocument/2006/relationships/hyperlink" Target="http://change.mooc.ca" TargetMode="External"/><Relationship Id="rId4" Type="http://schemas.openxmlformats.org/officeDocument/2006/relationships/image" Target="../media/image54.png"/><Relationship Id="rId5" Type="http://schemas.openxmlformats.org/officeDocument/2006/relationships/hyperlink" Target="http://steve-wheeler.blogspot.com/2011/04/running-mooc.html" TargetMode="External"/><Relationship Id="rId6"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74075" y="2235324"/>
            <a:ext cx="5784406" cy="3832169"/>
          </a:xfrm>
          <a:prstGeom prst="rect">
            <a:avLst/>
          </a:prstGeom>
        </p:spPr>
      </p:pic>
      <p:sp>
        <p:nvSpPr>
          <p:cNvPr id="2" name="Title 1"/>
          <p:cNvSpPr>
            <a:spLocks noGrp="1"/>
          </p:cNvSpPr>
          <p:nvPr>
            <p:ph type="ctrTitle"/>
          </p:nvPr>
        </p:nvSpPr>
        <p:spPr>
          <a:xfrm>
            <a:off x="269413" y="25655"/>
            <a:ext cx="7772400" cy="2129394"/>
          </a:xfrm>
        </p:spPr>
        <p:txBody>
          <a:bodyPr>
            <a:normAutofit fontScale="90000"/>
          </a:bodyPr>
          <a:lstStyle/>
          <a:p>
            <a:pPr algn="l"/>
            <a:r>
              <a:rPr lang="en-US" sz="7300" dirty="0" smtClean="0">
                <a:solidFill>
                  <a:srgbClr val="800000"/>
                </a:solidFill>
              </a:rPr>
              <a:t>Connectivist Learning: </a:t>
            </a:r>
            <a:r>
              <a:rPr lang="en-US" dirty="0" smtClean="0">
                <a:solidFill>
                  <a:srgbClr val="800000"/>
                </a:solidFill>
              </a:rPr>
              <a:t/>
            </a:r>
            <a:br>
              <a:rPr lang="en-US" dirty="0" smtClean="0">
                <a:solidFill>
                  <a:srgbClr val="800000"/>
                </a:solidFill>
              </a:rPr>
            </a:br>
            <a:r>
              <a:rPr lang="en-US" sz="3600" dirty="0">
                <a:solidFill>
                  <a:srgbClr val="800000"/>
                </a:solidFill>
              </a:rPr>
              <a:t>H</a:t>
            </a:r>
            <a:r>
              <a:rPr lang="en-US" sz="3600" dirty="0" smtClean="0">
                <a:solidFill>
                  <a:srgbClr val="800000"/>
                </a:solidFill>
              </a:rPr>
              <a:t>ow new technologies are promoting autonomy and responsibility in education</a:t>
            </a:r>
            <a:endParaRPr lang="en-US" dirty="0">
              <a:solidFill>
                <a:srgbClr val="800000"/>
              </a:solidFill>
            </a:endParaRPr>
          </a:p>
        </p:txBody>
      </p:sp>
      <p:sp>
        <p:nvSpPr>
          <p:cNvPr id="3" name="Subtitle 2"/>
          <p:cNvSpPr>
            <a:spLocks noGrp="1"/>
          </p:cNvSpPr>
          <p:nvPr>
            <p:ph type="subTitle" idx="1"/>
          </p:nvPr>
        </p:nvSpPr>
        <p:spPr>
          <a:xfrm>
            <a:off x="129945" y="6067494"/>
            <a:ext cx="9028537" cy="879729"/>
          </a:xfrm>
        </p:spPr>
        <p:txBody>
          <a:bodyPr>
            <a:normAutofit fontScale="85000" lnSpcReduction="20000"/>
          </a:bodyPr>
          <a:lstStyle/>
          <a:p>
            <a:pPr algn="r"/>
            <a:r>
              <a:rPr lang="en-US" dirty="0" smtClean="0">
                <a:solidFill>
                  <a:srgbClr val="800000"/>
                </a:solidFill>
              </a:rPr>
              <a:t>Stephen Downes</a:t>
            </a:r>
          </a:p>
          <a:p>
            <a:pPr algn="r"/>
            <a:r>
              <a:rPr lang="en-US" dirty="0" smtClean="0">
                <a:solidFill>
                  <a:srgbClr val="800000"/>
                </a:solidFill>
              </a:rPr>
              <a:t>Barcelona, Spain, October 22, 2011</a:t>
            </a:r>
            <a:endParaRPr lang="en-US" dirty="0">
              <a:solidFill>
                <a:srgbClr val="800000"/>
              </a:solidFill>
            </a:endParaRPr>
          </a:p>
        </p:txBody>
      </p:sp>
      <p:pic>
        <p:nvPicPr>
          <p:cNvPr id="5" name="Picture 4"/>
          <p:cNvPicPr>
            <a:picLocks noChangeAspect="1"/>
          </p:cNvPicPr>
          <p:nvPr/>
        </p:nvPicPr>
        <p:blipFill>
          <a:blip r:embed="rId3"/>
          <a:stretch>
            <a:fillRect/>
          </a:stretch>
        </p:blipFill>
        <p:spPr>
          <a:xfrm>
            <a:off x="833897" y="2235325"/>
            <a:ext cx="2540178" cy="3837126"/>
          </a:xfrm>
          <a:prstGeom prst="rect">
            <a:avLst/>
          </a:prstGeom>
        </p:spPr>
      </p:pic>
    </p:spTree>
    <p:extLst>
      <p:ext uri="{BB962C8B-B14F-4D97-AF65-F5344CB8AC3E}">
        <p14:creationId xmlns:p14="http://schemas.microsoft.com/office/powerpoint/2010/main" val="19314176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75" y="2452688"/>
            <a:ext cx="4572000" cy="371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endParaRPr lang="en-US" dirty="0"/>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60850" y="1417638"/>
            <a:ext cx="427831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lgn="l"/>
            <a:r>
              <a:rPr lang="en-US" dirty="0" smtClean="0">
                <a:solidFill>
                  <a:srgbClr val="800000"/>
                </a:solidFill>
              </a:rPr>
              <a:t>The Anatomy of a MOOC</a:t>
            </a:r>
            <a:endParaRPr lang="en-US" dirty="0">
              <a:solidFill>
                <a:srgbClr val="800000"/>
              </a:solidFill>
            </a:endParaRPr>
          </a:p>
        </p:txBody>
      </p:sp>
    </p:spTree>
    <p:extLst>
      <p:ext uri="{BB962C8B-B14F-4D97-AF65-F5344CB8AC3E}">
        <p14:creationId xmlns:p14="http://schemas.microsoft.com/office/powerpoint/2010/main" val="2054364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Learning as a Network</a:t>
            </a:r>
            <a:endParaRPr lang="en-US" dirty="0">
              <a:solidFill>
                <a:srgbClr val="800000"/>
              </a:solidFill>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9884" y="1417638"/>
            <a:ext cx="4268787"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457200" y="1761793"/>
            <a:ext cx="3802864" cy="363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20000"/>
              </a:spcBef>
              <a:buFontTx/>
              <a:buChar char="•"/>
            </a:pPr>
            <a:r>
              <a:rPr lang="en-US" sz="3200" dirty="0">
                <a:latin typeface="Calibri" charset="0"/>
                <a:cs typeface="ＭＳ Ｐゴシック" charset="0"/>
              </a:rPr>
              <a:t> Teachers are nodes, students are nodes</a:t>
            </a:r>
          </a:p>
          <a:p>
            <a:pPr>
              <a:spcBef>
                <a:spcPct val="20000"/>
              </a:spcBef>
              <a:buFontTx/>
              <a:buChar char="•"/>
            </a:pPr>
            <a:r>
              <a:rPr lang="en-US" sz="3200" dirty="0">
                <a:latin typeface="Calibri" charset="0"/>
                <a:cs typeface="ＭＳ Ｐゴシック" charset="0"/>
              </a:rPr>
              <a:t> Both teaching and learning consists of sending and receiving communications to other nodes</a:t>
            </a:r>
          </a:p>
        </p:txBody>
      </p:sp>
    </p:spTree>
    <p:extLst>
      <p:ext uri="{BB962C8B-B14F-4D97-AF65-F5344CB8AC3E}">
        <p14:creationId xmlns:p14="http://schemas.microsoft.com/office/powerpoint/2010/main" val="289121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algn="l"/>
            <a:r>
              <a:rPr lang="en-US" dirty="0">
                <a:solidFill>
                  <a:srgbClr val="800000"/>
                </a:solidFill>
                <a:latin typeface="Calibri" charset="0"/>
              </a:rPr>
              <a:t>Personal Knowledge</a:t>
            </a:r>
          </a:p>
        </p:txBody>
      </p:sp>
      <p:sp>
        <p:nvSpPr>
          <p:cNvPr id="32771" name="Content Placeholder 2"/>
          <p:cNvSpPr>
            <a:spLocks noGrp="1"/>
          </p:cNvSpPr>
          <p:nvPr>
            <p:ph idx="1"/>
          </p:nvPr>
        </p:nvSpPr>
        <p:spPr>
          <a:xfrm>
            <a:off x="457200" y="5410200"/>
            <a:ext cx="8229600" cy="1295400"/>
          </a:xfrm>
        </p:spPr>
        <p:txBody>
          <a:bodyPr/>
          <a:lstStyle/>
          <a:p>
            <a:pPr>
              <a:buFont typeface="Arial" charset="0"/>
              <a:buNone/>
            </a:pPr>
            <a:r>
              <a:rPr lang="en-US">
                <a:solidFill>
                  <a:srgbClr val="AB0000"/>
                </a:solidFill>
                <a:latin typeface="Calibri" charset="0"/>
              </a:rPr>
              <a:t>	Personal knowledge consists of </a:t>
            </a:r>
            <a:r>
              <a:rPr lang="en-US" i="1">
                <a:solidFill>
                  <a:srgbClr val="AB0000"/>
                </a:solidFill>
                <a:latin typeface="Calibri" charset="0"/>
              </a:rPr>
              <a:t>neural</a:t>
            </a:r>
            <a:r>
              <a:rPr lang="en-US">
                <a:solidFill>
                  <a:srgbClr val="AB0000"/>
                </a:solidFill>
                <a:latin typeface="Calibri" charset="0"/>
              </a:rPr>
              <a:t> connections, not social connections</a:t>
            </a:r>
          </a:p>
        </p:txBody>
      </p:sp>
      <p:pic>
        <p:nvPicPr>
          <p:cNvPr id="3277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39370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362200"/>
            <a:ext cx="38100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6"/>
          <p:cNvSpPr txBox="1">
            <a:spLocks noChangeArrowheads="1"/>
          </p:cNvSpPr>
          <p:nvPr/>
        </p:nvSpPr>
        <p:spPr bwMode="auto">
          <a:xfrm>
            <a:off x="685800" y="3962400"/>
            <a:ext cx="403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We are using one of these</a:t>
            </a:r>
          </a:p>
        </p:txBody>
      </p:sp>
      <p:sp>
        <p:nvSpPr>
          <p:cNvPr id="32775" name="TextBox 8"/>
          <p:cNvSpPr txBox="1">
            <a:spLocks noChangeArrowheads="1"/>
          </p:cNvSpPr>
          <p:nvPr/>
        </p:nvSpPr>
        <p:spPr bwMode="auto">
          <a:xfrm>
            <a:off x="4724400" y="4724400"/>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To create one of these</a:t>
            </a:r>
          </a:p>
        </p:txBody>
      </p:sp>
    </p:spTree>
    <p:extLst>
      <p:ext uri="{BB962C8B-B14F-4D97-AF65-F5344CB8AC3E}">
        <p14:creationId xmlns:p14="http://schemas.microsoft.com/office/powerpoint/2010/main" val="1052420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989437"/>
            <a:ext cx="4779581" cy="3572331"/>
          </a:xfrm>
          <a:prstGeom prst="rect">
            <a:avLst/>
          </a:prstGeom>
        </p:spPr>
      </p:pic>
      <p:sp>
        <p:nvSpPr>
          <p:cNvPr id="2" name="Title 1"/>
          <p:cNvSpPr>
            <a:spLocks noGrp="1"/>
          </p:cNvSpPr>
          <p:nvPr>
            <p:ph type="title"/>
          </p:nvPr>
        </p:nvSpPr>
        <p:spPr/>
        <p:txBody>
          <a:bodyPr/>
          <a:lstStyle/>
          <a:p>
            <a:pPr algn="l"/>
            <a:r>
              <a:rPr lang="en-US" dirty="0" smtClean="0">
                <a:solidFill>
                  <a:srgbClr val="800000"/>
                </a:solidFill>
              </a:rPr>
              <a:t>Network Learning: Success Factors</a:t>
            </a:r>
            <a:endParaRPr lang="en-US" dirty="0">
              <a:solidFill>
                <a:srgbClr val="800000"/>
              </a:solidFill>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7972" y="1327844"/>
            <a:ext cx="4111780" cy="297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57200" y="4561768"/>
            <a:ext cx="8022275" cy="1815882"/>
          </a:xfrm>
          <a:prstGeom prst="rect">
            <a:avLst/>
          </a:prstGeom>
        </p:spPr>
        <p:txBody>
          <a:bodyPr wrap="square">
            <a:spAutoFit/>
          </a:bodyPr>
          <a:lstStyle/>
          <a:p>
            <a:r>
              <a:rPr lang="en-US" sz="2800" dirty="0" smtClean="0">
                <a:latin typeface="Calibri" charset="0"/>
              </a:rPr>
              <a:t>Autonomy – each node is self-governing</a:t>
            </a:r>
          </a:p>
          <a:p>
            <a:r>
              <a:rPr lang="en-US" sz="2800" dirty="0" smtClean="0">
                <a:latin typeface="Calibri" charset="0"/>
              </a:rPr>
              <a:t>Diversity – nodes encouraged to have varying states</a:t>
            </a:r>
          </a:p>
          <a:p>
            <a:r>
              <a:rPr lang="en-US" sz="2800" dirty="0" smtClean="0">
                <a:latin typeface="Calibri" charset="0"/>
              </a:rPr>
              <a:t>Openness – unhindered movement of signals, nodes</a:t>
            </a:r>
          </a:p>
          <a:p>
            <a:r>
              <a:rPr lang="en-US" sz="2800" dirty="0" smtClean="0">
                <a:latin typeface="Calibri" charset="0"/>
              </a:rPr>
              <a:t>Interactivity – knowledge and learning are emergent</a:t>
            </a:r>
            <a:endParaRPr lang="en-US" sz="2800" dirty="0">
              <a:latin typeface="Calibri" charset="0"/>
            </a:endParaRPr>
          </a:p>
        </p:txBody>
      </p:sp>
      <p:sp>
        <p:nvSpPr>
          <p:cNvPr id="8" name="Rectangle 7"/>
          <p:cNvSpPr/>
          <p:nvPr/>
        </p:nvSpPr>
        <p:spPr>
          <a:xfrm>
            <a:off x="496356" y="6379186"/>
            <a:ext cx="7823396" cy="261610"/>
          </a:xfrm>
          <a:prstGeom prst="rect">
            <a:avLst/>
          </a:prstGeom>
        </p:spPr>
        <p:txBody>
          <a:bodyPr wrap="square">
            <a:spAutoFit/>
          </a:bodyPr>
          <a:lstStyle/>
          <a:p>
            <a:r>
              <a:rPr lang="en-US" sz="1100" dirty="0" smtClean="0"/>
              <a:t>http://</a:t>
            </a:r>
            <a:r>
              <a:rPr lang="en-US" sz="1100" dirty="0" err="1" smtClean="0"/>
              <a:t>video.google.com</a:t>
            </a:r>
            <a:r>
              <a:rPr lang="en-US" sz="1100" dirty="0" smtClean="0"/>
              <a:t>/</a:t>
            </a:r>
            <a:r>
              <a:rPr lang="en-US" sz="1100" dirty="0" err="1" smtClean="0"/>
              <a:t>videoplay?docid</a:t>
            </a:r>
            <a:r>
              <a:rPr lang="en-US" sz="1100" dirty="0" smtClean="0"/>
              <a:t>=-4126240905912531540#</a:t>
            </a:r>
            <a:endParaRPr lang="en-US" sz="1100" dirty="0"/>
          </a:p>
        </p:txBody>
      </p:sp>
    </p:spTree>
    <p:extLst>
      <p:ext uri="{BB962C8B-B14F-4D97-AF65-F5344CB8AC3E}">
        <p14:creationId xmlns:p14="http://schemas.microsoft.com/office/powerpoint/2010/main" val="1811773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2180" b="21508"/>
          <a:stretch/>
        </p:blipFill>
        <p:spPr>
          <a:xfrm>
            <a:off x="457200" y="274638"/>
            <a:ext cx="8229600" cy="5921133"/>
          </a:xfrm>
        </p:spPr>
      </p:pic>
      <p:sp>
        <p:nvSpPr>
          <p:cNvPr id="5" name="Rectangle 4"/>
          <p:cNvSpPr/>
          <p:nvPr/>
        </p:nvSpPr>
        <p:spPr>
          <a:xfrm>
            <a:off x="457200" y="6182680"/>
            <a:ext cx="6522648" cy="600164"/>
          </a:xfrm>
          <a:prstGeom prst="rect">
            <a:avLst/>
          </a:prstGeom>
        </p:spPr>
        <p:txBody>
          <a:bodyPr wrap="square">
            <a:spAutoFit/>
          </a:bodyPr>
          <a:lstStyle/>
          <a:p>
            <a:r>
              <a:rPr lang="pt-BR" sz="1100" dirty="0" smtClean="0"/>
              <a:t>Mapa conceptual de Stephen Downes </a:t>
            </a:r>
            <a:r>
              <a:rPr lang="pt-BR" sz="1100" dirty="0" err="1" smtClean="0"/>
              <a:t>traducido</a:t>
            </a:r>
            <a:r>
              <a:rPr lang="pt-BR" sz="1100" dirty="0" smtClean="0"/>
              <a:t> por </a:t>
            </a:r>
            <a:r>
              <a:rPr lang="pt-BR" sz="1100" dirty="0" err="1" smtClean="0"/>
              <a:t>Potâchov</a:t>
            </a:r>
            <a:r>
              <a:rPr lang="pt-BR" sz="1100" dirty="0" smtClean="0"/>
              <a:t>,</a:t>
            </a:r>
          </a:p>
          <a:p>
            <a:r>
              <a:rPr lang="es-ES_tradnl" sz="1100" dirty="0" smtClean="0"/>
              <a:t>e-</a:t>
            </a:r>
            <a:r>
              <a:rPr lang="es-ES_tradnl" sz="1100" dirty="0" err="1" smtClean="0"/>
              <a:t>learning</a:t>
            </a:r>
            <a:r>
              <a:rPr lang="es-ES_tradnl" sz="1100" dirty="0" smtClean="0"/>
              <a:t>, conocimiento en red</a:t>
            </a:r>
          </a:p>
          <a:p>
            <a:r>
              <a:rPr lang="de-DE" sz="1100" dirty="0" smtClean="0"/>
              <a:t>http://</a:t>
            </a:r>
            <a:r>
              <a:rPr lang="de-DE" sz="1100" dirty="0" err="1" smtClean="0"/>
              <a:t>e-learning-teleformacion.blogspot.com</a:t>
            </a:r>
            <a:r>
              <a:rPr lang="de-DE" sz="1100" dirty="0" smtClean="0"/>
              <a:t>/2008/07/la-</a:t>
            </a:r>
            <a:r>
              <a:rPr lang="de-DE" sz="1100" dirty="0" err="1" smtClean="0"/>
              <a:t>va</a:t>
            </a:r>
            <a:r>
              <a:rPr lang="de-DE" sz="1100" dirty="0" smtClean="0"/>
              <a:t>-</a:t>
            </a:r>
            <a:r>
              <a:rPr lang="de-DE" sz="1100" dirty="0" err="1" smtClean="0"/>
              <a:t>ivan</a:t>
            </a:r>
            <a:r>
              <a:rPr lang="de-DE" sz="1100" dirty="0" smtClean="0"/>
              <a:t>-</a:t>
            </a:r>
            <a:r>
              <a:rPr lang="de-DE" sz="1100" dirty="0" err="1" smtClean="0"/>
              <a:t>illich</a:t>
            </a:r>
            <a:r>
              <a:rPr lang="de-DE" sz="1100" dirty="0" smtClean="0"/>
              <a:t>-i-</a:t>
            </a:r>
            <a:r>
              <a:rPr lang="de-DE" sz="1100" dirty="0" err="1" smtClean="0"/>
              <a:t>mapa</a:t>
            </a:r>
            <a:r>
              <a:rPr lang="de-DE" sz="1100" dirty="0" smtClean="0"/>
              <a:t>-</a:t>
            </a:r>
            <a:r>
              <a:rPr lang="de-DE" sz="1100" dirty="0" err="1" smtClean="0"/>
              <a:t>conceptual-de.html</a:t>
            </a:r>
            <a:endParaRPr lang="pt-BR" sz="1100" dirty="0" smtClean="0"/>
          </a:p>
        </p:txBody>
      </p:sp>
    </p:spTree>
    <p:extLst>
      <p:ext uri="{BB962C8B-B14F-4D97-AF65-F5344CB8AC3E}">
        <p14:creationId xmlns:p14="http://schemas.microsoft.com/office/powerpoint/2010/main" val="1033954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Autonomy and Connectivism</a:t>
            </a:r>
            <a:endParaRPr lang="en-US" dirty="0">
              <a:solidFill>
                <a:srgbClr val="800000"/>
              </a:solidFill>
            </a:endParaRPr>
          </a:p>
        </p:txBody>
      </p:sp>
      <p:sp>
        <p:nvSpPr>
          <p:cNvPr id="3" name="Content Placeholder 2"/>
          <p:cNvSpPr>
            <a:spLocks noGrp="1"/>
          </p:cNvSpPr>
          <p:nvPr>
            <p:ph idx="1"/>
          </p:nvPr>
        </p:nvSpPr>
        <p:spPr>
          <a:xfrm>
            <a:off x="457200" y="1600200"/>
            <a:ext cx="5178017" cy="4525963"/>
          </a:xfrm>
        </p:spPr>
        <p:txBody>
          <a:bodyPr>
            <a:noAutofit/>
          </a:bodyPr>
          <a:lstStyle/>
          <a:p>
            <a:r>
              <a:rPr lang="en-US" sz="3000" dirty="0" smtClean="0">
                <a:solidFill>
                  <a:srgbClr val="301345"/>
                </a:solidFill>
              </a:rPr>
              <a:t>Wikipedia: Autonomy means freedom from external authority.</a:t>
            </a:r>
          </a:p>
          <a:p>
            <a:r>
              <a:rPr lang="en-US" sz="3000" dirty="0" smtClean="0">
                <a:solidFill>
                  <a:srgbClr val="301345"/>
                </a:solidFill>
              </a:rPr>
              <a:t>Autonomy is what distinguishes between 'personal learning', which we do for ourselves, and 'personalized learning', which is done for us.</a:t>
            </a:r>
            <a:endParaRPr lang="en-US" sz="3000" dirty="0">
              <a:solidFill>
                <a:srgbClr val="301345"/>
              </a:solidFill>
            </a:endParaRPr>
          </a:p>
        </p:txBody>
      </p:sp>
      <p:pic>
        <p:nvPicPr>
          <p:cNvPr id="4" name="Picture 3"/>
          <p:cNvPicPr>
            <a:picLocks noChangeAspect="1"/>
          </p:cNvPicPr>
          <p:nvPr/>
        </p:nvPicPr>
        <p:blipFill>
          <a:blip r:embed="rId3"/>
          <a:stretch>
            <a:fillRect/>
          </a:stretch>
        </p:blipFill>
        <p:spPr>
          <a:xfrm>
            <a:off x="5939986" y="1759052"/>
            <a:ext cx="2540178" cy="3837126"/>
          </a:xfrm>
          <a:prstGeom prst="rect">
            <a:avLst/>
          </a:prstGeom>
        </p:spPr>
      </p:pic>
      <p:sp>
        <p:nvSpPr>
          <p:cNvPr id="5" name="Rectangle 4"/>
          <p:cNvSpPr/>
          <p:nvPr/>
        </p:nvSpPr>
        <p:spPr>
          <a:xfrm>
            <a:off x="751528" y="5930812"/>
            <a:ext cx="4572000" cy="600164"/>
          </a:xfrm>
          <a:prstGeom prst="rect">
            <a:avLst/>
          </a:prstGeom>
        </p:spPr>
        <p:txBody>
          <a:bodyPr>
            <a:spAutoFit/>
          </a:bodyPr>
          <a:lstStyle/>
          <a:p>
            <a:r>
              <a:rPr lang="en-US" sz="1100" dirty="0" smtClean="0"/>
              <a:t>Autonomy</a:t>
            </a:r>
          </a:p>
          <a:p>
            <a:r>
              <a:rPr lang="en-US" sz="1100" dirty="0" smtClean="0"/>
              <a:t>Stephen Downes</a:t>
            </a:r>
          </a:p>
          <a:p>
            <a:r>
              <a:rPr lang="pl-PL" sz="1100" dirty="0" smtClean="0"/>
              <a:t>http://</a:t>
            </a:r>
            <a:r>
              <a:rPr lang="pl-PL" sz="1100" dirty="0" err="1" smtClean="0"/>
              <a:t>www.downes.ca</a:t>
            </a:r>
            <a:r>
              <a:rPr lang="pl-PL" sz="1100" dirty="0" smtClean="0"/>
              <a:t>/post/38545</a:t>
            </a:r>
            <a:endParaRPr lang="en-US" sz="1100" dirty="0"/>
          </a:p>
        </p:txBody>
      </p:sp>
    </p:spTree>
    <p:extLst>
      <p:ext uri="{BB962C8B-B14F-4D97-AF65-F5344CB8AC3E}">
        <p14:creationId xmlns:p14="http://schemas.microsoft.com/office/powerpoint/2010/main" val="2145954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Autonomy as Capacity to Act</a:t>
            </a:r>
            <a:endParaRPr lang="en-US" dirty="0">
              <a:solidFill>
                <a:srgbClr val="800000"/>
              </a:solidFill>
            </a:endParaRPr>
          </a:p>
        </p:txBody>
      </p:sp>
      <p:pic>
        <p:nvPicPr>
          <p:cNvPr id="4" name="Content Placeholder 3"/>
          <p:cNvPicPr>
            <a:picLocks noGrp="1" noChangeAspect="1"/>
          </p:cNvPicPr>
          <p:nvPr>
            <p:ph idx="1"/>
          </p:nvPr>
        </p:nvPicPr>
        <p:blipFill rotWithShape="1">
          <a:blip r:embed="rId2"/>
          <a:srcRect l="-1215" t="8135" r="-1" b="10211"/>
          <a:stretch/>
        </p:blipFill>
        <p:spPr>
          <a:xfrm>
            <a:off x="357162" y="1231901"/>
            <a:ext cx="8329638" cy="4853810"/>
          </a:xfrm>
        </p:spPr>
      </p:pic>
      <p:sp>
        <p:nvSpPr>
          <p:cNvPr id="5" name="Rectangle 4"/>
          <p:cNvSpPr/>
          <p:nvPr/>
        </p:nvSpPr>
        <p:spPr>
          <a:xfrm>
            <a:off x="357162" y="6116029"/>
            <a:ext cx="6858000" cy="600164"/>
          </a:xfrm>
          <a:prstGeom prst="rect">
            <a:avLst/>
          </a:prstGeom>
        </p:spPr>
        <p:txBody>
          <a:bodyPr wrap="square">
            <a:spAutoFit/>
          </a:bodyPr>
          <a:lstStyle/>
          <a:p>
            <a:r>
              <a:rPr lang="en-US" sz="1100" dirty="0" smtClean="0"/>
              <a:t>Do it yourself? A Learners' Perspective on Learner Autonomy and Self-Access Language Learning </a:t>
            </a:r>
          </a:p>
          <a:p>
            <a:r>
              <a:rPr lang="de-DE" sz="1100" dirty="0" err="1" smtClean="0"/>
              <a:t>Hayo</a:t>
            </a:r>
            <a:r>
              <a:rPr lang="de-DE" sz="1100" dirty="0" smtClean="0"/>
              <a:t> Reinders</a:t>
            </a:r>
            <a:endParaRPr lang="en-US" sz="1100" dirty="0" smtClean="0"/>
          </a:p>
          <a:p>
            <a:r>
              <a:rPr lang="pl-PL" sz="1100" dirty="0" smtClean="0"/>
              <a:t>http://</a:t>
            </a:r>
            <a:r>
              <a:rPr lang="pl-PL" sz="1100" dirty="0" err="1" smtClean="0"/>
              <a:t>www.innovationinteaching.org</a:t>
            </a:r>
            <a:r>
              <a:rPr lang="pl-PL" sz="1100" dirty="0" smtClean="0"/>
              <a:t>/</a:t>
            </a:r>
            <a:r>
              <a:rPr lang="pl-PL" sz="1100" dirty="0" err="1" smtClean="0"/>
              <a:t>thesis_request.php</a:t>
            </a:r>
            <a:endParaRPr lang="en-US" sz="1100" dirty="0"/>
          </a:p>
        </p:txBody>
      </p:sp>
    </p:spTree>
    <p:extLst>
      <p:ext uri="{BB962C8B-B14F-4D97-AF65-F5344CB8AC3E}">
        <p14:creationId xmlns:p14="http://schemas.microsoft.com/office/powerpoint/2010/main" val="3108392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Four-Factor Model of Autonomy</a:t>
            </a:r>
            <a:endParaRPr lang="en-US" dirty="0">
              <a:solidFill>
                <a:srgbClr val="800000"/>
              </a:solidFill>
            </a:endParaRPr>
          </a:p>
        </p:txBody>
      </p:sp>
      <p:cxnSp>
        <p:nvCxnSpPr>
          <p:cNvPr id="7" name="Straight Connector 6"/>
          <p:cNvCxnSpPr/>
          <p:nvPr/>
        </p:nvCxnSpPr>
        <p:spPr>
          <a:xfrm>
            <a:off x="3267368" y="2989936"/>
            <a:ext cx="1984231" cy="1442049"/>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3267369" y="2989936"/>
            <a:ext cx="1984230" cy="1442049"/>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57200" y="1925948"/>
            <a:ext cx="3135085" cy="1077218"/>
          </a:xfrm>
          <a:prstGeom prst="rect">
            <a:avLst/>
          </a:prstGeom>
          <a:noFill/>
          <a:ln>
            <a:solidFill>
              <a:srgbClr val="4F81BD"/>
            </a:solidFill>
          </a:ln>
        </p:spPr>
        <p:txBody>
          <a:bodyPr wrap="square" rtlCol="0">
            <a:spAutoFit/>
          </a:bodyPr>
          <a:lstStyle/>
          <a:p>
            <a:r>
              <a:rPr lang="en-US" sz="3200" dirty="0" smtClean="0"/>
              <a:t>Factors affecting epistemic states</a:t>
            </a:r>
            <a:endParaRPr lang="en-US" sz="3200" dirty="0"/>
          </a:p>
        </p:txBody>
      </p:sp>
      <p:sp>
        <p:nvSpPr>
          <p:cNvPr id="12" name="TextBox 11"/>
          <p:cNvSpPr txBox="1"/>
          <p:nvPr/>
        </p:nvSpPr>
        <p:spPr>
          <a:xfrm>
            <a:off x="457199" y="4431985"/>
            <a:ext cx="3259927" cy="1077218"/>
          </a:xfrm>
          <a:prstGeom prst="rect">
            <a:avLst/>
          </a:prstGeom>
          <a:noFill/>
          <a:ln>
            <a:solidFill>
              <a:schemeClr val="accent1"/>
            </a:solidFill>
          </a:ln>
        </p:spPr>
        <p:txBody>
          <a:bodyPr wrap="square" rtlCol="0">
            <a:spAutoFit/>
          </a:bodyPr>
          <a:lstStyle/>
          <a:p>
            <a:r>
              <a:rPr lang="en-US" sz="3200" dirty="0" smtClean="0"/>
              <a:t>Capacity to act on epistemic states</a:t>
            </a:r>
            <a:endParaRPr lang="en-US" sz="3200" dirty="0"/>
          </a:p>
        </p:txBody>
      </p:sp>
      <p:sp>
        <p:nvSpPr>
          <p:cNvPr id="13" name="TextBox 12"/>
          <p:cNvSpPr txBox="1"/>
          <p:nvPr/>
        </p:nvSpPr>
        <p:spPr>
          <a:xfrm>
            <a:off x="5251599" y="1767190"/>
            <a:ext cx="3465790" cy="1569660"/>
          </a:xfrm>
          <a:prstGeom prst="rect">
            <a:avLst/>
          </a:prstGeom>
          <a:noFill/>
          <a:ln>
            <a:solidFill>
              <a:srgbClr val="4F81BD"/>
            </a:solidFill>
          </a:ln>
        </p:spPr>
        <p:txBody>
          <a:bodyPr wrap="square" rtlCol="0">
            <a:spAutoFit/>
          </a:bodyPr>
          <a:lstStyle/>
          <a:p>
            <a:r>
              <a:rPr lang="en-US" sz="3200" dirty="0" smtClean="0"/>
              <a:t>Scope and range of autonomous behaviour</a:t>
            </a:r>
            <a:endParaRPr lang="en-US" sz="3200" dirty="0"/>
          </a:p>
        </p:txBody>
      </p:sp>
      <p:sp>
        <p:nvSpPr>
          <p:cNvPr id="14" name="TextBox 13"/>
          <p:cNvSpPr txBox="1"/>
          <p:nvPr/>
        </p:nvSpPr>
        <p:spPr>
          <a:xfrm>
            <a:off x="4782825" y="4431985"/>
            <a:ext cx="3934564" cy="1077218"/>
          </a:xfrm>
          <a:prstGeom prst="rect">
            <a:avLst/>
          </a:prstGeom>
          <a:noFill/>
          <a:ln>
            <a:solidFill>
              <a:srgbClr val="4F81BD"/>
            </a:solidFill>
          </a:ln>
        </p:spPr>
        <p:txBody>
          <a:bodyPr wrap="square" rtlCol="0">
            <a:spAutoFit/>
          </a:bodyPr>
          <a:lstStyle/>
          <a:p>
            <a:r>
              <a:rPr lang="en-US" sz="3200" dirty="0" smtClean="0"/>
              <a:t>Effects of autonomous behaviour</a:t>
            </a:r>
            <a:endParaRPr lang="en-US" sz="3200" dirty="0"/>
          </a:p>
        </p:txBody>
      </p:sp>
      <p:sp>
        <p:nvSpPr>
          <p:cNvPr id="15" name="Rectangle 14"/>
          <p:cNvSpPr/>
          <p:nvPr/>
        </p:nvSpPr>
        <p:spPr>
          <a:xfrm>
            <a:off x="457200" y="5820173"/>
            <a:ext cx="4572000" cy="600164"/>
          </a:xfrm>
          <a:prstGeom prst="rect">
            <a:avLst/>
          </a:prstGeom>
        </p:spPr>
        <p:txBody>
          <a:bodyPr>
            <a:spAutoFit/>
          </a:bodyPr>
          <a:lstStyle/>
          <a:p>
            <a:r>
              <a:rPr lang="en-US" sz="1100" dirty="0" smtClean="0"/>
              <a:t>A Model of Autonomy</a:t>
            </a:r>
          </a:p>
          <a:p>
            <a:r>
              <a:rPr lang="en-US" sz="1100" dirty="0" smtClean="0"/>
              <a:t>Stephen Downes</a:t>
            </a:r>
          </a:p>
          <a:p>
            <a:r>
              <a:rPr lang="pl-PL" sz="1100" dirty="0" smtClean="0"/>
              <a:t>http://</a:t>
            </a:r>
            <a:r>
              <a:rPr lang="pl-PL" sz="1100" dirty="0" err="1" smtClean="0"/>
              <a:t>www.downes.ca</a:t>
            </a:r>
            <a:r>
              <a:rPr lang="pl-PL" sz="1100" dirty="0" smtClean="0"/>
              <a:t>/post/54222</a:t>
            </a:r>
            <a:endParaRPr lang="en-US" sz="1100" dirty="0" smtClean="0"/>
          </a:p>
        </p:txBody>
      </p:sp>
      <p:sp>
        <p:nvSpPr>
          <p:cNvPr id="16" name="TextBox 15"/>
          <p:cNvSpPr txBox="1"/>
          <p:nvPr/>
        </p:nvSpPr>
        <p:spPr>
          <a:xfrm>
            <a:off x="859833" y="1417638"/>
            <a:ext cx="2732451" cy="523220"/>
          </a:xfrm>
          <a:prstGeom prst="rect">
            <a:avLst/>
          </a:prstGeom>
          <a:noFill/>
        </p:spPr>
        <p:txBody>
          <a:bodyPr wrap="square" rtlCol="0">
            <a:spAutoFit/>
          </a:bodyPr>
          <a:lstStyle/>
          <a:p>
            <a:r>
              <a:rPr lang="en-US" sz="2800" dirty="0" smtClean="0">
                <a:solidFill>
                  <a:srgbClr val="B21321"/>
                </a:solidFill>
                <a:latin typeface="Chalkduster"/>
                <a:cs typeface="Chalkduster"/>
              </a:rPr>
              <a:t>Experience</a:t>
            </a:r>
            <a:endParaRPr lang="en-US" sz="2800" dirty="0">
              <a:solidFill>
                <a:srgbClr val="B21321"/>
              </a:solidFill>
              <a:latin typeface="Chalkduster"/>
              <a:cs typeface="Chalkduster"/>
            </a:endParaRPr>
          </a:p>
        </p:txBody>
      </p:sp>
      <p:sp>
        <p:nvSpPr>
          <p:cNvPr id="17" name="TextBox 16"/>
          <p:cNvSpPr txBox="1"/>
          <p:nvPr/>
        </p:nvSpPr>
        <p:spPr>
          <a:xfrm>
            <a:off x="324917" y="3908765"/>
            <a:ext cx="3035826" cy="523220"/>
          </a:xfrm>
          <a:prstGeom prst="rect">
            <a:avLst/>
          </a:prstGeom>
          <a:noFill/>
        </p:spPr>
        <p:txBody>
          <a:bodyPr wrap="none" rtlCol="0">
            <a:spAutoFit/>
          </a:bodyPr>
          <a:lstStyle/>
          <a:p>
            <a:r>
              <a:rPr lang="en-US" sz="2800" dirty="0" smtClean="0">
                <a:solidFill>
                  <a:srgbClr val="B21321"/>
                </a:solidFill>
                <a:latin typeface="Chalkduster"/>
                <a:cs typeface="Chalkduster"/>
              </a:rPr>
              <a:t>Empowerment</a:t>
            </a:r>
            <a:endParaRPr lang="en-US" sz="2800" dirty="0">
              <a:solidFill>
                <a:srgbClr val="B21321"/>
              </a:solidFill>
              <a:latin typeface="Chalkduster"/>
              <a:cs typeface="Chalkduster"/>
            </a:endParaRPr>
          </a:p>
        </p:txBody>
      </p:sp>
      <p:sp>
        <p:nvSpPr>
          <p:cNvPr id="18" name="TextBox 17"/>
          <p:cNvSpPr txBox="1"/>
          <p:nvPr/>
        </p:nvSpPr>
        <p:spPr>
          <a:xfrm>
            <a:off x="6409235" y="3447100"/>
            <a:ext cx="2308154" cy="461665"/>
          </a:xfrm>
          <a:prstGeom prst="rect">
            <a:avLst/>
          </a:prstGeom>
          <a:noFill/>
        </p:spPr>
        <p:txBody>
          <a:bodyPr wrap="none" rtlCol="0">
            <a:spAutoFit/>
          </a:bodyPr>
          <a:lstStyle/>
          <a:p>
            <a:r>
              <a:rPr lang="en-US" sz="2400" dirty="0" smtClean="0">
                <a:solidFill>
                  <a:srgbClr val="B21321"/>
                </a:solidFill>
                <a:latin typeface="Chalkduster"/>
                <a:cs typeface="Chalkduster"/>
              </a:rPr>
              <a:t>Engagement</a:t>
            </a:r>
            <a:endParaRPr lang="en-US" sz="2400" dirty="0">
              <a:solidFill>
                <a:srgbClr val="B21321"/>
              </a:solidFill>
              <a:latin typeface="Chalkduster"/>
              <a:cs typeface="Chalkduster"/>
            </a:endParaRPr>
          </a:p>
        </p:txBody>
      </p:sp>
      <p:sp>
        <p:nvSpPr>
          <p:cNvPr id="19" name="TextBox 18"/>
          <p:cNvSpPr txBox="1"/>
          <p:nvPr/>
        </p:nvSpPr>
        <p:spPr>
          <a:xfrm>
            <a:off x="7256686" y="5558563"/>
            <a:ext cx="1430114" cy="523220"/>
          </a:xfrm>
          <a:prstGeom prst="rect">
            <a:avLst/>
          </a:prstGeom>
          <a:noFill/>
        </p:spPr>
        <p:txBody>
          <a:bodyPr wrap="none" rtlCol="0">
            <a:spAutoFit/>
          </a:bodyPr>
          <a:lstStyle/>
          <a:p>
            <a:r>
              <a:rPr lang="en-US" sz="2800" dirty="0" smtClean="0">
                <a:solidFill>
                  <a:srgbClr val="B21321"/>
                </a:solidFill>
                <a:latin typeface="Chalkduster"/>
                <a:cs typeface="Chalkduster"/>
              </a:rPr>
              <a:t>Effect</a:t>
            </a:r>
            <a:endParaRPr lang="en-US" sz="2800" dirty="0">
              <a:solidFill>
                <a:srgbClr val="B21321"/>
              </a:solidFill>
              <a:latin typeface="Chalkduster"/>
              <a:cs typeface="Chalkduster"/>
            </a:endParaRPr>
          </a:p>
        </p:txBody>
      </p:sp>
    </p:spTree>
    <p:extLst>
      <p:ext uri="{BB962C8B-B14F-4D97-AF65-F5344CB8AC3E}">
        <p14:creationId xmlns:p14="http://schemas.microsoft.com/office/powerpoint/2010/main" val="3898513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val 43"/>
          <p:cNvSpPr/>
          <p:nvPr/>
        </p:nvSpPr>
        <p:spPr>
          <a:xfrm>
            <a:off x="1315235" y="3214842"/>
            <a:ext cx="4659528" cy="2890841"/>
          </a:xfrm>
          <a:prstGeom prst="ellipse">
            <a:avLst/>
          </a:prstGeom>
          <a:solidFill>
            <a:schemeClr val="accent6">
              <a:lumMod val="20000"/>
              <a:lumOff val="80000"/>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4286772" y="1769422"/>
            <a:ext cx="4659528" cy="2890841"/>
          </a:xfrm>
          <a:prstGeom prst="ellipse">
            <a:avLst/>
          </a:prstGeom>
          <a:solidFill>
            <a:schemeClr val="accent4">
              <a:lumMod val="20000"/>
              <a:lumOff val="80000"/>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362589" y="1327473"/>
            <a:ext cx="4659528" cy="2890841"/>
          </a:xfrm>
          <a:prstGeom prst="ellipse">
            <a:avLst/>
          </a:prstGeom>
          <a:solidFill>
            <a:schemeClr val="bg2">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smtClean="0">
                <a:solidFill>
                  <a:srgbClr val="800000"/>
                </a:solidFill>
              </a:rPr>
              <a:t>Factors Effecting Experience</a:t>
            </a:r>
            <a:endParaRPr lang="en-US" dirty="0">
              <a:solidFill>
                <a:srgbClr val="800000"/>
              </a:solidFill>
            </a:endParaRPr>
          </a:p>
        </p:txBody>
      </p:sp>
      <p:sp>
        <p:nvSpPr>
          <p:cNvPr id="4" name="TextBox 3"/>
          <p:cNvSpPr txBox="1"/>
          <p:nvPr/>
        </p:nvSpPr>
        <p:spPr>
          <a:xfrm>
            <a:off x="1728414" y="2385370"/>
            <a:ext cx="1916585" cy="646331"/>
          </a:xfrm>
          <a:prstGeom prst="rect">
            <a:avLst/>
          </a:prstGeom>
          <a:noFill/>
        </p:spPr>
        <p:txBody>
          <a:bodyPr wrap="none" rtlCol="0">
            <a:spAutoFit/>
          </a:bodyPr>
          <a:lstStyle/>
          <a:p>
            <a:r>
              <a:rPr lang="en-US" sz="3600" dirty="0" smtClean="0">
                <a:solidFill>
                  <a:srgbClr val="B21321"/>
                </a:solidFill>
              </a:rPr>
              <a:t>Empirical</a:t>
            </a:r>
            <a:endParaRPr lang="en-US" sz="3600" dirty="0">
              <a:solidFill>
                <a:srgbClr val="B21321"/>
              </a:solidFill>
            </a:endParaRPr>
          </a:p>
        </p:txBody>
      </p:sp>
      <p:sp>
        <p:nvSpPr>
          <p:cNvPr id="5" name="TextBox 4"/>
          <p:cNvSpPr txBox="1"/>
          <p:nvPr/>
        </p:nvSpPr>
        <p:spPr>
          <a:xfrm>
            <a:off x="5992378" y="2791489"/>
            <a:ext cx="1935521" cy="646331"/>
          </a:xfrm>
          <a:prstGeom prst="rect">
            <a:avLst/>
          </a:prstGeom>
          <a:noFill/>
        </p:spPr>
        <p:txBody>
          <a:bodyPr wrap="none" rtlCol="0">
            <a:spAutoFit/>
          </a:bodyPr>
          <a:lstStyle/>
          <a:p>
            <a:r>
              <a:rPr lang="en-US" sz="3600" dirty="0" smtClean="0">
                <a:solidFill>
                  <a:srgbClr val="B21321"/>
                </a:solidFill>
              </a:rPr>
              <a:t>Cognitive</a:t>
            </a:r>
            <a:endParaRPr lang="en-US" sz="3200" dirty="0">
              <a:solidFill>
                <a:srgbClr val="B21321"/>
              </a:solidFill>
            </a:endParaRPr>
          </a:p>
        </p:txBody>
      </p:sp>
      <p:sp>
        <p:nvSpPr>
          <p:cNvPr id="6" name="TextBox 5"/>
          <p:cNvSpPr txBox="1"/>
          <p:nvPr/>
        </p:nvSpPr>
        <p:spPr>
          <a:xfrm>
            <a:off x="2692353" y="4585275"/>
            <a:ext cx="1724976" cy="646331"/>
          </a:xfrm>
          <a:prstGeom prst="rect">
            <a:avLst/>
          </a:prstGeom>
          <a:noFill/>
        </p:spPr>
        <p:txBody>
          <a:bodyPr wrap="none" rtlCol="0">
            <a:spAutoFit/>
          </a:bodyPr>
          <a:lstStyle/>
          <a:p>
            <a:r>
              <a:rPr lang="en-US" sz="3600" dirty="0" smtClean="0">
                <a:solidFill>
                  <a:srgbClr val="B21321"/>
                </a:solidFill>
              </a:rPr>
              <a:t>External</a:t>
            </a:r>
            <a:endParaRPr lang="en-US" sz="3600" dirty="0">
              <a:solidFill>
                <a:srgbClr val="B21321"/>
              </a:solidFill>
            </a:endParaRPr>
          </a:p>
        </p:txBody>
      </p:sp>
      <p:cxnSp>
        <p:nvCxnSpPr>
          <p:cNvPr id="8" name="Straight Connector 7"/>
          <p:cNvCxnSpPr/>
          <p:nvPr/>
        </p:nvCxnSpPr>
        <p:spPr>
          <a:xfrm>
            <a:off x="3554841" y="2870868"/>
            <a:ext cx="1127945" cy="6350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4682787" y="3214843"/>
            <a:ext cx="1309591" cy="29105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3644999" y="3505898"/>
            <a:ext cx="1037788" cy="107937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682786" y="3505898"/>
            <a:ext cx="3631509" cy="25827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025842" y="2069868"/>
            <a:ext cx="1664939" cy="461665"/>
          </a:xfrm>
          <a:prstGeom prst="rect">
            <a:avLst/>
          </a:prstGeom>
          <a:noFill/>
        </p:spPr>
        <p:txBody>
          <a:bodyPr wrap="none" rtlCol="0">
            <a:spAutoFit/>
          </a:bodyPr>
          <a:lstStyle/>
          <a:p>
            <a:r>
              <a:rPr lang="en-US" sz="2400" dirty="0" smtClean="0">
                <a:solidFill>
                  <a:schemeClr val="accent2">
                    <a:lumMod val="60000"/>
                    <a:lumOff val="40000"/>
                  </a:schemeClr>
                </a:solidFill>
              </a:rPr>
              <a:t>Perceptions</a:t>
            </a:r>
            <a:endParaRPr lang="en-US" sz="2800" dirty="0">
              <a:solidFill>
                <a:schemeClr val="accent2">
                  <a:lumMod val="60000"/>
                  <a:lumOff val="40000"/>
                </a:schemeClr>
              </a:solidFill>
            </a:endParaRPr>
          </a:p>
        </p:txBody>
      </p:sp>
      <p:sp>
        <p:nvSpPr>
          <p:cNvPr id="21" name="TextBox 20"/>
          <p:cNvSpPr txBox="1"/>
          <p:nvPr/>
        </p:nvSpPr>
        <p:spPr>
          <a:xfrm>
            <a:off x="3821720" y="1471117"/>
            <a:ext cx="1261884" cy="461665"/>
          </a:xfrm>
          <a:prstGeom prst="rect">
            <a:avLst/>
          </a:prstGeom>
          <a:noFill/>
        </p:spPr>
        <p:txBody>
          <a:bodyPr wrap="none" rtlCol="0">
            <a:spAutoFit/>
          </a:bodyPr>
          <a:lstStyle/>
          <a:p>
            <a:r>
              <a:rPr lang="en-US" sz="2400" dirty="0" smtClean="0">
                <a:solidFill>
                  <a:srgbClr val="D99694"/>
                </a:solidFill>
              </a:rPr>
              <a:t>Memory</a:t>
            </a:r>
            <a:endParaRPr lang="en-US" dirty="0">
              <a:solidFill>
                <a:srgbClr val="D99694"/>
              </a:solidFill>
            </a:endParaRPr>
          </a:p>
        </p:txBody>
      </p:sp>
      <p:sp>
        <p:nvSpPr>
          <p:cNvPr id="22" name="TextBox 21"/>
          <p:cNvSpPr txBox="1"/>
          <p:nvPr/>
        </p:nvSpPr>
        <p:spPr>
          <a:xfrm>
            <a:off x="1045462" y="3042854"/>
            <a:ext cx="2153354" cy="461665"/>
          </a:xfrm>
          <a:prstGeom prst="rect">
            <a:avLst/>
          </a:prstGeom>
          <a:noFill/>
        </p:spPr>
        <p:txBody>
          <a:bodyPr wrap="none" rtlCol="0">
            <a:spAutoFit/>
          </a:bodyPr>
          <a:lstStyle/>
          <a:p>
            <a:r>
              <a:rPr lang="en-US" sz="2400" dirty="0" smtClean="0">
                <a:solidFill>
                  <a:srgbClr val="D99694"/>
                </a:solidFill>
              </a:rPr>
              <a:t>Emotional state</a:t>
            </a:r>
            <a:endParaRPr lang="en-US" sz="2400" dirty="0">
              <a:solidFill>
                <a:srgbClr val="D99694"/>
              </a:solidFill>
            </a:endParaRPr>
          </a:p>
        </p:txBody>
      </p:sp>
      <p:sp>
        <p:nvSpPr>
          <p:cNvPr id="23" name="TextBox 22"/>
          <p:cNvSpPr txBox="1"/>
          <p:nvPr/>
        </p:nvSpPr>
        <p:spPr>
          <a:xfrm>
            <a:off x="245711" y="3504519"/>
            <a:ext cx="2532214" cy="461665"/>
          </a:xfrm>
          <a:prstGeom prst="rect">
            <a:avLst/>
          </a:prstGeom>
          <a:noFill/>
        </p:spPr>
        <p:txBody>
          <a:bodyPr wrap="none" rtlCol="0">
            <a:spAutoFit/>
          </a:bodyPr>
          <a:lstStyle/>
          <a:p>
            <a:r>
              <a:rPr lang="en-US" sz="2400" dirty="0" smtClean="0">
                <a:solidFill>
                  <a:srgbClr val="D99694"/>
                </a:solidFill>
              </a:rPr>
              <a:t>Pain Suffering Fear</a:t>
            </a:r>
            <a:endParaRPr lang="en-US" sz="2400" dirty="0">
              <a:solidFill>
                <a:srgbClr val="D99694"/>
              </a:solidFill>
            </a:endParaRPr>
          </a:p>
        </p:txBody>
      </p:sp>
      <p:sp>
        <p:nvSpPr>
          <p:cNvPr id="24" name="TextBox 23"/>
          <p:cNvSpPr txBox="1"/>
          <p:nvPr/>
        </p:nvSpPr>
        <p:spPr>
          <a:xfrm>
            <a:off x="155413" y="1689915"/>
            <a:ext cx="2456622" cy="830997"/>
          </a:xfrm>
          <a:prstGeom prst="rect">
            <a:avLst/>
          </a:prstGeom>
          <a:noFill/>
        </p:spPr>
        <p:txBody>
          <a:bodyPr wrap="none" rtlCol="0">
            <a:spAutoFit/>
          </a:bodyPr>
          <a:lstStyle/>
          <a:p>
            <a:r>
              <a:rPr lang="en-US" sz="2400" dirty="0" smtClean="0">
                <a:solidFill>
                  <a:srgbClr val="D99694"/>
                </a:solidFill>
              </a:rPr>
              <a:t>Traumas   Phobias</a:t>
            </a:r>
          </a:p>
          <a:p>
            <a:r>
              <a:rPr lang="en-US" sz="2400" dirty="0">
                <a:solidFill>
                  <a:srgbClr val="D99694"/>
                </a:solidFill>
              </a:rPr>
              <a:t> </a:t>
            </a:r>
            <a:r>
              <a:rPr lang="en-US" sz="2400" dirty="0" smtClean="0">
                <a:solidFill>
                  <a:srgbClr val="D99694"/>
                </a:solidFill>
              </a:rPr>
              <a:t>   Needs</a:t>
            </a:r>
            <a:endParaRPr lang="en-US" sz="2400" dirty="0">
              <a:solidFill>
                <a:srgbClr val="D99694"/>
              </a:solidFill>
            </a:endParaRPr>
          </a:p>
        </p:txBody>
      </p:sp>
      <p:sp>
        <p:nvSpPr>
          <p:cNvPr id="25" name="TextBox 24"/>
          <p:cNvSpPr txBox="1"/>
          <p:nvPr/>
        </p:nvSpPr>
        <p:spPr>
          <a:xfrm>
            <a:off x="6421930" y="2300701"/>
            <a:ext cx="1892365" cy="523220"/>
          </a:xfrm>
          <a:prstGeom prst="rect">
            <a:avLst/>
          </a:prstGeom>
          <a:noFill/>
        </p:spPr>
        <p:txBody>
          <a:bodyPr wrap="none" rtlCol="0">
            <a:spAutoFit/>
          </a:bodyPr>
          <a:lstStyle/>
          <a:p>
            <a:r>
              <a:rPr lang="en-US" sz="2800" dirty="0" smtClean="0">
                <a:solidFill>
                  <a:srgbClr val="D99694"/>
                </a:solidFill>
              </a:rPr>
              <a:t>World View</a:t>
            </a:r>
            <a:endParaRPr lang="en-US" sz="2800" dirty="0">
              <a:solidFill>
                <a:srgbClr val="D99694"/>
              </a:solidFill>
            </a:endParaRPr>
          </a:p>
        </p:txBody>
      </p:sp>
      <p:sp>
        <p:nvSpPr>
          <p:cNvPr id="26" name="TextBox 25"/>
          <p:cNvSpPr txBox="1"/>
          <p:nvPr/>
        </p:nvSpPr>
        <p:spPr>
          <a:xfrm>
            <a:off x="5701941" y="1327473"/>
            <a:ext cx="2416046" cy="1292662"/>
          </a:xfrm>
          <a:prstGeom prst="rect">
            <a:avLst/>
          </a:prstGeom>
          <a:noFill/>
        </p:spPr>
        <p:txBody>
          <a:bodyPr wrap="none" rtlCol="0">
            <a:spAutoFit/>
          </a:bodyPr>
          <a:lstStyle/>
          <a:p>
            <a:r>
              <a:rPr lang="en-US" sz="2000" dirty="0" smtClean="0">
                <a:solidFill>
                  <a:srgbClr val="D99694"/>
                </a:solidFill>
              </a:rPr>
              <a:t>Frames     Metaphors</a:t>
            </a:r>
          </a:p>
          <a:p>
            <a:r>
              <a:rPr lang="en-US" sz="2000" dirty="0">
                <a:solidFill>
                  <a:srgbClr val="D99694"/>
                </a:solidFill>
              </a:rPr>
              <a:t> </a:t>
            </a:r>
            <a:r>
              <a:rPr lang="en-US" sz="2000" dirty="0" smtClean="0">
                <a:solidFill>
                  <a:srgbClr val="D99694"/>
                </a:solidFill>
              </a:rPr>
              <a:t>    </a:t>
            </a:r>
            <a:r>
              <a:rPr lang="en-US" sz="2000" dirty="0">
                <a:solidFill>
                  <a:srgbClr val="D99694"/>
                </a:solidFill>
              </a:rPr>
              <a:t>C</a:t>
            </a:r>
            <a:r>
              <a:rPr lang="en-US" sz="2000" dirty="0" smtClean="0">
                <a:solidFill>
                  <a:srgbClr val="D99694"/>
                </a:solidFill>
              </a:rPr>
              <a:t>ause     Spirit</a:t>
            </a:r>
          </a:p>
          <a:p>
            <a:r>
              <a:rPr lang="en-US" sz="2000" dirty="0">
                <a:solidFill>
                  <a:srgbClr val="D99694"/>
                </a:solidFill>
              </a:rPr>
              <a:t> </a:t>
            </a:r>
            <a:r>
              <a:rPr lang="en-US" sz="2000" dirty="0" smtClean="0">
                <a:solidFill>
                  <a:srgbClr val="D99694"/>
                </a:solidFill>
              </a:rPr>
              <a:t>   Ethics and morality</a:t>
            </a:r>
          </a:p>
          <a:p>
            <a:endParaRPr lang="en-US" dirty="0"/>
          </a:p>
        </p:txBody>
      </p:sp>
      <p:sp>
        <p:nvSpPr>
          <p:cNvPr id="27" name="TextBox 26"/>
          <p:cNvSpPr txBox="1"/>
          <p:nvPr/>
        </p:nvSpPr>
        <p:spPr>
          <a:xfrm>
            <a:off x="4682787" y="2556806"/>
            <a:ext cx="1376398" cy="461665"/>
          </a:xfrm>
          <a:prstGeom prst="rect">
            <a:avLst/>
          </a:prstGeom>
          <a:noFill/>
        </p:spPr>
        <p:txBody>
          <a:bodyPr wrap="none" rtlCol="0">
            <a:spAutoFit/>
          </a:bodyPr>
          <a:lstStyle/>
          <a:p>
            <a:r>
              <a:rPr lang="en-US" sz="2400" dirty="0" smtClean="0">
                <a:solidFill>
                  <a:srgbClr val="D99694"/>
                </a:solidFill>
              </a:rPr>
              <a:t>Inference</a:t>
            </a:r>
            <a:endParaRPr lang="en-US" dirty="0">
              <a:solidFill>
                <a:srgbClr val="D99694"/>
              </a:solidFill>
            </a:endParaRPr>
          </a:p>
        </p:txBody>
      </p:sp>
      <p:sp>
        <p:nvSpPr>
          <p:cNvPr id="28" name="TextBox 27"/>
          <p:cNvSpPr txBox="1"/>
          <p:nvPr/>
        </p:nvSpPr>
        <p:spPr>
          <a:xfrm>
            <a:off x="6165010" y="3492668"/>
            <a:ext cx="2800767" cy="830997"/>
          </a:xfrm>
          <a:prstGeom prst="rect">
            <a:avLst/>
          </a:prstGeom>
          <a:noFill/>
        </p:spPr>
        <p:txBody>
          <a:bodyPr wrap="none" rtlCol="0">
            <a:spAutoFit/>
          </a:bodyPr>
          <a:lstStyle/>
          <a:p>
            <a:r>
              <a:rPr lang="en-US" sz="2400" dirty="0" smtClean="0">
                <a:solidFill>
                  <a:srgbClr val="D99694"/>
                </a:solidFill>
              </a:rPr>
              <a:t>Literacy     Numeracy</a:t>
            </a:r>
          </a:p>
          <a:p>
            <a:r>
              <a:rPr lang="en-US" sz="2400" dirty="0">
                <a:solidFill>
                  <a:srgbClr val="D99694"/>
                </a:solidFill>
              </a:rPr>
              <a:t> </a:t>
            </a:r>
            <a:r>
              <a:rPr lang="en-US" sz="2400" dirty="0" smtClean="0">
                <a:solidFill>
                  <a:srgbClr val="D99694"/>
                </a:solidFill>
              </a:rPr>
              <a:t>     Certainty</a:t>
            </a:r>
            <a:endParaRPr lang="en-US" sz="2400" dirty="0">
              <a:solidFill>
                <a:srgbClr val="D99694"/>
              </a:solidFill>
            </a:endParaRPr>
          </a:p>
        </p:txBody>
      </p:sp>
      <p:sp>
        <p:nvSpPr>
          <p:cNvPr id="29" name="TextBox 28"/>
          <p:cNvSpPr txBox="1"/>
          <p:nvPr/>
        </p:nvSpPr>
        <p:spPr>
          <a:xfrm>
            <a:off x="1060662" y="4062055"/>
            <a:ext cx="2073830" cy="523220"/>
          </a:xfrm>
          <a:prstGeom prst="rect">
            <a:avLst/>
          </a:prstGeom>
          <a:noFill/>
        </p:spPr>
        <p:txBody>
          <a:bodyPr wrap="none" rtlCol="0">
            <a:spAutoFit/>
          </a:bodyPr>
          <a:lstStyle/>
          <a:p>
            <a:r>
              <a:rPr lang="en-US" sz="2800" dirty="0" smtClean="0">
                <a:solidFill>
                  <a:srgbClr val="D99694"/>
                </a:solidFill>
              </a:rPr>
              <a:t>Punishments</a:t>
            </a:r>
            <a:endParaRPr lang="en-US" sz="2800" dirty="0">
              <a:solidFill>
                <a:srgbClr val="D99694"/>
              </a:solidFill>
            </a:endParaRPr>
          </a:p>
        </p:txBody>
      </p:sp>
      <p:sp>
        <p:nvSpPr>
          <p:cNvPr id="30" name="TextBox 29"/>
          <p:cNvSpPr txBox="1"/>
          <p:nvPr/>
        </p:nvSpPr>
        <p:spPr>
          <a:xfrm>
            <a:off x="1007791" y="4775959"/>
            <a:ext cx="1441245" cy="523220"/>
          </a:xfrm>
          <a:prstGeom prst="rect">
            <a:avLst/>
          </a:prstGeom>
          <a:noFill/>
        </p:spPr>
        <p:txBody>
          <a:bodyPr wrap="none" rtlCol="0">
            <a:spAutoFit/>
          </a:bodyPr>
          <a:lstStyle/>
          <a:p>
            <a:r>
              <a:rPr lang="en-US" sz="2800" dirty="0" smtClean="0">
                <a:solidFill>
                  <a:srgbClr val="D99694"/>
                </a:solidFill>
              </a:rPr>
              <a:t>Rewards</a:t>
            </a:r>
            <a:endParaRPr lang="en-US" dirty="0">
              <a:solidFill>
                <a:srgbClr val="D99694"/>
              </a:solidFill>
            </a:endParaRPr>
          </a:p>
        </p:txBody>
      </p:sp>
      <p:sp>
        <p:nvSpPr>
          <p:cNvPr id="31" name="TextBox 30"/>
          <p:cNvSpPr txBox="1"/>
          <p:nvPr/>
        </p:nvSpPr>
        <p:spPr>
          <a:xfrm>
            <a:off x="3134492" y="5037569"/>
            <a:ext cx="2045427" cy="523220"/>
          </a:xfrm>
          <a:prstGeom prst="rect">
            <a:avLst/>
          </a:prstGeom>
          <a:noFill/>
        </p:spPr>
        <p:txBody>
          <a:bodyPr wrap="none" rtlCol="0">
            <a:spAutoFit/>
          </a:bodyPr>
          <a:lstStyle/>
          <a:p>
            <a:r>
              <a:rPr lang="en-US" sz="2800" dirty="0" smtClean="0">
                <a:solidFill>
                  <a:srgbClr val="D99694"/>
                </a:solidFill>
              </a:rPr>
              <a:t>Expectations</a:t>
            </a:r>
            <a:endParaRPr lang="en-US" dirty="0">
              <a:solidFill>
                <a:srgbClr val="D99694"/>
              </a:solidFill>
            </a:endParaRPr>
          </a:p>
        </p:txBody>
      </p:sp>
      <p:sp>
        <p:nvSpPr>
          <p:cNvPr id="33" name="TextBox 32"/>
          <p:cNvSpPr txBox="1"/>
          <p:nvPr/>
        </p:nvSpPr>
        <p:spPr>
          <a:xfrm>
            <a:off x="304936" y="5231606"/>
            <a:ext cx="2387417" cy="707886"/>
          </a:xfrm>
          <a:prstGeom prst="rect">
            <a:avLst/>
          </a:prstGeom>
          <a:noFill/>
        </p:spPr>
        <p:txBody>
          <a:bodyPr wrap="none" rtlCol="0">
            <a:spAutoFit/>
          </a:bodyPr>
          <a:lstStyle/>
          <a:p>
            <a:r>
              <a:rPr lang="en-US" sz="2000" dirty="0" smtClean="0">
                <a:solidFill>
                  <a:srgbClr val="D99694"/>
                </a:solidFill>
              </a:rPr>
              <a:t>Money    Recognition</a:t>
            </a:r>
          </a:p>
          <a:p>
            <a:r>
              <a:rPr lang="en-US" sz="2000" dirty="0">
                <a:solidFill>
                  <a:srgbClr val="D99694"/>
                </a:solidFill>
              </a:rPr>
              <a:t> </a:t>
            </a:r>
            <a:r>
              <a:rPr lang="en-US" sz="2000" dirty="0" smtClean="0">
                <a:solidFill>
                  <a:srgbClr val="D99694"/>
                </a:solidFill>
              </a:rPr>
              <a:t>   Satisfaction</a:t>
            </a:r>
            <a:endParaRPr lang="en-US" sz="2000" dirty="0">
              <a:solidFill>
                <a:srgbClr val="D99694"/>
              </a:solidFill>
            </a:endParaRPr>
          </a:p>
        </p:txBody>
      </p:sp>
      <p:sp>
        <p:nvSpPr>
          <p:cNvPr id="34" name="TextBox 33"/>
          <p:cNvSpPr txBox="1"/>
          <p:nvPr/>
        </p:nvSpPr>
        <p:spPr>
          <a:xfrm>
            <a:off x="2777925" y="5515726"/>
            <a:ext cx="1123775" cy="369332"/>
          </a:xfrm>
          <a:prstGeom prst="rect">
            <a:avLst/>
          </a:prstGeom>
          <a:noFill/>
        </p:spPr>
        <p:txBody>
          <a:bodyPr wrap="none" rtlCol="0">
            <a:spAutoFit/>
          </a:bodyPr>
          <a:lstStyle/>
          <a:p>
            <a:r>
              <a:rPr lang="en-US" dirty="0" smtClean="0">
                <a:solidFill>
                  <a:srgbClr val="D99694"/>
                </a:solidFill>
              </a:rPr>
              <a:t>Standards</a:t>
            </a:r>
            <a:endParaRPr lang="en-US" dirty="0">
              <a:solidFill>
                <a:srgbClr val="D99694"/>
              </a:solidFill>
            </a:endParaRPr>
          </a:p>
        </p:txBody>
      </p:sp>
      <p:sp>
        <p:nvSpPr>
          <p:cNvPr id="35" name="TextBox 34"/>
          <p:cNvSpPr txBox="1"/>
          <p:nvPr/>
        </p:nvSpPr>
        <p:spPr>
          <a:xfrm>
            <a:off x="4417329" y="4545126"/>
            <a:ext cx="944940" cy="461665"/>
          </a:xfrm>
          <a:prstGeom prst="rect">
            <a:avLst/>
          </a:prstGeom>
          <a:noFill/>
        </p:spPr>
        <p:txBody>
          <a:bodyPr wrap="none" rtlCol="0">
            <a:spAutoFit/>
          </a:bodyPr>
          <a:lstStyle/>
          <a:p>
            <a:r>
              <a:rPr lang="en-US" sz="2400" dirty="0" smtClean="0">
                <a:solidFill>
                  <a:srgbClr val="D99694"/>
                </a:solidFill>
              </a:rPr>
              <a:t>Vision</a:t>
            </a:r>
            <a:endParaRPr lang="en-US" sz="2400" dirty="0">
              <a:solidFill>
                <a:srgbClr val="D99694"/>
              </a:solidFill>
            </a:endParaRPr>
          </a:p>
        </p:txBody>
      </p:sp>
      <p:cxnSp>
        <p:nvCxnSpPr>
          <p:cNvPr id="37" name="Straight Arrow Connector 36"/>
          <p:cNvCxnSpPr/>
          <p:nvPr/>
        </p:nvCxnSpPr>
        <p:spPr>
          <a:xfrm>
            <a:off x="3134492" y="6350306"/>
            <a:ext cx="1773174" cy="0"/>
          </a:xfrm>
          <a:prstGeom prst="straightConnector1">
            <a:avLst/>
          </a:prstGeom>
          <a:ln>
            <a:headEnd type="arrow"/>
            <a:tailEnd type="arrow"/>
          </a:ln>
        </p:spPr>
        <p:style>
          <a:lnRef idx="3">
            <a:schemeClr val="accent3"/>
          </a:lnRef>
          <a:fillRef idx="0">
            <a:schemeClr val="accent3"/>
          </a:fillRef>
          <a:effectRef idx="2">
            <a:schemeClr val="accent3"/>
          </a:effectRef>
          <a:fontRef idx="minor">
            <a:schemeClr val="tx1"/>
          </a:fontRef>
        </p:style>
      </p:cxnSp>
      <p:sp>
        <p:nvSpPr>
          <p:cNvPr id="38" name="TextBox 37"/>
          <p:cNvSpPr txBox="1"/>
          <p:nvPr/>
        </p:nvSpPr>
        <p:spPr>
          <a:xfrm>
            <a:off x="520391" y="6075466"/>
            <a:ext cx="2416046" cy="523220"/>
          </a:xfrm>
          <a:prstGeom prst="rect">
            <a:avLst/>
          </a:prstGeom>
          <a:noFill/>
        </p:spPr>
        <p:txBody>
          <a:bodyPr wrap="none" rtlCol="0">
            <a:spAutoFit/>
          </a:bodyPr>
          <a:lstStyle/>
          <a:p>
            <a:r>
              <a:rPr lang="en-US" sz="2800" dirty="0" smtClean="0">
                <a:solidFill>
                  <a:schemeClr val="accent4">
                    <a:lumMod val="50000"/>
                  </a:schemeClr>
                </a:solidFill>
              </a:rPr>
              <a:t>Less Autonomy</a:t>
            </a:r>
            <a:endParaRPr lang="en-US" sz="2800" dirty="0">
              <a:solidFill>
                <a:schemeClr val="accent4">
                  <a:lumMod val="50000"/>
                </a:schemeClr>
              </a:solidFill>
            </a:endParaRPr>
          </a:p>
        </p:txBody>
      </p:sp>
      <p:sp>
        <p:nvSpPr>
          <p:cNvPr id="39" name="TextBox 38"/>
          <p:cNvSpPr txBox="1"/>
          <p:nvPr/>
        </p:nvSpPr>
        <p:spPr>
          <a:xfrm>
            <a:off x="5117727" y="6088696"/>
            <a:ext cx="2608406" cy="523220"/>
          </a:xfrm>
          <a:prstGeom prst="rect">
            <a:avLst/>
          </a:prstGeom>
          <a:noFill/>
        </p:spPr>
        <p:txBody>
          <a:bodyPr wrap="none" rtlCol="0">
            <a:spAutoFit/>
          </a:bodyPr>
          <a:lstStyle/>
          <a:p>
            <a:r>
              <a:rPr lang="en-US" sz="2800" dirty="0" smtClean="0">
                <a:solidFill>
                  <a:srgbClr val="403152"/>
                </a:solidFill>
              </a:rPr>
              <a:t>More Autonomy</a:t>
            </a:r>
            <a:endParaRPr lang="en-US" sz="2800" dirty="0">
              <a:solidFill>
                <a:srgbClr val="403152"/>
              </a:solidFill>
            </a:endParaRPr>
          </a:p>
        </p:txBody>
      </p:sp>
    </p:spTree>
    <p:extLst>
      <p:ext uri="{BB962C8B-B14F-4D97-AF65-F5344CB8AC3E}">
        <p14:creationId xmlns:p14="http://schemas.microsoft.com/office/powerpoint/2010/main" val="293107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Connectivism and Experience (1)</a:t>
            </a:r>
            <a:endParaRPr lang="en-US" dirty="0">
              <a:solidFill>
                <a:srgbClr val="800000"/>
              </a:solidFill>
            </a:endParaRPr>
          </a:p>
        </p:txBody>
      </p:sp>
      <p:sp>
        <p:nvSpPr>
          <p:cNvPr id="3" name="Content Placeholder 2"/>
          <p:cNvSpPr>
            <a:spLocks noGrp="1"/>
          </p:cNvSpPr>
          <p:nvPr>
            <p:ph idx="1"/>
          </p:nvPr>
        </p:nvSpPr>
        <p:spPr>
          <a:xfrm>
            <a:off x="457200" y="4762730"/>
            <a:ext cx="8229600" cy="1085607"/>
          </a:xfrm>
        </p:spPr>
        <p:txBody>
          <a:bodyPr/>
          <a:lstStyle/>
          <a:p>
            <a:pPr marL="514350" indent="-514350">
              <a:buFont typeface="+mj-lt"/>
              <a:buAutoNum type="arabicPeriod"/>
            </a:pPr>
            <a:r>
              <a:rPr lang="en-US" dirty="0" smtClean="0">
                <a:solidFill>
                  <a:srgbClr val="000090"/>
                </a:solidFill>
              </a:rPr>
              <a:t>Minimize the factors limiting autonomy, such as pain, fear, punishment, rewards</a:t>
            </a:r>
          </a:p>
          <a:p>
            <a:pPr marL="400050" lvl="1" indent="0">
              <a:buNone/>
            </a:pPr>
            <a:r>
              <a:rPr lang="en-US" dirty="0" smtClean="0">
                <a:solidFill>
                  <a:srgbClr val="800000"/>
                </a:solidFill>
              </a:rPr>
              <a:t>A connectivist course does not have tests and grades, competition, passing, failure…</a:t>
            </a:r>
          </a:p>
        </p:txBody>
      </p:sp>
      <p:pic>
        <p:nvPicPr>
          <p:cNvPr id="4" name="Picture 3"/>
          <p:cNvPicPr>
            <a:picLocks noChangeAspect="1"/>
          </p:cNvPicPr>
          <p:nvPr/>
        </p:nvPicPr>
        <p:blipFill>
          <a:blip r:embed="rId2"/>
          <a:stretch>
            <a:fillRect/>
          </a:stretch>
        </p:blipFill>
        <p:spPr>
          <a:xfrm>
            <a:off x="2936661" y="1417638"/>
            <a:ext cx="5127815" cy="3394614"/>
          </a:xfrm>
          <a:prstGeom prst="rect">
            <a:avLst/>
          </a:prstGeom>
        </p:spPr>
      </p:pic>
    </p:spTree>
    <p:extLst>
      <p:ext uri="{BB962C8B-B14F-4D97-AF65-F5344CB8AC3E}">
        <p14:creationId xmlns:p14="http://schemas.microsoft.com/office/powerpoint/2010/main" val="2755287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2502"/>
            <a:ext cx="8229600" cy="1469927"/>
          </a:xfrm>
        </p:spPr>
        <p:txBody>
          <a:bodyPr>
            <a:normAutofit fontScale="90000"/>
          </a:bodyPr>
          <a:lstStyle/>
          <a:p>
            <a:pPr algn="l"/>
            <a:r>
              <a:rPr lang="en-US" dirty="0" smtClean="0">
                <a:solidFill>
                  <a:srgbClr val="800000"/>
                </a:solidFill>
              </a:rPr>
              <a:t>Visitors and Residents:</a:t>
            </a:r>
            <a:br>
              <a:rPr lang="en-US" dirty="0" smtClean="0">
                <a:solidFill>
                  <a:srgbClr val="800000"/>
                </a:solidFill>
              </a:rPr>
            </a:br>
            <a:r>
              <a:rPr lang="en-US" dirty="0" smtClean="0">
                <a:solidFill>
                  <a:srgbClr val="800000"/>
                </a:solidFill>
              </a:rPr>
              <a:t>A Better Metaphor</a:t>
            </a:r>
            <a:endParaRPr lang="en-US" dirty="0">
              <a:solidFill>
                <a:srgbClr val="800000"/>
              </a:solidFill>
            </a:endParaRPr>
          </a:p>
        </p:txBody>
      </p:sp>
      <p:sp>
        <p:nvSpPr>
          <p:cNvPr id="4" name="Rectangle 3"/>
          <p:cNvSpPr/>
          <p:nvPr/>
        </p:nvSpPr>
        <p:spPr>
          <a:xfrm>
            <a:off x="457200" y="5931589"/>
            <a:ext cx="8229600" cy="769441"/>
          </a:xfrm>
          <a:prstGeom prst="rect">
            <a:avLst/>
          </a:prstGeom>
        </p:spPr>
        <p:txBody>
          <a:bodyPr wrap="square">
            <a:spAutoFit/>
          </a:bodyPr>
          <a:lstStyle/>
          <a:p>
            <a:r>
              <a:rPr lang="en-US" sz="1100" dirty="0" smtClean="0"/>
              <a:t>Visitors and Residents: A new typology for online engagement</a:t>
            </a:r>
          </a:p>
          <a:p>
            <a:r>
              <a:rPr lang="en-US" sz="1100" dirty="0" smtClean="0"/>
              <a:t>by David S. White and Alison Le </a:t>
            </a:r>
            <a:r>
              <a:rPr lang="en-US" sz="1100" dirty="0" err="1" smtClean="0"/>
              <a:t>Cornu</a:t>
            </a:r>
            <a:r>
              <a:rPr lang="en-US" sz="1100" dirty="0" smtClean="0"/>
              <a:t>.</a:t>
            </a:r>
          </a:p>
          <a:p>
            <a:r>
              <a:rPr lang="en-US" sz="1100" dirty="0" smtClean="0"/>
              <a:t>First Monday, Volume 16, Number 9 - 5 September 2011</a:t>
            </a:r>
          </a:p>
          <a:p>
            <a:r>
              <a:rPr lang="en-US" sz="1100" dirty="0" smtClean="0"/>
              <a:t>http://</a:t>
            </a:r>
            <a:r>
              <a:rPr lang="en-US" sz="1100" dirty="0" err="1" smtClean="0"/>
              <a:t>www.uic.edu</a:t>
            </a:r>
            <a:r>
              <a:rPr lang="en-US" sz="1100" dirty="0" smtClean="0"/>
              <a:t>/</a:t>
            </a:r>
            <a:r>
              <a:rPr lang="en-US" sz="1100" dirty="0" err="1" smtClean="0"/>
              <a:t>htbin</a:t>
            </a:r>
            <a:r>
              <a:rPr lang="en-US" sz="1100" dirty="0" smtClean="0"/>
              <a:t>/</a:t>
            </a:r>
            <a:r>
              <a:rPr lang="en-US" sz="1100" dirty="0" err="1" smtClean="0"/>
              <a:t>cgiwrap</a:t>
            </a:r>
            <a:r>
              <a:rPr lang="en-US" sz="1100" dirty="0" smtClean="0"/>
              <a:t>/bin/</a:t>
            </a:r>
            <a:r>
              <a:rPr lang="en-US" sz="1100" dirty="0" err="1" smtClean="0"/>
              <a:t>ojs</a:t>
            </a:r>
            <a:r>
              <a:rPr lang="en-US" sz="1100" dirty="0" smtClean="0"/>
              <a:t>/</a:t>
            </a:r>
            <a:r>
              <a:rPr lang="en-US" sz="1100" dirty="0" err="1" smtClean="0"/>
              <a:t>index.php</a:t>
            </a:r>
            <a:r>
              <a:rPr lang="en-US" sz="1100" dirty="0" smtClean="0"/>
              <a:t>/</a:t>
            </a:r>
            <a:r>
              <a:rPr lang="en-US" sz="1100" dirty="0" err="1" smtClean="0"/>
              <a:t>fm</a:t>
            </a:r>
            <a:r>
              <a:rPr lang="en-US" sz="1100" dirty="0" smtClean="0"/>
              <a:t>/article/</a:t>
            </a:r>
            <a:r>
              <a:rPr lang="en-US" sz="1100" dirty="0" err="1" smtClean="0"/>
              <a:t>viewArticle</a:t>
            </a:r>
            <a:r>
              <a:rPr lang="en-US" sz="1100" dirty="0" smtClean="0"/>
              <a:t>/3171/3049</a:t>
            </a:r>
            <a:endParaRPr lang="en-US" sz="1100" dirty="0"/>
          </a:p>
        </p:txBody>
      </p:sp>
      <p:pic>
        <p:nvPicPr>
          <p:cNvPr id="5" name="Picture 4" descr="Screen shot 2011-10-21 at 8.38.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229" y="2052429"/>
            <a:ext cx="6561171" cy="3637171"/>
          </a:xfrm>
          <a:prstGeom prst="rect">
            <a:avLst/>
          </a:prstGeom>
        </p:spPr>
      </p:pic>
    </p:spTree>
    <p:extLst>
      <p:ext uri="{BB962C8B-B14F-4D97-AF65-F5344CB8AC3E}">
        <p14:creationId xmlns:p14="http://schemas.microsoft.com/office/powerpoint/2010/main" val="42636650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Connectivism and Experience (2)</a:t>
            </a:r>
            <a:endParaRPr lang="en-US" dirty="0">
              <a:solidFill>
                <a:srgbClr val="800000"/>
              </a:solidFill>
            </a:endParaRPr>
          </a:p>
        </p:txBody>
      </p:sp>
      <p:sp>
        <p:nvSpPr>
          <p:cNvPr id="3" name="Content Placeholder 2"/>
          <p:cNvSpPr>
            <a:spLocks noGrp="1"/>
          </p:cNvSpPr>
          <p:nvPr>
            <p:ph idx="1"/>
          </p:nvPr>
        </p:nvSpPr>
        <p:spPr>
          <a:xfrm>
            <a:off x="457200" y="4167389"/>
            <a:ext cx="8229600" cy="1085607"/>
          </a:xfrm>
        </p:spPr>
        <p:txBody>
          <a:bodyPr/>
          <a:lstStyle/>
          <a:p>
            <a:pPr marL="514350" indent="-514350">
              <a:buFont typeface="+mj-lt"/>
              <a:buAutoNum type="arabicPeriod" startAt="2"/>
            </a:pPr>
            <a:r>
              <a:rPr lang="en-US" dirty="0" smtClean="0">
                <a:solidFill>
                  <a:srgbClr val="000090"/>
                </a:solidFill>
              </a:rPr>
              <a:t>Encourage a diversity of non-debilitating factors, such as memories, perceptions, visions, expectations</a:t>
            </a:r>
          </a:p>
          <a:p>
            <a:pPr marL="400050" lvl="1" indent="0">
              <a:buNone/>
            </a:pPr>
            <a:r>
              <a:rPr lang="en-US" dirty="0" smtClean="0">
                <a:solidFill>
                  <a:srgbClr val="800000"/>
                </a:solidFill>
              </a:rPr>
              <a:t>A connectivist course provides many resources, varied exercises, new technology and media</a:t>
            </a:r>
            <a:endParaRPr lang="en-US" dirty="0" smtClean="0">
              <a:solidFill>
                <a:srgbClr val="800000"/>
              </a:solidFill>
            </a:endParaRPr>
          </a:p>
        </p:txBody>
      </p:sp>
      <p:pic>
        <p:nvPicPr>
          <p:cNvPr id="4" name="Picture 3"/>
          <p:cNvPicPr>
            <a:picLocks noChangeAspect="1"/>
          </p:cNvPicPr>
          <p:nvPr/>
        </p:nvPicPr>
        <p:blipFill>
          <a:blip r:embed="rId3"/>
          <a:stretch>
            <a:fillRect/>
          </a:stretch>
        </p:blipFill>
        <p:spPr>
          <a:xfrm>
            <a:off x="3095401" y="1320800"/>
            <a:ext cx="4206572" cy="2784751"/>
          </a:xfrm>
          <a:prstGeom prst="rect">
            <a:avLst/>
          </a:prstGeom>
        </p:spPr>
      </p:pic>
    </p:spTree>
    <p:extLst>
      <p:ext uri="{BB962C8B-B14F-4D97-AF65-F5344CB8AC3E}">
        <p14:creationId xmlns:p14="http://schemas.microsoft.com/office/powerpoint/2010/main" val="2318383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Connectivism and Experience (2)</a:t>
            </a:r>
            <a:endParaRPr lang="en-US" dirty="0">
              <a:solidFill>
                <a:srgbClr val="800000"/>
              </a:solidFill>
            </a:endParaRPr>
          </a:p>
        </p:txBody>
      </p:sp>
      <p:sp>
        <p:nvSpPr>
          <p:cNvPr id="3" name="Content Placeholder 2"/>
          <p:cNvSpPr>
            <a:spLocks noGrp="1"/>
          </p:cNvSpPr>
          <p:nvPr>
            <p:ph idx="1"/>
          </p:nvPr>
        </p:nvSpPr>
        <p:spPr>
          <a:xfrm>
            <a:off x="589482" y="4219926"/>
            <a:ext cx="8229600" cy="1085607"/>
          </a:xfrm>
        </p:spPr>
        <p:txBody>
          <a:bodyPr/>
          <a:lstStyle/>
          <a:p>
            <a:pPr marL="514350" indent="-514350">
              <a:buFont typeface="+mj-lt"/>
              <a:buAutoNum type="arabicPeriod" startAt="3"/>
            </a:pPr>
            <a:r>
              <a:rPr lang="en-US" dirty="0" smtClean="0">
                <a:solidFill>
                  <a:srgbClr val="000090"/>
                </a:solidFill>
              </a:rPr>
              <a:t>Maximize the factors strengthening autonomy, such as perspective, point of view, literacy, numeracy</a:t>
            </a:r>
          </a:p>
          <a:p>
            <a:pPr marL="400050" lvl="1" indent="0">
              <a:buNone/>
            </a:pPr>
            <a:r>
              <a:rPr lang="en-US" dirty="0" smtClean="0">
                <a:solidFill>
                  <a:srgbClr val="800000"/>
                </a:solidFill>
              </a:rPr>
              <a:t>A connectivist course models and provides scaffolds encouraging development of personal capacities</a:t>
            </a:r>
            <a:endParaRPr lang="en-US" dirty="0">
              <a:solidFill>
                <a:srgbClr val="800000"/>
              </a:solidFill>
            </a:endParaRPr>
          </a:p>
        </p:txBody>
      </p:sp>
      <p:pic>
        <p:nvPicPr>
          <p:cNvPr id="4" name="Picture 3"/>
          <p:cNvPicPr>
            <a:picLocks noChangeAspect="1"/>
          </p:cNvPicPr>
          <p:nvPr/>
        </p:nvPicPr>
        <p:blipFill>
          <a:blip r:embed="rId3"/>
          <a:stretch>
            <a:fillRect/>
          </a:stretch>
        </p:blipFill>
        <p:spPr>
          <a:xfrm>
            <a:off x="3320281" y="1320799"/>
            <a:ext cx="4426718" cy="2930487"/>
          </a:xfrm>
          <a:prstGeom prst="rect">
            <a:avLst/>
          </a:prstGeom>
        </p:spPr>
      </p:pic>
    </p:spTree>
    <p:extLst>
      <p:ext uri="{BB962C8B-B14F-4D97-AF65-F5344CB8AC3E}">
        <p14:creationId xmlns:p14="http://schemas.microsoft.com/office/powerpoint/2010/main" val="636338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Arrow Connector 43"/>
          <p:cNvCxnSpPr/>
          <p:nvPr/>
        </p:nvCxnSpPr>
        <p:spPr>
          <a:xfrm flipV="1">
            <a:off x="1436470" y="2682664"/>
            <a:ext cx="5759676" cy="3154666"/>
          </a:xfrm>
          <a:prstGeom prst="straightConnector1">
            <a:avLst/>
          </a:prstGeom>
          <a:ln>
            <a:headEnd type="arrow"/>
            <a:tailEnd type="arrow"/>
          </a:ln>
        </p:spPr>
        <p:style>
          <a:lnRef idx="3">
            <a:schemeClr val="accent3"/>
          </a:lnRef>
          <a:fillRef idx="0">
            <a:schemeClr val="accent3"/>
          </a:fillRef>
          <a:effectRef idx="2">
            <a:schemeClr val="accent3"/>
          </a:effectRef>
          <a:fontRef idx="minor">
            <a:schemeClr val="tx1"/>
          </a:fontRef>
        </p:style>
      </p:cxnSp>
      <p:sp>
        <p:nvSpPr>
          <p:cNvPr id="40" name="Oval 39"/>
          <p:cNvSpPr/>
          <p:nvPr/>
        </p:nvSpPr>
        <p:spPr>
          <a:xfrm>
            <a:off x="5422443" y="4040508"/>
            <a:ext cx="3547405" cy="2034550"/>
          </a:xfrm>
          <a:prstGeom prst="ellipse">
            <a:avLst/>
          </a:prstGeom>
          <a:solidFill>
            <a:schemeClr val="accent3">
              <a:lumMod val="40000"/>
              <a:lumOff val="60000"/>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3137114" y="3425417"/>
            <a:ext cx="3547405" cy="2034550"/>
          </a:xfrm>
          <a:prstGeom prst="ellipse">
            <a:avLst/>
          </a:prstGeom>
          <a:solidFill>
            <a:schemeClr val="accent6">
              <a:lumMod val="20000"/>
              <a:lumOff val="80000"/>
              <a:alpha val="3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436470" y="2606358"/>
            <a:ext cx="3547405" cy="2034550"/>
          </a:xfrm>
          <a:prstGeom prst="ellipse">
            <a:avLst/>
          </a:prstGeom>
          <a:solidFill>
            <a:schemeClr val="accent5">
              <a:lumMod val="60000"/>
              <a:lumOff val="40000"/>
              <a:alpha val="2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26282" y="1403779"/>
            <a:ext cx="3547405" cy="2034550"/>
          </a:xfrm>
          <a:prstGeom prst="ellipse">
            <a:avLst/>
          </a:prstGeom>
          <a:solidFill>
            <a:schemeClr val="bg2">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smtClean="0">
                <a:solidFill>
                  <a:srgbClr val="800000"/>
                </a:solidFill>
              </a:rPr>
              <a:t>Factors Effecting Empowerment</a:t>
            </a:r>
            <a:endParaRPr lang="en-US" dirty="0">
              <a:solidFill>
                <a:srgbClr val="800000"/>
              </a:solidFill>
            </a:endParaRPr>
          </a:p>
        </p:txBody>
      </p:sp>
      <p:sp>
        <p:nvSpPr>
          <p:cNvPr id="4" name="TextBox 3"/>
          <p:cNvSpPr txBox="1"/>
          <p:nvPr/>
        </p:nvSpPr>
        <p:spPr>
          <a:xfrm>
            <a:off x="1693211" y="2036057"/>
            <a:ext cx="1516962" cy="584776"/>
          </a:xfrm>
          <a:prstGeom prst="rect">
            <a:avLst/>
          </a:prstGeom>
          <a:noFill/>
        </p:spPr>
        <p:txBody>
          <a:bodyPr wrap="none" rtlCol="0">
            <a:spAutoFit/>
          </a:bodyPr>
          <a:lstStyle/>
          <a:p>
            <a:r>
              <a:rPr lang="en-US" sz="3200" dirty="0" smtClean="0">
                <a:solidFill>
                  <a:srgbClr val="B21321"/>
                </a:solidFill>
              </a:rPr>
              <a:t>Physical</a:t>
            </a:r>
            <a:endParaRPr lang="en-US" dirty="0">
              <a:solidFill>
                <a:srgbClr val="B21321"/>
              </a:solidFill>
            </a:endParaRPr>
          </a:p>
        </p:txBody>
      </p:sp>
      <p:sp>
        <p:nvSpPr>
          <p:cNvPr id="5" name="TextBox 4"/>
          <p:cNvSpPr txBox="1"/>
          <p:nvPr/>
        </p:nvSpPr>
        <p:spPr>
          <a:xfrm>
            <a:off x="2899163" y="3300467"/>
            <a:ext cx="1148071" cy="584776"/>
          </a:xfrm>
          <a:prstGeom prst="rect">
            <a:avLst/>
          </a:prstGeom>
          <a:noFill/>
        </p:spPr>
        <p:txBody>
          <a:bodyPr wrap="none" rtlCol="0">
            <a:spAutoFit/>
          </a:bodyPr>
          <a:lstStyle/>
          <a:p>
            <a:r>
              <a:rPr lang="en-US" sz="3200" dirty="0" smtClean="0">
                <a:solidFill>
                  <a:srgbClr val="B21321"/>
                </a:solidFill>
              </a:rPr>
              <a:t>Social</a:t>
            </a:r>
            <a:endParaRPr lang="en-US" dirty="0">
              <a:solidFill>
                <a:srgbClr val="B21321"/>
              </a:solidFill>
            </a:endParaRPr>
          </a:p>
        </p:txBody>
      </p:sp>
      <p:sp>
        <p:nvSpPr>
          <p:cNvPr id="6" name="TextBox 5"/>
          <p:cNvSpPr txBox="1"/>
          <p:nvPr/>
        </p:nvSpPr>
        <p:spPr>
          <a:xfrm>
            <a:off x="4173687" y="4017818"/>
            <a:ext cx="1829748" cy="584776"/>
          </a:xfrm>
          <a:prstGeom prst="rect">
            <a:avLst/>
          </a:prstGeom>
          <a:noFill/>
        </p:spPr>
        <p:txBody>
          <a:bodyPr wrap="none" rtlCol="0">
            <a:spAutoFit/>
          </a:bodyPr>
          <a:lstStyle/>
          <a:p>
            <a:r>
              <a:rPr lang="en-US" sz="3200" dirty="0" smtClean="0">
                <a:solidFill>
                  <a:srgbClr val="B21321"/>
                </a:solidFill>
              </a:rPr>
              <a:t>Structural</a:t>
            </a:r>
            <a:endParaRPr lang="en-US" sz="3200" dirty="0">
              <a:solidFill>
                <a:srgbClr val="B21321"/>
              </a:solidFill>
            </a:endParaRPr>
          </a:p>
        </p:txBody>
      </p:sp>
      <p:sp>
        <p:nvSpPr>
          <p:cNvPr id="7" name="TextBox 6"/>
          <p:cNvSpPr txBox="1"/>
          <p:nvPr/>
        </p:nvSpPr>
        <p:spPr>
          <a:xfrm>
            <a:off x="6471888" y="4678712"/>
            <a:ext cx="1885452" cy="584776"/>
          </a:xfrm>
          <a:prstGeom prst="rect">
            <a:avLst/>
          </a:prstGeom>
          <a:noFill/>
        </p:spPr>
        <p:txBody>
          <a:bodyPr wrap="none" rtlCol="0">
            <a:spAutoFit/>
          </a:bodyPr>
          <a:lstStyle/>
          <a:p>
            <a:r>
              <a:rPr lang="en-US" sz="3200" dirty="0" smtClean="0">
                <a:solidFill>
                  <a:srgbClr val="B21321"/>
                </a:solidFill>
              </a:rPr>
              <a:t>Resources</a:t>
            </a:r>
            <a:endParaRPr lang="en-US" sz="3200" dirty="0">
              <a:solidFill>
                <a:srgbClr val="B21321"/>
              </a:solidFill>
            </a:endParaRPr>
          </a:p>
        </p:txBody>
      </p:sp>
      <p:cxnSp>
        <p:nvCxnSpPr>
          <p:cNvPr id="9" name="Straight Connector 8"/>
          <p:cNvCxnSpPr/>
          <p:nvPr/>
        </p:nvCxnSpPr>
        <p:spPr>
          <a:xfrm flipV="1">
            <a:off x="3611301" y="2190221"/>
            <a:ext cx="2477055" cy="2308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219799" y="2190221"/>
            <a:ext cx="1878405" cy="11436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5727815" y="2190221"/>
            <a:ext cx="360541" cy="16715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6088356" y="2159444"/>
            <a:ext cx="1107790" cy="228710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6098204" y="1262803"/>
            <a:ext cx="1521244" cy="9274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683877" y="1202166"/>
            <a:ext cx="1226117" cy="461665"/>
          </a:xfrm>
          <a:prstGeom prst="rect">
            <a:avLst/>
          </a:prstGeom>
          <a:noFill/>
        </p:spPr>
        <p:txBody>
          <a:bodyPr wrap="none" rtlCol="0">
            <a:spAutoFit/>
          </a:bodyPr>
          <a:lstStyle/>
          <a:p>
            <a:r>
              <a:rPr lang="en-US" sz="2400" dirty="0" smtClean="0">
                <a:solidFill>
                  <a:schemeClr val="accent2">
                    <a:lumMod val="60000"/>
                    <a:lumOff val="40000"/>
                  </a:schemeClr>
                </a:solidFill>
              </a:rPr>
              <a:t>Mobility</a:t>
            </a:r>
            <a:endParaRPr lang="en-US" sz="2400" dirty="0">
              <a:solidFill>
                <a:schemeClr val="accent2">
                  <a:lumMod val="60000"/>
                  <a:lumOff val="40000"/>
                </a:schemeClr>
              </a:solidFill>
            </a:endParaRPr>
          </a:p>
        </p:txBody>
      </p:sp>
      <p:sp>
        <p:nvSpPr>
          <p:cNvPr id="21" name="TextBox 20"/>
          <p:cNvSpPr txBox="1"/>
          <p:nvPr/>
        </p:nvSpPr>
        <p:spPr>
          <a:xfrm>
            <a:off x="1151937" y="1667001"/>
            <a:ext cx="1531940" cy="461665"/>
          </a:xfrm>
          <a:prstGeom prst="rect">
            <a:avLst/>
          </a:prstGeom>
          <a:noFill/>
        </p:spPr>
        <p:txBody>
          <a:bodyPr wrap="none" rtlCol="0">
            <a:spAutoFit/>
          </a:bodyPr>
          <a:lstStyle/>
          <a:p>
            <a:r>
              <a:rPr lang="en-US" sz="2400" dirty="0" smtClean="0">
                <a:solidFill>
                  <a:srgbClr val="D99694"/>
                </a:solidFill>
              </a:rPr>
              <a:t>Perceptual</a:t>
            </a:r>
            <a:endParaRPr lang="en-US" sz="2400" dirty="0">
              <a:solidFill>
                <a:srgbClr val="D99694"/>
              </a:solidFill>
            </a:endParaRPr>
          </a:p>
        </p:txBody>
      </p:sp>
      <p:sp>
        <p:nvSpPr>
          <p:cNvPr id="22" name="TextBox 21"/>
          <p:cNvSpPr txBox="1"/>
          <p:nvPr/>
        </p:nvSpPr>
        <p:spPr>
          <a:xfrm>
            <a:off x="4096489" y="3362023"/>
            <a:ext cx="1440894" cy="523220"/>
          </a:xfrm>
          <a:prstGeom prst="rect">
            <a:avLst/>
          </a:prstGeom>
          <a:noFill/>
        </p:spPr>
        <p:txBody>
          <a:bodyPr wrap="none" rtlCol="0">
            <a:spAutoFit/>
          </a:bodyPr>
          <a:lstStyle/>
          <a:p>
            <a:r>
              <a:rPr lang="en-US" sz="2800" dirty="0" smtClean="0">
                <a:solidFill>
                  <a:srgbClr val="D99694"/>
                </a:solidFill>
              </a:rPr>
              <a:t>Effective</a:t>
            </a:r>
            <a:endParaRPr lang="en-US" sz="2400" dirty="0">
              <a:solidFill>
                <a:srgbClr val="D99694"/>
              </a:solidFill>
            </a:endParaRPr>
          </a:p>
        </p:txBody>
      </p:sp>
      <p:sp>
        <p:nvSpPr>
          <p:cNvPr id="23" name="TextBox 22"/>
          <p:cNvSpPr txBox="1"/>
          <p:nvPr/>
        </p:nvSpPr>
        <p:spPr>
          <a:xfrm>
            <a:off x="3137114" y="1667001"/>
            <a:ext cx="1351652" cy="523220"/>
          </a:xfrm>
          <a:prstGeom prst="rect">
            <a:avLst/>
          </a:prstGeom>
          <a:noFill/>
        </p:spPr>
        <p:txBody>
          <a:bodyPr wrap="none" rtlCol="0">
            <a:spAutoFit/>
          </a:bodyPr>
          <a:lstStyle/>
          <a:p>
            <a:r>
              <a:rPr lang="en-US" sz="2800" dirty="0" smtClean="0">
                <a:solidFill>
                  <a:srgbClr val="D99694"/>
                </a:solidFill>
              </a:rPr>
              <a:t>Support</a:t>
            </a:r>
            <a:endParaRPr lang="en-US" dirty="0">
              <a:solidFill>
                <a:srgbClr val="D99694"/>
              </a:solidFill>
            </a:endParaRPr>
          </a:p>
        </p:txBody>
      </p:sp>
      <p:sp>
        <p:nvSpPr>
          <p:cNvPr id="24" name="TextBox 23"/>
          <p:cNvSpPr txBox="1"/>
          <p:nvPr/>
        </p:nvSpPr>
        <p:spPr>
          <a:xfrm>
            <a:off x="989945" y="2744218"/>
            <a:ext cx="3108693" cy="461665"/>
          </a:xfrm>
          <a:prstGeom prst="rect">
            <a:avLst/>
          </a:prstGeom>
          <a:noFill/>
        </p:spPr>
        <p:txBody>
          <a:bodyPr wrap="none" rtlCol="0">
            <a:spAutoFit/>
          </a:bodyPr>
          <a:lstStyle/>
          <a:p>
            <a:r>
              <a:rPr lang="en-US" sz="2400" dirty="0" smtClean="0">
                <a:solidFill>
                  <a:srgbClr val="D99694"/>
                </a:solidFill>
              </a:rPr>
              <a:t>Laws, rules, regulations</a:t>
            </a:r>
            <a:endParaRPr lang="en-US" sz="2400" dirty="0">
              <a:solidFill>
                <a:srgbClr val="D99694"/>
              </a:solidFill>
            </a:endParaRPr>
          </a:p>
        </p:txBody>
      </p:sp>
      <p:sp>
        <p:nvSpPr>
          <p:cNvPr id="25" name="TextBox 24"/>
          <p:cNvSpPr txBox="1"/>
          <p:nvPr/>
        </p:nvSpPr>
        <p:spPr>
          <a:xfrm>
            <a:off x="953183" y="3267531"/>
            <a:ext cx="1911851" cy="461665"/>
          </a:xfrm>
          <a:prstGeom prst="rect">
            <a:avLst/>
          </a:prstGeom>
          <a:noFill/>
        </p:spPr>
        <p:txBody>
          <a:bodyPr wrap="none" rtlCol="0">
            <a:spAutoFit/>
          </a:bodyPr>
          <a:lstStyle/>
          <a:p>
            <a:r>
              <a:rPr lang="en-US" sz="2400" dirty="0" smtClean="0">
                <a:solidFill>
                  <a:srgbClr val="D99694"/>
                </a:solidFill>
              </a:rPr>
              <a:t>Peer pressure</a:t>
            </a:r>
            <a:endParaRPr lang="en-US" sz="2400" dirty="0">
              <a:solidFill>
                <a:srgbClr val="D99694"/>
              </a:solidFill>
            </a:endParaRPr>
          </a:p>
        </p:txBody>
      </p:sp>
      <p:sp>
        <p:nvSpPr>
          <p:cNvPr id="26" name="TextBox 25"/>
          <p:cNvSpPr txBox="1"/>
          <p:nvPr/>
        </p:nvSpPr>
        <p:spPr>
          <a:xfrm>
            <a:off x="412028" y="3848541"/>
            <a:ext cx="2934217" cy="461665"/>
          </a:xfrm>
          <a:prstGeom prst="rect">
            <a:avLst/>
          </a:prstGeom>
          <a:noFill/>
        </p:spPr>
        <p:txBody>
          <a:bodyPr wrap="none" rtlCol="0">
            <a:spAutoFit/>
          </a:bodyPr>
          <a:lstStyle/>
          <a:p>
            <a:r>
              <a:rPr lang="en-US" sz="2400" dirty="0" smtClean="0">
                <a:solidFill>
                  <a:srgbClr val="D99694"/>
                </a:solidFill>
              </a:rPr>
              <a:t>Threats and Sanctions</a:t>
            </a:r>
            <a:endParaRPr lang="en-US" sz="2400" dirty="0">
              <a:solidFill>
                <a:srgbClr val="D99694"/>
              </a:solidFill>
            </a:endParaRPr>
          </a:p>
        </p:txBody>
      </p:sp>
      <p:sp>
        <p:nvSpPr>
          <p:cNvPr id="28" name="TextBox 27"/>
          <p:cNvSpPr txBox="1"/>
          <p:nvPr/>
        </p:nvSpPr>
        <p:spPr>
          <a:xfrm>
            <a:off x="214581" y="2159444"/>
            <a:ext cx="993807" cy="523220"/>
          </a:xfrm>
          <a:prstGeom prst="rect">
            <a:avLst/>
          </a:prstGeom>
          <a:noFill/>
        </p:spPr>
        <p:txBody>
          <a:bodyPr wrap="none" rtlCol="0">
            <a:spAutoFit/>
          </a:bodyPr>
          <a:lstStyle/>
          <a:p>
            <a:r>
              <a:rPr lang="en-US" sz="2800" dirty="0" smtClean="0">
                <a:solidFill>
                  <a:srgbClr val="D99694"/>
                </a:solidFill>
              </a:rPr>
              <a:t>Static</a:t>
            </a:r>
            <a:endParaRPr lang="en-US" sz="2800" dirty="0">
              <a:solidFill>
                <a:srgbClr val="D99694"/>
              </a:solidFill>
            </a:endParaRPr>
          </a:p>
        </p:txBody>
      </p:sp>
      <p:sp>
        <p:nvSpPr>
          <p:cNvPr id="29" name="TextBox 28"/>
          <p:cNvSpPr txBox="1"/>
          <p:nvPr/>
        </p:nvSpPr>
        <p:spPr>
          <a:xfrm>
            <a:off x="412028" y="4446547"/>
            <a:ext cx="1826141" cy="523220"/>
          </a:xfrm>
          <a:prstGeom prst="rect">
            <a:avLst/>
          </a:prstGeom>
          <a:noFill/>
        </p:spPr>
        <p:txBody>
          <a:bodyPr wrap="none" rtlCol="0">
            <a:spAutoFit/>
          </a:bodyPr>
          <a:lstStyle/>
          <a:p>
            <a:r>
              <a:rPr lang="en-US" sz="2800" dirty="0" smtClean="0">
                <a:solidFill>
                  <a:srgbClr val="D99694"/>
                </a:solidFill>
              </a:rPr>
              <a:t>Complexity</a:t>
            </a:r>
            <a:endParaRPr lang="en-US" sz="2800" dirty="0">
              <a:solidFill>
                <a:srgbClr val="D99694"/>
              </a:solidFill>
            </a:endParaRPr>
          </a:p>
        </p:txBody>
      </p:sp>
      <p:sp>
        <p:nvSpPr>
          <p:cNvPr id="30" name="TextBox 29"/>
          <p:cNvSpPr txBox="1"/>
          <p:nvPr/>
        </p:nvSpPr>
        <p:spPr>
          <a:xfrm>
            <a:off x="4219799" y="4596118"/>
            <a:ext cx="1838965" cy="461665"/>
          </a:xfrm>
          <a:prstGeom prst="rect">
            <a:avLst/>
          </a:prstGeom>
          <a:noFill/>
        </p:spPr>
        <p:txBody>
          <a:bodyPr wrap="none" rtlCol="0">
            <a:spAutoFit/>
          </a:bodyPr>
          <a:lstStyle/>
          <a:p>
            <a:r>
              <a:rPr lang="en-US" sz="2400" dirty="0" smtClean="0">
                <a:solidFill>
                  <a:srgbClr val="D99694"/>
                </a:solidFill>
              </a:rPr>
              <a:t>Predictability</a:t>
            </a:r>
            <a:endParaRPr lang="en-US" sz="2400" dirty="0">
              <a:solidFill>
                <a:srgbClr val="D99694"/>
              </a:solidFill>
            </a:endParaRPr>
          </a:p>
        </p:txBody>
      </p:sp>
      <p:sp>
        <p:nvSpPr>
          <p:cNvPr id="31" name="TextBox 30"/>
          <p:cNvSpPr txBox="1"/>
          <p:nvPr/>
        </p:nvSpPr>
        <p:spPr>
          <a:xfrm>
            <a:off x="1518459" y="5057783"/>
            <a:ext cx="4018924" cy="954107"/>
          </a:xfrm>
          <a:prstGeom prst="rect">
            <a:avLst/>
          </a:prstGeom>
          <a:noFill/>
        </p:spPr>
        <p:txBody>
          <a:bodyPr wrap="none" rtlCol="0">
            <a:spAutoFit/>
          </a:bodyPr>
          <a:lstStyle/>
          <a:p>
            <a:r>
              <a:rPr lang="en-US" sz="2800" dirty="0" smtClean="0">
                <a:solidFill>
                  <a:srgbClr val="D99694"/>
                </a:solidFill>
              </a:rPr>
              <a:t>Barriers     Locks    Detours</a:t>
            </a:r>
          </a:p>
          <a:p>
            <a:r>
              <a:rPr lang="en-US" sz="2800" dirty="0">
                <a:solidFill>
                  <a:srgbClr val="D99694"/>
                </a:solidFill>
              </a:rPr>
              <a:t> </a:t>
            </a:r>
            <a:r>
              <a:rPr lang="en-US" sz="2800" dirty="0" smtClean="0">
                <a:solidFill>
                  <a:srgbClr val="D99694"/>
                </a:solidFill>
              </a:rPr>
              <a:t>    Traps</a:t>
            </a:r>
            <a:r>
              <a:rPr lang="en-US" sz="2800" dirty="0">
                <a:solidFill>
                  <a:srgbClr val="D99694"/>
                </a:solidFill>
              </a:rPr>
              <a:t> </a:t>
            </a:r>
            <a:r>
              <a:rPr lang="en-US" sz="2800" dirty="0" smtClean="0">
                <a:solidFill>
                  <a:srgbClr val="D99694"/>
                </a:solidFill>
              </a:rPr>
              <a:t>   Loops</a:t>
            </a:r>
            <a:endParaRPr lang="en-US" sz="2800" dirty="0">
              <a:solidFill>
                <a:srgbClr val="D99694"/>
              </a:solidFill>
            </a:endParaRPr>
          </a:p>
        </p:txBody>
      </p:sp>
      <p:sp>
        <p:nvSpPr>
          <p:cNvPr id="32" name="TextBox 31"/>
          <p:cNvSpPr txBox="1"/>
          <p:nvPr/>
        </p:nvSpPr>
        <p:spPr>
          <a:xfrm>
            <a:off x="2484732" y="4386324"/>
            <a:ext cx="1304764" cy="584776"/>
          </a:xfrm>
          <a:prstGeom prst="rect">
            <a:avLst/>
          </a:prstGeom>
          <a:noFill/>
        </p:spPr>
        <p:txBody>
          <a:bodyPr wrap="none" rtlCol="0">
            <a:spAutoFit/>
          </a:bodyPr>
          <a:lstStyle/>
          <a:p>
            <a:r>
              <a:rPr lang="en-US" sz="3200" dirty="0" smtClean="0">
                <a:solidFill>
                  <a:srgbClr val="D99694"/>
                </a:solidFill>
              </a:rPr>
              <a:t>Design</a:t>
            </a:r>
            <a:endParaRPr lang="en-US" sz="3200" dirty="0">
              <a:solidFill>
                <a:srgbClr val="D99694"/>
              </a:solidFill>
            </a:endParaRPr>
          </a:p>
        </p:txBody>
      </p:sp>
      <p:sp>
        <p:nvSpPr>
          <p:cNvPr id="33" name="TextBox 32"/>
          <p:cNvSpPr txBox="1"/>
          <p:nvPr/>
        </p:nvSpPr>
        <p:spPr>
          <a:xfrm>
            <a:off x="5000263" y="2010930"/>
            <a:ext cx="184666" cy="369332"/>
          </a:xfrm>
          <a:prstGeom prst="rect">
            <a:avLst/>
          </a:prstGeom>
          <a:noFill/>
        </p:spPr>
        <p:txBody>
          <a:bodyPr wrap="none" rtlCol="0">
            <a:spAutoFit/>
          </a:bodyPr>
          <a:lstStyle/>
          <a:p>
            <a:endParaRPr lang="en-US" dirty="0"/>
          </a:p>
        </p:txBody>
      </p:sp>
      <p:sp>
        <p:nvSpPr>
          <p:cNvPr id="34" name="TextBox 33"/>
          <p:cNvSpPr txBox="1"/>
          <p:nvPr/>
        </p:nvSpPr>
        <p:spPr>
          <a:xfrm>
            <a:off x="6441159" y="4079373"/>
            <a:ext cx="1710725" cy="461665"/>
          </a:xfrm>
          <a:prstGeom prst="rect">
            <a:avLst/>
          </a:prstGeom>
          <a:noFill/>
        </p:spPr>
        <p:txBody>
          <a:bodyPr wrap="none" rtlCol="0">
            <a:spAutoFit/>
          </a:bodyPr>
          <a:lstStyle/>
          <a:p>
            <a:r>
              <a:rPr lang="en-US" sz="2400" dirty="0" smtClean="0">
                <a:solidFill>
                  <a:srgbClr val="D99694"/>
                </a:solidFill>
              </a:rPr>
              <a:t>Accessibility</a:t>
            </a:r>
            <a:endParaRPr lang="en-US" sz="2400" dirty="0">
              <a:solidFill>
                <a:srgbClr val="D99694"/>
              </a:solidFill>
            </a:endParaRPr>
          </a:p>
        </p:txBody>
      </p:sp>
      <p:sp>
        <p:nvSpPr>
          <p:cNvPr id="35" name="TextBox 34"/>
          <p:cNvSpPr txBox="1"/>
          <p:nvPr/>
        </p:nvSpPr>
        <p:spPr>
          <a:xfrm>
            <a:off x="6088356" y="5215209"/>
            <a:ext cx="2696772" cy="523220"/>
          </a:xfrm>
          <a:prstGeom prst="rect">
            <a:avLst/>
          </a:prstGeom>
          <a:noFill/>
        </p:spPr>
        <p:txBody>
          <a:bodyPr wrap="none" rtlCol="0">
            <a:spAutoFit/>
          </a:bodyPr>
          <a:lstStyle/>
          <a:p>
            <a:r>
              <a:rPr lang="en-US" sz="2800" dirty="0">
                <a:solidFill>
                  <a:srgbClr val="D99694"/>
                </a:solidFill>
              </a:rPr>
              <a:t>R</a:t>
            </a:r>
            <a:r>
              <a:rPr lang="en-US" sz="2800" dirty="0" smtClean="0">
                <a:solidFill>
                  <a:srgbClr val="D99694"/>
                </a:solidFill>
              </a:rPr>
              <a:t>ange and Depth</a:t>
            </a:r>
            <a:endParaRPr lang="en-US" sz="2800" dirty="0">
              <a:solidFill>
                <a:srgbClr val="D99694"/>
              </a:solidFill>
            </a:endParaRPr>
          </a:p>
        </p:txBody>
      </p:sp>
      <p:sp>
        <p:nvSpPr>
          <p:cNvPr id="36" name="TextBox 35"/>
          <p:cNvSpPr txBox="1"/>
          <p:nvPr/>
        </p:nvSpPr>
        <p:spPr>
          <a:xfrm>
            <a:off x="4566529" y="5837330"/>
            <a:ext cx="3611811" cy="523220"/>
          </a:xfrm>
          <a:prstGeom prst="rect">
            <a:avLst/>
          </a:prstGeom>
          <a:noFill/>
        </p:spPr>
        <p:txBody>
          <a:bodyPr wrap="none" rtlCol="0">
            <a:spAutoFit/>
          </a:bodyPr>
          <a:lstStyle/>
          <a:p>
            <a:r>
              <a:rPr lang="en-US" sz="2800" dirty="0" smtClean="0">
                <a:solidFill>
                  <a:srgbClr val="D99694"/>
                </a:solidFill>
              </a:rPr>
              <a:t>Language, Presentation</a:t>
            </a:r>
            <a:endParaRPr lang="en-US" sz="2800" dirty="0">
              <a:solidFill>
                <a:srgbClr val="D99694"/>
              </a:solidFill>
            </a:endParaRPr>
          </a:p>
        </p:txBody>
      </p:sp>
      <p:sp>
        <p:nvSpPr>
          <p:cNvPr id="45" name="TextBox 44"/>
          <p:cNvSpPr txBox="1"/>
          <p:nvPr/>
        </p:nvSpPr>
        <p:spPr>
          <a:xfrm>
            <a:off x="412028" y="6027697"/>
            <a:ext cx="2416046" cy="523220"/>
          </a:xfrm>
          <a:prstGeom prst="rect">
            <a:avLst/>
          </a:prstGeom>
          <a:noFill/>
        </p:spPr>
        <p:txBody>
          <a:bodyPr wrap="none" rtlCol="0">
            <a:spAutoFit/>
          </a:bodyPr>
          <a:lstStyle/>
          <a:p>
            <a:r>
              <a:rPr lang="en-US" sz="2800" dirty="0" smtClean="0">
                <a:solidFill>
                  <a:schemeClr val="accent4">
                    <a:lumMod val="50000"/>
                  </a:schemeClr>
                </a:solidFill>
              </a:rPr>
              <a:t>Less Autonomy</a:t>
            </a:r>
            <a:endParaRPr lang="en-US" sz="2800" dirty="0">
              <a:solidFill>
                <a:schemeClr val="accent4">
                  <a:lumMod val="50000"/>
                </a:schemeClr>
              </a:solidFill>
            </a:endParaRPr>
          </a:p>
        </p:txBody>
      </p:sp>
      <p:sp>
        <p:nvSpPr>
          <p:cNvPr id="46" name="TextBox 45"/>
          <p:cNvSpPr txBox="1"/>
          <p:nvPr/>
        </p:nvSpPr>
        <p:spPr>
          <a:xfrm>
            <a:off x="6315245" y="2077630"/>
            <a:ext cx="2608406" cy="523220"/>
          </a:xfrm>
          <a:prstGeom prst="rect">
            <a:avLst/>
          </a:prstGeom>
          <a:noFill/>
        </p:spPr>
        <p:txBody>
          <a:bodyPr wrap="none" rtlCol="0">
            <a:spAutoFit/>
          </a:bodyPr>
          <a:lstStyle/>
          <a:p>
            <a:r>
              <a:rPr lang="en-US" sz="2800" dirty="0" smtClean="0">
                <a:solidFill>
                  <a:srgbClr val="403152"/>
                </a:solidFill>
              </a:rPr>
              <a:t>More Autonomy</a:t>
            </a:r>
            <a:endParaRPr lang="en-US" sz="2800" dirty="0">
              <a:solidFill>
                <a:srgbClr val="403152"/>
              </a:solidFill>
            </a:endParaRPr>
          </a:p>
        </p:txBody>
      </p:sp>
    </p:spTree>
    <p:extLst>
      <p:ext uri="{BB962C8B-B14F-4D97-AF65-F5344CB8AC3E}">
        <p14:creationId xmlns:p14="http://schemas.microsoft.com/office/powerpoint/2010/main" val="3487050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00"/>
                </a:solidFill>
              </a:rPr>
              <a:t>Connectivism &amp; Empowerment (1)</a:t>
            </a:r>
            <a:endParaRPr lang="en-US" dirty="0"/>
          </a:p>
        </p:txBody>
      </p:sp>
      <p:sp>
        <p:nvSpPr>
          <p:cNvPr id="4" name="Content Placeholder 2"/>
          <p:cNvSpPr>
            <a:spLocks noGrp="1"/>
          </p:cNvSpPr>
          <p:nvPr>
            <p:ph idx="1"/>
          </p:nvPr>
        </p:nvSpPr>
        <p:spPr>
          <a:xfrm>
            <a:off x="589482" y="4484522"/>
            <a:ext cx="8229600" cy="1085607"/>
          </a:xfrm>
        </p:spPr>
        <p:txBody>
          <a:bodyPr/>
          <a:lstStyle/>
          <a:p>
            <a:pPr marL="514350" indent="-514350">
              <a:buFont typeface="+mj-lt"/>
              <a:buAutoNum type="arabicPeriod"/>
            </a:pPr>
            <a:r>
              <a:rPr lang="en-US" dirty="0" smtClean="0">
                <a:solidFill>
                  <a:srgbClr val="000090"/>
                </a:solidFill>
              </a:rPr>
              <a:t>Maximize the factors providing greater physical flexibility and control</a:t>
            </a:r>
          </a:p>
          <a:p>
            <a:pPr marL="400050" lvl="1" indent="0">
              <a:buNone/>
            </a:pPr>
            <a:r>
              <a:rPr lang="en-US" dirty="0" smtClean="0">
                <a:solidFill>
                  <a:srgbClr val="800000"/>
                </a:solidFill>
              </a:rPr>
              <a:t>A connectivist course supports the learner’s own physical environment, including mobile</a:t>
            </a:r>
            <a:endParaRPr lang="en-US" dirty="0">
              <a:solidFill>
                <a:srgbClr val="800000"/>
              </a:solidFill>
            </a:endParaRPr>
          </a:p>
        </p:txBody>
      </p:sp>
      <p:pic>
        <p:nvPicPr>
          <p:cNvPr id="5" name="Picture 4"/>
          <p:cNvPicPr>
            <a:picLocks noChangeAspect="1"/>
          </p:cNvPicPr>
          <p:nvPr/>
        </p:nvPicPr>
        <p:blipFill>
          <a:blip r:embed="rId2"/>
          <a:stretch>
            <a:fillRect/>
          </a:stretch>
        </p:blipFill>
        <p:spPr>
          <a:xfrm>
            <a:off x="3100246" y="1320800"/>
            <a:ext cx="4779036" cy="3163722"/>
          </a:xfrm>
          <a:prstGeom prst="rect">
            <a:avLst/>
          </a:prstGeom>
        </p:spPr>
      </p:pic>
    </p:spTree>
    <p:extLst>
      <p:ext uri="{BB962C8B-B14F-4D97-AF65-F5344CB8AC3E}">
        <p14:creationId xmlns:p14="http://schemas.microsoft.com/office/powerpoint/2010/main" val="3655720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Connectivism &amp; Empowerment (2)</a:t>
            </a:r>
            <a:endParaRPr lang="en-US" dirty="0">
              <a:solidFill>
                <a:srgbClr val="800000"/>
              </a:solidFill>
            </a:endParaRPr>
          </a:p>
        </p:txBody>
      </p:sp>
      <p:sp>
        <p:nvSpPr>
          <p:cNvPr id="5" name="Content Placeholder 2"/>
          <p:cNvSpPr>
            <a:spLocks noGrp="1"/>
          </p:cNvSpPr>
          <p:nvPr>
            <p:ph idx="1"/>
          </p:nvPr>
        </p:nvSpPr>
        <p:spPr>
          <a:xfrm>
            <a:off x="589482" y="4616438"/>
            <a:ext cx="8392472" cy="1085607"/>
          </a:xfrm>
        </p:spPr>
        <p:txBody>
          <a:bodyPr/>
          <a:lstStyle/>
          <a:p>
            <a:pPr marL="514350" indent="-514350">
              <a:buFont typeface="+mj-lt"/>
              <a:buAutoNum type="arabicPeriod" startAt="2"/>
            </a:pPr>
            <a:r>
              <a:rPr lang="en-US" dirty="0" smtClean="0">
                <a:solidFill>
                  <a:srgbClr val="000090"/>
                </a:solidFill>
              </a:rPr>
              <a:t>Minimize social pressures and encourage people to participate in their own way</a:t>
            </a:r>
          </a:p>
          <a:p>
            <a:pPr marL="400050" lvl="1" indent="0">
              <a:buNone/>
            </a:pPr>
            <a:r>
              <a:rPr lang="en-US" dirty="0" smtClean="0">
                <a:solidFill>
                  <a:srgbClr val="800000"/>
                </a:solidFill>
              </a:rPr>
              <a:t>By supporting multiple environments, and not (say) a central forum, negative social impacts are minimized</a:t>
            </a:r>
            <a:endParaRPr lang="en-US" dirty="0">
              <a:solidFill>
                <a:srgbClr val="800000"/>
              </a:solidFill>
            </a:endParaRPr>
          </a:p>
        </p:txBody>
      </p:sp>
      <p:pic>
        <p:nvPicPr>
          <p:cNvPr id="6" name="Picture 5"/>
          <p:cNvPicPr>
            <a:picLocks noChangeAspect="1"/>
          </p:cNvPicPr>
          <p:nvPr/>
        </p:nvPicPr>
        <p:blipFill>
          <a:blip r:embed="rId2"/>
          <a:stretch>
            <a:fillRect/>
          </a:stretch>
        </p:blipFill>
        <p:spPr>
          <a:xfrm>
            <a:off x="2672098" y="1320800"/>
            <a:ext cx="5074902" cy="3359585"/>
          </a:xfrm>
          <a:prstGeom prst="rect">
            <a:avLst/>
          </a:prstGeom>
        </p:spPr>
      </p:pic>
    </p:spTree>
    <p:extLst>
      <p:ext uri="{BB962C8B-B14F-4D97-AF65-F5344CB8AC3E}">
        <p14:creationId xmlns:p14="http://schemas.microsoft.com/office/powerpoint/2010/main" val="283530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00"/>
                </a:solidFill>
              </a:rPr>
              <a:t>Connectivism &amp; Empowerment (3)</a:t>
            </a:r>
            <a:endParaRPr lang="en-US" dirty="0"/>
          </a:p>
        </p:txBody>
      </p:sp>
      <p:sp>
        <p:nvSpPr>
          <p:cNvPr id="4" name="Content Placeholder 2"/>
          <p:cNvSpPr>
            <a:spLocks noGrp="1"/>
          </p:cNvSpPr>
          <p:nvPr>
            <p:ph idx="1"/>
          </p:nvPr>
        </p:nvSpPr>
        <p:spPr>
          <a:xfrm>
            <a:off x="589482" y="4616438"/>
            <a:ext cx="8392472" cy="1085607"/>
          </a:xfrm>
        </p:spPr>
        <p:txBody>
          <a:bodyPr/>
          <a:lstStyle/>
          <a:p>
            <a:pPr marL="514350" indent="-514350">
              <a:buFont typeface="+mj-lt"/>
              <a:buAutoNum type="arabicPeriod" startAt="2"/>
            </a:pPr>
            <a:r>
              <a:rPr lang="en-US" dirty="0" smtClean="0">
                <a:solidFill>
                  <a:srgbClr val="000090"/>
                </a:solidFill>
              </a:rPr>
              <a:t>Minimize structural constraints and reduce forced detours, loops, and requirements</a:t>
            </a:r>
          </a:p>
          <a:p>
            <a:pPr marL="400050" lvl="1" indent="0">
              <a:buNone/>
            </a:pPr>
            <a:r>
              <a:rPr lang="en-US" dirty="0" smtClean="0">
                <a:solidFill>
                  <a:srgbClr val="800000"/>
                </a:solidFill>
              </a:rPr>
              <a:t>Connectivist courses as a whole are not ‘designed’ and do not attempt to engage a particular structure</a:t>
            </a:r>
            <a:endParaRPr lang="en-US" dirty="0">
              <a:solidFill>
                <a:srgbClr val="800000"/>
              </a:solidFill>
            </a:endParaRPr>
          </a:p>
        </p:txBody>
      </p:sp>
      <p:pic>
        <p:nvPicPr>
          <p:cNvPr id="5" name="Picture 4" descr="Screen shot 2011-10-21 at 2.33.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5703" y="1417638"/>
            <a:ext cx="4987510" cy="3305402"/>
          </a:xfrm>
          <a:prstGeom prst="rect">
            <a:avLst/>
          </a:prstGeom>
        </p:spPr>
      </p:pic>
    </p:spTree>
    <p:extLst>
      <p:ext uri="{BB962C8B-B14F-4D97-AF65-F5344CB8AC3E}">
        <p14:creationId xmlns:p14="http://schemas.microsoft.com/office/powerpoint/2010/main" val="571554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00"/>
                </a:solidFill>
              </a:rPr>
              <a:t>Connectivism &amp; Empowerment (4)</a:t>
            </a:r>
            <a:endParaRPr lang="en-US" dirty="0"/>
          </a:p>
        </p:txBody>
      </p:sp>
      <p:sp>
        <p:nvSpPr>
          <p:cNvPr id="4" name="Content Placeholder 2"/>
          <p:cNvSpPr>
            <a:spLocks noGrp="1"/>
          </p:cNvSpPr>
          <p:nvPr>
            <p:ph idx="1"/>
          </p:nvPr>
        </p:nvSpPr>
        <p:spPr>
          <a:xfrm>
            <a:off x="589482" y="4616438"/>
            <a:ext cx="8392472" cy="1085607"/>
          </a:xfrm>
        </p:spPr>
        <p:txBody>
          <a:bodyPr/>
          <a:lstStyle/>
          <a:p>
            <a:pPr marL="514350" indent="-514350">
              <a:buFont typeface="+mj-lt"/>
              <a:buAutoNum type="arabicPeriod" startAt="2"/>
            </a:pPr>
            <a:r>
              <a:rPr lang="en-US" dirty="0" smtClean="0">
                <a:solidFill>
                  <a:srgbClr val="000090"/>
                </a:solidFill>
              </a:rPr>
              <a:t>Maximize the range, depth, openness and accessibility of resources</a:t>
            </a:r>
          </a:p>
          <a:p>
            <a:pPr marL="400050" lvl="1" indent="0">
              <a:buNone/>
            </a:pPr>
            <a:r>
              <a:rPr lang="en-US" dirty="0" smtClean="0">
                <a:solidFill>
                  <a:srgbClr val="800000"/>
                </a:solidFill>
              </a:rPr>
              <a:t>Connectivist courses use open resources; all participants may create or submit resources</a:t>
            </a:r>
            <a:endParaRPr lang="en-US" dirty="0">
              <a:solidFill>
                <a:srgbClr val="800000"/>
              </a:solidFill>
            </a:endParaRPr>
          </a:p>
        </p:txBody>
      </p:sp>
      <p:pic>
        <p:nvPicPr>
          <p:cNvPr id="5" name="Picture 4" descr="Screen shot 2011-10-21 at 2.36.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1074" y="1217142"/>
            <a:ext cx="4869262" cy="3399296"/>
          </a:xfrm>
          <a:prstGeom prst="rect">
            <a:avLst/>
          </a:prstGeom>
        </p:spPr>
      </p:pic>
    </p:spTree>
    <p:extLst>
      <p:ext uri="{BB962C8B-B14F-4D97-AF65-F5344CB8AC3E}">
        <p14:creationId xmlns:p14="http://schemas.microsoft.com/office/powerpoint/2010/main" val="3828065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val 57"/>
          <p:cNvSpPr/>
          <p:nvPr/>
        </p:nvSpPr>
        <p:spPr>
          <a:xfrm>
            <a:off x="5616740" y="3786873"/>
            <a:ext cx="3244466" cy="2096668"/>
          </a:xfrm>
          <a:prstGeom prst="ellipse">
            <a:avLst/>
          </a:prstGeom>
          <a:solidFill>
            <a:schemeClr val="accent3">
              <a:lumMod val="40000"/>
              <a:lumOff val="60000"/>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675195" y="2277811"/>
            <a:ext cx="3244466" cy="2096668"/>
          </a:xfrm>
          <a:prstGeom prst="ellipse">
            <a:avLst/>
          </a:prstGeom>
          <a:solidFill>
            <a:schemeClr val="bg2">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099813" y="1360044"/>
            <a:ext cx="3244466" cy="2096668"/>
          </a:xfrm>
          <a:prstGeom prst="ellipse">
            <a:avLst/>
          </a:prstGeom>
          <a:solidFill>
            <a:schemeClr val="accent6">
              <a:lumMod val="20000"/>
              <a:lumOff val="80000"/>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138453" y="3230899"/>
            <a:ext cx="3244466" cy="2096668"/>
          </a:xfrm>
          <a:prstGeom prst="ellipse">
            <a:avLst/>
          </a:prstGeom>
          <a:solidFill>
            <a:schemeClr val="accent1">
              <a:lumMod val="20000"/>
              <a:lumOff val="80000"/>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457200" y="1953440"/>
            <a:ext cx="3244466" cy="2096668"/>
          </a:xfrm>
          <a:prstGeom prst="ellipse">
            <a:avLst/>
          </a:prstGeom>
          <a:solidFill>
            <a:schemeClr val="bg2">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smtClean="0">
                <a:solidFill>
                  <a:srgbClr val="800000"/>
                </a:solidFill>
              </a:rPr>
              <a:t>Factors Effecting Engagement</a:t>
            </a:r>
            <a:endParaRPr lang="en-US" dirty="0">
              <a:solidFill>
                <a:srgbClr val="800000"/>
              </a:solidFill>
            </a:endParaRPr>
          </a:p>
        </p:txBody>
      </p:sp>
      <p:sp>
        <p:nvSpPr>
          <p:cNvPr id="4" name="TextBox 3"/>
          <p:cNvSpPr txBox="1"/>
          <p:nvPr/>
        </p:nvSpPr>
        <p:spPr>
          <a:xfrm>
            <a:off x="3780882" y="2121543"/>
            <a:ext cx="1972816" cy="584776"/>
          </a:xfrm>
          <a:prstGeom prst="rect">
            <a:avLst/>
          </a:prstGeom>
          <a:noFill/>
        </p:spPr>
        <p:txBody>
          <a:bodyPr wrap="none" rtlCol="0">
            <a:spAutoFit/>
          </a:bodyPr>
          <a:lstStyle/>
          <a:p>
            <a:r>
              <a:rPr lang="en-US" sz="3200" dirty="0" smtClean="0">
                <a:solidFill>
                  <a:srgbClr val="800000"/>
                </a:solidFill>
              </a:rPr>
              <a:t>Expression</a:t>
            </a:r>
            <a:endParaRPr lang="en-US" sz="2800" dirty="0">
              <a:solidFill>
                <a:srgbClr val="800000"/>
              </a:solidFill>
            </a:endParaRPr>
          </a:p>
        </p:txBody>
      </p:sp>
      <p:sp>
        <p:nvSpPr>
          <p:cNvPr id="5" name="TextBox 4"/>
          <p:cNvSpPr txBox="1"/>
          <p:nvPr/>
        </p:nvSpPr>
        <p:spPr>
          <a:xfrm>
            <a:off x="1021818" y="2686476"/>
            <a:ext cx="2084425" cy="584776"/>
          </a:xfrm>
          <a:prstGeom prst="rect">
            <a:avLst/>
          </a:prstGeom>
          <a:noFill/>
        </p:spPr>
        <p:txBody>
          <a:bodyPr wrap="none" rtlCol="0">
            <a:spAutoFit/>
          </a:bodyPr>
          <a:lstStyle/>
          <a:p>
            <a:r>
              <a:rPr lang="en-US" sz="3200" dirty="0" smtClean="0">
                <a:solidFill>
                  <a:srgbClr val="800000"/>
                </a:solidFill>
              </a:rPr>
              <a:t>Association</a:t>
            </a:r>
            <a:endParaRPr lang="en-US" sz="3200" dirty="0">
              <a:solidFill>
                <a:srgbClr val="800000"/>
              </a:solidFill>
            </a:endParaRPr>
          </a:p>
        </p:txBody>
      </p:sp>
      <p:sp>
        <p:nvSpPr>
          <p:cNvPr id="6" name="TextBox 5"/>
          <p:cNvSpPr txBox="1"/>
          <p:nvPr/>
        </p:nvSpPr>
        <p:spPr>
          <a:xfrm>
            <a:off x="929221" y="4028796"/>
            <a:ext cx="1709923" cy="584776"/>
          </a:xfrm>
          <a:prstGeom prst="rect">
            <a:avLst/>
          </a:prstGeom>
          <a:noFill/>
        </p:spPr>
        <p:txBody>
          <a:bodyPr wrap="none" rtlCol="0">
            <a:spAutoFit/>
          </a:bodyPr>
          <a:lstStyle/>
          <a:p>
            <a:r>
              <a:rPr lang="en-US" sz="3200" dirty="0" smtClean="0">
                <a:solidFill>
                  <a:srgbClr val="800000"/>
                </a:solidFill>
              </a:rPr>
              <a:t>Selection</a:t>
            </a:r>
            <a:endParaRPr lang="en-US" sz="3200" dirty="0">
              <a:solidFill>
                <a:srgbClr val="800000"/>
              </a:solidFill>
            </a:endParaRPr>
          </a:p>
        </p:txBody>
      </p:sp>
      <p:sp>
        <p:nvSpPr>
          <p:cNvPr id="7" name="TextBox 6"/>
          <p:cNvSpPr txBox="1"/>
          <p:nvPr/>
        </p:nvSpPr>
        <p:spPr>
          <a:xfrm>
            <a:off x="6204030" y="3033757"/>
            <a:ext cx="1524776" cy="584776"/>
          </a:xfrm>
          <a:prstGeom prst="rect">
            <a:avLst/>
          </a:prstGeom>
          <a:noFill/>
        </p:spPr>
        <p:txBody>
          <a:bodyPr wrap="none" rtlCol="0">
            <a:spAutoFit/>
          </a:bodyPr>
          <a:lstStyle/>
          <a:p>
            <a:r>
              <a:rPr lang="en-US" sz="3200" dirty="0" smtClean="0">
                <a:solidFill>
                  <a:srgbClr val="800000"/>
                </a:solidFill>
              </a:rPr>
              <a:t>Method</a:t>
            </a:r>
            <a:endParaRPr lang="en-US" sz="2000" dirty="0">
              <a:solidFill>
                <a:srgbClr val="800000"/>
              </a:solidFill>
            </a:endParaRPr>
          </a:p>
        </p:txBody>
      </p:sp>
      <p:sp>
        <p:nvSpPr>
          <p:cNvPr id="8" name="TextBox 7"/>
          <p:cNvSpPr txBox="1"/>
          <p:nvPr/>
        </p:nvSpPr>
        <p:spPr>
          <a:xfrm>
            <a:off x="3305848" y="5298765"/>
            <a:ext cx="2163974" cy="584776"/>
          </a:xfrm>
          <a:prstGeom prst="rect">
            <a:avLst/>
          </a:prstGeom>
          <a:noFill/>
        </p:spPr>
        <p:txBody>
          <a:bodyPr wrap="none" rtlCol="0">
            <a:spAutoFit/>
          </a:bodyPr>
          <a:lstStyle/>
          <a:p>
            <a:r>
              <a:rPr lang="en-US" sz="3200" dirty="0" smtClean="0">
                <a:solidFill>
                  <a:srgbClr val="800000"/>
                </a:solidFill>
              </a:rPr>
              <a:t>Background</a:t>
            </a:r>
            <a:endParaRPr lang="en-US" sz="3200" dirty="0">
              <a:solidFill>
                <a:srgbClr val="800000"/>
              </a:solidFill>
            </a:endParaRPr>
          </a:p>
        </p:txBody>
      </p:sp>
      <p:sp>
        <p:nvSpPr>
          <p:cNvPr id="9" name="TextBox 8"/>
          <p:cNvSpPr txBox="1"/>
          <p:nvPr/>
        </p:nvSpPr>
        <p:spPr>
          <a:xfrm>
            <a:off x="6630473" y="4511959"/>
            <a:ext cx="1217000" cy="584776"/>
          </a:xfrm>
          <a:prstGeom prst="rect">
            <a:avLst/>
          </a:prstGeom>
          <a:noFill/>
        </p:spPr>
        <p:txBody>
          <a:bodyPr wrap="none" rtlCol="0">
            <a:spAutoFit/>
          </a:bodyPr>
          <a:lstStyle/>
          <a:p>
            <a:r>
              <a:rPr lang="en-US" sz="3200" dirty="0" smtClean="0">
                <a:solidFill>
                  <a:srgbClr val="800000"/>
                </a:solidFill>
              </a:rPr>
              <a:t>Range</a:t>
            </a:r>
            <a:endParaRPr lang="en-US" sz="3200" dirty="0">
              <a:solidFill>
                <a:srgbClr val="800000"/>
              </a:solidFill>
            </a:endParaRPr>
          </a:p>
        </p:txBody>
      </p:sp>
      <p:sp>
        <p:nvSpPr>
          <p:cNvPr id="10" name="TextBox 9"/>
          <p:cNvSpPr txBox="1"/>
          <p:nvPr/>
        </p:nvSpPr>
        <p:spPr>
          <a:xfrm>
            <a:off x="2804380" y="1653726"/>
            <a:ext cx="980707" cy="461665"/>
          </a:xfrm>
          <a:prstGeom prst="rect">
            <a:avLst/>
          </a:prstGeom>
          <a:noFill/>
        </p:spPr>
        <p:txBody>
          <a:bodyPr wrap="none" rtlCol="0">
            <a:spAutoFit/>
          </a:bodyPr>
          <a:lstStyle/>
          <a:p>
            <a:r>
              <a:rPr lang="en-US" sz="2400" dirty="0" smtClean="0">
                <a:solidFill>
                  <a:srgbClr val="D99694"/>
                </a:solidFill>
              </a:rPr>
              <a:t>Media</a:t>
            </a:r>
            <a:endParaRPr lang="en-US" dirty="0">
              <a:solidFill>
                <a:srgbClr val="D99694"/>
              </a:solidFill>
            </a:endParaRPr>
          </a:p>
        </p:txBody>
      </p:sp>
      <p:sp>
        <p:nvSpPr>
          <p:cNvPr id="11" name="TextBox 10"/>
          <p:cNvSpPr txBox="1"/>
          <p:nvPr/>
        </p:nvSpPr>
        <p:spPr>
          <a:xfrm>
            <a:off x="4015297" y="1232972"/>
            <a:ext cx="1714056" cy="523220"/>
          </a:xfrm>
          <a:prstGeom prst="rect">
            <a:avLst/>
          </a:prstGeom>
          <a:noFill/>
        </p:spPr>
        <p:txBody>
          <a:bodyPr wrap="none" rtlCol="0">
            <a:spAutoFit/>
          </a:bodyPr>
          <a:lstStyle/>
          <a:p>
            <a:r>
              <a:rPr lang="en-US" sz="2800" dirty="0" smtClean="0">
                <a:solidFill>
                  <a:srgbClr val="D99694"/>
                </a:solidFill>
              </a:rPr>
              <a:t>Languages</a:t>
            </a:r>
            <a:endParaRPr lang="en-US" dirty="0">
              <a:solidFill>
                <a:srgbClr val="D99694"/>
              </a:solidFill>
            </a:endParaRPr>
          </a:p>
        </p:txBody>
      </p:sp>
      <p:sp>
        <p:nvSpPr>
          <p:cNvPr id="12" name="TextBox 11"/>
          <p:cNvSpPr txBox="1"/>
          <p:nvPr/>
        </p:nvSpPr>
        <p:spPr>
          <a:xfrm>
            <a:off x="4770676" y="1838392"/>
            <a:ext cx="1222736" cy="400110"/>
          </a:xfrm>
          <a:prstGeom prst="rect">
            <a:avLst/>
          </a:prstGeom>
          <a:noFill/>
        </p:spPr>
        <p:txBody>
          <a:bodyPr wrap="none" rtlCol="0">
            <a:spAutoFit/>
          </a:bodyPr>
          <a:lstStyle/>
          <a:p>
            <a:r>
              <a:rPr lang="en-US" sz="2000" dirty="0" smtClean="0">
                <a:solidFill>
                  <a:schemeClr val="accent2">
                    <a:lumMod val="60000"/>
                    <a:lumOff val="40000"/>
                  </a:schemeClr>
                </a:solidFill>
              </a:rPr>
              <a:t>Word Use</a:t>
            </a:r>
            <a:endParaRPr lang="en-US" sz="2000" dirty="0">
              <a:solidFill>
                <a:schemeClr val="accent2">
                  <a:lumMod val="60000"/>
                  <a:lumOff val="40000"/>
                </a:schemeClr>
              </a:solidFill>
            </a:endParaRPr>
          </a:p>
        </p:txBody>
      </p:sp>
      <p:sp>
        <p:nvSpPr>
          <p:cNvPr id="13" name="TextBox 12"/>
          <p:cNvSpPr txBox="1"/>
          <p:nvPr/>
        </p:nvSpPr>
        <p:spPr>
          <a:xfrm>
            <a:off x="1149033" y="2307312"/>
            <a:ext cx="1864613" cy="461665"/>
          </a:xfrm>
          <a:prstGeom prst="rect">
            <a:avLst/>
          </a:prstGeom>
          <a:noFill/>
        </p:spPr>
        <p:txBody>
          <a:bodyPr wrap="none" rtlCol="0">
            <a:spAutoFit/>
          </a:bodyPr>
          <a:lstStyle/>
          <a:p>
            <a:r>
              <a:rPr lang="en-US" sz="2400" dirty="0" smtClean="0">
                <a:solidFill>
                  <a:srgbClr val="D99694"/>
                </a:solidFill>
              </a:rPr>
              <a:t>Directionality</a:t>
            </a:r>
            <a:endParaRPr lang="en-US" sz="2400" dirty="0">
              <a:solidFill>
                <a:srgbClr val="D99694"/>
              </a:solidFill>
            </a:endParaRPr>
          </a:p>
        </p:txBody>
      </p:sp>
      <p:sp>
        <p:nvSpPr>
          <p:cNvPr id="14" name="TextBox 13"/>
          <p:cNvSpPr txBox="1"/>
          <p:nvPr/>
        </p:nvSpPr>
        <p:spPr>
          <a:xfrm>
            <a:off x="1021818" y="1670216"/>
            <a:ext cx="1182936" cy="584776"/>
          </a:xfrm>
          <a:prstGeom prst="rect">
            <a:avLst/>
          </a:prstGeom>
          <a:noFill/>
        </p:spPr>
        <p:txBody>
          <a:bodyPr wrap="none" rtlCol="0">
            <a:spAutoFit/>
          </a:bodyPr>
          <a:lstStyle/>
          <a:p>
            <a:r>
              <a:rPr lang="en-US" sz="3200" dirty="0">
                <a:solidFill>
                  <a:srgbClr val="D99694"/>
                </a:solidFill>
              </a:rPr>
              <a:t>S</a:t>
            </a:r>
            <a:r>
              <a:rPr lang="en-US" sz="3200" dirty="0" smtClean="0">
                <a:solidFill>
                  <a:srgbClr val="D99694"/>
                </a:solidFill>
              </a:rPr>
              <a:t>cope</a:t>
            </a:r>
            <a:endParaRPr lang="en-US" sz="3200" dirty="0">
              <a:solidFill>
                <a:srgbClr val="D99694"/>
              </a:solidFill>
            </a:endParaRPr>
          </a:p>
        </p:txBody>
      </p:sp>
      <p:sp>
        <p:nvSpPr>
          <p:cNvPr id="16" name="TextBox 15"/>
          <p:cNvSpPr txBox="1"/>
          <p:nvPr/>
        </p:nvSpPr>
        <p:spPr>
          <a:xfrm>
            <a:off x="1092812" y="3271252"/>
            <a:ext cx="1092216" cy="461665"/>
          </a:xfrm>
          <a:prstGeom prst="rect">
            <a:avLst/>
          </a:prstGeom>
          <a:noFill/>
        </p:spPr>
        <p:txBody>
          <a:bodyPr wrap="none" rtlCol="0">
            <a:spAutoFit/>
          </a:bodyPr>
          <a:lstStyle/>
          <a:p>
            <a:r>
              <a:rPr lang="en-US" sz="2400" dirty="0" smtClean="0">
                <a:solidFill>
                  <a:srgbClr val="D99694"/>
                </a:solidFill>
              </a:rPr>
              <a:t>Groups</a:t>
            </a:r>
            <a:endParaRPr lang="en-US" sz="2400" dirty="0">
              <a:solidFill>
                <a:srgbClr val="D99694"/>
              </a:solidFill>
            </a:endParaRPr>
          </a:p>
        </p:txBody>
      </p:sp>
      <p:sp>
        <p:nvSpPr>
          <p:cNvPr id="17" name="TextBox 16"/>
          <p:cNvSpPr txBox="1"/>
          <p:nvPr/>
        </p:nvSpPr>
        <p:spPr>
          <a:xfrm>
            <a:off x="669444" y="4616559"/>
            <a:ext cx="1515584" cy="523220"/>
          </a:xfrm>
          <a:prstGeom prst="rect">
            <a:avLst/>
          </a:prstGeom>
          <a:noFill/>
        </p:spPr>
        <p:txBody>
          <a:bodyPr wrap="none" rtlCol="0">
            <a:spAutoFit/>
          </a:bodyPr>
          <a:lstStyle/>
          <a:p>
            <a:r>
              <a:rPr lang="en-US" sz="2800" dirty="0" smtClean="0">
                <a:solidFill>
                  <a:srgbClr val="D99694"/>
                </a:solidFill>
              </a:rPr>
              <a:t>Channels</a:t>
            </a:r>
            <a:endParaRPr lang="en-US" sz="2800" dirty="0">
              <a:solidFill>
                <a:srgbClr val="D99694"/>
              </a:solidFill>
            </a:endParaRPr>
          </a:p>
        </p:txBody>
      </p:sp>
      <p:sp>
        <p:nvSpPr>
          <p:cNvPr id="18" name="TextBox 17"/>
          <p:cNvSpPr txBox="1"/>
          <p:nvPr/>
        </p:nvSpPr>
        <p:spPr>
          <a:xfrm>
            <a:off x="2185028" y="3802188"/>
            <a:ext cx="1120820" cy="369332"/>
          </a:xfrm>
          <a:prstGeom prst="rect">
            <a:avLst/>
          </a:prstGeom>
          <a:noFill/>
        </p:spPr>
        <p:txBody>
          <a:bodyPr wrap="none" rtlCol="0">
            <a:spAutoFit/>
          </a:bodyPr>
          <a:lstStyle/>
          <a:p>
            <a:r>
              <a:rPr lang="en-US" dirty="0" smtClean="0">
                <a:solidFill>
                  <a:srgbClr val="D99694"/>
                </a:solidFill>
              </a:rPr>
              <a:t>Broadcast</a:t>
            </a:r>
            <a:endParaRPr lang="en-US" dirty="0">
              <a:solidFill>
                <a:srgbClr val="D99694"/>
              </a:solidFill>
            </a:endParaRPr>
          </a:p>
        </p:txBody>
      </p:sp>
      <p:sp>
        <p:nvSpPr>
          <p:cNvPr id="19" name="TextBox 18"/>
          <p:cNvSpPr txBox="1"/>
          <p:nvPr/>
        </p:nvSpPr>
        <p:spPr>
          <a:xfrm>
            <a:off x="2466302" y="5741460"/>
            <a:ext cx="961196" cy="523220"/>
          </a:xfrm>
          <a:prstGeom prst="rect">
            <a:avLst/>
          </a:prstGeom>
          <a:noFill/>
        </p:spPr>
        <p:txBody>
          <a:bodyPr wrap="none" rtlCol="0">
            <a:spAutoFit/>
          </a:bodyPr>
          <a:lstStyle/>
          <a:p>
            <a:r>
              <a:rPr lang="en-US" sz="2800" dirty="0" smtClean="0">
                <a:solidFill>
                  <a:srgbClr val="D99694"/>
                </a:solidFill>
              </a:rPr>
              <a:t>Tools</a:t>
            </a:r>
            <a:endParaRPr lang="en-US" sz="2800" dirty="0">
              <a:solidFill>
                <a:srgbClr val="D99694"/>
              </a:solidFill>
            </a:endParaRPr>
          </a:p>
        </p:txBody>
      </p:sp>
      <p:sp>
        <p:nvSpPr>
          <p:cNvPr id="20" name="TextBox 19"/>
          <p:cNvSpPr txBox="1"/>
          <p:nvPr/>
        </p:nvSpPr>
        <p:spPr>
          <a:xfrm>
            <a:off x="324791" y="5218240"/>
            <a:ext cx="1648483" cy="523220"/>
          </a:xfrm>
          <a:prstGeom prst="rect">
            <a:avLst/>
          </a:prstGeom>
          <a:noFill/>
        </p:spPr>
        <p:txBody>
          <a:bodyPr wrap="none" rtlCol="0">
            <a:spAutoFit/>
          </a:bodyPr>
          <a:lstStyle/>
          <a:p>
            <a:r>
              <a:rPr lang="en-US" sz="2800" dirty="0" smtClean="0">
                <a:solidFill>
                  <a:srgbClr val="D99694"/>
                </a:solidFill>
              </a:rPr>
              <a:t>Allocation</a:t>
            </a:r>
            <a:endParaRPr lang="en-US" sz="2800" dirty="0">
              <a:solidFill>
                <a:srgbClr val="D99694"/>
              </a:solidFill>
            </a:endParaRPr>
          </a:p>
        </p:txBody>
      </p:sp>
      <p:sp>
        <p:nvSpPr>
          <p:cNvPr id="21" name="TextBox 20"/>
          <p:cNvSpPr txBox="1"/>
          <p:nvPr/>
        </p:nvSpPr>
        <p:spPr>
          <a:xfrm>
            <a:off x="4722046" y="4804347"/>
            <a:ext cx="1007307" cy="523220"/>
          </a:xfrm>
          <a:prstGeom prst="rect">
            <a:avLst/>
          </a:prstGeom>
          <a:noFill/>
        </p:spPr>
        <p:txBody>
          <a:bodyPr wrap="none" rtlCol="0">
            <a:spAutoFit/>
          </a:bodyPr>
          <a:lstStyle/>
          <a:p>
            <a:r>
              <a:rPr lang="en-US" sz="2800" dirty="0" smtClean="0">
                <a:solidFill>
                  <a:srgbClr val="D99694"/>
                </a:solidFill>
              </a:rPr>
              <a:t>Noise</a:t>
            </a:r>
            <a:endParaRPr lang="en-US" sz="2800" dirty="0">
              <a:solidFill>
                <a:srgbClr val="D99694"/>
              </a:solidFill>
            </a:endParaRPr>
          </a:p>
        </p:txBody>
      </p:sp>
      <p:sp>
        <p:nvSpPr>
          <p:cNvPr id="22" name="TextBox 21"/>
          <p:cNvSpPr txBox="1"/>
          <p:nvPr/>
        </p:nvSpPr>
        <p:spPr>
          <a:xfrm>
            <a:off x="5753698" y="5591153"/>
            <a:ext cx="1449636" cy="584776"/>
          </a:xfrm>
          <a:prstGeom prst="rect">
            <a:avLst/>
          </a:prstGeom>
          <a:noFill/>
        </p:spPr>
        <p:txBody>
          <a:bodyPr wrap="none" rtlCol="0">
            <a:spAutoFit/>
          </a:bodyPr>
          <a:lstStyle/>
          <a:p>
            <a:r>
              <a:rPr lang="en-US" sz="3200" dirty="0" err="1" smtClean="0">
                <a:solidFill>
                  <a:srgbClr val="D99694"/>
                </a:solidFill>
              </a:rPr>
              <a:t>Colours</a:t>
            </a:r>
            <a:endParaRPr lang="en-US" sz="3200" dirty="0">
              <a:solidFill>
                <a:srgbClr val="D99694"/>
              </a:solidFill>
            </a:endParaRPr>
          </a:p>
        </p:txBody>
      </p:sp>
      <p:sp>
        <p:nvSpPr>
          <p:cNvPr id="23" name="TextBox 22"/>
          <p:cNvSpPr txBox="1"/>
          <p:nvPr/>
        </p:nvSpPr>
        <p:spPr>
          <a:xfrm>
            <a:off x="3489981" y="6003070"/>
            <a:ext cx="2185214" cy="400110"/>
          </a:xfrm>
          <a:prstGeom prst="rect">
            <a:avLst/>
          </a:prstGeom>
          <a:noFill/>
        </p:spPr>
        <p:txBody>
          <a:bodyPr wrap="none" rtlCol="0">
            <a:spAutoFit/>
          </a:bodyPr>
          <a:lstStyle/>
          <a:p>
            <a:r>
              <a:rPr lang="en-US" sz="2000" dirty="0" smtClean="0">
                <a:solidFill>
                  <a:srgbClr val="D99694"/>
                </a:solidFill>
              </a:rPr>
              <a:t>Lighting and Clarity</a:t>
            </a:r>
            <a:endParaRPr lang="en-US" sz="2000" dirty="0">
              <a:solidFill>
                <a:srgbClr val="D99694"/>
              </a:solidFill>
            </a:endParaRPr>
          </a:p>
        </p:txBody>
      </p:sp>
      <p:sp>
        <p:nvSpPr>
          <p:cNvPr id="24" name="TextBox 23"/>
          <p:cNvSpPr txBox="1"/>
          <p:nvPr/>
        </p:nvSpPr>
        <p:spPr>
          <a:xfrm>
            <a:off x="6204030" y="4895074"/>
            <a:ext cx="2918212" cy="523220"/>
          </a:xfrm>
          <a:prstGeom prst="rect">
            <a:avLst/>
          </a:prstGeom>
          <a:noFill/>
        </p:spPr>
        <p:txBody>
          <a:bodyPr wrap="none" rtlCol="0">
            <a:spAutoFit/>
          </a:bodyPr>
          <a:lstStyle/>
          <a:p>
            <a:r>
              <a:rPr lang="en-US" sz="2800" dirty="0" smtClean="0">
                <a:solidFill>
                  <a:srgbClr val="D99694"/>
                </a:solidFill>
              </a:rPr>
              <a:t>Results and Effects</a:t>
            </a:r>
            <a:endParaRPr lang="en-US" sz="2800" dirty="0">
              <a:solidFill>
                <a:srgbClr val="D99694"/>
              </a:solidFill>
            </a:endParaRPr>
          </a:p>
        </p:txBody>
      </p:sp>
      <p:sp>
        <p:nvSpPr>
          <p:cNvPr id="25" name="TextBox 24"/>
          <p:cNvSpPr txBox="1"/>
          <p:nvPr/>
        </p:nvSpPr>
        <p:spPr>
          <a:xfrm>
            <a:off x="6427562" y="3807422"/>
            <a:ext cx="1307469" cy="523220"/>
          </a:xfrm>
          <a:prstGeom prst="rect">
            <a:avLst/>
          </a:prstGeom>
          <a:noFill/>
        </p:spPr>
        <p:txBody>
          <a:bodyPr wrap="none" rtlCol="0">
            <a:spAutoFit/>
          </a:bodyPr>
          <a:lstStyle/>
          <a:p>
            <a:r>
              <a:rPr lang="en-US" sz="2800" dirty="0" smtClean="0">
                <a:solidFill>
                  <a:srgbClr val="D99694"/>
                </a:solidFill>
              </a:rPr>
              <a:t>Choices</a:t>
            </a:r>
            <a:endParaRPr lang="en-US" dirty="0">
              <a:solidFill>
                <a:srgbClr val="D99694"/>
              </a:solidFill>
            </a:endParaRPr>
          </a:p>
        </p:txBody>
      </p:sp>
      <p:sp>
        <p:nvSpPr>
          <p:cNvPr id="26" name="TextBox 25"/>
          <p:cNvSpPr txBox="1"/>
          <p:nvPr/>
        </p:nvSpPr>
        <p:spPr>
          <a:xfrm>
            <a:off x="7081297" y="2593041"/>
            <a:ext cx="1838364" cy="523220"/>
          </a:xfrm>
          <a:prstGeom prst="rect">
            <a:avLst/>
          </a:prstGeom>
          <a:noFill/>
        </p:spPr>
        <p:txBody>
          <a:bodyPr wrap="none" rtlCol="0">
            <a:spAutoFit/>
          </a:bodyPr>
          <a:lstStyle/>
          <a:p>
            <a:r>
              <a:rPr lang="en-US" sz="2800" dirty="0" smtClean="0">
                <a:solidFill>
                  <a:srgbClr val="D99694"/>
                </a:solidFill>
              </a:rPr>
              <a:t>Pedagogies</a:t>
            </a:r>
            <a:endParaRPr lang="en-US" sz="2800" dirty="0">
              <a:solidFill>
                <a:srgbClr val="D99694"/>
              </a:solidFill>
            </a:endParaRPr>
          </a:p>
        </p:txBody>
      </p:sp>
      <p:sp>
        <p:nvSpPr>
          <p:cNvPr id="27" name="TextBox 26"/>
          <p:cNvSpPr txBox="1"/>
          <p:nvPr/>
        </p:nvSpPr>
        <p:spPr>
          <a:xfrm>
            <a:off x="7735031" y="3386689"/>
            <a:ext cx="1436060" cy="830997"/>
          </a:xfrm>
          <a:prstGeom prst="rect">
            <a:avLst/>
          </a:prstGeom>
          <a:noFill/>
        </p:spPr>
        <p:txBody>
          <a:bodyPr wrap="none" rtlCol="0">
            <a:spAutoFit/>
          </a:bodyPr>
          <a:lstStyle/>
          <a:p>
            <a:r>
              <a:rPr lang="en-US" sz="2400" dirty="0" smtClean="0">
                <a:solidFill>
                  <a:srgbClr val="D99694"/>
                </a:solidFill>
              </a:rPr>
              <a:t>Operating</a:t>
            </a:r>
          </a:p>
          <a:p>
            <a:r>
              <a:rPr lang="en-US" sz="2400" dirty="0" smtClean="0">
                <a:solidFill>
                  <a:srgbClr val="D99694"/>
                </a:solidFill>
              </a:rPr>
              <a:t>Principles</a:t>
            </a:r>
            <a:endParaRPr lang="en-US" sz="2400" dirty="0">
              <a:solidFill>
                <a:srgbClr val="D99694"/>
              </a:solidFill>
            </a:endParaRPr>
          </a:p>
        </p:txBody>
      </p:sp>
      <p:cxnSp>
        <p:nvCxnSpPr>
          <p:cNvPr id="29" name="Straight Connector 28"/>
          <p:cNvCxnSpPr/>
          <p:nvPr/>
        </p:nvCxnSpPr>
        <p:spPr>
          <a:xfrm>
            <a:off x="3106243" y="3271252"/>
            <a:ext cx="1192925" cy="75754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4299168" y="2768977"/>
            <a:ext cx="422878" cy="1259819"/>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7" idx="1"/>
          </p:cNvCxnSpPr>
          <p:nvPr/>
        </p:nvCxnSpPr>
        <p:spPr>
          <a:xfrm flipH="1">
            <a:off x="4299170" y="3326145"/>
            <a:ext cx="1904860" cy="702651"/>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9" idx="1"/>
          </p:cNvCxnSpPr>
          <p:nvPr/>
        </p:nvCxnSpPr>
        <p:spPr>
          <a:xfrm flipH="1" flipV="1">
            <a:off x="4770676" y="4217686"/>
            <a:ext cx="1859797" cy="5866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8" idx="0"/>
          </p:cNvCxnSpPr>
          <p:nvPr/>
        </p:nvCxnSpPr>
        <p:spPr>
          <a:xfrm flipH="1" flipV="1">
            <a:off x="4299168" y="4028796"/>
            <a:ext cx="88667" cy="1269969"/>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6" idx="3"/>
          </p:cNvCxnSpPr>
          <p:nvPr/>
        </p:nvCxnSpPr>
        <p:spPr>
          <a:xfrm flipV="1">
            <a:off x="2639144" y="4028796"/>
            <a:ext cx="1660024" cy="2923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1388962" y="4028796"/>
            <a:ext cx="2910206" cy="22685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928501" y="3897426"/>
            <a:ext cx="1059430" cy="769441"/>
          </a:xfrm>
          <a:prstGeom prst="rect">
            <a:avLst/>
          </a:prstGeom>
          <a:solidFill>
            <a:schemeClr val="bg1"/>
          </a:solidFill>
        </p:spPr>
        <p:txBody>
          <a:bodyPr wrap="none" rtlCol="0">
            <a:spAutoFit/>
          </a:bodyPr>
          <a:lstStyle/>
          <a:p>
            <a:r>
              <a:rPr lang="en-US" sz="4400" dirty="0" smtClean="0">
                <a:solidFill>
                  <a:schemeClr val="accent3">
                    <a:lumMod val="75000"/>
                  </a:schemeClr>
                </a:solidFill>
              </a:rPr>
              <a:t>one</a:t>
            </a:r>
            <a:endParaRPr lang="en-US" sz="4400" dirty="0">
              <a:solidFill>
                <a:schemeClr val="accent3">
                  <a:lumMod val="75000"/>
                </a:schemeClr>
              </a:solidFill>
            </a:endParaRPr>
          </a:p>
        </p:txBody>
      </p:sp>
      <p:sp>
        <p:nvSpPr>
          <p:cNvPr id="45" name="TextBox 44"/>
          <p:cNvSpPr txBox="1"/>
          <p:nvPr/>
        </p:nvSpPr>
        <p:spPr>
          <a:xfrm>
            <a:off x="7472377" y="1554472"/>
            <a:ext cx="1605503" cy="707886"/>
          </a:xfrm>
          <a:prstGeom prst="rect">
            <a:avLst/>
          </a:prstGeom>
          <a:noFill/>
        </p:spPr>
        <p:txBody>
          <a:bodyPr wrap="square" rtlCol="0">
            <a:spAutoFit/>
          </a:bodyPr>
          <a:lstStyle/>
          <a:p>
            <a:r>
              <a:rPr lang="en-US" sz="4000" dirty="0" smtClean="0">
                <a:solidFill>
                  <a:srgbClr val="77933C"/>
                </a:solidFill>
              </a:rPr>
              <a:t>many</a:t>
            </a:r>
            <a:endParaRPr lang="en-US" sz="2400" dirty="0">
              <a:solidFill>
                <a:srgbClr val="77933C"/>
              </a:solidFill>
            </a:endParaRPr>
          </a:p>
        </p:txBody>
      </p:sp>
      <p:sp>
        <p:nvSpPr>
          <p:cNvPr id="46" name="TextBox 45"/>
          <p:cNvSpPr txBox="1"/>
          <p:nvPr/>
        </p:nvSpPr>
        <p:spPr>
          <a:xfrm>
            <a:off x="3382919" y="3679819"/>
            <a:ext cx="2416046" cy="523220"/>
          </a:xfrm>
          <a:prstGeom prst="rect">
            <a:avLst/>
          </a:prstGeom>
          <a:solidFill>
            <a:schemeClr val="bg1"/>
          </a:solidFill>
        </p:spPr>
        <p:txBody>
          <a:bodyPr wrap="none" rtlCol="0">
            <a:spAutoFit/>
          </a:bodyPr>
          <a:lstStyle/>
          <a:p>
            <a:r>
              <a:rPr lang="en-US" sz="2800" dirty="0" smtClean="0">
                <a:solidFill>
                  <a:schemeClr val="accent4">
                    <a:lumMod val="50000"/>
                  </a:schemeClr>
                </a:solidFill>
              </a:rPr>
              <a:t>Less Autonomy</a:t>
            </a:r>
            <a:endParaRPr lang="en-US" sz="2800" dirty="0">
              <a:solidFill>
                <a:schemeClr val="accent4">
                  <a:lumMod val="50000"/>
                </a:schemeClr>
              </a:solidFill>
            </a:endParaRPr>
          </a:p>
        </p:txBody>
      </p:sp>
      <p:sp>
        <p:nvSpPr>
          <p:cNvPr id="48" name="TextBox 47"/>
          <p:cNvSpPr txBox="1"/>
          <p:nvPr/>
        </p:nvSpPr>
        <p:spPr>
          <a:xfrm>
            <a:off x="6433702" y="1278602"/>
            <a:ext cx="2608406" cy="523220"/>
          </a:xfrm>
          <a:prstGeom prst="rect">
            <a:avLst/>
          </a:prstGeom>
          <a:noFill/>
        </p:spPr>
        <p:txBody>
          <a:bodyPr wrap="none" rtlCol="0">
            <a:spAutoFit/>
          </a:bodyPr>
          <a:lstStyle/>
          <a:p>
            <a:r>
              <a:rPr lang="en-US" sz="2800" dirty="0" smtClean="0">
                <a:solidFill>
                  <a:srgbClr val="403152"/>
                </a:solidFill>
              </a:rPr>
              <a:t>More Autonomy</a:t>
            </a:r>
            <a:endParaRPr lang="en-US" sz="2800" dirty="0">
              <a:solidFill>
                <a:srgbClr val="403152"/>
              </a:solidFill>
            </a:endParaRPr>
          </a:p>
        </p:txBody>
      </p:sp>
      <p:cxnSp>
        <p:nvCxnSpPr>
          <p:cNvPr id="43" name="Straight Arrow Connector 42"/>
          <p:cNvCxnSpPr/>
          <p:nvPr/>
        </p:nvCxnSpPr>
        <p:spPr>
          <a:xfrm flipV="1">
            <a:off x="4489620" y="1908415"/>
            <a:ext cx="2749353" cy="1846478"/>
          </a:xfrm>
          <a:prstGeom prst="straightConnector1">
            <a:avLst/>
          </a:prstGeom>
          <a:ln>
            <a:headEnd type="arrow"/>
            <a:tailEnd type="arrow"/>
          </a:ln>
        </p:spPr>
        <p:style>
          <a:lnRef idx="3">
            <a:schemeClr val="accent3"/>
          </a:lnRef>
          <a:fillRef idx="0">
            <a:schemeClr val="accent3"/>
          </a:fillRef>
          <a:effectRef idx="2">
            <a:schemeClr val="accent3"/>
          </a:effectRef>
          <a:fontRef idx="minor">
            <a:schemeClr val="tx1"/>
          </a:fontRef>
        </p:style>
      </p:cxnSp>
      <p:sp>
        <p:nvSpPr>
          <p:cNvPr id="61" name="Oval 60"/>
          <p:cNvSpPr/>
          <p:nvPr/>
        </p:nvSpPr>
        <p:spPr>
          <a:xfrm>
            <a:off x="2959564" y="4643945"/>
            <a:ext cx="3244466" cy="2096668"/>
          </a:xfrm>
          <a:prstGeom prst="ellipse">
            <a:avLst/>
          </a:prstGeom>
          <a:solidFill>
            <a:srgbClr val="FFFF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0785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00"/>
                </a:solidFill>
              </a:rPr>
              <a:t>Connectivism &amp; Engagement (1)</a:t>
            </a:r>
            <a:endParaRPr lang="en-US" dirty="0"/>
          </a:p>
        </p:txBody>
      </p:sp>
      <p:sp>
        <p:nvSpPr>
          <p:cNvPr id="4" name="Content Placeholder 2"/>
          <p:cNvSpPr>
            <a:spLocks noGrp="1"/>
          </p:cNvSpPr>
          <p:nvPr>
            <p:ph idx="1"/>
          </p:nvPr>
        </p:nvSpPr>
        <p:spPr>
          <a:xfrm>
            <a:off x="589482" y="4616438"/>
            <a:ext cx="8392472" cy="1085607"/>
          </a:xfrm>
        </p:spPr>
        <p:txBody>
          <a:bodyPr/>
          <a:lstStyle/>
          <a:p>
            <a:pPr marL="514350" indent="-514350">
              <a:buFont typeface="+mj-lt"/>
              <a:buAutoNum type="arabicPeriod"/>
            </a:pPr>
            <a:r>
              <a:rPr lang="en-US" dirty="0" smtClean="0">
                <a:solidFill>
                  <a:srgbClr val="000090"/>
                </a:solidFill>
              </a:rPr>
              <a:t>Maximize the range and flexibility of association and groupings</a:t>
            </a:r>
          </a:p>
          <a:p>
            <a:pPr marL="400050" lvl="1" indent="0">
              <a:buNone/>
            </a:pPr>
            <a:r>
              <a:rPr lang="en-US" dirty="0" smtClean="0">
                <a:solidFill>
                  <a:srgbClr val="800000"/>
                </a:solidFill>
              </a:rPr>
              <a:t>Connectivist courses do not create a single group or community, but encourage the creation of many</a:t>
            </a:r>
            <a:endParaRPr lang="en-US" dirty="0">
              <a:solidFill>
                <a:srgbClr val="800000"/>
              </a:solidFill>
            </a:endParaRPr>
          </a:p>
        </p:txBody>
      </p:sp>
      <p:pic>
        <p:nvPicPr>
          <p:cNvPr id="3" name="Picture 2"/>
          <p:cNvPicPr>
            <a:picLocks noChangeAspect="1"/>
          </p:cNvPicPr>
          <p:nvPr/>
        </p:nvPicPr>
        <p:blipFill>
          <a:blip r:embed="rId2"/>
          <a:stretch>
            <a:fillRect/>
          </a:stretch>
        </p:blipFill>
        <p:spPr>
          <a:xfrm>
            <a:off x="2713788" y="1320800"/>
            <a:ext cx="5033211" cy="3331986"/>
          </a:xfrm>
          <a:prstGeom prst="rect">
            <a:avLst/>
          </a:prstGeom>
        </p:spPr>
      </p:pic>
    </p:spTree>
    <p:extLst>
      <p:ext uri="{BB962C8B-B14F-4D97-AF65-F5344CB8AC3E}">
        <p14:creationId xmlns:p14="http://schemas.microsoft.com/office/powerpoint/2010/main" val="2368951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00"/>
                </a:solidFill>
              </a:rPr>
              <a:t>Connectivism &amp; Engagement (2)</a:t>
            </a:r>
            <a:endParaRPr lang="en-US" dirty="0"/>
          </a:p>
        </p:txBody>
      </p:sp>
      <p:sp>
        <p:nvSpPr>
          <p:cNvPr id="4" name="Content Placeholder 2"/>
          <p:cNvSpPr>
            <a:spLocks noGrp="1"/>
          </p:cNvSpPr>
          <p:nvPr>
            <p:ph idx="1"/>
          </p:nvPr>
        </p:nvSpPr>
        <p:spPr>
          <a:xfrm>
            <a:off x="589482" y="4616438"/>
            <a:ext cx="8392472" cy="1085607"/>
          </a:xfrm>
        </p:spPr>
        <p:txBody>
          <a:bodyPr/>
          <a:lstStyle/>
          <a:p>
            <a:pPr marL="514350" indent="-514350">
              <a:buFont typeface="+mj-lt"/>
              <a:buAutoNum type="arabicPeriod" startAt="2"/>
            </a:pPr>
            <a:r>
              <a:rPr lang="en-US" dirty="0" smtClean="0">
                <a:solidFill>
                  <a:srgbClr val="000090"/>
                </a:solidFill>
              </a:rPr>
              <a:t>Encourage multiple languages and </a:t>
            </a:r>
            <a:r>
              <a:rPr lang="en-US" dirty="0" smtClean="0">
                <a:solidFill>
                  <a:srgbClr val="000090"/>
                </a:solidFill>
              </a:rPr>
              <a:t>diverse communications </a:t>
            </a:r>
            <a:r>
              <a:rPr lang="en-US" dirty="0" smtClean="0">
                <a:solidFill>
                  <a:srgbClr val="000090"/>
                </a:solidFill>
              </a:rPr>
              <a:t>environments </a:t>
            </a:r>
          </a:p>
          <a:p>
            <a:pPr marL="400050" lvl="1" indent="0">
              <a:buNone/>
            </a:pPr>
            <a:r>
              <a:rPr lang="en-US" dirty="0" smtClean="0">
                <a:solidFill>
                  <a:srgbClr val="800000"/>
                </a:solidFill>
              </a:rPr>
              <a:t>Connectivist courses are run in multiple languages and varying modalities: images, audio, simulation…</a:t>
            </a:r>
            <a:endParaRPr lang="en-US" dirty="0">
              <a:solidFill>
                <a:srgbClr val="800000"/>
              </a:solidFill>
            </a:endParaRPr>
          </a:p>
        </p:txBody>
      </p:sp>
      <p:pic>
        <p:nvPicPr>
          <p:cNvPr id="6" name="Picture 5"/>
          <p:cNvPicPr>
            <a:picLocks noChangeAspect="1"/>
          </p:cNvPicPr>
          <p:nvPr/>
        </p:nvPicPr>
        <p:blipFill>
          <a:blip r:embed="rId2"/>
          <a:stretch>
            <a:fillRect/>
          </a:stretch>
        </p:blipFill>
        <p:spPr>
          <a:xfrm>
            <a:off x="2734283" y="1227221"/>
            <a:ext cx="5119663" cy="3389217"/>
          </a:xfrm>
          <a:prstGeom prst="rect">
            <a:avLst/>
          </a:prstGeom>
        </p:spPr>
      </p:pic>
    </p:spTree>
    <p:extLst>
      <p:ext uri="{BB962C8B-B14F-4D97-AF65-F5344CB8AC3E}">
        <p14:creationId xmlns:p14="http://schemas.microsoft.com/office/powerpoint/2010/main" val="1206804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Dimensions of Engagement</a:t>
            </a:r>
            <a:endParaRPr lang="en-US" dirty="0">
              <a:solidFill>
                <a:srgbClr val="800000"/>
              </a:solidFill>
            </a:endParaRPr>
          </a:p>
        </p:txBody>
      </p:sp>
      <p:pic>
        <p:nvPicPr>
          <p:cNvPr id="4" name="Content Placeholder 3" descr="Screen shot 2011-10-21 at 8.42.20 AM.png"/>
          <p:cNvPicPr>
            <a:picLocks noGrp="1" noChangeAspect="1"/>
          </p:cNvPicPr>
          <p:nvPr>
            <p:ph idx="1"/>
          </p:nvPr>
        </p:nvPicPr>
        <p:blipFill>
          <a:blip r:embed="rId3">
            <a:extLst>
              <a:ext uri="{28A0092B-C50C-407E-A947-70E740481C1C}">
                <a14:useLocalDpi xmlns:a14="http://schemas.microsoft.com/office/drawing/2010/main" val="0"/>
              </a:ext>
            </a:extLst>
          </a:blip>
          <a:srcRect t="5230" b="5230"/>
          <a:stretch>
            <a:fillRect/>
          </a:stretch>
        </p:blipFill>
        <p:spPr>
          <a:xfrm>
            <a:off x="457200" y="1253853"/>
            <a:ext cx="8022890" cy="4412281"/>
          </a:xfrm>
        </p:spPr>
      </p:pic>
      <p:sp>
        <p:nvSpPr>
          <p:cNvPr id="5" name="Rectangle 4"/>
          <p:cNvSpPr/>
          <p:nvPr/>
        </p:nvSpPr>
        <p:spPr>
          <a:xfrm>
            <a:off x="554525" y="5835526"/>
            <a:ext cx="5006499" cy="600164"/>
          </a:xfrm>
          <a:prstGeom prst="rect">
            <a:avLst/>
          </a:prstGeom>
        </p:spPr>
        <p:txBody>
          <a:bodyPr wrap="none">
            <a:spAutoFit/>
          </a:bodyPr>
          <a:lstStyle/>
          <a:p>
            <a:r>
              <a:rPr lang="en-US" sz="1100" dirty="0" smtClean="0"/>
              <a:t>Visitors &amp; Residents: The Video</a:t>
            </a:r>
          </a:p>
          <a:p>
            <a:r>
              <a:rPr lang="en-US" sz="1100" dirty="0" smtClean="0"/>
              <a:t>David S. White, </a:t>
            </a:r>
            <a:r>
              <a:rPr lang="cs-CZ" sz="1100" dirty="0" smtClean="0"/>
              <a:t>TALL blog</a:t>
            </a:r>
          </a:p>
          <a:p>
            <a:r>
              <a:rPr lang="en-US" sz="1100" dirty="0" smtClean="0"/>
              <a:t>http://</a:t>
            </a:r>
            <a:r>
              <a:rPr lang="en-US" sz="1100" dirty="0" err="1" smtClean="0"/>
              <a:t>tallblog.conted.ox.ac.uk</a:t>
            </a:r>
            <a:r>
              <a:rPr lang="en-US" sz="1100" dirty="0" smtClean="0"/>
              <a:t>/</a:t>
            </a:r>
            <a:r>
              <a:rPr lang="en-US" sz="1100" dirty="0" err="1" smtClean="0"/>
              <a:t>index.php</a:t>
            </a:r>
            <a:r>
              <a:rPr lang="en-US" sz="1100" dirty="0" smtClean="0"/>
              <a:t>/2009/10/14/visitors-residents-the-video/</a:t>
            </a:r>
            <a:endParaRPr lang="en-US" sz="1100" dirty="0"/>
          </a:p>
        </p:txBody>
      </p:sp>
    </p:spTree>
    <p:extLst>
      <p:ext uri="{BB962C8B-B14F-4D97-AF65-F5344CB8AC3E}">
        <p14:creationId xmlns:p14="http://schemas.microsoft.com/office/powerpoint/2010/main" val="139358544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00"/>
                </a:solidFill>
              </a:rPr>
              <a:t>Connectivism &amp; Engagement (3)</a:t>
            </a:r>
            <a:endParaRPr lang="en-US" dirty="0"/>
          </a:p>
        </p:txBody>
      </p:sp>
      <p:sp>
        <p:nvSpPr>
          <p:cNvPr id="4" name="Content Placeholder 2"/>
          <p:cNvSpPr>
            <a:spLocks noGrp="1"/>
          </p:cNvSpPr>
          <p:nvPr>
            <p:ph idx="1"/>
          </p:nvPr>
        </p:nvSpPr>
        <p:spPr>
          <a:xfrm>
            <a:off x="589482" y="4616438"/>
            <a:ext cx="8392472" cy="1085607"/>
          </a:xfrm>
        </p:spPr>
        <p:txBody>
          <a:bodyPr/>
          <a:lstStyle/>
          <a:p>
            <a:pPr marL="514350" indent="-514350">
              <a:buFont typeface="+mj-lt"/>
              <a:buAutoNum type="arabicPeriod" startAt="3"/>
            </a:pPr>
            <a:r>
              <a:rPr lang="en-US" dirty="0" smtClean="0">
                <a:solidFill>
                  <a:srgbClr val="000090"/>
                </a:solidFill>
              </a:rPr>
              <a:t>Expect different reasons for engagement, multiple outcomes, and varying mechanisms</a:t>
            </a:r>
            <a:r>
              <a:rPr lang="en-US" dirty="0" smtClean="0">
                <a:solidFill>
                  <a:srgbClr val="000090"/>
                </a:solidFill>
              </a:rPr>
              <a:t> </a:t>
            </a:r>
          </a:p>
          <a:p>
            <a:pPr marL="400050" lvl="1" indent="0">
              <a:buNone/>
            </a:pPr>
            <a:r>
              <a:rPr lang="en-US" dirty="0" smtClean="0">
                <a:solidFill>
                  <a:srgbClr val="800000"/>
                </a:solidFill>
              </a:rPr>
              <a:t>Connectivist support cooperation over collaboration, with varying pedagogies to support multiple aims</a:t>
            </a:r>
          </a:p>
        </p:txBody>
      </p:sp>
      <p:pic>
        <p:nvPicPr>
          <p:cNvPr id="6" name="Picture 5"/>
          <p:cNvPicPr>
            <a:picLocks noChangeAspect="1"/>
          </p:cNvPicPr>
          <p:nvPr/>
        </p:nvPicPr>
        <p:blipFill>
          <a:blip r:embed="rId2"/>
          <a:stretch>
            <a:fillRect/>
          </a:stretch>
        </p:blipFill>
        <p:spPr>
          <a:xfrm>
            <a:off x="2660316" y="1320800"/>
            <a:ext cx="5086684" cy="3367385"/>
          </a:xfrm>
          <a:prstGeom prst="rect">
            <a:avLst/>
          </a:prstGeom>
        </p:spPr>
      </p:pic>
    </p:spTree>
    <p:extLst>
      <p:ext uri="{BB962C8B-B14F-4D97-AF65-F5344CB8AC3E}">
        <p14:creationId xmlns:p14="http://schemas.microsoft.com/office/powerpoint/2010/main" val="4199742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55"/>
          <p:cNvSpPr/>
          <p:nvPr/>
        </p:nvSpPr>
        <p:spPr>
          <a:xfrm>
            <a:off x="6344386" y="3430081"/>
            <a:ext cx="2253542" cy="1438079"/>
          </a:xfrm>
          <a:prstGeom prst="ellipse">
            <a:avLst/>
          </a:prstGeom>
          <a:solidFill>
            <a:schemeClr val="accent1">
              <a:lumMod val="20000"/>
              <a:lumOff val="80000"/>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270615" y="4933950"/>
            <a:ext cx="2253542" cy="1438079"/>
          </a:xfrm>
          <a:prstGeom prst="ellipse">
            <a:avLst/>
          </a:prstGeom>
          <a:solidFill>
            <a:srgbClr val="FFFF00">
              <a:alpha val="3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2674136" y="5088443"/>
            <a:ext cx="2253542" cy="1438079"/>
          </a:xfrm>
          <a:prstGeom prst="ellipse">
            <a:avLst/>
          </a:prstGeom>
          <a:solidFill>
            <a:schemeClr val="accent6">
              <a:lumMod val="40000"/>
              <a:lumOff val="60000"/>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457200" y="4438132"/>
            <a:ext cx="2253542" cy="1438079"/>
          </a:xfrm>
          <a:prstGeom prst="ellipse">
            <a:avLst/>
          </a:prstGeom>
          <a:solidFill>
            <a:schemeClr val="accent3">
              <a:lumMod val="40000"/>
              <a:lumOff val="60000"/>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smtClean="0">
                <a:solidFill>
                  <a:srgbClr val="800000"/>
                </a:solidFill>
              </a:rPr>
              <a:t>Factors Effecting Effect</a:t>
            </a:r>
            <a:endParaRPr lang="en-US" dirty="0">
              <a:solidFill>
                <a:srgbClr val="800000"/>
              </a:solidFill>
            </a:endParaRPr>
          </a:p>
        </p:txBody>
      </p:sp>
      <p:sp>
        <p:nvSpPr>
          <p:cNvPr id="4" name="TextBox 3"/>
          <p:cNvSpPr txBox="1"/>
          <p:nvPr/>
        </p:nvSpPr>
        <p:spPr>
          <a:xfrm>
            <a:off x="5405058" y="2018633"/>
            <a:ext cx="1627619" cy="707886"/>
          </a:xfrm>
          <a:prstGeom prst="rect">
            <a:avLst/>
          </a:prstGeom>
          <a:noFill/>
        </p:spPr>
        <p:txBody>
          <a:bodyPr wrap="none" rtlCol="0">
            <a:spAutoFit/>
          </a:bodyPr>
          <a:lstStyle/>
          <a:p>
            <a:r>
              <a:rPr lang="en-US" sz="4000" dirty="0" smtClean="0">
                <a:solidFill>
                  <a:srgbClr val="B21321"/>
                </a:solidFill>
              </a:rPr>
              <a:t>Impact</a:t>
            </a:r>
            <a:endParaRPr lang="en-US" sz="4000" dirty="0">
              <a:solidFill>
                <a:srgbClr val="B21321"/>
              </a:solidFill>
            </a:endParaRPr>
          </a:p>
        </p:txBody>
      </p:sp>
      <p:sp>
        <p:nvSpPr>
          <p:cNvPr id="6" name="TextBox 5"/>
          <p:cNvSpPr txBox="1"/>
          <p:nvPr/>
        </p:nvSpPr>
        <p:spPr>
          <a:xfrm>
            <a:off x="855579" y="4868160"/>
            <a:ext cx="1330963" cy="523220"/>
          </a:xfrm>
          <a:prstGeom prst="rect">
            <a:avLst/>
          </a:prstGeom>
          <a:noFill/>
        </p:spPr>
        <p:txBody>
          <a:bodyPr wrap="none" rtlCol="0">
            <a:spAutoFit/>
          </a:bodyPr>
          <a:lstStyle/>
          <a:p>
            <a:r>
              <a:rPr lang="en-US" sz="2800" dirty="0" smtClean="0">
                <a:solidFill>
                  <a:srgbClr val="B21321"/>
                </a:solidFill>
              </a:rPr>
              <a:t>Internal</a:t>
            </a:r>
            <a:endParaRPr lang="en-US" sz="2400" dirty="0">
              <a:solidFill>
                <a:srgbClr val="B21321"/>
              </a:solidFill>
            </a:endParaRPr>
          </a:p>
        </p:txBody>
      </p:sp>
      <p:sp>
        <p:nvSpPr>
          <p:cNvPr id="7" name="TextBox 6"/>
          <p:cNvSpPr txBox="1"/>
          <p:nvPr/>
        </p:nvSpPr>
        <p:spPr>
          <a:xfrm>
            <a:off x="2891964" y="5317365"/>
            <a:ext cx="1382685" cy="523220"/>
          </a:xfrm>
          <a:prstGeom prst="rect">
            <a:avLst/>
          </a:prstGeom>
          <a:noFill/>
        </p:spPr>
        <p:txBody>
          <a:bodyPr wrap="none" rtlCol="0">
            <a:spAutoFit/>
          </a:bodyPr>
          <a:lstStyle/>
          <a:p>
            <a:r>
              <a:rPr lang="en-US" sz="2800" dirty="0" smtClean="0">
                <a:solidFill>
                  <a:srgbClr val="B21321"/>
                </a:solidFill>
              </a:rPr>
              <a:t>External</a:t>
            </a:r>
            <a:endParaRPr lang="en-US" dirty="0">
              <a:solidFill>
                <a:srgbClr val="B21321"/>
              </a:solidFill>
            </a:endParaRPr>
          </a:p>
        </p:txBody>
      </p:sp>
      <p:sp>
        <p:nvSpPr>
          <p:cNvPr id="8" name="TextBox 7"/>
          <p:cNvSpPr txBox="1"/>
          <p:nvPr/>
        </p:nvSpPr>
        <p:spPr>
          <a:xfrm>
            <a:off x="5377077" y="5129770"/>
            <a:ext cx="1809785" cy="523220"/>
          </a:xfrm>
          <a:prstGeom prst="rect">
            <a:avLst/>
          </a:prstGeom>
          <a:noFill/>
        </p:spPr>
        <p:txBody>
          <a:bodyPr wrap="none" rtlCol="0">
            <a:spAutoFit/>
          </a:bodyPr>
          <a:lstStyle/>
          <a:p>
            <a:r>
              <a:rPr lang="en-US" sz="2800" dirty="0" smtClean="0">
                <a:solidFill>
                  <a:srgbClr val="B21321"/>
                </a:solidFill>
              </a:rPr>
              <a:t>Associative</a:t>
            </a:r>
            <a:endParaRPr lang="en-US" sz="2800" dirty="0">
              <a:solidFill>
                <a:srgbClr val="B21321"/>
              </a:solidFill>
            </a:endParaRPr>
          </a:p>
        </p:txBody>
      </p:sp>
      <p:sp>
        <p:nvSpPr>
          <p:cNvPr id="9" name="TextBox 8"/>
          <p:cNvSpPr txBox="1"/>
          <p:nvPr/>
        </p:nvSpPr>
        <p:spPr>
          <a:xfrm>
            <a:off x="6673039" y="3907653"/>
            <a:ext cx="1027645" cy="523220"/>
          </a:xfrm>
          <a:prstGeom prst="rect">
            <a:avLst/>
          </a:prstGeom>
          <a:noFill/>
        </p:spPr>
        <p:txBody>
          <a:bodyPr wrap="none" rtlCol="0">
            <a:spAutoFit/>
          </a:bodyPr>
          <a:lstStyle/>
          <a:p>
            <a:r>
              <a:rPr lang="en-US" sz="2800" dirty="0" smtClean="0">
                <a:solidFill>
                  <a:srgbClr val="B21321"/>
                </a:solidFill>
              </a:rPr>
              <a:t>Social</a:t>
            </a:r>
            <a:endParaRPr lang="en-US" sz="2800" dirty="0">
              <a:solidFill>
                <a:srgbClr val="B21321"/>
              </a:solidFill>
            </a:endParaRPr>
          </a:p>
        </p:txBody>
      </p:sp>
      <p:sp>
        <p:nvSpPr>
          <p:cNvPr id="10" name="TextBox 9"/>
          <p:cNvSpPr txBox="1"/>
          <p:nvPr/>
        </p:nvSpPr>
        <p:spPr>
          <a:xfrm>
            <a:off x="5946800" y="1556968"/>
            <a:ext cx="2966377" cy="461665"/>
          </a:xfrm>
          <a:prstGeom prst="rect">
            <a:avLst/>
          </a:prstGeom>
          <a:noFill/>
        </p:spPr>
        <p:txBody>
          <a:bodyPr wrap="none" rtlCol="0">
            <a:spAutoFit/>
          </a:bodyPr>
          <a:lstStyle/>
          <a:p>
            <a:r>
              <a:rPr lang="en-US" sz="2400" dirty="0" smtClean="0">
                <a:solidFill>
                  <a:schemeClr val="accent2">
                    <a:lumMod val="60000"/>
                    <a:lumOff val="40000"/>
                  </a:schemeClr>
                </a:solidFill>
              </a:rPr>
              <a:t>Audience (How Many)</a:t>
            </a:r>
            <a:endParaRPr lang="en-US" sz="2400" dirty="0">
              <a:solidFill>
                <a:schemeClr val="accent2">
                  <a:lumMod val="60000"/>
                  <a:lumOff val="40000"/>
                </a:schemeClr>
              </a:solidFill>
            </a:endParaRPr>
          </a:p>
        </p:txBody>
      </p:sp>
      <p:sp>
        <p:nvSpPr>
          <p:cNvPr id="11" name="TextBox 10"/>
          <p:cNvSpPr txBox="1"/>
          <p:nvPr/>
        </p:nvSpPr>
        <p:spPr>
          <a:xfrm>
            <a:off x="7186862" y="2150599"/>
            <a:ext cx="1731664" cy="830997"/>
          </a:xfrm>
          <a:prstGeom prst="rect">
            <a:avLst/>
          </a:prstGeom>
          <a:noFill/>
        </p:spPr>
        <p:txBody>
          <a:bodyPr wrap="none" rtlCol="0">
            <a:spAutoFit/>
          </a:bodyPr>
          <a:lstStyle/>
          <a:p>
            <a:r>
              <a:rPr lang="en-US" sz="2400" dirty="0" smtClean="0">
                <a:solidFill>
                  <a:srgbClr val="D99694"/>
                </a:solidFill>
              </a:rPr>
              <a:t>Efficacy</a:t>
            </a:r>
          </a:p>
          <a:p>
            <a:r>
              <a:rPr lang="en-US" sz="2400" dirty="0" smtClean="0">
                <a:solidFill>
                  <a:srgbClr val="D99694"/>
                </a:solidFill>
              </a:rPr>
              <a:t>(How Much)</a:t>
            </a:r>
            <a:endParaRPr lang="en-US" dirty="0">
              <a:solidFill>
                <a:srgbClr val="D99694"/>
              </a:solidFill>
            </a:endParaRPr>
          </a:p>
        </p:txBody>
      </p:sp>
      <p:sp>
        <p:nvSpPr>
          <p:cNvPr id="12" name="TextBox 11"/>
          <p:cNvSpPr txBox="1"/>
          <p:nvPr/>
        </p:nvSpPr>
        <p:spPr>
          <a:xfrm>
            <a:off x="254000" y="5578975"/>
            <a:ext cx="2021256" cy="461665"/>
          </a:xfrm>
          <a:prstGeom prst="rect">
            <a:avLst/>
          </a:prstGeom>
          <a:noFill/>
        </p:spPr>
        <p:txBody>
          <a:bodyPr wrap="none" rtlCol="0">
            <a:spAutoFit/>
          </a:bodyPr>
          <a:lstStyle/>
          <a:p>
            <a:r>
              <a:rPr lang="en-US" sz="2400" dirty="0" smtClean="0">
                <a:solidFill>
                  <a:srgbClr val="D99694"/>
                </a:solidFill>
              </a:rPr>
              <a:t>Knowing More</a:t>
            </a:r>
            <a:endParaRPr lang="en-US" sz="2400" dirty="0">
              <a:solidFill>
                <a:srgbClr val="D99694"/>
              </a:solidFill>
            </a:endParaRPr>
          </a:p>
        </p:txBody>
      </p:sp>
      <p:sp>
        <p:nvSpPr>
          <p:cNvPr id="13" name="TextBox 12"/>
          <p:cNvSpPr txBox="1"/>
          <p:nvPr/>
        </p:nvSpPr>
        <p:spPr>
          <a:xfrm>
            <a:off x="457200" y="5995281"/>
            <a:ext cx="1925978" cy="461665"/>
          </a:xfrm>
          <a:prstGeom prst="rect">
            <a:avLst/>
          </a:prstGeom>
          <a:noFill/>
        </p:spPr>
        <p:txBody>
          <a:bodyPr wrap="none" rtlCol="0">
            <a:spAutoFit/>
          </a:bodyPr>
          <a:lstStyle/>
          <a:p>
            <a:r>
              <a:rPr lang="en-US" sz="2400" dirty="0" smtClean="0">
                <a:solidFill>
                  <a:srgbClr val="D99694"/>
                </a:solidFill>
              </a:rPr>
              <a:t>Feeling Better</a:t>
            </a:r>
            <a:endParaRPr lang="en-US" sz="2400" dirty="0">
              <a:solidFill>
                <a:srgbClr val="D99694"/>
              </a:solidFill>
            </a:endParaRPr>
          </a:p>
        </p:txBody>
      </p:sp>
      <p:sp>
        <p:nvSpPr>
          <p:cNvPr id="14" name="TextBox 13"/>
          <p:cNvSpPr txBox="1"/>
          <p:nvPr/>
        </p:nvSpPr>
        <p:spPr>
          <a:xfrm>
            <a:off x="3224952" y="5934670"/>
            <a:ext cx="1778552" cy="461665"/>
          </a:xfrm>
          <a:prstGeom prst="rect">
            <a:avLst/>
          </a:prstGeom>
          <a:noFill/>
        </p:spPr>
        <p:txBody>
          <a:bodyPr wrap="none" rtlCol="0">
            <a:spAutoFit/>
          </a:bodyPr>
          <a:lstStyle/>
          <a:p>
            <a:r>
              <a:rPr lang="en-US" sz="2400" dirty="0" smtClean="0">
                <a:solidFill>
                  <a:srgbClr val="D99694"/>
                </a:solidFill>
              </a:rPr>
              <a:t>Employment</a:t>
            </a:r>
            <a:endParaRPr lang="en-US" dirty="0">
              <a:solidFill>
                <a:srgbClr val="D99694"/>
              </a:solidFill>
            </a:endParaRPr>
          </a:p>
        </p:txBody>
      </p:sp>
      <p:sp>
        <p:nvSpPr>
          <p:cNvPr id="15" name="TextBox 14"/>
          <p:cNvSpPr txBox="1"/>
          <p:nvPr/>
        </p:nvSpPr>
        <p:spPr>
          <a:xfrm>
            <a:off x="4310588" y="6396335"/>
            <a:ext cx="1094470" cy="461665"/>
          </a:xfrm>
          <a:prstGeom prst="rect">
            <a:avLst/>
          </a:prstGeom>
          <a:noFill/>
        </p:spPr>
        <p:txBody>
          <a:bodyPr wrap="none" rtlCol="0">
            <a:spAutoFit/>
          </a:bodyPr>
          <a:lstStyle/>
          <a:p>
            <a:r>
              <a:rPr lang="en-US" sz="2400" dirty="0" smtClean="0">
                <a:solidFill>
                  <a:srgbClr val="D99694"/>
                </a:solidFill>
              </a:rPr>
              <a:t>Wealth</a:t>
            </a:r>
            <a:endParaRPr lang="en-US" sz="2400" dirty="0">
              <a:solidFill>
                <a:srgbClr val="D99694"/>
              </a:solidFill>
            </a:endParaRPr>
          </a:p>
        </p:txBody>
      </p:sp>
      <p:sp>
        <p:nvSpPr>
          <p:cNvPr id="16" name="TextBox 15"/>
          <p:cNvSpPr txBox="1"/>
          <p:nvPr/>
        </p:nvSpPr>
        <p:spPr>
          <a:xfrm>
            <a:off x="5720585" y="5764449"/>
            <a:ext cx="952454" cy="461665"/>
          </a:xfrm>
          <a:prstGeom prst="rect">
            <a:avLst/>
          </a:prstGeom>
          <a:noFill/>
        </p:spPr>
        <p:txBody>
          <a:bodyPr wrap="none" rtlCol="0">
            <a:spAutoFit/>
          </a:bodyPr>
          <a:lstStyle/>
          <a:p>
            <a:r>
              <a:rPr lang="en-US" sz="2400" dirty="0" smtClean="0">
                <a:solidFill>
                  <a:srgbClr val="D99694"/>
                </a:solidFill>
              </a:rPr>
              <a:t>Rights</a:t>
            </a:r>
            <a:endParaRPr lang="en-US" sz="2400" dirty="0">
              <a:solidFill>
                <a:srgbClr val="D99694"/>
              </a:solidFill>
            </a:endParaRPr>
          </a:p>
        </p:txBody>
      </p:sp>
      <p:sp>
        <p:nvSpPr>
          <p:cNvPr id="17" name="TextBox 16"/>
          <p:cNvSpPr txBox="1"/>
          <p:nvPr/>
        </p:nvSpPr>
        <p:spPr>
          <a:xfrm>
            <a:off x="7441750" y="5427915"/>
            <a:ext cx="1082348" cy="461665"/>
          </a:xfrm>
          <a:prstGeom prst="rect">
            <a:avLst/>
          </a:prstGeom>
          <a:noFill/>
        </p:spPr>
        <p:txBody>
          <a:bodyPr wrap="none" rtlCol="0">
            <a:spAutoFit/>
          </a:bodyPr>
          <a:lstStyle/>
          <a:p>
            <a:r>
              <a:rPr lang="en-US" sz="2400" dirty="0" smtClean="0">
                <a:solidFill>
                  <a:srgbClr val="D99694"/>
                </a:solidFill>
              </a:rPr>
              <a:t>Charity</a:t>
            </a:r>
            <a:endParaRPr lang="en-US" dirty="0">
              <a:solidFill>
                <a:srgbClr val="D99694"/>
              </a:solidFill>
            </a:endParaRPr>
          </a:p>
        </p:txBody>
      </p:sp>
      <p:sp>
        <p:nvSpPr>
          <p:cNvPr id="18" name="TextBox 17"/>
          <p:cNvSpPr txBox="1"/>
          <p:nvPr/>
        </p:nvSpPr>
        <p:spPr>
          <a:xfrm>
            <a:off x="6712334" y="6226114"/>
            <a:ext cx="1811764" cy="461665"/>
          </a:xfrm>
          <a:prstGeom prst="rect">
            <a:avLst/>
          </a:prstGeom>
          <a:noFill/>
        </p:spPr>
        <p:txBody>
          <a:bodyPr wrap="none" rtlCol="0">
            <a:spAutoFit/>
          </a:bodyPr>
          <a:lstStyle/>
          <a:p>
            <a:r>
              <a:rPr lang="en-US" sz="2400" dirty="0" smtClean="0">
                <a:solidFill>
                  <a:srgbClr val="D99694"/>
                </a:solidFill>
              </a:rPr>
              <a:t>Social Justice</a:t>
            </a:r>
            <a:endParaRPr lang="en-US" sz="2400" dirty="0">
              <a:solidFill>
                <a:srgbClr val="D99694"/>
              </a:solidFill>
            </a:endParaRPr>
          </a:p>
        </p:txBody>
      </p:sp>
      <p:sp>
        <p:nvSpPr>
          <p:cNvPr id="19" name="TextBox 18"/>
          <p:cNvSpPr txBox="1"/>
          <p:nvPr/>
        </p:nvSpPr>
        <p:spPr>
          <a:xfrm>
            <a:off x="6835565" y="4568430"/>
            <a:ext cx="1688533" cy="461665"/>
          </a:xfrm>
          <a:prstGeom prst="rect">
            <a:avLst/>
          </a:prstGeom>
          <a:noFill/>
        </p:spPr>
        <p:txBody>
          <a:bodyPr wrap="none" rtlCol="0">
            <a:spAutoFit/>
          </a:bodyPr>
          <a:lstStyle/>
          <a:p>
            <a:r>
              <a:rPr lang="en-US" sz="2400" dirty="0" smtClean="0">
                <a:solidFill>
                  <a:srgbClr val="D99694"/>
                </a:solidFill>
              </a:rPr>
              <a:t>Public Good</a:t>
            </a:r>
            <a:endParaRPr lang="en-US" sz="2400" dirty="0">
              <a:solidFill>
                <a:srgbClr val="D99694"/>
              </a:solidFill>
            </a:endParaRPr>
          </a:p>
        </p:txBody>
      </p:sp>
      <p:sp>
        <p:nvSpPr>
          <p:cNvPr id="20" name="TextBox 19"/>
          <p:cNvSpPr txBox="1"/>
          <p:nvPr/>
        </p:nvSpPr>
        <p:spPr>
          <a:xfrm>
            <a:off x="7253739" y="3542632"/>
            <a:ext cx="1890261" cy="523220"/>
          </a:xfrm>
          <a:prstGeom prst="rect">
            <a:avLst/>
          </a:prstGeom>
          <a:noFill/>
        </p:spPr>
        <p:txBody>
          <a:bodyPr wrap="none" rtlCol="0">
            <a:spAutoFit/>
          </a:bodyPr>
          <a:lstStyle/>
          <a:p>
            <a:r>
              <a:rPr lang="en-US" sz="2800" dirty="0" smtClean="0">
                <a:solidFill>
                  <a:srgbClr val="D99694"/>
                </a:solidFill>
              </a:rPr>
              <a:t>Community</a:t>
            </a:r>
            <a:endParaRPr lang="en-US" sz="2800" dirty="0">
              <a:solidFill>
                <a:srgbClr val="D99694"/>
              </a:solidFill>
            </a:endParaRPr>
          </a:p>
        </p:txBody>
      </p:sp>
      <p:cxnSp>
        <p:nvCxnSpPr>
          <p:cNvPr id="22" name="Straight Connector 21"/>
          <p:cNvCxnSpPr/>
          <p:nvPr/>
        </p:nvCxnSpPr>
        <p:spPr>
          <a:xfrm flipH="1">
            <a:off x="2275256" y="4568430"/>
            <a:ext cx="2728248" cy="56134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3716421" y="4568430"/>
            <a:ext cx="1287083" cy="822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003504" y="4568430"/>
            <a:ext cx="943296" cy="56134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9" idx="1"/>
          </p:cNvCxnSpPr>
          <p:nvPr/>
        </p:nvCxnSpPr>
        <p:spPr>
          <a:xfrm flipH="1">
            <a:off x="5003504" y="4169263"/>
            <a:ext cx="1669535" cy="399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flipV="1">
            <a:off x="3395579" y="2580105"/>
            <a:ext cx="1109579" cy="1485747"/>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a:endCxn id="4" idx="1"/>
          </p:cNvCxnSpPr>
          <p:nvPr/>
        </p:nvCxnSpPr>
        <p:spPr>
          <a:xfrm flipV="1">
            <a:off x="3395579" y="2372576"/>
            <a:ext cx="2009479" cy="207529"/>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flipV="1">
            <a:off x="1310105" y="1417638"/>
            <a:ext cx="2085474" cy="11624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a:off x="5003504" y="2726519"/>
            <a:ext cx="1102668" cy="1339333"/>
          </a:xfrm>
          <a:prstGeom prst="straightConnector1">
            <a:avLst/>
          </a:prstGeom>
          <a:ln>
            <a:headEnd type="arrow"/>
            <a:tailEnd type="arrow"/>
          </a:ln>
        </p:spPr>
        <p:style>
          <a:lnRef idx="3">
            <a:schemeClr val="accent3"/>
          </a:lnRef>
          <a:fillRef idx="0">
            <a:schemeClr val="accent3"/>
          </a:fillRef>
          <a:effectRef idx="2">
            <a:schemeClr val="accent3"/>
          </a:effectRef>
          <a:fontRef idx="minor">
            <a:schemeClr val="tx1"/>
          </a:fontRef>
        </p:style>
      </p:cxnSp>
      <p:sp>
        <p:nvSpPr>
          <p:cNvPr id="47" name="TextBox 46"/>
          <p:cNvSpPr txBox="1"/>
          <p:nvPr/>
        </p:nvSpPr>
        <p:spPr>
          <a:xfrm>
            <a:off x="358420" y="2842087"/>
            <a:ext cx="2608406" cy="954107"/>
          </a:xfrm>
          <a:prstGeom prst="rect">
            <a:avLst/>
          </a:prstGeom>
          <a:noFill/>
        </p:spPr>
        <p:txBody>
          <a:bodyPr wrap="none" rtlCol="0">
            <a:spAutoFit/>
          </a:bodyPr>
          <a:lstStyle/>
          <a:p>
            <a:r>
              <a:rPr lang="en-US" sz="2800" dirty="0" smtClean="0">
                <a:solidFill>
                  <a:srgbClr val="403152"/>
                </a:solidFill>
              </a:rPr>
              <a:t>More Autonomy</a:t>
            </a:r>
          </a:p>
          <a:p>
            <a:r>
              <a:rPr lang="en-US" sz="2800" dirty="0" smtClean="0">
                <a:solidFill>
                  <a:srgbClr val="403152"/>
                </a:solidFill>
              </a:rPr>
              <a:t>(Requires Both)</a:t>
            </a:r>
            <a:endParaRPr lang="en-US" sz="2800" dirty="0">
              <a:solidFill>
                <a:srgbClr val="403152"/>
              </a:solidFill>
            </a:endParaRPr>
          </a:p>
        </p:txBody>
      </p:sp>
      <p:cxnSp>
        <p:nvCxnSpPr>
          <p:cNvPr id="49" name="Straight Arrow Connector 48"/>
          <p:cNvCxnSpPr>
            <a:stCxn id="47" idx="3"/>
          </p:cNvCxnSpPr>
          <p:nvPr/>
        </p:nvCxnSpPr>
        <p:spPr>
          <a:xfrm>
            <a:off x="2966826" y="3319141"/>
            <a:ext cx="2554332" cy="9596"/>
          </a:xfrm>
          <a:prstGeom prst="straightConnector1">
            <a:avLst/>
          </a:prstGeom>
          <a:ln w="12700" cmpd="sng">
            <a:solidFill>
              <a:srgbClr val="FFFFFF"/>
            </a:solidFill>
            <a:tailEnd type="arrow"/>
          </a:ln>
        </p:spPr>
        <p:style>
          <a:lnRef idx="3">
            <a:schemeClr val="accent3"/>
          </a:lnRef>
          <a:fillRef idx="0">
            <a:schemeClr val="accent3"/>
          </a:fillRef>
          <a:effectRef idx="2">
            <a:schemeClr val="accent3"/>
          </a:effectRef>
          <a:fontRef idx="minor">
            <a:schemeClr val="tx1"/>
          </a:fontRef>
        </p:style>
      </p:cxnSp>
      <p:sp>
        <p:nvSpPr>
          <p:cNvPr id="5" name="TextBox 4"/>
          <p:cNvSpPr txBox="1"/>
          <p:nvPr/>
        </p:nvSpPr>
        <p:spPr>
          <a:xfrm>
            <a:off x="3224952" y="4119731"/>
            <a:ext cx="3035757" cy="707886"/>
          </a:xfrm>
          <a:prstGeom prst="rect">
            <a:avLst/>
          </a:prstGeom>
          <a:solidFill>
            <a:schemeClr val="bg1"/>
          </a:solidFill>
        </p:spPr>
        <p:txBody>
          <a:bodyPr wrap="none" rtlCol="0">
            <a:spAutoFit/>
          </a:bodyPr>
          <a:lstStyle/>
          <a:p>
            <a:r>
              <a:rPr lang="en-US" sz="4000" dirty="0" smtClean="0">
                <a:solidFill>
                  <a:srgbClr val="B21321"/>
                </a:solidFill>
              </a:rPr>
              <a:t>Improvement</a:t>
            </a:r>
            <a:endParaRPr lang="en-US" sz="3600" dirty="0">
              <a:solidFill>
                <a:srgbClr val="B21321"/>
              </a:solidFill>
            </a:endParaRPr>
          </a:p>
        </p:txBody>
      </p:sp>
      <p:sp>
        <p:nvSpPr>
          <p:cNvPr id="50" name="Oval 49"/>
          <p:cNvSpPr/>
          <p:nvPr/>
        </p:nvSpPr>
        <p:spPr>
          <a:xfrm>
            <a:off x="2984657" y="3400959"/>
            <a:ext cx="3688382" cy="2334941"/>
          </a:xfrm>
          <a:prstGeom prst="ellipse">
            <a:avLst/>
          </a:prstGeom>
          <a:solidFill>
            <a:schemeClr val="accent6">
              <a:lumMod val="20000"/>
              <a:lumOff val="80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4368684" y="1304091"/>
            <a:ext cx="3474975" cy="2292453"/>
          </a:xfrm>
          <a:prstGeom prst="ellipse">
            <a:avLst/>
          </a:prstGeom>
          <a:solidFill>
            <a:schemeClr val="accent3">
              <a:alpha val="2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3006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Connectivism &amp; Effect (1)</a:t>
            </a:r>
            <a:endParaRPr lang="en-US" dirty="0"/>
          </a:p>
        </p:txBody>
      </p:sp>
      <p:sp>
        <p:nvSpPr>
          <p:cNvPr id="4" name="Content Placeholder 2"/>
          <p:cNvSpPr>
            <a:spLocks noGrp="1"/>
          </p:cNvSpPr>
          <p:nvPr>
            <p:ph idx="1"/>
          </p:nvPr>
        </p:nvSpPr>
        <p:spPr>
          <a:xfrm>
            <a:off x="589482" y="4616438"/>
            <a:ext cx="8392472" cy="1085607"/>
          </a:xfrm>
        </p:spPr>
        <p:txBody>
          <a:bodyPr/>
          <a:lstStyle/>
          <a:p>
            <a:pPr marL="514350" indent="-514350">
              <a:buFont typeface="+mj-lt"/>
              <a:buAutoNum type="arabicPeriod"/>
            </a:pPr>
            <a:r>
              <a:rPr lang="en-US" dirty="0" smtClean="0">
                <a:solidFill>
                  <a:srgbClr val="000090"/>
                </a:solidFill>
              </a:rPr>
              <a:t>While at the same time emphasizing the personal, maximize effect range and impact</a:t>
            </a:r>
            <a:endParaRPr lang="en-US" dirty="0" smtClean="0">
              <a:solidFill>
                <a:srgbClr val="000090"/>
              </a:solidFill>
            </a:endParaRPr>
          </a:p>
          <a:p>
            <a:pPr marL="400050" lvl="1" indent="0">
              <a:buNone/>
            </a:pPr>
            <a:r>
              <a:rPr lang="en-US" dirty="0" smtClean="0">
                <a:solidFill>
                  <a:srgbClr val="800000"/>
                </a:solidFill>
              </a:rPr>
              <a:t>Connectivist courses support massive participation and growing impactful engagement in community</a:t>
            </a:r>
          </a:p>
        </p:txBody>
      </p:sp>
      <p:pic>
        <p:nvPicPr>
          <p:cNvPr id="3" name="Picture 2" descr="Screen shot 2011-10-21 at 3.38.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5553" y="1250938"/>
            <a:ext cx="5715000" cy="3365500"/>
          </a:xfrm>
          <a:prstGeom prst="rect">
            <a:avLst/>
          </a:prstGeom>
        </p:spPr>
      </p:pic>
    </p:spTree>
    <p:extLst>
      <p:ext uri="{BB962C8B-B14F-4D97-AF65-F5344CB8AC3E}">
        <p14:creationId xmlns:p14="http://schemas.microsoft.com/office/powerpoint/2010/main" val="2175402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Connectivism &amp; Effect (2)</a:t>
            </a:r>
            <a:endParaRPr lang="en-US" dirty="0"/>
          </a:p>
        </p:txBody>
      </p:sp>
      <p:sp>
        <p:nvSpPr>
          <p:cNvPr id="4" name="Content Placeholder 2"/>
          <p:cNvSpPr>
            <a:spLocks noGrp="1"/>
          </p:cNvSpPr>
          <p:nvPr>
            <p:ph idx="1"/>
          </p:nvPr>
        </p:nvSpPr>
        <p:spPr>
          <a:xfrm>
            <a:off x="457200" y="4228754"/>
            <a:ext cx="8392472" cy="1085607"/>
          </a:xfrm>
        </p:spPr>
        <p:txBody>
          <a:bodyPr/>
          <a:lstStyle/>
          <a:p>
            <a:pPr marL="514350" indent="-514350">
              <a:buFont typeface="+mj-lt"/>
              <a:buAutoNum type="arabicPeriod"/>
            </a:pPr>
            <a:r>
              <a:rPr lang="en-US" dirty="0" smtClean="0">
                <a:solidFill>
                  <a:srgbClr val="000090"/>
                </a:solidFill>
              </a:rPr>
              <a:t>Recognize and support the potential for improvements both social and personal</a:t>
            </a:r>
            <a:endParaRPr lang="en-US" dirty="0" smtClean="0">
              <a:solidFill>
                <a:srgbClr val="000090"/>
              </a:solidFill>
            </a:endParaRPr>
          </a:p>
          <a:p>
            <a:pPr marL="400050" lvl="1" indent="0">
              <a:buNone/>
            </a:pPr>
            <a:r>
              <a:rPr lang="en-US" dirty="0" smtClean="0">
                <a:solidFill>
                  <a:srgbClr val="800000"/>
                </a:solidFill>
              </a:rPr>
              <a:t>The impact of connectivist courses is measured by one’s engagement and improvement in the wider knowledge community</a:t>
            </a:r>
          </a:p>
        </p:txBody>
      </p:sp>
      <p:pic>
        <p:nvPicPr>
          <p:cNvPr id="5" name="Picture 4"/>
          <p:cNvPicPr>
            <a:picLocks noChangeAspect="1"/>
          </p:cNvPicPr>
          <p:nvPr/>
        </p:nvPicPr>
        <p:blipFill>
          <a:blip r:embed="rId2"/>
          <a:stretch>
            <a:fillRect/>
          </a:stretch>
        </p:blipFill>
        <p:spPr>
          <a:xfrm>
            <a:off x="3154947" y="1189135"/>
            <a:ext cx="4765841" cy="3154986"/>
          </a:xfrm>
          <a:prstGeom prst="rect">
            <a:avLst/>
          </a:prstGeom>
        </p:spPr>
      </p:pic>
    </p:spTree>
    <p:extLst>
      <p:ext uri="{BB962C8B-B14F-4D97-AF65-F5344CB8AC3E}">
        <p14:creationId xmlns:p14="http://schemas.microsoft.com/office/powerpoint/2010/main" val="1396340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algn="l"/>
            <a:r>
              <a:rPr lang="en-US" dirty="0">
                <a:solidFill>
                  <a:srgbClr val="800000"/>
                </a:solidFill>
                <a:latin typeface="Calibri" charset="0"/>
              </a:rPr>
              <a:t>Learning </a:t>
            </a:r>
            <a:r>
              <a:rPr lang="en-US" dirty="0" smtClean="0">
                <a:solidFill>
                  <a:srgbClr val="800000"/>
                </a:solidFill>
                <a:latin typeface="Calibri" charset="0"/>
              </a:rPr>
              <a:t>Outcomes</a:t>
            </a:r>
            <a:endParaRPr lang="en-US" dirty="0">
              <a:solidFill>
                <a:srgbClr val="800000"/>
              </a:solidFill>
              <a:latin typeface="Calibri" charset="0"/>
            </a:endParaRPr>
          </a:p>
        </p:txBody>
      </p:sp>
      <p:sp>
        <p:nvSpPr>
          <p:cNvPr id="36867" name="Content Placeholder 2"/>
          <p:cNvSpPr>
            <a:spLocks noGrp="1"/>
          </p:cNvSpPr>
          <p:nvPr>
            <p:ph idx="1"/>
          </p:nvPr>
        </p:nvSpPr>
        <p:spPr>
          <a:xfrm>
            <a:off x="457200" y="5410200"/>
            <a:ext cx="8229600" cy="1295400"/>
          </a:xfrm>
        </p:spPr>
        <p:txBody>
          <a:bodyPr/>
          <a:lstStyle/>
          <a:p>
            <a:pPr>
              <a:buFont typeface="Arial" charset="0"/>
              <a:buNone/>
            </a:pPr>
            <a:r>
              <a:rPr lang="en-US" dirty="0">
                <a:solidFill>
                  <a:srgbClr val="AB0000"/>
                </a:solidFill>
                <a:latin typeface="Calibri" charset="0"/>
              </a:rPr>
              <a:t>	There are not specific bits of knowledge or competencies, but rather, personal capacities</a:t>
            </a:r>
          </a:p>
        </p:txBody>
      </p:sp>
      <p:pic>
        <p:nvPicPr>
          <p:cNvPr id="3686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133600"/>
            <a:ext cx="39370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38100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6"/>
          <p:cNvSpPr txBox="1">
            <a:spLocks noChangeArrowheads="1"/>
          </p:cNvSpPr>
          <p:nvPr/>
        </p:nvSpPr>
        <p:spPr bwMode="auto">
          <a:xfrm>
            <a:off x="533400" y="3962400"/>
            <a:ext cx="403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We recognize this</a:t>
            </a:r>
          </a:p>
        </p:txBody>
      </p:sp>
      <p:sp>
        <p:nvSpPr>
          <p:cNvPr id="36871" name="TextBox 8"/>
          <p:cNvSpPr txBox="1">
            <a:spLocks noChangeArrowheads="1"/>
          </p:cNvSpPr>
          <p:nvPr/>
        </p:nvSpPr>
        <p:spPr bwMode="auto">
          <a:xfrm>
            <a:off x="4724400" y="4724400"/>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By perfomance in this</a:t>
            </a:r>
          </a:p>
        </p:txBody>
      </p:sp>
      <p:sp>
        <p:nvSpPr>
          <p:cNvPr id="36872" name="TextBox 7"/>
          <p:cNvSpPr txBox="1">
            <a:spLocks noChangeArrowheads="1"/>
          </p:cNvSpPr>
          <p:nvPr/>
        </p:nvSpPr>
        <p:spPr bwMode="auto">
          <a:xfrm>
            <a:off x="6477000" y="6324600"/>
            <a:ext cx="2362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solidFill>
                  <a:srgbClr val="4F6228"/>
                </a:solidFill>
              </a:rPr>
              <a:t>(more on this later)</a:t>
            </a:r>
          </a:p>
        </p:txBody>
      </p:sp>
    </p:spTree>
    <p:extLst>
      <p:ext uri="{BB962C8B-B14F-4D97-AF65-F5344CB8AC3E}">
        <p14:creationId xmlns:p14="http://schemas.microsoft.com/office/powerpoint/2010/main" val="2784288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368300" y="492125"/>
            <a:ext cx="8316913" cy="1238250"/>
          </a:xfrm>
        </p:spPr>
        <p:txBody>
          <a:bodyPr>
            <a:noAutofit/>
          </a:bodyPr>
          <a:lstStyle/>
          <a:p>
            <a:pPr algn="l"/>
            <a:r>
              <a:rPr lang="en-US" dirty="0">
                <a:solidFill>
                  <a:srgbClr val="800000"/>
                </a:solidFill>
                <a:cs typeface="Chalkduster" charset="0"/>
              </a:rPr>
              <a:t>2010: Stephen Downes, Rita Kop</a:t>
            </a:r>
            <a:br>
              <a:rPr lang="en-US" dirty="0">
                <a:solidFill>
                  <a:srgbClr val="800000"/>
                </a:solidFill>
                <a:cs typeface="Chalkduster" charset="0"/>
              </a:rPr>
            </a:br>
            <a:r>
              <a:rPr lang="en-US" dirty="0">
                <a:solidFill>
                  <a:srgbClr val="800000"/>
                </a:solidFill>
                <a:cs typeface="Chalkduster" charset="0"/>
              </a:rPr>
              <a:t>Critical Literacies &amp; PLENK 2010</a:t>
            </a:r>
          </a:p>
        </p:txBody>
      </p:sp>
      <p:pic>
        <p:nvPicPr>
          <p:cNvPr id="40962" name="Picture 4" descr="Screen shot 2011-09-04 at 11.58.2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2875" y="1730375"/>
            <a:ext cx="6746875"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5"/>
          <p:cNvSpPr txBox="1">
            <a:spLocks noChangeArrowheads="1"/>
          </p:cNvSpPr>
          <p:nvPr/>
        </p:nvSpPr>
        <p:spPr bwMode="auto">
          <a:xfrm>
            <a:off x="1412875" y="5751513"/>
            <a:ext cx="711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400">
                <a:solidFill>
                  <a:srgbClr val="800000"/>
                </a:solidFill>
                <a:latin typeface="Chalkboard" charset="0"/>
                <a:cs typeface="Chalkboard" charset="0"/>
              </a:rPr>
              <a:t>PLENK 2010 involved a significant research effort</a:t>
            </a:r>
          </a:p>
        </p:txBody>
      </p:sp>
      <p:sp>
        <p:nvSpPr>
          <p:cNvPr id="40964" name="Rectangle 7"/>
          <p:cNvSpPr>
            <a:spLocks noChangeArrowheads="1"/>
          </p:cNvSpPr>
          <p:nvPr/>
        </p:nvSpPr>
        <p:spPr bwMode="auto">
          <a:xfrm>
            <a:off x="1412875" y="6234113"/>
            <a:ext cx="2659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s-IS">
                <a:hlinkClick r:id="rId3"/>
              </a:rPr>
              <a:t>http://connect.downes.ca/</a:t>
            </a:r>
            <a:r>
              <a:rPr lang="is-IS"/>
              <a:t> </a:t>
            </a:r>
            <a:endParaRPr lang="en-US"/>
          </a:p>
        </p:txBody>
      </p:sp>
    </p:spTree>
    <p:extLst>
      <p:ext uri="{BB962C8B-B14F-4D97-AF65-F5344CB8AC3E}">
        <p14:creationId xmlns:p14="http://schemas.microsoft.com/office/powerpoint/2010/main" val="2078085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368300" y="492125"/>
            <a:ext cx="8316913" cy="1238250"/>
          </a:xfrm>
        </p:spPr>
        <p:txBody>
          <a:bodyPr>
            <a:normAutofit/>
          </a:bodyPr>
          <a:lstStyle/>
          <a:p>
            <a:pPr algn="l"/>
            <a:r>
              <a:rPr lang="en-US" dirty="0">
                <a:solidFill>
                  <a:srgbClr val="800000"/>
                </a:solidFill>
                <a:cs typeface="Chalkduster" charset="0"/>
              </a:rPr>
              <a:t>PLENK Analytics</a:t>
            </a:r>
          </a:p>
        </p:txBody>
      </p:sp>
      <p:sp>
        <p:nvSpPr>
          <p:cNvPr id="41986" name="TextBox 5"/>
          <p:cNvSpPr txBox="1">
            <a:spLocks noChangeArrowheads="1"/>
          </p:cNvSpPr>
          <p:nvPr/>
        </p:nvSpPr>
        <p:spPr bwMode="auto">
          <a:xfrm>
            <a:off x="1412875" y="5751513"/>
            <a:ext cx="711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400">
                <a:solidFill>
                  <a:srgbClr val="800000"/>
                </a:solidFill>
                <a:latin typeface="Chalkboard" charset="0"/>
                <a:cs typeface="Chalkboard" charset="0"/>
              </a:rPr>
              <a:t>Supporting ongoing MOOC participation</a:t>
            </a:r>
          </a:p>
        </p:txBody>
      </p:sp>
      <p:sp>
        <p:nvSpPr>
          <p:cNvPr id="41987" name="Rectangle 7"/>
          <p:cNvSpPr>
            <a:spLocks noChangeArrowheads="1"/>
          </p:cNvSpPr>
          <p:nvPr/>
        </p:nvSpPr>
        <p:spPr bwMode="auto">
          <a:xfrm>
            <a:off x="1412875" y="6234113"/>
            <a:ext cx="5484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l-PL">
                <a:hlinkClick r:id="rId2"/>
              </a:rPr>
              <a:t>http://www.irrodl.org/index.php/irrodl/article/view/882</a:t>
            </a:r>
            <a:r>
              <a:rPr lang="pl-PL"/>
              <a:t> </a:t>
            </a:r>
            <a:r>
              <a:rPr lang="is-IS"/>
              <a:t> </a:t>
            </a:r>
            <a:endParaRPr lang="en-US"/>
          </a:p>
        </p:txBody>
      </p:sp>
      <p:pic>
        <p:nvPicPr>
          <p:cNvPr id="4198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1803400"/>
            <a:ext cx="6732588"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888" y="3200400"/>
            <a:ext cx="1355725"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11"/>
          <p:cNvSpPr txBox="1">
            <a:spLocks noChangeArrowheads="1"/>
          </p:cNvSpPr>
          <p:nvPr/>
        </p:nvSpPr>
        <p:spPr bwMode="auto">
          <a:xfrm>
            <a:off x="496888" y="4838700"/>
            <a:ext cx="1355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400">
                <a:solidFill>
                  <a:srgbClr val="800000"/>
                </a:solidFill>
                <a:latin typeface="Chalkboard" charset="0"/>
                <a:cs typeface="Chalkboard" charset="0"/>
              </a:rPr>
              <a:t>Rita Kop</a:t>
            </a:r>
          </a:p>
        </p:txBody>
      </p:sp>
    </p:spTree>
    <p:extLst>
      <p:ext uri="{BB962C8B-B14F-4D97-AF65-F5344CB8AC3E}">
        <p14:creationId xmlns:p14="http://schemas.microsoft.com/office/powerpoint/2010/main" val="1885782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368300" y="492125"/>
            <a:ext cx="8316913" cy="1238250"/>
          </a:xfrm>
        </p:spPr>
        <p:txBody>
          <a:bodyPr>
            <a:normAutofit/>
          </a:bodyPr>
          <a:lstStyle/>
          <a:p>
            <a:pPr algn="l"/>
            <a:r>
              <a:rPr lang="en-US" dirty="0">
                <a:solidFill>
                  <a:srgbClr val="800000"/>
                </a:solidFill>
                <a:cs typeface="Chalkduster" charset="0"/>
              </a:rPr>
              <a:t>Critical Literacies</a:t>
            </a:r>
          </a:p>
        </p:txBody>
      </p:sp>
      <p:sp>
        <p:nvSpPr>
          <p:cNvPr id="44034" name="TextBox 2"/>
          <p:cNvSpPr txBox="1">
            <a:spLocks noChangeArrowheads="1"/>
          </p:cNvSpPr>
          <p:nvPr/>
        </p:nvSpPr>
        <p:spPr bwMode="auto">
          <a:xfrm>
            <a:off x="492125" y="5254625"/>
            <a:ext cx="71755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800">
                <a:solidFill>
                  <a:srgbClr val="800000"/>
                </a:solidFill>
                <a:latin typeface="Chalkboard" charset="0"/>
                <a:cs typeface="Chalkboard" charset="0"/>
              </a:rPr>
              <a:t>Understanding how we use artifacts to </a:t>
            </a:r>
            <a:r>
              <a:rPr lang="en-US" sz="2800" i="1">
                <a:solidFill>
                  <a:srgbClr val="800000"/>
                </a:solidFill>
                <a:latin typeface="Chalkboard" charset="0"/>
                <a:cs typeface="Chalkboard" charset="0"/>
              </a:rPr>
              <a:t>communicate</a:t>
            </a:r>
            <a:r>
              <a:rPr lang="en-US" sz="2800">
                <a:solidFill>
                  <a:srgbClr val="800000"/>
                </a:solidFill>
                <a:latin typeface="Chalkboard" charset="0"/>
                <a:cs typeface="Chalkboard" charset="0"/>
              </a:rPr>
              <a:t> in online and other learning networks</a:t>
            </a:r>
          </a:p>
        </p:txBody>
      </p:sp>
      <p:pic>
        <p:nvPicPr>
          <p:cNvPr id="44035" name="Picture 5" descr="Screen shot 2011-09-05 at 12.17.24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5375" y="1536700"/>
            <a:ext cx="587375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6" descr="Screen shot 2011-09-05 at 12.18.33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125" y="2635250"/>
            <a:ext cx="317500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7"/>
          <p:cNvSpPr>
            <a:spLocks noChangeArrowheads="1"/>
          </p:cNvSpPr>
          <p:nvPr/>
        </p:nvSpPr>
        <p:spPr bwMode="auto">
          <a:xfrm>
            <a:off x="4722813" y="6270625"/>
            <a:ext cx="3962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l-PL">
                <a:hlinkClick r:id="rId5"/>
              </a:rPr>
              <a:t>http://www.downes.ca/presentation/232</a:t>
            </a:r>
            <a:r>
              <a:rPr lang="pl-PL"/>
              <a:t> </a:t>
            </a:r>
            <a:endParaRPr lang="en-US"/>
          </a:p>
        </p:txBody>
      </p:sp>
    </p:spTree>
    <p:extLst>
      <p:ext uri="{BB962C8B-B14F-4D97-AF65-F5344CB8AC3E}">
        <p14:creationId xmlns:p14="http://schemas.microsoft.com/office/powerpoint/2010/main" val="1170647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368300" y="492125"/>
            <a:ext cx="8316913" cy="1238250"/>
          </a:xfrm>
        </p:spPr>
        <p:txBody>
          <a:bodyPr>
            <a:normAutofit/>
          </a:bodyPr>
          <a:lstStyle/>
          <a:p>
            <a:pPr algn="l"/>
            <a:r>
              <a:rPr lang="en-US" dirty="0">
                <a:solidFill>
                  <a:srgbClr val="800000"/>
                </a:solidFill>
                <a:cs typeface="Chalkduster" charset="0"/>
              </a:rPr>
              <a:t>2011: Year of the MOOC</a:t>
            </a:r>
          </a:p>
        </p:txBody>
      </p:sp>
      <p:pic>
        <p:nvPicPr>
          <p:cNvPr id="45058" name="Picture 4" descr="Screen shot 2011-09-05 at 12.22.03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4125" y="1609725"/>
            <a:ext cx="71120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829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368300" y="381000"/>
            <a:ext cx="8775700" cy="1238250"/>
          </a:xfrm>
        </p:spPr>
        <p:txBody>
          <a:bodyPr>
            <a:noAutofit/>
          </a:bodyPr>
          <a:lstStyle/>
          <a:p>
            <a:pPr algn="l"/>
            <a:r>
              <a:rPr lang="en-US" sz="4000" dirty="0">
                <a:solidFill>
                  <a:srgbClr val="800000"/>
                </a:solidFill>
                <a:cs typeface="Chalkduster" charset="0"/>
              </a:rPr>
              <a:t>Connectivism &amp; Connective Knowledge</a:t>
            </a:r>
          </a:p>
        </p:txBody>
      </p:sp>
      <p:pic>
        <p:nvPicPr>
          <p:cNvPr id="46082" name="Picture 5" descr="Screen shot 2011-09-05 at 12.28.56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1619250"/>
            <a:ext cx="72771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6"/>
          <p:cNvSpPr>
            <a:spLocks noChangeArrowheads="1"/>
          </p:cNvSpPr>
          <p:nvPr/>
        </p:nvSpPr>
        <p:spPr bwMode="auto">
          <a:xfrm>
            <a:off x="1133475" y="6396038"/>
            <a:ext cx="685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l-PL">
                <a:hlinkClick r:id="rId4"/>
              </a:rPr>
              <a:t>http://www.youtube.com/watch?v=eW3gMGqcZQc</a:t>
            </a:r>
            <a:r>
              <a:rPr lang="pl-PL"/>
              <a:t> </a:t>
            </a:r>
            <a:endParaRPr lang="en-US"/>
          </a:p>
        </p:txBody>
      </p:sp>
      <p:sp>
        <p:nvSpPr>
          <p:cNvPr id="46084" name="TextBox 10"/>
          <p:cNvSpPr txBox="1">
            <a:spLocks noChangeArrowheads="1"/>
          </p:cNvSpPr>
          <p:nvPr/>
        </p:nvSpPr>
        <p:spPr bwMode="auto">
          <a:xfrm>
            <a:off x="1022350" y="5832475"/>
            <a:ext cx="66135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800">
                <a:solidFill>
                  <a:srgbClr val="800000"/>
                </a:solidFill>
                <a:latin typeface="Chalkboard" charset="0"/>
                <a:cs typeface="Chalkboard" charset="0"/>
              </a:rPr>
              <a:t>CCK11: How to Learn in a MOOC</a:t>
            </a:r>
          </a:p>
        </p:txBody>
      </p:sp>
    </p:spTree>
    <p:extLst>
      <p:ext uri="{BB962C8B-B14F-4D97-AF65-F5344CB8AC3E}">
        <p14:creationId xmlns:p14="http://schemas.microsoft.com/office/powerpoint/2010/main" val="448610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1-10-21 at 10.51.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9444" y="1270813"/>
            <a:ext cx="5186321" cy="3885916"/>
          </a:xfrm>
          <a:prstGeom prst="rect">
            <a:avLst/>
          </a:prstGeom>
        </p:spPr>
      </p:pic>
      <p:pic>
        <p:nvPicPr>
          <p:cNvPr id="6" name="Picture 5" descr="Screen shot 2011-10-21 at 10.46.4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4896" y="2649133"/>
            <a:ext cx="5575300" cy="3073400"/>
          </a:xfrm>
          <a:prstGeom prst="rect">
            <a:avLst/>
          </a:prstGeom>
        </p:spPr>
      </p:pic>
      <p:sp>
        <p:nvSpPr>
          <p:cNvPr id="2" name="Title 1"/>
          <p:cNvSpPr>
            <a:spLocks noGrp="1"/>
          </p:cNvSpPr>
          <p:nvPr>
            <p:ph type="title"/>
          </p:nvPr>
        </p:nvSpPr>
        <p:spPr/>
        <p:txBody>
          <a:bodyPr/>
          <a:lstStyle/>
          <a:p>
            <a:pPr algn="l"/>
            <a:r>
              <a:rPr lang="en-US" dirty="0" smtClean="0">
                <a:solidFill>
                  <a:srgbClr val="800000"/>
                </a:solidFill>
              </a:rPr>
              <a:t>Knowledge as Community</a:t>
            </a:r>
            <a:endParaRPr lang="en-US" dirty="0">
              <a:solidFill>
                <a:srgbClr val="800000"/>
              </a:solidFill>
            </a:endParaRPr>
          </a:p>
        </p:txBody>
      </p:sp>
      <p:pic>
        <p:nvPicPr>
          <p:cNvPr id="5" name="Content Placeholder 4"/>
          <p:cNvPicPr>
            <a:picLocks noGrp="1" noChangeAspect="1"/>
          </p:cNvPicPr>
          <p:nvPr>
            <p:ph idx="1"/>
          </p:nvPr>
        </p:nvPicPr>
        <p:blipFill>
          <a:blip r:embed="rId5"/>
          <a:srcRect t="8493" b="8493"/>
          <a:stretch>
            <a:fillRect/>
          </a:stretch>
        </p:blipFill>
        <p:spPr>
          <a:xfrm>
            <a:off x="457200" y="1892262"/>
            <a:ext cx="4789936" cy="2634280"/>
          </a:xfrm>
        </p:spPr>
      </p:pic>
      <p:sp>
        <p:nvSpPr>
          <p:cNvPr id="8" name="Rectangle 7"/>
          <p:cNvSpPr/>
          <p:nvPr/>
        </p:nvSpPr>
        <p:spPr>
          <a:xfrm>
            <a:off x="457199" y="5951671"/>
            <a:ext cx="7535381" cy="600164"/>
          </a:xfrm>
          <a:prstGeom prst="rect">
            <a:avLst/>
          </a:prstGeom>
        </p:spPr>
        <p:txBody>
          <a:bodyPr wrap="square">
            <a:spAutoFit/>
          </a:bodyPr>
          <a:lstStyle/>
          <a:p>
            <a:r>
              <a:rPr lang="en-US" sz="1100" dirty="0" smtClean="0"/>
              <a:t>Knowledge Building: Theory, Pedagogy, and Technology</a:t>
            </a:r>
          </a:p>
          <a:p>
            <a:r>
              <a:rPr lang="en-US" sz="1100" dirty="0" smtClean="0"/>
              <a:t>Marlene </a:t>
            </a:r>
            <a:r>
              <a:rPr lang="en-US" sz="1100" dirty="0" err="1" smtClean="0"/>
              <a:t>Scardamalia</a:t>
            </a:r>
            <a:r>
              <a:rPr lang="en-US" sz="1100" dirty="0" smtClean="0"/>
              <a:t> and Carl </a:t>
            </a:r>
            <a:r>
              <a:rPr lang="en-US" sz="1100" dirty="0" err="1" smtClean="0"/>
              <a:t>Bereiter</a:t>
            </a:r>
            <a:r>
              <a:rPr lang="en-US" sz="1100" dirty="0" smtClean="0"/>
              <a:t>, Cambridge Handbook of the Learning Sciences</a:t>
            </a:r>
          </a:p>
          <a:p>
            <a:r>
              <a:rPr lang="de-DE" sz="1100" dirty="0" smtClean="0"/>
              <a:t>http://</a:t>
            </a:r>
            <a:r>
              <a:rPr lang="de-DE" sz="1100" dirty="0" err="1" smtClean="0"/>
              <a:t>ikit.org</a:t>
            </a:r>
            <a:r>
              <a:rPr lang="de-DE" sz="1100" dirty="0" smtClean="0"/>
              <a:t>/</a:t>
            </a:r>
            <a:r>
              <a:rPr lang="de-DE" sz="1100" dirty="0" err="1" smtClean="0"/>
              <a:t>fulltext</a:t>
            </a:r>
            <a:r>
              <a:rPr lang="de-DE" sz="1100" dirty="0" smtClean="0"/>
              <a:t>/2006_KBTheory.pdf</a:t>
            </a:r>
            <a:endParaRPr lang="en-US" sz="1100" dirty="0"/>
          </a:p>
        </p:txBody>
      </p:sp>
    </p:spTree>
    <p:extLst>
      <p:ext uri="{BB962C8B-B14F-4D97-AF65-F5344CB8AC3E}">
        <p14:creationId xmlns:p14="http://schemas.microsoft.com/office/powerpoint/2010/main" val="361614215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368300" y="492125"/>
            <a:ext cx="8316913" cy="1238250"/>
          </a:xfrm>
        </p:spPr>
        <p:txBody>
          <a:bodyPr>
            <a:noAutofit/>
          </a:bodyPr>
          <a:lstStyle/>
          <a:p>
            <a:pPr algn="l"/>
            <a:r>
              <a:rPr lang="en-US" dirty="0">
                <a:solidFill>
                  <a:srgbClr val="800000"/>
                </a:solidFill>
                <a:cs typeface="Chalkduster" charset="0"/>
              </a:rPr>
              <a:t>How to be Successful in a MOOC</a:t>
            </a:r>
          </a:p>
        </p:txBody>
      </p:sp>
      <p:sp>
        <p:nvSpPr>
          <p:cNvPr id="47106" name="Rectangle 6"/>
          <p:cNvSpPr>
            <a:spLocks noChangeArrowheads="1"/>
          </p:cNvSpPr>
          <p:nvPr/>
        </p:nvSpPr>
        <p:spPr bwMode="auto">
          <a:xfrm>
            <a:off x="1022350" y="5842000"/>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l-PL">
                <a:hlinkClick r:id="rId3"/>
              </a:rPr>
              <a:t>http://www.youtube.com/watch?v=r8avYQ5ZqM0</a:t>
            </a:r>
            <a:r>
              <a:rPr lang="pl-PL"/>
              <a:t>  </a:t>
            </a:r>
            <a:endParaRPr lang="en-US"/>
          </a:p>
        </p:txBody>
      </p:sp>
      <p:pic>
        <p:nvPicPr>
          <p:cNvPr id="47107" name="Picture 2" descr="Screen shot 2011-09-05 at 12.39.35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2350" y="1554163"/>
            <a:ext cx="6750050" cy="372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3076575"/>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4"/>
          <p:cNvSpPr txBox="1">
            <a:spLocks noChangeArrowheads="1"/>
          </p:cNvSpPr>
          <p:nvPr/>
        </p:nvSpPr>
        <p:spPr bwMode="auto">
          <a:xfrm>
            <a:off x="6927850" y="4737100"/>
            <a:ext cx="2127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400">
                <a:solidFill>
                  <a:srgbClr val="800000"/>
                </a:solidFill>
                <a:latin typeface="Chalkboard" charset="0"/>
                <a:cs typeface="Chalkboard" charset="0"/>
              </a:rPr>
              <a:t>Dave Cormier</a:t>
            </a:r>
          </a:p>
        </p:txBody>
      </p:sp>
    </p:spTree>
    <p:extLst>
      <p:ext uri="{BB962C8B-B14F-4D97-AF65-F5344CB8AC3E}">
        <p14:creationId xmlns:p14="http://schemas.microsoft.com/office/powerpoint/2010/main" val="107041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368300" y="492125"/>
            <a:ext cx="8316913" cy="1238250"/>
          </a:xfrm>
        </p:spPr>
        <p:txBody>
          <a:bodyPr>
            <a:normAutofit/>
          </a:bodyPr>
          <a:lstStyle/>
          <a:p>
            <a:pPr algn="l"/>
            <a:r>
              <a:rPr lang="en-US" dirty="0">
                <a:solidFill>
                  <a:srgbClr val="800000"/>
                </a:solidFill>
                <a:cs typeface="Chalkduster" charset="0"/>
              </a:rPr>
              <a:t>Learning Analytics</a:t>
            </a:r>
          </a:p>
        </p:txBody>
      </p:sp>
      <p:sp>
        <p:nvSpPr>
          <p:cNvPr id="48130" name="Rectangle 6"/>
          <p:cNvSpPr>
            <a:spLocks noChangeArrowheads="1"/>
          </p:cNvSpPr>
          <p:nvPr/>
        </p:nvSpPr>
        <p:spPr bwMode="auto">
          <a:xfrm>
            <a:off x="1022350" y="6211888"/>
            <a:ext cx="685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hlinkClick r:id="rId3"/>
              </a:rPr>
              <a:t>http://scope.bccampus.ca/course/view.php?id=365</a:t>
            </a:r>
            <a:r>
              <a:rPr lang="en-US"/>
              <a:t> </a:t>
            </a:r>
            <a:r>
              <a:rPr lang="pl-PL"/>
              <a:t> </a:t>
            </a:r>
            <a:endParaRPr lang="en-US"/>
          </a:p>
        </p:txBody>
      </p:sp>
      <p:sp>
        <p:nvSpPr>
          <p:cNvPr id="48131" name="TextBox 10"/>
          <p:cNvSpPr txBox="1">
            <a:spLocks noChangeArrowheads="1"/>
          </p:cNvSpPr>
          <p:nvPr/>
        </p:nvSpPr>
        <p:spPr bwMode="auto">
          <a:xfrm>
            <a:off x="1022350" y="5570538"/>
            <a:ext cx="76628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800">
                <a:solidFill>
                  <a:srgbClr val="800000"/>
                </a:solidFill>
                <a:latin typeface="Chalkboard" charset="0"/>
                <a:cs typeface="Chalkboard" charset="0"/>
              </a:rPr>
              <a:t>LAK11: How to measure success in a MOOC</a:t>
            </a:r>
          </a:p>
        </p:txBody>
      </p:sp>
      <p:pic>
        <p:nvPicPr>
          <p:cNvPr id="4813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5225" y="1557338"/>
            <a:ext cx="63500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3461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368300" y="492125"/>
            <a:ext cx="8316913" cy="1238250"/>
          </a:xfrm>
        </p:spPr>
        <p:txBody>
          <a:bodyPr>
            <a:normAutofit/>
          </a:bodyPr>
          <a:lstStyle/>
          <a:p>
            <a:pPr algn="l"/>
            <a:r>
              <a:rPr lang="en-US" dirty="0" err="1">
                <a:solidFill>
                  <a:srgbClr val="800000"/>
                </a:solidFill>
                <a:cs typeface="Chalkduster" charset="0"/>
              </a:rPr>
              <a:t>MobiMOOC</a:t>
            </a:r>
            <a:endParaRPr lang="en-US" dirty="0">
              <a:solidFill>
                <a:srgbClr val="800000"/>
              </a:solidFill>
              <a:cs typeface="Chalkduster" charset="0"/>
            </a:endParaRPr>
          </a:p>
        </p:txBody>
      </p:sp>
      <p:sp>
        <p:nvSpPr>
          <p:cNvPr id="49154" name="Rectangle 6"/>
          <p:cNvSpPr>
            <a:spLocks noChangeArrowheads="1"/>
          </p:cNvSpPr>
          <p:nvPr/>
        </p:nvSpPr>
        <p:spPr bwMode="auto">
          <a:xfrm>
            <a:off x="742950" y="5862638"/>
            <a:ext cx="685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hlinkClick r:id="rId3"/>
              </a:rPr>
              <a:t>http://mobimooc.wikispaces.com/</a:t>
            </a:r>
            <a:r>
              <a:rPr lang="en-US"/>
              <a:t> </a:t>
            </a:r>
            <a:r>
              <a:rPr lang="pl-PL"/>
              <a:t> </a:t>
            </a:r>
            <a:endParaRPr lang="en-US"/>
          </a:p>
        </p:txBody>
      </p:sp>
      <p:sp>
        <p:nvSpPr>
          <p:cNvPr id="49155" name="TextBox 10"/>
          <p:cNvSpPr txBox="1">
            <a:spLocks noChangeArrowheads="1"/>
          </p:cNvSpPr>
          <p:nvPr/>
        </p:nvSpPr>
        <p:spPr bwMode="auto">
          <a:xfrm>
            <a:off x="635000" y="5308600"/>
            <a:ext cx="7662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800">
                <a:solidFill>
                  <a:srgbClr val="800000"/>
                </a:solidFill>
                <a:latin typeface="Chalkboard" charset="0"/>
                <a:cs typeface="Chalkboard" charset="0"/>
              </a:rPr>
              <a:t>Supporting Mobile Learning Technology</a:t>
            </a:r>
          </a:p>
        </p:txBody>
      </p:sp>
      <p:pic>
        <p:nvPicPr>
          <p:cNvPr id="4915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 y="1730375"/>
            <a:ext cx="696595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80288" y="1730375"/>
            <a:ext cx="12700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Box 4"/>
          <p:cNvSpPr txBox="1">
            <a:spLocks noChangeArrowheads="1"/>
          </p:cNvSpPr>
          <p:nvPr/>
        </p:nvSpPr>
        <p:spPr bwMode="auto">
          <a:xfrm>
            <a:off x="7278688" y="3492500"/>
            <a:ext cx="1406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400">
                <a:solidFill>
                  <a:srgbClr val="800000"/>
                </a:solidFill>
                <a:latin typeface="Chalkboard" charset="0"/>
                <a:cs typeface="Chalkboard" charset="0"/>
              </a:rPr>
              <a:t>Inge de Waard</a:t>
            </a:r>
          </a:p>
        </p:txBody>
      </p:sp>
    </p:spTree>
    <p:extLst>
      <p:ext uri="{BB962C8B-B14F-4D97-AF65-F5344CB8AC3E}">
        <p14:creationId xmlns:p14="http://schemas.microsoft.com/office/powerpoint/2010/main" val="19685814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368300" y="492125"/>
            <a:ext cx="8316913" cy="1238250"/>
          </a:xfrm>
        </p:spPr>
        <p:txBody>
          <a:bodyPr>
            <a:noAutofit/>
          </a:bodyPr>
          <a:lstStyle/>
          <a:p>
            <a:pPr algn="l"/>
            <a:r>
              <a:rPr lang="en-US" dirty="0">
                <a:solidFill>
                  <a:srgbClr val="800000"/>
                </a:solidFill>
                <a:cs typeface="Chalkduster" charset="0"/>
              </a:rPr>
              <a:t>The madness and mayhem of DS106</a:t>
            </a:r>
          </a:p>
        </p:txBody>
      </p:sp>
      <p:sp>
        <p:nvSpPr>
          <p:cNvPr id="50178" name="TextBox 10"/>
          <p:cNvSpPr txBox="1">
            <a:spLocks noChangeArrowheads="1"/>
          </p:cNvSpPr>
          <p:nvPr/>
        </p:nvSpPr>
        <p:spPr bwMode="auto">
          <a:xfrm>
            <a:off x="368300" y="4914900"/>
            <a:ext cx="76628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800">
                <a:solidFill>
                  <a:srgbClr val="800000"/>
                </a:solidFill>
                <a:latin typeface="Chalkboard" charset="0"/>
                <a:cs typeface="Chalkboard" charset="0"/>
              </a:rPr>
              <a:t>DS = Digital Storytelling</a:t>
            </a:r>
          </a:p>
          <a:p>
            <a:r>
              <a:rPr lang="en-US" sz="2800">
                <a:solidFill>
                  <a:srgbClr val="800000"/>
                </a:solidFill>
                <a:latin typeface="Chalkboard" charset="0"/>
                <a:cs typeface="Chalkboard" charset="0"/>
              </a:rPr>
              <a:t>DS106 redefined activities and participation </a:t>
            </a:r>
          </a:p>
        </p:txBody>
      </p:sp>
      <p:pic>
        <p:nvPicPr>
          <p:cNvPr id="5017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06500"/>
            <a:ext cx="4945063"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550" y="1730375"/>
            <a:ext cx="1482725"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7550" y="3213100"/>
            <a:ext cx="18161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38913" y="1641475"/>
            <a:ext cx="21463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Box 11"/>
          <p:cNvSpPr txBox="1">
            <a:spLocks noChangeArrowheads="1"/>
          </p:cNvSpPr>
          <p:nvPr/>
        </p:nvSpPr>
        <p:spPr bwMode="auto">
          <a:xfrm>
            <a:off x="7024688" y="4554538"/>
            <a:ext cx="2119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800">
                <a:solidFill>
                  <a:srgbClr val="800000"/>
                </a:solidFill>
                <a:latin typeface="Chalkboard" charset="0"/>
                <a:cs typeface="Chalkboard" charset="0"/>
              </a:rPr>
              <a:t>Jim Groom</a:t>
            </a:r>
          </a:p>
        </p:txBody>
      </p:sp>
      <p:sp>
        <p:nvSpPr>
          <p:cNvPr id="50184" name="Rectangle 12"/>
          <p:cNvSpPr>
            <a:spLocks noChangeArrowheads="1"/>
          </p:cNvSpPr>
          <p:nvPr/>
        </p:nvSpPr>
        <p:spPr bwMode="auto">
          <a:xfrm>
            <a:off x="368300" y="5875338"/>
            <a:ext cx="1743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hlinkClick r:id="rId7"/>
              </a:rPr>
              <a:t>http://ds106.us/</a:t>
            </a:r>
            <a:r>
              <a:rPr lang="en-US"/>
              <a:t> </a:t>
            </a:r>
          </a:p>
        </p:txBody>
      </p:sp>
    </p:spTree>
    <p:extLst>
      <p:ext uri="{BB962C8B-B14F-4D97-AF65-F5344CB8AC3E}">
        <p14:creationId xmlns:p14="http://schemas.microsoft.com/office/powerpoint/2010/main" val="15656332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492125" y="0"/>
            <a:ext cx="7824788" cy="1238250"/>
          </a:xfrm>
        </p:spPr>
        <p:txBody>
          <a:bodyPr/>
          <a:lstStyle/>
          <a:p>
            <a:pPr algn="l"/>
            <a:r>
              <a:rPr lang="en-US" dirty="0" err="1">
                <a:solidFill>
                  <a:srgbClr val="800000"/>
                </a:solidFill>
                <a:cs typeface="Chalkduster" charset="0"/>
              </a:rPr>
              <a:t>eduMOOC</a:t>
            </a:r>
            <a:endParaRPr lang="en-US" dirty="0">
              <a:solidFill>
                <a:srgbClr val="800000"/>
              </a:solidFill>
              <a:cs typeface="Chalkduster" charset="0"/>
            </a:endParaRPr>
          </a:p>
        </p:txBody>
      </p:sp>
      <p:sp>
        <p:nvSpPr>
          <p:cNvPr id="51202" name="TextBox 10"/>
          <p:cNvSpPr txBox="1">
            <a:spLocks noChangeArrowheads="1"/>
          </p:cNvSpPr>
          <p:nvPr/>
        </p:nvSpPr>
        <p:spPr bwMode="auto">
          <a:xfrm>
            <a:off x="368300" y="5176838"/>
            <a:ext cx="7950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800">
                <a:solidFill>
                  <a:srgbClr val="800000"/>
                </a:solidFill>
                <a:latin typeface="Chalkboard" charset="0"/>
                <a:cs typeface="Chalkboard" charset="0"/>
              </a:rPr>
              <a:t>Large, well publicized, but not very interactive</a:t>
            </a:r>
          </a:p>
        </p:txBody>
      </p:sp>
      <p:sp>
        <p:nvSpPr>
          <p:cNvPr id="51203" name="Rectangle 12"/>
          <p:cNvSpPr>
            <a:spLocks noChangeArrowheads="1"/>
          </p:cNvSpPr>
          <p:nvPr/>
        </p:nvSpPr>
        <p:spPr bwMode="auto">
          <a:xfrm>
            <a:off x="368300" y="5875338"/>
            <a:ext cx="3790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a:hlinkClick r:id="rId3"/>
              </a:rPr>
              <a:t>http://sites.google.com/site/edumooc/</a:t>
            </a:r>
            <a:r>
              <a:rPr lang="nl-NL"/>
              <a:t> </a:t>
            </a:r>
            <a:r>
              <a:rPr lang="en-US"/>
              <a:t> </a:t>
            </a:r>
          </a:p>
        </p:txBody>
      </p:sp>
      <p:pic>
        <p:nvPicPr>
          <p:cNvPr id="51204" name="Picture 4" descr="Screen shot 2011-09-05 at 1.00.39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125" y="1214438"/>
            <a:ext cx="7905750"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055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492125" y="0"/>
            <a:ext cx="7824788" cy="1238250"/>
          </a:xfrm>
        </p:spPr>
        <p:txBody>
          <a:bodyPr>
            <a:normAutofit/>
          </a:bodyPr>
          <a:lstStyle/>
          <a:p>
            <a:pPr algn="l"/>
            <a:r>
              <a:rPr lang="en-US" dirty="0" err="1">
                <a:solidFill>
                  <a:srgbClr val="800000"/>
                </a:solidFill>
                <a:cs typeface="Chalkduster" charset="0"/>
              </a:rPr>
              <a:t>eduMOOC</a:t>
            </a:r>
            <a:r>
              <a:rPr lang="en-US" dirty="0">
                <a:solidFill>
                  <a:srgbClr val="800000"/>
                </a:solidFill>
                <a:cs typeface="Chalkduster" charset="0"/>
              </a:rPr>
              <a:t> underground</a:t>
            </a:r>
          </a:p>
        </p:txBody>
      </p:sp>
      <p:sp>
        <p:nvSpPr>
          <p:cNvPr id="52226" name="TextBox 10"/>
          <p:cNvSpPr txBox="1">
            <a:spLocks noChangeArrowheads="1"/>
          </p:cNvSpPr>
          <p:nvPr/>
        </p:nvSpPr>
        <p:spPr bwMode="auto">
          <a:xfrm>
            <a:off x="257175" y="5303838"/>
            <a:ext cx="7948613"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800">
                <a:solidFill>
                  <a:srgbClr val="800000"/>
                </a:solidFill>
                <a:latin typeface="Chalkboard" charset="0"/>
                <a:cs typeface="Chalkboard" charset="0"/>
              </a:rPr>
              <a:t>Jeff Lebow, Google+ hangout, and Livestream:</a:t>
            </a:r>
          </a:p>
          <a:p>
            <a:r>
              <a:rPr lang="en-US" sz="2800">
                <a:solidFill>
                  <a:srgbClr val="800000"/>
                </a:solidFill>
                <a:latin typeface="Chalkboard" charset="0"/>
                <a:cs typeface="Chalkboard" charset="0"/>
              </a:rPr>
              <a:t>Taking something ordinary, and making it something special – YOU make the MOOC</a:t>
            </a:r>
          </a:p>
        </p:txBody>
      </p:sp>
      <p:pic>
        <p:nvPicPr>
          <p:cNvPr id="52227" name="Picture 2" descr="Screen shot 2011-09-05 at 1.04.5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300" y="1069975"/>
            <a:ext cx="6851650"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3"/>
          <p:cNvSpPr>
            <a:spLocks noChangeArrowheads="1"/>
          </p:cNvSpPr>
          <p:nvPr/>
        </p:nvSpPr>
        <p:spPr bwMode="auto">
          <a:xfrm>
            <a:off x="368300" y="6503988"/>
            <a:ext cx="3740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l-PL">
                <a:hlinkClick r:id="rId4"/>
              </a:rPr>
              <a:t>http://www.livestream.com/jefflebow/</a:t>
            </a:r>
            <a:r>
              <a:rPr lang="pl-PL"/>
              <a:t> </a:t>
            </a:r>
            <a:endParaRPr lang="en-US"/>
          </a:p>
        </p:txBody>
      </p:sp>
      <p:pic>
        <p:nvPicPr>
          <p:cNvPr id="5222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53313" y="2057400"/>
            <a:ext cx="17272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Box 6"/>
          <p:cNvSpPr txBox="1">
            <a:spLocks noChangeArrowheads="1"/>
          </p:cNvSpPr>
          <p:nvPr/>
        </p:nvSpPr>
        <p:spPr bwMode="auto">
          <a:xfrm>
            <a:off x="7453313" y="3816350"/>
            <a:ext cx="1325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400">
                <a:solidFill>
                  <a:srgbClr val="800000"/>
                </a:solidFill>
                <a:latin typeface="Chalkboard" charset="0"/>
                <a:cs typeface="Chalkboard" charset="0"/>
              </a:rPr>
              <a:t>Jeff Lebow</a:t>
            </a:r>
          </a:p>
        </p:txBody>
      </p:sp>
    </p:spTree>
    <p:extLst>
      <p:ext uri="{BB962C8B-B14F-4D97-AF65-F5344CB8AC3E}">
        <p14:creationId xmlns:p14="http://schemas.microsoft.com/office/powerpoint/2010/main" val="1320913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492125" y="0"/>
            <a:ext cx="7824788" cy="1238250"/>
          </a:xfrm>
        </p:spPr>
        <p:txBody>
          <a:bodyPr>
            <a:noAutofit/>
          </a:bodyPr>
          <a:lstStyle/>
          <a:p>
            <a:pPr algn="l"/>
            <a:r>
              <a:rPr lang="en-US" dirty="0">
                <a:solidFill>
                  <a:srgbClr val="800000"/>
                </a:solidFill>
                <a:cs typeface="Chalkduster" charset="0"/>
              </a:rPr>
              <a:t>AI-Class: Redefining Massive</a:t>
            </a:r>
          </a:p>
        </p:txBody>
      </p:sp>
      <p:sp>
        <p:nvSpPr>
          <p:cNvPr id="53250" name="TextBox 10"/>
          <p:cNvSpPr txBox="1">
            <a:spLocks noChangeArrowheads="1"/>
          </p:cNvSpPr>
          <p:nvPr/>
        </p:nvSpPr>
        <p:spPr bwMode="auto">
          <a:xfrm>
            <a:off x="257175" y="5303838"/>
            <a:ext cx="79486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800">
                <a:solidFill>
                  <a:srgbClr val="800000"/>
                </a:solidFill>
                <a:latin typeface="Chalkboard" charset="0"/>
                <a:cs typeface="Chalkboard" charset="0"/>
              </a:rPr>
              <a:t>More than 100,000 people signed up for pre-registration</a:t>
            </a:r>
          </a:p>
        </p:txBody>
      </p:sp>
      <p:sp>
        <p:nvSpPr>
          <p:cNvPr id="53251" name="Rectangle 3"/>
          <p:cNvSpPr>
            <a:spLocks noChangeArrowheads="1"/>
          </p:cNvSpPr>
          <p:nvPr/>
        </p:nvSpPr>
        <p:spPr bwMode="auto">
          <a:xfrm>
            <a:off x="257175" y="6319838"/>
            <a:ext cx="2492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l-PL">
                <a:hlinkClick r:id="rId3"/>
              </a:rPr>
              <a:t>http://www.ai-class.com/</a:t>
            </a:r>
            <a:r>
              <a:rPr lang="pl-PL"/>
              <a:t>  </a:t>
            </a:r>
            <a:endParaRPr lang="en-US"/>
          </a:p>
        </p:txBody>
      </p:sp>
      <p:pic>
        <p:nvPicPr>
          <p:cNvPr id="53252" name="Picture 7" descr="Screen shot 2011-09-05 at 1.08.23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22363"/>
            <a:ext cx="914400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460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2890838" y="0"/>
            <a:ext cx="5856287" cy="1238250"/>
          </a:xfrm>
        </p:spPr>
        <p:txBody>
          <a:bodyPr>
            <a:normAutofit/>
          </a:bodyPr>
          <a:lstStyle/>
          <a:p>
            <a:pPr algn="l"/>
            <a:r>
              <a:rPr lang="en-US" dirty="0">
                <a:solidFill>
                  <a:srgbClr val="800000"/>
                </a:solidFill>
                <a:cs typeface="Chalkduster" charset="0"/>
              </a:rPr>
              <a:t>Change 2011</a:t>
            </a:r>
          </a:p>
        </p:txBody>
      </p:sp>
      <p:sp>
        <p:nvSpPr>
          <p:cNvPr id="54274" name="Rectangle 3"/>
          <p:cNvSpPr>
            <a:spLocks noChangeArrowheads="1"/>
          </p:cNvSpPr>
          <p:nvPr/>
        </p:nvSpPr>
        <p:spPr bwMode="auto">
          <a:xfrm>
            <a:off x="606425" y="6319838"/>
            <a:ext cx="2284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l-PL">
                <a:hlinkClick r:id="rId3"/>
              </a:rPr>
              <a:t>http://change.mooc.ca</a:t>
            </a:r>
            <a:r>
              <a:rPr lang="pl-PL"/>
              <a:t>   </a:t>
            </a:r>
            <a:endParaRPr lang="en-US"/>
          </a:p>
        </p:txBody>
      </p:sp>
      <p:pic>
        <p:nvPicPr>
          <p:cNvPr id="5427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1725" y="1095375"/>
            <a:ext cx="608965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4"/>
          <p:cNvSpPr txBox="1">
            <a:spLocks noChangeArrowheads="1"/>
          </p:cNvSpPr>
          <p:nvPr/>
        </p:nvSpPr>
        <p:spPr bwMode="auto">
          <a:xfrm>
            <a:off x="1101725" y="5214938"/>
            <a:ext cx="6089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oudy Old Style" charset="0"/>
                <a:ea typeface="ＭＳ Ｐゴシック" charset="0"/>
                <a:cs typeface="ＭＳ Ｐゴシック" charset="0"/>
              </a:defRPr>
            </a:lvl1pPr>
            <a:lvl2pPr marL="742950" indent="-285750">
              <a:defRPr>
                <a:solidFill>
                  <a:schemeClr val="tx1"/>
                </a:solidFill>
                <a:latin typeface="Goudy Old Style" charset="0"/>
                <a:ea typeface="ＭＳ Ｐゴシック" charset="0"/>
              </a:defRPr>
            </a:lvl2pPr>
            <a:lvl3pPr marL="1143000" indent="-228600">
              <a:defRPr>
                <a:solidFill>
                  <a:schemeClr val="tx1"/>
                </a:solidFill>
                <a:latin typeface="Goudy Old Style" charset="0"/>
                <a:ea typeface="ＭＳ Ｐゴシック" charset="0"/>
              </a:defRPr>
            </a:lvl3pPr>
            <a:lvl4pPr marL="1600200" indent="-228600">
              <a:defRPr>
                <a:solidFill>
                  <a:schemeClr val="tx1"/>
                </a:solidFill>
                <a:latin typeface="Goudy Old Style" charset="0"/>
                <a:ea typeface="ＭＳ Ｐゴシック" charset="0"/>
              </a:defRPr>
            </a:lvl4pPr>
            <a:lvl5pPr marL="2057400" indent="-228600">
              <a:defRPr>
                <a:solidFill>
                  <a:schemeClr val="tx1"/>
                </a:solidFill>
                <a:latin typeface="Goudy Old Style" charset="0"/>
                <a:ea typeface="ＭＳ Ｐゴシック" charset="0"/>
              </a:defRPr>
            </a:lvl5pPr>
            <a:lvl6pPr marL="2514600" indent="-228600" fontAlgn="base">
              <a:spcBef>
                <a:spcPct val="0"/>
              </a:spcBef>
              <a:spcAft>
                <a:spcPct val="0"/>
              </a:spcAft>
              <a:defRPr>
                <a:solidFill>
                  <a:schemeClr val="tx1"/>
                </a:solidFill>
                <a:latin typeface="Goudy Old Style" charset="0"/>
                <a:ea typeface="ＭＳ Ｐゴシック" charset="0"/>
              </a:defRPr>
            </a:lvl6pPr>
            <a:lvl7pPr marL="2971800" indent="-228600" fontAlgn="base">
              <a:spcBef>
                <a:spcPct val="0"/>
              </a:spcBef>
              <a:spcAft>
                <a:spcPct val="0"/>
              </a:spcAft>
              <a:defRPr>
                <a:solidFill>
                  <a:schemeClr val="tx1"/>
                </a:solidFill>
                <a:latin typeface="Goudy Old Style" charset="0"/>
                <a:ea typeface="ＭＳ Ｐゴシック" charset="0"/>
              </a:defRPr>
            </a:lvl7pPr>
            <a:lvl8pPr marL="3429000" indent="-228600" fontAlgn="base">
              <a:spcBef>
                <a:spcPct val="0"/>
              </a:spcBef>
              <a:spcAft>
                <a:spcPct val="0"/>
              </a:spcAft>
              <a:defRPr>
                <a:solidFill>
                  <a:schemeClr val="tx1"/>
                </a:solidFill>
                <a:latin typeface="Goudy Old Style" charset="0"/>
                <a:ea typeface="ＭＳ Ｐゴシック" charset="0"/>
              </a:defRPr>
            </a:lvl8pPr>
            <a:lvl9pPr marL="3886200" indent="-228600" fontAlgn="base">
              <a:spcBef>
                <a:spcPct val="0"/>
              </a:spcBef>
              <a:spcAft>
                <a:spcPct val="0"/>
              </a:spcAft>
              <a:defRPr>
                <a:solidFill>
                  <a:schemeClr val="tx1"/>
                </a:solidFill>
                <a:latin typeface="Goudy Old Style" charset="0"/>
                <a:ea typeface="ＭＳ Ｐゴシック" charset="0"/>
              </a:defRPr>
            </a:lvl9pPr>
          </a:lstStyle>
          <a:p>
            <a:r>
              <a:rPr lang="en-US" sz="2400">
                <a:solidFill>
                  <a:srgbClr val="800000"/>
                </a:solidFill>
                <a:latin typeface="Chalkboard" charset="0"/>
                <a:cs typeface="Chalkboard" charset="0"/>
              </a:rPr>
              <a:t>Downes, Cormier and Siemens try again</a:t>
            </a:r>
          </a:p>
        </p:txBody>
      </p:sp>
      <p:sp>
        <p:nvSpPr>
          <p:cNvPr id="54277" name="Rectangle 5"/>
          <p:cNvSpPr>
            <a:spLocks noChangeArrowheads="1"/>
          </p:cNvSpPr>
          <p:nvPr/>
        </p:nvSpPr>
        <p:spPr bwMode="auto">
          <a:xfrm>
            <a:off x="606425" y="5949950"/>
            <a:ext cx="749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Image: </a:t>
            </a:r>
            <a:r>
              <a:rPr lang="en-US">
                <a:hlinkClick r:id="rId5"/>
              </a:rPr>
              <a:t>http://steve-wheeler.blogspot.com/2011/04/running-mooc.html</a:t>
            </a:r>
            <a:r>
              <a:rPr lang="en-US"/>
              <a:t> </a:t>
            </a:r>
          </a:p>
        </p:txBody>
      </p:sp>
      <p:pic>
        <p:nvPicPr>
          <p:cNvPr id="54278" name="Picture 6" descr="Screen shot 2011-09-05 at 1.14.29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1150" y="373063"/>
            <a:ext cx="24384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7558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1100138" y="5487988"/>
            <a:ext cx="7313612" cy="1017587"/>
          </a:xfrm>
        </p:spPr>
        <p:txBody>
          <a:bodyPr>
            <a:noAutofit/>
          </a:bodyPr>
          <a:lstStyle/>
          <a:p>
            <a:r>
              <a:rPr lang="en-US" dirty="0">
                <a:solidFill>
                  <a:srgbClr val="800000"/>
                </a:solidFill>
                <a:cs typeface="Chalkduster" charset="0"/>
              </a:rPr>
              <a:t>Stephen Downes</a:t>
            </a:r>
            <a:br>
              <a:rPr lang="en-US" dirty="0">
                <a:solidFill>
                  <a:srgbClr val="800000"/>
                </a:solidFill>
                <a:cs typeface="Chalkduster" charset="0"/>
              </a:rPr>
            </a:br>
            <a:r>
              <a:rPr lang="en-US" dirty="0">
                <a:solidFill>
                  <a:srgbClr val="800000"/>
                </a:solidFill>
                <a:cs typeface="Chalkduster" charset="0"/>
              </a:rPr>
              <a:t>http://</a:t>
            </a:r>
            <a:r>
              <a:rPr lang="en-US" dirty="0" err="1">
                <a:solidFill>
                  <a:srgbClr val="800000"/>
                </a:solidFill>
                <a:cs typeface="Chalkduster" charset="0"/>
              </a:rPr>
              <a:t>www.downes.ca</a:t>
            </a:r>
            <a:endParaRPr lang="en-US" dirty="0">
              <a:solidFill>
                <a:srgbClr val="800000"/>
              </a:solidFill>
              <a:cs typeface="Chalkduster" charset="0"/>
            </a:endParaRPr>
          </a:p>
        </p:txBody>
      </p:sp>
      <p:pic>
        <p:nvPicPr>
          <p:cNvPr id="62466" name="Picture 2" descr="Screen shot 2011-09-05 at 1.34.30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3904"/>
            <a:ext cx="9144000"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992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The Learner as Visitor</a:t>
            </a:r>
            <a:endParaRPr lang="en-US" dirty="0">
              <a:solidFill>
                <a:srgbClr val="800000"/>
              </a:solidFill>
            </a:endParaRPr>
          </a:p>
        </p:txBody>
      </p:sp>
      <p:pic>
        <p:nvPicPr>
          <p:cNvPr id="4" name="Content Placeholder 3"/>
          <p:cNvPicPr>
            <a:picLocks noGrp="1" noChangeAspect="1"/>
          </p:cNvPicPr>
          <p:nvPr>
            <p:ph idx="1"/>
          </p:nvPr>
        </p:nvPicPr>
        <p:blipFill>
          <a:blip r:embed="rId3"/>
          <a:srcRect t="8493" b="8493"/>
          <a:stretch>
            <a:fillRect/>
          </a:stretch>
        </p:blipFill>
        <p:spPr>
          <a:xfrm>
            <a:off x="833254" y="1417638"/>
            <a:ext cx="7353208" cy="4043981"/>
          </a:xfrm>
        </p:spPr>
      </p:pic>
      <p:sp>
        <p:nvSpPr>
          <p:cNvPr id="5" name="Rectangle 4"/>
          <p:cNvSpPr/>
          <p:nvPr/>
        </p:nvSpPr>
        <p:spPr>
          <a:xfrm>
            <a:off x="833253" y="5673608"/>
            <a:ext cx="7159327" cy="600164"/>
          </a:xfrm>
          <a:prstGeom prst="rect">
            <a:avLst/>
          </a:prstGeom>
        </p:spPr>
        <p:txBody>
          <a:bodyPr wrap="square">
            <a:spAutoFit/>
          </a:bodyPr>
          <a:lstStyle/>
          <a:p>
            <a:r>
              <a:rPr lang="en-US" sz="1100" dirty="0" smtClean="0"/>
              <a:t>Guide to Thomas Kuhn’s The Structure of Scientific Revolutions</a:t>
            </a:r>
          </a:p>
          <a:p>
            <a:r>
              <a:rPr lang="en-US" sz="1100" dirty="0" smtClean="0"/>
              <a:t>Malcolm R. Forster</a:t>
            </a:r>
          </a:p>
          <a:p>
            <a:r>
              <a:rPr lang="de-DE" sz="1100" dirty="0" smtClean="0"/>
              <a:t>http://</a:t>
            </a:r>
            <a:r>
              <a:rPr lang="de-DE" sz="1100" dirty="0" err="1" smtClean="0"/>
              <a:t>philosophy.wisc.edu</a:t>
            </a:r>
            <a:r>
              <a:rPr lang="de-DE" sz="1100" dirty="0" smtClean="0"/>
              <a:t>/</a:t>
            </a:r>
            <a:r>
              <a:rPr lang="de-DE" sz="1100" dirty="0" err="1" smtClean="0"/>
              <a:t>forster</a:t>
            </a:r>
            <a:r>
              <a:rPr lang="de-DE" sz="1100" dirty="0" smtClean="0"/>
              <a:t>/220/</a:t>
            </a:r>
            <a:r>
              <a:rPr lang="de-DE" sz="1100" dirty="0" err="1" smtClean="0"/>
              <a:t>kuhn.htm</a:t>
            </a:r>
            <a:endParaRPr lang="en-US" sz="1100" dirty="0"/>
          </a:p>
        </p:txBody>
      </p:sp>
    </p:spTree>
    <p:extLst>
      <p:ext uri="{BB962C8B-B14F-4D97-AF65-F5344CB8AC3E}">
        <p14:creationId xmlns:p14="http://schemas.microsoft.com/office/powerpoint/2010/main" val="259101829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A Map of the City</a:t>
            </a:r>
            <a:endParaRPr lang="en-US" dirty="0">
              <a:solidFill>
                <a:srgbClr val="800000"/>
              </a:solidFill>
            </a:endParaRPr>
          </a:p>
        </p:txBody>
      </p:sp>
      <p:pic>
        <p:nvPicPr>
          <p:cNvPr id="4" name="Content Placeholder 3"/>
          <p:cNvPicPr>
            <a:picLocks noGrp="1" noChangeAspect="1"/>
          </p:cNvPicPr>
          <p:nvPr>
            <p:ph idx="1"/>
          </p:nvPr>
        </p:nvPicPr>
        <p:blipFill>
          <a:blip r:embed="rId3"/>
          <a:srcRect t="13316" b="13316"/>
          <a:stretch>
            <a:fillRect/>
          </a:stretch>
        </p:blipFill>
        <p:spPr>
          <a:xfrm>
            <a:off x="1007050" y="1600201"/>
            <a:ext cx="7679750" cy="4223567"/>
          </a:xfrm>
        </p:spPr>
      </p:pic>
    </p:spTree>
    <p:extLst>
      <p:ext uri="{BB962C8B-B14F-4D97-AF65-F5344CB8AC3E}">
        <p14:creationId xmlns:p14="http://schemas.microsoft.com/office/powerpoint/2010/main" val="368113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A Map of the Community</a:t>
            </a:r>
            <a:endParaRPr lang="en-US" dirty="0">
              <a:solidFill>
                <a:srgbClr val="800000"/>
              </a:solidFill>
            </a:endParaRPr>
          </a:p>
        </p:txBody>
      </p:sp>
      <p:sp>
        <p:nvSpPr>
          <p:cNvPr id="3" name="Content Placeholder 2"/>
          <p:cNvSpPr>
            <a:spLocks noGrp="1"/>
          </p:cNvSpPr>
          <p:nvPr>
            <p:ph idx="1"/>
          </p:nvPr>
        </p:nvSpPr>
        <p:spPr/>
        <p:txBody>
          <a:bodyPr/>
          <a:lstStyle/>
          <a:p>
            <a:pPr marL="0" indent="0">
              <a:buNone/>
            </a:pP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042" y="1482725"/>
            <a:ext cx="7494676" cy="413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79718" y="5826081"/>
            <a:ext cx="7964517" cy="600164"/>
          </a:xfrm>
          <a:prstGeom prst="rect">
            <a:avLst/>
          </a:prstGeom>
        </p:spPr>
        <p:txBody>
          <a:bodyPr wrap="square">
            <a:spAutoFit/>
          </a:bodyPr>
          <a:lstStyle/>
          <a:p>
            <a:r>
              <a:rPr lang="en-US" sz="1100" dirty="0" smtClean="0"/>
              <a:t>Connectivism: A Theory of Personal Learning</a:t>
            </a:r>
          </a:p>
          <a:p>
            <a:r>
              <a:rPr lang="en-US" sz="1100" dirty="0" smtClean="0"/>
              <a:t>Stephen Downes, December 3, 2008, Educational Development Centre, Ottawa</a:t>
            </a:r>
          </a:p>
          <a:p>
            <a:r>
              <a:rPr lang="pl-PL" sz="1100" dirty="0" smtClean="0"/>
              <a:t>http://</a:t>
            </a:r>
            <a:r>
              <a:rPr lang="pl-PL" sz="1100" dirty="0" err="1" smtClean="0"/>
              <a:t>www.downes.ca</a:t>
            </a:r>
            <a:r>
              <a:rPr lang="pl-PL" sz="1100" dirty="0" smtClean="0"/>
              <a:t>/</a:t>
            </a:r>
            <a:r>
              <a:rPr lang="pl-PL" sz="1100" dirty="0" err="1" smtClean="0"/>
              <a:t>presentation</a:t>
            </a:r>
            <a:r>
              <a:rPr lang="pl-PL" sz="1100" dirty="0" smtClean="0"/>
              <a:t>/208</a:t>
            </a:r>
            <a:endParaRPr lang="en-US" sz="1100" dirty="0" smtClean="0"/>
          </a:p>
        </p:txBody>
      </p:sp>
    </p:spTree>
    <p:extLst>
      <p:ext uri="{BB962C8B-B14F-4D97-AF65-F5344CB8AC3E}">
        <p14:creationId xmlns:p14="http://schemas.microsoft.com/office/powerpoint/2010/main" val="310779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800000"/>
                </a:solidFill>
              </a:rPr>
              <a:t>Connectivism: The Theory</a:t>
            </a:r>
            <a:endParaRPr lang="en-US" dirty="0">
              <a:solidFill>
                <a:srgbClr val="800000"/>
              </a:solidFill>
            </a:endParaRPr>
          </a:p>
        </p:txBody>
      </p:sp>
      <p:pic>
        <p:nvPicPr>
          <p:cNvPr id="4" name="Picture 5" descr="Screen shot 2011-09-04 at 10.41.5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1225" y="1443034"/>
            <a:ext cx="7026623" cy="447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58057" y="5919440"/>
            <a:ext cx="7348716" cy="600164"/>
          </a:xfrm>
          <a:prstGeom prst="rect">
            <a:avLst/>
          </a:prstGeom>
        </p:spPr>
        <p:txBody>
          <a:bodyPr wrap="square">
            <a:spAutoFit/>
          </a:bodyPr>
          <a:lstStyle/>
          <a:p>
            <a:r>
              <a:rPr lang="en-US" sz="1100" dirty="0" smtClean="0"/>
              <a:t>Connectivism: A Learning Theory for the Digital Age</a:t>
            </a:r>
          </a:p>
          <a:p>
            <a:r>
              <a:rPr lang="en-US" sz="1100" dirty="0" smtClean="0"/>
              <a:t>George Siemens, </a:t>
            </a:r>
            <a:r>
              <a:rPr lang="en-US" sz="1100" dirty="0" err="1" smtClean="0"/>
              <a:t>elearnspace</a:t>
            </a:r>
            <a:endParaRPr lang="en-US" sz="1100" dirty="0" smtClean="0"/>
          </a:p>
          <a:p>
            <a:r>
              <a:rPr lang="en-US" sz="1100" dirty="0" smtClean="0"/>
              <a:t>http://</a:t>
            </a:r>
            <a:r>
              <a:rPr lang="en-US" sz="1100" dirty="0" err="1" smtClean="0"/>
              <a:t>www.elearnspace.org</a:t>
            </a:r>
            <a:r>
              <a:rPr lang="en-US" sz="1100" dirty="0" smtClean="0"/>
              <a:t>/Articles/</a:t>
            </a:r>
            <a:r>
              <a:rPr lang="en-US" sz="1100" dirty="0" err="1" smtClean="0"/>
              <a:t>connectivism.htm</a:t>
            </a:r>
            <a:endParaRPr lang="en-US" sz="1100" dirty="0"/>
          </a:p>
        </p:txBody>
      </p:sp>
      <p:sp>
        <p:nvSpPr>
          <p:cNvPr id="6" name="Rectangle 5"/>
          <p:cNvSpPr/>
          <p:nvPr/>
        </p:nvSpPr>
        <p:spPr>
          <a:xfrm>
            <a:off x="4572000" y="5950974"/>
            <a:ext cx="4572000" cy="600164"/>
          </a:xfrm>
          <a:prstGeom prst="rect">
            <a:avLst/>
          </a:prstGeom>
        </p:spPr>
        <p:txBody>
          <a:bodyPr>
            <a:spAutoFit/>
          </a:bodyPr>
          <a:lstStyle/>
          <a:p>
            <a:r>
              <a:rPr lang="en-US" sz="1100" dirty="0" smtClean="0"/>
              <a:t>What Connectivism Is,</a:t>
            </a:r>
          </a:p>
          <a:p>
            <a:r>
              <a:rPr lang="en-US" sz="1100" dirty="0" smtClean="0"/>
              <a:t>Stephen Downes, Half an Hour</a:t>
            </a:r>
          </a:p>
          <a:p>
            <a:r>
              <a:rPr lang="en-US" sz="1100" dirty="0" smtClean="0"/>
              <a:t>http://</a:t>
            </a:r>
            <a:r>
              <a:rPr lang="en-US" sz="1100" dirty="0" err="1" smtClean="0"/>
              <a:t>halfanhour.blogspot.com</a:t>
            </a:r>
            <a:r>
              <a:rPr lang="en-US" sz="1100" dirty="0" smtClean="0"/>
              <a:t>/2007/02/what-connectivism-</a:t>
            </a:r>
            <a:r>
              <a:rPr lang="en-US" sz="1100" dirty="0" err="1" smtClean="0"/>
              <a:t>is.html</a:t>
            </a:r>
            <a:endParaRPr lang="en-US" sz="1100" dirty="0"/>
          </a:p>
        </p:txBody>
      </p:sp>
    </p:spTree>
    <p:extLst>
      <p:ext uri="{BB962C8B-B14F-4D97-AF65-F5344CB8AC3E}">
        <p14:creationId xmlns:p14="http://schemas.microsoft.com/office/powerpoint/2010/main" val="235499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62062"/>
          </a:xfrm>
        </p:spPr>
        <p:txBody>
          <a:bodyPr/>
          <a:lstStyle/>
          <a:p>
            <a:pPr algn="l"/>
            <a:r>
              <a:rPr lang="en-US" dirty="0" smtClean="0">
                <a:solidFill>
                  <a:srgbClr val="800000"/>
                </a:solidFill>
              </a:rPr>
              <a:t>Connectivism: The Practice</a:t>
            </a:r>
            <a:endParaRPr lang="en-US" dirty="0">
              <a:solidFill>
                <a:srgbClr val="800000"/>
              </a:solidFill>
            </a:endParaRPr>
          </a:p>
        </p:txBody>
      </p:sp>
      <p:sp>
        <p:nvSpPr>
          <p:cNvPr id="3" name="Content Placeholder 2"/>
          <p:cNvSpPr>
            <a:spLocks noGrp="1"/>
          </p:cNvSpPr>
          <p:nvPr>
            <p:ph idx="1"/>
          </p:nvPr>
        </p:nvSpPr>
        <p:spPr>
          <a:xfrm>
            <a:off x="457200" y="1292336"/>
            <a:ext cx="8229600" cy="4525963"/>
          </a:xfrm>
        </p:spPr>
        <p:txBody>
          <a:bodyPr/>
          <a:lstStyle/>
          <a:p>
            <a:pPr marL="0" indent="0">
              <a:buNone/>
            </a:pPr>
            <a:r>
              <a:rPr lang="en-US" dirty="0" smtClean="0"/>
              <a:t>The Massive Open Online Course</a:t>
            </a:r>
            <a:endParaRPr lang="en-US" dirty="0"/>
          </a:p>
        </p:txBody>
      </p:sp>
      <p:pic>
        <p:nvPicPr>
          <p:cNvPr id="4" name="Picture 2" descr="Screen shot 2011-09-04 at 10.45.49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879" y="1958971"/>
            <a:ext cx="5545951" cy="3849337"/>
          </a:xfrm>
          <a:prstGeom prst="rect">
            <a:avLst/>
          </a:prstGeom>
          <a:noFill/>
          <a:ln w="9525">
            <a:solidFill>
              <a:srgbClr val="860908"/>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584949" y="5999812"/>
            <a:ext cx="3813695" cy="430887"/>
          </a:xfrm>
          <a:prstGeom prst="rect">
            <a:avLst/>
          </a:prstGeom>
        </p:spPr>
        <p:txBody>
          <a:bodyPr wrap="none">
            <a:spAutoFit/>
          </a:bodyPr>
          <a:lstStyle/>
          <a:p>
            <a:r>
              <a:rPr lang="pl-PL" sz="1100" dirty="0" err="1" smtClean="0"/>
              <a:t>Change</a:t>
            </a:r>
            <a:r>
              <a:rPr lang="pl-PL" sz="1100" dirty="0" smtClean="0"/>
              <a:t> 2011, George Siemens, </a:t>
            </a:r>
            <a:r>
              <a:rPr lang="pl-PL" sz="1100" dirty="0" err="1" smtClean="0"/>
              <a:t>Dave</a:t>
            </a:r>
            <a:r>
              <a:rPr lang="pl-PL" sz="1100" dirty="0" smtClean="0"/>
              <a:t> </a:t>
            </a:r>
            <a:r>
              <a:rPr lang="pl-PL" sz="1100" dirty="0" err="1" smtClean="0"/>
              <a:t>Cormier</a:t>
            </a:r>
            <a:r>
              <a:rPr lang="pl-PL" sz="1100" dirty="0" smtClean="0"/>
              <a:t>, Stephen Downes</a:t>
            </a:r>
          </a:p>
          <a:p>
            <a:r>
              <a:rPr lang="pl-PL" sz="1100" dirty="0" smtClean="0"/>
              <a:t>http://</a:t>
            </a:r>
            <a:r>
              <a:rPr lang="pl-PL" sz="1100" dirty="0" err="1" smtClean="0"/>
              <a:t>change.mooc.ca</a:t>
            </a:r>
            <a:endParaRPr lang="en-US" sz="1100" dirty="0"/>
          </a:p>
        </p:txBody>
      </p:sp>
    </p:spTree>
    <p:extLst>
      <p:ext uri="{BB962C8B-B14F-4D97-AF65-F5344CB8AC3E}">
        <p14:creationId xmlns:p14="http://schemas.microsoft.com/office/powerpoint/2010/main" val="27592979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471</TotalTime>
  <Words>2163</Words>
  <Application>Microsoft Macintosh PowerPoint</Application>
  <PresentationFormat>On-screen Show (4:3)</PresentationFormat>
  <Paragraphs>315</Paragraphs>
  <Slides>48</Slides>
  <Notes>22</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Connectivist Learning:  How new technologies are promoting autonomy and responsibility in education</vt:lpstr>
      <vt:lpstr>Visitors and Residents: A Better Metaphor</vt:lpstr>
      <vt:lpstr>Dimensions of Engagement</vt:lpstr>
      <vt:lpstr>Knowledge as Community</vt:lpstr>
      <vt:lpstr>The Learner as Visitor</vt:lpstr>
      <vt:lpstr>A Map of the City</vt:lpstr>
      <vt:lpstr>A Map of the Community</vt:lpstr>
      <vt:lpstr>Connectivism: The Theory</vt:lpstr>
      <vt:lpstr>Connectivism: The Practice</vt:lpstr>
      <vt:lpstr>The Anatomy of a MOOC</vt:lpstr>
      <vt:lpstr>Learning as a Network</vt:lpstr>
      <vt:lpstr>Personal Knowledge</vt:lpstr>
      <vt:lpstr>Network Learning: Success Factors</vt:lpstr>
      <vt:lpstr>PowerPoint Presentation</vt:lpstr>
      <vt:lpstr>Autonomy and Connectivism</vt:lpstr>
      <vt:lpstr>Autonomy as Capacity to Act</vt:lpstr>
      <vt:lpstr>Four-Factor Model of Autonomy</vt:lpstr>
      <vt:lpstr>Factors Effecting Experience</vt:lpstr>
      <vt:lpstr>Connectivism and Experience (1)</vt:lpstr>
      <vt:lpstr>Connectivism and Experience (2)</vt:lpstr>
      <vt:lpstr>Connectivism and Experience (2)</vt:lpstr>
      <vt:lpstr>Factors Effecting Empowerment</vt:lpstr>
      <vt:lpstr>Connectivism &amp; Empowerment (1)</vt:lpstr>
      <vt:lpstr>Connectivism &amp; Empowerment (2)</vt:lpstr>
      <vt:lpstr>Connectivism &amp; Empowerment (3)</vt:lpstr>
      <vt:lpstr>Connectivism &amp; Empowerment (4)</vt:lpstr>
      <vt:lpstr>Factors Effecting Engagement</vt:lpstr>
      <vt:lpstr>Connectivism &amp; Engagement (1)</vt:lpstr>
      <vt:lpstr>Connectivism &amp; Engagement (2)</vt:lpstr>
      <vt:lpstr>Connectivism &amp; Engagement (3)</vt:lpstr>
      <vt:lpstr>Factors Effecting Effect</vt:lpstr>
      <vt:lpstr>Connectivism &amp; Effect (1)</vt:lpstr>
      <vt:lpstr>Connectivism &amp; Effect (2)</vt:lpstr>
      <vt:lpstr>Learning Outcomes</vt:lpstr>
      <vt:lpstr>2010: Stephen Downes, Rita Kop Critical Literacies &amp; PLENK 2010</vt:lpstr>
      <vt:lpstr>PLENK Analytics</vt:lpstr>
      <vt:lpstr>Critical Literacies</vt:lpstr>
      <vt:lpstr>2011: Year of the MOOC</vt:lpstr>
      <vt:lpstr>Connectivism &amp; Connective Knowledge</vt:lpstr>
      <vt:lpstr>How to be Successful in a MOOC</vt:lpstr>
      <vt:lpstr>Learning Analytics</vt:lpstr>
      <vt:lpstr>MobiMOOC</vt:lpstr>
      <vt:lpstr>The madness and mayhem of DS106</vt:lpstr>
      <vt:lpstr>eduMOOC</vt:lpstr>
      <vt:lpstr>eduMOOC underground</vt:lpstr>
      <vt:lpstr>AI-Class: Redefining Massive</vt:lpstr>
      <vt:lpstr>Change 2011</vt:lpstr>
      <vt:lpstr>Stephen Downes http://www.downes.ca</vt:lpstr>
    </vt:vector>
  </TitlesOfParts>
  <Company>National Research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Connectivist Learning:  How new technologies are promoting autonomy and responsibility in education</dc:title>
  <dc:creator>Stephen  Downes</dc:creator>
  <cp:lastModifiedBy>Stephen  Downes</cp:lastModifiedBy>
  <cp:revision>34</cp:revision>
  <dcterms:created xsi:type="dcterms:W3CDTF">2011-10-21T11:09:05Z</dcterms:created>
  <dcterms:modified xsi:type="dcterms:W3CDTF">2011-10-21T19:00:57Z</dcterms:modified>
</cp:coreProperties>
</file>