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4" r:id="rId9"/>
    <p:sldId id="277" r:id="rId10"/>
    <p:sldId id="263" r:id="rId11"/>
    <p:sldId id="290" r:id="rId12"/>
    <p:sldId id="291" r:id="rId13"/>
    <p:sldId id="292" r:id="rId14"/>
    <p:sldId id="265" r:id="rId15"/>
    <p:sldId id="274" r:id="rId16"/>
    <p:sldId id="275" r:id="rId17"/>
    <p:sldId id="278" r:id="rId18"/>
    <p:sldId id="283" r:id="rId19"/>
    <p:sldId id="282" r:id="rId20"/>
    <p:sldId id="284" r:id="rId21"/>
    <p:sldId id="294" r:id="rId22"/>
    <p:sldId id="295" r:id="rId23"/>
    <p:sldId id="296" r:id="rId24"/>
    <p:sldId id="267" r:id="rId25"/>
    <p:sldId id="299" r:id="rId26"/>
    <p:sldId id="286" r:id="rId27"/>
    <p:sldId id="270" r:id="rId28"/>
    <p:sldId id="297" r:id="rId29"/>
    <p:sldId id="285" r:id="rId30"/>
    <p:sldId id="266" r:id="rId31"/>
    <p:sldId id="289" r:id="rId32"/>
    <p:sldId id="272" r:id="rId33"/>
    <p:sldId id="279" r:id="rId34"/>
    <p:sldId id="298" r:id="rId35"/>
    <p:sldId id="280" r:id="rId36"/>
    <p:sldId id="276" r:id="rId37"/>
    <p:sldId id="287" r:id="rId38"/>
    <p:sldId id="288" r:id="rId39"/>
    <p:sldId id="30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25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D6426-5783-0142-B8B4-2DCEFEFDD57A}" type="datetimeFigureOut">
              <a:rPr lang="en-US" smtClean="0"/>
              <a:t>11-11-14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4CF06A-F2C2-174D-AFF0-9DD576AA98A2}" type="slidenum">
              <a:rPr lang="en-US" smtClean="0"/>
              <a:t>‹#›</a:t>
            </a:fld>
            <a:endParaRPr lang="en-US"/>
          </a:p>
        </p:txBody>
      </p:sp>
    </p:spTree>
    <p:extLst>
      <p:ext uri="{BB962C8B-B14F-4D97-AF65-F5344CB8AC3E}">
        <p14:creationId xmlns:p14="http://schemas.microsoft.com/office/powerpoint/2010/main" val="4751745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mericanprogress.org/issues/2010/12/student_teacher_eval.html" TargetMode="External"/><Relationship Id="rId4" Type="http://schemas.openxmlformats.org/officeDocument/2006/relationships/hyperlink" Target="http://www.jamaicaobserver.com/westernnews/Excellence-hailed-at-Sam-Sharpe-Teachers-College_8205746" TargetMode="External"/><Relationship Id="rId5" Type="http://schemas.openxmlformats.org/officeDocument/2006/relationships/hyperlink" Target="http://www.hometownlife.com/article/20101202/NEWS13/12020330" TargetMode="External"/><Relationship Id="rId6" Type="http://schemas.openxmlformats.org/officeDocument/2006/relationships/hyperlink" Target="http://thestar.com.my/education/story.asp?file=/2010/11/28/education/7451610&amp;sec=education" TargetMode="External"/><Relationship Id="rId7" Type="http://schemas.openxmlformats.org/officeDocument/2006/relationships/hyperlink" Target="http://www.northjersey.com/news/politics/113010_Christie_heightens_attack_on_teachers_school_superintendents_in_DC_speech.html" TargetMode="External"/><Relationship Id="rId8" Type="http://schemas.openxmlformats.org/officeDocument/2006/relationships/hyperlink" Target="http://www.dailymail.co.uk/debate/article-1332489/Curse-bad-teachers.html"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a:t>
            </a:fld>
            <a:endParaRPr lang="en-US"/>
          </a:p>
        </p:txBody>
      </p:sp>
    </p:spTree>
    <p:extLst>
      <p:ext uri="{BB962C8B-B14F-4D97-AF65-F5344CB8AC3E}">
        <p14:creationId xmlns:p14="http://schemas.microsoft.com/office/powerpoint/2010/main" val="92117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Grant Potter</a:t>
            </a:r>
          </a:p>
          <a:p>
            <a:r>
              <a:rPr lang="en-US" dirty="0" err="1" smtClean="0"/>
              <a:t>myautodj.com</a:t>
            </a:r>
            <a:endParaRPr lang="en-US" dirty="0" smtClean="0"/>
          </a:p>
          <a:p>
            <a:r>
              <a:rPr lang="en-US" dirty="0" err="1" smtClean="0"/>
              <a:t>dropbox.com</a:t>
            </a:r>
            <a:endParaRPr lang="en-US" dirty="0" smtClean="0"/>
          </a:p>
          <a:p>
            <a:r>
              <a:rPr lang="en-US" dirty="0" err="1" smtClean="0"/>
              <a:t>dropittome.com</a:t>
            </a:r>
            <a:endParaRPr lang="en-US"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20</a:t>
            </a:fld>
            <a:endParaRPr lang="en-US"/>
          </a:p>
        </p:txBody>
      </p:sp>
    </p:spTree>
    <p:extLst>
      <p:ext uri="{BB962C8B-B14F-4D97-AF65-F5344CB8AC3E}">
        <p14:creationId xmlns:p14="http://schemas.microsoft.com/office/powerpoint/2010/main" val="170652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Salman Khan</a:t>
            </a:r>
          </a:p>
          <a:p>
            <a:r>
              <a:rPr lang="en-US" dirty="0" smtClean="0"/>
              <a:t>Also, all the TED Videos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23</a:t>
            </a:fld>
            <a:endParaRPr lang="en-US"/>
          </a:p>
        </p:txBody>
      </p:sp>
    </p:spTree>
    <p:extLst>
      <p:ext uri="{BB962C8B-B14F-4D97-AF65-F5344CB8AC3E}">
        <p14:creationId xmlns:p14="http://schemas.microsoft.com/office/powerpoint/2010/main" val="13410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Alejandro </a:t>
            </a:r>
            <a:r>
              <a:rPr lang="en-US" dirty="0" err="1" smtClean="0"/>
              <a:t>Piscatelli</a:t>
            </a:r>
            <a:endParaRPr lang="en-US" dirty="0" smtClean="0"/>
          </a:p>
          <a:p>
            <a:r>
              <a:rPr lang="en-US" dirty="0" smtClean="0"/>
              <a:t>Diego</a:t>
            </a:r>
            <a:r>
              <a:rPr lang="en-US" baseline="0" dirty="0" smtClean="0"/>
              <a:t> Leal</a:t>
            </a:r>
          </a:p>
          <a:p>
            <a:r>
              <a:rPr lang="en-US" baseline="0" dirty="0" err="1" smtClean="0"/>
              <a:t>etc</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24</a:t>
            </a:fld>
            <a:endParaRPr lang="en-US"/>
          </a:p>
        </p:txBody>
      </p:sp>
    </p:spTree>
    <p:extLst>
      <p:ext uri="{BB962C8B-B14F-4D97-AF65-F5344CB8AC3E}">
        <p14:creationId xmlns:p14="http://schemas.microsoft.com/office/powerpoint/2010/main" val="67788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Skype</a:t>
            </a:r>
          </a:p>
          <a:p>
            <a:r>
              <a:rPr lang="en-US" dirty="0" smtClean="0"/>
              <a:t>Google hangout</a:t>
            </a:r>
          </a:p>
          <a:p>
            <a:r>
              <a:rPr lang="en-US" dirty="0" err="1" smtClean="0"/>
              <a:t>Tinychat</a:t>
            </a:r>
            <a:endParaRPr lang="en-US" dirty="0" smtClean="0"/>
          </a:p>
          <a:p>
            <a:r>
              <a:rPr lang="en-US" dirty="0" err="1" smtClean="0"/>
              <a:t>Oovoo</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25</a:t>
            </a:fld>
            <a:endParaRPr lang="en-US"/>
          </a:p>
        </p:txBody>
      </p:sp>
    </p:spTree>
    <p:extLst>
      <p:ext uri="{BB962C8B-B14F-4D97-AF65-F5344CB8AC3E}">
        <p14:creationId xmlns:p14="http://schemas.microsoft.com/office/powerpoint/2010/main" val="42719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Change2011 </a:t>
            </a:r>
            <a:r>
              <a:rPr lang="en-US" dirty="0" err="1" smtClean="0"/>
              <a:t>skypers</a:t>
            </a:r>
            <a:r>
              <a:rPr lang="en-US" dirty="0" smtClean="0"/>
              <a:t> group</a:t>
            </a:r>
          </a:p>
          <a:p>
            <a:r>
              <a:rPr lang="en-US" dirty="0" smtClean="0"/>
              <a:t>Skype</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28</a:t>
            </a:fld>
            <a:endParaRPr lang="en-US"/>
          </a:p>
        </p:txBody>
      </p:sp>
    </p:spTree>
    <p:extLst>
      <p:ext uri="{BB962C8B-B14F-4D97-AF65-F5344CB8AC3E}">
        <p14:creationId xmlns:p14="http://schemas.microsoft.com/office/powerpoint/2010/main" val="159162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Conferencing environments:</a:t>
            </a:r>
          </a:p>
          <a:p>
            <a:r>
              <a:rPr lang="en-US" dirty="0" smtClean="0"/>
              <a:t>BBB</a:t>
            </a:r>
          </a:p>
          <a:p>
            <a:r>
              <a:rPr lang="en-US" dirty="0" err="1" smtClean="0"/>
              <a:t>Fuze</a:t>
            </a:r>
            <a:endParaRPr lang="en-US" dirty="0" smtClean="0"/>
          </a:p>
          <a:p>
            <a:r>
              <a:rPr lang="en-US" dirty="0" err="1" smtClean="0"/>
              <a:t>WizIQ</a:t>
            </a:r>
            <a:endParaRPr lang="en-US" dirty="0" smtClean="0"/>
          </a:p>
          <a:p>
            <a:r>
              <a:rPr lang="en-US" dirty="0" smtClean="0"/>
              <a:t>Adobe Connect</a:t>
            </a:r>
          </a:p>
          <a:p>
            <a:r>
              <a:rPr lang="en-US" dirty="0" smtClean="0"/>
              <a:t>Blackboard Collaborate</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32</a:t>
            </a:fld>
            <a:endParaRPr lang="en-US"/>
          </a:p>
        </p:txBody>
      </p:sp>
    </p:spTree>
    <p:extLst>
      <p:ext uri="{BB962C8B-B14F-4D97-AF65-F5344CB8AC3E}">
        <p14:creationId xmlns:p14="http://schemas.microsoft.com/office/powerpoint/2010/main" val="131030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33</a:t>
            </a:fld>
            <a:endParaRPr lang="en-US"/>
          </a:p>
        </p:txBody>
      </p:sp>
    </p:spTree>
    <p:extLst>
      <p:ext uri="{BB962C8B-B14F-4D97-AF65-F5344CB8AC3E}">
        <p14:creationId xmlns:p14="http://schemas.microsoft.com/office/powerpoint/2010/main" val="177178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http://</a:t>
            </a:r>
            <a:r>
              <a:rPr lang="en-US" dirty="0" err="1" smtClean="0"/>
              <a:t>www.ustream.tv</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34</a:t>
            </a:fld>
            <a:endParaRPr lang="en-US"/>
          </a:p>
        </p:txBody>
      </p:sp>
    </p:spTree>
    <p:extLst>
      <p:ext uri="{BB962C8B-B14F-4D97-AF65-F5344CB8AC3E}">
        <p14:creationId xmlns:p14="http://schemas.microsoft.com/office/powerpoint/2010/main" val="92901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35</a:t>
            </a:fld>
            <a:endParaRPr lang="en-US"/>
          </a:p>
        </p:txBody>
      </p:sp>
    </p:spTree>
    <p:extLst>
      <p:ext uri="{BB962C8B-B14F-4D97-AF65-F5344CB8AC3E}">
        <p14:creationId xmlns:p14="http://schemas.microsoft.com/office/powerpoint/2010/main" val="2694133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Problm</a:t>
            </a:r>
            <a:r>
              <a:rPr lang="en-US" dirty="0" smtClean="0"/>
              <a:t> solving</a:t>
            </a:r>
          </a:p>
          <a:p>
            <a:r>
              <a:rPr lang="en-US" dirty="0" smtClean="0"/>
              <a:t>presence </a:t>
            </a:r>
          </a:p>
          <a:p>
            <a:r>
              <a:rPr lang="en-US" dirty="0" smtClean="0"/>
              <a:t>rhizomes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36</a:t>
            </a:fld>
            <a:endParaRPr lang="en-US"/>
          </a:p>
        </p:txBody>
      </p:sp>
    </p:spTree>
    <p:extLst>
      <p:ext uri="{BB962C8B-B14F-4D97-AF65-F5344CB8AC3E}">
        <p14:creationId xmlns:p14="http://schemas.microsoft.com/office/powerpoint/2010/main" val="351944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How often do we read about the importance of teachers in education? It must be every day, it seems. We are </a:t>
            </a:r>
            <a:r>
              <a:rPr lang="en-US" dirty="0" smtClean="0">
                <a:hlinkClick r:id="rId3" tooltip="http://www.americanprogress.org/issues/2010/12/student_teacher_eval.html"/>
              </a:rPr>
              <a:t>told about</a:t>
            </a:r>
            <a:r>
              <a:rPr lang="en-US" dirty="0" smtClean="0"/>
              <a:t> "strong empirical evidence that teachers are the most important school-based determinant of student achievement" </a:t>
            </a:r>
            <a:r>
              <a:rPr lang="en-US" dirty="0" smtClean="0">
                <a:hlinkClick r:id="rId4" tooltip="http://www.jamaicaobserver.com/westernnews/Excellence-hailed-at-Sam-Sharpe-Teachers-College_8205746"/>
              </a:rPr>
              <a:t>again</a:t>
            </a:r>
            <a:r>
              <a:rPr lang="en-US" dirty="0" smtClean="0"/>
              <a:t> and </a:t>
            </a:r>
            <a:r>
              <a:rPr lang="en-US" dirty="0" smtClean="0">
                <a:hlinkClick r:id="rId5" tooltip="http://www.hometownlife.com/article/20101202/NEWS13/12020330"/>
              </a:rPr>
              <a:t>again</a:t>
            </a:r>
            <a:r>
              <a:rPr lang="en-US" dirty="0" smtClean="0"/>
              <a:t>.</a:t>
            </a:r>
            <a:br>
              <a:rPr lang="en-US" dirty="0" smtClean="0"/>
            </a:br>
            <a:r>
              <a:rPr lang="en-US" dirty="0" smtClean="0"/>
              <a:t/>
            </a:r>
            <a:br>
              <a:rPr lang="en-US" dirty="0" smtClean="0"/>
            </a:br>
            <a:r>
              <a:rPr lang="en-US" dirty="0" smtClean="0"/>
              <a:t>The problem with the educational system, </a:t>
            </a:r>
            <a:r>
              <a:rPr lang="en-US" dirty="0" smtClean="0">
                <a:hlinkClick r:id="rId6" tooltip="http://thestar.com.my/education/story.asp?file=/2010/11/28/education/7451610&amp;sec=education"/>
              </a:rPr>
              <a:t>it is argued</a:t>
            </a:r>
            <a:r>
              <a:rPr lang="en-US" dirty="0" smtClean="0"/>
              <a:t>, is that teachers need to be held accountable. We are </a:t>
            </a:r>
            <a:r>
              <a:rPr lang="en-US" dirty="0" smtClean="0">
                <a:hlinkClick r:id="rId7" tooltip="http://www.northjersey.com/news/politics/113010_Christie_heightens_attack_on_teachers_school_superintendents_in_DC_speech.html"/>
              </a:rPr>
              <a:t>told</a:t>
            </a:r>
            <a:r>
              <a:rPr lang="en-US" dirty="0" smtClean="0"/>
              <a:t> we must fire incompetent teachers. Not just in the United States, but in the UK and elsewhere, the </a:t>
            </a:r>
            <a:r>
              <a:rPr lang="en-US" dirty="0" smtClean="0">
                <a:hlinkClick r:id="rId8" tooltip="http://www.dailymail.co.uk/debate/article-1332489/Curse-bad-teachers.html"/>
              </a:rPr>
              <a:t>concern</a:t>
            </a:r>
            <a:r>
              <a:rPr lang="en-US" dirty="0" smtClean="0"/>
              <a:t> is that bad teachers must go. </a:t>
            </a:r>
            <a:br>
              <a:rPr lang="en-US" dirty="0" smtClean="0"/>
            </a:br>
            <a:endParaRPr lang="en-US" dirty="0" smtClean="0"/>
          </a:p>
          <a:p>
            <a:r>
              <a:rPr lang="en-US" dirty="0" err="1" smtClean="0"/>
              <a:t>Hanushek</a:t>
            </a:r>
            <a:r>
              <a:rPr lang="en-US" dirty="0" smtClean="0"/>
              <a:t> (1992) estimates that the difference between having a good teacher and having a bad teacher can exceed one grade-level equivalent in annual achievement growth. Likewise, Sanders (1998) and Sanders and Rivers (1996) argue that the single most important factor affecting student achievement is teachers, and the effects of teachers on student achievement are both additive and cumulative.</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2</a:t>
            </a:fld>
            <a:endParaRPr lang="en-US"/>
          </a:p>
        </p:txBody>
      </p:sp>
    </p:spTree>
    <p:extLst>
      <p:ext uri="{BB962C8B-B14F-4D97-AF65-F5344CB8AC3E}">
        <p14:creationId xmlns:p14="http://schemas.microsoft.com/office/powerpoint/2010/main" val="2735000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analytics</a:t>
            </a: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38</a:t>
            </a:fld>
            <a:endParaRPr lang="en-US"/>
          </a:p>
        </p:txBody>
      </p:sp>
    </p:spTree>
    <p:extLst>
      <p:ext uri="{BB962C8B-B14F-4D97-AF65-F5344CB8AC3E}">
        <p14:creationId xmlns:p14="http://schemas.microsoft.com/office/powerpoint/2010/main" val="351721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Students’ Inherent Characteristics, Parents’ Educational Attainment and Family Size as Predictors of Academic Achievement in Integrated Science, B. J. </a:t>
            </a:r>
            <a:r>
              <a:rPr lang="en-US" sz="1200" b="1" kern="1200" dirty="0" err="1" smtClean="0">
                <a:solidFill>
                  <a:schemeClr val="tx1"/>
                </a:solidFill>
                <a:latin typeface="+mn-lt"/>
                <a:ea typeface="+mn-ea"/>
                <a:cs typeface="+mn-cs"/>
              </a:rPr>
              <a:t>Ogunkola</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t>
            </a:r>
            <a:r>
              <a:rPr lang="es-ES_tradnl" sz="1200" b="1" i="0" kern="1200" dirty="0" err="1" smtClean="0">
                <a:solidFill>
                  <a:schemeClr val="tx1"/>
                </a:solidFill>
                <a:latin typeface="+mn-lt"/>
                <a:ea typeface="+mn-ea"/>
                <a:cs typeface="+mn-cs"/>
              </a:rPr>
              <a:t>Olatoye</a:t>
            </a:r>
            <a:r>
              <a:rPr lang="es-ES_tradnl" sz="1200" b="1" i="0" kern="1200" dirty="0" smtClean="0">
                <a:solidFill>
                  <a:schemeClr val="tx1"/>
                </a:solidFill>
                <a:latin typeface="+mn-lt"/>
                <a:ea typeface="+mn-ea"/>
                <a:cs typeface="+mn-cs"/>
              </a:rPr>
              <a:t>, R.A</a:t>
            </a:r>
            <a:r>
              <a:rPr lang="en-US" sz="1200" b="1" i="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Research</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Journal</a:t>
            </a:r>
            <a:r>
              <a:rPr lang="tr-TR" sz="1200" kern="1200" dirty="0" smtClean="0">
                <a:solidFill>
                  <a:schemeClr val="tx1"/>
                </a:solidFill>
                <a:latin typeface="+mn-lt"/>
                <a:ea typeface="+mn-ea"/>
                <a:cs typeface="+mn-cs"/>
              </a:rPr>
              <a:t> of </a:t>
            </a:r>
            <a:r>
              <a:rPr lang="tr-TR" sz="1200" kern="1200" dirty="0" err="1" smtClean="0">
                <a:solidFill>
                  <a:schemeClr val="tx1"/>
                </a:solidFill>
                <a:latin typeface="+mn-lt"/>
                <a:ea typeface="+mn-ea"/>
                <a:cs typeface="+mn-cs"/>
              </a:rPr>
              <a:t>Internatıonal</a:t>
            </a:r>
            <a:r>
              <a:rPr lang="tr-TR" sz="1200" kern="1200" dirty="0" smtClean="0">
                <a:solidFill>
                  <a:schemeClr val="tx1"/>
                </a:solidFill>
                <a:latin typeface="+mn-lt"/>
                <a:ea typeface="+mn-ea"/>
                <a:cs typeface="+mn-cs"/>
              </a:rPr>
              <a:t> </a:t>
            </a:r>
            <a:r>
              <a:rPr lang="tr-TR" sz="1200" kern="1200" dirty="0" err="1" smtClean="0">
                <a:solidFill>
                  <a:schemeClr val="tx1"/>
                </a:solidFill>
                <a:latin typeface="+mn-lt"/>
                <a:ea typeface="+mn-ea"/>
                <a:cs typeface="+mn-cs"/>
              </a:rPr>
              <a:t>Studıes</a:t>
            </a:r>
            <a:r>
              <a:rPr lang="tr-TR" sz="1200" kern="1200" dirty="0" smtClean="0">
                <a:solidFill>
                  <a:schemeClr val="tx1"/>
                </a:solidFill>
                <a:latin typeface="+mn-lt"/>
                <a:ea typeface="+mn-ea"/>
                <a:cs typeface="+mn-cs"/>
              </a:rPr>
              <a:t> - </a:t>
            </a:r>
            <a:r>
              <a:rPr lang="tr-TR" sz="1200" kern="1200" dirty="0" err="1" smtClean="0">
                <a:solidFill>
                  <a:schemeClr val="tx1"/>
                </a:solidFill>
                <a:latin typeface="+mn-lt"/>
                <a:ea typeface="+mn-ea"/>
                <a:cs typeface="+mn-cs"/>
              </a:rPr>
              <a:t>Issue</a:t>
            </a:r>
            <a:r>
              <a:rPr lang="tr-TR" sz="1200" kern="1200" dirty="0" smtClean="0">
                <a:solidFill>
                  <a:schemeClr val="tx1"/>
                </a:solidFill>
                <a:latin typeface="+mn-lt"/>
                <a:ea typeface="+mn-ea"/>
                <a:cs typeface="+mn-cs"/>
              </a:rPr>
              <a:t> 16 (</a:t>
            </a:r>
            <a:r>
              <a:rPr lang="tr-TR" sz="1200" kern="1200" dirty="0" err="1" smtClean="0">
                <a:solidFill>
                  <a:schemeClr val="tx1"/>
                </a:solidFill>
                <a:latin typeface="+mn-lt"/>
                <a:ea typeface="+mn-ea"/>
                <a:cs typeface="+mn-cs"/>
              </a:rPr>
              <a:t>September</a:t>
            </a:r>
            <a:r>
              <a:rPr lang="tr-TR" sz="1200" kern="1200" dirty="0" smtClean="0">
                <a:solidFill>
                  <a:schemeClr val="tx1"/>
                </a:solidFill>
                <a:latin typeface="+mn-lt"/>
                <a:ea typeface="+mn-ea"/>
                <a:cs typeface="+mn-cs"/>
              </a:rPr>
              <a:t>, 2010) </a:t>
            </a:r>
            <a:r>
              <a:rPr lang="fr-FR" i="1" dirty="0" err="1" smtClean="0"/>
              <a:t>www.eurojournals.com</a:t>
            </a:r>
            <a:r>
              <a:rPr lang="fr-FR" i="1" dirty="0" smtClean="0"/>
              <a:t>/rjis_16_11.pdf</a:t>
            </a:r>
            <a:endParaRPr lang="tr-TR" sz="1200" kern="1200" dirty="0" smtClean="0">
              <a:solidFill>
                <a:schemeClr val="tx1"/>
              </a:solidFill>
              <a:latin typeface="+mn-lt"/>
              <a:ea typeface="+mn-ea"/>
              <a:cs typeface="+mn-cs"/>
            </a:endParaRPr>
          </a:p>
          <a:p>
            <a:endParaRPr lang="tr-TR"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Predictors and Outcomes of Physician Lifelong Learning</a:t>
            </a:r>
          </a:p>
          <a:p>
            <a:r>
              <a:rPr lang="it-IT" sz="1200" b="0" kern="1200" dirty="0" err="1" smtClean="0">
                <a:solidFill>
                  <a:schemeClr val="tx1"/>
                </a:solidFill>
                <a:latin typeface="+mn-lt"/>
                <a:ea typeface="+mn-ea"/>
                <a:cs typeface="+mn-cs"/>
              </a:rPr>
              <a:t>Mohammadreza</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Hojat</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Ph.D</a:t>
            </a:r>
            <a:r>
              <a:rPr lang="it-IT" sz="1200" b="0" kern="1200" dirty="0" smtClean="0">
                <a:solidFill>
                  <a:schemeClr val="tx1"/>
                </a:solidFill>
                <a:latin typeface="+mn-lt"/>
                <a:ea typeface="+mn-ea"/>
                <a:cs typeface="+mn-cs"/>
              </a:rPr>
              <a:t>. Joseph S. Gonnella, M.D. </a:t>
            </a:r>
            <a:r>
              <a:rPr lang="it-IT" sz="1200" b="0" kern="1200" dirty="0" err="1" smtClean="0">
                <a:solidFill>
                  <a:schemeClr val="tx1"/>
                </a:solidFill>
                <a:latin typeface="+mn-lt"/>
                <a:ea typeface="+mn-ea"/>
                <a:cs typeface="+mn-cs"/>
              </a:rPr>
              <a:t>Jon</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J</a:t>
            </a:r>
            <a:r>
              <a:rPr lang="it-IT" sz="1200" b="0" kern="1200" dirty="0" smtClean="0">
                <a:solidFill>
                  <a:schemeClr val="tx1"/>
                </a:solidFill>
                <a:latin typeface="+mn-lt"/>
                <a:ea typeface="+mn-ea"/>
                <a:cs typeface="+mn-cs"/>
              </a:rPr>
              <a:t>. </a:t>
            </a:r>
            <a:r>
              <a:rPr lang="it-IT" sz="1200" b="0" kern="1200" dirty="0" err="1" smtClean="0">
                <a:solidFill>
                  <a:schemeClr val="tx1"/>
                </a:solidFill>
                <a:latin typeface="+mn-lt"/>
                <a:ea typeface="+mn-ea"/>
                <a:cs typeface="+mn-cs"/>
              </a:rPr>
              <a:t>Veloski</a:t>
            </a:r>
            <a:r>
              <a:rPr lang="it-IT" sz="1200" b="0" kern="1200" dirty="0" smtClean="0">
                <a:solidFill>
                  <a:schemeClr val="tx1"/>
                </a:solidFill>
                <a:latin typeface="+mn-lt"/>
                <a:ea typeface="+mn-ea"/>
                <a:cs typeface="+mn-cs"/>
              </a:rPr>
              <a:t>, M.S.</a:t>
            </a:r>
          </a:p>
          <a:p>
            <a:r>
              <a:rPr lang="cs-CZ" i="1" dirty="0" err="1" smtClean="0"/>
              <a:t>jdc.jefferson.edu</a:t>
            </a:r>
            <a:endParaRPr lang="cs-CZ" i="1" dirty="0" smtClean="0"/>
          </a:p>
          <a:p>
            <a:endParaRPr lang="cs-CZ" i="0" dirty="0" smtClean="0"/>
          </a:p>
          <a:p>
            <a:r>
              <a:rPr lang="cs-CZ" i="0" dirty="0" err="1" smtClean="0"/>
              <a:t>etc</a:t>
            </a:r>
            <a:r>
              <a:rPr lang="cs-CZ" i="0" dirty="0" smtClean="0"/>
              <a:t> </a:t>
            </a:r>
            <a:r>
              <a:rPr lang="cs-CZ" i="0" dirty="0" err="1" smtClean="0"/>
              <a:t>etc</a:t>
            </a:r>
            <a:r>
              <a:rPr lang="cs-CZ" i="0" baseline="0" dirty="0" smtClean="0"/>
              <a:t> </a:t>
            </a:r>
            <a:r>
              <a:rPr lang="cs-CZ" i="0" baseline="0" dirty="0" err="1" smtClean="0"/>
              <a:t>etc</a:t>
            </a:r>
            <a:endParaRPr lang="cs-CZ" i="0" dirty="0" smtClean="0"/>
          </a:p>
          <a:p>
            <a:endParaRPr lang="cs-CZ" sz="1200" b="0" i="1" kern="1200" dirty="0" smtClean="0">
              <a:solidFill>
                <a:schemeClr val="tx1"/>
              </a:solidFill>
              <a:latin typeface="+mn-lt"/>
              <a:ea typeface="+mn-ea"/>
              <a:cs typeface="+mn-cs"/>
            </a:endParaRPr>
          </a:p>
          <a:p>
            <a:endParaRPr lang="it-IT" sz="12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3</a:t>
            </a:fld>
            <a:endParaRPr lang="en-US"/>
          </a:p>
        </p:txBody>
      </p:sp>
    </p:spTree>
    <p:extLst>
      <p:ext uri="{BB962C8B-B14F-4D97-AF65-F5344CB8AC3E}">
        <p14:creationId xmlns:p14="http://schemas.microsoft.com/office/powerpoint/2010/main" val="335697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6</a:t>
            </a:fld>
            <a:endParaRPr lang="en-US"/>
          </a:p>
        </p:txBody>
      </p:sp>
    </p:spTree>
    <p:extLst>
      <p:ext uri="{BB962C8B-B14F-4D97-AF65-F5344CB8AC3E}">
        <p14:creationId xmlns:p14="http://schemas.microsoft.com/office/powerpoint/2010/main" val="337557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Hands on … Richard Green, an indigenous-language teacher, checks his mobile-based </a:t>
            </a:r>
            <a:r>
              <a:rPr lang="en-US" dirty="0" err="1" smtClean="0"/>
              <a:t>Dharug</a:t>
            </a:r>
            <a:r>
              <a:rPr lang="en-US" dirty="0" smtClean="0"/>
              <a:t> dictionary.</a:t>
            </a:r>
            <a:br>
              <a:rPr lang="en-US" dirty="0" smtClean="0"/>
            </a:br>
            <a:r>
              <a:rPr lang="en-US" dirty="0" smtClean="0"/>
              <a:t>Photo: </a:t>
            </a:r>
            <a:r>
              <a:rPr lang="en-US" i="1" dirty="0" smtClean="0"/>
              <a:t>Kate </a:t>
            </a:r>
            <a:r>
              <a:rPr lang="en-US" i="1" dirty="0" err="1" smtClean="0"/>
              <a:t>Geraghty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Digital solution to age-old dilemma</a:t>
            </a:r>
          </a:p>
          <a:p>
            <a:r>
              <a:rPr lang="en-US" dirty="0" smtClean="0"/>
              <a:t>Sydney Morning Herald</a:t>
            </a:r>
          </a:p>
          <a:p>
            <a:r>
              <a:rPr lang="en-US" dirty="0" smtClean="0"/>
              <a:t>http://</a:t>
            </a:r>
            <a:r>
              <a:rPr lang="en-US" dirty="0" err="1" smtClean="0"/>
              <a:t>www.smh.com.au</a:t>
            </a:r>
            <a:r>
              <a:rPr lang="en-US" dirty="0" smtClean="0"/>
              <a:t>/news/technology/digital-solution-to-</a:t>
            </a:r>
            <a:r>
              <a:rPr lang="en-US" dirty="0" err="1" smtClean="0"/>
              <a:t>ageold</a:t>
            </a:r>
            <a:r>
              <a:rPr lang="en-US" dirty="0" smtClean="0"/>
              <a:t>-dilemma/2008/12/18/1229189804505.html</a:t>
            </a:r>
          </a:p>
          <a:p>
            <a:endParaRPr lang="en-US" dirty="0" smtClean="0"/>
          </a:p>
          <a:p>
            <a:r>
              <a:rPr lang="en-US" b="1" dirty="0" smtClean="0"/>
              <a:t>Steve Jobs doesn't know what the iPhone can do, says Adobe</a:t>
            </a:r>
          </a:p>
          <a:p>
            <a:r>
              <a:rPr lang="en-US" b="1" dirty="0" smtClean="0"/>
              <a:t>Proves Flash can run on iPhone</a:t>
            </a:r>
          </a:p>
          <a:p>
            <a:r>
              <a:rPr lang="en-US" dirty="0" smtClean="0"/>
              <a:t>By Mary </a:t>
            </a:r>
            <a:r>
              <a:rPr lang="en-US" dirty="0" err="1" smtClean="0"/>
              <a:t>Branscombe</a:t>
            </a:r>
            <a:endParaRPr lang="en-US" dirty="0" smtClean="0"/>
          </a:p>
          <a:p>
            <a:r>
              <a:rPr lang="en-US" dirty="0" err="1" smtClean="0"/>
              <a:t>TechRadar</a:t>
            </a:r>
            <a:endParaRPr lang="en-US" dirty="0" smtClean="0"/>
          </a:p>
          <a:p>
            <a:r>
              <a:rPr lang="en-US" dirty="0" smtClean="0"/>
              <a:t>http://</a:t>
            </a:r>
            <a:r>
              <a:rPr lang="en-US" dirty="0" err="1" smtClean="0"/>
              <a:t>www.techradar.com</a:t>
            </a:r>
            <a:r>
              <a:rPr lang="en-US" dirty="0" smtClean="0"/>
              <a:t>/news/computing/apple/steve-jobs-doesn-t-know-what-the-iphone-can-do-says-adobe-641520</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7</a:t>
            </a:fld>
            <a:endParaRPr lang="en-US"/>
          </a:p>
        </p:txBody>
      </p:sp>
    </p:spTree>
    <p:extLst>
      <p:ext uri="{BB962C8B-B14F-4D97-AF65-F5344CB8AC3E}">
        <p14:creationId xmlns:p14="http://schemas.microsoft.com/office/powerpoint/2010/main" val="381172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RSS – An</a:t>
            </a:r>
            <a:r>
              <a:rPr lang="en-US" baseline="0" dirty="0" smtClean="0"/>
              <a:t> Introduction to RSS for Educational Designers</a:t>
            </a:r>
          </a:p>
          <a:p>
            <a:r>
              <a:rPr lang="en-US" dirty="0" smtClean="0"/>
              <a:t>OPML </a:t>
            </a:r>
            <a:r>
              <a:rPr lang="pl-PL" dirty="0" smtClean="0"/>
              <a:t>http://</a:t>
            </a:r>
            <a:r>
              <a:rPr lang="pl-PL" dirty="0" err="1" smtClean="0"/>
              <a:t>www.downes.ca</a:t>
            </a:r>
            <a:r>
              <a:rPr lang="pl-PL" dirty="0" smtClean="0"/>
              <a:t>/</a:t>
            </a:r>
            <a:r>
              <a:rPr lang="pl-PL" dirty="0" err="1" smtClean="0"/>
              <a:t>opml.xml</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12</a:t>
            </a:fld>
            <a:endParaRPr lang="en-US"/>
          </a:p>
        </p:txBody>
      </p:sp>
    </p:spTree>
    <p:extLst>
      <p:ext uri="{BB962C8B-B14F-4D97-AF65-F5344CB8AC3E}">
        <p14:creationId xmlns:p14="http://schemas.microsoft.com/office/powerpoint/2010/main" val="52218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hashtag</a:t>
            </a:r>
            <a:endParaRPr lang="en-US" dirty="0" smtClean="0"/>
          </a:p>
          <a:p>
            <a:r>
              <a:rPr lang="en-US" dirty="0" smtClean="0"/>
              <a:t>twitter, </a:t>
            </a:r>
            <a:r>
              <a:rPr lang="en-US" dirty="0" err="1" smtClean="0"/>
              <a:t>identi.ca</a:t>
            </a:r>
            <a:endParaRPr lang="en-US" dirty="0" smtClean="0"/>
          </a:p>
          <a:p>
            <a:r>
              <a:rPr lang="en-US" dirty="0" err="1" smtClean="0"/>
              <a:t>tweetdeck</a:t>
            </a:r>
            <a:endParaRPr lang="en-US" dirty="0" smtClean="0"/>
          </a:p>
          <a:p>
            <a:r>
              <a:rPr lang="en-US" dirty="0" smtClean="0"/>
              <a:t>Tony </a:t>
            </a:r>
            <a:r>
              <a:rPr lang="en-US" dirty="0" err="1" smtClean="0"/>
              <a:t>Hirst</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13</a:t>
            </a:fld>
            <a:endParaRPr lang="en-US"/>
          </a:p>
        </p:txBody>
      </p:sp>
    </p:spTree>
    <p:extLst>
      <p:ext uri="{BB962C8B-B14F-4D97-AF65-F5344CB8AC3E}">
        <p14:creationId xmlns:p14="http://schemas.microsoft.com/office/powerpoint/2010/main" val="57119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remix / repurpose</a:t>
            </a:r>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15</a:t>
            </a:fld>
            <a:endParaRPr lang="en-US"/>
          </a:p>
        </p:txBody>
      </p:sp>
    </p:spTree>
    <p:extLst>
      <p:ext uri="{BB962C8B-B14F-4D97-AF65-F5344CB8AC3E}">
        <p14:creationId xmlns:p14="http://schemas.microsoft.com/office/powerpoint/2010/main" val="87316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 stats pages - </a:t>
            </a:r>
            <a:r>
              <a:rPr lang="nl-NL" dirty="0" err="1" smtClean="0"/>
              <a:t>https</a:t>
            </a:r>
            <a:r>
              <a:rPr lang="nl-NL" dirty="0" smtClean="0"/>
              <a:t>://</a:t>
            </a:r>
            <a:r>
              <a:rPr lang="nl-NL" dirty="0" err="1" smtClean="0"/>
              <a:t>docs.google.com</a:t>
            </a:r>
            <a:r>
              <a:rPr lang="nl-NL" dirty="0" smtClean="0"/>
              <a:t>/spreadsheet/</a:t>
            </a:r>
            <a:r>
              <a:rPr lang="nl-NL" dirty="0" err="1" smtClean="0"/>
              <a:t>ccc?key</a:t>
            </a:r>
            <a:r>
              <a:rPr lang="nl-NL" dirty="0" smtClean="0"/>
              <a:t>=0Aoxh9wWyk71HdGtEYXFfXzdON3Fvb3h2WHFJbTBxMkE&amp;hl=</a:t>
            </a:r>
            <a:r>
              <a:rPr lang="nl-NL" dirty="0" err="1" smtClean="0"/>
              <a:t>en_US#gid</a:t>
            </a:r>
            <a:r>
              <a:rPr lang="nl-NL" dirty="0" smtClean="0"/>
              <a:t>=1</a:t>
            </a:r>
          </a:p>
          <a:p>
            <a:r>
              <a:rPr lang="nl-NL" dirty="0" err="1" smtClean="0"/>
              <a:t>and</a:t>
            </a:r>
            <a:r>
              <a:rPr lang="nl-NL" dirty="0" smtClean="0"/>
              <a:t> </a:t>
            </a:r>
            <a:endParaRPr lang="en-US" dirty="0" smtClean="0"/>
          </a:p>
          <a:p>
            <a:r>
              <a:rPr lang="pl-PL" dirty="0" smtClean="0"/>
              <a:t>http://</a:t>
            </a:r>
            <a:r>
              <a:rPr lang="pl-PL" dirty="0" err="1" smtClean="0"/>
              <a:t>www.downes.ca</a:t>
            </a:r>
            <a:r>
              <a:rPr lang="pl-PL" dirty="0" smtClean="0"/>
              <a:t>/</a:t>
            </a:r>
            <a:r>
              <a:rPr lang="pl-PL" dirty="0" err="1" smtClean="0"/>
              <a:t>stats</a:t>
            </a:r>
            <a:r>
              <a:rPr lang="pl-PL" dirty="0" smtClean="0"/>
              <a:t>/</a:t>
            </a:r>
            <a:r>
              <a:rPr lang="pl-PL" dirty="0" err="1" smtClean="0"/>
              <a:t>awstats.downes.ca.html</a:t>
            </a:r>
            <a:endParaRPr lang="pl-PL" dirty="0" smtClean="0"/>
          </a:p>
          <a:p>
            <a:r>
              <a:rPr lang="pl-PL" dirty="0" smtClean="0"/>
              <a:t>http://</a:t>
            </a:r>
            <a:r>
              <a:rPr lang="pl-PL" dirty="0" err="1" smtClean="0"/>
              <a:t>change.mooc.ca</a:t>
            </a:r>
            <a:r>
              <a:rPr lang="pl-PL" dirty="0" smtClean="0"/>
              <a:t>/</a:t>
            </a:r>
            <a:r>
              <a:rPr lang="pl-PL" dirty="0" err="1" smtClean="0"/>
              <a:t>stats</a:t>
            </a:r>
            <a:r>
              <a:rPr lang="pl-PL" dirty="0" smtClean="0"/>
              <a:t>/</a:t>
            </a:r>
            <a:r>
              <a:rPr lang="pl-PL" dirty="0" err="1" smtClean="0"/>
              <a:t>awstats.change.mooc.ca.html</a:t>
            </a:r>
            <a:endParaRPr lang="pl-PL" dirty="0" smtClean="0"/>
          </a:p>
          <a:p>
            <a:endParaRPr lang="pl-PL" dirty="0" smtClean="0"/>
          </a:p>
          <a:p>
            <a:endParaRPr lang="en-US" dirty="0"/>
          </a:p>
        </p:txBody>
      </p:sp>
      <p:sp>
        <p:nvSpPr>
          <p:cNvPr id="4" name="Slide Number Placeholder 3"/>
          <p:cNvSpPr>
            <a:spLocks noGrp="1"/>
          </p:cNvSpPr>
          <p:nvPr>
            <p:ph type="sldNum" sz="quarter" idx="10"/>
          </p:nvPr>
        </p:nvSpPr>
        <p:spPr/>
        <p:txBody>
          <a:bodyPr/>
          <a:lstStyle/>
          <a:p>
            <a:fld id="{984CF06A-F2C2-174D-AFF0-9DD576AA98A2}" type="slidenum">
              <a:rPr lang="en-US" smtClean="0"/>
              <a:t>17</a:t>
            </a:fld>
            <a:endParaRPr lang="en-US"/>
          </a:p>
        </p:txBody>
      </p:sp>
    </p:spTree>
    <p:extLst>
      <p:ext uri="{BB962C8B-B14F-4D97-AF65-F5344CB8AC3E}">
        <p14:creationId xmlns:p14="http://schemas.microsoft.com/office/powerpoint/2010/main" val="130250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829955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414061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00986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2AA9D-85E5-0140-92F0-DD7217774118}"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63975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B2AA9D-85E5-0140-92F0-DD7217774118}" type="datetimeFigureOut">
              <a:rPr lang="en-US" smtClean="0"/>
              <a:t>11-11-14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75690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B2AA9D-85E5-0140-92F0-DD7217774118}"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130732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B2AA9D-85E5-0140-92F0-DD7217774118}" type="datetimeFigureOut">
              <a:rPr lang="en-US" smtClean="0"/>
              <a:t>11-11-14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22872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B2AA9D-85E5-0140-92F0-DD7217774118}" type="datetimeFigureOut">
              <a:rPr lang="en-US" smtClean="0"/>
              <a:t>11-11-14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190976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2AA9D-85E5-0140-92F0-DD7217774118}" type="datetimeFigureOut">
              <a:rPr lang="en-US" smtClean="0"/>
              <a:t>11-11-14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134935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2AA9D-85E5-0140-92F0-DD7217774118}"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376255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2AA9D-85E5-0140-92F0-DD7217774118}" type="datetimeFigureOut">
              <a:rPr lang="en-US" smtClean="0"/>
              <a:t>11-11-14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91C94-DD19-F348-92AB-114F76FC64FA}" type="slidenum">
              <a:rPr lang="en-US" smtClean="0"/>
              <a:t>‹#›</a:t>
            </a:fld>
            <a:endParaRPr lang="en-US"/>
          </a:p>
        </p:txBody>
      </p:sp>
    </p:spTree>
    <p:extLst>
      <p:ext uri="{BB962C8B-B14F-4D97-AF65-F5344CB8AC3E}">
        <p14:creationId xmlns:p14="http://schemas.microsoft.com/office/powerpoint/2010/main" val="22910042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2AA9D-85E5-0140-92F0-DD7217774118}" type="datetimeFigureOut">
              <a:rPr lang="en-US" smtClean="0"/>
              <a:t>11-11-14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91C94-DD19-F348-92AB-114F76FC64FA}" type="slidenum">
              <a:rPr lang="en-US" smtClean="0"/>
              <a:t>‹#›</a:t>
            </a:fld>
            <a:endParaRPr lang="en-US"/>
          </a:p>
        </p:txBody>
      </p:sp>
    </p:spTree>
    <p:extLst>
      <p:ext uri="{BB962C8B-B14F-4D97-AF65-F5344CB8AC3E}">
        <p14:creationId xmlns:p14="http://schemas.microsoft.com/office/powerpoint/2010/main" val="380027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344" y="0"/>
            <a:ext cx="10376578" cy="6872798"/>
          </a:xfrm>
          <a:prstGeom prst="rect">
            <a:avLst/>
          </a:prstGeom>
        </p:spPr>
      </p:pic>
      <p:sp>
        <p:nvSpPr>
          <p:cNvPr id="2" name="Title 1"/>
          <p:cNvSpPr>
            <a:spLocks noGrp="1"/>
          </p:cNvSpPr>
          <p:nvPr>
            <p:ph type="ctrTitle"/>
          </p:nvPr>
        </p:nvSpPr>
        <p:spPr>
          <a:xfrm>
            <a:off x="2927708" y="877924"/>
            <a:ext cx="5949772" cy="1191674"/>
          </a:xfrm>
        </p:spPr>
        <p:txBody>
          <a:bodyPr/>
          <a:lstStyle/>
          <a:p>
            <a:pPr algn="r"/>
            <a:r>
              <a:rPr lang="en-US" sz="4800" dirty="0" smtClean="0">
                <a:effectLst/>
              </a:rPr>
              <a:t>We don’t need</a:t>
            </a:r>
            <a:br>
              <a:rPr lang="en-US" sz="4800" dirty="0" smtClean="0">
                <a:effectLst/>
              </a:rPr>
            </a:br>
            <a:r>
              <a:rPr lang="en-US" sz="4800" dirty="0" smtClean="0">
                <a:effectLst/>
              </a:rPr>
              <a:t> no educator</a:t>
            </a:r>
            <a:r>
              <a:rPr lang="en-US" dirty="0" smtClean="0"/>
              <a:t/>
            </a:r>
            <a:br>
              <a:rPr lang="en-US" dirty="0" smtClean="0"/>
            </a:br>
            <a:r>
              <a:rPr lang="en-US" sz="3200" dirty="0" smtClean="0"/>
              <a:t>The role of the teacher </a:t>
            </a:r>
            <a:br>
              <a:rPr lang="en-US" sz="3200" dirty="0" smtClean="0"/>
            </a:br>
            <a:r>
              <a:rPr lang="en-US" sz="3200" dirty="0" smtClean="0"/>
              <a:t>in today’s online education</a:t>
            </a:r>
            <a:r>
              <a:rPr lang="en-US" sz="2800" dirty="0" smtClean="0"/>
              <a:t/>
            </a:r>
            <a:br>
              <a:rPr lang="en-US" sz="2800" dirty="0" smtClean="0"/>
            </a:br>
            <a:endParaRPr lang="en-US" dirty="0"/>
          </a:p>
        </p:txBody>
      </p:sp>
      <p:sp>
        <p:nvSpPr>
          <p:cNvPr id="3" name="Subtitle 2"/>
          <p:cNvSpPr>
            <a:spLocks noGrp="1"/>
          </p:cNvSpPr>
          <p:nvPr>
            <p:ph type="subTitle" idx="1"/>
          </p:nvPr>
        </p:nvSpPr>
        <p:spPr>
          <a:xfrm>
            <a:off x="1105080" y="4908693"/>
            <a:ext cx="7772400" cy="1752600"/>
          </a:xfrm>
        </p:spPr>
        <p:txBody>
          <a:bodyPr/>
          <a:lstStyle/>
          <a:p>
            <a:pPr algn="r"/>
            <a:r>
              <a:rPr lang="en-US" dirty="0" smtClean="0"/>
              <a:t>Stephen Downes</a:t>
            </a:r>
          </a:p>
          <a:p>
            <a:pPr algn="r"/>
            <a:r>
              <a:rPr lang="nb-NO" sz="2400" dirty="0" smtClean="0"/>
              <a:t>NFF konferansen, 14 November 2011</a:t>
            </a:r>
          </a:p>
          <a:p>
            <a:pPr algn="r"/>
            <a:r>
              <a:rPr lang="nb-NO" sz="2400" dirty="0" smtClean="0"/>
              <a:t>Oslo, Norway</a:t>
            </a:r>
            <a:endParaRPr lang="en-US" sz="2400" dirty="0"/>
          </a:p>
        </p:txBody>
      </p:sp>
    </p:spTree>
    <p:extLst>
      <p:ext uri="{BB962C8B-B14F-4D97-AF65-F5344CB8AC3E}">
        <p14:creationId xmlns:p14="http://schemas.microsoft.com/office/powerpoint/2010/main" val="13521360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1-11-13 at 4.0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7" y="0"/>
            <a:ext cx="9454088" cy="6858000"/>
          </a:xfrm>
          <a:prstGeom prst="rect">
            <a:avLst/>
          </a:prstGeom>
        </p:spPr>
      </p:pic>
      <p:sp>
        <p:nvSpPr>
          <p:cNvPr id="6" name="TextBox 5"/>
          <p:cNvSpPr txBox="1"/>
          <p:nvPr/>
        </p:nvSpPr>
        <p:spPr>
          <a:xfrm>
            <a:off x="5165672" y="248722"/>
            <a:ext cx="3978328" cy="923330"/>
          </a:xfrm>
          <a:prstGeom prst="rect">
            <a:avLst/>
          </a:prstGeom>
          <a:noFill/>
        </p:spPr>
        <p:txBody>
          <a:bodyPr wrap="square" rtlCol="0">
            <a:spAutoFit/>
          </a:bodyPr>
          <a:lstStyle/>
          <a:p>
            <a:r>
              <a:rPr lang="en-US" sz="5400" dirty="0" smtClean="0"/>
              <a:t>The Roles….</a:t>
            </a:r>
            <a:endParaRPr lang="en-US" sz="5400" dirty="0"/>
          </a:p>
        </p:txBody>
      </p:sp>
      <p:sp>
        <p:nvSpPr>
          <p:cNvPr id="7" name="TextBox 6"/>
          <p:cNvSpPr txBox="1"/>
          <p:nvPr/>
        </p:nvSpPr>
        <p:spPr>
          <a:xfrm>
            <a:off x="1301068" y="910610"/>
            <a:ext cx="2418350" cy="1323439"/>
          </a:xfrm>
          <a:prstGeom prst="rect">
            <a:avLst/>
          </a:prstGeom>
          <a:noFill/>
        </p:spPr>
        <p:txBody>
          <a:bodyPr wrap="none" rtlCol="0">
            <a:spAutoFit/>
          </a:bodyPr>
          <a:lstStyle/>
          <a:p>
            <a:r>
              <a:rPr lang="en-US" sz="4000" dirty="0" smtClean="0">
                <a:solidFill>
                  <a:schemeClr val="accent6">
                    <a:lumMod val="40000"/>
                    <a:lumOff val="60000"/>
                  </a:schemeClr>
                </a:solidFill>
              </a:rPr>
              <a:t>Teacher as</a:t>
            </a:r>
          </a:p>
          <a:p>
            <a:r>
              <a:rPr lang="en-US" sz="4000" dirty="0" smtClean="0">
                <a:solidFill>
                  <a:schemeClr val="accent6">
                    <a:lumMod val="40000"/>
                    <a:lumOff val="60000"/>
                  </a:schemeClr>
                </a:solidFill>
              </a:rPr>
              <a:t>Expert</a:t>
            </a:r>
            <a:endParaRPr lang="en-US" sz="4000" dirty="0">
              <a:solidFill>
                <a:schemeClr val="accent6">
                  <a:lumMod val="40000"/>
                  <a:lumOff val="60000"/>
                </a:schemeClr>
              </a:solidFill>
            </a:endParaRPr>
          </a:p>
        </p:txBody>
      </p:sp>
      <p:sp>
        <p:nvSpPr>
          <p:cNvPr id="8" name="TextBox 7"/>
          <p:cNvSpPr txBox="1"/>
          <p:nvPr/>
        </p:nvSpPr>
        <p:spPr>
          <a:xfrm>
            <a:off x="5780941" y="1990741"/>
            <a:ext cx="2418350" cy="1323439"/>
          </a:xfrm>
          <a:prstGeom prst="rect">
            <a:avLst/>
          </a:prstGeom>
          <a:noFill/>
        </p:spPr>
        <p:txBody>
          <a:bodyPr wrap="none" rtlCol="0">
            <a:spAutoFit/>
          </a:bodyPr>
          <a:lstStyle/>
          <a:p>
            <a:r>
              <a:rPr lang="en-US" sz="4000" dirty="0" smtClean="0">
                <a:solidFill>
                  <a:srgbClr val="FCD5B5"/>
                </a:solidFill>
              </a:rPr>
              <a:t>Teacher as </a:t>
            </a:r>
          </a:p>
          <a:p>
            <a:r>
              <a:rPr lang="en-US" sz="4000" dirty="0" smtClean="0">
                <a:solidFill>
                  <a:srgbClr val="FCD5B5"/>
                </a:solidFill>
              </a:rPr>
              <a:t>Learner</a:t>
            </a:r>
            <a:endParaRPr lang="en-US" sz="4000" dirty="0">
              <a:solidFill>
                <a:srgbClr val="FCD5B5"/>
              </a:solidFill>
            </a:endParaRPr>
          </a:p>
        </p:txBody>
      </p:sp>
      <p:sp>
        <p:nvSpPr>
          <p:cNvPr id="9" name="TextBox 8"/>
          <p:cNvSpPr txBox="1"/>
          <p:nvPr/>
        </p:nvSpPr>
        <p:spPr>
          <a:xfrm>
            <a:off x="1512897" y="4557353"/>
            <a:ext cx="2384405" cy="1323439"/>
          </a:xfrm>
          <a:prstGeom prst="rect">
            <a:avLst/>
          </a:prstGeom>
          <a:noFill/>
        </p:spPr>
        <p:txBody>
          <a:bodyPr wrap="square" rtlCol="0">
            <a:spAutoFit/>
          </a:bodyPr>
          <a:lstStyle/>
          <a:p>
            <a:r>
              <a:rPr lang="en-US" sz="4000" dirty="0" smtClean="0">
                <a:solidFill>
                  <a:srgbClr val="FCD5B5"/>
                </a:solidFill>
              </a:rPr>
              <a:t>Teacher as Coach</a:t>
            </a:r>
            <a:endParaRPr lang="en-US" sz="4000" dirty="0">
              <a:solidFill>
                <a:srgbClr val="FCD5B5"/>
              </a:solidFill>
            </a:endParaRPr>
          </a:p>
        </p:txBody>
      </p:sp>
      <p:cxnSp>
        <p:nvCxnSpPr>
          <p:cNvPr id="11" name="Straight Connector 10"/>
          <p:cNvCxnSpPr/>
          <p:nvPr/>
        </p:nvCxnSpPr>
        <p:spPr>
          <a:xfrm>
            <a:off x="3338418" y="1980049"/>
            <a:ext cx="2567656" cy="1787622"/>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705100" y="1879600"/>
            <a:ext cx="633318" cy="2667000"/>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2705100" y="3767671"/>
            <a:ext cx="3200974" cy="675382"/>
          </a:xfrm>
          <a:prstGeom prst="line">
            <a:avLst/>
          </a:prstGeom>
          <a:ln w="15240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95878" y="5129278"/>
            <a:ext cx="2418350" cy="1323439"/>
          </a:xfrm>
          <a:prstGeom prst="rect">
            <a:avLst/>
          </a:prstGeom>
          <a:noFill/>
        </p:spPr>
        <p:txBody>
          <a:bodyPr wrap="none" rtlCol="0">
            <a:spAutoFit/>
          </a:bodyPr>
          <a:lstStyle/>
          <a:p>
            <a:r>
              <a:rPr lang="en-US" sz="4000" dirty="0" smtClean="0">
                <a:solidFill>
                  <a:srgbClr val="FCD5B5"/>
                </a:solidFill>
              </a:rPr>
              <a:t>Teacher as </a:t>
            </a:r>
          </a:p>
          <a:p>
            <a:r>
              <a:rPr lang="en-US" sz="4000" dirty="0" smtClean="0">
                <a:solidFill>
                  <a:srgbClr val="FCD5B5"/>
                </a:solidFill>
              </a:rPr>
              <a:t>Designer</a:t>
            </a:r>
            <a:endParaRPr lang="en-US" sz="4000" dirty="0">
              <a:solidFill>
                <a:srgbClr val="FCD5B5"/>
              </a:solidFill>
            </a:endParaRPr>
          </a:p>
        </p:txBody>
      </p:sp>
    </p:spTree>
    <p:extLst>
      <p:ext uri="{BB962C8B-B14F-4D97-AF65-F5344CB8AC3E}">
        <p14:creationId xmlns:p14="http://schemas.microsoft.com/office/powerpoint/2010/main" val="26304572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14 at 5.39.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80" y="0"/>
            <a:ext cx="10586571" cy="6965432"/>
          </a:xfrm>
          <a:prstGeom prst="rect">
            <a:avLst/>
          </a:prstGeom>
        </p:spPr>
      </p:pic>
      <p:sp>
        <p:nvSpPr>
          <p:cNvPr id="5" name="TextBox 4"/>
          <p:cNvSpPr txBox="1"/>
          <p:nvPr/>
        </p:nvSpPr>
        <p:spPr>
          <a:xfrm>
            <a:off x="538825" y="-1143200"/>
            <a:ext cx="923701" cy="6447919"/>
          </a:xfrm>
          <a:prstGeom prst="rect">
            <a:avLst/>
          </a:prstGeom>
          <a:noFill/>
        </p:spPr>
        <p:txBody>
          <a:bodyPr wrap="square" rtlCol="0">
            <a:spAutoFit/>
          </a:bodyPr>
          <a:lstStyle/>
          <a:p>
            <a:r>
              <a:rPr lang="en-US" sz="413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a:t>
            </a:r>
            <a:endParaRPr lang="en-US" sz="287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5.01.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986" y="2719469"/>
            <a:ext cx="2411787" cy="3442780"/>
          </a:xfrm>
          <a:prstGeom prst="rect">
            <a:avLst/>
          </a:prstGeom>
          <a:ln>
            <a:solidFill>
              <a:srgbClr val="4F81BD"/>
            </a:solidFill>
          </a:ln>
        </p:spPr>
      </p:pic>
    </p:spTree>
    <p:extLst>
      <p:ext uri="{BB962C8B-B14F-4D97-AF65-F5344CB8AC3E}">
        <p14:creationId xmlns:p14="http://schemas.microsoft.com/office/powerpoint/2010/main" val="17138047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1-11-14 at 5.45.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51" y="527714"/>
            <a:ext cx="7188782" cy="5514123"/>
          </a:xfrm>
          <a:prstGeom prst="rect">
            <a:avLst/>
          </a:prstGeom>
          <a:ln>
            <a:solidFill>
              <a:srgbClr val="4F81BD"/>
            </a:solidFill>
          </a:ln>
        </p:spPr>
      </p:pic>
      <p:pic>
        <p:nvPicPr>
          <p:cNvPr id="5" name="Picture 4" descr="Screen shot 2011-11-14 at 5.03.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694" y="3291798"/>
            <a:ext cx="3220125" cy="3382144"/>
          </a:xfrm>
          <a:prstGeom prst="rect">
            <a:avLst/>
          </a:prstGeom>
          <a:ln>
            <a:solidFill>
              <a:srgbClr val="4F81BD"/>
            </a:solidFill>
          </a:ln>
        </p:spPr>
      </p:pic>
      <p:sp>
        <p:nvSpPr>
          <p:cNvPr id="7" name="Rectangle 6"/>
          <p:cNvSpPr/>
          <p:nvPr/>
        </p:nvSpPr>
        <p:spPr>
          <a:xfrm>
            <a:off x="2071591" y="6304610"/>
            <a:ext cx="3333026" cy="369332"/>
          </a:xfrm>
          <a:prstGeom prst="rect">
            <a:avLst/>
          </a:prstGeom>
          <a:solidFill>
            <a:srgbClr val="BFBFBF"/>
          </a:solidFill>
          <a:ln>
            <a:solidFill>
              <a:srgbClr val="4F81BD"/>
            </a:solidFill>
          </a:ln>
        </p:spPr>
        <p:txBody>
          <a:bodyPr wrap="none">
            <a:spAutoFit/>
          </a:bodyPr>
          <a:lstStyle/>
          <a:p>
            <a:r>
              <a:rPr lang="pl-PL" dirty="0"/>
              <a:t>http://</a:t>
            </a:r>
            <a:r>
              <a:rPr lang="pl-PL" dirty="0" err="1"/>
              <a:t>www.downes.ca</a:t>
            </a:r>
            <a:r>
              <a:rPr lang="pl-PL" dirty="0"/>
              <a:t>/</a:t>
            </a:r>
            <a:r>
              <a:rPr lang="pl-PL" dirty="0" err="1"/>
              <a:t>opml.xml</a:t>
            </a:r>
            <a:endParaRPr lang="en-US" dirty="0"/>
          </a:p>
        </p:txBody>
      </p:sp>
      <p:sp>
        <p:nvSpPr>
          <p:cNvPr id="8" name="Rectangle 7"/>
          <p:cNvSpPr/>
          <p:nvPr/>
        </p:nvSpPr>
        <p:spPr>
          <a:xfrm>
            <a:off x="4846012" y="1961565"/>
            <a:ext cx="3918636" cy="523220"/>
          </a:xfrm>
          <a:prstGeom prst="rect">
            <a:avLst/>
          </a:prstGeom>
          <a:solidFill>
            <a:srgbClr val="BFBFBF"/>
          </a:solidFill>
          <a:ln>
            <a:solidFill>
              <a:srgbClr val="4F81BD"/>
            </a:solidFill>
          </a:ln>
        </p:spPr>
        <p:txBody>
          <a:bodyPr wrap="none">
            <a:spAutoFit/>
          </a:bodyPr>
          <a:lstStyle/>
          <a:p>
            <a:r>
              <a:rPr lang="pl-PL" sz="2800" dirty="0"/>
              <a:t>http:/</a:t>
            </a:r>
            <a:r>
              <a:rPr lang="pl-PL" sz="2800" dirty="0" smtClean="0"/>
              <a:t>/</a:t>
            </a:r>
            <a:r>
              <a:rPr lang="pl-PL" sz="2800" dirty="0" err="1" smtClean="0"/>
              <a:t>reader.google.com</a:t>
            </a:r>
            <a:endParaRPr lang="en-US" sz="2800" dirty="0"/>
          </a:p>
        </p:txBody>
      </p:sp>
    </p:spTree>
    <p:extLst>
      <p:ext uri="{BB962C8B-B14F-4D97-AF65-F5344CB8AC3E}">
        <p14:creationId xmlns:p14="http://schemas.microsoft.com/office/powerpoint/2010/main" val="20337833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783257" y="274638"/>
            <a:ext cx="7028350" cy="5292792"/>
          </a:xfrm>
          <a:prstGeom prst="rect">
            <a:avLst/>
          </a:prstGeom>
        </p:spPr>
      </p:pic>
      <p:pic>
        <p:nvPicPr>
          <p:cNvPr id="5" name="Picture 4" descr="Screen shot 2011-11-14 at 5.35.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21462"/>
            <a:ext cx="2642304" cy="2750468"/>
          </a:xfrm>
          <a:prstGeom prst="rect">
            <a:avLst/>
          </a:prstGeom>
          <a:ln>
            <a:solidFill>
              <a:srgbClr val="4F81BD"/>
            </a:solidFill>
          </a:ln>
        </p:spPr>
      </p:pic>
      <p:sp>
        <p:nvSpPr>
          <p:cNvPr id="6" name="Rectangle 5"/>
          <p:cNvSpPr/>
          <p:nvPr/>
        </p:nvSpPr>
        <p:spPr>
          <a:xfrm>
            <a:off x="3939973" y="5948710"/>
            <a:ext cx="4418147" cy="523220"/>
          </a:xfrm>
          <a:prstGeom prst="rect">
            <a:avLst/>
          </a:prstGeom>
          <a:solidFill>
            <a:srgbClr val="BFBFBF"/>
          </a:solidFill>
          <a:ln>
            <a:solidFill>
              <a:srgbClr val="4F81BD"/>
            </a:solidFill>
          </a:ln>
        </p:spPr>
        <p:txBody>
          <a:bodyPr wrap="none">
            <a:spAutoFit/>
          </a:bodyPr>
          <a:lstStyle/>
          <a:p>
            <a:r>
              <a:rPr lang="nl-NL" sz="2800" dirty="0"/>
              <a:t>http://</a:t>
            </a:r>
            <a:r>
              <a:rPr lang="nl-NL" sz="2800" dirty="0" err="1"/>
              <a:t>www.tweetdeck.com</a:t>
            </a:r>
            <a:r>
              <a:rPr lang="nl-NL" sz="2800" dirty="0"/>
              <a:t>/</a:t>
            </a:r>
            <a:endParaRPr lang="en-US" sz="2800" dirty="0"/>
          </a:p>
        </p:txBody>
      </p:sp>
      <p:sp>
        <p:nvSpPr>
          <p:cNvPr id="7" name="Rectangle 6"/>
          <p:cNvSpPr/>
          <p:nvPr/>
        </p:nvSpPr>
        <p:spPr>
          <a:xfrm>
            <a:off x="6839756" y="5382764"/>
            <a:ext cx="1518364" cy="523220"/>
          </a:xfrm>
          <a:prstGeom prst="rect">
            <a:avLst/>
          </a:prstGeom>
        </p:spPr>
        <p:txBody>
          <a:bodyPr wrap="none">
            <a:spAutoFit/>
          </a:bodyPr>
          <a:lstStyle/>
          <a:p>
            <a:r>
              <a:rPr lang="nl-NL" sz="2800" dirty="0" smtClean="0">
                <a:solidFill>
                  <a:schemeClr val="bg1"/>
                </a:solidFill>
              </a:rPr>
              <a:t>#</a:t>
            </a:r>
            <a:r>
              <a:rPr lang="nl-NL" sz="2800" dirty="0" err="1" smtClean="0">
                <a:solidFill>
                  <a:schemeClr val="bg1"/>
                </a:solidFill>
              </a:rPr>
              <a:t>hashtag</a:t>
            </a:r>
            <a:endParaRPr lang="en-US" sz="2800" dirty="0">
              <a:solidFill>
                <a:schemeClr val="bg1"/>
              </a:solidFill>
            </a:endParaRPr>
          </a:p>
        </p:txBody>
      </p:sp>
    </p:spTree>
    <p:extLst>
      <p:ext uri="{BB962C8B-B14F-4D97-AF65-F5344CB8AC3E}">
        <p14:creationId xmlns:p14="http://schemas.microsoft.com/office/powerpoint/2010/main" val="25353364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94029" y="552799"/>
            <a:ext cx="6350000" cy="4762500"/>
          </a:xfrm>
          <a:prstGeom prst="rect">
            <a:avLst/>
          </a:prstGeom>
        </p:spPr>
      </p:pic>
      <p:pic>
        <p:nvPicPr>
          <p:cNvPr id="8" name="Picture 7" descr="Screen shot 2011-11-14 at 5.04.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844" y="3058273"/>
            <a:ext cx="2269425" cy="3116677"/>
          </a:xfrm>
          <a:prstGeom prst="rect">
            <a:avLst/>
          </a:prstGeom>
          <a:ln>
            <a:solidFill>
              <a:srgbClr val="4F81BD"/>
            </a:solidFill>
          </a:ln>
        </p:spPr>
      </p:pic>
      <p:sp>
        <p:nvSpPr>
          <p:cNvPr id="14" name="Rectangle 13"/>
          <p:cNvSpPr/>
          <p:nvPr/>
        </p:nvSpPr>
        <p:spPr>
          <a:xfrm>
            <a:off x="1054809" y="5316943"/>
            <a:ext cx="5618036" cy="646331"/>
          </a:xfrm>
          <a:prstGeom prst="rect">
            <a:avLst/>
          </a:prstGeom>
          <a:solidFill>
            <a:srgbClr val="BFBFBF"/>
          </a:solidFill>
          <a:ln>
            <a:solidFill>
              <a:srgbClr val="4F81BD"/>
            </a:solidFill>
          </a:ln>
        </p:spPr>
        <p:txBody>
          <a:bodyPr wrap="square">
            <a:spAutoFit/>
          </a:bodyPr>
          <a:lstStyle/>
          <a:p>
            <a:r>
              <a:rPr lang="nl-NL" dirty="0"/>
              <a:t>http://</a:t>
            </a:r>
            <a:r>
              <a:rPr lang="nl-NL" dirty="0" err="1"/>
              <a:t>learnonline.wordpress.com</a:t>
            </a:r>
            <a:r>
              <a:rPr lang="nl-NL" dirty="0"/>
              <a:t>/2007/09/20/10-minute-lecture-george-siemens-curatorial-teaching/</a:t>
            </a:r>
            <a:endParaRPr lang="en-US" dirty="0"/>
          </a:p>
        </p:txBody>
      </p:sp>
      <p:pic>
        <p:nvPicPr>
          <p:cNvPr id="15" name="Picture 14"/>
          <p:cNvPicPr>
            <a:picLocks noChangeAspect="1"/>
          </p:cNvPicPr>
          <p:nvPr/>
        </p:nvPicPr>
        <p:blipFill>
          <a:blip r:embed="rId4"/>
          <a:stretch>
            <a:fillRect/>
          </a:stretch>
        </p:blipFill>
        <p:spPr>
          <a:xfrm>
            <a:off x="5712054" y="1447699"/>
            <a:ext cx="2865791" cy="1610575"/>
          </a:xfrm>
          <a:prstGeom prst="rect">
            <a:avLst/>
          </a:prstGeom>
        </p:spPr>
      </p:pic>
    </p:spTree>
    <p:extLst>
      <p:ext uri="{BB962C8B-B14F-4D97-AF65-F5344CB8AC3E}">
        <p14:creationId xmlns:p14="http://schemas.microsoft.com/office/powerpoint/2010/main" val="21192705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03.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37" y="606664"/>
            <a:ext cx="8115300" cy="5054600"/>
          </a:xfrm>
          <a:prstGeom prst="rect">
            <a:avLst/>
          </a:prstGeom>
        </p:spPr>
      </p:pic>
      <p:pic>
        <p:nvPicPr>
          <p:cNvPr id="6" name="Picture 5" descr="Screen shot 2011-11-14 at 6.06.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25" y="3558434"/>
            <a:ext cx="2699941" cy="2806658"/>
          </a:xfrm>
          <a:prstGeom prst="rect">
            <a:avLst/>
          </a:prstGeom>
          <a:ln>
            <a:solidFill>
              <a:srgbClr val="4F81BD"/>
            </a:solidFill>
          </a:ln>
        </p:spPr>
      </p:pic>
      <p:pic>
        <p:nvPicPr>
          <p:cNvPr id="7" name="Picture 6"/>
          <p:cNvPicPr>
            <a:picLocks noChangeAspect="1"/>
          </p:cNvPicPr>
          <p:nvPr/>
        </p:nvPicPr>
        <p:blipFill>
          <a:blip r:embed="rId5"/>
          <a:stretch>
            <a:fillRect/>
          </a:stretch>
        </p:blipFill>
        <p:spPr>
          <a:xfrm>
            <a:off x="186625" y="129935"/>
            <a:ext cx="3627451" cy="1813726"/>
          </a:xfrm>
          <a:prstGeom prst="rect">
            <a:avLst/>
          </a:prstGeom>
        </p:spPr>
      </p:pic>
      <p:pic>
        <p:nvPicPr>
          <p:cNvPr id="8" name="Picture 7"/>
          <p:cNvPicPr>
            <a:picLocks noChangeAspect="1"/>
          </p:cNvPicPr>
          <p:nvPr/>
        </p:nvPicPr>
        <p:blipFill>
          <a:blip r:embed="rId6"/>
          <a:stretch>
            <a:fillRect/>
          </a:stretch>
        </p:blipFill>
        <p:spPr>
          <a:xfrm>
            <a:off x="6453078" y="916449"/>
            <a:ext cx="2578777" cy="1722843"/>
          </a:xfrm>
          <a:prstGeom prst="rect">
            <a:avLst/>
          </a:prstGeom>
        </p:spPr>
      </p:pic>
      <p:sp>
        <p:nvSpPr>
          <p:cNvPr id="9" name="Rectangle 8"/>
          <p:cNvSpPr/>
          <p:nvPr/>
        </p:nvSpPr>
        <p:spPr>
          <a:xfrm>
            <a:off x="5050877" y="5835526"/>
            <a:ext cx="3634328" cy="707886"/>
          </a:xfrm>
          <a:prstGeom prst="rect">
            <a:avLst/>
          </a:prstGeom>
          <a:solidFill>
            <a:srgbClr val="BFBFBF"/>
          </a:solidFill>
          <a:ln>
            <a:solidFill>
              <a:srgbClr val="4F81BD"/>
            </a:solidFill>
          </a:ln>
        </p:spPr>
        <p:txBody>
          <a:bodyPr wrap="none">
            <a:spAutoFit/>
          </a:bodyPr>
          <a:lstStyle/>
          <a:p>
            <a:r>
              <a:rPr lang="en-US" sz="4000" dirty="0"/>
              <a:t>http://ds106.us/</a:t>
            </a:r>
          </a:p>
        </p:txBody>
      </p:sp>
    </p:spTree>
    <p:extLst>
      <p:ext uri="{BB962C8B-B14F-4D97-AF65-F5344CB8AC3E}">
        <p14:creationId xmlns:p14="http://schemas.microsoft.com/office/powerpoint/2010/main" val="30503370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1-11-13 at 6.44.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41" y="386461"/>
            <a:ext cx="7903623" cy="5958431"/>
          </a:xfrm>
          <a:prstGeom prst="rect">
            <a:avLst/>
          </a:prstGeom>
        </p:spPr>
      </p:pic>
      <p:sp>
        <p:nvSpPr>
          <p:cNvPr id="7" name="Rectangle 6"/>
          <p:cNvSpPr/>
          <p:nvPr/>
        </p:nvSpPr>
        <p:spPr>
          <a:xfrm>
            <a:off x="457200" y="5962134"/>
            <a:ext cx="5916679" cy="523220"/>
          </a:xfrm>
          <a:prstGeom prst="rect">
            <a:avLst/>
          </a:prstGeom>
          <a:solidFill>
            <a:srgbClr val="BFBFBF">
              <a:alpha val="74000"/>
            </a:srgbClr>
          </a:solidFill>
          <a:ln>
            <a:solidFill>
              <a:srgbClr val="000000"/>
            </a:solidFill>
          </a:ln>
        </p:spPr>
        <p:txBody>
          <a:bodyPr wrap="none">
            <a:spAutoFit/>
          </a:bodyPr>
          <a:lstStyle/>
          <a:p>
            <a:r>
              <a:rPr lang="en-US" sz="2800" dirty="0" smtClean="0"/>
              <a:t>http://</a:t>
            </a:r>
            <a:r>
              <a:rPr lang="en-US" sz="2800" dirty="0" err="1" smtClean="0"/>
              <a:t>change.mooc.ca</a:t>
            </a:r>
            <a:r>
              <a:rPr lang="en-US" sz="2800" dirty="0" smtClean="0"/>
              <a:t>/</a:t>
            </a:r>
            <a:r>
              <a:rPr lang="en-US" sz="2800" dirty="0" err="1" smtClean="0"/>
              <a:t>newsletter.htm</a:t>
            </a:r>
            <a:endParaRPr lang="en-US" sz="2800" dirty="0"/>
          </a:p>
        </p:txBody>
      </p:sp>
      <p:pic>
        <p:nvPicPr>
          <p:cNvPr id="8" name="Picture 7" descr="Screen shot 2011-11-14 at 5.36.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991203"/>
            <a:ext cx="2442195" cy="2689715"/>
          </a:xfrm>
          <a:prstGeom prst="rect">
            <a:avLst/>
          </a:prstGeom>
          <a:ln>
            <a:solidFill>
              <a:srgbClr val="4F81BD"/>
            </a:solidFill>
          </a:ln>
        </p:spPr>
      </p:pic>
    </p:spTree>
    <p:extLst>
      <p:ext uri="{BB962C8B-B14F-4D97-AF65-F5344CB8AC3E}">
        <p14:creationId xmlns:p14="http://schemas.microsoft.com/office/powerpoint/2010/main" val="32119549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3 at 6.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68" y="274638"/>
            <a:ext cx="8015032" cy="7682803"/>
          </a:xfrm>
          <a:prstGeom prst="rect">
            <a:avLst/>
          </a:prstGeom>
          <a:ln>
            <a:solidFill>
              <a:srgbClr val="4F81BD"/>
            </a:solidFill>
          </a:ln>
        </p:spPr>
      </p:pic>
      <p:sp>
        <p:nvSpPr>
          <p:cNvPr id="5" name="Rectangle 4"/>
          <p:cNvSpPr/>
          <p:nvPr/>
        </p:nvSpPr>
        <p:spPr>
          <a:xfrm>
            <a:off x="264762" y="5605958"/>
            <a:ext cx="3390471" cy="584776"/>
          </a:xfrm>
          <a:prstGeom prst="rect">
            <a:avLst/>
          </a:prstGeom>
          <a:solidFill>
            <a:srgbClr val="BFBFBF">
              <a:alpha val="79000"/>
            </a:srgbClr>
          </a:solidFill>
          <a:ln>
            <a:solidFill>
              <a:srgbClr val="000000"/>
            </a:solidFill>
          </a:ln>
        </p:spPr>
        <p:txBody>
          <a:bodyPr wrap="none">
            <a:spAutoFit/>
          </a:bodyPr>
          <a:lstStyle/>
          <a:p>
            <a:r>
              <a:rPr lang="is-IS" sz="3200" dirty="0" smtClean="0"/>
              <a:t>http://bit.ly/sfnEF6</a:t>
            </a:r>
            <a:endParaRPr lang="en-US" sz="3200" dirty="0"/>
          </a:p>
        </p:txBody>
      </p:sp>
      <p:pic>
        <p:nvPicPr>
          <p:cNvPr id="3" name="Picture 2" descr="Screen shot 2011-11-14 at 6.12.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840" y="2957498"/>
            <a:ext cx="3301305" cy="3459262"/>
          </a:xfrm>
          <a:prstGeom prst="rect">
            <a:avLst/>
          </a:prstGeom>
          <a:ln>
            <a:solidFill>
              <a:srgbClr val="4F81BD"/>
            </a:solidFill>
          </a:ln>
        </p:spPr>
      </p:pic>
      <p:cxnSp>
        <p:nvCxnSpPr>
          <p:cNvPr id="7" name="Straight Connector 6"/>
          <p:cNvCxnSpPr/>
          <p:nvPr/>
        </p:nvCxnSpPr>
        <p:spPr>
          <a:xfrm>
            <a:off x="-89804" y="6734534"/>
            <a:ext cx="9233804" cy="0"/>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Screen shot 2011-11-14 at 6.15.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501" y="757020"/>
            <a:ext cx="4063644" cy="1925598"/>
          </a:xfrm>
          <a:prstGeom prst="rect">
            <a:avLst/>
          </a:prstGeom>
          <a:ln>
            <a:solidFill>
              <a:srgbClr val="4F81BD"/>
            </a:solidFill>
          </a:ln>
        </p:spPr>
      </p:pic>
    </p:spTree>
    <p:extLst>
      <p:ext uri="{BB962C8B-B14F-4D97-AF65-F5344CB8AC3E}">
        <p14:creationId xmlns:p14="http://schemas.microsoft.com/office/powerpoint/2010/main" val="64340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Designer</a:t>
            </a:r>
            <a:endParaRPr lang="en-US" dirty="0"/>
          </a:p>
        </p:txBody>
      </p:sp>
      <p:pic>
        <p:nvPicPr>
          <p:cNvPr id="4" name="Picture 3" descr="Screen shot 2011-11-14 at 6.18.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79" y="0"/>
            <a:ext cx="9523481" cy="6881693"/>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a:t>
            </a:r>
            <a:endPar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5.22.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011" y="2681745"/>
            <a:ext cx="2496555" cy="3420605"/>
          </a:xfrm>
          <a:prstGeom prst="rect">
            <a:avLst/>
          </a:prstGeom>
          <a:ln>
            <a:solidFill>
              <a:srgbClr val="4F81BD"/>
            </a:solidFill>
          </a:ln>
        </p:spPr>
      </p:pic>
    </p:spTree>
    <p:extLst>
      <p:ext uri="{BB962C8B-B14F-4D97-AF65-F5344CB8AC3E}">
        <p14:creationId xmlns:p14="http://schemas.microsoft.com/office/powerpoint/2010/main" val="21788676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5.12.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40" y="798442"/>
            <a:ext cx="7963715" cy="5615232"/>
          </a:xfrm>
          <a:prstGeom prst="rect">
            <a:avLst/>
          </a:prstGeom>
          <a:ln>
            <a:solidFill>
              <a:srgbClr val="4F81BD"/>
            </a:solidFill>
          </a:ln>
        </p:spPr>
      </p:pic>
      <p:pic>
        <p:nvPicPr>
          <p:cNvPr id="4" name="Picture 3" descr="Screen shot 2011-11-14 at 5.07.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47" y="3606058"/>
            <a:ext cx="2311400" cy="2324100"/>
          </a:xfrm>
          <a:prstGeom prst="rect">
            <a:avLst/>
          </a:prstGeom>
          <a:ln>
            <a:solidFill>
              <a:srgbClr val="4F81BD"/>
            </a:solidFill>
          </a:ln>
        </p:spPr>
      </p:pic>
      <p:pic>
        <p:nvPicPr>
          <p:cNvPr id="5" name="Picture 4" descr="Screen shot 2011-11-14 at 5.08.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910" y="2123684"/>
            <a:ext cx="4905398" cy="3583376"/>
          </a:xfrm>
          <a:prstGeom prst="rect">
            <a:avLst/>
          </a:prstGeom>
          <a:ln>
            <a:solidFill>
              <a:srgbClr val="4F81BD"/>
            </a:solidFill>
          </a:ln>
        </p:spPr>
      </p:pic>
      <p:pic>
        <p:nvPicPr>
          <p:cNvPr id="9" name="Picture 8" descr="Screen shot 2011-11-14 at 5.14.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118" y="631867"/>
            <a:ext cx="2432190" cy="1287630"/>
          </a:xfrm>
          <a:prstGeom prst="rect">
            <a:avLst/>
          </a:prstGeom>
          <a:ln>
            <a:solidFill>
              <a:srgbClr val="4F81BD"/>
            </a:solidFill>
          </a:ln>
        </p:spPr>
      </p:pic>
      <p:sp>
        <p:nvSpPr>
          <p:cNvPr id="10" name="Rectangle 9"/>
          <p:cNvSpPr/>
          <p:nvPr/>
        </p:nvSpPr>
        <p:spPr>
          <a:xfrm>
            <a:off x="2745447" y="5927229"/>
            <a:ext cx="5824448" cy="646331"/>
          </a:xfrm>
          <a:prstGeom prst="rect">
            <a:avLst/>
          </a:prstGeom>
          <a:solidFill>
            <a:schemeClr val="bg1">
              <a:lumMod val="75000"/>
              <a:alpha val="91000"/>
            </a:schemeClr>
          </a:solidFill>
          <a:ln>
            <a:solidFill>
              <a:srgbClr val="4F81BD"/>
            </a:solidFill>
          </a:ln>
        </p:spPr>
        <p:txBody>
          <a:bodyPr wrap="square">
            <a:spAutoFit/>
          </a:bodyPr>
          <a:lstStyle/>
          <a:p>
            <a:r>
              <a:rPr lang="pl-PL" sz="3600" dirty="0"/>
              <a:t>http://</a:t>
            </a:r>
            <a:r>
              <a:rPr lang="pl-PL" sz="3600" dirty="0" err="1"/>
              <a:t>grsshopper.downes.ca</a:t>
            </a:r>
            <a:r>
              <a:rPr lang="pl-PL" sz="3600" dirty="0"/>
              <a:t>/</a:t>
            </a:r>
            <a:endParaRPr lang="en-US" sz="3600" dirty="0"/>
          </a:p>
        </p:txBody>
      </p:sp>
    </p:spTree>
    <p:extLst>
      <p:ext uri="{BB962C8B-B14F-4D97-AF65-F5344CB8AC3E}">
        <p14:creationId xmlns:p14="http://schemas.microsoft.com/office/powerpoint/2010/main" val="25135363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Rectangle 5"/>
          <p:cNvSpPr/>
          <p:nvPr/>
        </p:nvSpPr>
        <p:spPr>
          <a:xfrm>
            <a:off x="-1" y="1213"/>
            <a:ext cx="4734657" cy="2862322"/>
          </a:xfrm>
          <a:prstGeom prst="rect">
            <a:avLst/>
          </a:prstGeom>
        </p:spPr>
        <p:txBody>
          <a:bodyPr wrap="square">
            <a:spAutoFit/>
          </a:bodyPr>
          <a:lstStyle/>
          <a:p>
            <a:r>
              <a:rPr lang="en-US" sz="3600" dirty="0" smtClean="0">
                <a:solidFill>
                  <a:schemeClr val="bg1"/>
                </a:solidFill>
              </a:rPr>
              <a:t>“…the single most important factor affecting student achievement is teachers.”</a:t>
            </a:r>
            <a:endParaRPr lang="en-US" sz="3600" dirty="0">
              <a:solidFill>
                <a:schemeClr val="bg1"/>
              </a:solidFill>
            </a:endParaRPr>
          </a:p>
        </p:txBody>
      </p:sp>
      <p:sp>
        <p:nvSpPr>
          <p:cNvPr id="7" name="Rectangle 6"/>
          <p:cNvSpPr/>
          <p:nvPr/>
        </p:nvSpPr>
        <p:spPr>
          <a:xfrm>
            <a:off x="6369" y="6488668"/>
            <a:ext cx="9456574" cy="369332"/>
          </a:xfrm>
          <a:prstGeom prst="rect">
            <a:avLst/>
          </a:prstGeom>
        </p:spPr>
        <p:txBody>
          <a:bodyPr wrap="square">
            <a:spAutoFit/>
          </a:bodyPr>
          <a:lstStyle/>
          <a:p>
            <a:r>
              <a:rPr lang="en-US" dirty="0" smtClean="0">
                <a:solidFill>
                  <a:schemeClr val="bg1"/>
                </a:solidFill>
              </a:rPr>
              <a:t>http://</a:t>
            </a:r>
            <a:r>
              <a:rPr lang="en-US" dirty="0" err="1" smtClean="0">
                <a:solidFill>
                  <a:schemeClr val="bg1"/>
                </a:solidFill>
              </a:rPr>
              <a:t>www.epi.org</a:t>
            </a:r>
            <a:r>
              <a:rPr lang="en-US" dirty="0" smtClean="0">
                <a:solidFill>
                  <a:schemeClr val="bg1"/>
                </a:solidFill>
              </a:rPr>
              <a:t>/publication/</a:t>
            </a:r>
            <a:r>
              <a:rPr lang="en-US" dirty="0" err="1" smtClean="0">
                <a:solidFill>
                  <a:schemeClr val="bg1"/>
                </a:solidFill>
              </a:rPr>
              <a:t>books_teacher_quality_execsum_intro</a:t>
            </a:r>
            <a:r>
              <a:rPr lang="en-US" dirty="0" smtClean="0">
                <a:solidFill>
                  <a:schemeClr val="bg1"/>
                </a:solidFill>
              </a:rPr>
              <a:t>/</a:t>
            </a:r>
            <a:endParaRPr lang="en-US" dirty="0">
              <a:solidFill>
                <a:schemeClr val="bg1"/>
              </a:solidFill>
            </a:endParaRPr>
          </a:p>
        </p:txBody>
      </p:sp>
      <p:sp>
        <p:nvSpPr>
          <p:cNvPr id="8" name="TextBox 7"/>
          <p:cNvSpPr txBox="1"/>
          <p:nvPr/>
        </p:nvSpPr>
        <p:spPr>
          <a:xfrm>
            <a:off x="3850742" y="5780782"/>
            <a:ext cx="5126424" cy="707886"/>
          </a:xfrm>
          <a:prstGeom prst="rect">
            <a:avLst/>
          </a:prstGeom>
          <a:solidFill>
            <a:schemeClr val="bg1">
              <a:lumMod val="65000"/>
              <a:alpha val="33000"/>
            </a:schemeClr>
          </a:solidFill>
        </p:spPr>
        <p:txBody>
          <a:bodyPr wrap="none" rtlCol="0">
            <a:spAutoFit/>
          </a:bodyPr>
          <a:lstStyle/>
          <a:p>
            <a:r>
              <a:rPr lang="en-US" sz="4000" dirty="0" smtClean="0">
                <a:solidFill>
                  <a:srgbClr val="FFFFFF"/>
                </a:solidFill>
              </a:rPr>
              <a:t>So we’re told, anyway…</a:t>
            </a:r>
            <a:endParaRPr lang="en-US" sz="4000" dirty="0">
              <a:solidFill>
                <a:srgbClr val="FFFFFF"/>
              </a:solidFill>
            </a:endParaRPr>
          </a:p>
        </p:txBody>
      </p:sp>
    </p:spTree>
    <p:extLst>
      <p:ext uri="{BB962C8B-B14F-4D97-AF65-F5344CB8AC3E}">
        <p14:creationId xmlns:p14="http://schemas.microsoft.com/office/powerpoint/2010/main" val="24351303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5.0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082" y="3937698"/>
            <a:ext cx="2451812" cy="2708211"/>
          </a:xfrm>
          <a:prstGeom prst="rect">
            <a:avLst/>
          </a:prstGeom>
          <a:ln>
            <a:solidFill>
              <a:srgbClr val="4F81BD"/>
            </a:solidFill>
          </a:ln>
        </p:spPr>
      </p:pic>
      <p:sp>
        <p:nvSpPr>
          <p:cNvPr id="5" name="Rectangle 4"/>
          <p:cNvSpPr/>
          <p:nvPr/>
        </p:nvSpPr>
        <p:spPr>
          <a:xfrm>
            <a:off x="848368" y="5271108"/>
            <a:ext cx="4480714" cy="523220"/>
          </a:xfrm>
          <a:prstGeom prst="rect">
            <a:avLst/>
          </a:prstGeom>
          <a:solidFill>
            <a:schemeClr val="bg1">
              <a:lumMod val="75000"/>
            </a:schemeClr>
          </a:solidFill>
          <a:ln>
            <a:solidFill>
              <a:srgbClr val="4F81BD"/>
            </a:solidFill>
          </a:ln>
        </p:spPr>
        <p:txBody>
          <a:bodyPr wrap="none">
            <a:spAutoFit/>
          </a:bodyPr>
          <a:lstStyle/>
          <a:p>
            <a:r>
              <a:rPr lang="en-US" sz="2800" dirty="0"/>
              <a:t>http://ds106.us/ds106-radio/</a:t>
            </a:r>
          </a:p>
        </p:txBody>
      </p:sp>
      <p:pic>
        <p:nvPicPr>
          <p:cNvPr id="6" name="Picture 5" descr="Screen shot 2011-11-14 at 7.37.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082" y="508698"/>
            <a:ext cx="2997200" cy="3429000"/>
          </a:xfrm>
          <a:prstGeom prst="rect">
            <a:avLst/>
          </a:prstGeom>
          <a:ln>
            <a:solidFill>
              <a:srgbClr val="4F81BD"/>
            </a:solidFill>
          </a:ln>
        </p:spPr>
      </p:pic>
      <p:pic>
        <p:nvPicPr>
          <p:cNvPr id="8" name="Picture 7" descr="Screen shot 2011-11-14 at 7.42.5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573178"/>
            <a:ext cx="4871882" cy="2697930"/>
          </a:xfrm>
          <a:prstGeom prst="rect">
            <a:avLst/>
          </a:prstGeom>
        </p:spPr>
      </p:pic>
      <p:pic>
        <p:nvPicPr>
          <p:cNvPr id="10" name="Picture 9" descr="Screen shot 2011-11-14 at 7.45.07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513" y="698127"/>
            <a:ext cx="3913569" cy="1875051"/>
          </a:xfrm>
          <a:prstGeom prst="rect">
            <a:avLst/>
          </a:prstGeom>
        </p:spPr>
      </p:pic>
      <p:sp>
        <p:nvSpPr>
          <p:cNvPr id="11" name="Rectangle 10"/>
          <p:cNvSpPr/>
          <p:nvPr/>
        </p:nvSpPr>
        <p:spPr>
          <a:xfrm>
            <a:off x="562032" y="5818914"/>
            <a:ext cx="4767050" cy="461665"/>
          </a:xfrm>
          <a:prstGeom prst="rect">
            <a:avLst/>
          </a:prstGeom>
          <a:solidFill>
            <a:srgbClr val="BFBFBF"/>
          </a:solidFill>
          <a:ln>
            <a:solidFill>
              <a:srgbClr val="4F81BD"/>
            </a:solidFill>
          </a:ln>
        </p:spPr>
        <p:txBody>
          <a:bodyPr wrap="none">
            <a:spAutoFit/>
          </a:bodyPr>
          <a:lstStyle/>
          <a:p>
            <a:r>
              <a:rPr lang="pl-PL" sz="2400" dirty="0"/>
              <a:t>http://</a:t>
            </a:r>
            <a:r>
              <a:rPr lang="pl-PL" sz="2400" dirty="0" err="1"/>
              <a:t>www.downes.ca</a:t>
            </a:r>
            <a:r>
              <a:rPr lang="pl-PL" sz="2400" dirty="0"/>
              <a:t>/</a:t>
            </a:r>
            <a:r>
              <a:rPr lang="pl-PL" sz="2400" dirty="0" err="1"/>
              <a:t>edradio.htm</a:t>
            </a:r>
            <a:endParaRPr lang="en-US" sz="2400" dirty="0"/>
          </a:p>
        </p:txBody>
      </p:sp>
    </p:spTree>
    <p:extLst>
      <p:ext uri="{BB962C8B-B14F-4D97-AF65-F5344CB8AC3E}">
        <p14:creationId xmlns:p14="http://schemas.microsoft.com/office/powerpoint/2010/main" val="26749248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3 at 7.1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22" y="402132"/>
            <a:ext cx="8233128" cy="7408670"/>
          </a:xfrm>
          <a:prstGeom prst="rect">
            <a:avLst/>
          </a:prstGeom>
        </p:spPr>
      </p:pic>
      <p:sp>
        <p:nvSpPr>
          <p:cNvPr id="6" name="Rectangle 5"/>
          <p:cNvSpPr/>
          <p:nvPr/>
        </p:nvSpPr>
        <p:spPr>
          <a:xfrm>
            <a:off x="250671" y="6048300"/>
            <a:ext cx="3498073" cy="584776"/>
          </a:xfrm>
          <a:prstGeom prst="rect">
            <a:avLst/>
          </a:prstGeom>
          <a:solidFill>
            <a:srgbClr val="BFBFBF">
              <a:alpha val="85000"/>
            </a:srgbClr>
          </a:solidFill>
          <a:ln>
            <a:solidFill>
              <a:srgbClr val="000000"/>
            </a:solidFill>
          </a:ln>
        </p:spPr>
        <p:txBody>
          <a:bodyPr wrap="none">
            <a:spAutoFit/>
          </a:bodyPr>
          <a:lstStyle/>
          <a:p>
            <a:r>
              <a:rPr lang="en-US" sz="3200" dirty="0" smtClean="0"/>
              <a:t>http://</a:t>
            </a:r>
            <a:r>
              <a:rPr lang="en-US" sz="3200" dirty="0" err="1" smtClean="0"/>
              <a:t>bit.ly</a:t>
            </a:r>
            <a:r>
              <a:rPr lang="en-US" sz="3200" dirty="0" smtClean="0"/>
              <a:t>/</a:t>
            </a:r>
            <a:r>
              <a:rPr lang="en-US" sz="3200" dirty="0" err="1" smtClean="0"/>
              <a:t>qxkXTX</a:t>
            </a:r>
            <a:endParaRPr lang="en-US" sz="3200" dirty="0"/>
          </a:p>
        </p:txBody>
      </p:sp>
      <p:pic>
        <p:nvPicPr>
          <p:cNvPr id="2" name="Picture 1" descr="Screen shot 2011-11-14 at 5.19.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154" y="3208233"/>
            <a:ext cx="2727739" cy="3070965"/>
          </a:xfrm>
          <a:prstGeom prst="rect">
            <a:avLst/>
          </a:prstGeom>
          <a:ln>
            <a:solidFill>
              <a:srgbClr val="4F81BD"/>
            </a:solidFill>
          </a:ln>
        </p:spPr>
      </p:pic>
      <p:cxnSp>
        <p:nvCxnSpPr>
          <p:cNvPr id="4" name="Straight Connector 3"/>
          <p:cNvCxnSpPr/>
          <p:nvPr/>
        </p:nvCxnSpPr>
        <p:spPr>
          <a:xfrm flipV="1">
            <a:off x="-243754" y="6721706"/>
            <a:ext cx="9387754" cy="12828"/>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9602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4 at 6.24.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67937" cy="6899623"/>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3</a:t>
            </a:r>
            <a:endPar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5.25.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356" y="2835566"/>
            <a:ext cx="2662818" cy="3172370"/>
          </a:xfrm>
          <a:prstGeom prst="rect">
            <a:avLst/>
          </a:prstGeom>
          <a:ln>
            <a:solidFill>
              <a:srgbClr val="4F81BD"/>
            </a:solidFill>
          </a:ln>
        </p:spPr>
      </p:pic>
    </p:spTree>
    <p:extLst>
      <p:ext uri="{BB962C8B-B14F-4D97-AF65-F5344CB8AC3E}">
        <p14:creationId xmlns:p14="http://schemas.microsoft.com/office/powerpoint/2010/main" val="25495758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19448" y="522145"/>
            <a:ext cx="6506356" cy="4839102"/>
          </a:xfrm>
          <a:prstGeom prst="rect">
            <a:avLst/>
          </a:prstGeom>
        </p:spPr>
      </p:pic>
      <p:pic>
        <p:nvPicPr>
          <p:cNvPr id="5" name="Picture 4" descr="Screen shot 2011-11-14 at 5.17.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46" y="3289979"/>
            <a:ext cx="3111250" cy="3050837"/>
          </a:xfrm>
          <a:prstGeom prst="rect">
            <a:avLst/>
          </a:prstGeom>
        </p:spPr>
      </p:pic>
      <p:sp>
        <p:nvSpPr>
          <p:cNvPr id="6" name="Rectangle 5"/>
          <p:cNvSpPr/>
          <p:nvPr/>
        </p:nvSpPr>
        <p:spPr>
          <a:xfrm>
            <a:off x="3086334" y="5361247"/>
            <a:ext cx="5788764" cy="584776"/>
          </a:xfrm>
          <a:prstGeom prst="rect">
            <a:avLst/>
          </a:prstGeom>
          <a:solidFill>
            <a:srgbClr val="BFBFBF"/>
          </a:solidFill>
          <a:ln>
            <a:solidFill>
              <a:srgbClr val="4F81BD"/>
            </a:solidFill>
          </a:ln>
        </p:spPr>
        <p:txBody>
          <a:bodyPr wrap="none">
            <a:spAutoFit/>
          </a:bodyPr>
          <a:lstStyle/>
          <a:p>
            <a:r>
              <a:rPr lang="pl-PL" sz="3200" dirty="0"/>
              <a:t>http://</a:t>
            </a:r>
            <a:r>
              <a:rPr lang="pl-PL" sz="3200" dirty="0" err="1"/>
              <a:t>www.feynmanonline.com</a:t>
            </a:r>
            <a:r>
              <a:rPr lang="pl-PL" sz="3200" dirty="0"/>
              <a:t>/</a:t>
            </a:r>
            <a:endParaRPr lang="en-US" sz="3200" dirty="0"/>
          </a:p>
        </p:txBody>
      </p:sp>
    </p:spTree>
    <p:extLst>
      <p:ext uri="{BB962C8B-B14F-4D97-AF65-F5344CB8AC3E}">
        <p14:creationId xmlns:p14="http://schemas.microsoft.com/office/powerpoint/2010/main" val="37996488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creen shot 2011-11-14 at 5.26.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763" y="2691816"/>
            <a:ext cx="2651043" cy="3051201"/>
          </a:xfrm>
          <a:prstGeom prst="rect">
            <a:avLst/>
          </a:prstGeom>
        </p:spPr>
      </p:pic>
      <p:sp>
        <p:nvSpPr>
          <p:cNvPr id="12" name="Rectangle 11"/>
          <p:cNvSpPr/>
          <p:nvPr/>
        </p:nvSpPr>
        <p:spPr>
          <a:xfrm>
            <a:off x="973162" y="5743017"/>
            <a:ext cx="5406824" cy="523220"/>
          </a:xfrm>
          <a:prstGeom prst="rect">
            <a:avLst/>
          </a:prstGeom>
          <a:solidFill>
            <a:srgbClr val="BFBFBF"/>
          </a:solidFill>
          <a:ln>
            <a:solidFill>
              <a:srgbClr val="4F81BD"/>
            </a:solidFill>
          </a:ln>
        </p:spPr>
        <p:txBody>
          <a:bodyPr wrap="none">
            <a:spAutoFit/>
          </a:bodyPr>
          <a:lstStyle/>
          <a:p>
            <a:r>
              <a:rPr lang="pl-PL" sz="2800" dirty="0" smtClean="0"/>
              <a:t>http://</a:t>
            </a:r>
            <a:r>
              <a:rPr lang="pl-PL" sz="2800" dirty="0" err="1" smtClean="0"/>
              <a:t>www.downes.ca</a:t>
            </a:r>
            <a:r>
              <a:rPr lang="pl-PL" sz="2800" dirty="0"/>
              <a:t>/post/44760</a:t>
            </a:r>
            <a:endParaRPr lang="en-US" sz="2800" dirty="0"/>
          </a:p>
        </p:txBody>
      </p:sp>
      <p:pic>
        <p:nvPicPr>
          <p:cNvPr id="13" name="Picture 12"/>
          <p:cNvPicPr>
            <a:picLocks noChangeAspect="1"/>
          </p:cNvPicPr>
          <p:nvPr/>
        </p:nvPicPr>
        <p:blipFill>
          <a:blip r:embed="rId4"/>
          <a:stretch>
            <a:fillRect/>
          </a:stretch>
        </p:blipFill>
        <p:spPr>
          <a:xfrm>
            <a:off x="4570806" y="447441"/>
            <a:ext cx="4119958" cy="5295576"/>
          </a:xfrm>
          <a:prstGeom prst="rect">
            <a:avLst/>
          </a:prstGeom>
          <a:ln>
            <a:solidFill>
              <a:srgbClr val="4F81BD"/>
            </a:solidFill>
          </a:ln>
        </p:spPr>
      </p:pic>
      <p:pic>
        <p:nvPicPr>
          <p:cNvPr id="14" name="Picture 13"/>
          <p:cNvPicPr>
            <a:picLocks noChangeAspect="1"/>
          </p:cNvPicPr>
          <p:nvPr/>
        </p:nvPicPr>
        <p:blipFill>
          <a:blip r:embed="rId5"/>
          <a:stretch>
            <a:fillRect/>
          </a:stretch>
        </p:blipFill>
        <p:spPr>
          <a:xfrm>
            <a:off x="760806" y="736016"/>
            <a:ext cx="3810000" cy="1955800"/>
          </a:xfrm>
          <a:prstGeom prst="rect">
            <a:avLst/>
          </a:prstGeom>
        </p:spPr>
      </p:pic>
    </p:spTree>
    <p:extLst>
      <p:ext uri="{BB962C8B-B14F-4D97-AF65-F5344CB8AC3E}">
        <p14:creationId xmlns:p14="http://schemas.microsoft.com/office/powerpoint/2010/main" val="28892192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7.59.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69" y="1034042"/>
            <a:ext cx="4427600" cy="3093390"/>
          </a:xfrm>
          <a:prstGeom prst="rect">
            <a:avLst/>
          </a:prstGeom>
        </p:spPr>
      </p:pic>
      <p:pic>
        <p:nvPicPr>
          <p:cNvPr id="6" name="Picture 5" descr="Screen shot 2011-11-14 at 8.00.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223" y="863600"/>
            <a:ext cx="4332054" cy="3780021"/>
          </a:xfrm>
          <a:prstGeom prst="rect">
            <a:avLst/>
          </a:prstGeom>
          <a:ln>
            <a:solidFill>
              <a:srgbClr val="4F81BD"/>
            </a:solidFill>
          </a:ln>
        </p:spPr>
      </p:pic>
      <p:pic>
        <p:nvPicPr>
          <p:cNvPr id="8" name="Picture 7" descr="Screen shot 2011-11-14 at 5.34.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523" y="3841126"/>
            <a:ext cx="2493700" cy="2894784"/>
          </a:xfrm>
          <a:prstGeom prst="rect">
            <a:avLst/>
          </a:prstGeom>
          <a:ln>
            <a:solidFill>
              <a:srgbClr val="4F81BD"/>
            </a:solidFill>
          </a:ln>
        </p:spPr>
      </p:pic>
      <p:sp>
        <p:nvSpPr>
          <p:cNvPr id="9" name="Rectangle 8"/>
          <p:cNvSpPr/>
          <p:nvPr/>
        </p:nvSpPr>
        <p:spPr>
          <a:xfrm>
            <a:off x="4482223" y="4643621"/>
            <a:ext cx="4390946" cy="461665"/>
          </a:xfrm>
          <a:prstGeom prst="rect">
            <a:avLst/>
          </a:prstGeom>
          <a:solidFill>
            <a:srgbClr val="BFBFBF"/>
          </a:solidFill>
          <a:ln>
            <a:solidFill>
              <a:srgbClr val="4F81BD"/>
            </a:solidFill>
          </a:ln>
        </p:spPr>
        <p:txBody>
          <a:bodyPr wrap="none">
            <a:spAutoFit/>
          </a:bodyPr>
          <a:lstStyle/>
          <a:p>
            <a:r>
              <a:rPr lang="pl-PL" sz="2400" dirty="0"/>
              <a:t>http://</a:t>
            </a:r>
            <a:r>
              <a:rPr lang="pl-PL" sz="2400" dirty="0" err="1"/>
              <a:t>www.scoop.it</a:t>
            </a:r>
            <a:r>
              <a:rPr lang="pl-PL" sz="2400" dirty="0"/>
              <a:t>/t/</a:t>
            </a:r>
            <a:r>
              <a:rPr lang="pl-PL" sz="2400" dirty="0" err="1"/>
              <a:t>edumooc</a:t>
            </a:r>
            <a:r>
              <a:rPr lang="pl-PL" sz="2400" dirty="0"/>
              <a:t>/</a:t>
            </a:r>
            <a:endParaRPr lang="en-US" sz="2400" dirty="0"/>
          </a:p>
        </p:txBody>
      </p:sp>
      <p:sp>
        <p:nvSpPr>
          <p:cNvPr id="10" name="Rectangle 9"/>
          <p:cNvSpPr/>
          <p:nvPr/>
        </p:nvSpPr>
        <p:spPr>
          <a:xfrm>
            <a:off x="4482223" y="5124947"/>
            <a:ext cx="3829569" cy="523220"/>
          </a:xfrm>
          <a:prstGeom prst="rect">
            <a:avLst/>
          </a:prstGeom>
          <a:solidFill>
            <a:srgbClr val="BFBFBF"/>
          </a:solidFill>
          <a:ln>
            <a:solidFill>
              <a:srgbClr val="4F81BD"/>
            </a:solidFill>
          </a:ln>
        </p:spPr>
        <p:txBody>
          <a:bodyPr wrap="none">
            <a:spAutoFit/>
          </a:bodyPr>
          <a:lstStyle/>
          <a:p>
            <a:r>
              <a:rPr lang="fr-FR" sz="2800" dirty="0" err="1"/>
              <a:t>https</a:t>
            </a:r>
            <a:r>
              <a:rPr lang="fr-FR" sz="2800" dirty="0"/>
              <a:t>://</a:t>
            </a:r>
            <a:r>
              <a:rPr lang="fr-FR" sz="2800" dirty="0" err="1"/>
              <a:t>plus.google.com</a:t>
            </a:r>
            <a:r>
              <a:rPr lang="fr-FR" sz="2800" dirty="0"/>
              <a:t>/</a:t>
            </a:r>
            <a:endParaRPr lang="en-US" sz="2800" dirty="0"/>
          </a:p>
        </p:txBody>
      </p:sp>
      <p:pic>
        <p:nvPicPr>
          <p:cNvPr id="11" name="Picture 10"/>
          <p:cNvPicPr>
            <a:picLocks noChangeAspect="1"/>
          </p:cNvPicPr>
          <p:nvPr/>
        </p:nvPicPr>
        <p:blipFill>
          <a:blip r:embed="rId6"/>
          <a:stretch>
            <a:fillRect/>
          </a:stretch>
        </p:blipFill>
        <p:spPr>
          <a:xfrm>
            <a:off x="148971" y="3844767"/>
            <a:ext cx="1839551" cy="1427411"/>
          </a:xfrm>
          <a:prstGeom prst="rect">
            <a:avLst/>
          </a:prstGeom>
        </p:spPr>
      </p:pic>
    </p:spTree>
    <p:extLst>
      <p:ext uri="{BB962C8B-B14F-4D97-AF65-F5344CB8AC3E}">
        <p14:creationId xmlns:p14="http://schemas.microsoft.com/office/powerpoint/2010/main" val="17400871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8.04.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651" y="699904"/>
            <a:ext cx="7116989" cy="4450304"/>
          </a:xfrm>
          <a:prstGeom prst="rect">
            <a:avLst/>
          </a:prstGeom>
          <a:ln>
            <a:solidFill>
              <a:srgbClr val="4F81BD"/>
            </a:solidFill>
          </a:ln>
        </p:spPr>
      </p:pic>
      <p:pic>
        <p:nvPicPr>
          <p:cNvPr id="5" name="Picture 4" descr="Screen shot 2011-11-14 at 5.21.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716" y="3903692"/>
            <a:ext cx="2892838" cy="2744909"/>
          </a:xfrm>
          <a:prstGeom prst="rect">
            <a:avLst/>
          </a:prstGeom>
          <a:ln>
            <a:solidFill>
              <a:srgbClr val="4F81BD"/>
            </a:solidFill>
          </a:ln>
        </p:spPr>
      </p:pic>
      <p:pic>
        <p:nvPicPr>
          <p:cNvPr id="8" name="Picture 7" descr="Screen shot 2011-11-14 at 8.05.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644" y="4228008"/>
            <a:ext cx="3900072" cy="2109986"/>
          </a:xfrm>
          <a:prstGeom prst="rect">
            <a:avLst/>
          </a:prstGeom>
          <a:ln>
            <a:solidFill>
              <a:srgbClr val="4F81BD"/>
            </a:solidFill>
          </a:ln>
        </p:spPr>
      </p:pic>
    </p:spTree>
    <p:extLst>
      <p:ext uri="{BB962C8B-B14F-4D97-AF65-F5344CB8AC3E}">
        <p14:creationId xmlns:p14="http://schemas.microsoft.com/office/powerpoint/2010/main" val="215467915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1-11-13 at 6.5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76" y="274638"/>
            <a:ext cx="8143324" cy="6098281"/>
          </a:xfrm>
          <a:prstGeom prst="rect">
            <a:avLst/>
          </a:prstGeom>
        </p:spPr>
      </p:pic>
      <p:sp>
        <p:nvSpPr>
          <p:cNvPr id="7" name="Rectangle 6"/>
          <p:cNvSpPr/>
          <p:nvPr/>
        </p:nvSpPr>
        <p:spPr>
          <a:xfrm>
            <a:off x="2184400" y="4752737"/>
            <a:ext cx="6502400" cy="954107"/>
          </a:xfrm>
          <a:prstGeom prst="rect">
            <a:avLst/>
          </a:prstGeom>
          <a:solidFill>
            <a:srgbClr val="BFBFBF">
              <a:alpha val="85000"/>
            </a:srgbClr>
          </a:solidFill>
          <a:ln>
            <a:solidFill>
              <a:srgbClr val="000000"/>
            </a:solidFill>
          </a:ln>
        </p:spPr>
        <p:txBody>
          <a:bodyPr wrap="square">
            <a:spAutoFit/>
          </a:bodyPr>
          <a:lstStyle/>
          <a:p>
            <a:r>
              <a:rPr lang="en-US" sz="2800" dirty="0" smtClean="0"/>
              <a:t>http://</a:t>
            </a:r>
            <a:r>
              <a:rPr lang="en-US" sz="2800" dirty="0" err="1" smtClean="0"/>
              <a:t>www.slideshare.net</a:t>
            </a:r>
            <a:r>
              <a:rPr lang="en-US" sz="2800" dirty="0" smtClean="0"/>
              <a:t>/</a:t>
            </a:r>
            <a:r>
              <a:rPr lang="en-US" sz="2800" dirty="0" err="1" smtClean="0"/>
              <a:t>choconancy</a:t>
            </a:r>
            <a:r>
              <a:rPr lang="en-US" sz="2800" dirty="0" smtClean="0"/>
              <a:t>/change11-mooc-session-october-31</a:t>
            </a:r>
            <a:endParaRPr lang="en-US" sz="2800" dirty="0"/>
          </a:p>
        </p:txBody>
      </p:sp>
      <p:pic>
        <p:nvPicPr>
          <p:cNvPr id="2" name="Picture 1" descr="Screen shot 2011-11-14 at 5.27.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212" y="1886271"/>
            <a:ext cx="2778538" cy="2866466"/>
          </a:xfrm>
          <a:prstGeom prst="rect">
            <a:avLst/>
          </a:prstGeom>
          <a:ln>
            <a:solidFill>
              <a:srgbClr val="4F81BD"/>
            </a:solidFill>
          </a:ln>
        </p:spPr>
      </p:pic>
    </p:spTree>
    <p:extLst>
      <p:ext uri="{BB962C8B-B14F-4D97-AF65-F5344CB8AC3E}">
        <p14:creationId xmlns:p14="http://schemas.microsoft.com/office/powerpoint/2010/main" val="38569670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56.0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54" y="680553"/>
            <a:ext cx="6783430" cy="4293391"/>
          </a:xfrm>
          <a:prstGeom prst="rect">
            <a:avLst/>
          </a:prstGeom>
        </p:spPr>
      </p:pic>
      <p:sp>
        <p:nvSpPr>
          <p:cNvPr id="5" name="Rectangle 4"/>
          <p:cNvSpPr/>
          <p:nvPr/>
        </p:nvSpPr>
        <p:spPr>
          <a:xfrm>
            <a:off x="1054398" y="4973944"/>
            <a:ext cx="7887543" cy="461665"/>
          </a:xfrm>
          <a:prstGeom prst="rect">
            <a:avLst/>
          </a:prstGeom>
          <a:solidFill>
            <a:srgbClr val="BFBFBF"/>
          </a:solidFill>
          <a:ln>
            <a:solidFill>
              <a:srgbClr val="4F81BD"/>
            </a:solidFill>
          </a:ln>
        </p:spPr>
        <p:txBody>
          <a:bodyPr wrap="square">
            <a:spAutoFit/>
          </a:bodyPr>
          <a:lstStyle/>
          <a:p>
            <a:r>
              <a:rPr lang="nl-NL" sz="2400" dirty="0"/>
              <a:t>http://change2011inbendigovictoriaaustralia.blogspot.com/</a:t>
            </a:r>
            <a:endParaRPr lang="en-US" sz="2400" dirty="0"/>
          </a:p>
        </p:txBody>
      </p:sp>
      <p:sp>
        <p:nvSpPr>
          <p:cNvPr id="6" name="TextBox 5"/>
          <p:cNvSpPr txBox="1"/>
          <p:nvPr/>
        </p:nvSpPr>
        <p:spPr>
          <a:xfrm>
            <a:off x="3618573" y="5429565"/>
            <a:ext cx="3331636" cy="523220"/>
          </a:xfrm>
          <a:prstGeom prst="rect">
            <a:avLst/>
          </a:prstGeom>
          <a:solidFill>
            <a:schemeClr val="bg1"/>
          </a:solidFill>
          <a:ln>
            <a:solidFill>
              <a:srgbClr val="4F81BD"/>
            </a:solidFill>
          </a:ln>
        </p:spPr>
        <p:txBody>
          <a:bodyPr wrap="none" rtlCol="0">
            <a:spAutoFit/>
          </a:bodyPr>
          <a:lstStyle/>
          <a:p>
            <a:r>
              <a:rPr lang="en-US" sz="2800" dirty="0" smtClean="0"/>
              <a:t>The Conversationalist</a:t>
            </a:r>
            <a:endParaRPr lang="en-US" sz="2800" dirty="0"/>
          </a:p>
        </p:txBody>
      </p:sp>
      <p:pic>
        <p:nvPicPr>
          <p:cNvPr id="7" name="Picture 6"/>
          <p:cNvPicPr>
            <a:picLocks noChangeAspect="1"/>
          </p:cNvPicPr>
          <p:nvPr/>
        </p:nvPicPr>
        <p:blipFill>
          <a:blip r:embed="rId4"/>
          <a:stretch>
            <a:fillRect/>
          </a:stretch>
        </p:blipFill>
        <p:spPr>
          <a:xfrm>
            <a:off x="4477385" y="2336265"/>
            <a:ext cx="2472824" cy="2637679"/>
          </a:xfrm>
          <a:prstGeom prst="rect">
            <a:avLst/>
          </a:prstGeom>
          <a:ln>
            <a:solidFill>
              <a:srgbClr val="4F81BD"/>
            </a:solidFill>
          </a:ln>
        </p:spPr>
      </p:pic>
    </p:spTree>
    <p:extLst>
      <p:ext uri="{BB962C8B-B14F-4D97-AF65-F5344CB8AC3E}">
        <p14:creationId xmlns:p14="http://schemas.microsoft.com/office/powerpoint/2010/main" val="11464860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0354" y="551905"/>
            <a:ext cx="7636446" cy="5306944"/>
          </a:xfrm>
          <a:prstGeom prst="rect">
            <a:avLst/>
          </a:prstGeom>
        </p:spPr>
      </p:pic>
      <p:pic>
        <p:nvPicPr>
          <p:cNvPr id="4" name="Picture 3" descr="Screen shot 2011-11-14 at 5.28.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99" y="3376480"/>
            <a:ext cx="2781512" cy="3088673"/>
          </a:xfrm>
          <a:prstGeom prst="rect">
            <a:avLst/>
          </a:prstGeom>
          <a:ln>
            <a:solidFill>
              <a:srgbClr val="4F81BD"/>
            </a:solidFill>
          </a:ln>
        </p:spPr>
      </p:pic>
      <p:pic>
        <p:nvPicPr>
          <p:cNvPr id="6" name="Picture 5" descr="Screen shot 2011-11-14 at 7.50.4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6711" y="4411267"/>
            <a:ext cx="5691391" cy="1938436"/>
          </a:xfrm>
          <a:prstGeom prst="rect">
            <a:avLst/>
          </a:prstGeom>
          <a:ln>
            <a:solidFill>
              <a:srgbClr val="4F81BD"/>
            </a:solidFill>
          </a:ln>
        </p:spPr>
      </p:pic>
    </p:spTree>
    <p:extLst>
      <p:ext uri="{BB962C8B-B14F-4D97-AF65-F5344CB8AC3E}">
        <p14:creationId xmlns:p14="http://schemas.microsoft.com/office/powerpoint/2010/main" val="10398226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935095" y="6507162"/>
            <a:ext cx="184666" cy="369332"/>
          </a:xfrm>
          <a:prstGeom prst="rect">
            <a:avLst/>
          </a:prstGeom>
          <a:noFill/>
        </p:spPr>
        <p:txBody>
          <a:bodyPr wrap="none" rtlCol="0">
            <a:spAutoFit/>
          </a:bodyPr>
          <a:lstStyle/>
          <a:p>
            <a:endParaRPr lang="en-US" dirty="0"/>
          </a:p>
        </p:txBody>
      </p:sp>
      <p:pic>
        <p:nvPicPr>
          <p:cNvPr id="6" name="Picture 5" descr="Screen shot 2011-11-13 at 2.55.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46019"/>
          </a:xfrm>
          <a:prstGeom prst="rect">
            <a:avLst/>
          </a:prstGeom>
        </p:spPr>
      </p:pic>
      <p:sp>
        <p:nvSpPr>
          <p:cNvPr id="7" name="TextBox 6"/>
          <p:cNvSpPr txBox="1"/>
          <p:nvPr/>
        </p:nvSpPr>
        <p:spPr>
          <a:xfrm>
            <a:off x="176373" y="5174040"/>
            <a:ext cx="8744219" cy="1569660"/>
          </a:xfrm>
          <a:prstGeom prst="rect">
            <a:avLst/>
          </a:prstGeom>
          <a:noFill/>
        </p:spPr>
        <p:txBody>
          <a:bodyPr wrap="square" rtlCol="0">
            <a:spAutoFit/>
          </a:bodyPr>
          <a:lstStyle/>
          <a:p>
            <a:r>
              <a:rPr lang="en-US" sz="3200" dirty="0" smtClean="0">
                <a:solidFill>
                  <a:srgbClr val="FFFFFF"/>
                </a:solidFill>
              </a:rPr>
              <a:t>In fact there numerous factors: parental income &amp; educational attainment, social factors &amp; expectations, social equity, genetic predisposition…</a:t>
            </a:r>
            <a:endParaRPr lang="en-US" sz="3200" dirty="0">
              <a:solidFill>
                <a:srgbClr val="FFFFFF"/>
              </a:solidFill>
            </a:endParaRPr>
          </a:p>
        </p:txBody>
      </p:sp>
    </p:spTree>
    <p:extLst>
      <p:ext uri="{BB962C8B-B14F-4D97-AF65-F5344CB8AC3E}">
        <p14:creationId xmlns:p14="http://schemas.microsoft.com/office/powerpoint/2010/main" val="25570249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a:t>
            </a:r>
            <a:r>
              <a:rPr lang="en-US" dirty="0" smtClean="0"/>
              <a:t>expert</a:t>
            </a:r>
            <a:endParaRPr lang="en-US" dirty="0"/>
          </a:p>
        </p:txBody>
      </p:sp>
      <p:pic>
        <p:nvPicPr>
          <p:cNvPr id="4" name="Picture 3" descr="Screen shot 2011-11-14 at 6.3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51" y="-75697"/>
            <a:ext cx="9403791" cy="6951107"/>
          </a:xfrm>
          <a:prstGeom prst="rect">
            <a:avLst/>
          </a:prstGeom>
        </p:spPr>
      </p:pic>
      <p:sp>
        <p:nvSpPr>
          <p:cNvPr id="5" name="Rectangle 4"/>
          <p:cNvSpPr/>
          <p:nvPr/>
        </p:nvSpPr>
        <p:spPr>
          <a:xfrm>
            <a:off x="844924" y="-767993"/>
            <a:ext cx="2420554" cy="5386090"/>
          </a:xfrm>
          <a:prstGeom prst="rect">
            <a:avLst/>
          </a:prstGeom>
        </p:spPr>
        <p:txBody>
          <a:bodyPr wrap="none">
            <a:spAutoFit/>
          </a:bodyPr>
          <a:lstStyle/>
          <a:p>
            <a:r>
              <a:rPr lang="en-US" sz="3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4</a:t>
            </a:r>
            <a:endParaRPr lang="en-US" sz="3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6" name="Picture 5" descr="Screen shot 2011-11-14 at 6.4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414" y="2638349"/>
            <a:ext cx="2146300" cy="3479800"/>
          </a:xfrm>
          <a:prstGeom prst="rect">
            <a:avLst/>
          </a:prstGeom>
          <a:ln>
            <a:solidFill>
              <a:srgbClr val="4F81BD"/>
            </a:solidFill>
          </a:ln>
        </p:spPr>
      </p:pic>
    </p:spTree>
    <p:extLst>
      <p:ext uri="{BB962C8B-B14F-4D97-AF65-F5344CB8AC3E}">
        <p14:creationId xmlns:p14="http://schemas.microsoft.com/office/powerpoint/2010/main" val="40002523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creen shot 2011-11-14 at 6.45.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58" y="540467"/>
            <a:ext cx="7567819" cy="5205610"/>
          </a:xfrm>
          <a:prstGeom prst="rect">
            <a:avLst/>
          </a:prstGeom>
        </p:spPr>
      </p:pic>
      <p:pic>
        <p:nvPicPr>
          <p:cNvPr id="4" name="Picture 3" descr="Screen shot 2011-11-14 at 5.32.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695" y="2543449"/>
            <a:ext cx="2625105" cy="3202628"/>
          </a:xfrm>
          <a:prstGeom prst="rect">
            <a:avLst/>
          </a:prstGeom>
          <a:ln>
            <a:solidFill>
              <a:srgbClr val="4F81BD"/>
            </a:solidFill>
          </a:ln>
        </p:spPr>
      </p:pic>
      <p:sp>
        <p:nvSpPr>
          <p:cNvPr id="8" name="Rectangle 7"/>
          <p:cNvSpPr/>
          <p:nvPr/>
        </p:nvSpPr>
        <p:spPr>
          <a:xfrm>
            <a:off x="457200" y="5729079"/>
            <a:ext cx="7997702" cy="584776"/>
          </a:xfrm>
          <a:prstGeom prst="rect">
            <a:avLst/>
          </a:prstGeom>
          <a:solidFill>
            <a:srgbClr val="BFBFBF"/>
          </a:solidFill>
          <a:ln>
            <a:solidFill>
              <a:srgbClr val="4F81BD"/>
            </a:solidFill>
          </a:ln>
        </p:spPr>
        <p:txBody>
          <a:bodyPr wrap="none">
            <a:spAutoFit/>
          </a:bodyPr>
          <a:lstStyle/>
          <a:p>
            <a:r>
              <a:rPr lang="pl-PL" sz="3200" dirty="0"/>
              <a:t>http://</a:t>
            </a:r>
            <a:r>
              <a:rPr lang="pl-PL" sz="3200" dirty="0" err="1"/>
              <a:t>www.downes.ca</a:t>
            </a:r>
            <a:r>
              <a:rPr lang="pl-PL" sz="3200" dirty="0"/>
              <a:t>/me/</a:t>
            </a:r>
            <a:r>
              <a:rPr lang="pl-PL" sz="3200" dirty="0" err="1"/>
              <a:t>presentations.htm</a:t>
            </a:r>
            <a:endParaRPr lang="en-US" sz="3200" dirty="0"/>
          </a:p>
        </p:txBody>
      </p:sp>
    </p:spTree>
    <p:extLst>
      <p:ext uri="{BB962C8B-B14F-4D97-AF65-F5344CB8AC3E}">
        <p14:creationId xmlns:p14="http://schemas.microsoft.com/office/powerpoint/2010/main" val="15895852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6.5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66" y="475091"/>
            <a:ext cx="7517770" cy="4380475"/>
          </a:xfrm>
          <a:prstGeom prst="rect">
            <a:avLst/>
          </a:prstGeom>
        </p:spPr>
      </p:pic>
      <p:sp>
        <p:nvSpPr>
          <p:cNvPr id="6" name="Rectangle 5"/>
          <p:cNvSpPr/>
          <p:nvPr/>
        </p:nvSpPr>
        <p:spPr>
          <a:xfrm>
            <a:off x="3178288" y="4855566"/>
            <a:ext cx="4313955" cy="954107"/>
          </a:xfrm>
          <a:prstGeom prst="rect">
            <a:avLst/>
          </a:prstGeom>
          <a:solidFill>
            <a:srgbClr val="BFBFBF"/>
          </a:solidFill>
          <a:ln>
            <a:solidFill>
              <a:srgbClr val="4F81BD"/>
            </a:solidFill>
          </a:ln>
        </p:spPr>
        <p:txBody>
          <a:bodyPr wrap="square">
            <a:spAutoFit/>
          </a:bodyPr>
          <a:lstStyle/>
          <a:p>
            <a:r>
              <a:rPr lang="en-US" sz="2800" dirty="0"/>
              <a:t>http://</a:t>
            </a:r>
            <a:r>
              <a:rPr lang="en-US" sz="2800" dirty="0" err="1"/>
              <a:t>change.mooc.ca</a:t>
            </a:r>
            <a:r>
              <a:rPr lang="en-US" sz="2800" dirty="0"/>
              <a:t>/</a:t>
            </a:r>
            <a:r>
              <a:rPr lang="en-US" sz="2800" dirty="0" err="1"/>
              <a:t>recordings.htm</a:t>
            </a:r>
            <a:endParaRPr lang="en-US" sz="2800" dirty="0"/>
          </a:p>
        </p:txBody>
      </p:sp>
      <p:pic>
        <p:nvPicPr>
          <p:cNvPr id="7" name="Picture 6" descr="Screen shot 2011-11-14 at 5.29.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216" y="3923876"/>
            <a:ext cx="2819071" cy="2386600"/>
          </a:xfrm>
          <a:prstGeom prst="rect">
            <a:avLst/>
          </a:prstGeom>
          <a:ln>
            <a:solidFill>
              <a:srgbClr val="4F81BD"/>
            </a:solidFill>
          </a:ln>
        </p:spPr>
      </p:pic>
    </p:spTree>
    <p:extLst>
      <p:ext uri="{BB962C8B-B14F-4D97-AF65-F5344CB8AC3E}">
        <p14:creationId xmlns:p14="http://schemas.microsoft.com/office/powerpoint/2010/main" val="21479827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1-11-13 at 7.00.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7202143" cy="7038988"/>
          </a:xfrm>
          <a:prstGeom prst="rect">
            <a:avLst/>
          </a:prstGeom>
        </p:spPr>
      </p:pic>
      <p:sp>
        <p:nvSpPr>
          <p:cNvPr id="6" name="Rectangle 5"/>
          <p:cNvSpPr/>
          <p:nvPr/>
        </p:nvSpPr>
        <p:spPr>
          <a:xfrm>
            <a:off x="292100" y="5983401"/>
            <a:ext cx="4713625" cy="646331"/>
          </a:xfrm>
          <a:prstGeom prst="rect">
            <a:avLst/>
          </a:prstGeom>
          <a:solidFill>
            <a:srgbClr val="BFBFBF">
              <a:alpha val="85000"/>
            </a:srgbClr>
          </a:solidFill>
          <a:ln>
            <a:solidFill>
              <a:srgbClr val="000000"/>
            </a:solidFill>
          </a:ln>
        </p:spPr>
        <p:txBody>
          <a:bodyPr wrap="none">
            <a:spAutoFit/>
          </a:bodyPr>
          <a:lstStyle/>
          <a:p>
            <a:r>
              <a:rPr lang="da-DK" sz="3600" dirty="0" smtClean="0"/>
              <a:t>http://</a:t>
            </a:r>
            <a:r>
              <a:rPr lang="da-DK" sz="3600" dirty="0" err="1" smtClean="0"/>
              <a:t>cogdogblog.com</a:t>
            </a:r>
            <a:r>
              <a:rPr lang="da-DK" sz="3600" dirty="0" smtClean="0"/>
              <a:t>/</a:t>
            </a:r>
            <a:endParaRPr lang="en-US" sz="3600" dirty="0"/>
          </a:p>
        </p:txBody>
      </p:sp>
      <p:pic>
        <p:nvPicPr>
          <p:cNvPr id="7" name="Picture 6" descr="Screen shot 2011-11-14 at 5.33.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194" y="3611237"/>
            <a:ext cx="3353606" cy="2757788"/>
          </a:xfrm>
          <a:prstGeom prst="rect">
            <a:avLst/>
          </a:prstGeom>
          <a:ln>
            <a:solidFill>
              <a:srgbClr val="4F81BD"/>
            </a:solidFill>
          </a:ln>
        </p:spPr>
      </p:pic>
      <p:cxnSp>
        <p:nvCxnSpPr>
          <p:cNvPr id="4" name="Straight Connector 3"/>
          <p:cNvCxnSpPr/>
          <p:nvPr/>
        </p:nvCxnSpPr>
        <p:spPr>
          <a:xfrm>
            <a:off x="-295071" y="6747361"/>
            <a:ext cx="9634716" cy="0"/>
          </a:xfrm>
          <a:prstGeom prst="line">
            <a:avLst/>
          </a:prstGeom>
          <a:ln w="3810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7424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4 at 7.0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25" y="803645"/>
            <a:ext cx="6043212" cy="4276030"/>
          </a:xfrm>
          <a:prstGeom prst="rect">
            <a:avLst/>
          </a:prstGeom>
        </p:spPr>
      </p:pic>
      <p:pic>
        <p:nvPicPr>
          <p:cNvPr id="6" name="Picture 5" descr="Screen shot 2011-11-14 at 7.03.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260" y="1318127"/>
            <a:ext cx="4037985" cy="2980418"/>
          </a:xfrm>
          <a:prstGeom prst="rect">
            <a:avLst/>
          </a:prstGeom>
        </p:spPr>
      </p:pic>
      <p:pic>
        <p:nvPicPr>
          <p:cNvPr id="7" name="Picture 6" descr="Screen shot 2011-11-14 at 7.07.4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370" y="4044924"/>
            <a:ext cx="3619500" cy="2578100"/>
          </a:xfrm>
          <a:prstGeom prst="rect">
            <a:avLst/>
          </a:prstGeom>
          <a:ln>
            <a:solidFill>
              <a:srgbClr val="4F81BD"/>
            </a:solidFill>
          </a:ln>
        </p:spPr>
      </p:pic>
      <p:sp>
        <p:nvSpPr>
          <p:cNvPr id="8" name="TextBox 7"/>
          <p:cNvSpPr txBox="1"/>
          <p:nvPr/>
        </p:nvSpPr>
        <p:spPr>
          <a:xfrm>
            <a:off x="568954" y="5064111"/>
            <a:ext cx="4855416" cy="584776"/>
          </a:xfrm>
          <a:prstGeom prst="rect">
            <a:avLst/>
          </a:prstGeom>
          <a:solidFill>
            <a:schemeClr val="bg1">
              <a:lumMod val="75000"/>
            </a:schemeClr>
          </a:solidFill>
          <a:ln>
            <a:solidFill>
              <a:srgbClr val="4F81BD"/>
            </a:solidFill>
          </a:ln>
        </p:spPr>
        <p:txBody>
          <a:bodyPr wrap="none" rtlCol="0">
            <a:spAutoFit/>
          </a:bodyPr>
          <a:lstStyle/>
          <a:p>
            <a:r>
              <a:rPr lang="en-US" sz="3200" dirty="0" smtClean="0"/>
              <a:t>http://</a:t>
            </a:r>
            <a:r>
              <a:rPr lang="en-US" sz="3200" dirty="0" err="1" smtClean="0"/>
              <a:t>www.livestream.com</a:t>
            </a:r>
            <a:endParaRPr lang="en-US" sz="3200" dirty="0"/>
          </a:p>
        </p:txBody>
      </p:sp>
    </p:spTree>
    <p:extLst>
      <p:ext uri="{BB962C8B-B14F-4D97-AF65-F5344CB8AC3E}">
        <p14:creationId xmlns:p14="http://schemas.microsoft.com/office/powerpoint/2010/main" val="7586143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1-11-13 at 7.0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4638"/>
            <a:ext cx="8346293" cy="6132207"/>
          </a:xfrm>
          <a:prstGeom prst="rect">
            <a:avLst/>
          </a:prstGeom>
        </p:spPr>
      </p:pic>
    </p:spTree>
    <p:extLst>
      <p:ext uri="{BB962C8B-B14F-4D97-AF65-F5344CB8AC3E}">
        <p14:creationId xmlns:p14="http://schemas.microsoft.com/office/powerpoint/2010/main" val="26868912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4 at 5.35.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94" y="1162283"/>
            <a:ext cx="2749718" cy="2821140"/>
          </a:xfrm>
          <a:prstGeom prst="rect">
            <a:avLst/>
          </a:prstGeom>
          <a:ln>
            <a:solidFill>
              <a:srgbClr val="4F81BD"/>
            </a:solidFill>
          </a:ln>
        </p:spPr>
      </p:pic>
      <p:pic>
        <p:nvPicPr>
          <p:cNvPr id="5" name="Picture 4" descr="Screen shot 2011-11-14 at 8.24.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164" y="4015056"/>
            <a:ext cx="5905500" cy="1752600"/>
          </a:xfrm>
          <a:prstGeom prst="rect">
            <a:avLst/>
          </a:prstGeom>
        </p:spPr>
      </p:pic>
      <p:sp>
        <p:nvSpPr>
          <p:cNvPr id="6" name="Rectangle 5"/>
          <p:cNvSpPr/>
          <p:nvPr/>
        </p:nvSpPr>
        <p:spPr>
          <a:xfrm>
            <a:off x="4448623" y="5766586"/>
            <a:ext cx="3801041" cy="523220"/>
          </a:xfrm>
          <a:prstGeom prst="rect">
            <a:avLst/>
          </a:prstGeom>
          <a:solidFill>
            <a:srgbClr val="BFBFBF"/>
          </a:solidFill>
          <a:ln>
            <a:solidFill>
              <a:srgbClr val="4F81BD"/>
            </a:solidFill>
          </a:ln>
        </p:spPr>
        <p:txBody>
          <a:bodyPr wrap="none">
            <a:spAutoFit/>
          </a:bodyPr>
          <a:lstStyle/>
          <a:p>
            <a:r>
              <a:rPr lang="de-DE" sz="2800" dirty="0"/>
              <a:t>http://</a:t>
            </a:r>
            <a:r>
              <a:rPr lang="de-DE" sz="2800" dirty="0" err="1"/>
              <a:t>fm.schmoller.net</a:t>
            </a:r>
            <a:r>
              <a:rPr lang="de-DE" sz="2800" dirty="0"/>
              <a:t>/</a:t>
            </a:r>
            <a:endParaRPr lang="en-US" sz="2800" dirty="0"/>
          </a:p>
        </p:txBody>
      </p:sp>
      <p:pic>
        <p:nvPicPr>
          <p:cNvPr id="7" name="Picture 6" descr="Screen shot 2011-11-14 at 8.25.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20" y="1527762"/>
            <a:ext cx="5029280" cy="2455661"/>
          </a:xfrm>
          <a:prstGeom prst="rect">
            <a:avLst/>
          </a:prstGeom>
        </p:spPr>
      </p:pic>
    </p:spTree>
    <p:extLst>
      <p:ext uri="{BB962C8B-B14F-4D97-AF65-F5344CB8AC3E}">
        <p14:creationId xmlns:p14="http://schemas.microsoft.com/office/powerpoint/2010/main" val="1246434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59893" y="736523"/>
            <a:ext cx="7052843" cy="1140696"/>
          </a:xfrm>
          <a:prstGeom prst="rect">
            <a:avLst/>
          </a:prstGeom>
        </p:spPr>
      </p:pic>
      <p:sp>
        <p:nvSpPr>
          <p:cNvPr id="6" name="Rectangle 5"/>
          <p:cNvSpPr/>
          <p:nvPr/>
        </p:nvSpPr>
        <p:spPr>
          <a:xfrm>
            <a:off x="2088377" y="5070176"/>
            <a:ext cx="4073100" cy="523220"/>
          </a:xfrm>
          <a:prstGeom prst="rect">
            <a:avLst/>
          </a:prstGeom>
          <a:solidFill>
            <a:srgbClr val="BFBFBF"/>
          </a:solidFill>
          <a:ln>
            <a:solidFill>
              <a:srgbClr val="4F81BD"/>
            </a:solidFill>
          </a:ln>
        </p:spPr>
        <p:txBody>
          <a:bodyPr wrap="none">
            <a:spAutoFit/>
          </a:bodyPr>
          <a:lstStyle/>
          <a:p>
            <a:r>
              <a:rPr lang="pl-PL" sz="2800" dirty="0" err="1"/>
              <a:t>https</a:t>
            </a:r>
            <a:r>
              <a:rPr lang="pl-PL" sz="2800" dirty="0"/>
              <a:t>://</a:t>
            </a:r>
            <a:r>
              <a:rPr lang="pl-PL" sz="2800" dirty="0" err="1"/>
              <a:t>www.ai-class.com</a:t>
            </a:r>
            <a:r>
              <a:rPr lang="pl-PL" sz="2800" dirty="0"/>
              <a:t>/</a:t>
            </a:r>
            <a:endParaRPr lang="en-US" sz="2800" dirty="0"/>
          </a:p>
        </p:txBody>
      </p:sp>
      <p:pic>
        <p:nvPicPr>
          <p:cNvPr id="7" name="Picture 6"/>
          <p:cNvPicPr>
            <a:picLocks noChangeAspect="1"/>
          </p:cNvPicPr>
          <p:nvPr/>
        </p:nvPicPr>
        <p:blipFill>
          <a:blip r:embed="rId3"/>
          <a:stretch>
            <a:fillRect/>
          </a:stretch>
        </p:blipFill>
        <p:spPr>
          <a:xfrm>
            <a:off x="2159000" y="1816100"/>
            <a:ext cx="4826000" cy="3225800"/>
          </a:xfrm>
          <a:prstGeom prst="rect">
            <a:avLst/>
          </a:prstGeom>
        </p:spPr>
      </p:pic>
      <p:pic>
        <p:nvPicPr>
          <p:cNvPr id="4" name="Picture 3" descr="Screen shot 2011-11-14 at 5.37.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477" y="2965227"/>
            <a:ext cx="2139003" cy="2889779"/>
          </a:xfrm>
          <a:prstGeom prst="rect">
            <a:avLst/>
          </a:prstGeom>
        </p:spPr>
      </p:pic>
    </p:spTree>
    <p:extLst>
      <p:ext uri="{BB962C8B-B14F-4D97-AF65-F5344CB8AC3E}">
        <p14:creationId xmlns:p14="http://schemas.microsoft.com/office/powerpoint/2010/main" val="12530999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creen shot 2011-11-14 at 8.2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660" y="684268"/>
            <a:ext cx="6043409" cy="4863335"/>
          </a:xfrm>
          <a:prstGeom prst="rect">
            <a:avLst/>
          </a:prstGeom>
          <a:ln>
            <a:solidFill>
              <a:srgbClr val="4F81BD"/>
            </a:solidFill>
          </a:ln>
        </p:spPr>
      </p:pic>
      <p:pic>
        <p:nvPicPr>
          <p:cNvPr id="6" name="Picture 5" descr="Screen shot 2011-11-14 at 5.38.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031076"/>
            <a:ext cx="2082800" cy="2387600"/>
          </a:xfrm>
          <a:prstGeom prst="rect">
            <a:avLst/>
          </a:prstGeom>
          <a:ln>
            <a:solidFill>
              <a:srgbClr val="4F81BD"/>
            </a:solidFill>
          </a:ln>
        </p:spPr>
      </p:pic>
      <p:sp>
        <p:nvSpPr>
          <p:cNvPr id="9" name="Rectangle 8"/>
          <p:cNvSpPr/>
          <p:nvPr/>
        </p:nvSpPr>
        <p:spPr>
          <a:xfrm>
            <a:off x="2540000" y="5547603"/>
            <a:ext cx="4572000" cy="707886"/>
          </a:xfrm>
          <a:prstGeom prst="rect">
            <a:avLst/>
          </a:prstGeom>
          <a:solidFill>
            <a:srgbClr val="BFBFBF"/>
          </a:solidFill>
          <a:ln>
            <a:solidFill>
              <a:srgbClr val="4F81BD"/>
            </a:solidFill>
          </a:ln>
        </p:spPr>
        <p:txBody>
          <a:bodyPr>
            <a:spAutoFit/>
          </a:bodyPr>
          <a:lstStyle/>
          <a:p>
            <a:r>
              <a:rPr lang="en-US" sz="2000" dirty="0" smtClean="0"/>
              <a:t>http://</a:t>
            </a:r>
            <a:r>
              <a:rPr lang="en-US" sz="2000" dirty="0" err="1" smtClean="0"/>
              <a:t>erikduval.wordpress.com</a:t>
            </a:r>
            <a:r>
              <a:rPr lang="en-US" sz="2000" dirty="0" smtClean="0"/>
              <a:t>/2011/11/08/the-speed-of-tech-owd11/</a:t>
            </a:r>
            <a:endParaRPr lang="en-US" sz="2000" dirty="0"/>
          </a:p>
        </p:txBody>
      </p:sp>
      <p:pic>
        <p:nvPicPr>
          <p:cNvPr id="10" name="Picture 9"/>
          <p:cNvPicPr>
            <a:picLocks noChangeAspect="1"/>
          </p:cNvPicPr>
          <p:nvPr/>
        </p:nvPicPr>
        <p:blipFill>
          <a:blip r:embed="rId5"/>
          <a:stretch>
            <a:fillRect/>
          </a:stretch>
        </p:blipFill>
        <p:spPr>
          <a:xfrm>
            <a:off x="457200" y="2475742"/>
            <a:ext cx="2337249" cy="1555333"/>
          </a:xfrm>
          <a:prstGeom prst="rect">
            <a:avLst/>
          </a:prstGeom>
          <a:ln>
            <a:solidFill>
              <a:srgbClr val="4F81BD"/>
            </a:solidFill>
          </a:ln>
        </p:spPr>
      </p:pic>
      <p:sp>
        <p:nvSpPr>
          <p:cNvPr id="11" name="Rectangle 10"/>
          <p:cNvSpPr/>
          <p:nvPr/>
        </p:nvSpPr>
        <p:spPr>
          <a:xfrm>
            <a:off x="3509807" y="537693"/>
            <a:ext cx="5198859" cy="523220"/>
          </a:xfrm>
          <a:prstGeom prst="rect">
            <a:avLst/>
          </a:prstGeom>
          <a:solidFill>
            <a:srgbClr val="BFBFBF"/>
          </a:solidFill>
          <a:ln>
            <a:solidFill>
              <a:srgbClr val="4F81BD"/>
            </a:solidFill>
          </a:ln>
        </p:spPr>
        <p:txBody>
          <a:bodyPr wrap="none">
            <a:spAutoFit/>
          </a:bodyPr>
          <a:lstStyle/>
          <a:p>
            <a:r>
              <a:rPr lang="en-US" sz="2800" dirty="0"/>
              <a:t>http://</a:t>
            </a:r>
            <a:r>
              <a:rPr lang="en-US" sz="2800" dirty="0" err="1"/>
              <a:t>www.learninganalytics.net</a:t>
            </a:r>
            <a:r>
              <a:rPr lang="en-US" sz="2800" dirty="0"/>
              <a:t>/</a:t>
            </a:r>
          </a:p>
        </p:txBody>
      </p:sp>
    </p:spTree>
    <p:extLst>
      <p:ext uri="{BB962C8B-B14F-4D97-AF65-F5344CB8AC3E}">
        <p14:creationId xmlns:p14="http://schemas.microsoft.com/office/powerpoint/2010/main" val="267492482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833" y="746363"/>
            <a:ext cx="6350000" cy="4762500"/>
          </a:xfrm>
          <a:prstGeom prst="rect">
            <a:avLst/>
          </a:prstGeom>
        </p:spPr>
      </p:pic>
      <p:sp>
        <p:nvSpPr>
          <p:cNvPr id="5" name="TextBox 4"/>
          <p:cNvSpPr txBox="1"/>
          <p:nvPr/>
        </p:nvSpPr>
        <p:spPr>
          <a:xfrm>
            <a:off x="883833" y="5508863"/>
            <a:ext cx="4551095" cy="646331"/>
          </a:xfrm>
          <a:prstGeom prst="rect">
            <a:avLst/>
          </a:prstGeom>
          <a:solidFill>
            <a:srgbClr val="BFBFBF"/>
          </a:solidFill>
          <a:ln>
            <a:solidFill>
              <a:srgbClr val="4F81BD"/>
            </a:solidFill>
          </a:ln>
        </p:spPr>
        <p:txBody>
          <a:bodyPr wrap="none" rtlCol="0">
            <a:spAutoFit/>
          </a:bodyPr>
          <a:lstStyle/>
          <a:p>
            <a:r>
              <a:rPr lang="en-US" sz="3600" dirty="0" smtClean="0"/>
              <a:t>http://</a:t>
            </a:r>
            <a:r>
              <a:rPr lang="en-US" sz="3600" dirty="0" err="1" smtClean="0"/>
              <a:t>www.downes.ca</a:t>
            </a:r>
            <a:endParaRPr lang="en-US" sz="3600" dirty="0"/>
          </a:p>
        </p:txBody>
      </p:sp>
    </p:spTree>
    <p:extLst>
      <p:ext uri="{BB962C8B-B14F-4D97-AF65-F5344CB8AC3E}">
        <p14:creationId xmlns:p14="http://schemas.microsoft.com/office/powerpoint/2010/main" val="3774298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1-13 at 3.09.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81"/>
            <a:ext cx="9232900" cy="3175933"/>
          </a:xfrm>
          <a:prstGeom prst="rect">
            <a:avLst/>
          </a:prstGeom>
        </p:spPr>
      </p:pic>
      <p:pic>
        <p:nvPicPr>
          <p:cNvPr id="4" name="Picture 3" descr="Screen shot 2011-11-13 at 3.10.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2844314"/>
            <a:ext cx="9321800" cy="2252453"/>
          </a:xfrm>
          <a:prstGeom prst="rect">
            <a:avLst/>
          </a:prstGeom>
        </p:spPr>
      </p:pic>
      <p:sp>
        <p:nvSpPr>
          <p:cNvPr id="6" name="TextBox 5"/>
          <p:cNvSpPr txBox="1"/>
          <p:nvPr/>
        </p:nvSpPr>
        <p:spPr>
          <a:xfrm>
            <a:off x="127000" y="5127307"/>
            <a:ext cx="8661400" cy="1569660"/>
          </a:xfrm>
          <a:prstGeom prst="rect">
            <a:avLst/>
          </a:prstGeom>
          <a:noFill/>
        </p:spPr>
        <p:txBody>
          <a:bodyPr wrap="square" rtlCol="0">
            <a:spAutoFit/>
          </a:bodyPr>
          <a:lstStyle/>
          <a:p>
            <a:r>
              <a:rPr lang="en-US" sz="3200" dirty="0" smtClean="0">
                <a:solidFill>
                  <a:srgbClr val="FFFFFF"/>
                </a:solidFill>
              </a:rPr>
              <a:t>That aside, if we just look at educators, we see dramatic changes in the traditional role of the educator…  as though the educator is disappearing</a:t>
            </a:r>
            <a:endParaRPr lang="en-US" sz="3200" dirty="0">
              <a:solidFill>
                <a:srgbClr val="FFFFFF"/>
              </a:solidFill>
            </a:endParaRPr>
          </a:p>
        </p:txBody>
      </p:sp>
    </p:spTree>
    <p:extLst>
      <p:ext uri="{BB962C8B-B14F-4D97-AF65-F5344CB8AC3E}">
        <p14:creationId xmlns:p14="http://schemas.microsoft.com/office/powerpoint/2010/main" val="40608818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3 at 3.1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097" y="0"/>
            <a:ext cx="5084124" cy="6959600"/>
          </a:xfrm>
          <a:prstGeom prst="rect">
            <a:avLst/>
          </a:prstGeom>
        </p:spPr>
      </p:pic>
      <p:pic>
        <p:nvPicPr>
          <p:cNvPr id="5" name="Picture 4" descr="Screen shot 2011-11-13 at 3.20.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447" y="4483100"/>
            <a:ext cx="800100" cy="2374900"/>
          </a:xfrm>
          <a:prstGeom prst="rect">
            <a:avLst/>
          </a:prstGeom>
        </p:spPr>
      </p:pic>
      <p:sp>
        <p:nvSpPr>
          <p:cNvPr id="6" name="TextBox 5"/>
          <p:cNvSpPr txBox="1"/>
          <p:nvPr/>
        </p:nvSpPr>
        <p:spPr>
          <a:xfrm>
            <a:off x="190500" y="1348799"/>
            <a:ext cx="5295900" cy="6063198"/>
          </a:xfrm>
          <a:prstGeom prst="rect">
            <a:avLst/>
          </a:prstGeom>
          <a:noFill/>
        </p:spPr>
        <p:txBody>
          <a:bodyPr wrap="square" rtlCol="0">
            <a:spAutoFit/>
          </a:bodyPr>
          <a:lstStyle/>
          <a:p>
            <a:endParaRPr lang="en-US" sz="2800" dirty="0">
              <a:solidFill>
                <a:srgbClr val="FFFFFF"/>
              </a:solidFill>
            </a:endParaRPr>
          </a:p>
          <a:p>
            <a:pPr marL="342900" indent="-342900">
              <a:buAutoNum type="arabicPeriod"/>
            </a:pPr>
            <a:r>
              <a:rPr lang="en-US" sz="3200" dirty="0" smtClean="0">
                <a:solidFill>
                  <a:srgbClr val="FFFFFF"/>
                </a:solidFill>
              </a:rPr>
              <a:t>Pull apart the roles of the educator in an online world</a:t>
            </a:r>
          </a:p>
          <a:p>
            <a:pPr marL="342900" indent="-342900">
              <a:buAutoNum type="arabicPeriod"/>
            </a:pPr>
            <a:endParaRPr lang="en-US" sz="3200" dirty="0" smtClean="0">
              <a:solidFill>
                <a:srgbClr val="FFFFFF"/>
              </a:solidFill>
            </a:endParaRPr>
          </a:p>
          <a:p>
            <a:pPr marL="342900" indent="-342900">
              <a:buAutoNum type="arabicPeriod"/>
            </a:pPr>
            <a:r>
              <a:rPr lang="en-US" sz="3200" dirty="0" smtClean="0">
                <a:solidFill>
                  <a:srgbClr val="FFFFFF"/>
                </a:solidFill>
              </a:rPr>
              <a:t>Identify those roles in the context of the massive open online course</a:t>
            </a:r>
          </a:p>
          <a:p>
            <a:pPr marL="342900" indent="-342900">
              <a:buAutoNum type="arabicPeriod"/>
            </a:pPr>
            <a:endParaRPr lang="en-US" sz="3200" dirty="0">
              <a:solidFill>
                <a:srgbClr val="FFFFFF"/>
              </a:solidFill>
            </a:endParaRPr>
          </a:p>
          <a:p>
            <a:pPr marL="342900" indent="-342900">
              <a:buAutoNum type="arabicPeriod"/>
            </a:pPr>
            <a:r>
              <a:rPr lang="en-US" sz="3200" dirty="0" smtClean="0">
                <a:solidFill>
                  <a:srgbClr val="FFFFFF"/>
                </a:solidFill>
              </a:rPr>
              <a:t>Provide practical examples and applications</a:t>
            </a:r>
          </a:p>
          <a:p>
            <a:pPr marL="342900" indent="-342900">
              <a:buAutoNum type="arabicPeriod"/>
            </a:pPr>
            <a:endParaRPr lang="en-US" dirty="0">
              <a:solidFill>
                <a:srgbClr val="FFFFFF"/>
              </a:solidFill>
            </a:endParaRPr>
          </a:p>
          <a:p>
            <a:pPr marL="342900" indent="-342900">
              <a:buAutoNum type="arabicPeriod"/>
            </a:pPr>
            <a:endParaRPr lang="en-US" dirty="0" smtClean="0">
              <a:solidFill>
                <a:srgbClr val="FFFFFF"/>
              </a:solidFill>
            </a:endParaRPr>
          </a:p>
          <a:p>
            <a:pPr marL="342900" indent="-342900">
              <a:buAutoNum type="arabicPeriod"/>
            </a:pPr>
            <a:endParaRPr lang="en-US" dirty="0">
              <a:solidFill>
                <a:srgbClr val="FFFFFF"/>
              </a:solidFill>
            </a:endParaRPr>
          </a:p>
          <a:p>
            <a:pPr marL="342900" indent="-342900">
              <a:buAutoNum type="arabicPeriod"/>
            </a:pPr>
            <a:endParaRPr lang="en-US" dirty="0">
              <a:solidFill>
                <a:srgbClr val="FFFFFF"/>
              </a:solidFill>
            </a:endParaRPr>
          </a:p>
        </p:txBody>
      </p:sp>
      <p:sp>
        <p:nvSpPr>
          <p:cNvPr id="7" name="Rectangle 6"/>
          <p:cNvSpPr/>
          <p:nvPr/>
        </p:nvSpPr>
        <p:spPr>
          <a:xfrm>
            <a:off x="190500" y="551934"/>
            <a:ext cx="5259924" cy="707886"/>
          </a:xfrm>
          <a:prstGeom prst="rect">
            <a:avLst/>
          </a:prstGeom>
        </p:spPr>
        <p:txBody>
          <a:bodyPr wrap="none">
            <a:spAutoFit/>
          </a:bodyPr>
          <a:lstStyle/>
          <a:p>
            <a:r>
              <a:rPr lang="en-US" sz="4000" dirty="0" smtClean="0">
                <a:solidFill>
                  <a:srgbClr val="FFFFFF"/>
                </a:solidFill>
              </a:rPr>
              <a:t>Today’s Three-fold Task:</a:t>
            </a:r>
          </a:p>
        </p:txBody>
      </p:sp>
    </p:spTree>
    <p:extLst>
      <p:ext uri="{BB962C8B-B14F-4D97-AF65-F5344CB8AC3E}">
        <p14:creationId xmlns:p14="http://schemas.microsoft.com/office/powerpoint/2010/main" val="23496018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95978" y="1417638"/>
            <a:ext cx="4219222" cy="2921000"/>
          </a:xfrm>
          <a:prstGeom prst="rect">
            <a:avLst/>
          </a:prstGeom>
        </p:spPr>
      </p:pic>
      <p:pic>
        <p:nvPicPr>
          <p:cNvPr id="7" name="Picture 6"/>
          <p:cNvPicPr>
            <a:picLocks noChangeAspect="1"/>
          </p:cNvPicPr>
          <p:nvPr/>
        </p:nvPicPr>
        <p:blipFill>
          <a:blip r:embed="rId4"/>
          <a:stretch>
            <a:fillRect/>
          </a:stretch>
        </p:blipFill>
        <p:spPr>
          <a:xfrm>
            <a:off x="457200" y="571500"/>
            <a:ext cx="2839183" cy="3543300"/>
          </a:xfrm>
          <a:prstGeom prst="rect">
            <a:avLst/>
          </a:prstGeom>
        </p:spPr>
      </p:pic>
      <p:pic>
        <p:nvPicPr>
          <p:cNvPr id="5" name="Picture 4"/>
          <p:cNvPicPr>
            <a:picLocks noChangeAspect="1"/>
          </p:cNvPicPr>
          <p:nvPr/>
        </p:nvPicPr>
        <p:blipFill>
          <a:blip r:embed="rId5"/>
          <a:stretch>
            <a:fillRect/>
          </a:stretch>
        </p:blipFill>
        <p:spPr>
          <a:xfrm>
            <a:off x="1073150" y="3975100"/>
            <a:ext cx="3492500" cy="2336800"/>
          </a:xfrm>
          <a:prstGeom prst="rect">
            <a:avLst/>
          </a:prstGeom>
        </p:spPr>
      </p:pic>
      <p:pic>
        <p:nvPicPr>
          <p:cNvPr id="8" name="Picture 7"/>
          <p:cNvPicPr>
            <a:picLocks noChangeAspect="1"/>
          </p:cNvPicPr>
          <p:nvPr/>
        </p:nvPicPr>
        <p:blipFill>
          <a:blip r:embed="rId6"/>
          <a:stretch>
            <a:fillRect/>
          </a:stretch>
        </p:blipFill>
        <p:spPr>
          <a:xfrm>
            <a:off x="4565650" y="3733800"/>
            <a:ext cx="3302000" cy="2476500"/>
          </a:xfrm>
          <a:prstGeom prst="rect">
            <a:avLst/>
          </a:prstGeom>
        </p:spPr>
      </p:pic>
      <p:cxnSp>
        <p:nvCxnSpPr>
          <p:cNvPr id="10" name="Straight Connector 9"/>
          <p:cNvCxnSpPr/>
          <p:nvPr/>
        </p:nvCxnSpPr>
        <p:spPr>
          <a:xfrm flipH="1">
            <a:off x="457200" y="3898900"/>
            <a:ext cx="4108450" cy="2667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470400" y="3746500"/>
            <a:ext cx="211138" cy="2667000"/>
          </a:xfrm>
          <a:prstGeom prst="line">
            <a:avLst/>
          </a:prstGeom>
          <a:ln w="444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3296384" y="3530600"/>
            <a:ext cx="4857016" cy="533400"/>
          </a:xfrm>
          <a:prstGeom prst="line">
            <a:avLst/>
          </a:prstGeom>
          <a:ln w="6350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213806" y="850900"/>
            <a:ext cx="253647" cy="30480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7099300" y="723900"/>
            <a:ext cx="431800" cy="3251200"/>
          </a:xfrm>
          <a:prstGeom prst="line">
            <a:avLst/>
          </a:prstGeom>
          <a:ln w="3175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467453" y="466179"/>
            <a:ext cx="5308600" cy="769441"/>
          </a:xfrm>
          <a:prstGeom prst="rect">
            <a:avLst/>
          </a:prstGeom>
          <a:noFill/>
        </p:spPr>
        <p:txBody>
          <a:bodyPr wrap="square" rtlCol="0">
            <a:spAutoFit/>
          </a:bodyPr>
          <a:lstStyle/>
          <a:p>
            <a:r>
              <a:rPr lang="en-US" sz="4400" dirty="0" smtClean="0">
                <a:solidFill>
                  <a:srgbClr val="FFFFFF"/>
                </a:solidFill>
              </a:rPr>
              <a:t>A historical trend… </a:t>
            </a:r>
            <a:endParaRPr lang="en-US" sz="4400" dirty="0">
              <a:solidFill>
                <a:srgbClr val="FFFFFF"/>
              </a:solidFill>
            </a:endParaRPr>
          </a:p>
        </p:txBody>
      </p:sp>
    </p:spTree>
    <p:extLst>
      <p:ext uri="{BB962C8B-B14F-4D97-AF65-F5344CB8AC3E}">
        <p14:creationId xmlns:p14="http://schemas.microsoft.com/office/powerpoint/2010/main" val="30982554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031149"/>
          </a:xfrm>
          <a:prstGeom prst="rect">
            <a:avLst/>
          </a:prstGeom>
        </p:spPr>
      </p:pic>
      <p:sp>
        <p:nvSpPr>
          <p:cNvPr id="5" name="TextBox 4"/>
          <p:cNvSpPr txBox="1"/>
          <p:nvPr/>
        </p:nvSpPr>
        <p:spPr>
          <a:xfrm>
            <a:off x="4064000" y="6121400"/>
            <a:ext cx="4965700" cy="646331"/>
          </a:xfrm>
          <a:prstGeom prst="rect">
            <a:avLst/>
          </a:prstGeom>
          <a:noFill/>
        </p:spPr>
        <p:txBody>
          <a:bodyPr wrap="square" rtlCol="0">
            <a:spAutoFit/>
          </a:bodyPr>
          <a:lstStyle/>
          <a:p>
            <a:r>
              <a:rPr lang="en-US" sz="3600" dirty="0" smtClean="0">
                <a:solidFill>
                  <a:srgbClr val="FFFFFF"/>
                </a:solidFill>
              </a:rPr>
              <a:t>… will continue today</a:t>
            </a:r>
            <a:endParaRPr lang="en-US" sz="3600" dirty="0">
              <a:solidFill>
                <a:srgbClr val="FFFFFF"/>
              </a:solidFill>
            </a:endParaRPr>
          </a:p>
        </p:txBody>
      </p:sp>
      <p:pic>
        <p:nvPicPr>
          <p:cNvPr id="6" name="Picture 5"/>
          <p:cNvPicPr>
            <a:picLocks noChangeAspect="1"/>
          </p:cNvPicPr>
          <p:nvPr/>
        </p:nvPicPr>
        <p:blipFill>
          <a:blip r:embed="rId4"/>
          <a:stretch>
            <a:fillRect/>
          </a:stretch>
        </p:blipFill>
        <p:spPr>
          <a:xfrm>
            <a:off x="5534228" y="274638"/>
            <a:ext cx="3495472" cy="1955800"/>
          </a:xfrm>
          <a:prstGeom prst="rect">
            <a:avLst/>
          </a:prstGeom>
        </p:spPr>
      </p:pic>
      <p:pic>
        <p:nvPicPr>
          <p:cNvPr id="7" name="Picture 6"/>
          <p:cNvPicPr>
            <a:picLocks noChangeAspect="1"/>
          </p:cNvPicPr>
          <p:nvPr/>
        </p:nvPicPr>
        <p:blipFill>
          <a:blip r:embed="rId5"/>
          <a:stretch>
            <a:fillRect/>
          </a:stretch>
        </p:blipFill>
        <p:spPr>
          <a:xfrm>
            <a:off x="457200" y="419100"/>
            <a:ext cx="1427084" cy="2590800"/>
          </a:xfrm>
          <a:prstGeom prst="rect">
            <a:avLst/>
          </a:prstGeom>
        </p:spPr>
      </p:pic>
    </p:spTree>
    <p:extLst>
      <p:ext uri="{BB962C8B-B14F-4D97-AF65-F5344CB8AC3E}">
        <p14:creationId xmlns:p14="http://schemas.microsoft.com/office/powerpoint/2010/main" val="6856110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1-11-13 at 4.1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5884" cy="6858000"/>
          </a:xfrm>
          <a:prstGeom prst="rect">
            <a:avLst/>
          </a:prstGeom>
        </p:spPr>
      </p:pic>
      <p:sp>
        <p:nvSpPr>
          <p:cNvPr id="5" name="TextBox 4"/>
          <p:cNvSpPr txBox="1"/>
          <p:nvPr/>
        </p:nvSpPr>
        <p:spPr>
          <a:xfrm>
            <a:off x="3771900" y="482600"/>
            <a:ext cx="3886200" cy="830997"/>
          </a:xfrm>
          <a:prstGeom prst="rect">
            <a:avLst/>
          </a:prstGeom>
          <a:noFill/>
        </p:spPr>
        <p:txBody>
          <a:bodyPr wrap="square" rtlCol="0">
            <a:spAutoFit/>
          </a:bodyPr>
          <a:lstStyle/>
          <a:p>
            <a:r>
              <a:rPr lang="en-US" sz="4800" dirty="0" smtClean="0">
                <a:solidFill>
                  <a:schemeClr val="bg1"/>
                </a:solidFill>
              </a:rPr>
              <a:t>The context….</a:t>
            </a:r>
            <a:endParaRPr lang="en-US" sz="4800" dirty="0">
              <a:solidFill>
                <a:schemeClr val="bg1"/>
              </a:solidFill>
            </a:endParaRPr>
          </a:p>
        </p:txBody>
      </p:sp>
      <p:sp>
        <p:nvSpPr>
          <p:cNvPr id="6" name="TextBox 5"/>
          <p:cNvSpPr txBox="1"/>
          <p:nvPr/>
        </p:nvSpPr>
        <p:spPr>
          <a:xfrm>
            <a:off x="5334000" y="1313597"/>
            <a:ext cx="2971800" cy="523220"/>
          </a:xfrm>
          <a:prstGeom prst="rect">
            <a:avLst/>
          </a:prstGeom>
          <a:noFill/>
        </p:spPr>
        <p:txBody>
          <a:bodyPr wrap="square" rtlCol="0">
            <a:spAutoFit/>
          </a:bodyPr>
          <a:lstStyle/>
          <a:p>
            <a:r>
              <a:rPr lang="en-US" sz="2800" dirty="0" smtClean="0">
                <a:solidFill>
                  <a:srgbClr val="FFFFFF"/>
                </a:solidFill>
              </a:rPr>
              <a:t>(connectivism)</a:t>
            </a:r>
            <a:endParaRPr lang="en-US" sz="2800" dirty="0">
              <a:solidFill>
                <a:srgbClr val="FFFFFF"/>
              </a:solidFill>
            </a:endParaRPr>
          </a:p>
        </p:txBody>
      </p:sp>
      <p:sp>
        <p:nvSpPr>
          <p:cNvPr id="7" name="TextBox 6"/>
          <p:cNvSpPr txBox="1"/>
          <p:nvPr/>
        </p:nvSpPr>
        <p:spPr>
          <a:xfrm>
            <a:off x="3771900" y="2177534"/>
            <a:ext cx="5105400" cy="3970318"/>
          </a:xfrm>
          <a:prstGeom prst="rect">
            <a:avLst/>
          </a:prstGeom>
          <a:noFill/>
        </p:spPr>
        <p:txBody>
          <a:bodyPr wrap="square" rtlCol="0">
            <a:spAutoFit/>
          </a:bodyPr>
          <a:lstStyle/>
          <a:p>
            <a:pPr marL="457200" indent="-457200">
              <a:buFont typeface="Arial"/>
              <a:buChar char="•"/>
            </a:pPr>
            <a:r>
              <a:rPr lang="en-US" sz="2800" dirty="0" smtClean="0">
                <a:solidFill>
                  <a:srgbClr val="FFFFFF"/>
                </a:solidFill>
              </a:rPr>
              <a:t>Educators are no longer ‘the experts’ </a:t>
            </a:r>
          </a:p>
          <a:p>
            <a:pPr marL="457200" indent="-457200">
              <a:buFont typeface="Arial"/>
              <a:buChar char="•"/>
            </a:pPr>
            <a:r>
              <a:rPr lang="en-US" sz="2800" dirty="0" smtClean="0">
                <a:solidFill>
                  <a:srgbClr val="FFFFFF"/>
                </a:solidFill>
              </a:rPr>
              <a:t>Learning is no longer about content transfer</a:t>
            </a:r>
          </a:p>
          <a:p>
            <a:pPr marL="457200" indent="-457200">
              <a:buFont typeface="Arial"/>
              <a:buChar char="•"/>
            </a:pPr>
            <a:r>
              <a:rPr lang="en-US" sz="2800" dirty="0" smtClean="0">
                <a:solidFill>
                  <a:srgbClr val="FFFFFF"/>
                </a:solidFill>
              </a:rPr>
              <a:t>Teaching takes place in an authentic environment</a:t>
            </a:r>
          </a:p>
          <a:p>
            <a:pPr marL="457200" indent="-457200">
              <a:buFont typeface="Arial"/>
              <a:buChar char="•"/>
            </a:pPr>
            <a:r>
              <a:rPr lang="en-US" sz="2800" dirty="0" smtClean="0">
                <a:solidFill>
                  <a:srgbClr val="FFFFFF"/>
                </a:solidFill>
              </a:rPr>
              <a:t>Learning consists of engagement, experimentation and communication</a:t>
            </a:r>
            <a:endParaRPr lang="en-US" sz="2800" dirty="0">
              <a:solidFill>
                <a:srgbClr val="FFFFFF"/>
              </a:solidFill>
            </a:endParaRPr>
          </a:p>
        </p:txBody>
      </p:sp>
    </p:spTree>
    <p:extLst>
      <p:ext uri="{BB962C8B-B14F-4D97-AF65-F5344CB8AC3E}">
        <p14:creationId xmlns:p14="http://schemas.microsoft.com/office/powerpoint/2010/main" val="7771851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Screen shot 2011-11-13 at 6.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27" y="572725"/>
            <a:ext cx="7809842" cy="5979106"/>
          </a:xfrm>
          <a:prstGeom prst="rect">
            <a:avLst/>
          </a:prstGeom>
          <a:ln>
            <a:solidFill>
              <a:srgbClr val="4F81BD"/>
            </a:solidFill>
          </a:ln>
        </p:spPr>
      </p:pic>
      <p:sp>
        <p:nvSpPr>
          <p:cNvPr id="8" name="TextBox 7"/>
          <p:cNvSpPr txBox="1"/>
          <p:nvPr/>
        </p:nvSpPr>
        <p:spPr>
          <a:xfrm>
            <a:off x="457200" y="6085088"/>
            <a:ext cx="4491584" cy="646331"/>
          </a:xfrm>
          <a:prstGeom prst="rect">
            <a:avLst/>
          </a:prstGeom>
          <a:solidFill>
            <a:schemeClr val="bg1">
              <a:lumMod val="75000"/>
              <a:alpha val="74000"/>
            </a:schemeClr>
          </a:solidFill>
          <a:ln>
            <a:solidFill>
              <a:srgbClr val="000000"/>
            </a:solidFill>
          </a:ln>
        </p:spPr>
        <p:txBody>
          <a:bodyPr wrap="none" rtlCol="0">
            <a:spAutoFit/>
          </a:bodyPr>
          <a:lstStyle/>
          <a:p>
            <a:r>
              <a:rPr lang="en-US" sz="3600" dirty="0" smtClean="0"/>
              <a:t>http://</a:t>
            </a:r>
            <a:r>
              <a:rPr lang="en-US" sz="3600" dirty="0" err="1" smtClean="0"/>
              <a:t>change.mooc.ca</a:t>
            </a:r>
            <a:endParaRPr lang="en-US" sz="3600" dirty="0"/>
          </a:p>
        </p:txBody>
      </p:sp>
    </p:spTree>
    <p:extLst>
      <p:ext uri="{BB962C8B-B14F-4D97-AF65-F5344CB8AC3E}">
        <p14:creationId xmlns:p14="http://schemas.microsoft.com/office/powerpoint/2010/main" val="7912048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TotalTime>
  <Words>723</Words>
  <Application>Microsoft Macintosh PowerPoint</Application>
  <PresentationFormat>On-screen Show (4:3)</PresentationFormat>
  <Paragraphs>147</Paragraphs>
  <Slides>39</Slides>
  <Notes>20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We don’t need  no educator The role of the teacher  in today’s online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Designer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expert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don’t need  no educator The role of the teacher in today’s online education </dc:title>
  <dc:creator>Stephen  Downes</dc:creator>
  <cp:lastModifiedBy>Stephen  Downes</cp:lastModifiedBy>
  <cp:revision>42</cp:revision>
  <dcterms:created xsi:type="dcterms:W3CDTF">2011-11-13T17:36:15Z</dcterms:created>
  <dcterms:modified xsi:type="dcterms:W3CDTF">2011-11-14T15:07:13Z</dcterms:modified>
</cp:coreProperties>
</file>