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73" r:id="rId14"/>
    <p:sldId id="268" r:id="rId15"/>
    <p:sldId id="269" r:id="rId16"/>
    <p:sldId id="272" r:id="rId17"/>
    <p:sldId id="270" r:id="rId18"/>
    <p:sldId id="271"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30" autoAdjust="0"/>
    <p:restoredTop sz="67300" autoAdjust="0"/>
  </p:normalViewPr>
  <p:slideViewPr>
    <p:cSldViewPr snapToGrid="0" snapToObjects="1">
      <p:cViewPr varScale="1">
        <p:scale>
          <a:sx n="61" d="100"/>
          <a:sy n="61" d="100"/>
        </p:scale>
        <p:origin x="-1312" y="-104"/>
      </p:cViewPr>
      <p:guideLst>
        <p:guide orient="horz" pos="2160"/>
        <p:guide pos="2880"/>
      </p:guideLst>
    </p:cSldViewPr>
  </p:slideViewPr>
  <p:notesTextViewPr>
    <p:cViewPr>
      <p:scale>
        <a:sx n="100" d="100"/>
        <a:sy n="100" d="100"/>
      </p:scale>
      <p:origin x="0" y="2512"/>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4C41AD-0B83-B948-88C0-4FB7BA5ABB04}" type="datetimeFigureOut">
              <a:rPr lang="en-US" smtClean="0"/>
              <a:t>12-04-14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2C2DEA-032F-B648-AFC9-0404C4199026}" type="slidenum">
              <a:rPr lang="en-US" smtClean="0"/>
              <a:t>‹#›</a:t>
            </a:fld>
            <a:endParaRPr lang="en-US"/>
          </a:p>
        </p:txBody>
      </p:sp>
    </p:spTree>
    <p:extLst>
      <p:ext uri="{BB962C8B-B14F-4D97-AF65-F5344CB8AC3E}">
        <p14:creationId xmlns:p14="http://schemas.microsoft.com/office/powerpoint/2010/main" val="28705523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docs.google.com/gview?a=v&amp;q=cache:W-nj-fgQCa4J:duncankennedy.net/documents/Legal%20Education%20as%20Training%20for%20Hierarchy_Politics%20of%20Law.pdf+education+as+training+for+hierarchy&amp;hl=en&amp;gl=us&amp;sig=AFQjCNFtdAbQbWZ4NvYgqfSpqTMkatqyZA&amp;pli=1" TargetMode="External"/><Relationship Id="rId4" Type="http://schemas.openxmlformats.org/officeDocument/2006/relationships/hyperlink" Target="http://books.google.com/books?id=yxv1LK5gyV4C&amp;printsec=frontcover&amp;dq=1984%23v=onepage&amp;q=&amp;f=false" TargetMode="External"/><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baylor.edu/pr/news.php?action=story&amp;story=100503" TargetMode="External"/><Relationship Id="rId4" Type="http://schemas.openxmlformats.org/officeDocument/2006/relationships/hyperlink" Target="http://www.businessinsider.com/blackboard/gallup" TargetMode="External"/><Relationship Id="rId5" Type="http://schemas.openxmlformats.org/officeDocument/2006/relationships/hyperlink" Target="http://www.baylor.edu/content/services/document.php/153501.pdf" TargetMode="External"/><Relationship Id="rId6" Type="http://schemas.openxmlformats.org/officeDocument/2006/relationships/hyperlink" Target="http://articles.businessinsider.com/2011-09-21/news/30182636_1_invisible-hand-god-economic-activity%23ixzz1rtvS6tEb" TargetMode="External"/><Relationship Id="rId7" Type="http://schemas.openxmlformats.org/officeDocument/2006/relationships/hyperlink" Target="http://www.downes.ca/post/57823/rd" TargetMode="External"/><Relationship Id="rId8" Type="http://schemas.openxmlformats.org/officeDocument/2006/relationships/hyperlink" Target="http://www.downes.ca/author/Jonathan%20Schlefer" TargetMode="External"/><Relationship Id="rId9" Type="http://schemas.openxmlformats.org/officeDocument/2006/relationships/hyperlink" Target="http://www.downes.ca/cgi-bin/page.cgi?journal=Harvard%20Business%20Review%20Blogs" TargetMode="External"/><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en.wikipedia.org/wiki/Alphabet" TargetMode="External"/><Relationship Id="rId4" Type="http://schemas.openxmlformats.org/officeDocument/2006/relationships/hyperlink" Target="http://en.wikipedia.org/wiki/Computer" TargetMode="External"/><Relationship Id="rId5" Type="http://schemas.openxmlformats.org/officeDocument/2006/relationships/hyperlink" Target="http://en.wikipedia.org/wiki/Western_world" TargetMode="External"/><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long time ago there was a Mohawk village of bark houses along the Oswego River. One day Mohawk hunters discovered the tracks of a Giant Bear. After that, they saw the tracks many times. Sometimes, the tracks would circle the Mohawk village. The animals began to disappear from the forests, and the Mohawks knew that the Giant Bear was killing and carrying off all the animals. </a:t>
            </a:r>
            <a:br>
              <a:rPr lang="en-US" dirty="0" smtClean="0"/>
            </a:br>
            <a:r>
              <a:rPr lang="en-US" dirty="0" smtClean="0"/>
              <a:t/>
            </a:r>
            <a:br>
              <a:rPr lang="en-US" dirty="0" smtClean="0"/>
            </a:br>
            <a:r>
              <a:rPr lang="en-US" dirty="0" smtClean="0"/>
              <a:t>Because of the scarcity of food, famine came to the Mohawks. The meat racks were empty. The people were hungry. Starvation tempted them. One of the chiefs said, "We must kill this Giant Bear who is causing all our trouble." At once a party of warriors set out in search of the bear. They soon came across his tracks in the snow. They followed the bear tracks for many days. They finally came upon the huge beast. At once the air was filled with the arrows of the warriors. To the surprise and dismay of the Mohawks, the arrows failed to pierce the thick hide of the bear. Many broken arrows fell from his tough skin.</a:t>
            </a:r>
            <a:br>
              <a:rPr lang="en-US" dirty="0" smtClean="0"/>
            </a:br>
            <a:r>
              <a:rPr lang="en-US" dirty="0" smtClean="0"/>
              <a:t/>
            </a:r>
            <a:br>
              <a:rPr lang="en-US" dirty="0" smtClean="0"/>
            </a:br>
            <a:r>
              <a:rPr lang="en-US" dirty="0" smtClean="0"/>
              <a:t>At last the angry bear turned and charged the hunters who fled but were soon overtaken. Most of them were killed. Only two hunters escaped and they returned to the village to tell the sad tale. The two hunters told the council of the Great Bear. They told what happened to the war party.</a:t>
            </a:r>
            <a:br>
              <a:rPr lang="en-US" dirty="0" smtClean="0"/>
            </a:br>
            <a:r>
              <a:rPr lang="en-US" dirty="0" smtClean="0"/>
              <a:t/>
            </a:r>
            <a:br>
              <a:rPr lang="en-US" dirty="0" smtClean="0"/>
            </a:br>
            <a:r>
              <a:rPr lang="en-US" dirty="0" smtClean="0"/>
              <a:t>Party after party of warriors set out to destroy the Great Bear but they always failed. There were many battles fought between the bear and the warriors. Many warriors were slain. </a:t>
            </a:r>
            <a:br>
              <a:rPr lang="en-US" dirty="0" smtClean="0"/>
            </a:br>
            <a:r>
              <a:rPr lang="en-US" dirty="0" smtClean="0"/>
              <a:t/>
            </a:r>
            <a:br>
              <a:rPr lang="en-US" dirty="0" smtClean="0"/>
            </a:br>
            <a:r>
              <a:rPr lang="en-US" dirty="0" smtClean="0"/>
              <a:t>As time went on, more and more deer vanished from the forest. The smoking racks were empty. The people became very thin because of the lack of food. Starvation caused many to become sick. The people were filled with fear and their hungry bodies crept close to the fire at night. They feared the Great Bear, whose giant tracks circled their town each night. They feared to leave their village because they could hear, coming from the darkness of the forest, the loud cough of the Great Bear. </a:t>
            </a:r>
            <a:br>
              <a:rPr lang="en-US" dirty="0" smtClean="0"/>
            </a:br>
            <a:r>
              <a:rPr lang="en-US" dirty="0" smtClean="0"/>
              <a:t/>
            </a:r>
            <a:br>
              <a:rPr lang="en-US" dirty="0" smtClean="0"/>
            </a:br>
            <a:r>
              <a:rPr lang="en-US" dirty="0" smtClean="0"/>
              <a:t>One night three brothers each had a strange dream. On three successive nights, they had the same vision. They dreamed they tracked and killed the Great Bear. They said, "The dream must be true."</a:t>
            </a:r>
            <a:br>
              <a:rPr lang="en-US" dirty="0" smtClean="0"/>
            </a:br>
            <a:r>
              <a:rPr lang="en-US" dirty="0" smtClean="0"/>
              <a:t/>
            </a:r>
            <a:br>
              <a:rPr lang="en-US" dirty="0" smtClean="0"/>
            </a:br>
            <a:r>
              <a:rPr lang="en-US" dirty="0" smtClean="0"/>
              <a:t>So, getting their weapons and scanty supply of food, they set out after the bear. In a little while, they came upon the tracks of the great beast. Quickly, they followed the trail, their arrows ready.</a:t>
            </a:r>
            <a:br>
              <a:rPr lang="en-US" dirty="0" smtClean="0"/>
            </a:br>
            <a:r>
              <a:rPr lang="en-US" dirty="0" smtClean="0"/>
              <a:t/>
            </a:r>
            <a:br>
              <a:rPr lang="en-US" dirty="0" smtClean="0"/>
            </a:br>
            <a:r>
              <a:rPr lang="en-US" dirty="0" smtClean="0"/>
              <a:t>For many moons they followed the tracks of the bear across the Earth. The tracks led them to the end of the world. Looking ahead, they saw the giant beast leap from the earth into the heavens. The three hunters soon came to the jumping-off place. Without hesitation, the three of them followed the bear into the sky. There in the skis, you can see them chasing the bear during the long winter nights.</a:t>
            </a:r>
            <a:br>
              <a:rPr lang="en-US" dirty="0" smtClean="0"/>
            </a:br>
            <a:r>
              <a:rPr lang="en-US" dirty="0" smtClean="0"/>
              <a:t/>
            </a:r>
            <a:br>
              <a:rPr lang="en-US" dirty="0" smtClean="0"/>
            </a:br>
            <a:r>
              <a:rPr lang="en-US" dirty="0" smtClean="0"/>
              <a:t>In the fall of the year, when the bear gets ready to sleep for the winter, the three hunters get near enough to shoot their arrows into his body. His dripping blood caused by the wounds from the arrows turn the autumn leaves red and yellow. But he always manages to escape from the hunters. For a time, after being wounded, he is invisible. He afterwards reappears. </a:t>
            </a:r>
            <a:br>
              <a:rPr lang="en-US" dirty="0" smtClean="0"/>
            </a:br>
            <a:r>
              <a:rPr lang="en-US" dirty="0" smtClean="0"/>
              <a:t/>
            </a:r>
            <a:br>
              <a:rPr lang="en-US" dirty="0" smtClean="0"/>
            </a:br>
            <a:r>
              <a:rPr lang="en-US" dirty="0" smtClean="0"/>
              <a:t>When the Iroquois see the Great Dipper in the sky, they say, "See, the three hunters are still chasing the Great Bear!”</a:t>
            </a:r>
          </a:p>
          <a:p>
            <a:endParaRPr lang="en-US" dirty="0" smtClean="0"/>
          </a:p>
          <a:p>
            <a:r>
              <a:rPr lang="en-US" dirty="0" smtClean="0"/>
              <a:t>Source: </a:t>
            </a:r>
            <a:r>
              <a:rPr lang="pl-PL" dirty="0" smtClean="0"/>
              <a:t>http://</a:t>
            </a:r>
            <a:r>
              <a:rPr lang="pl-PL" dirty="0" err="1" smtClean="0"/>
              <a:t>www.indianlegend.com</a:t>
            </a:r>
            <a:r>
              <a:rPr lang="pl-PL" dirty="0" smtClean="0"/>
              <a:t>/</a:t>
            </a:r>
            <a:r>
              <a:rPr lang="pl-PL" dirty="0" err="1" smtClean="0"/>
              <a:t>mohawk</a:t>
            </a:r>
            <a:r>
              <a:rPr lang="pl-PL" dirty="0" smtClean="0"/>
              <a:t>/mohawk_003.htm</a:t>
            </a:r>
            <a:endParaRPr lang="en-US" dirty="0"/>
          </a:p>
        </p:txBody>
      </p:sp>
      <p:sp>
        <p:nvSpPr>
          <p:cNvPr id="4" name="Slide Number Placeholder 3"/>
          <p:cNvSpPr>
            <a:spLocks noGrp="1"/>
          </p:cNvSpPr>
          <p:nvPr>
            <p:ph type="sldNum" sz="quarter" idx="10"/>
          </p:nvPr>
        </p:nvSpPr>
        <p:spPr/>
        <p:txBody>
          <a:bodyPr/>
          <a:lstStyle/>
          <a:p>
            <a:fld id="{362C2DEA-032F-B648-AFC9-0404C4199026}" type="slidenum">
              <a:rPr lang="en-US" smtClean="0"/>
              <a:t>2</a:t>
            </a:fld>
            <a:endParaRPr lang="en-US"/>
          </a:p>
        </p:txBody>
      </p:sp>
    </p:spTree>
    <p:extLst>
      <p:ext uri="{BB962C8B-B14F-4D97-AF65-F5344CB8AC3E}">
        <p14:creationId xmlns:p14="http://schemas.microsoft.com/office/powerpoint/2010/main" val="3328209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But there’s a deeper lesson here, in my view,</a:t>
            </a:r>
            <a:r>
              <a:rPr lang="en-US" baseline="0" dirty="0" smtClean="0"/>
              <a:t> which Wheeler touched on when he noted that the ‘learning styles’ motif had been visited over and over again </a:t>
            </a:r>
            <a:r>
              <a:rPr lang="de-DE" baseline="0" dirty="0" smtClean="0"/>
              <a:t>Mumford, Kolb, </a:t>
            </a:r>
            <a:r>
              <a:rPr lang="de-DE" baseline="0" dirty="0" err="1" smtClean="0"/>
              <a:t>Gregorc</a:t>
            </a:r>
            <a:r>
              <a:rPr lang="de-DE" baseline="0" dirty="0" smtClean="0"/>
              <a:t>, Myers-Brigg </a:t>
            </a:r>
            <a:r>
              <a:rPr lang="en-US" baseline="0" dirty="0" smtClean="0"/>
              <a:t>–</a:t>
            </a:r>
            <a:r>
              <a:rPr lang="de-DE" baseline="0" dirty="0" smtClean="0"/>
              <a:t> but also </a:t>
            </a:r>
            <a:r>
              <a:rPr lang="de-DE" baseline="0" dirty="0" err="1" smtClean="0"/>
              <a:t>stage-based</a:t>
            </a:r>
            <a:r>
              <a:rPr lang="de-DE" baseline="0" dirty="0" smtClean="0"/>
              <a:t> </a:t>
            </a:r>
            <a:r>
              <a:rPr lang="de-DE" baseline="0" dirty="0" err="1" smtClean="0"/>
              <a:t>approaches</a:t>
            </a:r>
            <a:r>
              <a:rPr lang="de-DE" baseline="0" dirty="0" smtClean="0"/>
              <a:t> (Piaget, Bloom) </a:t>
            </a:r>
            <a:r>
              <a:rPr lang="de-DE" baseline="0" dirty="0" err="1" smtClean="0"/>
              <a:t>and</a:t>
            </a:r>
            <a:r>
              <a:rPr lang="de-DE" baseline="0" dirty="0" smtClean="0"/>
              <a:t> </a:t>
            </a:r>
            <a:r>
              <a:rPr lang="de-DE" baseline="0" dirty="0" err="1" smtClean="0"/>
              <a:t>methods-based</a:t>
            </a:r>
            <a:r>
              <a:rPr lang="de-DE" baseline="0" dirty="0" smtClean="0"/>
              <a:t> </a:t>
            </a:r>
            <a:r>
              <a:rPr lang="de-DE" baseline="0" dirty="0" err="1" smtClean="0"/>
              <a:t>approaches</a:t>
            </a:r>
            <a:r>
              <a:rPr lang="de-DE" baseline="0" dirty="0" smtClean="0"/>
              <a:t> (</a:t>
            </a:r>
            <a:r>
              <a:rPr lang="de-DE" baseline="0" dirty="0" err="1" smtClean="0"/>
              <a:t>Gagne</a:t>
            </a:r>
            <a:r>
              <a:rPr lang="de-DE" baseline="0" dirty="0" smtClean="0"/>
              <a:t>) </a:t>
            </a:r>
          </a:p>
          <a:p>
            <a:pPr marL="0" indent="0">
              <a:buFontTx/>
              <a:buNone/>
            </a:pPr>
            <a:endParaRPr lang="de-DE" baseline="0" dirty="0" smtClean="0"/>
          </a:p>
          <a:p>
            <a:pPr marL="0" indent="0">
              <a:buFontTx/>
              <a:buNone/>
            </a:pPr>
            <a:r>
              <a:rPr lang="de-DE" baseline="0" dirty="0" err="1" smtClean="0"/>
              <a:t>or</a:t>
            </a:r>
            <a:r>
              <a:rPr lang="de-DE" baseline="0" dirty="0" smtClean="0"/>
              <a:t> </a:t>
            </a:r>
            <a:r>
              <a:rPr lang="de-DE" baseline="0" dirty="0" err="1" smtClean="0"/>
              <a:t>the</a:t>
            </a:r>
            <a:r>
              <a:rPr lang="de-DE" baseline="0" dirty="0" smtClean="0"/>
              <a:t> SECI </a:t>
            </a:r>
            <a:r>
              <a:rPr lang="de-DE" baseline="0" dirty="0" err="1" smtClean="0"/>
              <a:t>model</a:t>
            </a:r>
            <a:r>
              <a:rPr lang="de-DE" baseline="0" dirty="0" smtClean="0"/>
              <a:t>:  </a:t>
            </a:r>
            <a:r>
              <a:rPr lang="de-DE" baseline="0" dirty="0" err="1" smtClean="0"/>
              <a:t>socialization</a:t>
            </a:r>
            <a:r>
              <a:rPr lang="de-DE" baseline="0" dirty="0" smtClean="0"/>
              <a:t>, </a:t>
            </a:r>
            <a:r>
              <a:rPr lang="de-DE" baseline="0" dirty="0" err="1" smtClean="0"/>
              <a:t>externalization</a:t>
            </a:r>
            <a:r>
              <a:rPr lang="de-DE" baseline="0" dirty="0" smtClean="0"/>
              <a:t>, </a:t>
            </a:r>
            <a:r>
              <a:rPr lang="de-DE" baseline="0" dirty="0" err="1" smtClean="0"/>
              <a:t>combination</a:t>
            </a:r>
            <a:r>
              <a:rPr lang="de-DE" baseline="0" dirty="0" smtClean="0"/>
              <a:t>, </a:t>
            </a:r>
            <a:r>
              <a:rPr lang="de-DE" baseline="0" dirty="0" err="1" smtClean="0"/>
              <a:t>internalization</a:t>
            </a:r>
            <a:r>
              <a:rPr lang="de-DE" baseline="0" dirty="0" smtClean="0"/>
              <a:t>   -  </a:t>
            </a:r>
            <a:r>
              <a:rPr lang="de-DE" baseline="0" dirty="0" err="1" smtClean="0"/>
              <a:t>Nonaka</a:t>
            </a:r>
            <a:r>
              <a:rPr lang="de-DE" baseline="0" dirty="0" smtClean="0"/>
              <a:t> </a:t>
            </a:r>
            <a:r>
              <a:rPr lang="de-DE" baseline="0" dirty="0" err="1" smtClean="0"/>
              <a:t>and</a:t>
            </a:r>
            <a:r>
              <a:rPr lang="de-DE" baseline="0" dirty="0" smtClean="0"/>
              <a:t> </a:t>
            </a:r>
            <a:r>
              <a:rPr lang="de-DE" baseline="0" dirty="0" err="1" smtClean="0"/>
              <a:t>Takeucki</a:t>
            </a:r>
            <a:r>
              <a:rPr lang="de-DE" baseline="0" dirty="0" smtClean="0"/>
              <a:t> </a:t>
            </a:r>
            <a:r>
              <a:rPr lang="de-DE" baseline="0" dirty="0" err="1" smtClean="0"/>
              <a:t>as</a:t>
            </a:r>
            <a:r>
              <a:rPr lang="de-DE" baseline="0" dirty="0" smtClean="0"/>
              <a:t> </a:t>
            </a:r>
            <a:r>
              <a:rPr lang="de-DE" baseline="0" dirty="0" err="1" smtClean="0"/>
              <a:t>described</a:t>
            </a:r>
            <a:r>
              <a:rPr lang="de-DE" baseline="0" dirty="0" smtClean="0"/>
              <a:t> </a:t>
            </a:r>
            <a:r>
              <a:rPr lang="de-DE" baseline="0" dirty="0" err="1" smtClean="0"/>
              <a:t>by</a:t>
            </a:r>
            <a:r>
              <a:rPr lang="de-DE" baseline="0" dirty="0" smtClean="0"/>
              <a:t> </a:t>
            </a:r>
            <a:r>
              <a:rPr lang="de-DE" baseline="0" dirty="0" err="1" smtClean="0"/>
              <a:t>Kairit</a:t>
            </a:r>
            <a:r>
              <a:rPr lang="de-DE" baseline="0" dirty="0" smtClean="0"/>
              <a:t> </a:t>
            </a:r>
            <a:r>
              <a:rPr lang="de-DE" baseline="0" dirty="0" err="1" smtClean="0"/>
              <a:t>Tammets</a:t>
            </a:r>
            <a:endParaRPr lang="de-DE" baseline="0" dirty="0" smtClean="0"/>
          </a:p>
          <a:p>
            <a:pPr marL="0" indent="0">
              <a:buFontTx/>
              <a:buNone/>
            </a:pPr>
            <a:endParaRPr lang="de-DE" baseline="0" dirty="0" smtClean="0"/>
          </a:p>
          <a:p>
            <a:pPr marL="0" indent="0">
              <a:buFontTx/>
              <a:buNone/>
            </a:pPr>
            <a:r>
              <a:rPr lang="de-DE" baseline="0" dirty="0" smtClean="0"/>
              <a:t>Modeling </a:t>
            </a:r>
            <a:r>
              <a:rPr lang="de-DE" baseline="0" dirty="0" err="1" smtClean="0"/>
              <a:t>is</a:t>
            </a:r>
            <a:r>
              <a:rPr lang="de-DE" baseline="0" dirty="0" smtClean="0"/>
              <a:t> </a:t>
            </a:r>
            <a:r>
              <a:rPr lang="de-DE" baseline="0" dirty="0" err="1" smtClean="0"/>
              <a:t>mythmaking</a:t>
            </a:r>
            <a:endParaRPr lang="de-DE" baseline="0" dirty="0" smtClean="0"/>
          </a:p>
          <a:p>
            <a:pPr marL="171450" indent="-171450">
              <a:buFontTx/>
              <a:buChar char="-"/>
            </a:pPr>
            <a:endParaRPr lang="en-US" dirty="0" smtClean="0"/>
          </a:p>
          <a:p>
            <a:pPr marL="0" indent="0">
              <a:buFontTx/>
              <a:buNone/>
            </a:pPr>
            <a:r>
              <a:rPr lang="en-US" dirty="0" smtClean="0"/>
              <a:t>In general, the approach of  trying to pigeonhole students and/or learning into categories leads to mythology</a:t>
            </a:r>
          </a:p>
          <a:p>
            <a:pPr marL="171450" indent="-171450">
              <a:buFontTx/>
              <a:buChar char="-"/>
            </a:pPr>
            <a:r>
              <a:rPr lang="en-US" dirty="0" smtClean="0"/>
              <a:t>at once a struggle to understand the world (albeit without science)</a:t>
            </a:r>
          </a:p>
          <a:p>
            <a:pPr marL="171450" indent="-171450">
              <a:buFontTx/>
              <a:buChar char="-"/>
            </a:pPr>
            <a:r>
              <a:rPr lang="en-US" dirty="0" smtClean="0"/>
              <a:t>and an attempt to realize</a:t>
            </a:r>
            <a:r>
              <a:rPr lang="en-US" baseline="0" dirty="0" smtClean="0"/>
              <a:t> our objectives more simply and easily</a:t>
            </a:r>
          </a:p>
          <a:p>
            <a:pPr marL="171450" indent="-171450">
              <a:buFontTx/>
              <a:buChar char="-"/>
            </a:pPr>
            <a:endParaRPr lang="en-US" dirty="0" smtClean="0"/>
          </a:p>
          <a:p>
            <a:pPr marL="0" indent="0">
              <a:buFontTx/>
              <a:buNone/>
            </a:pPr>
            <a:r>
              <a:rPr lang="en-US" dirty="0" smtClean="0"/>
              <a:t>It</a:t>
            </a:r>
            <a:r>
              <a:rPr lang="en-US" baseline="0" dirty="0" smtClean="0"/>
              <a:t> is not nonsense to say that there are categories – the world is filled with categories; this is the fundamental nature of perception</a:t>
            </a:r>
          </a:p>
          <a:p>
            <a:pPr marL="0" indent="0">
              <a:buFontTx/>
              <a:buNone/>
            </a:pPr>
            <a:endParaRPr lang="en-US" baseline="0" dirty="0" smtClean="0"/>
          </a:p>
          <a:p>
            <a:pPr marL="0" indent="0">
              <a:buFontTx/>
              <a:buNone/>
            </a:pPr>
            <a:r>
              <a:rPr lang="en-US" baseline="0" dirty="0" smtClean="0"/>
              <a:t>It is nonsense to say that this or that categorization will by itself magically lead us to some new understanding – as though our (mythical) categorizations somehow expressed the *nature* of reality – when we lose sight of the fact that they are myths, convenient </a:t>
            </a:r>
            <a:r>
              <a:rPr lang="en-US" baseline="0" dirty="0" err="1" smtClean="0"/>
              <a:t>shorthands</a:t>
            </a:r>
            <a:r>
              <a:rPr lang="en-US" baseline="0" dirty="0" smtClean="0"/>
              <a:t> in terms we understand, we mislead ourselves</a:t>
            </a:r>
          </a:p>
          <a:p>
            <a:endParaRPr lang="en-US" dirty="0" smtClean="0"/>
          </a:p>
          <a:p>
            <a:r>
              <a:rPr lang="en-US" dirty="0" smtClean="0"/>
              <a:t>We do not make things simpler my multiplying entities and dividing the whole into parts, though we are ever</a:t>
            </a:r>
            <a:r>
              <a:rPr lang="en-US" baseline="0" dirty="0" smtClean="0"/>
              <a:t> tempted to do so (today’s candidate: competencies)</a:t>
            </a:r>
          </a:p>
          <a:p>
            <a:endParaRPr lang="en-US" dirty="0"/>
          </a:p>
        </p:txBody>
      </p:sp>
      <p:sp>
        <p:nvSpPr>
          <p:cNvPr id="4" name="Slide Number Placeholder 3"/>
          <p:cNvSpPr>
            <a:spLocks noGrp="1"/>
          </p:cNvSpPr>
          <p:nvPr>
            <p:ph type="sldNum" sz="quarter" idx="10"/>
          </p:nvPr>
        </p:nvSpPr>
        <p:spPr/>
        <p:txBody>
          <a:bodyPr/>
          <a:lstStyle/>
          <a:p>
            <a:fld id="{362C2DEA-032F-B648-AFC9-0404C4199026}" type="slidenum">
              <a:rPr lang="en-US" smtClean="0"/>
              <a:t>11</a:t>
            </a:fld>
            <a:endParaRPr lang="en-US"/>
          </a:p>
        </p:txBody>
      </p:sp>
    </p:spTree>
    <p:extLst>
      <p:ext uri="{BB962C8B-B14F-4D97-AF65-F5344CB8AC3E}">
        <p14:creationId xmlns:p14="http://schemas.microsoft.com/office/powerpoint/2010/main" val="3265930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need for science-based</a:t>
            </a:r>
            <a:r>
              <a:rPr lang="en-US" baseline="0" dirty="0" smtClean="0"/>
              <a:t> solutions is more pressing, as is the collaboration to find them. … coming together is how we will better protect the earth and the billions on it. – </a:t>
            </a:r>
            <a:r>
              <a:rPr lang="en-US" baseline="0" dirty="0" err="1" smtClean="0"/>
              <a:t>Dupont</a:t>
            </a:r>
            <a:r>
              <a:rPr lang="en-US" baseline="0" dirty="0" smtClean="0"/>
              <a:t>  -- but also Alison Littlejohn</a:t>
            </a:r>
          </a:p>
          <a:p>
            <a:endParaRPr lang="en-US" dirty="0" smtClean="0"/>
          </a:p>
          <a:p>
            <a:r>
              <a:rPr lang="en-US" dirty="0" smtClean="0"/>
              <a:t>“What we found: people first connect, then they consume or use the knowledge, then they create new knowledge (</a:t>
            </a:r>
            <a:r>
              <a:rPr lang="en-US" dirty="0" err="1" smtClean="0"/>
              <a:t>eg</a:t>
            </a:r>
            <a:r>
              <a:rPr lang="en-US" dirty="0" smtClean="0"/>
              <a:t>. an artifact, a report, a conversation, or traces in the way they create the knowledge), and then they contribute this back to the environment. Above all this, we have to find a way to enable this - we call that 'charting' - it's not just navigation, it's about using and contributing. Charting can be viewed as a kind of lens, a way of interacting with everything that's out there.”</a:t>
            </a:r>
          </a:p>
          <a:p>
            <a:endParaRPr lang="en-US" dirty="0" smtClean="0"/>
          </a:p>
          <a:p>
            <a:r>
              <a:rPr lang="en-US" dirty="0" smtClean="0"/>
              <a:t>It’s an old fools game – the idea that there is some (magical) </a:t>
            </a:r>
            <a:r>
              <a:rPr lang="en-US" i="1" dirty="0" smtClean="0"/>
              <a:t>method</a:t>
            </a:r>
            <a:r>
              <a:rPr lang="en-US" i="0" baseline="0" dirty="0" smtClean="0"/>
              <a:t> that will lead us to a certain knowledge of reality (and that this method somehow involves shared goals and collaboration.)</a:t>
            </a:r>
            <a:endParaRPr lang="en-US" dirty="0" smtClean="0"/>
          </a:p>
          <a:p>
            <a:endParaRPr lang="en-US" dirty="0" smtClean="0"/>
          </a:p>
          <a:p>
            <a:endParaRPr lang="en-US" dirty="0" smtClean="0"/>
          </a:p>
          <a:p>
            <a:r>
              <a:rPr lang="en-US" dirty="0" smtClean="0"/>
              <a:t>Littlejohn: “Use case: from 'you' to 'your goal'. Sally the new chemist, who has to create a new substrate for drilling a new type of rock. You draw from a whole range of different resources. You also draw from knowledge of a different range of people. At any point, you may be working as an individual, group, network, collective. You connect, create, contribute. Or you join with others with similar goals. You have to be able to connect with the right sort of expertise.</a:t>
            </a:r>
          </a:p>
          <a:p>
            <a:endParaRPr lang="en-US" dirty="0" smtClean="0"/>
          </a:p>
          <a:p>
            <a:r>
              <a:rPr lang="en-US" dirty="0" smtClean="0"/>
              <a:t>“Is this a new paradigm for learning? In this case the individual is learning with the collective - we're bringing together the individual and the social. So our roles must be changing. </a:t>
            </a:r>
          </a:p>
          <a:p>
            <a:endParaRPr lang="en-US" dirty="0" smtClean="0"/>
          </a:p>
          <a:p>
            <a:r>
              <a:rPr lang="en-US" dirty="0" smtClean="0"/>
              <a:t>“What are the binding forces that draw people and/or resources together? via social constructivism: people communicate via knowledge objects. People create knowledge, working in networks. </a:t>
            </a:r>
            <a:r>
              <a:rPr lang="en-US" dirty="0" err="1" smtClean="0"/>
              <a:t>Eg</a:t>
            </a:r>
            <a:r>
              <a:rPr lang="en-US" dirty="0" smtClean="0"/>
              <a:t>. from OU - an </a:t>
            </a:r>
            <a:r>
              <a:rPr lang="en-US" dirty="0" err="1" smtClean="0"/>
              <a:t>iSpot</a:t>
            </a:r>
            <a:r>
              <a:rPr lang="en-US" dirty="0" smtClean="0"/>
              <a:t> - people go out to the country and find things, upload images, and a botanist answers their questions.”</a:t>
            </a:r>
            <a:br>
              <a:rPr lang="en-US" dirty="0" smtClean="0"/>
            </a:br>
            <a:endParaRPr lang="en-US" dirty="0" smtClean="0"/>
          </a:p>
          <a:p>
            <a:r>
              <a:rPr lang="en-US" dirty="0" smtClean="0"/>
              <a:t>We have to understand this as mythmaking – we cannot understand it literally. ‘Binding forces’? As though we must succumb to being joined together to each other as though by gravity?</a:t>
            </a:r>
          </a:p>
          <a:p>
            <a:endParaRPr lang="en-US" dirty="0" smtClean="0"/>
          </a:p>
          <a:p>
            <a:r>
              <a:rPr lang="en-US" dirty="0" smtClean="0"/>
              <a:t>“We need something - an object - that brings people together. But what is that object? In charting, we use a goal as that object. If people are trying to achieve a similar end point, this draws them together. But - goals shift and change, and not every activity works toward the goal. So we think of it as an iterative move toward a goal. So there are various social objects:</a:t>
            </a:r>
          </a:p>
          <a:p>
            <a:r>
              <a:rPr lang="en-US" dirty="0" smtClean="0"/>
              <a:t>- work or learning activity</a:t>
            </a:r>
          </a:p>
          <a:p>
            <a:r>
              <a:rPr lang="en-US" dirty="0" smtClean="0"/>
              <a:t>- reports (</a:t>
            </a:r>
            <a:r>
              <a:rPr lang="en-US" dirty="0" err="1" smtClean="0"/>
              <a:t>eg</a:t>
            </a:r>
            <a:r>
              <a:rPr lang="en-US" dirty="0" smtClean="0"/>
              <a:t>. patient health case report)</a:t>
            </a:r>
          </a:p>
          <a:p>
            <a:r>
              <a:rPr lang="en-US" dirty="0" smtClean="0"/>
              <a:t>- common problem (</a:t>
            </a:r>
            <a:r>
              <a:rPr lang="en-US" dirty="0" err="1" smtClean="0"/>
              <a:t>eg</a:t>
            </a:r>
            <a:r>
              <a:rPr lang="en-US" dirty="0" smtClean="0"/>
              <a:t>. find Higgs boson)</a:t>
            </a:r>
          </a:p>
          <a:p>
            <a:pPr marL="171450" indent="-171450">
              <a:buFontTx/>
              <a:buChar char="-"/>
            </a:pPr>
            <a:r>
              <a:rPr lang="en-US" dirty="0" smtClean="0"/>
              <a:t>learning goals”</a:t>
            </a:r>
          </a:p>
          <a:p>
            <a:pPr marL="171450" indent="-171450">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362C2DEA-032F-B648-AFC9-0404C4199026}" type="slidenum">
              <a:rPr lang="en-US" smtClean="0"/>
              <a:t>12</a:t>
            </a:fld>
            <a:endParaRPr lang="en-US"/>
          </a:p>
        </p:txBody>
      </p:sp>
    </p:spTree>
    <p:extLst>
      <p:ext uri="{BB962C8B-B14F-4D97-AF65-F5344CB8AC3E}">
        <p14:creationId xmlns:p14="http://schemas.microsoft.com/office/powerpoint/2010/main" val="2479488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know the Midas tale: a greedy king is granted a wish based on a most thoughtless fantasy, and everything he touches thereafter turns to gold.</a:t>
            </a:r>
            <a:r>
              <a:rPr lang="en-US" dirty="0" smtClean="0">
                <a:effectLst/>
              </a:rPr>
              <a:t>  </a:t>
            </a:r>
            <a:r>
              <a:rPr lang="en-US" dirty="0" smtClean="0"/>
              <a:t>When his daughter, upon giving Papa a goodnight kiss, freezes solid like an Oscar statue, Midas pleads to the gods for nullification.</a:t>
            </a:r>
            <a:r>
              <a:rPr lang="en-US" dirty="0" smtClean="0">
                <a:effectLst/>
              </a:rPr>
              <a:t>  </a:t>
            </a:r>
            <a:r>
              <a:rPr lang="en-US" dirty="0" smtClean="0"/>
              <a:t>Allowed to wash away his “gift” in a river, he lives a virtuous, humanitarian life from then on.</a:t>
            </a:r>
            <a:r>
              <a:rPr lang="en-US" dirty="0" smtClean="0">
                <a:effectLst/>
              </a:rPr>
              <a:t>  </a:t>
            </a:r>
          </a:p>
          <a:p>
            <a:endParaRPr lang="en-US" dirty="0" smtClean="0"/>
          </a:p>
          <a:p>
            <a:r>
              <a:rPr lang="en-US" dirty="0" smtClean="0"/>
              <a:t>“America has been granted a similar wish where everything it touches receives a monetary value, so that our habitat, food, water, education and health – our children’s future – can be bought, sold and used up for profit.</a:t>
            </a:r>
          </a:p>
          <a:p>
            <a:endParaRPr lang="en-US" dirty="0" smtClean="0"/>
          </a:p>
          <a:p>
            <a:r>
              <a:rPr lang="en-US" dirty="0" smtClean="0"/>
              <a:t>“Despite a momentary lapse of reasoning, Midas knew his children were the kingdom’s future. He, like most human parents, stood ready to dedicate a valuable portion of his life to help the next generation fill in the blank slate with which we are all born.</a:t>
            </a:r>
            <a:r>
              <a:rPr lang="en-US" dirty="0" smtClean="0">
                <a:effectLst/>
              </a:rPr>
              <a:t>  </a:t>
            </a:r>
            <a:r>
              <a:rPr lang="en-US" dirty="0" smtClean="0"/>
              <a:t>There was a time, before all this, when most of the knowledge necessary for getting on in the world could be transferred from parent to child during the daily cycle of life’s activities around the farm, shop, or castle. ”</a:t>
            </a:r>
          </a:p>
          <a:p>
            <a:endParaRPr lang="en-US" dirty="0" smtClean="0"/>
          </a:p>
          <a:p>
            <a:r>
              <a:rPr lang="en-US" dirty="0" smtClean="0"/>
              <a:t>We often hear about gold described as a prescription for everybody. Stephen Harris’s school, for example. With gifts of furniture from companies. Cannot scale, does not scale.</a:t>
            </a:r>
          </a:p>
          <a:p>
            <a:endParaRPr lang="en-US" dirty="0" smtClean="0"/>
          </a:p>
          <a:p>
            <a:r>
              <a:rPr lang="en-US" dirty="0" smtClean="0"/>
              <a:t>STEM – if everybody is an engineer, and nobody is an artist – there is not only no beauty – there is no conception of beauty</a:t>
            </a:r>
          </a:p>
          <a:p>
            <a:endParaRPr lang="en-US" dirty="0" smtClean="0"/>
          </a:p>
          <a:p>
            <a:r>
              <a:rPr lang="en-US" dirty="0" smtClean="0"/>
              <a:t>Kant’s categorical imperative – when you see someone recommending something as ‘the solution’, imagine</a:t>
            </a:r>
            <a:r>
              <a:rPr lang="en-US" baseline="0" dirty="0" smtClean="0"/>
              <a:t> everyone with that – does it still make sense?</a:t>
            </a:r>
          </a:p>
          <a:p>
            <a:endParaRPr lang="en-US" dirty="0" smtClean="0"/>
          </a:p>
          <a:p>
            <a:r>
              <a:rPr lang="en-US" dirty="0" smtClean="0"/>
              <a:t>Sameness is the myth – the shortcut – we think if everything</a:t>
            </a:r>
            <a:r>
              <a:rPr lang="en-US" baseline="0" dirty="0" smtClean="0"/>
              <a:t> can be the same, it would be so much easier – but it is inevitable that in our efforts to make everything the same, we destroy everything we value, and come to discover than sameness is meaningless without that value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62C2DEA-032F-B648-AFC9-0404C4199026}" type="slidenum">
              <a:rPr lang="en-US" smtClean="0"/>
              <a:t>13</a:t>
            </a:fld>
            <a:endParaRPr lang="en-US"/>
          </a:p>
        </p:txBody>
      </p:sp>
    </p:spTree>
    <p:extLst>
      <p:ext uri="{BB962C8B-B14F-4D97-AF65-F5344CB8AC3E}">
        <p14:creationId xmlns:p14="http://schemas.microsoft.com/office/powerpoint/2010/main" val="2681962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classic myth formation:</a:t>
            </a:r>
          </a:p>
          <a:p>
            <a:pPr marL="171450" indent="-171450">
              <a:buFontTx/>
              <a:buChar char="-"/>
            </a:pPr>
            <a:r>
              <a:rPr lang="en-US" dirty="0" smtClean="0"/>
              <a:t>the approaching</a:t>
            </a:r>
            <a:r>
              <a:rPr lang="en-US" baseline="0" dirty="0" smtClean="0"/>
              <a:t> presence of evil or danger</a:t>
            </a:r>
          </a:p>
          <a:p>
            <a:pPr marL="171450" indent="-171450">
              <a:buFontTx/>
              <a:buChar char="-"/>
            </a:pPr>
            <a:r>
              <a:rPr lang="en-US" baseline="0" dirty="0" smtClean="0"/>
              <a:t>the only way to respond is to become a part of the whole, to subsume our personal interests</a:t>
            </a:r>
          </a:p>
          <a:p>
            <a:pPr marL="171450" indent="-171450">
              <a:buFontTx/>
              <a:buChar char="-"/>
            </a:pPr>
            <a:endParaRPr lang="en-US" baseline="0" dirty="0" smtClean="0"/>
          </a:p>
          <a:p>
            <a:pPr marL="171450" indent="-171450">
              <a:buFontTx/>
              <a:buChar char="-"/>
            </a:pPr>
            <a:r>
              <a:rPr lang="en-US" baseline="0" dirty="0" smtClean="0"/>
              <a:t>But why would we suppose sameness and/or subsumption will solve the problem?</a:t>
            </a:r>
          </a:p>
          <a:p>
            <a:pPr marL="171450" indent="-171450">
              <a:buFontTx/>
              <a:buChar char="-"/>
            </a:pPr>
            <a:r>
              <a:rPr lang="en-US" baseline="0" dirty="0" smtClean="0"/>
              <a:t>- this is the push for collaboration, shared objectives, shared goals</a:t>
            </a:r>
          </a:p>
          <a:p>
            <a:pPr marL="171450" indent="-171450">
              <a:buFontTx/>
              <a:buChar char="-"/>
            </a:pPr>
            <a:endParaRPr lang="en-US" baseline="0" dirty="0" smtClean="0"/>
          </a:p>
          <a:p>
            <a:pPr marL="0" indent="0">
              <a:buFontTx/>
              <a:buNone/>
            </a:pPr>
            <a:r>
              <a:rPr lang="en-US" baseline="0" dirty="0" smtClean="0"/>
              <a:t>A comment in the session before this one – that there are competing theories, incommensurable vocabularies – the idea that one vocabulary, one theory, would fix that</a:t>
            </a:r>
          </a:p>
          <a:p>
            <a:pPr marL="171450" indent="-171450">
              <a:buFontTx/>
              <a:buChar char="-"/>
            </a:pPr>
            <a:endParaRPr lang="en-US" baseline="0" dirty="0" smtClean="0"/>
          </a:p>
          <a:p>
            <a:pPr marL="171450" indent="-171450">
              <a:buFontTx/>
              <a:buChar char="-"/>
            </a:pPr>
            <a:r>
              <a:rPr lang="en-US" baseline="0" dirty="0" smtClean="0"/>
              <a:t>Our myths of conformity:</a:t>
            </a:r>
          </a:p>
          <a:p>
            <a:pPr marL="171450" indent="-171450">
              <a:buFontTx/>
              <a:buChar char="-"/>
            </a:pPr>
            <a:endParaRPr lang="en-US" baseline="0" dirty="0" smtClean="0"/>
          </a:p>
          <a:p>
            <a:pPr marL="171450" indent="-171450">
              <a:buFontTx/>
              <a:buChar char="-"/>
            </a:pPr>
            <a:r>
              <a:rPr lang="en-US" baseline="0" dirty="0" smtClean="0"/>
              <a:t>“</a:t>
            </a:r>
            <a:r>
              <a:rPr lang="en-US" dirty="0" smtClean="0"/>
              <a:t>1793 – One essential value of this organization is the idea of interchangeability. In 1793, Eli Whitney’s mass production of muskets, based on the principle of interchangeable parts, announced the dawn of the industrial age.”</a:t>
            </a:r>
          </a:p>
          <a:p>
            <a:pPr marL="171450" indent="-171450">
              <a:buFontTx/>
              <a:buChar char="-"/>
            </a:pPr>
            <a:endParaRPr lang="en-US" baseline="0" dirty="0" smtClean="0"/>
          </a:p>
          <a:p>
            <a:pPr marL="171450" indent="-171450">
              <a:buFontTx/>
              <a:buChar char="-"/>
            </a:pPr>
            <a:r>
              <a:rPr lang="en-US" baseline="0" dirty="0" smtClean="0"/>
              <a:t>“</a:t>
            </a:r>
            <a:r>
              <a:rPr lang="en-US" dirty="0" smtClean="0"/>
              <a:t>In the “long run”, all of these factors of production can be adjusted by management. The “short run”, however, is defined as a period in which at least one of the factors of production is fixed.”</a:t>
            </a:r>
          </a:p>
          <a:p>
            <a:pPr marL="171450" indent="-171450">
              <a:buFontTx/>
              <a:buChar char="-"/>
            </a:pPr>
            <a:endParaRPr lang="en-US" dirty="0" smtClean="0"/>
          </a:p>
          <a:p>
            <a:pPr marL="171450" indent="-171450">
              <a:buFont typeface="Arial"/>
              <a:buChar char="•"/>
            </a:pPr>
            <a:r>
              <a:rPr lang="en-US" dirty="0" smtClean="0"/>
              <a:t>Because students believe what they are told, explicitly and implicitly, about the world they are entering, they behave in ways that fulfill the prophecies the system makes about them and about that world. This is the </a:t>
            </a:r>
            <a:r>
              <a:rPr lang="en-US" dirty="0" err="1" smtClean="0"/>
              <a:t>linkback</a:t>
            </a:r>
            <a:r>
              <a:rPr lang="en-US" dirty="0" smtClean="0"/>
              <a:t> that completes the system: students do more than accept the way things are, and ideology does more than damp opposition. Students act affirmatively within the channels cut for them, cutting them deeper, giving the whole a patina of consent and weaving complicity into everyone’s life story.</a:t>
            </a:r>
            <a:r>
              <a:rPr lang="en-US" i="1" dirty="0" smtClean="0"/>
              <a:t>- </a:t>
            </a:r>
            <a:r>
              <a:rPr lang="en-US" i="1" dirty="0" smtClean="0">
                <a:hlinkClick r:id="rId3" tooltip="Legal Education as Training for Hierarchy"/>
              </a:rPr>
              <a:t>Legal Education as Training for Hierarchy</a:t>
            </a:r>
            <a:r>
              <a:rPr lang="en-US" i="1" dirty="0" smtClean="0"/>
              <a:t/>
            </a:r>
            <a:br>
              <a:rPr lang="en-US" i="1" dirty="0" smtClean="0"/>
            </a:br>
            <a:r>
              <a:rPr lang="en-US" i="1" dirty="0" smtClean="0"/>
              <a:t>by Duncan Kennedy</a:t>
            </a:r>
            <a:r>
              <a:rPr lang="en-US" dirty="0" smtClean="0"/>
              <a:t> </a:t>
            </a:r>
          </a:p>
          <a:p>
            <a:pPr marL="0" indent="0">
              <a:buFontTx/>
              <a:buNone/>
            </a:pPr>
            <a:endParaRPr lang="en-US" baseline="0" dirty="0" smtClean="0"/>
          </a:p>
          <a:p>
            <a:pPr marL="171450" indent="-171450">
              <a:buFontTx/>
              <a:buChar char="-"/>
            </a:pPr>
            <a:r>
              <a:rPr lang="en-US" baseline="0" dirty="0" smtClean="0"/>
              <a:t>It is Sisyphus all over again. “One must imagine Sisyphus happy.”</a:t>
            </a:r>
          </a:p>
          <a:p>
            <a:pPr marL="171450" indent="-171450">
              <a:buFontTx/>
              <a:buChar char="-"/>
            </a:pPr>
            <a:endParaRPr lang="en-US" baseline="0" dirty="0" smtClean="0"/>
          </a:p>
          <a:p>
            <a:r>
              <a:rPr lang="en-US" dirty="0" smtClean="0"/>
              <a:t>It was an enormous pyramidal structure of glittering white concrete, soaring up, terrace after terrace, three hundred meters into the air. From where Winston stood it was just possible to read, picked out on its white face in elegant lettering, the three slogans of the Party:</a:t>
            </a:r>
          </a:p>
          <a:p>
            <a:r>
              <a:rPr lang="en-US" dirty="0" smtClean="0">
                <a:effectLst/>
              </a:rPr>
              <a:t>War is peace</a:t>
            </a:r>
          </a:p>
          <a:p>
            <a:r>
              <a:rPr lang="en-US" dirty="0" smtClean="0">
                <a:effectLst/>
              </a:rPr>
              <a:t>Freedom is slavery</a:t>
            </a:r>
          </a:p>
          <a:p>
            <a:r>
              <a:rPr lang="en-US" dirty="0" smtClean="0">
                <a:effectLst/>
              </a:rPr>
              <a:t>Ignorance is strength</a:t>
            </a:r>
          </a:p>
          <a:p>
            <a:pPr marL="171450" indent="-171450">
              <a:buFontTx/>
              <a:buChar char="-"/>
            </a:pPr>
            <a:r>
              <a:rPr lang="en-US" i="1" dirty="0" smtClean="0">
                <a:hlinkClick r:id="rId4" tooltip="Google Books: 1984 by George Orwell"/>
              </a:rPr>
              <a:t>1984</a:t>
            </a:r>
            <a:r>
              <a:rPr lang="en-US" i="1" dirty="0" smtClean="0"/>
              <a:t> by George Orwell</a:t>
            </a:r>
            <a:r>
              <a:rPr lang="en-US" dirty="0" smtClean="0"/>
              <a:t> </a:t>
            </a:r>
          </a:p>
          <a:p>
            <a:pPr marL="171450" indent="-171450">
              <a:buFontTx/>
              <a:buChar char="-"/>
            </a:pPr>
            <a:endParaRPr lang="en-US" dirty="0" smtClean="0"/>
          </a:p>
          <a:p>
            <a:pPr marL="0" indent="0">
              <a:buFontTx/>
              <a:buNone/>
            </a:pPr>
            <a:r>
              <a:rPr lang="en-US" dirty="0" smtClean="0"/>
              <a:t>Sameness breaks down the distinctions we really need to even have a goal, ambition or dream.</a:t>
            </a:r>
          </a:p>
          <a:p>
            <a:pPr marL="171450" indent="-171450">
              <a:buFontTx/>
              <a:buChar char="-"/>
            </a:pPr>
            <a:endParaRPr lang="en-US" dirty="0" smtClean="0"/>
          </a:p>
          <a:p>
            <a:pPr marL="171450" indent="-171450">
              <a:buFontTx/>
              <a:buChar char="-"/>
            </a:pPr>
            <a:endParaRPr lang="en-US" dirty="0" smtClean="0"/>
          </a:p>
          <a:p>
            <a:r>
              <a:rPr lang="en-US" dirty="0" smtClean="0">
                <a:effectLst/>
              </a:rPr>
              <a:t>… though, eventually, </a:t>
            </a:r>
            <a:r>
              <a:rPr lang="en-US" i="1" dirty="0" smtClean="0">
                <a:effectLst/>
              </a:rPr>
              <a:t>superior virtue</a:t>
            </a:r>
            <a:r>
              <a:rPr lang="en-US" dirty="0" smtClean="0">
                <a:effectLst/>
              </a:rPr>
              <a:t> will surely triumph.</a:t>
            </a:r>
          </a:p>
          <a:p>
            <a:r>
              <a:rPr lang="en-US" dirty="0" smtClean="0">
                <a:effectLst/>
              </a:rPr>
              <a:t>All flaws exposed</a:t>
            </a:r>
            <a:br>
              <a:rPr lang="en-US" dirty="0" smtClean="0">
                <a:effectLst/>
              </a:rPr>
            </a:br>
            <a:r>
              <a:rPr lang="en-US" dirty="0" smtClean="0">
                <a:effectLst/>
              </a:rPr>
              <a:t>You are raw material</a:t>
            </a:r>
            <a:br>
              <a:rPr lang="en-US" dirty="0" smtClean="0">
                <a:effectLst/>
              </a:rPr>
            </a:br>
            <a:r>
              <a:rPr lang="en-US" dirty="0" smtClean="0">
                <a:effectLst/>
              </a:rPr>
              <a:t>Do good work for us</a:t>
            </a:r>
          </a:p>
          <a:p>
            <a:pPr marL="0" indent="0">
              <a:buFontTx/>
              <a:buNone/>
            </a:pPr>
            <a:endParaRPr lang="en-US" baseline="0" dirty="0" smtClean="0"/>
          </a:p>
          <a:p>
            <a:pPr marL="171450" indent="-171450">
              <a:buFontTx/>
              <a:buChar char="-"/>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362C2DEA-032F-B648-AFC9-0404C4199026}" type="slidenum">
              <a:rPr lang="en-US" smtClean="0"/>
              <a:t>14</a:t>
            </a:fld>
            <a:endParaRPr lang="en-US"/>
          </a:p>
        </p:txBody>
      </p:sp>
    </p:spTree>
    <p:extLst>
      <p:ext uri="{BB962C8B-B14F-4D97-AF65-F5344CB8AC3E}">
        <p14:creationId xmlns:p14="http://schemas.microsoft.com/office/powerpoint/2010/main" val="3344999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John Godfrey Saxe's ( 1816-1887) version of the famous Indian legend,</a:t>
            </a:r>
          </a:p>
          <a:p>
            <a:r>
              <a:rPr lang="en-US" dirty="0" smtClean="0"/>
              <a:t/>
            </a:r>
            <a:br>
              <a:rPr lang="en-US" dirty="0" smtClean="0"/>
            </a:br>
            <a:r>
              <a:rPr lang="en-US" dirty="0" smtClean="0"/>
              <a:t>It was six men of </a:t>
            </a:r>
            <a:r>
              <a:rPr lang="en-US" dirty="0" err="1" smtClean="0"/>
              <a:t>Indostan</a:t>
            </a:r>
            <a:r>
              <a:rPr lang="en-US" dirty="0" smtClean="0"/>
              <a:t/>
            </a:r>
            <a:br>
              <a:rPr lang="en-US" dirty="0" smtClean="0"/>
            </a:br>
            <a:r>
              <a:rPr lang="en-US" dirty="0" smtClean="0"/>
              <a:t>To learning much inclined,</a:t>
            </a:r>
            <a:br>
              <a:rPr lang="en-US" dirty="0" smtClean="0"/>
            </a:br>
            <a:r>
              <a:rPr lang="en-US" dirty="0" smtClean="0"/>
              <a:t>Who went to see the Elephant</a:t>
            </a:r>
            <a:br>
              <a:rPr lang="en-US" dirty="0" smtClean="0"/>
            </a:br>
            <a:r>
              <a:rPr lang="en-US" dirty="0" smtClean="0"/>
              <a:t>(Though all of them were blind),</a:t>
            </a:r>
            <a:br>
              <a:rPr lang="en-US" dirty="0" smtClean="0"/>
            </a:br>
            <a:r>
              <a:rPr lang="en-US" dirty="0" smtClean="0"/>
              <a:t>That each by observation</a:t>
            </a:r>
            <a:br>
              <a:rPr lang="en-US" dirty="0" smtClean="0"/>
            </a:br>
            <a:r>
              <a:rPr lang="en-US" dirty="0" smtClean="0"/>
              <a:t>Might satisfy his mind.</a:t>
            </a:r>
            <a:br>
              <a:rPr lang="en-US" dirty="0" smtClean="0"/>
            </a:br>
            <a:r>
              <a:rPr lang="en-US" dirty="0" smtClean="0"/>
              <a:t/>
            </a:r>
            <a:br>
              <a:rPr lang="en-US" dirty="0" smtClean="0"/>
            </a:br>
            <a:r>
              <a:rPr lang="en-US" dirty="0" smtClean="0"/>
              <a:t>The </a:t>
            </a:r>
            <a:r>
              <a:rPr lang="en-US" i="1" dirty="0" smtClean="0"/>
              <a:t>First</a:t>
            </a:r>
            <a:r>
              <a:rPr lang="en-US" dirty="0" smtClean="0"/>
              <a:t> </a:t>
            </a:r>
            <a:r>
              <a:rPr lang="en-US" dirty="0" err="1" smtClean="0"/>
              <a:t>approach'd</a:t>
            </a:r>
            <a:r>
              <a:rPr lang="en-US" dirty="0" smtClean="0"/>
              <a:t> the Elephant,</a:t>
            </a:r>
            <a:br>
              <a:rPr lang="en-US" dirty="0" smtClean="0"/>
            </a:br>
            <a:r>
              <a:rPr lang="en-US" dirty="0" smtClean="0"/>
              <a:t>And happening to fall</a:t>
            </a:r>
            <a:br>
              <a:rPr lang="en-US" dirty="0" smtClean="0"/>
            </a:br>
            <a:r>
              <a:rPr lang="en-US" dirty="0" smtClean="0"/>
              <a:t>Against his broad and sturdy side,</a:t>
            </a:r>
            <a:br>
              <a:rPr lang="en-US" dirty="0" smtClean="0"/>
            </a:br>
            <a:r>
              <a:rPr lang="en-US" dirty="0" smtClean="0"/>
              <a:t>At once began to bawl:</a:t>
            </a:r>
            <a:br>
              <a:rPr lang="en-US" dirty="0" smtClean="0"/>
            </a:br>
            <a:r>
              <a:rPr lang="en-US" dirty="0" smtClean="0"/>
              <a:t>"God bless me! but the Elephant</a:t>
            </a:r>
            <a:br>
              <a:rPr lang="en-US" dirty="0" smtClean="0"/>
            </a:br>
            <a:r>
              <a:rPr lang="en-US" dirty="0" smtClean="0"/>
              <a:t>Is very like a wall!"</a:t>
            </a:r>
            <a:br>
              <a:rPr lang="en-US" dirty="0" smtClean="0"/>
            </a:br>
            <a:r>
              <a:rPr lang="en-US" dirty="0" smtClean="0"/>
              <a:t/>
            </a:r>
            <a:br>
              <a:rPr lang="en-US" dirty="0" smtClean="0"/>
            </a:br>
            <a:r>
              <a:rPr lang="en-US" dirty="0" smtClean="0"/>
              <a:t>The </a:t>
            </a:r>
            <a:r>
              <a:rPr lang="en-US" i="1" dirty="0" smtClean="0"/>
              <a:t>Second</a:t>
            </a:r>
            <a:r>
              <a:rPr lang="en-US" dirty="0" smtClean="0"/>
              <a:t>, feeling of the tusk,</a:t>
            </a:r>
            <a:br>
              <a:rPr lang="en-US" dirty="0" smtClean="0"/>
            </a:br>
            <a:r>
              <a:rPr lang="en-US" dirty="0" smtClean="0"/>
              <a:t>Cried, -"Ho! what have we here</a:t>
            </a:r>
            <a:br>
              <a:rPr lang="en-US" dirty="0" smtClean="0"/>
            </a:br>
            <a:r>
              <a:rPr lang="en-US" dirty="0" smtClean="0"/>
              <a:t>So very round and smooth and sharp?</a:t>
            </a:r>
            <a:br>
              <a:rPr lang="en-US" dirty="0" smtClean="0"/>
            </a:br>
            <a:r>
              <a:rPr lang="en-US" dirty="0" smtClean="0"/>
              <a:t>To me 'tis mighty clear</a:t>
            </a:r>
            <a:br>
              <a:rPr lang="en-US" dirty="0" smtClean="0"/>
            </a:br>
            <a:r>
              <a:rPr lang="en-US" dirty="0" smtClean="0"/>
              <a:t>This wonder of an Elephant</a:t>
            </a:r>
            <a:br>
              <a:rPr lang="en-US" dirty="0" smtClean="0"/>
            </a:br>
            <a:r>
              <a:rPr lang="en-US" dirty="0" smtClean="0"/>
              <a:t>Is very like a spear!"</a:t>
            </a:r>
            <a:br>
              <a:rPr lang="en-US" dirty="0" smtClean="0"/>
            </a:br>
            <a:r>
              <a:rPr lang="en-US" dirty="0" smtClean="0"/>
              <a:t/>
            </a:r>
            <a:br>
              <a:rPr lang="en-US" dirty="0" smtClean="0"/>
            </a:br>
            <a:r>
              <a:rPr lang="en-US" dirty="0" smtClean="0"/>
              <a:t>The </a:t>
            </a:r>
            <a:r>
              <a:rPr lang="en-US" i="1" dirty="0" smtClean="0"/>
              <a:t>Third</a:t>
            </a:r>
            <a:r>
              <a:rPr lang="en-US" dirty="0" smtClean="0"/>
              <a:t> approached the animal,</a:t>
            </a:r>
            <a:br>
              <a:rPr lang="en-US" dirty="0" smtClean="0"/>
            </a:br>
            <a:r>
              <a:rPr lang="en-US" dirty="0" smtClean="0"/>
              <a:t>And happening to take</a:t>
            </a:r>
            <a:br>
              <a:rPr lang="en-US" dirty="0" smtClean="0"/>
            </a:br>
            <a:r>
              <a:rPr lang="en-US" dirty="0" smtClean="0"/>
              <a:t>The squirming trunk within his hands,</a:t>
            </a:r>
            <a:br>
              <a:rPr lang="en-US" dirty="0" smtClean="0"/>
            </a:br>
            <a:r>
              <a:rPr lang="en-US" dirty="0" smtClean="0"/>
              <a:t>Thus boldly up and </a:t>
            </a:r>
            <a:r>
              <a:rPr lang="en-US" dirty="0" err="1" smtClean="0"/>
              <a:t>spake</a:t>
            </a:r>
            <a:r>
              <a:rPr lang="en-US" dirty="0" smtClean="0"/>
              <a:t>:</a:t>
            </a:r>
            <a:br>
              <a:rPr lang="en-US" dirty="0" smtClean="0"/>
            </a:br>
            <a:r>
              <a:rPr lang="en-US" dirty="0" smtClean="0"/>
              <a:t>"I see," </a:t>
            </a:r>
            <a:r>
              <a:rPr lang="en-US" dirty="0" err="1" smtClean="0"/>
              <a:t>quoth</a:t>
            </a:r>
            <a:r>
              <a:rPr lang="en-US" dirty="0" smtClean="0"/>
              <a:t> he, "the Elephant</a:t>
            </a:r>
            <a:br>
              <a:rPr lang="en-US" dirty="0" smtClean="0"/>
            </a:br>
            <a:r>
              <a:rPr lang="en-US" dirty="0" smtClean="0"/>
              <a:t>Is very like a snake!"</a:t>
            </a:r>
            <a:br>
              <a:rPr lang="en-US" dirty="0" smtClean="0"/>
            </a:br>
            <a:r>
              <a:rPr lang="en-US" dirty="0" smtClean="0"/>
              <a:t/>
            </a:r>
            <a:br>
              <a:rPr lang="en-US" dirty="0" smtClean="0"/>
            </a:br>
            <a:r>
              <a:rPr lang="en-US" dirty="0" smtClean="0"/>
              <a:t>The </a:t>
            </a:r>
            <a:r>
              <a:rPr lang="en-US" i="1" dirty="0" smtClean="0"/>
              <a:t>Fourth</a:t>
            </a:r>
            <a:r>
              <a:rPr lang="en-US" dirty="0" smtClean="0"/>
              <a:t> reached out his eager hand,</a:t>
            </a:r>
            <a:br>
              <a:rPr lang="en-US" dirty="0" smtClean="0"/>
            </a:br>
            <a:r>
              <a:rPr lang="en-US" dirty="0" smtClean="0"/>
              <a:t>And felt about the knee.</a:t>
            </a:r>
            <a:br>
              <a:rPr lang="en-US" dirty="0" smtClean="0"/>
            </a:br>
            <a:r>
              <a:rPr lang="en-US" dirty="0" smtClean="0"/>
              <a:t>"What most this wondrous beast is like</a:t>
            </a:r>
            <a:br>
              <a:rPr lang="en-US" dirty="0" smtClean="0"/>
            </a:br>
            <a:r>
              <a:rPr lang="en-US" dirty="0" smtClean="0"/>
              <a:t>Is mighty plain," </a:t>
            </a:r>
            <a:r>
              <a:rPr lang="en-US" dirty="0" err="1" smtClean="0"/>
              <a:t>quoth</a:t>
            </a:r>
            <a:r>
              <a:rPr lang="en-US" dirty="0" smtClean="0"/>
              <a:t> he,</a:t>
            </a:r>
            <a:br>
              <a:rPr lang="en-US" dirty="0" smtClean="0"/>
            </a:br>
            <a:r>
              <a:rPr lang="en-US" dirty="0" smtClean="0"/>
              <a:t>"</a:t>
            </a:r>
            <a:r>
              <a:rPr lang="en-US" dirty="0" err="1" smtClean="0"/>
              <a:t>'Tis</a:t>
            </a:r>
            <a:r>
              <a:rPr lang="en-US" dirty="0" smtClean="0"/>
              <a:t> clear enough the Elephant </a:t>
            </a:r>
            <a:br>
              <a:rPr lang="en-US" dirty="0" smtClean="0"/>
            </a:br>
            <a:r>
              <a:rPr lang="en-US" dirty="0" smtClean="0"/>
              <a:t>Is very like a tree!"</a:t>
            </a:r>
            <a:br>
              <a:rPr lang="en-US" dirty="0" smtClean="0"/>
            </a:br>
            <a:r>
              <a:rPr lang="en-US" dirty="0" smtClean="0"/>
              <a:t/>
            </a:r>
            <a:br>
              <a:rPr lang="en-US" dirty="0" smtClean="0"/>
            </a:br>
            <a:r>
              <a:rPr lang="en-US" dirty="0" smtClean="0"/>
              <a:t>The </a:t>
            </a:r>
            <a:r>
              <a:rPr lang="en-US" i="1" dirty="0" smtClean="0"/>
              <a:t>Fifth</a:t>
            </a:r>
            <a:r>
              <a:rPr lang="en-US" dirty="0" smtClean="0"/>
              <a:t>, who chanced to touch the ear,</a:t>
            </a:r>
            <a:br>
              <a:rPr lang="en-US" dirty="0" smtClean="0"/>
            </a:br>
            <a:r>
              <a:rPr lang="en-US" dirty="0" smtClean="0"/>
              <a:t>Said: "</a:t>
            </a:r>
            <a:r>
              <a:rPr lang="en-US" dirty="0" err="1" smtClean="0"/>
              <a:t>E'en</a:t>
            </a:r>
            <a:r>
              <a:rPr lang="en-US" dirty="0" smtClean="0"/>
              <a:t> the blindest man</a:t>
            </a:r>
            <a:br>
              <a:rPr lang="en-US" dirty="0" smtClean="0"/>
            </a:br>
            <a:r>
              <a:rPr lang="en-US" dirty="0" smtClean="0"/>
              <a:t>Can tell what this resembles most;</a:t>
            </a:r>
            <a:br>
              <a:rPr lang="en-US" dirty="0" smtClean="0"/>
            </a:br>
            <a:r>
              <a:rPr lang="en-US" dirty="0" smtClean="0"/>
              <a:t>Deny the fact who can,</a:t>
            </a:r>
            <a:br>
              <a:rPr lang="en-US" dirty="0" smtClean="0"/>
            </a:br>
            <a:r>
              <a:rPr lang="en-US" dirty="0" smtClean="0"/>
              <a:t>This marvel of an Elephant</a:t>
            </a:r>
            <a:br>
              <a:rPr lang="en-US" dirty="0" smtClean="0"/>
            </a:br>
            <a:r>
              <a:rPr lang="en-US" dirty="0" smtClean="0"/>
              <a:t>Is very like a fan!"</a:t>
            </a:r>
            <a:br>
              <a:rPr lang="en-US" dirty="0" smtClean="0"/>
            </a:br>
            <a:r>
              <a:rPr lang="en-US" dirty="0" smtClean="0"/>
              <a:t/>
            </a:r>
            <a:br>
              <a:rPr lang="en-US" dirty="0" smtClean="0"/>
            </a:br>
            <a:r>
              <a:rPr lang="en-US" dirty="0" smtClean="0"/>
              <a:t>The </a:t>
            </a:r>
            <a:r>
              <a:rPr lang="en-US" i="1" dirty="0" smtClean="0"/>
              <a:t>Sixth</a:t>
            </a:r>
            <a:r>
              <a:rPr lang="en-US" dirty="0" smtClean="0"/>
              <a:t> no sooner had begun</a:t>
            </a:r>
            <a:br>
              <a:rPr lang="en-US" dirty="0" smtClean="0"/>
            </a:br>
            <a:r>
              <a:rPr lang="en-US" dirty="0" smtClean="0"/>
              <a:t>About the beast to grope,</a:t>
            </a:r>
            <a:br>
              <a:rPr lang="en-US" dirty="0" smtClean="0"/>
            </a:br>
            <a:r>
              <a:rPr lang="en-US" dirty="0" smtClean="0"/>
              <a:t>Then, seizing on the swinging tail</a:t>
            </a:r>
            <a:br>
              <a:rPr lang="en-US" dirty="0" smtClean="0"/>
            </a:br>
            <a:r>
              <a:rPr lang="en-US" dirty="0" smtClean="0"/>
              <a:t>That fell within his scope,</a:t>
            </a:r>
            <a:br>
              <a:rPr lang="en-US" dirty="0" smtClean="0"/>
            </a:br>
            <a:r>
              <a:rPr lang="en-US" dirty="0" smtClean="0"/>
              <a:t>"I see," </a:t>
            </a:r>
            <a:r>
              <a:rPr lang="en-US" dirty="0" err="1" smtClean="0"/>
              <a:t>quoth</a:t>
            </a:r>
            <a:r>
              <a:rPr lang="en-US" dirty="0" smtClean="0"/>
              <a:t> he, "the Elephant</a:t>
            </a:r>
            <a:br>
              <a:rPr lang="en-US" dirty="0" smtClean="0"/>
            </a:br>
            <a:r>
              <a:rPr lang="en-US" dirty="0" smtClean="0"/>
              <a:t>Is very like a rope!"</a:t>
            </a:r>
            <a:br>
              <a:rPr lang="en-US" dirty="0" smtClean="0"/>
            </a:br>
            <a:r>
              <a:rPr lang="en-US" dirty="0" smtClean="0"/>
              <a:t/>
            </a:r>
            <a:br>
              <a:rPr lang="en-US" dirty="0" smtClean="0"/>
            </a:br>
            <a:r>
              <a:rPr lang="en-US" dirty="0" smtClean="0"/>
              <a:t>And so these men of </a:t>
            </a:r>
            <a:r>
              <a:rPr lang="en-US" dirty="0" err="1" smtClean="0"/>
              <a:t>Indostan</a:t>
            </a:r>
            <a:r>
              <a:rPr lang="en-US" dirty="0" smtClean="0"/>
              <a:t/>
            </a:r>
            <a:br>
              <a:rPr lang="en-US" dirty="0" smtClean="0"/>
            </a:br>
            <a:r>
              <a:rPr lang="en-US" dirty="0" smtClean="0"/>
              <a:t>Disputed loud and long,</a:t>
            </a:r>
            <a:br>
              <a:rPr lang="en-US" dirty="0" smtClean="0"/>
            </a:br>
            <a:r>
              <a:rPr lang="en-US" dirty="0" smtClean="0"/>
              <a:t>Each in his own opinion</a:t>
            </a:r>
            <a:br>
              <a:rPr lang="en-US" dirty="0" smtClean="0"/>
            </a:br>
            <a:r>
              <a:rPr lang="en-US" dirty="0" smtClean="0"/>
              <a:t>Exceeding stiff and strong,</a:t>
            </a:r>
            <a:br>
              <a:rPr lang="en-US" dirty="0" smtClean="0"/>
            </a:br>
            <a:r>
              <a:rPr lang="en-US" dirty="0" smtClean="0"/>
              <a:t>Though each was partly in the right,</a:t>
            </a:r>
            <a:br>
              <a:rPr lang="en-US" dirty="0" smtClean="0"/>
            </a:br>
            <a:r>
              <a:rPr lang="en-US" dirty="0" smtClean="0"/>
              <a:t>And all were in the wrong!</a:t>
            </a:r>
            <a:br>
              <a:rPr lang="en-US" dirty="0" smtClean="0"/>
            </a:br>
            <a:r>
              <a:rPr lang="en-US" dirty="0" smtClean="0"/>
              <a:t/>
            </a:r>
            <a:br>
              <a:rPr lang="en-US" dirty="0" smtClean="0"/>
            </a:br>
            <a:r>
              <a:rPr lang="en-US" dirty="0" smtClean="0"/>
              <a:t>MORAL. </a:t>
            </a:r>
          </a:p>
          <a:p>
            <a:r>
              <a:rPr lang="en-US" dirty="0" smtClean="0"/>
              <a:t>So oft in </a:t>
            </a:r>
            <a:r>
              <a:rPr lang="en-US" dirty="0" err="1" smtClean="0"/>
              <a:t>theologic</a:t>
            </a:r>
            <a:r>
              <a:rPr lang="en-US" dirty="0" smtClean="0"/>
              <a:t> wars, </a:t>
            </a:r>
            <a:br>
              <a:rPr lang="en-US" dirty="0" smtClean="0"/>
            </a:br>
            <a:r>
              <a:rPr lang="en-US" dirty="0" smtClean="0"/>
              <a:t>The disputants, I </a:t>
            </a:r>
            <a:r>
              <a:rPr lang="en-US" dirty="0" err="1" smtClean="0"/>
              <a:t>ween</a:t>
            </a:r>
            <a:r>
              <a:rPr lang="en-US" dirty="0" smtClean="0"/>
              <a:t>, </a:t>
            </a:r>
            <a:br>
              <a:rPr lang="en-US" dirty="0" smtClean="0"/>
            </a:br>
            <a:r>
              <a:rPr lang="en-US" dirty="0" smtClean="0"/>
              <a:t>Rail on in utter ignorance </a:t>
            </a:r>
            <a:br>
              <a:rPr lang="en-US" dirty="0" smtClean="0"/>
            </a:br>
            <a:r>
              <a:rPr lang="en-US" dirty="0" smtClean="0"/>
              <a:t>Of what each other mean, </a:t>
            </a:r>
            <a:br>
              <a:rPr lang="en-US" dirty="0" smtClean="0"/>
            </a:br>
            <a:r>
              <a:rPr lang="en-US" i="1" dirty="0" smtClean="0"/>
              <a:t>And prate about an Elephant</a:t>
            </a:r>
            <a:r>
              <a:rPr lang="en-US" dirty="0" smtClean="0"/>
              <a:t> </a:t>
            </a:r>
            <a:br>
              <a:rPr lang="en-US" dirty="0" smtClean="0"/>
            </a:br>
            <a:r>
              <a:rPr lang="en-US" i="1" dirty="0" smtClean="0"/>
              <a:t>Not one of them has seen! </a:t>
            </a:r>
            <a:endParaRPr lang="en-US" dirty="0" smtClean="0"/>
          </a:p>
          <a:p>
            <a:endParaRPr lang="en-US" dirty="0"/>
          </a:p>
        </p:txBody>
      </p:sp>
      <p:sp>
        <p:nvSpPr>
          <p:cNvPr id="4" name="Slide Number Placeholder 3"/>
          <p:cNvSpPr>
            <a:spLocks noGrp="1"/>
          </p:cNvSpPr>
          <p:nvPr>
            <p:ph type="sldNum" sz="quarter" idx="10"/>
          </p:nvPr>
        </p:nvSpPr>
        <p:spPr/>
        <p:txBody>
          <a:bodyPr/>
          <a:lstStyle/>
          <a:p>
            <a:fld id="{362C2DEA-032F-B648-AFC9-0404C4199026}" type="slidenum">
              <a:rPr lang="en-US" smtClean="0"/>
              <a:t>15</a:t>
            </a:fld>
            <a:endParaRPr lang="en-US"/>
          </a:p>
        </p:txBody>
      </p:sp>
    </p:spTree>
    <p:extLst>
      <p:ext uri="{BB962C8B-B14F-4D97-AF65-F5344CB8AC3E}">
        <p14:creationId xmlns:p14="http://schemas.microsoft.com/office/powerpoint/2010/main" val="782984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Mervi Jansson </a:t>
            </a:r>
            <a:r>
              <a:rPr lang="fi-FI" dirty="0" err="1" smtClean="0"/>
              <a:t>talked</a:t>
            </a:r>
            <a:r>
              <a:rPr lang="fi-FI" dirty="0" smtClean="0"/>
              <a:t> </a:t>
            </a:r>
            <a:r>
              <a:rPr lang="fi-FI" dirty="0" err="1" smtClean="0"/>
              <a:t>about</a:t>
            </a:r>
            <a:r>
              <a:rPr lang="fi-FI" dirty="0" smtClean="0"/>
              <a:t> </a:t>
            </a:r>
            <a:r>
              <a:rPr lang="en-US" dirty="0" err="1" smtClean="0"/>
              <a:t>innOmnia</a:t>
            </a:r>
            <a:r>
              <a:rPr lang="en-US" dirty="0" smtClean="0"/>
              <a:t> </a:t>
            </a:r>
          </a:p>
          <a:p>
            <a:endParaRPr lang="en-US" dirty="0" smtClean="0"/>
          </a:p>
          <a:p>
            <a:r>
              <a:rPr lang="en-US" dirty="0" smtClean="0"/>
              <a:t>- “it is about lifelong learning, it's about serendipity (that's why I like twitter), but also about entrepreneurship - e-learning, m-learning, etc. - are goals to help people meet their goals</a:t>
            </a:r>
          </a:p>
          <a:p>
            <a:pPr marL="171450" indent="-171450">
              <a:buFontTx/>
              <a:buChar char="-"/>
            </a:pPr>
            <a:r>
              <a:rPr lang="en-US" dirty="0" smtClean="0"/>
              <a:t>it's about people and teachers learning for themselves, hopefully having a better life (reflection on how people view lifelong learning as negative - "oh God I'm never going to be out of school.")</a:t>
            </a:r>
          </a:p>
          <a:p>
            <a:pPr marL="171450" indent="-171450">
              <a:buFontTx/>
              <a:buChar char="-"/>
            </a:pPr>
            <a:endParaRPr lang="en-US" dirty="0" smtClean="0"/>
          </a:p>
          <a:p>
            <a:pPr marL="171450" indent="-171450">
              <a:buFontTx/>
              <a:buChar char="-"/>
            </a:pPr>
            <a:r>
              <a:rPr lang="en-US" dirty="0" smtClean="0"/>
              <a:t>ability to add value by combining competences - </a:t>
            </a:r>
            <a:r>
              <a:rPr lang="en-US" dirty="0" err="1" smtClean="0"/>
              <a:t>eg</a:t>
            </a:r>
            <a:r>
              <a:rPr lang="en-US" dirty="0" smtClean="0"/>
              <a:t>. Nokia hired only engineers, and that's where their problems started</a:t>
            </a:r>
          </a:p>
          <a:p>
            <a:pPr marL="171450" indent="-171450">
              <a:buFontTx/>
              <a:buChar char="-"/>
            </a:pPr>
            <a:endParaRPr lang="en-US" dirty="0" smtClean="0"/>
          </a:p>
          <a:p>
            <a:pPr marL="171450" indent="-171450">
              <a:buFontTx/>
              <a:buChar char="-"/>
            </a:pPr>
            <a:r>
              <a:rPr lang="en-US" dirty="0" err="1" smtClean="0"/>
              <a:t>InnoOmnia</a:t>
            </a:r>
            <a:r>
              <a:rPr lang="en-US" dirty="0" smtClean="0"/>
              <a:t> brings together students, </a:t>
            </a:r>
            <a:r>
              <a:rPr lang="en-US" dirty="0" err="1" smtClean="0"/>
              <a:t>etachers</a:t>
            </a:r>
            <a:r>
              <a:rPr lang="en-US" dirty="0" smtClean="0"/>
              <a:t> and entrepreneurs - a mixture of age, education and experience - we believe in this mixing and mingling </a:t>
            </a:r>
          </a:p>
          <a:p>
            <a:pPr marL="171450" indent="-171450">
              <a:buFontTx/>
              <a:buChar char="-"/>
            </a:pPr>
            <a:r>
              <a:rPr lang="en-US" dirty="0" smtClean="0"/>
              <a:t>- it creates new and natural opportunities for learning - 40 entrepreneurs who rent office space from us - but we want something out of them, we interview them and ask them what they will contribute to the community, how will they add value? It's not just cheap rent - there's no such thing as a free lunch.</a:t>
            </a:r>
          </a:p>
          <a:p>
            <a:pPr marL="171450" indent="-171450">
              <a:buFontTx/>
              <a:buChar char="-"/>
            </a:pPr>
            <a:endParaRPr lang="en-US" dirty="0" smtClean="0"/>
          </a:p>
          <a:p>
            <a:pPr marL="171450" indent="-171450">
              <a:buFontTx/>
              <a:buChar char="-"/>
            </a:pPr>
            <a:r>
              <a:rPr lang="en-US" dirty="0" smtClean="0"/>
              <a:t>What we believe is important is acquiring skills in context, so it has a real meaning for students. We want to create opportunities to fail, but also succeed.</a:t>
            </a:r>
            <a:r>
              <a:rPr lang="en-US" baseline="0" dirty="0" smtClean="0"/>
              <a:t> </a:t>
            </a:r>
            <a:r>
              <a:rPr lang="en-US" dirty="0" smtClean="0"/>
              <a:t>The intent is to bring out the expertise in everyone - somewhere along the line everybody does have expertise than can be shared.</a:t>
            </a:r>
          </a:p>
          <a:p>
            <a:pPr marL="171450" indent="-171450">
              <a:buFontTx/>
              <a:buChar char="-"/>
            </a:pPr>
            <a:endParaRPr lang="en-US" dirty="0" smtClean="0"/>
          </a:p>
          <a:p>
            <a:pPr marL="171450" indent="-171450">
              <a:buFontTx/>
              <a:buChar char="-"/>
            </a:pPr>
            <a:r>
              <a:rPr lang="en-US" dirty="0" smtClean="0"/>
              <a:t>-- </a:t>
            </a:r>
          </a:p>
          <a:p>
            <a:pPr marL="171450" indent="-171450">
              <a:buFontTx/>
              <a:buChar char="-"/>
            </a:pPr>
            <a:endParaRPr lang="en-US" dirty="0" smtClean="0"/>
          </a:p>
          <a:p>
            <a:endParaRPr lang="en-US" dirty="0" smtClean="0"/>
          </a:p>
          <a:p>
            <a:r>
              <a:rPr lang="en-US" b="1" dirty="0" smtClean="0"/>
              <a:t>22% Of Americans Want God's "Invisible Hand" To Guide The Economy</a:t>
            </a:r>
          </a:p>
          <a:p>
            <a:r>
              <a:rPr lang="en-US" dirty="0" smtClean="0">
                <a:effectLst/>
              </a:rPr>
              <a:t>Sam </a:t>
            </a:r>
            <a:r>
              <a:rPr lang="en-US" dirty="0" err="1" smtClean="0">
                <a:effectLst/>
              </a:rPr>
              <a:t>Ro|September</a:t>
            </a:r>
            <a:r>
              <a:rPr lang="en-US" dirty="0" smtClean="0">
                <a:effectLst/>
              </a:rPr>
              <a:t> 21, 2011|</a:t>
            </a:r>
          </a:p>
          <a:p>
            <a:pPr lvl="1"/>
            <a:r>
              <a:rPr lang="en-US" sz="1200" u="none" strike="noStrike" kern="1200" dirty="0" smtClean="0">
                <a:solidFill>
                  <a:schemeClr val="tx1"/>
                </a:solidFill>
                <a:effectLst/>
                <a:latin typeface="+mn-lt"/>
                <a:ea typeface="+mn-ea"/>
                <a:cs typeface="+mn-cs"/>
              </a:rPr>
              <a:t> </a:t>
            </a:r>
            <a:endParaRPr lang="en-US" dirty="0" smtClean="0"/>
          </a:p>
          <a:p>
            <a:r>
              <a:rPr lang="en-US" dirty="0" smtClean="0"/>
              <a:t>Economist Adam Smith said that an "invisible hand" guided economic activity.</a:t>
            </a:r>
          </a:p>
          <a:p>
            <a:r>
              <a:rPr lang="en-US" dirty="0" smtClean="0"/>
              <a:t>According to a new survey sponsored by </a:t>
            </a:r>
            <a:r>
              <a:rPr lang="en-US" dirty="0" smtClean="0">
                <a:hlinkClick r:id="rId3"/>
              </a:rPr>
              <a:t>Baylor University</a:t>
            </a:r>
            <a:r>
              <a:rPr lang="en-US" dirty="0" smtClean="0"/>
              <a:t>, many Americans believe that the "invisible hand" belongs to God.</a:t>
            </a:r>
          </a:p>
          <a:p>
            <a:r>
              <a:rPr lang="en-US" dirty="0" smtClean="0"/>
              <a:t>The survey was conducted by </a:t>
            </a:r>
            <a:r>
              <a:rPr lang="en-US" dirty="0" smtClean="0">
                <a:hlinkClick r:id="rId4"/>
              </a:rPr>
              <a:t>Gallup</a:t>
            </a:r>
            <a:r>
              <a:rPr lang="en-US" dirty="0" smtClean="0"/>
              <a:t>, questioned 1,714 participants on over 300 items, and had a margin of error of plus or minus 4%.</a:t>
            </a:r>
          </a:p>
          <a:p>
            <a:r>
              <a:rPr lang="en-US" dirty="0" smtClean="0"/>
              <a:t>Here are some of the findings.</a:t>
            </a:r>
          </a:p>
          <a:p>
            <a:r>
              <a:rPr lang="en-US" b="1" dirty="0" smtClean="0"/>
              <a:t>40.9% of Americans believe "God Has A Plan For Me."</a:t>
            </a:r>
            <a:endParaRPr lang="en-US" dirty="0" smtClean="0"/>
          </a:p>
          <a:p>
            <a:r>
              <a:rPr lang="en-US" dirty="0" smtClean="0"/>
              <a:t>Image: </a:t>
            </a:r>
            <a:r>
              <a:rPr lang="en-US" dirty="0" smtClean="0">
                <a:hlinkClick r:id="rId5"/>
              </a:rPr>
              <a:t>Baylor University</a:t>
            </a:r>
            <a:endParaRPr lang="en-US" dirty="0" smtClean="0"/>
          </a:p>
          <a:p>
            <a:r>
              <a:rPr lang="en-US" dirty="0" smtClean="0"/>
              <a:t>The survey found that those who strongly agree that God has a plan for them also tend to earn less money and have less education.  However, </a:t>
            </a:r>
            <a:r>
              <a:rPr lang="en-US" b="1" dirty="0" smtClean="0"/>
              <a:t>"they are the most likely to believe that the United States’ economic system is fair without government intervention."  Of the people who strongly agree that God has a plan for them, 52.6% strongly agree that "The Government Does Too Much."</a:t>
            </a:r>
            <a:endParaRPr lang="en-US" dirty="0" smtClean="0"/>
          </a:p>
          <a:p>
            <a:r>
              <a:rPr lang="en-US" sz="1200" u="none" strike="noStrike" kern="1200" dirty="0" smtClean="0">
                <a:solidFill>
                  <a:schemeClr val="tx1"/>
                </a:solidFill>
                <a:effectLst/>
                <a:latin typeface="+mn-lt"/>
                <a:ea typeface="+mn-ea"/>
                <a:cs typeface="+mn-cs"/>
              </a:rPr>
              <a:t/>
            </a:r>
            <a:br>
              <a:rPr lang="en-US" sz="1200" u="none" strike="noStrike" kern="1200" dirty="0" smtClean="0">
                <a:solidFill>
                  <a:schemeClr val="tx1"/>
                </a:solidFill>
                <a:effectLst/>
                <a:latin typeface="+mn-lt"/>
                <a:ea typeface="+mn-ea"/>
                <a:cs typeface="+mn-cs"/>
              </a:rPr>
            </a:br>
            <a:r>
              <a:rPr lang="en-US" sz="1200" u="none" strike="noStrike" kern="1200" dirty="0" smtClean="0">
                <a:solidFill>
                  <a:schemeClr val="tx1"/>
                </a:solidFill>
                <a:effectLst/>
                <a:latin typeface="+mn-lt"/>
                <a:ea typeface="+mn-ea"/>
                <a:cs typeface="+mn-cs"/>
              </a:rPr>
              <a:t>Read more: </a:t>
            </a:r>
            <a:r>
              <a:rPr lang="en-US" sz="1200" u="none" strike="noStrike" kern="1200" dirty="0" smtClean="0">
                <a:solidFill>
                  <a:schemeClr val="tx1"/>
                </a:solidFill>
                <a:effectLst/>
                <a:latin typeface="+mn-lt"/>
                <a:ea typeface="+mn-ea"/>
                <a:cs typeface="+mn-cs"/>
                <a:hlinkClick r:id="rId6"/>
              </a:rPr>
              <a:t>http://articles.businessinsider.com/2011-09-21/news/30182636_1_invisible-hand-god-economic-activity#ixzz1rtvS6tEb</a:t>
            </a:r>
            <a:endParaRPr lang="en-US" sz="1200" u="none" strike="noStrike" kern="1200" dirty="0" smtClean="0">
              <a:solidFill>
                <a:schemeClr val="tx1"/>
              </a:solidFill>
              <a:effectLst/>
              <a:latin typeface="+mn-lt"/>
              <a:ea typeface="+mn-ea"/>
              <a:cs typeface="+mn-cs"/>
            </a:endParaRPr>
          </a:p>
          <a:p>
            <a:endParaRPr lang="en-US" sz="1200" u="none" strike="noStrike" kern="1200" dirty="0" smtClean="0">
              <a:solidFill>
                <a:schemeClr val="tx1"/>
              </a:solidFill>
              <a:effectLst/>
              <a:latin typeface="+mn-lt"/>
              <a:ea typeface="+mn-ea"/>
              <a:cs typeface="+mn-cs"/>
            </a:endParaRPr>
          </a:p>
          <a:p>
            <a:pPr marL="171450" indent="-171450">
              <a:buFontTx/>
              <a:buChar char="-"/>
            </a:pPr>
            <a:endParaRPr lang="en-US" dirty="0" smtClean="0"/>
          </a:p>
          <a:p>
            <a:r>
              <a:rPr lang="en-US" sz="1200" b="1" kern="1200" dirty="0" smtClean="0">
                <a:solidFill>
                  <a:schemeClr val="tx1"/>
                </a:solidFill>
                <a:effectLst/>
                <a:latin typeface="+mn-lt"/>
                <a:ea typeface="+mn-ea"/>
                <a:cs typeface="+mn-cs"/>
                <a:hlinkClick r:id="rId7"/>
              </a:rPr>
              <a:t>There Is No Invisible Hand</a:t>
            </a:r>
            <a:r>
              <a:rPr lang="en-US" sz="1200" b="0" kern="1200" dirty="0" smtClean="0">
                <a:solidFill>
                  <a:schemeClr val="tx1"/>
                </a:solidFill>
                <a:effectLst/>
                <a:latin typeface="+mn-lt"/>
                <a:ea typeface="+mn-ea"/>
                <a:cs typeface="+mn-cs"/>
              </a:rPr>
              <a:t/>
            </a:r>
            <a:br>
              <a:rPr lang="en-US" sz="1200" b="0" kern="1200" dirty="0" smtClean="0">
                <a:solidFill>
                  <a:schemeClr val="tx1"/>
                </a:solidFill>
                <a:effectLst/>
                <a:latin typeface="+mn-lt"/>
                <a:ea typeface="+mn-ea"/>
                <a:cs typeface="+mn-cs"/>
              </a:rPr>
            </a:br>
            <a:r>
              <a:rPr lang="en-US" sz="1200" b="0" kern="1200" dirty="0" smtClean="0">
                <a:solidFill>
                  <a:schemeClr val="tx1"/>
                </a:solidFill>
                <a:effectLst/>
                <a:latin typeface="+mn-lt"/>
                <a:ea typeface="+mn-ea"/>
                <a:cs typeface="+mn-cs"/>
                <a:hlinkClick r:id="rId8"/>
              </a:rPr>
              <a:t>Jonathan Schlefer</a:t>
            </a:r>
            <a:r>
              <a:rPr lang="en-US" sz="1200" b="0"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hlinkClick r:id="rId9"/>
              </a:rPr>
              <a:t>Harvard Business Review Blogs</a:t>
            </a:r>
            <a:r>
              <a:rPr lang="en-US" sz="1200" b="0" kern="1200" dirty="0" smtClean="0">
                <a:solidFill>
                  <a:schemeClr val="tx1"/>
                </a:solidFill>
                <a:effectLst/>
                <a:latin typeface="+mn-lt"/>
                <a:ea typeface="+mn-ea"/>
                <a:cs typeface="+mn-cs"/>
              </a:rPr>
              <a:t>, April 11, 2012.</a:t>
            </a:r>
          </a:p>
          <a:p>
            <a:r>
              <a:rPr lang="en-US" sz="1200" b="0" kern="1200" dirty="0" smtClean="0">
                <a:solidFill>
                  <a:schemeClr val="tx1"/>
                </a:solidFill>
                <a:effectLst/>
                <a:latin typeface="+mn-lt"/>
                <a:ea typeface="+mn-ea"/>
                <a:cs typeface="+mn-cs"/>
              </a:rPr>
              <a:t>Really important bit for network theorists to read: "After more than a century trying to prove the opposite, economic theorists investigating the matter finally concluded in the 1970s that there is no reason to believe markets are led, as if by an invisible hand, to an optimal equilibrium — or any equilibrium at all." The same is true of networks (after all, the same principles are in effect). Networks don't magically lead to goodness. To understand networks is, first of all, to understand that design changes outcome. That's why it's absurd to speak both of 'intervention in the marketplace' as though it were a bad thing, and 'network design' as though it were illogical. </a:t>
            </a:r>
          </a:p>
          <a:p>
            <a:pPr marL="171450" indent="-171450">
              <a:buFontTx/>
              <a:buChar char="-"/>
            </a:pPr>
            <a:endParaRPr lang="en-US" b="1" dirty="0" smtClean="0"/>
          </a:p>
          <a:p>
            <a:endParaRPr lang="en-US" dirty="0" smtClean="0"/>
          </a:p>
          <a:p>
            <a:r>
              <a:rPr lang="en-US" sz="1200" u="none" strike="noStrike" kern="1200" dirty="0" smtClean="0">
                <a:solidFill>
                  <a:schemeClr val="tx1"/>
                </a:solidFill>
                <a:effectLst/>
                <a:latin typeface="+mn-lt"/>
                <a:ea typeface="+mn-ea"/>
                <a:cs typeface="+mn-cs"/>
              </a:rPr>
              <a:t/>
            </a:r>
            <a:br>
              <a:rPr lang="en-US" sz="1200" u="none" strike="noStrike" kern="1200" dirty="0" smtClean="0">
                <a:solidFill>
                  <a:schemeClr val="tx1"/>
                </a:solidFill>
                <a:effectLst/>
                <a:latin typeface="+mn-lt"/>
                <a:ea typeface="+mn-ea"/>
                <a:cs typeface="+mn-cs"/>
              </a:rPr>
            </a:br>
            <a:endParaRPr lang="en-US" sz="12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2C2DEA-032F-B648-AFC9-0404C4199026}" type="slidenum">
              <a:rPr lang="en-US" smtClean="0"/>
              <a:t>16</a:t>
            </a:fld>
            <a:endParaRPr lang="en-US"/>
          </a:p>
        </p:txBody>
      </p:sp>
    </p:spTree>
    <p:extLst>
      <p:ext uri="{BB962C8B-B14F-4D97-AF65-F5344CB8AC3E}">
        <p14:creationId xmlns:p14="http://schemas.microsoft.com/office/powerpoint/2010/main" val="1499716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Tribes: the elephant is what it has always been</a:t>
            </a:r>
          </a:p>
          <a:p>
            <a:r>
              <a:rPr lang="en-US" dirty="0" smtClean="0"/>
              <a:t>Institutions: the elephant is as our</a:t>
            </a:r>
            <a:r>
              <a:rPr lang="en-US" baseline="0" dirty="0" smtClean="0"/>
              <a:t> leader tells us it is</a:t>
            </a:r>
          </a:p>
          <a:p>
            <a:r>
              <a:rPr lang="en-US" baseline="0" dirty="0" smtClean="0"/>
              <a:t>Markets: we each have competing views of what the elephant is, and Darwinian selection chooses the best</a:t>
            </a:r>
          </a:p>
          <a:p>
            <a:r>
              <a:rPr lang="en-US" baseline="0" dirty="0" smtClean="0"/>
              <a:t>Networks: The elephant is the idea that emerges from our interactions</a:t>
            </a:r>
          </a:p>
          <a:p>
            <a:endParaRPr lang="en-US" baseline="0" dirty="0" smtClean="0"/>
          </a:p>
          <a:p>
            <a:r>
              <a:rPr lang="en-US" dirty="0" smtClean="0"/>
              <a:t>These are also ways of learning (and of course social organization)</a:t>
            </a:r>
          </a:p>
          <a:p>
            <a:endParaRPr lang="en-US" dirty="0" smtClean="0"/>
          </a:p>
          <a:p>
            <a:r>
              <a:rPr lang="en-US" dirty="0" smtClean="0"/>
              <a:t>Tribes: apprenticeship</a:t>
            </a:r>
          </a:p>
          <a:p>
            <a:r>
              <a:rPr lang="en-US" dirty="0" smtClean="0"/>
              <a:t>Institutions: scholarship and scholastics</a:t>
            </a:r>
          </a:p>
          <a:p>
            <a:r>
              <a:rPr lang="en-US" dirty="0" smtClean="0"/>
              <a:t>Markets: argument, debate, a clash of ideas – classes, categories, theories, </a:t>
            </a:r>
            <a:r>
              <a:rPr lang="en-US" dirty="0" err="1" smtClean="0"/>
              <a:t>etc</a:t>
            </a:r>
            <a:endParaRPr lang="en-US" dirty="0" smtClean="0"/>
          </a:p>
          <a:p>
            <a:r>
              <a:rPr lang="en-US" dirty="0" smtClean="0"/>
              <a:t>Networks: communication and creativity</a:t>
            </a:r>
          </a:p>
          <a:p>
            <a:endParaRPr lang="en-US" dirty="0" smtClean="0"/>
          </a:p>
          <a:p>
            <a:r>
              <a:rPr lang="en-US" dirty="0" smtClean="0"/>
              <a:t>The first two are based on types of sameness,</a:t>
            </a:r>
            <a:r>
              <a:rPr lang="en-US" baseline="0" dirty="0" smtClean="0"/>
              <a:t> the last two on diversity </a:t>
            </a:r>
          </a:p>
          <a:p>
            <a:r>
              <a:rPr lang="en-US" baseline="0" dirty="0" smtClean="0"/>
              <a:t>The first two are forms of collaboration, the next competition, the last cooperation</a:t>
            </a:r>
          </a:p>
          <a:p>
            <a:endParaRPr lang="en-US" baseline="0" dirty="0" smtClean="0"/>
          </a:p>
          <a:p>
            <a:r>
              <a:rPr lang="en-US" baseline="0" dirty="0" smtClean="0"/>
              <a:t>Preparing someone for entrepreneurship is preparing them for competitive markets – </a:t>
            </a:r>
            <a:r>
              <a:rPr lang="en-US" baseline="0" dirty="0" err="1" smtClean="0"/>
              <a:t>ie</a:t>
            </a:r>
            <a:r>
              <a:rPr lang="en-US" baseline="0" dirty="0" smtClean="0"/>
              <a:t>., for the 1950s</a:t>
            </a:r>
          </a:p>
          <a:p>
            <a:endParaRPr lang="en-US" baseline="0" dirty="0" smtClean="0"/>
          </a:p>
          <a:p>
            <a:r>
              <a:rPr lang="en-US" baseline="0" dirty="0" smtClean="0"/>
              <a:t>Wheeler -   first theory - flipped classroom - definition</a:t>
            </a:r>
          </a:p>
          <a:p>
            <a:r>
              <a:rPr lang="en-US" baseline="0" dirty="0" smtClean="0"/>
              <a:t>- my argument is we've always been doing this, why rename it? people making money off it - the problem isn't the name, problem is we aren't doing it right - Sal Khan </a:t>
            </a:r>
            <a:r>
              <a:rPr lang="en-US" baseline="0" dirty="0" err="1" smtClean="0"/>
              <a:t>vs</a:t>
            </a:r>
            <a:r>
              <a:rPr lang="en-US" baseline="0" dirty="0" smtClean="0"/>
              <a:t> MOOC </a:t>
            </a:r>
            <a:r>
              <a:rPr lang="en-US" baseline="0" dirty="0" err="1" smtClean="0"/>
              <a:t>vs</a:t>
            </a:r>
            <a:r>
              <a:rPr lang="en-US" baseline="0" dirty="0" smtClean="0"/>
              <a:t> TED</a:t>
            </a:r>
          </a:p>
          <a:p>
            <a:r>
              <a:rPr lang="en-US" baseline="0" dirty="0" smtClean="0"/>
              <a:t>- we need to cut past the idea that it's all about students watching video at home</a:t>
            </a:r>
          </a:p>
          <a:p>
            <a:pPr marL="171450" indent="-171450">
              <a:buFontTx/>
              <a:buChar char="-"/>
            </a:pPr>
            <a:r>
              <a:rPr lang="en-US" baseline="0" dirty="0" smtClean="0"/>
              <a:t>the real flip: I become the learner, and the students become teachers - because we learn by teaching - we have what I call "</a:t>
            </a:r>
            <a:r>
              <a:rPr lang="en-US" baseline="0" dirty="0" err="1" smtClean="0"/>
              <a:t>bearpit</a:t>
            </a:r>
            <a:r>
              <a:rPr lang="en-US" baseline="0" dirty="0" smtClean="0"/>
              <a:t> pedagogy" - we let them fight it out, debate it - arguing from both sides</a:t>
            </a:r>
          </a:p>
          <a:p>
            <a:pPr marL="171450" indent="-171450">
              <a:buFontTx/>
              <a:buChar char="-"/>
            </a:pPr>
            <a:endParaRPr lang="en-US" baseline="0" dirty="0" smtClean="0"/>
          </a:p>
          <a:p>
            <a:pPr marL="171450" indent="-171450">
              <a:buFontTx/>
              <a:buChar char="-"/>
            </a:pPr>
            <a:r>
              <a:rPr lang="en-US" baseline="0" dirty="0" smtClean="0"/>
              <a:t>But this is preparing for the market model – the 1990s</a:t>
            </a:r>
          </a:p>
          <a:p>
            <a:pPr marL="171450" indent="-171450">
              <a:buFontTx/>
              <a:buChar char="-"/>
            </a:pPr>
            <a:endParaRPr lang="en-US" baseline="0" dirty="0" smtClean="0"/>
          </a:p>
          <a:p>
            <a:pPr marL="171450" indent="-171450">
              <a:buFontTx/>
              <a:buChar char="-"/>
            </a:pPr>
            <a:endParaRPr lang="en-US" baseline="0" dirty="0" smtClean="0"/>
          </a:p>
          <a:p>
            <a:r>
              <a:rPr lang="en-US" baseline="0" dirty="0" smtClean="0"/>
              <a:t>There are no short cuts, no magic solutions</a:t>
            </a:r>
          </a:p>
          <a:p>
            <a:endParaRPr lang="en-US" baseline="0" dirty="0" smtClean="0"/>
          </a:p>
          <a:p>
            <a:r>
              <a:rPr lang="en-US" baseline="0" dirty="0" smtClean="0"/>
              <a:t>There is no flow of ‘knowledge’ from experts to novices – it’s the myth of ‘knowledge mobilization’ or ‘knowledge translation’</a:t>
            </a:r>
          </a:p>
          <a:p>
            <a:r>
              <a:rPr lang="en-US" baseline="0" dirty="0" smtClean="0"/>
              <a:t>- as</a:t>
            </a:r>
            <a:r>
              <a:rPr lang="en-US" i="0" baseline="0" dirty="0" smtClean="0"/>
              <a:t> </a:t>
            </a:r>
            <a:r>
              <a:rPr lang="fi-FI" i="0" dirty="0" err="1" smtClean="0"/>
              <a:t>Kairit</a:t>
            </a:r>
            <a:r>
              <a:rPr lang="fi-FI" i="0" dirty="0" smtClean="0"/>
              <a:t> </a:t>
            </a:r>
            <a:r>
              <a:rPr lang="fi-FI" i="0" dirty="0" err="1" smtClean="0"/>
              <a:t>Tammets</a:t>
            </a:r>
            <a:r>
              <a:rPr lang="fi-FI" i="0" dirty="0" smtClean="0"/>
              <a:t> </a:t>
            </a:r>
            <a:r>
              <a:rPr lang="en-US" baseline="0" dirty="0" smtClean="0"/>
              <a:t>said, there is research from the professors to the teachers, but no recognition of the practical experience of the teacher to the professor – for this to be a *learning* system there would have to be a form of cooperation (note: not collaboration) </a:t>
            </a:r>
          </a:p>
          <a:p>
            <a:endParaRPr lang="en-US" baseline="0" dirty="0" smtClean="0"/>
          </a:p>
        </p:txBody>
      </p:sp>
      <p:sp>
        <p:nvSpPr>
          <p:cNvPr id="4" name="Slide Number Placeholder 3"/>
          <p:cNvSpPr>
            <a:spLocks noGrp="1"/>
          </p:cNvSpPr>
          <p:nvPr>
            <p:ph type="sldNum" sz="quarter" idx="10"/>
          </p:nvPr>
        </p:nvSpPr>
        <p:spPr/>
        <p:txBody>
          <a:bodyPr/>
          <a:lstStyle/>
          <a:p>
            <a:fld id="{362C2DEA-032F-B648-AFC9-0404C4199026}" type="slidenum">
              <a:rPr lang="en-US" smtClean="0"/>
              <a:t>17</a:t>
            </a:fld>
            <a:endParaRPr lang="en-US"/>
          </a:p>
        </p:txBody>
      </p:sp>
    </p:spTree>
    <p:extLst>
      <p:ext uri="{BB962C8B-B14F-4D97-AF65-F5344CB8AC3E}">
        <p14:creationId xmlns:p14="http://schemas.microsoft.com/office/powerpoint/2010/main" val="2644107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content of the story is irrelevant – it is the way we tell our story that says</a:t>
            </a:r>
            <a:r>
              <a:rPr lang="en-US" baseline="0" dirty="0" smtClean="0"/>
              <a:t> everything</a:t>
            </a:r>
          </a:p>
          <a:p>
            <a:endParaRPr lang="en-US" baseline="0" dirty="0" smtClean="0"/>
          </a:p>
          <a:p>
            <a:pPr marL="171450" indent="-171450">
              <a:buFontTx/>
              <a:buChar char="-"/>
            </a:pPr>
            <a:r>
              <a:rPr lang="en-US" baseline="0" dirty="0" smtClean="0"/>
              <a:t>A story by the campfire</a:t>
            </a:r>
          </a:p>
          <a:p>
            <a:pPr marL="171450" indent="-171450">
              <a:buFontTx/>
              <a:buChar char="-"/>
            </a:pPr>
            <a:r>
              <a:rPr lang="en-US" baseline="0" dirty="0" smtClean="0"/>
              <a:t>A lecture by a university professor</a:t>
            </a:r>
          </a:p>
          <a:p>
            <a:pPr marL="171450" indent="-171450">
              <a:buFontTx/>
              <a:buChar char="-"/>
            </a:pPr>
            <a:r>
              <a:rPr lang="en-US" baseline="0" dirty="0" smtClean="0"/>
              <a:t>A shouted debate</a:t>
            </a:r>
          </a:p>
          <a:p>
            <a:pPr marL="171450" indent="-171450">
              <a:buFontTx/>
              <a:buChar char="-"/>
            </a:pPr>
            <a:r>
              <a:rPr lang="en-US" baseline="0" dirty="0" smtClean="0"/>
              <a:t>A conversation</a:t>
            </a:r>
          </a:p>
          <a:p>
            <a:pPr marL="171450" indent="-171450">
              <a:buFontTx/>
              <a:buChar char="-"/>
            </a:pPr>
            <a:endParaRPr lang="en-US" baseline="0" dirty="0" smtClean="0"/>
          </a:p>
          <a:p>
            <a:pPr marL="0" indent="0">
              <a:buFontTx/>
              <a:buNone/>
            </a:pPr>
            <a:r>
              <a:rPr lang="en-US" dirty="0" smtClean="0"/>
              <a:t>If there is ‘content’ to e-learning, it</a:t>
            </a:r>
            <a:r>
              <a:rPr lang="en-US" baseline="0" dirty="0" smtClean="0"/>
              <a:t> is based in how we relate to one another</a:t>
            </a:r>
          </a:p>
          <a:p>
            <a:pPr marL="0" indent="0">
              <a:buFontTx/>
              <a:buNone/>
            </a:pPr>
            <a:endParaRPr lang="en-US" baseline="0" dirty="0" smtClean="0"/>
          </a:p>
          <a:p>
            <a:pPr marL="0" indent="0">
              <a:buFontTx/>
              <a:buNone/>
            </a:pPr>
            <a:r>
              <a:rPr lang="en-US" baseline="0" dirty="0" smtClean="0"/>
              <a:t>It is not cheating and short cuts, not shared objects and shared goals, not entrepreneurship and business teams </a:t>
            </a:r>
          </a:p>
          <a:p>
            <a:pPr marL="0" indent="0">
              <a:buFontTx/>
              <a:buNone/>
            </a:pPr>
            <a:endParaRPr lang="en-US" baseline="0" dirty="0" smtClean="0"/>
          </a:p>
          <a:p>
            <a:pPr marL="0" indent="0">
              <a:buFontTx/>
              <a:buNone/>
            </a:pPr>
            <a:r>
              <a:rPr lang="en-US" baseline="0" dirty="0" smtClean="0"/>
              <a:t>The success of a network is based in a respect for its members – as Kant would have said, seeing each individual as an end in itself</a:t>
            </a:r>
          </a:p>
          <a:p>
            <a:pPr marL="0" indent="0">
              <a:buFontTx/>
              <a:buNone/>
            </a:pPr>
            <a:endParaRPr lang="en-US" baseline="0" dirty="0" smtClean="0"/>
          </a:p>
          <a:p>
            <a:pPr marL="0" indent="0">
              <a:buFontTx/>
              <a:buNone/>
            </a:pPr>
            <a:r>
              <a:rPr lang="en-US" i="1" dirty="0" smtClean="0"/>
              <a:t>We</a:t>
            </a:r>
            <a:r>
              <a:rPr lang="en-US" i="0" dirty="0" smtClean="0"/>
              <a:t> are the content of our curriculum</a:t>
            </a:r>
          </a:p>
          <a:p>
            <a:pPr marL="0" indent="0">
              <a:buFontTx/>
              <a:buNone/>
            </a:pPr>
            <a:r>
              <a:rPr lang="en-US" i="0" baseline="0" dirty="0" smtClean="0"/>
              <a:t> - as instructors, the instantiation (however imperfect) of the myth</a:t>
            </a:r>
          </a:p>
          <a:p>
            <a:pPr marL="0" indent="0">
              <a:buFontTx/>
              <a:buNone/>
            </a:pPr>
            <a:r>
              <a:rPr lang="en-US" i="0" baseline="0" dirty="0" smtClean="0"/>
              <a:t> - as students, what we will become</a:t>
            </a:r>
          </a:p>
          <a:p>
            <a:pPr marL="0" indent="0">
              <a:buFontTx/>
              <a:buNone/>
            </a:pPr>
            <a:endParaRPr lang="en-US" i="0" baseline="0" dirty="0" smtClean="0"/>
          </a:p>
          <a:p>
            <a:pPr marL="0" indent="0">
              <a:buFontTx/>
              <a:buNone/>
            </a:pPr>
            <a:r>
              <a:rPr lang="en-US" i="0" baseline="0" dirty="0" smtClean="0"/>
              <a:t>David Weinberger, et. al., tried to say it in the </a:t>
            </a:r>
            <a:r>
              <a:rPr lang="en-US" i="0" baseline="0" dirty="0" err="1" smtClean="0"/>
              <a:t>Cluetrain</a:t>
            </a:r>
            <a:r>
              <a:rPr lang="en-US" i="0" baseline="0" dirty="0" smtClean="0"/>
              <a:t> Manifesto: markets are conversations</a:t>
            </a:r>
          </a:p>
          <a:p>
            <a:pPr marL="0" indent="0">
              <a:buFontTx/>
              <a:buNone/>
            </a:pPr>
            <a:endParaRPr lang="en-US" i="0" baseline="0" dirty="0" smtClean="0"/>
          </a:p>
          <a:p>
            <a:pPr marL="0" indent="0">
              <a:buFontTx/>
              <a:buNone/>
            </a:pPr>
            <a:r>
              <a:rPr lang="en-US" i="0" baseline="0" dirty="0" smtClean="0"/>
              <a:t>They should have said: our markets are becoming networks. Competition is becoming conversation.</a:t>
            </a:r>
          </a:p>
          <a:p>
            <a:pPr marL="0" indent="0">
              <a:buFontTx/>
              <a:buNone/>
            </a:pPr>
            <a:endParaRPr lang="en-US" i="0" baseline="0" dirty="0" smtClean="0"/>
          </a:p>
          <a:p>
            <a:pPr marL="0" indent="0">
              <a:buFontTx/>
              <a:buNone/>
            </a:pPr>
            <a:r>
              <a:rPr lang="en-US" i="0" baseline="0" dirty="0" smtClean="0"/>
              <a:t>Mark Treadwell – ‘nouvelle comprehension’ – the myth of representing the internet age as though it were measurable by the same criteria as that used to measure the ‘efficiency’ of knowledge using books</a:t>
            </a:r>
          </a:p>
          <a:p>
            <a:pPr marL="0" indent="0">
              <a:buFontTx/>
              <a:buNone/>
            </a:pPr>
            <a:endParaRPr lang="en-US" i="0" baseline="0" dirty="0" smtClean="0"/>
          </a:p>
          <a:p>
            <a:pPr marL="0" indent="0">
              <a:buFontTx/>
              <a:buNone/>
            </a:pPr>
            <a:endParaRPr lang="en-US" i="0" baseline="0" dirty="0" smtClean="0"/>
          </a:p>
          <a:p>
            <a:pPr marL="0" indent="0">
              <a:buFontTx/>
              <a:buNone/>
            </a:pPr>
            <a:endParaRPr lang="en-US" i="0" dirty="0"/>
          </a:p>
        </p:txBody>
      </p:sp>
      <p:sp>
        <p:nvSpPr>
          <p:cNvPr id="4" name="Slide Number Placeholder 3"/>
          <p:cNvSpPr>
            <a:spLocks noGrp="1"/>
          </p:cNvSpPr>
          <p:nvPr>
            <p:ph type="sldNum" sz="quarter" idx="10"/>
          </p:nvPr>
        </p:nvSpPr>
        <p:spPr/>
        <p:txBody>
          <a:bodyPr/>
          <a:lstStyle/>
          <a:p>
            <a:fld id="{362C2DEA-032F-B648-AFC9-0404C4199026}" type="slidenum">
              <a:rPr lang="en-US" smtClean="0"/>
              <a:t>18</a:t>
            </a:fld>
            <a:endParaRPr lang="en-US"/>
          </a:p>
        </p:txBody>
      </p:sp>
    </p:spTree>
    <p:extLst>
      <p:ext uri="{BB962C8B-B14F-4D97-AF65-F5344CB8AC3E}">
        <p14:creationId xmlns:p14="http://schemas.microsoft.com/office/powerpoint/2010/main" val="1708725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Networks need to avoid two forms of death:</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cascading into sameness (the collaborative principle) - social</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disintegrating into atoms (the competitive principle) - individual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Principles for successful networks (for successful e-learning): autonomy, diversity, openness, interactivity</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preserve the integrity of the network</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enable change and adaptation</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‘stable state’ constantly changing (strange attractor)</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inherent ability to recognize patterns = to create myths – </a:t>
            </a:r>
            <a:r>
              <a:rPr lang="en-US" baseline="0" dirty="0" err="1" smtClean="0"/>
              <a:t>ie</a:t>
            </a:r>
            <a:r>
              <a:rPr lang="en-US" baseline="0" dirty="0" smtClean="0"/>
              <a:t>., to learn</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baseline="0" dirty="0" smtClean="0"/>
          </a:p>
          <a:p>
            <a:r>
              <a:rPr lang="en-US" dirty="0" smtClean="0"/>
              <a:t>These are methodological principles – not descriptions of reality – they describe practice, success criteria for technology choice, </a:t>
            </a:r>
            <a:r>
              <a:rPr lang="en-US" dirty="0" err="1" smtClean="0"/>
              <a:t>etc</a:t>
            </a:r>
            <a:endParaRPr lang="en-US" dirty="0" smtClean="0"/>
          </a:p>
          <a:p>
            <a:endParaRPr lang="en-US" dirty="0" smtClean="0"/>
          </a:p>
          <a:p>
            <a:r>
              <a:rPr lang="en-US" dirty="0" smtClean="0"/>
              <a:t>Difference between ‘groups’ and ‘networks’ – what does it mean to be one of Stephen Harris’s “Functional communities” – what is it to *provide* community for people? As opposed</a:t>
            </a:r>
            <a:r>
              <a:rPr lang="en-US" baseline="0" dirty="0" smtClean="0"/>
              <a:t> to people building it for themselves.</a:t>
            </a:r>
          </a:p>
          <a:p>
            <a:endParaRPr lang="en-US" baseline="0" dirty="0" smtClean="0"/>
          </a:p>
          <a:p>
            <a:r>
              <a:rPr lang="en-US" baseline="0" dirty="0" smtClean="0"/>
              <a:t>Harris’s “more pragmatic” solution is as utopian as the most utopian of myths – the idea community – 1984, Brave New World, </a:t>
            </a:r>
            <a:r>
              <a:rPr lang="en-US" baseline="0" dirty="0" err="1" smtClean="0"/>
              <a:t>Erewhon</a:t>
            </a:r>
            <a:r>
              <a:rPr lang="en-US" baseline="0" dirty="0" smtClean="0"/>
              <a:t> – the ‘brave new world’ of a ‘hospital with multiple surgeons working with a </a:t>
            </a:r>
            <a:r>
              <a:rPr lang="en-US" baseline="0" dirty="0" err="1" smtClean="0"/>
              <a:t>irnage</a:t>
            </a:r>
            <a:r>
              <a:rPr lang="en-US" baseline="0" dirty="0" smtClean="0"/>
              <a:t> of other professionals as a team using a range of new technologies’ – it’s not that we would choose the 1970s schoolteacher – it’s that we are wary of the system for all</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62C2DEA-032F-B648-AFC9-0404C4199026}" type="slidenum">
              <a:rPr lang="en-US" smtClean="0"/>
              <a:t>19</a:t>
            </a:fld>
            <a:endParaRPr lang="en-US"/>
          </a:p>
        </p:txBody>
      </p:sp>
    </p:spTree>
    <p:extLst>
      <p:ext uri="{BB962C8B-B14F-4D97-AF65-F5344CB8AC3E}">
        <p14:creationId xmlns:p14="http://schemas.microsoft.com/office/powerpoint/2010/main" val="2683093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MOOC is a recognition that there are no short-cuts – that if we design e-learning as a way to simply cram content into people’s heads, we are failing to heed the lessons of the past</a:t>
            </a:r>
          </a:p>
          <a:p>
            <a:endParaRPr lang="en-US" dirty="0" smtClean="0"/>
          </a:p>
          <a:p>
            <a:r>
              <a:rPr lang="en-US" dirty="0" smtClean="0"/>
              <a:t>If you just think of e-learning as a way</a:t>
            </a:r>
            <a:r>
              <a:rPr lang="en-US" baseline="0" dirty="0" smtClean="0"/>
              <a:t> to replace the professor’s lecture, or if you just think of it as a place to collaborate and become competitive</a:t>
            </a:r>
          </a:p>
          <a:p>
            <a:endParaRPr lang="en-US" dirty="0" smtClean="0"/>
          </a:p>
          <a:p>
            <a:r>
              <a:rPr lang="en-US" dirty="0" smtClean="0"/>
              <a:t>A MOOC is about creating a future, not succumbing to it</a:t>
            </a:r>
          </a:p>
          <a:p>
            <a:endParaRPr lang="en-US" dirty="0" smtClean="0"/>
          </a:p>
          <a:p>
            <a:r>
              <a:rPr lang="en-US" dirty="0" err="1" smtClean="0"/>
              <a:t>Kristjan</a:t>
            </a:r>
            <a:r>
              <a:rPr lang="en-US" dirty="0" smtClean="0"/>
              <a:t> </a:t>
            </a:r>
            <a:r>
              <a:rPr lang="en-US" dirty="0" err="1" smtClean="0"/>
              <a:t>Korjus</a:t>
            </a:r>
            <a:r>
              <a:rPr lang="en-US" dirty="0" smtClean="0"/>
              <a:t> talked about the open organization of studies at Tartu – this is the same principle, within a course – success in the course is what you decide it is, participation in the course is what you want it to be</a:t>
            </a:r>
          </a:p>
          <a:p>
            <a:endParaRPr lang="en-US" dirty="0" smtClean="0"/>
          </a:p>
          <a:p>
            <a:r>
              <a:rPr lang="en-US" dirty="0" smtClean="0"/>
              <a:t>Like Stephen</a:t>
            </a:r>
            <a:r>
              <a:rPr lang="en-US" baseline="0" dirty="0" smtClean="0"/>
              <a:t> Harris mentioned his talk – even something like allowing students to choose where and how they will sit changes attitudes (then again, he was an apologist for school uniforms – one hand gives, the other hand takes away)</a:t>
            </a:r>
            <a:endParaRPr lang="en-US" dirty="0" smtClean="0"/>
          </a:p>
          <a:p>
            <a:endParaRPr lang="en-US" dirty="0" smtClean="0"/>
          </a:p>
          <a:p>
            <a:endParaRPr lang="en-US" dirty="0" smtClean="0"/>
          </a:p>
          <a:p>
            <a:r>
              <a:rPr lang="en-US" dirty="0" smtClean="0"/>
              <a:t>There is no content – or conversely, there is too much content – you pick and choose (like views of an elephant)</a:t>
            </a:r>
          </a:p>
          <a:p>
            <a:endParaRPr lang="en-US" baseline="0" dirty="0" smtClean="0"/>
          </a:p>
          <a:p>
            <a:r>
              <a:rPr lang="en-US" baseline="0" dirty="0" smtClean="0"/>
              <a:t>We (the ‘instructors’) cover ‘topics’, but the purpose of the topic isn’t to teach content, but to serve as a starting point for our thinking</a:t>
            </a:r>
          </a:p>
          <a:p>
            <a:endParaRPr lang="en-US" baseline="0" dirty="0" smtClean="0"/>
          </a:p>
          <a:p>
            <a:r>
              <a:rPr lang="en-US" baseline="0" dirty="0" smtClean="0"/>
              <a:t>But they’re more like the artist described by Stephen Harris – instead of teaching the children how to paint, he painted in his class, and they were able to follow the process all the way through to seeing it appear in the gallery</a:t>
            </a:r>
          </a:p>
          <a:p>
            <a:endParaRPr lang="is-IS" i="0" baseline="0" dirty="0" smtClean="0"/>
          </a:p>
          <a:p>
            <a:r>
              <a:rPr lang="is-IS" i="0" baseline="0" dirty="0" smtClean="0"/>
              <a:t>What is the purpose, what is the objective, how is there learning if there is no content?</a:t>
            </a:r>
          </a:p>
          <a:p>
            <a:endParaRPr lang="en-US" dirty="0" smtClean="0"/>
          </a:p>
          <a:p>
            <a:r>
              <a:rPr lang="en-US" dirty="0" smtClean="0"/>
              <a:t>You decide </a:t>
            </a:r>
            <a:r>
              <a:rPr lang="en-US" smtClean="0"/>
              <a:t>what </a:t>
            </a:r>
            <a:r>
              <a:rPr lang="en-US" smtClean="0"/>
              <a:t>counts </a:t>
            </a:r>
            <a:r>
              <a:rPr lang="en-US" dirty="0" smtClean="0"/>
              <a:t>as success, you decide on your level of participation. Hans </a:t>
            </a:r>
            <a:r>
              <a:rPr lang="en-US" dirty="0" err="1" smtClean="0"/>
              <a:t>Poldoja</a:t>
            </a:r>
            <a:r>
              <a:rPr lang="en-US" dirty="0" smtClean="0"/>
              <a:t> talked about learning contracts – there’s no sense of that here.</a:t>
            </a:r>
          </a:p>
          <a:p>
            <a:endParaRPr lang="en-US" dirty="0" smtClean="0"/>
          </a:p>
          <a:p>
            <a:r>
              <a:rPr lang="en-US" dirty="0" smtClean="0"/>
              <a:t>The artifacts are like myths – they are the contents,</a:t>
            </a:r>
            <a:r>
              <a:rPr lang="en-US" baseline="0" dirty="0" smtClean="0"/>
              <a:t> the stories that we tell, the myths that we make, the words in a vocabulary</a:t>
            </a:r>
          </a:p>
          <a:p>
            <a:endParaRPr lang="en-US" dirty="0" smtClean="0"/>
          </a:p>
          <a:p>
            <a:r>
              <a:rPr lang="en-US" dirty="0" smtClean="0"/>
              <a:t>Process in a MOOC – Aggregate, Remix, Repurpose, Feed Forward</a:t>
            </a:r>
          </a:p>
          <a:p>
            <a:r>
              <a:rPr lang="en-US" dirty="0" smtClean="0"/>
              <a:t>(note: no ‘filter’, no ‘create’, no ‘evaluate’</a:t>
            </a:r>
            <a:r>
              <a:rPr lang="en-US" baseline="0" dirty="0" smtClean="0"/>
              <a:t> – these are ‘myths’ – convenient fictions</a:t>
            </a:r>
            <a:r>
              <a:rPr lang="en-US" i="0" baseline="0" dirty="0" smtClean="0"/>
              <a:t>)</a:t>
            </a:r>
          </a:p>
          <a:p>
            <a:endParaRPr lang="en-US" i="0" baseline="0" dirty="0" smtClean="0"/>
          </a:p>
          <a:p>
            <a:r>
              <a:rPr lang="en-US" dirty="0" smtClean="0"/>
              <a:t>The MOOC isn’t a place where leaning happens by magic – the MOOC is more like a gymnasium,</a:t>
            </a:r>
            <a:r>
              <a:rPr lang="en-US" baseline="0" dirty="0" smtClean="0"/>
              <a:t> where learning is achieved by exercise (interesting use of the word ‘gymnasium’ in other languages). The value of the debating in Wheeler’s </a:t>
            </a:r>
            <a:r>
              <a:rPr lang="hu-HU" baseline="0" dirty="0" smtClean="0"/>
              <a:t>bearpit pedagogy isn’t </a:t>
            </a:r>
            <a:endParaRPr lang="en-US" dirty="0"/>
          </a:p>
        </p:txBody>
      </p:sp>
      <p:sp>
        <p:nvSpPr>
          <p:cNvPr id="4" name="Slide Number Placeholder 3"/>
          <p:cNvSpPr>
            <a:spLocks noGrp="1"/>
          </p:cNvSpPr>
          <p:nvPr>
            <p:ph type="sldNum" sz="quarter" idx="10"/>
          </p:nvPr>
        </p:nvSpPr>
        <p:spPr/>
        <p:txBody>
          <a:bodyPr/>
          <a:lstStyle/>
          <a:p>
            <a:fld id="{362C2DEA-032F-B648-AFC9-0404C4199026}" type="slidenum">
              <a:rPr lang="en-US" smtClean="0"/>
              <a:t>20</a:t>
            </a:fld>
            <a:endParaRPr lang="en-US"/>
          </a:p>
        </p:txBody>
      </p:sp>
    </p:spTree>
    <p:extLst>
      <p:ext uri="{BB962C8B-B14F-4D97-AF65-F5344CB8AC3E}">
        <p14:creationId xmlns:p14="http://schemas.microsoft.com/office/powerpoint/2010/main" val="2178435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through the creation of myths that we communicate with each other.</a:t>
            </a:r>
          </a:p>
          <a:p>
            <a:endParaRPr lang="en-US" dirty="0" smtClean="0"/>
          </a:p>
          <a:p>
            <a:r>
              <a:rPr lang="en-US" dirty="0" smtClean="0"/>
              <a:t>Our myths are not just explanations of where the stars came from or why the leaves turn red.</a:t>
            </a:r>
            <a:r>
              <a:rPr lang="en-US" baseline="0" dirty="0" smtClean="0"/>
              <a:t> They are expressions of the full range of human emotions and human reason, from irony to anger to argument to explanation.</a:t>
            </a:r>
          </a:p>
          <a:p>
            <a:endParaRPr lang="en-US" baseline="0" dirty="0" smtClean="0"/>
          </a:p>
          <a:p>
            <a:r>
              <a:rPr lang="en-US" baseline="0" dirty="0" smtClean="0"/>
              <a:t>We speak in myths because reality is ineffable. All language is, at first glance, based in myth – based in an idealization, an abstraction.</a:t>
            </a:r>
          </a:p>
          <a:p>
            <a:endParaRPr lang="en-US" baseline="0" dirty="0" smtClean="0"/>
          </a:p>
          <a:p>
            <a:r>
              <a:rPr lang="en-US" baseline="0" dirty="0" smtClean="0"/>
              <a:t>We forget this. We think today as though what we say expresses or represents reality, as though or words were fully and literally true, but this is seldom the case. Even the words themselves re metaphors, capturing reality through myth.</a:t>
            </a:r>
          </a:p>
          <a:p>
            <a:endParaRPr lang="en-US" dirty="0"/>
          </a:p>
        </p:txBody>
      </p:sp>
      <p:sp>
        <p:nvSpPr>
          <p:cNvPr id="4" name="Slide Number Placeholder 3"/>
          <p:cNvSpPr>
            <a:spLocks noGrp="1"/>
          </p:cNvSpPr>
          <p:nvPr>
            <p:ph type="sldNum" sz="quarter" idx="10"/>
          </p:nvPr>
        </p:nvSpPr>
        <p:spPr/>
        <p:txBody>
          <a:bodyPr/>
          <a:lstStyle/>
          <a:p>
            <a:fld id="{362C2DEA-032F-B648-AFC9-0404C4199026}" type="slidenum">
              <a:rPr lang="en-US" smtClean="0"/>
              <a:t>3</a:t>
            </a:fld>
            <a:endParaRPr lang="en-US"/>
          </a:p>
        </p:txBody>
      </p:sp>
    </p:spTree>
    <p:extLst>
      <p:ext uri="{BB962C8B-B14F-4D97-AF65-F5344CB8AC3E}">
        <p14:creationId xmlns:p14="http://schemas.microsoft.com/office/powerpoint/2010/main" val="3622999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 ‘21</a:t>
            </a:r>
            <a:r>
              <a:rPr lang="en-US" baseline="30000" dirty="0" smtClean="0"/>
              <a:t>st</a:t>
            </a:r>
            <a:r>
              <a:rPr lang="en-US" dirty="0" smtClean="0"/>
              <a:t> century skills’ – how to use the tools, maybe logical self-defense, also team-building,</a:t>
            </a:r>
            <a:r>
              <a:rPr lang="en-US" baseline="0" dirty="0" smtClean="0"/>
              <a:t> problem-solving, the new globalization skills</a:t>
            </a:r>
          </a:p>
          <a:p>
            <a:endParaRPr lang="en-US" baseline="0" dirty="0" smtClean="0"/>
          </a:p>
          <a:p>
            <a:r>
              <a:rPr lang="en-US" baseline="0" dirty="0" smtClean="0"/>
              <a:t>In fact – if we understand the internet as a communication system – internet skills are the skills of mythmaking – of language and interaction, of meaning and metaphor, more</a:t>
            </a:r>
          </a:p>
          <a:p>
            <a:endParaRPr lang="en-US" baseline="0" dirty="0" smtClean="0"/>
          </a:p>
          <a:p>
            <a:r>
              <a:rPr lang="en-US" baseline="0" dirty="0" smtClean="0"/>
              <a:t>Syntax – rules, patterns, motif, organization</a:t>
            </a:r>
          </a:p>
          <a:p>
            <a:r>
              <a:rPr lang="en-US" baseline="0" dirty="0" smtClean="0"/>
              <a:t>Semantics – goals, objectives, meanings</a:t>
            </a:r>
          </a:p>
          <a:p>
            <a:r>
              <a:rPr lang="en-US" baseline="0" dirty="0" smtClean="0"/>
              <a:t>Pragmatics – use, method, action</a:t>
            </a:r>
          </a:p>
          <a:p>
            <a:r>
              <a:rPr lang="en-US" baseline="0" dirty="0" smtClean="0"/>
              <a:t>Context – placement, frame, worldview</a:t>
            </a:r>
          </a:p>
          <a:p>
            <a:r>
              <a:rPr lang="en-US" baseline="0" dirty="0" smtClean="0"/>
              <a:t>Cognition – argument, explanation, description, definition</a:t>
            </a:r>
          </a:p>
          <a:p>
            <a:r>
              <a:rPr lang="en-US" baseline="0" dirty="0" smtClean="0"/>
              <a:t>Change – movement, dynamics, evolution, prediction</a:t>
            </a:r>
            <a:endParaRPr lang="en-US" dirty="0"/>
          </a:p>
        </p:txBody>
      </p:sp>
      <p:sp>
        <p:nvSpPr>
          <p:cNvPr id="4" name="Slide Number Placeholder 3"/>
          <p:cNvSpPr>
            <a:spLocks noGrp="1"/>
          </p:cNvSpPr>
          <p:nvPr>
            <p:ph type="sldNum" sz="quarter" idx="10"/>
          </p:nvPr>
        </p:nvSpPr>
        <p:spPr/>
        <p:txBody>
          <a:bodyPr/>
          <a:lstStyle/>
          <a:p>
            <a:fld id="{362C2DEA-032F-B648-AFC9-0404C4199026}" type="slidenum">
              <a:rPr lang="en-US" smtClean="0"/>
              <a:t>21</a:t>
            </a:fld>
            <a:endParaRPr lang="en-US"/>
          </a:p>
        </p:txBody>
      </p:sp>
    </p:spTree>
    <p:extLst>
      <p:ext uri="{BB962C8B-B14F-4D97-AF65-F5344CB8AC3E}">
        <p14:creationId xmlns:p14="http://schemas.microsoft.com/office/powerpoint/2010/main" val="3115408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Story by Arthur C. Clark - Three centuries ago, the monks created an </a:t>
            </a:r>
            <a:r>
              <a:rPr lang="en-US" dirty="0" smtClean="0">
                <a:hlinkClick r:id="rId3" tooltip="Alphabet"/>
              </a:rPr>
              <a:t>alphabet</a:t>
            </a:r>
            <a:r>
              <a:rPr lang="en-US" dirty="0" smtClean="0"/>
              <a:t> in which they calculated they could encode all the possible names of God, numbering about nine billion and each having no more than nine characters. Writing the names out by hand, as they had been doing, even after eliminating various nonsense combinations, would take another fifteen thousand years; the monks wish to use modern technology in order to finish this task more quickly.</a:t>
            </a:r>
          </a:p>
          <a:p>
            <a:endParaRPr lang="en-US" dirty="0" smtClean="0"/>
          </a:p>
          <a:p>
            <a:r>
              <a:rPr lang="en-US" dirty="0" smtClean="0"/>
              <a:t>They rent a </a:t>
            </a:r>
            <a:r>
              <a:rPr lang="en-US" dirty="0" smtClean="0">
                <a:hlinkClick r:id="rId4" tooltip="Computer"/>
              </a:rPr>
              <a:t>computer</a:t>
            </a:r>
            <a:r>
              <a:rPr lang="en-US" dirty="0" smtClean="0"/>
              <a:t> capable of printing all the possible permutations, and they hire two </a:t>
            </a:r>
            <a:r>
              <a:rPr lang="en-US" dirty="0" smtClean="0">
                <a:hlinkClick r:id="rId5" tooltip="Western world"/>
              </a:rPr>
              <a:t>Westerners</a:t>
            </a:r>
            <a:r>
              <a:rPr lang="en-US" dirty="0" smtClean="0"/>
              <a:t> to install and program the machine. </a:t>
            </a:r>
          </a:p>
          <a:p>
            <a:endParaRPr lang="en-US" dirty="0" smtClean="0"/>
          </a:p>
          <a:p>
            <a:r>
              <a:rPr lang="en-US" dirty="0" smtClean="0"/>
              <a:t>"</a:t>
            </a:r>
            <a:r>
              <a:rPr lang="en-US" i="1" dirty="0" smtClean="0"/>
              <a:t>overhead, without any fuss, the stars were going out.</a:t>
            </a:r>
            <a:r>
              <a:rPr lang="en-US" dirty="0" smtClean="0"/>
              <a:t>”</a:t>
            </a:r>
          </a:p>
          <a:p>
            <a:endParaRPr lang="en-US" dirty="0" smtClean="0"/>
          </a:p>
          <a:p>
            <a:r>
              <a:rPr lang="en-US" dirty="0" smtClean="0"/>
              <a:t>Arthur Harkins -  we get to the point where we can no longer predict anything, we can barely forecast, we have to shift our methods of adapting to change</a:t>
            </a:r>
          </a:p>
          <a:p>
            <a:endParaRPr lang="en-US" dirty="0" smtClean="0"/>
          </a:p>
          <a:p>
            <a:r>
              <a:rPr lang="en-US" dirty="0" smtClean="0"/>
              <a:t>“Leaders are gradually 'norming' the knowledge age (Plaid collar workers) - they are learning to react to change by making decisions, but you need a proactive approach, making decisions ahead of the the change.</a:t>
            </a:r>
          </a:p>
          <a:p>
            <a:pPr marL="171450" indent="-171450">
              <a:buFontTx/>
              <a:buChar char="-"/>
            </a:pPr>
            <a:endParaRPr lang="en-US" dirty="0" smtClean="0"/>
          </a:p>
          <a:p>
            <a:pPr marL="0" indent="0">
              <a:buFontTx/>
              <a:buNone/>
            </a:pPr>
            <a:r>
              <a:rPr lang="en-US" dirty="0" smtClean="0"/>
              <a:t>“Some in leading nations think of education as preparing students for the information age - as though it's the 1970s - white collar work. They want to plan a future - but why not an 'accidental future' where we kludge our way with social networking?</a:t>
            </a:r>
          </a:p>
          <a:p>
            <a:pPr marL="171450" indent="-171450">
              <a:buFontTx/>
              <a:buChar char="-"/>
            </a:pPr>
            <a:endParaRPr lang="en-US" dirty="0" smtClean="0"/>
          </a:p>
          <a:p>
            <a:pPr marL="0" indent="0">
              <a:buFontTx/>
              <a:buNone/>
            </a:pPr>
            <a:r>
              <a:rPr lang="en-US" dirty="0" smtClean="0"/>
              <a:t>“the purpose of education shifts to adapt to AI and other things, where the greatest goal of citizenship is to create the future - working with scenarios, images, visions, stories - to look backward from them to the present”</a:t>
            </a:r>
          </a:p>
          <a:p>
            <a:pPr marL="0" indent="0">
              <a:buFontTx/>
              <a:buNone/>
            </a:pPr>
            <a:endParaRPr lang="en-US" dirty="0" smtClean="0"/>
          </a:p>
          <a:p>
            <a:pPr marL="0" indent="0">
              <a:buFontTx/>
              <a:buNone/>
            </a:pPr>
            <a:r>
              <a:rPr lang="en-US" dirty="0" smtClean="0"/>
              <a:t>we can imagine a</a:t>
            </a:r>
            <a:r>
              <a:rPr lang="en-US" baseline="0" dirty="0" smtClean="0"/>
              <a:t> future filled with machines – we can imagine the machines having completely replaced us, all 9 billion of us – and one by one we wink out</a:t>
            </a:r>
          </a:p>
          <a:p>
            <a:pPr marL="171450" indent="-171450">
              <a:buFontTx/>
              <a:buChar char="-"/>
            </a:pPr>
            <a:endParaRPr lang="en-US" baseline="0" dirty="0" smtClean="0"/>
          </a:p>
          <a:p>
            <a:pPr marL="0" indent="0">
              <a:buFontTx/>
              <a:buNone/>
            </a:pPr>
            <a:r>
              <a:rPr lang="en-US" baseline="0" dirty="0" smtClean="0"/>
              <a:t>And the machines, after humans, are able to communicate perfectly – and find they have nothing to talk about</a:t>
            </a:r>
          </a:p>
          <a:p>
            <a:pPr marL="0" indent="0">
              <a:buFontTx/>
              <a:buNone/>
            </a:pPr>
            <a:endParaRPr lang="en-US" baseline="0" dirty="0" smtClean="0"/>
          </a:p>
          <a:p>
            <a:pPr marL="0" indent="0">
              <a:buFontTx/>
              <a:buNone/>
            </a:pPr>
            <a:r>
              <a:rPr lang="en-US" baseline="0" dirty="0" smtClean="0"/>
              <a:t>We must continually hope for the impossible, continually seek the myth – because the achievement of our ambitions would be a disaster.</a:t>
            </a:r>
          </a:p>
          <a:p>
            <a:pPr marL="0" indent="0">
              <a:buFontTx/>
              <a:buNone/>
            </a:pPr>
            <a:endParaRPr lang="en-US" baseline="0" dirty="0" smtClean="0"/>
          </a:p>
          <a:p>
            <a:pPr marL="0" indent="0">
              <a:buFontTx/>
              <a:buNone/>
            </a:pPr>
            <a:r>
              <a:rPr lang="en-US" baseline="0" dirty="0" smtClean="0"/>
              <a:t>If I were to be a cyborg, I would want to be a </a:t>
            </a:r>
            <a:r>
              <a:rPr lang="en-US" baseline="0" dirty="0" err="1" smtClean="0"/>
              <a:t>quadrocopter</a:t>
            </a:r>
            <a:r>
              <a:rPr lang="en-US" baseline="0" dirty="0" smtClean="0"/>
              <a:t> – able to soar overhead – and wonder what it would be like to be stuck on the ground, looking up</a:t>
            </a:r>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362C2DEA-032F-B648-AFC9-0404C4199026}" type="slidenum">
              <a:rPr lang="en-US" smtClean="0"/>
              <a:t>22</a:t>
            </a:fld>
            <a:endParaRPr lang="en-US"/>
          </a:p>
        </p:txBody>
      </p:sp>
    </p:spTree>
    <p:extLst>
      <p:ext uri="{BB962C8B-B14F-4D97-AF65-F5344CB8AC3E}">
        <p14:creationId xmlns:p14="http://schemas.microsoft.com/office/powerpoint/2010/main" val="2510039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look at language itself we can see this. </a:t>
            </a:r>
          </a:p>
          <a:p>
            <a:endParaRPr lang="en-US" dirty="0" smtClean="0"/>
          </a:p>
          <a:p>
            <a:r>
              <a:rPr lang="en-US" dirty="0" smtClean="0"/>
              <a:t>Take</a:t>
            </a:r>
            <a:r>
              <a:rPr lang="en-US" baseline="0" dirty="0" smtClean="0"/>
              <a:t> the French word ‘croc’ – which means ‘a hook’ or ‘a tooth’ (or a hooked tooth, or fang)</a:t>
            </a:r>
          </a:p>
          <a:p>
            <a:endParaRPr lang="en-US" dirty="0" smtClean="0"/>
          </a:p>
          <a:p>
            <a:r>
              <a:rPr lang="en-US" dirty="0" smtClean="0"/>
              <a:t>The word forms the basis for numerous concepts (not all in French):</a:t>
            </a:r>
          </a:p>
          <a:p>
            <a:pPr marL="171450" indent="-171450">
              <a:buFontTx/>
              <a:buChar char="-"/>
            </a:pPr>
            <a:r>
              <a:rPr lang="en-US" dirty="0" smtClean="0"/>
              <a:t>crochet – to create artwork by hooking thread</a:t>
            </a:r>
          </a:p>
          <a:p>
            <a:pPr marL="171450" indent="-171450">
              <a:buFontTx/>
              <a:buChar char="-"/>
            </a:pPr>
            <a:r>
              <a:rPr lang="en-US" b="1" dirty="0" smtClean="0"/>
              <a:t>crochet</a:t>
            </a:r>
            <a:r>
              <a:rPr lang="en-US" dirty="0" smtClean="0"/>
              <a:t> </a:t>
            </a:r>
            <a:r>
              <a:rPr lang="en-US" i="1" dirty="0" smtClean="0"/>
              <a:t>Noun, masculine</a:t>
            </a:r>
            <a:r>
              <a:rPr lang="en-US" dirty="0" smtClean="0"/>
              <a:t> hook; sudden swerve </a:t>
            </a:r>
            <a:r>
              <a:rPr lang="en-US" i="1" dirty="0" smtClean="0"/>
              <a:t>of vehicle</a:t>
            </a:r>
            <a:r>
              <a:rPr lang="en-US" dirty="0" smtClean="0"/>
              <a:t>; sudden bend </a:t>
            </a:r>
            <a:r>
              <a:rPr lang="en-US" i="1" dirty="0" smtClean="0"/>
              <a:t>in the road</a:t>
            </a:r>
            <a:r>
              <a:rPr lang="en-US" dirty="0" smtClean="0"/>
              <a:t>; detour </a:t>
            </a:r>
            <a:r>
              <a:rPr lang="en-US" i="1" dirty="0" smtClean="0"/>
              <a:t>to a journey</a:t>
            </a:r>
            <a:r>
              <a:rPr lang="en-US" dirty="0" smtClean="0"/>
              <a:t>; </a:t>
            </a:r>
            <a:r>
              <a:rPr lang="en-US" i="1" dirty="0" smtClean="0"/>
              <a:t>snake</a:t>
            </a:r>
            <a:r>
              <a:rPr lang="en-US" dirty="0" smtClean="0"/>
              <a:t> fang;</a:t>
            </a:r>
          </a:p>
          <a:p>
            <a:pPr marL="171450" indent="-171450">
              <a:buFontTx/>
              <a:buChar char="-"/>
            </a:pPr>
            <a:r>
              <a:rPr lang="en-US" dirty="0" smtClean="0"/>
              <a:t> </a:t>
            </a:r>
            <a:r>
              <a:rPr lang="en-US" b="1" dirty="0" smtClean="0"/>
              <a:t>entre crochets</a:t>
            </a:r>
            <a:r>
              <a:rPr lang="en-US" dirty="0" smtClean="0"/>
              <a:t> in square brackets;</a:t>
            </a:r>
          </a:p>
          <a:p>
            <a:pPr marL="171450" indent="-171450">
              <a:buFontTx/>
              <a:buChar char="-"/>
            </a:pPr>
            <a:r>
              <a:rPr lang="en-US" dirty="0" smtClean="0"/>
              <a:t>crochet</a:t>
            </a:r>
            <a:r>
              <a:rPr lang="en-US" b="1" dirty="0" smtClean="0"/>
              <a:t> de </a:t>
            </a:r>
            <a:r>
              <a:rPr lang="en-US" b="1" dirty="0" err="1" smtClean="0"/>
              <a:t>boucherie</a:t>
            </a:r>
            <a:r>
              <a:rPr lang="en-US" dirty="0" smtClean="0"/>
              <a:t> meat hook; </a:t>
            </a:r>
          </a:p>
          <a:p>
            <a:pPr marL="171450" indent="-171450">
              <a:buFontTx/>
              <a:buChar char="-"/>
            </a:pPr>
            <a:r>
              <a:rPr lang="en-US" b="1" dirty="0" smtClean="0"/>
              <a:t>crochet </a:t>
            </a:r>
            <a:r>
              <a:rPr lang="en-US" b="1" dirty="0" err="1" smtClean="0"/>
              <a:t>à</a:t>
            </a:r>
            <a:r>
              <a:rPr lang="en-US" b="1" dirty="0" smtClean="0"/>
              <a:t> </a:t>
            </a:r>
            <a:r>
              <a:rPr lang="en-US" b="1" dirty="0" err="1" smtClean="0"/>
              <a:t>boutons</a:t>
            </a:r>
            <a:r>
              <a:rPr lang="en-US" dirty="0" smtClean="0"/>
              <a:t> buttonhook; </a:t>
            </a:r>
          </a:p>
          <a:p>
            <a:pPr marL="171450" indent="-171450">
              <a:buFontTx/>
              <a:buChar char="-"/>
            </a:pPr>
            <a:r>
              <a:rPr lang="en-US" i="1" dirty="0" smtClean="0"/>
              <a:t>crochet</a:t>
            </a:r>
            <a:r>
              <a:rPr lang="en-US" b="1" dirty="0" smtClean="0"/>
              <a:t> du gauche/du </a:t>
            </a:r>
            <a:r>
              <a:rPr lang="en-US" b="1" dirty="0" err="1" smtClean="0"/>
              <a:t>droit</a:t>
            </a:r>
            <a:r>
              <a:rPr lang="en-US" dirty="0" smtClean="0"/>
              <a:t> left/right hook</a:t>
            </a:r>
          </a:p>
          <a:p>
            <a:pPr marL="171450" indent="-171450">
              <a:buFontTx/>
              <a:buChar char="-"/>
            </a:pPr>
            <a:r>
              <a:rPr lang="en-US" b="1" dirty="0" err="1" smtClean="0"/>
              <a:t>clou</a:t>
            </a:r>
            <a:r>
              <a:rPr lang="en-US" dirty="0" smtClean="0"/>
              <a:t> </a:t>
            </a:r>
            <a:r>
              <a:rPr lang="en-US" i="1" dirty="0" smtClean="0"/>
              <a:t>Noun, masculine</a:t>
            </a:r>
            <a:r>
              <a:rPr lang="en-US" dirty="0" smtClean="0"/>
              <a:t> nail; stud </a:t>
            </a:r>
            <a:r>
              <a:rPr lang="en-US" i="1" dirty="0" smtClean="0"/>
              <a:t>in ground</a:t>
            </a:r>
            <a:r>
              <a:rPr lang="en-US" dirty="0" smtClean="0"/>
              <a:t>; stud (earring), sleeper; </a:t>
            </a:r>
            <a:r>
              <a:rPr lang="en-US" i="1" dirty="0" smtClean="0"/>
              <a:t>(</a:t>
            </a:r>
            <a:r>
              <a:rPr lang="en-US" i="1" dirty="0" err="1" smtClean="0"/>
              <a:t>Infml</a:t>
            </a:r>
            <a:r>
              <a:rPr lang="en-US" i="1" dirty="0" smtClean="0"/>
              <a:t>)</a:t>
            </a:r>
            <a:r>
              <a:rPr lang="en-US" dirty="0" smtClean="0"/>
              <a:t> pawnshop;</a:t>
            </a:r>
          </a:p>
          <a:p>
            <a:pPr marL="171450" indent="-171450">
              <a:buFontTx/>
              <a:buChar char="-"/>
            </a:pPr>
            <a:r>
              <a:rPr lang="en-US" b="1" dirty="0" smtClean="0"/>
              <a:t>"un </a:t>
            </a:r>
            <a:r>
              <a:rPr lang="en-US" b="1" dirty="0" err="1" smtClean="0"/>
              <a:t>clou</a:t>
            </a:r>
            <a:r>
              <a:rPr lang="en-US" b="1" dirty="0" smtClean="0"/>
              <a:t> chasse </a:t>
            </a:r>
            <a:r>
              <a:rPr lang="en-US" b="1" dirty="0" err="1" smtClean="0"/>
              <a:t>l'autre</a:t>
            </a:r>
            <a:r>
              <a:rPr lang="en-US" b="1" dirty="0" smtClean="0"/>
              <a:t>"</a:t>
            </a:r>
            <a:r>
              <a:rPr lang="en-US" dirty="0" smtClean="0"/>
              <a:t> "there's plenty more fish in the sea", "life goes on”</a:t>
            </a:r>
          </a:p>
          <a:p>
            <a:pPr marL="171450" indent="-171450">
              <a:buFontTx/>
              <a:buChar char="-"/>
            </a:pPr>
            <a:r>
              <a:rPr lang="en-US" dirty="0" err="1" smtClean="0"/>
              <a:t>clou</a:t>
            </a:r>
            <a:r>
              <a:rPr lang="fr-FR" b="1" dirty="0" smtClean="0"/>
              <a:t> à girofle</a:t>
            </a:r>
            <a:r>
              <a:rPr lang="fr-FR" dirty="0" smtClean="0"/>
              <a:t> </a:t>
            </a:r>
            <a:r>
              <a:rPr lang="fr-FR" dirty="0" err="1" smtClean="0"/>
              <a:t>clove</a:t>
            </a:r>
            <a:r>
              <a:rPr lang="fr-FR" dirty="0" smtClean="0"/>
              <a:t>;</a:t>
            </a:r>
          </a:p>
          <a:p>
            <a:pPr marL="171450" indent="-171450">
              <a:buFontTx/>
              <a:buChar char="-"/>
            </a:pPr>
            <a:endParaRPr lang="fr-FR" dirty="0" smtClean="0"/>
          </a:p>
          <a:p>
            <a:pPr marL="171450" indent="-171450">
              <a:buFontTx/>
              <a:buChar char="-"/>
            </a:pPr>
            <a:r>
              <a:rPr lang="fr-FR" dirty="0" smtClean="0"/>
              <a:t>- crocodile </a:t>
            </a:r>
            <a:r>
              <a:rPr lang="fr-FR" dirty="0" err="1" smtClean="0"/>
              <a:t>tears</a:t>
            </a:r>
            <a:r>
              <a:rPr lang="fr-FR" dirty="0" smtClean="0"/>
              <a:t> </a:t>
            </a:r>
          </a:p>
          <a:p>
            <a:pPr marL="171450" indent="-171450">
              <a:buFontTx/>
              <a:buChar char="-"/>
            </a:pPr>
            <a:r>
              <a:rPr lang="fr-FR" dirty="0" smtClean="0"/>
              <a:t>- </a:t>
            </a:r>
            <a:r>
              <a:rPr lang="fr-FR" dirty="0" err="1" smtClean="0"/>
              <a:t>crochity</a:t>
            </a:r>
            <a:endParaRPr lang="fr-FR" dirty="0" smtClean="0"/>
          </a:p>
          <a:p>
            <a:pPr marL="171450" indent="-171450">
              <a:buFontTx/>
              <a:buChar char="-"/>
            </a:pPr>
            <a:endParaRPr lang="en-US" dirty="0" smtClean="0"/>
          </a:p>
          <a:p>
            <a:pPr marL="171450" indent="-171450">
              <a:buFontTx/>
              <a:buChar char="-"/>
            </a:pPr>
            <a:endParaRPr lang="en-US"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362C2DEA-032F-B648-AFC9-0404C4199026}" type="slidenum">
              <a:rPr lang="en-US" smtClean="0"/>
              <a:t>4</a:t>
            </a:fld>
            <a:endParaRPr lang="en-US"/>
          </a:p>
        </p:txBody>
      </p:sp>
    </p:spTree>
    <p:extLst>
      <p:ext uri="{BB962C8B-B14F-4D97-AF65-F5344CB8AC3E}">
        <p14:creationId xmlns:p14="http://schemas.microsoft.com/office/powerpoint/2010/main" val="2931320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comprehend the future in terms of what we understand today</a:t>
            </a:r>
          </a:p>
          <a:p>
            <a:endParaRPr lang="en-US" dirty="0" smtClean="0"/>
          </a:p>
          <a:p>
            <a:r>
              <a:rPr lang="en-US" dirty="0" smtClean="0"/>
              <a:t>This is really important to understand. When we start talking about what cannot be known, we lose our place; we experience only confusion. We are lost in the swirl of chaos (which is what in fact characterizes</a:t>
            </a:r>
            <a:r>
              <a:rPr lang="en-US" baseline="0" dirty="0" smtClean="0"/>
              <a:t> all reality)</a:t>
            </a:r>
          </a:p>
          <a:p>
            <a:endParaRPr lang="en-US" baseline="0" dirty="0" smtClean="0"/>
          </a:p>
          <a:p>
            <a:r>
              <a:rPr lang="en-US" dirty="0" smtClean="0"/>
              <a:t>The process of predicting the future</a:t>
            </a:r>
            <a:r>
              <a:rPr lang="en-US" baseline="0" dirty="0" smtClean="0"/>
              <a:t> is a process of mythmaking.</a:t>
            </a:r>
          </a:p>
          <a:p>
            <a:endParaRPr lang="en-US" baseline="0" dirty="0" smtClean="0"/>
          </a:p>
          <a:p>
            <a:r>
              <a:rPr lang="en-US" baseline="0" dirty="0" smtClean="0"/>
              <a:t>We project our thoughts, ideas, hopes, beliefs &amp; features onto the chaos. We look into the mystery, and attempt to recognize patterns we understand. </a:t>
            </a:r>
          </a:p>
          <a:p>
            <a:endParaRPr lang="en-US" baseline="0" dirty="0" smtClean="0"/>
          </a:p>
          <a:p>
            <a:r>
              <a:rPr lang="en-US" baseline="0" dirty="0" smtClean="0"/>
              <a:t>A lot of the time, these patterns are primal and basic, themes we understand: bears, tragedy, fangs and hooks…</a:t>
            </a:r>
          </a:p>
          <a:p>
            <a:endParaRPr lang="en-US" baseline="0" dirty="0" smtClean="0"/>
          </a:p>
          <a:p>
            <a:r>
              <a:rPr lang="en-US" baseline="0" dirty="0" smtClean="0"/>
              <a:t>At the same time, we MAKE the future. We strive to create tomorrow what was safe and comfortable for us in the past: a home, a hearth, a story, a family, a community.</a:t>
            </a:r>
          </a:p>
          <a:p>
            <a:endParaRPr lang="en-US" baseline="0" dirty="0" smtClean="0"/>
          </a:p>
          <a:p>
            <a:endParaRPr lang="en-US" baseline="0"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62C2DEA-032F-B648-AFC9-0404C4199026}" type="slidenum">
              <a:rPr lang="en-US" smtClean="0"/>
              <a:t>5</a:t>
            </a:fld>
            <a:endParaRPr lang="en-US"/>
          </a:p>
        </p:txBody>
      </p:sp>
    </p:spTree>
    <p:extLst>
      <p:ext uri="{BB962C8B-B14F-4D97-AF65-F5344CB8AC3E}">
        <p14:creationId xmlns:p14="http://schemas.microsoft.com/office/powerpoint/2010/main" val="212636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Sisyphus sought to cheat death, and succeeded, but was caught by the gods and sentenced to push a boulder up a hill forever.</a:t>
            </a:r>
          </a:p>
          <a:p>
            <a:endParaRPr lang="en-US" dirty="0" smtClean="0"/>
          </a:p>
          <a:p>
            <a:r>
              <a:rPr lang="en-US" dirty="0" smtClean="0"/>
              <a:t>When we worry about the future,</a:t>
            </a:r>
            <a:r>
              <a:rPr lang="en-US" baseline="0" dirty="0" smtClean="0"/>
              <a:t> about the internet, about e-learning: it’s because we don’t know what to expect, it’s because we don’t know what we want, it’s because our future has been taken away from us and replaced with pointless </a:t>
            </a:r>
            <a:r>
              <a:rPr lang="en-US" baseline="0" dirty="0" err="1" smtClean="0"/>
              <a:t>labour</a:t>
            </a:r>
            <a:r>
              <a:rPr lang="en-US" baseline="0" dirty="0" smtClean="0"/>
              <a:t> at the service of the Gods. </a:t>
            </a:r>
          </a:p>
          <a:p>
            <a:endParaRPr lang="en-US" baseline="0" dirty="0" smtClean="0"/>
          </a:p>
          <a:p>
            <a:r>
              <a:rPr lang="en-US" baseline="0" dirty="0" smtClean="0"/>
              <a:t>A future that is constantly changing, that we can never hope to comprehend, where our degrees are useless even before we have received them, appears to be a future in which we have no hope.</a:t>
            </a:r>
          </a:p>
          <a:p>
            <a:endParaRPr lang="en-US" baseline="0" dirty="0" smtClean="0"/>
          </a:p>
          <a:p>
            <a:r>
              <a:rPr lang="en-US" baseline="0" dirty="0" smtClean="0"/>
              <a:t>In such a scenario, e-learning doesn’t appear to be a solution, but rather, it appears to be a surrender, a ceding of our independence and autonomy. One thinks of Adam Curtis, ‘All Watched Over by Machines of Loving Grace’. </a:t>
            </a:r>
          </a:p>
          <a:p>
            <a:endParaRPr lang="en-US" baseline="0" dirty="0" smtClean="0"/>
          </a:p>
          <a:p>
            <a:r>
              <a:rPr lang="en-US" baseline="0" dirty="0" smtClean="0"/>
              <a:t>Camus says, “The struggle itself is enough to fill a man’s heart. One must imagine Sisyphus happy.”</a:t>
            </a:r>
          </a:p>
          <a:p>
            <a:endParaRPr lang="en-US" baseline="0" dirty="0" smtClean="0"/>
          </a:p>
          <a:p>
            <a:r>
              <a:rPr lang="en-US" baseline="0" dirty="0" smtClean="0"/>
              <a:t>But these days, we say, “Well, at least Sisyphus is employed.”</a:t>
            </a:r>
          </a:p>
          <a:p>
            <a:endParaRPr lang="en-US" baseline="0" dirty="0" smtClean="0"/>
          </a:p>
          <a:p>
            <a:r>
              <a:rPr lang="en-US" baseline="0" dirty="0" smtClean="0"/>
              <a:t>We forget, when we think of Sisyphus, that he achieved his objective. That he set out to defy death, and in the end, he got what he desired, at the cost of eternal </a:t>
            </a:r>
            <a:r>
              <a:rPr lang="en-US" baseline="0" dirty="0" err="1" smtClean="0"/>
              <a:t>labour</a:t>
            </a:r>
            <a:r>
              <a:rPr lang="en-US" baseline="0" dirty="0" smtClean="0"/>
              <a:t> to no point. </a:t>
            </a:r>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362C2DEA-032F-B648-AFC9-0404C4199026}" type="slidenum">
              <a:rPr lang="en-US" smtClean="0"/>
              <a:t>6</a:t>
            </a:fld>
            <a:endParaRPr lang="en-US"/>
          </a:p>
        </p:txBody>
      </p:sp>
    </p:spTree>
    <p:extLst>
      <p:ext uri="{BB962C8B-B14F-4D97-AF65-F5344CB8AC3E}">
        <p14:creationId xmlns:p14="http://schemas.microsoft.com/office/powerpoint/2010/main" val="2426992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people point to things and say “It’s just</a:t>
            </a:r>
            <a:r>
              <a:rPr lang="en-US" baseline="0" dirty="0" smtClean="0"/>
              <a:t> a myth, you’re wrong!” they are asking us to surrender to an inevitability.</a:t>
            </a:r>
          </a:p>
          <a:p>
            <a:endParaRPr lang="en-US" baseline="0" dirty="0" smtClean="0"/>
          </a:p>
          <a:p>
            <a:r>
              <a:rPr lang="en-US" baseline="0" dirty="0" smtClean="0"/>
              <a:t>That what we hope and dream has no meaning, or worse, will be realized, but shown to be not golden, but dross.</a:t>
            </a:r>
          </a:p>
          <a:p>
            <a:endParaRPr lang="en-US" baseline="0" dirty="0" smtClean="0"/>
          </a:p>
          <a:p>
            <a:r>
              <a:rPr lang="en-US" baseline="0" dirty="0" smtClean="0"/>
              <a:t>Most myths finish that way. The hunters are forever chasing the golden bear.</a:t>
            </a:r>
          </a:p>
          <a:p>
            <a:endParaRPr lang="en-US" baseline="0" dirty="0" smtClean="0"/>
          </a:p>
          <a:p>
            <a:r>
              <a:rPr lang="en-US" baseline="0" dirty="0" smtClean="0"/>
              <a:t>But for all that, we never stop creating myths. We never stop trying to understand the world, explaining the world, comprehending the world. </a:t>
            </a:r>
          </a:p>
          <a:p>
            <a:endParaRPr lang="en-US" baseline="0" dirty="0" smtClean="0"/>
          </a:p>
          <a:p>
            <a:r>
              <a:rPr lang="en-US" baseline="0" dirty="0" smtClean="0"/>
              <a:t>Steve Wheeler tells us that the idea of ‘digital natives’ or the ‘net generation’ is a myth. Of course it’s a myth. It’s a story Don </a:t>
            </a:r>
            <a:r>
              <a:rPr lang="en-US" baseline="0" dirty="0" err="1" smtClean="0"/>
              <a:t>Tapscott</a:t>
            </a:r>
            <a:r>
              <a:rPr lang="en-US" baseline="0" dirty="0" smtClean="0"/>
              <a:t> tells. We wouldn’t think it’s true.</a:t>
            </a:r>
          </a:p>
          <a:p>
            <a:endParaRPr lang="en-US" baseline="0" dirty="0" smtClean="0"/>
          </a:p>
          <a:p>
            <a:r>
              <a:rPr lang="en-US" baseline="0" dirty="0" smtClean="0"/>
              <a:t>But it’s a way of saying that our children are different from us, they have different experiences, they have different ways of seeing the world. Saying simply ‘this is a myth’ washes this under the bridge, reassures us that our view of the world is on solid ground after all. “Why worry about change? It’s all an illusion.” – “You may have your dreams,” they say, “But the reality is…”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62C2DEA-032F-B648-AFC9-0404C4199026}" type="slidenum">
              <a:rPr lang="en-US" smtClean="0"/>
              <a:t>7</a:t>
            </a:fld>
            <a:endParaRPr lang="en-US"/>
          </a:p>
        </p:txBody>
      </p:sp>
    </p:spTree>
    <p:extLst>
      <p:ext uri="{BB962C8B-B14F-4D97-AF65-F5344CB8AC3E}">
        <p14:creationId xmlns:p14="http://schemas.microsoft.com/office/powerpoint/2010/main" val="2495339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warned by the the story of Adam and Eve,</a:t>
            </a:r>
            <a:r>
              <a:rPr lang="en-US" baseline="0" dirty="0" smtClean="0"/>
              <a:t> or by the myth of Prometheus, about the dangers of knowledge.</a:t>
            </a:r>
          </a:p>
          <a:p>
            <a:endParaRPr lang="en-US" baseline="0" dirty="0" smtClean="0"/>
          </a:p>
          <a:p>
            <a:r>
              <a:rPr lang="en-US" baseline="0" dirty="0" smtClean="0"/>
              <a:t>But as Plutarch says (so we are told) “</a:t>
            </a:r>
            <a:r>
              <a:rPr lang="en-US" dirty="0" smtClean="0"/>
              <a:t>The mind is not a </a:t>
            </a:r>
            <a:r>
              <a:rPr lang="en-US" i="1" dirty="0" smtClean="0"/>
              <a:t>vessel</a:t>
            </a:r>
            <a:r>
              <a:rPr lang="en-US" dirty="0" smtClean="0"/>
              <a:t> to be </a:t>
            </a:r>
            <a:r>
              <a:rPr lang="en-US" i="1" dirty="0" smtClean="0"/>
              <a:t>filled</a:t>
            </a:r>
            <a:r>
              <a:rPr lang="en-US" dirty="0" smtClean="0"/>
              <a:t> but a </a:t>
            </a:r>
            <a:r>
              <a:rPr lang="en-US" i="1" dirty="0" smtClean="0"/>
              <a:t>fire</a:t>
            </a:r>
            <a:r>
              <a:rPr lang="en-US" dirty="0" smtClean="0"/>
              <a:t> to be kindled.”</a:t>
            </a:r>
          </a:p>
          <a:p>
            <a:endParaRPr lang="en-US" dirty="0" smtClean="0"/>
          </a:p>
          <a:p>
            <a:r>
              <a:rPr lang="en-US" dirty="0" smtClean="0"/>
              <a:t>And the</a:t>
            </a:r>
            <a:r>
              <a:rPr lang="en-US" baseline="0" dirty="0" smtClean="0"/>
              <a:t> warnings of the myths can be seen not as cautions against education in general, but cautions against a certain approach to education.</a:t>
            </a:r>
          </a:p>
          <a:p>
            <a:endParaRPr lang="en-US" baseline="0" dirty="0" smtClean="0"/>
          </a:p>
          <a:p>
            <a:r>
              <a:rPr lang="en-US" baseline="0" dirty="0" smtClean="0"/>
              <a:t>Knowledge is not something to be simply consumed, like an apple.</a:t>
            </a:r>
          </a:p>
          <a:p>
            <a:r>
              <a:rPr lang="en-US" baseline="0" dirty="0" smtClean="0"/>
              <a:t>Knowledge is not something that can be stolen from the Gods, like fire.</a:t>
            </a:r>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62C2DEA-032F-B648-AFC9-0404C4199026}" type="slidenum">
              <a:rPr lang="en-US" smtClean="0"/>
              <a:t>8</a:t>
            </a:fld>
            <a:endParaRPr lang="en-US"/>
          </a:p>
        </p:txBody>
      </p:sp>
    </p:spTree>
    <p:extLst>
      <p:ext uri="{BB962C8B-B14F-4D97-AF65-F5344CB8AC3E}">
        <p14:creationId xmlns:p14="http://schemas.microsoft.com/office/powerpoint/2010/main" val="150865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think </a:t>
            </a:r>
            <a:r>
              <a:rPr lang="is-IS" dirty="0" smtClean="0"/>
              <a:t>Kristjan Port expressed this really well.</a:t>
            </a:r>
          </a:p>
          <a:p>
            <a:endParaRPr lang="is-IS" dirty="0" smtClean="0"/>
          </a:p>
          <a:p>
            <a:r>
              <a:rPr lang="en-US" dirty="0" smtClean="0"/>
              <a:t>Imagine we build a robot and sent it to a planet, where there's something we need, like an ore. So we program the robot, "the more you mine, the better you feel, the less you mine, the worse you feel." And so the robot learns to know himself, and tries to learn how to mine more. But then the robot finds the 'feel better' button. The robot then focuses on how to press the button.</a:t>
            </a:r>
          </a:p>
          <a:p>
            <a:endParaRPr lang="en-US" dirty="0" smtClean="0"/>
          </a:p>
          <a:p>
            <a:r>
              <a:rPr lang="en-US" dirty="0" smtClean="0"/>
              <a:t>What motivates a human being to develop, to move on? It's in the central nervous system, where we get dopamine, and we press this button - and the outcome is the culture of cheating. So. </a:t>
            </a:r>
            <a:r>
              <a:rPr lang="en-US" dirty="0" err="1" smtClean="0"/>
              <a:t>eg</a:t>
            </a:r>
            <a:r>
              <a:rPr lang="en-US" dirty="0" smtClean="0"/>
              <a:t>. artificial sweetener, caffeine, drugs, 'green', Facebook, </a:t>
            </a:r>
            <a:r>
              <a:rPr lang="en-US" dirty="0" err="1" smtClean="0"/>
              <a:t>etc</a:t>
            </a:r>
            <a:r>
              <a:rPr lang="en-US" dirty="0" smtClean="0"/>
              <a:t> etc. and technology is in this mix.</a:t>
            </a:r>
          </a:p>
          <a:p>
            <a:endParaRPr lang="en-US" dirty="0" smtClean="0"/>
          </a:p>
          <a:p>
            <a:r>
              <a:rPr lang="en-US" dirty="0" smtClean="0"/>
              <a:t>So what is the feeling of </a:t>
            </a:r>
            <a:r>
              <a:rPr lang="en-US" dirty="0" err="1" smtClean="0"/>
              <a:t>elearning</a:t>
            </a:r>
            <a:r>
              <a:rPr lang="en-US" dirty="0" smtClean="0"/>
              <a:t>? It gives us a confused feeling, good and bad. </a:t>
            </a:r>
          </a:p>
          <a:p>
            <a:endParaRPr lang="en-US" dirty="0" smtClean="0"/>
          </a:p>
          <a:p>
            <a:r>
              <a:rPr lang="en-US" dirty="0" smtClean="0"/>
              <a:t>The myth contains two central elements:</a:t>
            </a:r>
          </a:p>
          <a:p>
            <a:pPr marL="171450" indent="-171450">
              <a:buFontTx/>
              <a:buChar char="-"/>
            </a:pPr>
            <a:r>
              <a:rPr lang="en-US" dirty="0" smtClean="0"/>
              <a:t>an expression of what we want</a:t>
            </a:r>
          </a:p>
          <a:p>
            <a:pPr marL="171450" indent="-171450">
              <a:buFontTx/>
              <a:buChar char="-"/>
            </a:pPr>
            <a:r>
              <a:rPr lang="en-US" dirty="0" smtClean="0"/>
              <a:t>a warning about getting what we want too easily</a:t>
            </a:r>
            <a:r>
              <a:rPr lang="en-US" baseline="0" dirty="0" smtClean="0"/>
              <a:t> </a:t>
            </a:r>
          </a:p>
          <a:p>
            <a:pPr marL="171450" indent="-171450">
              <a:buFontTx/>
              <a:buChar char="-"/>
            </a:pPr>
            <a:endParaRPr lang="en-US" baseline="0" dirty="0" smtClean="0"/>
          </a:p>
          <a:p>
            <a:pPr marL="171450" indent="-171450">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362C2DEA-032F-B648-AFC9-0404C4199026}" type="slidenum">
              <a:rPr lang="en-US" smtClean="0"/>
              <a:t>9</a:t>
            </a:fld>
            <a:endParaRPr lang="en-US"/>
          </a:p>
        </p:txBody>
      </p:sp>
    </p:spTree>
    <p:extLst>
      <p:ext uri="{BB962C8B-B14F-4D97-AF65-F5344CB8AC3E}">
        <p14:creationId xmlns:p14="http://schemas.microsoft.com/office/powerpoint/2010/main" val="1563129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 Wheeler talks about a number of myths – I counted seven in all, though this might change depending on how you count myths.</a:t>
            </a:r>
          </a:p>
          <a:p>
            <a:endParaRPr lang="en-US" dirty="0" smtClean="0"/>
          </a:p>
          <a:p>
            <a:r>
              <a:rPr lang="en-US" dirty="0" smtClean="0"/>
              <a:t>All of his myths are cautions against ‘the easy score’.</a:t>
            </a:r>
          </a:p>
          <a:p>
            <a:endParaRPr lang="en-US" dirty="0" smtClean="0"/>
          </a:p>
          <a:p>
            <a:r>
              <a:rPr lang="en-US" dirty="0" smtClean="0"/>
              <a:t>Consider what</a:t>
            </a:r>
            <a:r>
              <a:rPr lang="en-US" baseline="0" dirty="0" smtClean="0"/>
              <a:t> he says about learning styles.</a:t>
            </a:r>
          </a:p>
          <a:p>
            <a:endParaRPr lang="en-US" baseline="0" dirty="0" smtClean="0"/>
          </a:p>
          <a:p>
            <a:r>
              <a:rPr lang="en-US" dirty="0" smtClean="0"/>
              <a:t>“- second theory - learning styles - lot of nonsense</a:t>
            </a:r>
          </a:p>
          <a:p>
            <a:r>
              <a:rPr lang="en-US" dirty="0" smtClean="0"/>
              <a:t>- one true thing - as many learning styles as there are people</a:t>
            </a:r>
          </a:p>
          <a:p>
            <a:pPr marL="171450" indent="-171450">
              <a:buFontTx/>
              <a:buChar char="-"/>
            </a:pPr>
            <a:r>
              <a:rPr lang="en-US" dirty="0" smtClean="0"/>
              <a:t>problem with learning styles: trying to pigeonhole students into categories - defines students by the activities you impose on them based on what you believe as teachers”</a:t>
            </a:r>
          </a:p>
          <a:p>
            <a:pPr marL="171450" indent="-171450">
              <a:buFontTx/>
              <a:buChar char="-"/>
            </a:pPr>
            <a:endParaRPr lang="en-US" dirty="0" smtClean="0"/>
          </a:p>
          <a:p>
            <a:pPr marL="0" indent="0">
              <a:buFontTx/>
              <a:buNone/>
            </a:pPr>
            <a:r>
              <a:rPr lang="en-US" dirty="0" smtClean="0"/>
              <a:t>If we think of learning styles as the magic</a:t>
            </a:r>
            <a:r>
              <a:rPr lang="en-US" baseline="0" dirty="0" smtClean="0"/>
              <a:t> short-cut to more effective learning, we are deluding ourselves. Even if it is true that people learn differently (and yes, it is true) we don’t achieve magical results simply by catering to that. A learning style isn’t a short-cut to memory (because learning isn’t about remembering at all).</a:t>
            </a:r>
          </a:p>
          <a:p>
            <a:pPr marL="0" indent="0">
              <a:buFontTx/>
              <a:buNone/>
            </a:pPr>
            <a:endParaRPr lang="en-US" baseline="0" dirty="0" smtClean="0"/>
          </a:p>
          <a:p>
            <a:pPr marL="0" indent="0">
              <a:buFontTx/>
              <a:buNone/>
            </a:pPr>
            <a:endParaRPr lang="en-US" dirty="0" smtClean="0"/>
          </a:p>
        </p:txBody>
      </p:sp>
      <p:sp>
        <p:nvSpPr>
          <p:cNvPr id="4" name="Slide Number Placeholder 3"/>
          <p:cNvSpPr>
            <a:spLocks noGrp="1"/>
          </p:cNvSpPr>
          <p:nvPr>
            <p:ph type="sldNum" sz="quarter" idx="10"/>
          </p:nvPr>
        </p:nvSpPr>
        <p:spPr/>
        <p:txBody>
          <a:bodyPr/>
          <a:lstStyle/>
          <a:p>
            <a:fld id="{362C2DEA-032F-B648-AFC9-0404C4199026}" type="slidenum">
              <a:rPr lang="en-US" smtClean="0"/>
              <a:t>10</a:t>
            </a:fld>
            <a:endParaRPr lang="en-US"/>
          </a:p>
        </p:txBody>
      </p:sp>
    </p:spTree>
    <p:extLst>
      <p:ext uri="{BB962C8B-B14F-4D97-AF65-F5344CB8AC3E}">
        <p14:creationId xmlns:p14="http://schemas.microsoft.com/office/powerpoint/2010/main" val="3432032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9FB13D-6354-DD45-A606-15677785D259}" type="datetimeFigureOut">
              <a:rPr lang="en-US" smtClean="0"/>
              <a:t>12-04-14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A4CD0-6160-3F4E-B05A-A87E569D6EE6}" type="slidenum">
              <a:rPr lang="en-US" smtClean="0"/>
              <a:t>‹#›</a:t>
            </a:fld>
            <a:endParaRPr lang="en-US"/>
          </a:p>
        </p:txBody>
      </p:sp>
    </p:spTree>
    <p:extLst>
      <p:ext uri="{BB962C8B-B14F-4D97-AF65-F5344CB8AC3E}">
        <p14:creationId xmlns:p14="http://schemas.microsoft.com/office/powerpoint/2010/main" val="233506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9FB13D-6354-DD45-A606-15677785D259}" type="datetimeFigureOut">
              <a:rPr lang="en-US" smtClean="0"/>
              <a:t>12-04-14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A4CD0-6160-3F4E-B05A-A87E569D6EE6}" type="slidenum">
              <a:rPr lang="en-US" smtClean="0"/>
              <a:t>‹#›</a:t>
            </a:fld>
            <a:endParaRPr lang="en-US"/>
          </a:p>
        </p:txBody>
      </p:sp>
    </p:spTree>
    <p:extLst>
      <p:ext uri="{BB962C8B-B14F-4D97-AF65-F5344CB8AC3E}">
        <p14:creationId xmlns:p14="http://schemas.microsoft.com/office/powerpoint/2010/main" val="1072336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9FB13D-6354-DD45-A606-15677785D259}" type="datetimeFigureOut">
              <a:rPr lang="en-US" smtClean="0"/>
              <a:t>12-04-14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A4CD0-6160-3F4E-B05A-A87E569D6EE6}" type="slidenum">
              <a:rPr lang="en-US" smtClean="0"/>
              <a:t>‹#›</a:t>
            </a:fld>
            <a:endParaRPr lang="en-US"/>
          </a:p>
        </p:txBody>
      </p:sp>
    </p:spTree>
    <p:extLst>
      <p:ext uri="{BB962C8B-B14F-4D97-AF65-F5344CB8AC3E}">
        <p14:creationId xmlns:p14="http://schemas.microsoft.com/office/powerpoint/2010/main" val="130426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9FB13D-6354-DD45-A606-15677785D259}" type="datetimeFigureOut">
              <a:rPr lang="en-US" smtClean="0"/>
              <a:t>12-04-14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A4CD0-6160-3F4E-B05A-A87E569D6EE6}" type="slidenum">
              <a:rPr lang="en-US" smtClean="0"/>
              <a:t>‹#›</a:t>
            </a:fld>
            <a:endParaRPr lang="en-US"/>
          </a:p>
        </p:txBody>
      </p:sp>
    </p:spTree>
    <p:extLst>
      <p:ext uri="{BB962C8B-B14F-4D97-AF65-F5344CB8AC3E}">
        <p14:creationId xmlns:p14="http://schemas.microsoft.com/office/powerpoint/2010/main" val="140263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9FB13D-6354-DD45-A606-15677785D259}" type="datetimeFigureOut">
              <a:rPr lang="en-US" smtClean="0"/>
              <a:t>12-04-14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A4CD0-6160-3F4E-B05A-A87E569D6EE6}" type="slidenum">
              <a:rPr lang="en-US" smtClean="0"/>
              <a:t>‹#›</a:t>
            </a:fld>
            <a:endParaRPr lang="en-US"/>
          </a:p>
        </p:txBody>
      </p:sp>
    </p:spTree>
    <p:extLst>
      <p:ext uri="{BB962C8B-B14F-4D97-AF65-F5344CB8AC3E}">
        <p14:creationId xmlns:p14="http://schemas.microsoft.com/office/powerpoint/2010/main" val="371033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9FB13D-6354-DD45-A606-15677785D259}" type="datetimeFigureOut">
              <a:rPr lang="en-US" smtClean="0"/>
              <a:t>12-04-14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A4CD0-6160-3F4E-B05A-A87E569D6EE6}" type="slidenum">
              <a:rPr lang="en-US" smtClean="0"/>
              <a:t>‹#›</a:t>
            </a:fld>
            <a:endParaRPr lang="en-US"/>
          </a:p>
        </p:txBody>
      </p:sp>
    </p:spTree>
    <p:extLst>
      <p:ext uri="{BB962C8B-B14F-4D97-AF65-F5344CB8AC3E}">
        <p14:creationId xmlns:p14="http://schemas.microsoft.com/office/powerpoint/2010/main" val="1811331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9FB13D-6354-DD45-A606-15677785D259}" type="datetimeFigureOut">
              <a:rPr lang="en-US" smtClean="0"/>
              <a:t>12-04-14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BA4CD0-6160-3F4E-B05A-A87E569D6EE6}" type="slidenum">
              <a:rPr lang="en-US" smtClean="0"/>
              <a:t>‹#›</a:t>
            </a:fld>
            <a:endParaRPr lang="en-US"/>
          </a:p>
        </p:txBody>
      </p:sp>
    </p:spTree>
    <p:extLst>
      <p:ext uri="{BB962C8B-B14F-4D97-AF65-F5344CB8AC3E}">
        <p14:creationId xmlns:p14="http://schemas.microsoft.com/office/powerpoint/2010/main" val="417201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9FB13D-6354-DD45-A606-15677785D259}" type="datetimeFigureOut">
              <a:rPr lang="en-US" smtClean="0"/>
              <a:t>12-04-14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BA4CD0-6160-3F4E-B05A-A87E569D6EE6}" type="slidenum">
              <a:rPr lang="en-US" smtClean="0"/>
              <a:t>‹#›</a:t>
            </a:fld>
            <a:endParaRPr lang="en-US"/>
          </a:p>
        </p:txBody>
      </p:sp>
    </p:spTree>
    <p:extLst>
      <p:ext uri="{BB962C8B-B14F-4D97-AF65-F5344CB8AC3E}">
        <p14:creationId xmlns:p14="http://schemas.microsoft.com/office/powerpoint/2010/main" val="865909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9FB13D-6354-DD45-A606-15677785D259}" type="datetimeFigureOut">
              <a:rPr lang="en-US" smtClean="0"/>
              <a:t>12-04-14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BA4CD0-6160-3F4E-B05A-A87E569D6EE6}" type="slidenum">
              <a:rPr lang="en-US" smtClean="0"/>
              <a:t>‹#›</a:t>
            </a:fld>
            <a:endParaRPr lang="en-US"/>
          </a:p>
        </p:txBody>
      </p:sp>
    </p:spTree>
    <p:extLst>
      <p:ext uri="{BB962C8B-B14F-4D97-AF65-F5344CB8AC3E}">
        <p14:creationId xmlns:p14="http://schemas.microsoft.com/office/powerpoint/2010/main" val="1783370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9FB13D-6354-DD45-A606-15677785D259}" type="datetimeFigureOut">
              <a:rPr lang="en-US" smtClean="0"/>
              <a:t>12-04-14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A4CD0-6160-3F4E-B05A-A87E569D6EE6}" type="slidenum">
              <a:rPr lang="en-US" smtClean="0"/>
              <a:t>‹#›</a:t>
            </a:fld>
            <a:endParaRPr lang="en-US"/>
          </a:p>
        </p:txBody>
      </p:sp>
    </p:spTree>
    <p:extLst>
      <p:ext uri="{BB962C8B-B14F-4D97-AF65-F5344CB8AC3E}">
        <p14:creationId xmlns:p14="http://schemas.microsoft.com/office/powerpoint/2010/main" val="2081057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9FB13D-6354-DD45-A606-15677785D259}" type="datetimeFigureOut">
              <a:rPr lang="en-US" smtClean="0"/>
              <a:t>12-04-14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A4CD0-6160-3F4E-B05A-A87E569D6EE6}" type="slidenum">
              <a:rPr lang="en-US" smtClean="0"/>
              <a:t>‹#›</a:t>
            </a:fld>
            <a:endParaRPr lang="en-US"/>
          </a:p>
        </p:txBody>
      </p:sp>
    </p:spTree>
    <p:extLst>
      <p:ext uri="{BB962C8B-B14F-4D97-AF65-F5344CB8AC3E}">
        <p14:creationId xmlns:p14="http://schemas.microsoft.com/office/powerpoint/2010/main" val="18462428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9FB13D-6354-DD45-A606-15677785D259}" type="datetimeFigureOut">
              <a:rPr lang="en-US" smtClean="0"/>
              <a:t>12-04-14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BA4CD0-6160-3F4E-B05A-A87E569D6EE6}" type="slidenum">
              <a:rPr lang="en-US" smtClean="0"/>
              <a:t>‹#›</a:t>
            </a:fld>
            <a:endParaRPr lang="en-US"/>
          </a:p>
        </p:txBody>
      </p:sp>
    </p:spTree>
    <p:extLst>
      <p:ext uri="{BB962C8B-B14F-4D97-AF65-F5344CB8AC3E}">
        <p14:creationId xmlns:p14="http://schemas.microsoft.com/office/powerpoint/2010/main" val="2675361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68" y="5645694"/>
            <a:ext cx="9147068" cy="645916"/>
          </a:xfrm>
        </p:spPr>
        <p:txBody>
          <a:bodyPr>
            <a:normAutofit/>
          </a:bodyPr>
          <a:lstStyle/>
          <a:p>
            <a:r>
              <a:rPr lang="en-US" sz="3200" dirty="0" smtClean="0"/>
              <a:t>Learning in a Digital Age: The reality and the myth</a:t>
            </a:r>
            <a:endParaRPr lang="en-US" sz="3200" dirty="0"/>
          </a:p>
        </p:txBody>
      </p:sp>
      <p:sp>
        <p:nvSpPr>
          <p:cNvPr id="3" name="Subtitle 2"/>
          <p:cNvSpPr>
            <a:spLocks noGrp="1"/>
          </p:cNvSpPr>
          <p:nvPr>
            <p:ph type="subTitle" idx="1"/>
          </p:nvPr>
        </p:nvSpPr>
        <p:spPr>
          <a:xfrm>
            <a:off x="-663968" y="6180998"/>
            <a:ext cx="10947900" cy="1210402"/>
          </a:xfrm>
        </p:spPr>
        <p:txBody>
          <a:bodyPr>
            <a:normAutofit/>
          </a:bodyPr>
          <a:lstStyle/>
          <a:p>
            <a:r>
              <a:rPr lang="en-US" sz="2800" dirty="0" smtClean="0"/>
              <a:t>Stephen Downes, Tallinn, Estonia, April 13, 2012</a:t>
            </a:r>
            <a:endParaRPr lang="en-US" sz="2800" dirty="0"/>
          </a:p>
        </p:txBody>
      </p:sp>
      <p:pic>
        <p:nvPicPr>
          <p:cNvPr id="4" name="Picture 3" descr="Screen shot 2012-04-13 at 6.59.0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4364"/>
            <a:ext cx="9144000" cy="6000058"/>
          </a:xfrm>
          <a:prstGeom prst="rect">
            <a:avLst/>
          </a:prstGeom>
        </p:spPr>
      </p:pic>
    </p:spTree>
    <p:extLst>
      <p:ext uri="{BB962C8B-B14F-4D97-AF65-F5344CB8AC3E}">
        <p14:creationId xmlns:p14="http://schemas.microsoft.com/office/powerpoint/2010/main" val="230316863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Styles</a:t>
            </a:r>
            <a:endParaRPr lang="en-US" dirty="0"/>
          </a:p>
        </p:txBody>
      </p:sp>
      <p:pic>
        <p:nvPicPr>
          <p:cNvPr id="4" name="Content Placeholder 3"/>
          <p:cNvPicPr>
            <a:picLocks noGrp="1" noChangeAspect="1"/>
          </p:cNvPicPr>
          <p:nvPr>
            <p:ph idx="1"/>
          </p:nvPr>
        </p:nvPicPr>
        <p:blipFill>
          <a:blip r:embed="rId3"/>
          <a:srcRect t="6501" b="6501"/>
          <a:stretch>
            <a:fillRect/>
          </a:stretch>
        </p:blipFill>
        <p:spPr/>
      </p:pic>
      <p:sp>
        <p:nvSpPr>
          <p:cNvPr id="5" name="Rectangle 4"/>
          <p:cNvSpPr/>
          <p:nvPr/>
        </p:nvSpPr>
        <p:spPr>
          <a:xfrm>
            <a:off x="457200" y="6191482"/>
            <a:ext cx="8103816" cy="276999"/>
          </a:xfrm>
          <a:prstGeom prst="rect">
            <a:avLst/>
          </a:prstGeom>
        </p:spPr>
        <p:txBody>
          <a:bodyPr wrap="square">
            <a:spAutoFit/>
          </a:bodyPr>
          <a:lstStyle/>
          <a:p>
            <a:r>
              <a:rPr lang="en-US" sz="1200" dirty="0" smtClean="0"/>
              <a:t>http://</a:t>
            </a:r>
            <a:r>
              <a:rPr lang="en-US" sz="1200" dirty="0" err="1" smtClean="0"/>
              <a:t>www.frenchinbrighton.co.uk</a:t>
            </a:r>
            <a:r>
              <a:rPr lang="en-US" sz="1200" dirty="0" smtClean="0"/>
              <a:t>/learning/learning/</a:t>
            </a:r>
            <a:r>
              <a:rPr lang="en-US" sz="1200" dirty="0" err="1" smtClean="0"/>
              <a:t>index.html</a:t>
            </a:r>
            <a:endParaRPr lang="en-US" sz="1200" dirty="0"/>
          </a:p>
        </p:txBody>
      </p:sp>
    </p:spTree>
    <p:extLst>
      <p:ext uri="{BB962C8B-B14F-4D97-AF65-F5344CB8AC3E}">
        <p14:creationId xmlns:p14="http://schemas.microsoft.com/office/powerpoint/2010/main" val="37717659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Ockham’s Razor</a:t>
            </a:r>
            <a:endParaRPr lang="en-US" dirty="0"/>
          </a:p>
        </p:txBody>
      </p:sp>
      <p:pic>
        <p:nvPicPr>
          <p:cNvPr id="4" name="Content Placeholder 3"/>
          <p:cNvPicPr>
            <a:picLocks noGrp="1" noChangeAspect="1"/>
          </p:cNvPicPr>
          <p:nvPr>
            <p:ph idx="1"/>
          </p:nvPr>
        </p:nvPicPr>
        <p:blipFill>
          <a:blip r:embed="rId3"/>
          <a:srcRect t="15734" b="15734"/>
          <a:stretch>
            <a:fillRect/>
          </a:stretch>
        </p:blipFill>
        <p:spPr/>
      </p:pic>
    </p:spTree>
    <p:extLst>
      <p:ext uri="{BB962C8B-B14F-4D97-AF65-F5344CB8AC3E}">
        <p14:creationId xmlns:p14="http://schemas.microsoft.com/office/powerpoint/2010/main" val="20784020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and Community</a:t>
            </a:r>
            <a:endParaRPr lang="en-US" dirty="0"/>
          </a:p>
        </p:txBody>
      </p:sp>
      <p:pic>
        <p:nvPicPr>
          <p:cNvPr id="4" name="Content Placeholder 3"/>
          <p:cNvPicPr>
            <a:picLocks noGrp="1" noChangeAspect="1"/>
          </p:cNvPicPr>
          <p:nvPr>
            <p:ph idx="1"/>
          </p:nvPr>
        </p:nvPicPr>
        <p:blipFill>
          <a:blip r:embed="rId3"/>
          <a:srcRect t="18476" b="18476"/>
          <a:stretch>
            <a:fillRect/>
          </a:stretch>
        </p:blipFill>
        <p:spPr/>
      </p:pic>
      <p:sp>
        <p:nvSpPr>
          <p:cNvPr id="5" name="Rectangle 4"/>
          <p:cNvSpPr/>
          <p:nvPr/>
        </p:nvSpPr>
        <p:spPr>
          <a:xfrm>
            <a:off x="457200" y="6133750"/>
            <a:ext cx="8142297" cy="276999"/>
          </a:xfrm>
          <a:prstGeom prst="rect">
            <a:avLst/>
          </a:prstGeom>
        </p:spPr>
        <p:txBody>
          <a:bodyPr wrap="square">
            <a:spAutoFit/>
          </a:bodyPr>
          <a:lstStyle/>
          <a:p>
            <a:r>
              <a:rPr lang="en-US" sz="1200" dirty="0" smtClean="0"/>
              <a:t>http://</a:t>
            </a:r>
            <a:r>
              <a:rPr lang="en-US" sz="1200" dirty="0" err="1" smtClean="0"/>
              <a:t>seedmagazine.com</a:t>
            </a:r>
            <a:r>
              <a:rPr lang="en-US" sz="1200" dirty="0" smtClean="0"/>
              <a:t>/content/article/</a:t>
            </a:r>
            <a:r>
              <a:rPr lang="en-US" sz="1200" dirty="0" err="1" smtClean="0"/>
              <a:t>a_question_of_democracy</a:t>
            </a:r>
            <a:r>
              <a:rPr lang="en-US" sz="1200" dirty="0" smtClean="0"/>
              <a:t>/</a:t>
            </a:r>
            <a:endParaRPr lang="en-US" sz="1200" dirty="0"/>
          </a:p>
        </p:txBody>
      </p:sp>
    </p:spTree>
    <p:extLst>
      <p:ext uri="{BB962C8B-B14F-4D97-AF65-F5344CB8AC3E}">
        <p14:creationId xmlns:p14="http://schemas.microsoft.com/office/powerpoint/2010/main" val="285827007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Myth of King Midas</a:t>
            </a:r>
            <a:endParaRPr lang="en-US" dirty="0"/>
          </a:p>
        </p:txBody>
      </p:sp>
      <p:pic>
        <p:nvPicPr>
          <p:cNvPr id="4" name="Content Placeholder 3"/>
          <p:cNvPicPr>
            <a:picLocks noGrp="1" noChangeAspect="1"/>
          </p:cNvPicPr>
          <p:nvPr>
            <p:ph idx="1"/>
          </p:nvPr>
        </p:nvPicPr>
        <p:blipFill>
          <a:blip r:embed="rId3"/>
          <a:srcRect t="7133" b="7133"/>
          <a:stretch>
            <a:fillRect/>
          </a:stretch>
        </p:blipFill>
        <p:spPr/>
      </p:pic>
      <p:sp>
        <p:nvSpPr>
          <p:cNvPr id="5" name="Rectangle 4"/>
          <p:cNvSpPr/>
          <p:nvPr/>
        </p:nvSpPr>
        <p:spPr>
          <a:xfrm>
            <a:off x="457200" y="6261814"/>
            <a:ext cx="8065335" cy="276999"/>
          </a:xfrm>
          <a:prstGeom prst="rect">
            <a:avLst/>
          </a:prstGeom>
        </p:spPr>
        <p:txBody>
          <a:bodyPr wrap="square">
            <a:spAutoFit/>
          </a:bodyPr>
          <a:lstStyle/>
          <a:p>
            <a:r>
              <a:rPr lang="en-US" sz="1200" dirty="0" smtClean="0"/>
              <a:t>http://</a:t>
            </a:r>
            <a:r>
              <a:rPr lang="en-US" sz="1200" dirty="0" err="1" smtClean="0"/>
              <a:t>www.bozeman-magpie.com</a:t>
            </a:r>
            <a:r>
              <a:rPr lang="en-US" sz="1200" dirty="0" smtClean="0"/>
              <a:t>/</a:t>
            </a:r>
            <a:r>
              <a:rPr lang="en-US" sz="1200" dirty="0" err="1" smtClean="0"/>
              <a:t>perspective-full-article.php?article_id</a:t>
            </a:r>
            <a:r>
              <a:rPr lang="en-US" sz="1200" dirty="0" smtClean="0"/>
              <a:t>=221</a:t>
            </a:r>
            <a:endParaRPr lang="en-US" sz="1200" dirty="0"/>
          </a:p>
        </p:txBody>
      </p:sp>
    </p:spTree>
    <p:extLst>
      <p:ext uri="{BB962C8B-B14F-4D97-AF65-F5344CB8AC3E}">
        <p14:creationId xmlns:p14="http://schemas.microsoft.com/office/powerpoint/2010/main" val="326596808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Sameness</a:t>
            </a:r>
            <a:endParaRPr lang="en-US" dirty="0"/>
          </a:p>
        </p:txBody>
      </p:sp>
      <p:pic>
        <p:nvPicPr>
          <p:cNvPr id="4" name="Content Placeholder 3"/>
          <p:cNvPicPr>
            <a:picLocks noGrp="1" noChangeAspect="1"/>
          </p:cNvPicPr>
          <p:nvPr>
            <p:ph idx="1"/>
          </p:nvPr>
        </p:nvPicPr>
        <p:blipFill>
          <a:blip r:embed="rId3"/>
          <a:srcRect l="9452" r="9452"/>
          <a:stretch>
            <a:fillRect/>
          </a:stretch>
        </p:blipFill>
        <p:spPr/>
      </p:pic>
      <p:sp>
        <p:nvSpPr>
          <p:cNvPr id="5" name="Rectangle 4"/>
          <p:cNvSpPr/>
          <p:nvPr/>
        </p:nvSpPr>
        <p:spPr>
          <a:xfrm>
            <a:off x="457200" y="6150756"/>
            <a:ext cx="11297722" cy="276999"/>
          </a:xfrm>
          <a:prstGeom prst="rect">
            <a:avLst/>
          </a:prstGeom>
        </p:spPr>
        <p:txBody>
          <a:bodyPr wrap="square">
            <a:spAutoFit/>
          </a:bodyPr>
          <a:lstStyle/>
          <a:p>
            <a:r>
              <a:rPr lang="en-US" sz="1200" dirty="0" smtClean="0"/>
              <a:t>http://</a:t>
            </a:r>
            <a:r>
              <a:rPr lang="en-US" sz="1200" dirty="0" err="1" smtClean="0"/>
              <a:t>blog.operator-speaking.com</a:t>
            </a:r>
            <a:r>
              <a:rPr lang="en-US" sz="1200" dirty="0" smtClean="0"/>
              <a:t>/2009/10/02/interchangeable-parts-and-operant-conditioning/</a:t>
            </a:r>
            <a:endParaRPr lang="en-US" sz="1200" dirty="0"/>
          </a:p>
        </p:txBody>
      </p:sp>
    </p:spTree>
    <p:extLst>
      <p:ext uri="{BB962C8B-B14F-4D97-AF65-F5344CB8AC3E}">
        <p14:creationId xmlns:p14="http://schemas.microsoft.com/office/powerpoint/2010/main" val="42197617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Blind Men and the Elephant</a:t>
            </a:r>
            <a:endParaRPr lang="en-US" dirty="0"/>
          </a:p>
        </p:txBody>
      </p:sp>
      <p:pic>
        <p:nvPicPr>
          <p:cNvPr id="4" name="Content Placeholder 3"/>
          <p:cNvPicPr>
            <a:picLocks noGrp="1" noChangeAspect="1"/>
          </p:cNvPicPr>
          <p:nvPr>
            <p:ph idx="1"/>
          </p:nvPr>
        </p:nvPicPr>
        <p:blipFill>
          <a:blip r:embed="rId3"/>
          <a:srcRect l="-9095" r="-9095"/>
          <a:stretch>
            <a:fillRect/>
          </a:stretch>
        </p:blipFill>
        <p:spPr/>
      </p:pic>
      <p:sp>
        <p:nvSpPr>
          <p:cNvPr id="5" name="Rectangle 4"/>
          <p:cNvSpPr/>
          <p:nvPr/>
        </p:nvSpPr>
        <p:spPr>
          <a:xfrm>
            <a:off x="1189297" y="6300301"/>
            <a:ext cx="5544844" cy="276999"/>
          </a:xfrm>
          <a:prstGeom prst="rect">
            <a:avLst/>
          </a:prstGeom>
        </p:spPr>
        <p:txBody>
          <a:bodyPr wrap="square">
            <a:spAutoFit/>
          </a:bodyPr>
          <a:lstStyle/>
          <a:p>
            <a:r>
              <a:rPr lang="nl-NL" sz="1200" dirty="0" smtClean="0"/>
              <a:t>http://</a:t>
            </a:r>
            <a:r>
              <a:rPr lang="nl-NL" sz="1200" dirty="0" err="1" smtClean="0"/>
              <a:t>www.noogenesis.com</a:t>
            </a:r>
            <a:r>
              <a:rPr lang="nl-NL" sz="1200" dirty="0" smtClean="0"/>
              <a:t>/</a:t>
            </a:r>
            <a:r>
              <a:rPr lang="nl-NL" sz="1200" dirty="0" err="1" smtClean="0"/>
              <a:t>pineapple</a:t>
            </a:r>
            <a:r>
              <a:rPr lang="nl-NL" sz="1200" dirty="0" smtClean="0"/>
              <a:t>/</a:t>
            </a:r>
            <a:r>
              <a:rPr lang="nl-NL" sz="1200" dirty="0" err="1" smtClean="0"/>
              <a:t>blind_men_elephant.html</a:t>
            </a:r>
            <a:endParaRPr lang="en-US" sz="1200" dirty="0"/>
          </a:p>
        </p:txBody>
      </p:sp>
    </p:spTree>
    <p:extLst>
      <p:ext uri="{BB962C8B-B14F-4D97-AF65-F5344CB8AC3E}">
        <p14:creationId xmlns:p14="http://schemas.microsoft.com/office/powerpoint/2010/main" val="34833124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Invisible Hand</a:t>
            </a:r>
            <a:endParaRPr lang="en-US" dirty="0"/>
          </a:p>
        </p:txBody>
      </p:sp>
      <p:pic>
        <p:nvPicPr>
          <p:cNvPr id="4" name="Content Placeholder 3"/>
          <p:cNvPicPr>
            <a:picLocks noGrp="1" noChangeAspect="1"/>
          </p:cNvPicPr>
          <p:nvPr>
            <p:ph idx="1"/>
          </p:nvPr>
        </p:nvPicPr>
        <p:blipFill>
          <a:blip r:embed="rId3"/>
          <a:srcRect t="3978" b="3978"/>
          <a:stretch>
            <a:fillRect/>
          </a:stretch>
        </p:blipFill>
        <p:spPr/>
      </p:pic>
      <p:sp>
        <p:nvSpPr>
          <p:cNvPr id="5" name="Rectangle 4"/>
          <p:cNvSpPr/>
          <p:nvPr/>
        </p:nvSpPr>
        <p:spPr>
          <a:xfrm>
            <a:off x="457200" y="6150756"/>
            <a:ext cx="7147767" cy="276999"/>
          </a:xfrm>
          <a:prstGeom prst="rect">
            <a:avLst/>
          </a:prstGeom>
        </p:spPr>
        <p:txBody>
          <a:bodyPr wrap="square">
            <a:spAutoFit/>
          </a:bodyPr>
          <a:lstStyle/>
          <a:p>
            <a:r>
              <a:rPr lang="en-US" sz="1200" dirty="0" smtClean="0"/>
              <a:t>http://</a:t>
            </a:r>
            <a:r>
              <a:rPr lang="en-US" sz="1200" dirty="0" err="1" smtClean="0"/>
              <a:t>articles.businessinsider.com</a:t>
            </a:r>
            <a:r>
              <a:rPr lang="en-US" sz="1200" dirty="0" smtClean="0"/>
              <a:t>/2011-09-21/news/30182636_1_invisible-hand-god-economic-activity</a:t>
            </a:r>
            <a:endParaRPr lang="en-US" sz="1200" dirty="0"/>
          </a:p>
        </p:txBody>
      </p:sp>
    </p:spTree>
    <p:extLst>
      <p:ext uri="{BB962C8B-B14F-4D97-AF65-F5344CB8AC3E}">
        <p14:creationId xmlns:p14="http://schemas.microsoft.com/office/powerpoint/2010/main" val="163266956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Tribes, Markets, Networks</a:t>
            </a:r>
            <a:endParaRPr lang="en-US" dirty="0"/>
          </a:p>
        </p:txBody>
      </p:sp>
      <p:pic>
        <p:nvPicPr>
          <p:cNvPr id="4" name="Content Placeholder 3"/>
          <p:cNvPicPr>
            <a:picLocks noGrp="1" noChangeAspect="1"/>
          </p:cNvPicPr>
          <p:nvPr>
            <p:ph idx="1"/>
          </p:nvPr>
        </p:nvPicPr>
        <p:blipFill rotWithShape="1">
          <a:blip r:embed="rId3"/>
          <a:srcRect t="21476" b="5196"/>
          <a:stretch/>
        </p:blipFill>
        <p:spPr/>
      </p:pic>
      <p:sp>
        <p:nvSpPr>
          <p:cNvPr id="5" name="Rectangle 4"/>
          <p:cNvSpPr/>
          <p:nvPr/>
        </p:nvSpPr>
        <p:spPr>
          <a:xfrm>
            <a:off x="631324" y="6152994"/>
            <a:ext cx="6699267" cy="276999"/>
          </a:xfrm>
          <a:prstGeom prst="rect">
            <a:avLst/>
          </a:prstGeom>
        </p:spPr>
        <p:txBody>
          <a:bodyPr wrap="square">
            <a:spAutoFit/>
          </a:bodyPr>
          <a:lstStyle/>
          <a:p>
            <a:r>
              <a:rPr lang="pl-PL" sz="1200" dirty="0" smtClean="0"/>
              <a:t>http://</a:t>
            </a:r>
            <a:r>
              <a:rPr lang="pl-PL" sz="1200" dirty="0" err="1" smtClean="0"/>
              <a:t>www.jarche.com</a:t>
            </a:r>
            <a:r>
              <a:rPr lang="pl-PL" sz="1200" dirty="0" smtClean="0"/>
              <a:t>/2011/06/</a:t>
            </a:r>
            <a:r>
              <a:rPr lang="pl-PL" sz="1200" dirty="0" err="1" smtClean="0"/>
              <a:t>tribes</a:t>
            </a:r>
            <a:r>
              <a:rPr lang="pl-PL" sz="1200" dirty="0" smtClean="0"/>
              <a:t>-and-networks-</a:t>
            </a:r>
            <a:r>
              <a:rPr lang="pl-PL" sz="1200" dirty="0" err="1" smtClean="0"/>
              <a:t>coexist</a:t>
            </a:r>
            <a:r>
              <a:rPr lang="pl-PL" sz="1200" dirty="0" smtClean="0"/>
              <a:t>/</a:t>
            </a:r>
            <a:endParaRPr lang="en-US" sz="1200" dirty="0"/>
          </a:p>
        </p:txBody>
      </p:sp>
    </p:spTree>
    <p:extLst>
      <p:ext uri="{BB962C8B-B14F-4D97-AF65-F5344CB8AC3E}">
        <p14:creationId xmlns:p14="http://schemas.microsoft.com/office/powerpoint/2010/main" val="360065491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Media</a:t>
            </a:r>
            <a:endParaRPr lang="en-US" dirty="0"/>
          </a:p>
        </p:txBody>
      </p:sp>
      <p:pic>
        <p:nvPicPr>
          <p:cNvPr id="4" name="Content Placeholder 3"/>
          <p:cNvPicPr>
            <a:picLocks noGrp="1" noChangeAspect="1"/>
          </p:cNvPicPr>
          <p:nvPr>
            <p:ph idx="1"/>
          </p:nvPr>
        </p:nvPicPr>
        <p:blipFill>
          <a:blip r:embed="rId3"/>
          <a:srcRect t="1189" b="1189"/>
          <a:stretch>
            <a:fillRect/>
          </a:stretch>
        </p:blipFill>
        <p:spPr/>
      </p:pic>
    </p:spTree>
    <p:extLst>
      <p:ext uri="{BB962C8B-B14F-4D97-AF65-F5344CB8AC3E}">
        <p14:creationId xmlns:p14="http://schemas.microsoft.com/office/powerpoint/2010/main" val="223736800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Semantic Principle</a:t>
            </a:r>
            <a:endParaRPr lang="en-US" dirty="0"/>
          </a:p>
        </p:txBody>
      </p:sp>
      <p:pic>
        <p:nvPicPr>
          <p:cNvPr id="4" name="Content Placeholder 3"/>
          <p:cNvPicPr>
            <a:picLocks noGrp="1" noChangeAspect="1"/>
          </p:cNvPicPr>
          <p:nvPr>
            <p:ph idx="1"/>
          </p:nvPr>
        </p:nvPicPr>
        <p:blipFill rotWithShape="1">
          <a:blip r:embed="rId3"/>
          <a:srcRect l="-5603" t="8152" r="-7253" b="9033"/>
          <a:stretch/>
        </p:blipFill>
        <p:spPr/>
      </p:pic>
      <p:sp>
        <p:nvSpPr>
          <p:cNvPr id="5" name="Rectangle 4"/>
          <p:cNvSpPr/>
          <p:nvPr/>
        </p:nvSpPr>
        <p:spPr>
          <a:xfrm>
            <a:off x="689046" y="6126163"/>
            <a:ext cx="7584325" cy="369332"/>
          </a:xfrm>
          <a:prstGeom prst="rect">
            <a:avLst/>
          </a:prstGeom>
        </p:spPr>
        <p:txBody>
          <a:bodyPr wrap="square">
            <a:spAutoFit/>
          </a:bodyPr>
          <a:lstStyle/>
          <a:p>
            <a:r>
              <a:rPr lang="en-US" dirty="0" smtClean="0"/>
              <a:t>http://</a:t>
            </a:r>
            <a:r>
              <a:rPr lang="en-US" dirty="0" err="1" smtClean="0"/>
              <a:t>video.google.com</a:t>
            </a:r>
            <a:r>
              <a:rPr lang="en-US" dirty="0" smtClean="0"/>
              <a:t>/</a:t>
            </a:r>
            <a:r>
              <a:rPr lang="en-US" dirty="0" err="1" smtClean="0"/>
              <a:t>videoplay?docid</a:t>
            </a:r>
            <a:r>
              <a:rPr lang="en-US" dirty="0" smtClean="0"/>
              <a:t>=-4126240905912531540</a:t>
            </a:r>
            <a:endParaRPr lang="en-US" dirty="0"/>
          </a:p>
        </p:txBody>
      </p:sp>
    </p:spTree>
    <p:extLst>
      <p:ext uri="{BB962C8B-B14F-4D97-AF65-F5344CB8AC3E}">
        <p14:creationId xmlns:p14="http://schemas.microsoft.com/office/powerpoint/2010/main" val="40766524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Legend of the Great Bear</a:t>
            </a:r>
            <a:endParaRPr lang="en-US" dirty="0"/>
          </a:p>
        </p:txBody>
      </p:sp>
      <p:pic>
        <p:nvPicPr>
          <p:cNvPr id="5" name="Content Placeholder 4"/>
          <p:cNvPicPr>
            <a:picLocks noGrp="1" noChangeAspect="1"/>
          </p:cNvPicPr>
          <p:nvPr>
            <p:ph idx="1"/>
          </p:nvPr>
        </p:nvPicPr>
        <p:blipFill>
          <a:blip r:embed="rId3"/>
          <a:srcRect l="-15185" r="-15185"/>
          <a:stretch>
            <a:fillRect/>
          </a:stretch>
        </p:blipFill>
        <p:spPr/>
      </p:pic>
      <p:sp>
        <p:nvSpPr>
          <p:cNvPr id="4" name="Rectangle 3"/>
          <p:cNvSpPr/>
          <p:nvPr/>
        </p:nvSpPr>
        <p:spPr>
          <a:xfrm>
            <a:off x="457200" y="6272612"/>
            <a:ext cx="7296108" cy="369332"/>
          </a:xfrm>
          <a:prstGeom prst="rect">
            <a:avLst/>
          </a:prstGeom>
        </p:spPr>
        <p:txBody>
          <a:bodyPr wrap="square">
            <a:spAutoFit/>
          </a:bodyPr>
          <a:lstStyle/>
          <a:p>
            <a:r>
              <a:rPr lang="pl-PL" dirty="0" smtClean="0"/>
              <a:t>http://</a:t>
            </a:r>
            <a:r>
              <a:rPr lang="pl-PL" dirty="0" err="1" smtClean="0"/>
              <a:t>www.indianlegend.com</a:t>
            </a:r>
            <a:r>
              <a:rPr lang="pl-PL" dirty="0" smtClean="0"/>
              <a:t>/</a:t>
            </a:r>
            <a:r>
              <a:rPr lang="pl-PL" dirty="0" err="1" smtClean="0"/>
              <a:t>mohawk</a:t>
            </a:r>
            <a:r>
              <a:rPr lang="pl-PL" dirty="0" smtClean="0"/>
              <a:t>/mohawk_003.htm</a:t>
            </a:r>
            <a:endParaRPr lang="en-US" dirty="0"/>
          </a:p>
        </p:txBody>
      </p:sp>
    </p:spTree>
    <p:extLst>
      <p:ext uri="{BB962C8B-B14F-4D97-AF65-F5344CB8AC3E}">
        <p14:creationId xmlns:p14="http://schemas.microsoft.com/office/powerpoint/2010/main" val="274705231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E-Learning?</a:t>
            </a:r>
            <a:endParaRPr lang="en-US" dirty="0"/>
          </a:p>
        </p:txBody>
      </p:sp>
      <p:pic>
        <p:nvPicPr>
          <p:cNvPr id="4" name="Content Placeholder 3"/>
          <p:cNvPicPr>
            <a:picLocks noGrp="1" noChangeAspect="1"/>
          </p:cNvPicPr>
          <p:nvPr>
            <p:ph idx="1"/>
          </p:nvPr>
        </p:nvPicPr>
        <p:blipFill rotWithShape="1">
          <a:blip r:embed="rId3"/>
          <a:srcRect l="-2295" t="5303" r="-3974" b="13181"/>
          <a:stretch/>
        </p:blipFill>
        <p:spPr/>
      </p:pic>
      <p:sp>
        <p:nvSpPr>
          <p:cNvPr id="5" name="Rectangle 4"/>
          <p:cNvSpPr/>
          <p:nvPr/>
        </p:nvSpPr>
        <p:spPr>
          <a:xfrm>
            <a:off x="708286" y="6152994"/>
            <a:ext cx="9123557" cy="369332"/>
          </a:xfrm>
          <a:prstGeom prst="rect">
            <a:avLst/>
          </a:prstGeom>
        </p:spPr>
        <p:txBody>
          <a:bodyPr wrap="square">
            <a:spAutoFit/>
          </a:bodyPr>
          <a:lstStyle/>
          <a:p>
            <a:r>
              <a:rPr lang="en-US" dirty="0" smtClean="0"/>
              <a:t>http://</a:t>
            </a:r>
            <a:r>
              <a:rPr lang="en-US" dirty="0" err="1" smtClean="0"/>
              <a:t>zaidlearn.blogspot.com</a:t>
            </a:r>
            <a:r>
              <a:rPr lang="en-US" dirty="0" smtClean="0"/>
              <a:t>/2011/01/</a:t>
            </a:r>
            <a:r>
              <a:rPr lang="en-US" dirty="0" err="1" smtClean="0"/>
              <a:t>mooc</a:t>
            </a:r>
            <a:r>
              <a:rPr lang="en-US" dirty="0" smtClean="0"/>
              <a:t>-survival-kit-in-plain-</a:t>
            </a:r>
            <a:r>
              <a:rPr lang="en-US" dirty="0" err="1" smtClean="0"/>
              <a:t>english.html</a:t>
            </a:r>
            <a:endParaRPr lang="en-US" dirty="0"/>
          </a:p>
        </p:txBody>
      </p:sp>
    </p:spTree>
    <p:extLst>
      <p:ext uri="{BB962C8B-B14F-4D97-AF65-F5344CB8AC3E}">
        <p14:creationId xmlns:p14="http://schemas.microsoft.com/office/powerpoint/2010/main" val="7587435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Magic and Mythmaking</a:t>
            </a:r>
            <a:endParaRPr lang="en-US" dirty="0"/>
          </a:p>
        </p:txBody>
      </p:sp>
      <p:pic>
        <p:nvPicPr>
          <p:cNvPr id="4" name="Content Placeholder 3"/>
          <p:cNvPicPr>
            <a:picLocks noGrp="1" noChangeAspect="1"/>
          </p:cNvPicPr>
          <p:nvPr>
            <p:ph idx="1"/>
          </p:nvPr>
        </p:nvPicPr>
        <p:blipFill>
          <a:blip r:embed="rId3"/>
          <a:srcRect t="8440" b="8440"/>
          <a:stretch>
            <a:fillRect/>
          </a:stretch>
        </p:blipFill>
        <p:spPr/>
      </p:pic>
      <p:sp>
        <p:nvSpPr>
          <p:cNvPr id="5" name="Rectangle 4"/>
          <p:cNvSpPr/>
          <p:nvPr/>
        </p:nvSpPr>
        <p:spPr>
          <a:xfrm>
            <a:off x="457200" y="6126163"/>
            <a:ext cx="2467342" cy="307777"/>
          </a:xfrm>
          <a:prstGeom prst="rect">
            <a:avLst/>
          </a:prstGeom>
        </p:spPr>
        <p:txBody>
          <a:bodyPr wrap="none">
            <a:spAutoFit/>
          </a:bodyPr>
          <a:lstStyle/>
          <a:p>
            <a:r>
              <a:rPr lang="fi-FI" sz="1400" dirty="0" err="1" smtClean="0"/>
              <a:t>http://emergentbydesign.com</a:t>
            </a:r>
            <a:r>
              <a:rPr lang="fi-FI" sz="1400" dirty="0" smtClean="0"/>
              <a:t>/</a:t>
            </a:r>
            <a:endParaRPr lang="en-US" sz="1400" dirty="0"/>
          </a:p>
        </p:txBody>
      </p:sp>
    </p:spTree>
    <p:extLst>
      <p:ext uri="{BB962C8B-B14F-4D97-AF65-F5344CB8AC3E}">
        <p14:creationId xmlns:p14="http://schemas.microsoft.com/office/powerpoint/2010/main" val="8653989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9 Billion Names of God</a:t>
            </a:r>
            <a:endParaRPr lang="en-US" dirty="0"/>
          </a:p>
        </p:txBody>
      </p:sp>
      <p:pic>
        <p:nvPicPr>
          <p:cNvPr id="4" name="Content Placeholder 3"/>
          <p:cNvPicPr>
            <a:picLocks noGrp="1" noChangeAspect="1"/>
          </p:cNvPicPr>
          <p:nvPr>
            <p:ph idx="1"/>
          </p:nvPr>
        </p:nvPicPr>
        <p:blipFill>
          <a:blip r:embed="rId3"/>
          <a:srcRect t="13409" b="13409"/>
          <a:stretch>
            <a:fillRect/>
          </a:stretch>
        </p:blipFill>
        <p:spPr/>
      </p:pic>
      <p:sp>
        <p:nvSpPr>
          <p:cNvPr id="5" name="Rectangle 4"/>
          <p:cNvSpPr/>
          <p:nvPr/>
        </p:nvSpPr>
        <p:spPr>
          <a:xfrm>
            <a:off x="457200" y="6126163"/>
            <a:ext cx="7673526" cy="369332"/>
          </a:xfrm>
          <a:prstGeom prst="rect">
            <a:avLst/>
          </a:prstGeom>
        </p:spPr>
        <p:txBody>
          <a:bodyPr wrap="square">
            <a:spAutoFit/>
          </a:bodyPr>
          <a:lstStyle/>
          <a:p>
            <a:r>
              <a:rPr lang="de-DE" dirty="0" smtClean="0"/>
              <a:t>http://</a:t>
            </a:r>
            <a:r>
              <a:rPr lang="de-DE" dirty="0" err="1" smtClean="0"/>
              <a:t>en.wikipedia.org</a:t>
            </a:r>
            <a:r>
              <a:rPr lang="de-DE" dirty="0" smtClean="0"/>
              <a:t>/</a:t>
            </a:r>
            <a:r>
              <a:rPr lang="de-DE" dirty="0" err="1" smtClean="0"/>
              <a:t>wiki</a:t>
            </a:r>
            <a:r>
              <a:rPr lang="de-DE" dirty="0" smtClean="0"/>
              <a:t>/</a:t>
            </a:r>
            <a:r>
              <a:rPr lang="de-DE" dirty="0" err="1" smtClean="0"/>
              <a:t>The_Nine_Billion_Names_of_God</a:t>
            </a:r>
            <a:endParaRPr lang="en-US" dirty="0"/>
          </a:p>
        </p:txBody>
      </p:sp>
    </p:spTree>
    <p:extLst>
      <p:ext uri="{BB962C8B-B14F-4D97-AF65-F5344CB8AC3E}">
        <p14:creationId xmlns:p14="http://schemas.microsoft.com/office/powerpoint/2010/main" val="322744443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819720"/>
            <a:ext cx="8229600" cy="1306443"/>
          </a:xfrm>
        </p:spPr>
        <p:txBody>
          <a:bodyPr/>
          <a:lstStyle/>
          <a:p>
            <a:pPr marL="0" indent="0">
              <a:buNone/>
            </a:pPr>
            <a:r>
              <a:rPr lang="en-US" dirty="0" smtClean="0"/>
              <a:t>Stephen Downes</a:t>
            </a:r>
          </a:p>
          <a:p>
            <a:pPr marL="0" indent="0">
              <a:buNone/>
            </a:pPr>
            <a:r>
              <a:rPr lang="en-US" dirty="0" smtClean="0"/>
              <a:t>http://</a:t>
            </a:r>
            <a:r>
              <a:rPr lang="en-US" dirty="0" err="1" smtClean="0"/>
              <a:t>www.downes.ca</a:t>
            </a:r>
            <a:endParaRPr lang="en-US" dirty="0"/>
          </a:p>
        </p:txBody>
      </p:sp>
      <p:pic>
        <p:nvPicPr>
          <p:cNvPr id="6" name="Picture 5" descr="Screen shot 2012-04-13 at 6.56.5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100" y="1417638"/>
            <a:ext cx="5511800" cy="3098800"/>
          </a:xfrm>
          <a:prstGeom prst="rect">
            <a:avLst/>
          </a:prstGeom>
        </p:spPr>
      </p:pic>
    </p:spTree>
    <p:extLst>
      <p:ext uri="{BB962C8B-B14F-4D97-AF65-F5344CB8AC3E}">
        <p14:creationId xmlns:p14="http://schemas.microsoft.com/office/powerpoint/2010/main" val="30737842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Creation of Myth</a:t>
            </a:r>
            <a:endParaRPr lang="en-US" dirty="0"/>
          </a:p>
        </p:txBody>
      </p:sp>
      <p:pic>
        <p:nvPicPr>
          <p:cNvPr id="6" name="Content Placeholder 5"/>
          <p:cNvPicPr>
            <a:picLocks noGrp="1" noChangeAspect="1"/>
          </p:cNvPicPr>
          <p:nvPr>
            <p:ph idx="1"/>
          </p:nvPr>
        </p:nvPicPr>
        <p:blipFill>
          <a:blip r:embed="rId3"/>
          <a:srcRect t="4271" b="4271"/>
          <a:stretch>
            <a:fillRect/>
          </a:stretch>
        </p:blipFill>
        <p:spPr/>
      </p:pic>
    </p:spTree>
    <p:extLst>
      <p:ext uri="{BB962C8B-B14F-4D97-AF65-F5344CB8AC3E}">
        <p14:creationId xmlns:p14="http://schemas.microsoft.com/office/powerpoint/2010/main" val="21165938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Croc</a:t>
            </a:r>
            <a:endParaRPr lang="en-US" dirty="0"/>
          </a:p>
        </p:txBody>
      </p:sp>
      <p:pic>
        <p:nvPicPr>
          <p:cNvPr id="4" name="Content Placeholder 3"/>
          <p:cNvPicPr>
            <a:picLocks noGrp="1" noChangeAspect="1"/>
          </p:cNvPicPr>
          <p:nvPr>
            <p:ph idx="1"/>
          </p:nvPr>
        </p:nvPicPr>
        <p:blipFill>
          <a:blip r:embed="rId3"/>
          <a:srcRect t="11361" b="11361"/>
          <a:stretch>
            <a:fillRect/>
          </a:stretch>
        </p:blipFill>
        <p:spPr/>
      </p:pic>
    </p:spTree>
    <p:extLst>
      <p:ext uri="{BB962C8B-B14F-4D97-AF65-F5344CB8AC3E}">
        <p14:creationId xmlns:p14="http://schemas.microsoft.com/office/powerpoint/2010/main" val="28895480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 as Myth</a:t>
            </a:r>
            <a:endParaRPr lang="en-US" dirty="0"/>
          </a:p>
        </p:txBody>
      </p:sp>
      <p:pic>
        <p:nvPicPr>
          <p:cNvPr id="4" name="Content Placeholder 3"/>
          <p:cNvPicPr>
            <a:picLocks noGrp="1" noChangeAspect="1"/>
          </p:cNvPicPr>
          <p:nvPr>
            <p:ph idx="1"/>
          </p:nvPr>
        </p:nvPicPr>
        <p:blipFill>
          <a:blip r:embed="rId3"/>
          <a:srcRect t="3863" b="3863"/>
          <a:stretch>
            <a:fillRect/>
          </a:stretch>
        </p:blipFill>
        <p:spPr/>
      </p:pic>
      <p:sp>
        <p:nvSpPr>
          <p:cNvPr id="5" name="Rectangle 4"/>
          <p:cNvSpPr/>
          <p:nvPr/>
        </p:nvSpPr>
        <p:spPr>
          <a:xfrm>
            <a:off x="457200" y="6315752"/>
            <a:ext cx="5468843" cy="276999"/>
          </a:xfrm>
          <a:prstGeom prst="rect">
            <a:avLst/>
          </a:prstGeom>
        </p:spPr>
        <p:txBody>
          <a:bodyPr wrap="square">
            <a:spAutoFit/>
          </a:bodyPr>
          <a:lstStyle/>
          <a:p>
            <a:r>
              <a:rPr lang="de-DE" sz="1200" dirty="0" smtClean="0"/>
              <a:t>http://www.123rf.com/photo_1868035_vibrant-red-firey-swirling-chaos-fractal.html</a:t>
            </a:r>
            <a:endParaRPr lang="en-US" sz="1200" dirty="0"/>
          </a:p>
        </p:txBody>
      </p:sp>
    </p:spTree>
    <p:extLst>
      <p:ext uri="{BB962C8B-B14F-4D97-AF65-F5344CB8AC3E}">
        <p14:creationId xmlns:p14="http://schemas.microsoft.com/office/powerpoint/2010/main" val="12790735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Myth of  Sisyphus</a:t>
            </a:r>
            <a:endParaRPr lang="en-US" dirty="0"/>
          </a:p>
        </p:txBody>
      </p:sp>
      <p:pic>
        <p:nvPicPr>
          <p:cNvPr id="4" name="Content Placeholder 3"/>
          <p:cNvPicPr>
            <a:picLocks noGrp="1" noChangeAspect="1"/>
          </p:cNvPicPr>
          <p:nvPr>
            <p:ph idx="1"/>
          </p:nvPr>
        </p:nvPicPr>
        <p:blipFill rotWithShape="1">
          <a:blip r:embed="rId3"/>
          <a:srcRect t="42712"/>
          <a:stretch/>
        </p:blipFill>
        <p:spPr/>
      </p:pic>
      <p:sp>
        <p:nvSpPr>
          <p:cNvPr id="5" name="Rectangle 4"/>
          <p:cNvSpPr/>
          <p:nvPr/>
        </p:nvSpPr>
        <p:spPr>
          <a:xfrm>
            <a:off x="457200" y="6152994"/>
            <a:ext cx="7411161" cy="276999"/>
          </a:xfrm>
          <a:prstGeom prst="rect">
            <a:avLst/>
          </a:prstGeom>
        </p:spPr>
        <p:txBody>
          <a:bodyPr wrap="square">
            <a:spAutoFit/>
          </a:bodyPr>
          <a:lstStyle/>
          <a:p>
            <a:r>
              <a:rPr lang="en-US" sz="1200" dirty="0" smtClean="0"/>
              <a:t>http://</a:t>
            </a:r>
            <a:r>
              <a:rPr lang="en-US" sz="1200" dirty="0" err="1" smtClean="0"/>
              <a:t>mansur.bigcartel.com</a:t>
            </a:r>
            <a:r>
              <a:rPr lang="en-US" sz="1200" dirty="0" smtClean="0"/>
              <a:t>/product/myth-of-</a:t>
            </a:r>
            <a:r>
              <a:rPr lang="en-US" sz="1200" dirty="0" err="1" smtClean="0"/>
              <a:t>sisyphus</a:t>
            </a:r>
            <a:endParaRPr lang="en-US" sz="1200" dirty="0"/>
          </a:p>
        </p:txBody>
      </p:sp>
    </p:spTree>
    <p:extLst>
      <p:ext uri="{BB962C8B-B14F-4D97-AF65-F5344CB8AC3E}">
        <p14:creationId xmlns:p14="http://schemas.microsoft.com/office/powerpoint/2010/main" val="20707691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Surrender to Inevitability</a:t>
            </a:r>
            <a:endParaRPr lang="en-US" dirty="0"/>
          </a:p>
        </p:txBody>
      </p:sp>
      <p:pic>
        <p:nvPicPr>
          <p:cNvPr id="4" name="Content Placeholder 3"/>
          <p:cNvPicPr>
            <a:picLocks noGrp="1" noChangeAspect="1"/>
          </p:cNvPicPr>
          <p:nvPr>
            <p:ph idx="1"/>
          </p:nvPr>
        </p:nvPicPr>
        <p:blipFill>
          <a:blip r:embed="rId3"/>
          <a:srcRect t="12124" b="12124"/>
          <a:stretch>
            <a:fillRect/>
          </a:stretch>
        </p:blipFill>
        <p:spPr/>
      </p:pic>
      <p:sp>
        <p:nvSpPr>
          <p:cNvPr id="5" name="Rectangle 4"/>
          <p:cNvSpPr/>
          <p:nvPr/>
        </p:nvSpPr>
        <p:spPr>
          <a:xfrm>
            <a:off x="457200" y="6172238"/>
            <a:ext cx="7776729" cy="369332"/>
          </a:xfrm>
          <a:prstGeom prst="rect">
            <a:avLst/>
          </a:prstGeom>
        </p:spPr>
        <p:txBody>
          <a:bodyPr wrap="square">
            <a:spAutoFit/>
          </a:bodyPr>
          <a:lstStyle/>
          <a:p>
            <a:r>
              <a:rPr lang="en-US" dirty="0" smtClean="0"/>
              <a:t>http://</a:t>
            </a:r>
            <a:r>
              <a:rPr lang="en-US" dirty="0" err="1" smtClean="0"/>
              <a:t>www.james-scott.com</a:t>
            </a:r>
            <a:r>
              <a:rPr lang="en-US" dirty="0" smtClean="0"/>
              <a:t>/work/181-181-myth-of-sisyphus</a:t>
            </a:r>
            <a:endParaRPr lang="en-US" dirty="0"/>
          </a:p>
        </p:txBody>
      </p:sp>
    </p:spTree>
    <p:extLst>
      <p:ext uri="{BB962C8B-B14F-4D97-AF65-F5344CB8AC3E}">
        <p14:creationId xmlns:p14="http://schemas.microsoft.com/office/powerpoint/2010/main" val="30345089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Kindle a Fire</a:t>
            </a:r>
            <a:endParaRPr lang="en-US" dirty="0"/>
          </a:p>
        </p:txBody>
      </p:sp>
      <p:pic>
        <p:nvPicPr>
          <p:cNvPr id="4" name="Content Placeholder 3"/>
          <p:cNvPicPr>
            <a:picLocks noGrp="1" noChangeAspect="1"/>
          </p:cNvPicPr>
          <p:nvPr>
            <p:ph idx="1"/>
          </p:nvPr>
        </p:nvPicPr>
        <p:blipFill>
          <a:blip r:embed="rId3"/>
          <a:srcRect t="4170" b="4170"/>
          <a:stretch>
            <a:fillRect/>
          </a:stretch>
        </p:blipFill>
        <p:spPr/>
      </p:pic>
    </p:spTree>
    <p:extLst>
      <p:ext uri="{BB962C8B-B14F-4D97-AF65-F5344CB8AC3E}">
        <p14:creationId xmlns:p14="http://schemas.microsoft.com/office/powerpoint/2010/main" val="41490276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Cheating the Gods</a:t>
            </a:r>
            <a:endParaRPr lang="en-US" dirty="0"/>
          </a:p>
        </p:txBody>
      </p:sp>
      <p:pic>
        <p:nvPicPr>
          <p:cNvPr id="4" name="Content Placeholder 3"/>
          <p:cNvPicPr>
            <a:picLocks noGrp="1" noChangeAspect="1"/>
          </p:cNvPicPr>
          <p:nvPr>
            <p:ph idx="1"/>
          </p:nvPr>
        </p:nvPicPr>
        <p:blipFill>
          <a:blip r:embed="rId3"/>
          <a:srcRect t="4432" b="4432"/>
          <a:stretch>
            <a:fillRect/>
          </a:stretch>
        </p:blipFill>
        <p:spPr/>
      </p:pic>
      <p:sp>
        <p:nvSpPr>
          <p:cNvPr id="5" name="Rectangle 4"/>
          <p:cNvSpPr/>
          <p:nvPr/>
        </p:nvSpPr>
        <p:spPr>
          <a:xfrm>
            <a:off x="457200" y="6172238"/>
            <a:ext cx="7085037" cy="276999"/>
          </a:xfrm>
          <a:prstGeom prst="rect">
            <a:avLst/>
          </a:prstGeom>
        </p:spPr>
        <p:txBody>
          <a:bodyPr wrap="square">
            <a:spAutoFit/>
          </a:bodyPr>
          <a:lstStyle/>
          <a:p>
            <a:r>
              <a:rPr lang="en-US" sz="1200" dirty="0" smtClean="0"/>
              <a:t>http://</a:t>
            </a:r>
            <a:r>
              <a:rPr lang="en-US" sz="1200" dirty="0" err="1" smtClean="0"/>
              <a:t>www.spartangames.co.uk</a:t>
            </a:r>
            <a:r>
              <a:rPr lang="en-US" sz="1200" dirty="0" smtClean="0"/>
              <a:t>/</a:t>
            </a:r>
            <a:r>
              <a:rPr lang="en-US" sz="1200" dirty="0" err="1" smtClean="0"/>
              <a:t>antarcticans</a:t>
            </a:r>
            <a:r>
              <a:rPr lang="en-US" sz="1200" dirty="0" smtClean="0"/>
              <a:t>-the-second-wave</a:t>
            </a:r>
            <a:endParaRPr lang="en-US" sz="1200" dirty="0"/>
          </a:p>
        </p:txBody>
      </p:sp>
    </p:spTree>
    <p:extLst>
      <p:ext uri="{BB962C8B-B14F-4D97-AF65-F5344CB8AC3E}">
        <p14:creationId xmlns:p14="http://schemas.microsoft.com/office/powerpoint/2010/main" val="41692077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625</TotalTime>
  <Words>5046</Words>
  <Application>Microsoft Macintosh PowerPoint</Application>
  <PresentationFormat>On-screen Show (4:3)</PresentationFormat>
  <Paragraphs>405</Paragraphs>
  <Slides>23</Slides>
  <Notes>21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Learning in a Digital Age: The reality and the myth</vt:lpstr>
      <vt:lpstr>The Legend of the Great Bear</vt:lpstr>
      <vt:lpstr>The Creation of Myth</vt:lpstr>
      <vt:lpstr>Croc</vt:lpstr>
      <vt:lpstr>The Future as Myth</vt:lpstr>
      <vt:lpstr>The Myth of  Sisyphus</vt:lpstr>
      <vt:lpstr>The Surrender to Inevitability</vt:lpstr>
      <vt:lpstr>To Kindle a Fire</vt:lpstr>
      <vt:lpstr>Cheating the Gods</vt:lpstr>
      <vt:lpstr>Learning Styles</vt:lpstr>
      <vt:lpstr>Ockham’s Razor</vt:lpstr>
      <vt:lpstr>Science and Community</vt:lpstr>
      <vt:lpstr>The Myth of King Midas</vt:lpstr>
      <vt:lpstr>Sameness</vt:lpstr>
      <vt:lpstr>The Blind Men and the Elephant</vt:lpstr>
      <vt:lpstr>The Invisible Hand</vt:lpstr>
      <vt:lpstr>Tribes, Markets, Networks</vt:lpstr>
      <vt:lpstr>Understanding Media</vt:lpstr>
      <vt:lpstr>The Semantic Principle</vt:lpstr>
      <vt:lpstr>What is E-Learning?</vt:lpstr>
      <vt:lpstr>Magic and Mythmaking</vt:lpstr>
      <vt:lpstr>The 9 Billion Names of God</vt:lpstr>
      <vt:lpstr>PowerPoint Presentation</vt:lpstr>
    </vt:vector>
  </TitlesOfParts>
  <Company>National Research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in a Digital Age: The reality and the myth</dc:title>
  <dc:creator>Stephen  Downes</dc:creator>
  <cp:lastModifiedBy>Stephen  Downes</cp:lastModifiedBy>
  <cp:revision>43</cp:revision>
  <dcterms:created xsi:type="dcterms:W3CDTF">2012-04-13T03:13:46Z</dcterms:created>
  <dcterms:modified xsi:type="dcterms:W3CDTF">2012-04-14T16:36:56Z</dcterms:modified>
</cp:coreProperties>
</file>