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6" r:id="rId2"/>
    <p:sldId id="257" r:id="rId3"/>
    <p:sldId id="314" r:id="rId4"/>
    <p:sldId id="350" r:id="rId5"/>
    <p:sldId id="320" r:id="rId6"/>
    <p:sldId id="318" r:id="rId7"/>
    <p:sldId id="321" r:id="rId8"/>
    <p:sldId id="349" r:id="rId9"/>
    <p:sldId id="351" r:id="rId10"/>
    <p:sldId id="259" r:id="rId11"/>
    <p:sldId id="352" r:id="rId12"/>
    <p:sldId id="354" r:id="rId13"/>
    <p:sldId id="355" r:id="rId14"/>
    <p:sldId id="371" r:id="rId15"/>
    <p:sldId id="373" r:id="rId16"/>
    <p:sldId id="265" r:id="rId17"/>
    <p:sldId id="353" r:id="rId18"/>
    <p:sldId id="356" r:id="rId19"/>
    <p:sldId id="260" r:id="rId20"/>
    <p:sldId id="261" r:id="rId21"/>
    <p:sldId id="267" r:id="rId22"/>
    <p:sldId id="345" r:id="rId23"/>
    <p:sldId id="358" r:id="rId24"/>
    <p:sldId id="357" r:id="rId25"/>
    <p:sldId id="359" r:id="rId26"/>
    <p:sldId id="360" r:id="rId27"/>
    <p:sldId id="361" r:id="rId28"/>
    <p:sldId id="362" r:id="rId29"/>
    <p:sldId id="285" r:id="rId30"/>
    <p:sldId id="286" r:id="rId31"/>
    <p:sldId id="369" r:id="rId32"/>
    <p:sldId id="287" r:id="rId33"/>
    <p:sldId id="335" r:id="rId34"/>
    <p:sldId id="363" r:id="rId35"/>
    <p:sldId id="364" r:id="rId36"/>
    <p:sldId id="365" r:id="rId37"/>
    <p:sldId id="366" r:id="rId38"/>
    <p:sldId id="334" r:id="rId39"/>
    <p:sldId id="313" r:id="rId40"/>
    <p:sldId id="326" r:id="rId41"/>
    <p:sldId id="312" r:id="rId42"/>
    <p:sldId id="291" r:id="rId43"/>
    <p:sldId id="329" r:id="rId44"/>
    <p:sldId id="368" r:id="rId45"/>
    <p:sldId id="305" r:id="rId46"/>
    <p:sldId id="315" r:id="rId47"/>
    <p:sldId id="307" r:id="rId48"/>
    <p:sldId id="328" r:id="rId49"/>
    <p:sldId id="317" r:id="rId50"/>
    <p:sldId id="374" r:id="rId51"/>
    <p:sldId id="309" r:id="rId52"/>
    <p:sldId id="340" r:id="rId53"/>
    <p:sldId id="327" r:id="rId54"/>
    <p:sldId id="338" r:id="rId55"/>
    <p:sldId id="339" r:id="rId56"/>
    <p:sldId id="342" r:id="rId57"/>
    <p:sldId id="367"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0" autoAdjust="0"/>
    <p:restoredTop sz="86410" autoAdjust="0"/>
  </p:normalViewPr>
  <p:slideViewPr>
    <p:cSldViewPr snapToGrid="0" snapToObjects="1">
      <p:cViewPr varScale="1">
        <p:scale>
          <a:sx n="77" d="100"/>
          <a:sy n="77" d="100"/>
        </p:scale>
        <p:origin x="-27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76"/>
    </p:cViewPr>
  </p:sorterViewPr>
  <p:notesViewPr>
    <p:cSldViewPr snapToGrid="0" snapToObjects="1">
      <p:cViewPr varScale="1">
        <p:scale>
          <a:sx n="70" d="100"/>
          <a:sy n="70" d="100"/>
        </p:scale>
        <p:origin x="-236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81225B-5DB3-CC43-AEF5-C74D4F7E5746}" type="datetimeFigureOut">
              <a:rPr lang="en-US" smtClean="0"/>
              <a:t>12-05-27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F9076F-C1BF-804E-A802-86AF8A32B4F6}" type="slidenum">
              <a:rPr lang="en-US" smtClean="0"/>
              <a:t>‹#›</a:t>
            </a:fld>
            <a:endParaRPr lang="en-US"/>
          </a:p>
        </p:txBody>
      </p:sp>
    </p:spTree>
    <p:extLst>
      <p:ext uri="{BB962C8B-B14F-4D97-AF65-F5344CB8AC3E}">
        <p14:creationId xmlns:p14="http://schemas.microsoft.com/office/powerpoint/2010/main" val="41439242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dge.bigthink.com/" TargetMode="External"/><Relationship Id="rId4" Type="http://schemas.openxmlformats.org/officeDocument/2006/relationships/hyperlink" Target="http://edge.bigthink.com/mentor" TargetMode="External"/><Relationship Id="rId5" Type="http://schemas.openxmlformats.org/officeDocument/2006/relationships/hyperlink" Target="http://bigthink.com/think-tank/me-all-the-time-the-epidemic-of-narcissism" TargetMode="External"/><Relationship Id="rId6" Type="http://schemas.openxmlformats.org/officeDocument/2006/relationships/hyperlink" Target="http://www.nature.com/news/finding-the-true-value-of-us-climate-science-1.9993" TargetMode="External"/><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wweek.com/" TargetMode="External"/><Relationship Id="rId4" Type="http://schemas.openxmlformats.org/officeDocument/2006/relationships/hyperlink" Target="http://www.thestranger.com/" TargetMode="External"/><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www.webmonkey.com/2012/05/use-your-head-for-a-better-way-to-serve-images/"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ukwebfocus.wordpress.com/2011/02/04/who-needs-murdoch-ive-got-smartr-my-own-personalised-daily-newspaper/" TargetMode="External"/><Relationship Id="rId4" Type="http://schemas.openxmlformats.org/officeDocument/2006/relationships/hyperlink" Target="http://electronicmuseum.org.uk/2009/02/06/the-person-is-the-point/" TargetMode="External"/><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www.downes.ca/post/58245" TargetMode="External"/></Relationships>
</file>

<file path=ppt/notesSlides/_rels/notesSlide22.xml.rels><?xml version="1.0" encoding="UTF-8" standalone="yes"?>
<Relationships xmlns="http://schemas.openxmlformats.org/package/2006/relationships"><Relationship Id="rId11" Type="http://schemas.openxmlformats.org/officeDocument/2006/relationships/hyperlink" Target="http://roundtable.nationaljournal.com/2012/05/the-inequality-speech-that-ted-wont-show-you.php" TargetMode="External"/><Relationship Id="rId12" Type="http://schemas.openxmlformats.org/officeDocument/2006/relationships/hyperlink" Target="http://www.ted.com/conversations/11476/why_is_the_nick_hanauer_talk_n.html" TargetMode="External"/><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www.businessinsider.com/nick-hanauer-ted-presentation-about-why-rich-people-arent-job-creators-2012-5" TargetMode="External"/><Relationship Id="rId4" Type="http://schemas.openxmlformats.org/officeDocument/2006/relationships/hyperlink" Target="http://www.downes.ca/post/58187?author=Grace%20Wyler" TargetMode="External"/><Relationship Id="rId5" Type="http://schemas.openxmlformats.org/officeDocument/2006/relationships/hyperlink" Target="http://www.downes.ca/post/58187?journal=Business%20Insider" TargetMode="External"/><Relationship Id="rId6" Type="http://schemas.openxmlformats.org/officeDocument/2006/relationships/hyperlink" Target="http://nationaljournal.com/features/restoration-calls/too-hot-for-ted-income-inequality-20120516" TargetMode="External"/><Relationship Id="rId7" Type="http://schemas.openxmlformats.org/officeDocument/2006/relationships/hyperlink" Target="http://business.time.com/2012/05/18/was-nick-hanauers-ted-talk-on-income-inequality-too-rich-for-rich-people/" TargetMode="External"/><Relationship Id="rId8" Type="http://schemas.openxmlformats.org/officeDocument/2006/relationships/hyperlink" Target="http://roundtable.nationaljournal.com/2012/05/more-on-ted-entrepreneurs-woul.php" TargetMode="External"/><Relationship Id="rId9" Type="http://schemas.openxmlformats.org/officeDocument/2006/relationships/hyperlink" Target="http://www.youtube.com/watch?feature=player_embedded&amp;v=bBx2Y5HhplI" TargetMode="External"/><Relationship Id="rId10" Type="http://schemas.openxmlformats.org/officeDocument/2006/relationships/hyperlink" Target="http://www.bloomberg.com/news/2011-12-01/raise-taxes-on-the-rich-to-reward-job-creators-commentary-by-nick-hanauer.html"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theatlantic.com/national/archive/2012/05/how-the-professor-who-fooled-wikipedia-got-caught-by-reddit/257134/" TargetMode="External"/><Relationship Id="rId4" Type="http://schemas.openxmlformats.org/officeDocument/2006/relationships/hyperlink" Target="http://www.downes.ca/post/58159?author=Yoni%20Appelbaum" TargetMode="External"/><Relationship Id="rId5" Type="http://schemas.openxmlformats.org/officeDocument/2006/relationships/hyperlink" Target="http://www.downes.ca/post/58159?journal=The%20Atlantic" TargetMode="External"/><Relationship Id="rId6" Type="http://schemas.openxmlformats.org/officeDocument/2006/relationships/hyperlink" Target="http://globalaffairs.gmu.edu/courses/1124/course_sections/6500" TargetMode="External"/><Relationship Id="rId7" Type="http://schemas.openxmlformats.org/officeDocument/2006/relationships/hyperlink" Target="http://strategy.wikimedia.org/wiki/Editor_Trends_Study/Results" TargetMode="External"/><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downes.ca/post/41750" TargetMode="External"/><Relationship Id="rId4" Type="http://schemas.openxmlformats.org/officeDocument/2006/relationships/hyperlink" Target="https://docs.google.com/document/d/1lggCnowWsDgQxrNjYRAgh2KNwKfq-MV8vLJzRXbAaos/edit" TargetMode="External"/><Relationship Id="rId5" Type="http://schemas.openxmlformats.org/officeDocument/2006/relationships/hyperlink" Target="http://www.lrmi.net/" TargetMode="External"/><Relationship Id="rId6" Type="http://schemas.openxmlformats.org/officeDocument/2006/relationships/hyperlink" Target="http://blogs.cetis.ac.uk/philb/2012/05/25/will-using-schemaorg-metadata-improve-my-google-rank/" TargetMode="External"/><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www.downes.ca/post/58164"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wiziq.com/course/4264-teaching-online" TargetMode="External"/><Relationship Id="rId4" Type="http://schemas.openxmlformats.org/officeDocument/2006/relationships/hyperlink" Target="http://www.downes.ca/post/58248" TargetMode="External"/><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diyubook.com/2011/07/now-available-for-free-download-the-edupunks-guide/" TargetMode="External"/><Relationship Id="rId4" Type="http://schemas.openxmlformats.org/officeDocument/2006/relationships/hyperlink" Target="http://dmlcentral.net/blog/howard-rheingold/toward-peeragogy" TargetMode="External"/><Relationship Id="rId5" Type="http://schemas.openxmlformats.org/officeDocument/2006/relationships/hyperlink" Target="http://dmlcentral.net/blog/howard-rheingold/shelly-terrell-global-netweaver-curator-pln-builder" TargetMode="External"/><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 Id="rId3" Type="http://schemas.openxmlformats.org/officeDocument/2006/relationships/hyperlink" Target="http://t.co/OFIoJPz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downes.ca/post/58132/rd" TargetMode="External"/><Relationship Id="rId4" Type="http://schemas.openxmlformats.org/officeDocument/2006/relationships/hyperlink" Target="http://www.downes.ca/author/Dan%20Colman" TargetMode="External"/><Relationship Id="rId5" Type="http://schemas.openxmlformats.org/officeDocument/2006/relationships/hyperlink" Target="http://www.downes.ca/cgi-bin/page.cgi?journal=Open%20Culture" TargetMode="External"/><Relationship Id="rId6" Type="http://schemas.openxmlformats.org/officeDocument/2006/relationships/hyperlink" Target="http://chronicle.com/blogs/wiredcampus/stanford-professor-gives-up-teaching-position-hopes-to-reach-500000-students-at-online-start-up/35135" TargetMode="External"/><Relationship Id="rId7" Type="http://schemas.openxmlformats.org/officeDocument/2006/relationships/hyperlink" Target="http://www.openculture.com/2012/04/coursera_raises_16_million_strikes_deal_with_3_universities_adds_humanities_courses.html" TargetMode="External"/><Relationship Id="rId8" Type="http://schemas.openxmlformats.org/officeDocument/2006/relationships/hyperlink" Target="http://www.openculture.com/2012/05/mit_khan_academy_team_up_to_develop_science_videos_for_kids.html" TargetMode="External"/><Relationship Id="rId9" Type="http://schemas.openxmlformats.org/officeDocument/2006/relationships/hyperlink" Target="http://www.openculture.com/2012/05/harvard_and_mit_create_edx_to_offer_free_online_courses_worldwide.html" TargetMode="External"/><Relationship Id="rId10" Type="http://schemas.openxmlformats.org/officeDocument/2006/relationships/hyperlink" Target="http://www.nytimes.com/2012/05/13/business/student-loans-weighing-down-a-generation-with-heavy-debt.html?_r=1&amp;hp&amp;pagewanted=print" TargetMode="External"/><Relationship Id="rId11" Type="http://schemas.openxmlformats.org/officeDocument/2006/relationships/hyperlink" Target="http://www.npr.org/blogs/money/2012/05/11/152511771/the-real-price-of-college"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plosone.org/article/info:doi/10.1371/journal.pone.0013636" TargetMode="External"/><Relationship Id="rId4" Type="http://schemas.openxmlformats.org/officeDocument/2006/relationships/hyperlink" Target="http://grants.nih.gov/grants/guide/notice-files/NOT-OD-08-033.html"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biomedcentral.com/about/apcfaq/howmuch" TargetMode="External"/><Relationship Id="rId4" Type="http://schemas.openxmlformats.org/officeDocument/2006/relationships/hyperlink" Target="http://www.ncbi.nlm.nih.gov/pmc/"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www.sherpa.ac.uk/index.html"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thefinchandpea.com/2012/05/18/mandating-open-access-science-publishing/" TargetMode="External"/><Relationship Id="rId4" Type="http://schemas.openxmlformats.org/officeDocument/2006/relationships/hyperlink" Target="http://www.downes.ca/post/58238"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F9076F-C1BF-804E-A802-86AF8A32B4F6}" type="slidenum">
              <a:rPr lang="en-US" smtClean="0"/>
              <a:t>2</a:t>
            </a:fld>
            <a:endParaRPr lang="en-US"/>
          </a:p>
        </p:txBody>
      </p:sp>
    </p:spTree>
    <p:extLst>
      <p:ext uri="{BB962C8B-B14F-4D97-AF65-F5344CB8AC3E}">
        <p14:creationId xmlns:p14="http://schemas.microsoft.com/office/powerpoint/2010/main" val="1632925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17</a:t>
            </a:fld>
            <a:endParaRPr lang="en-US"/>
          </a:p>
        </p:txBody>
      </p:sp>
    </p:spTree>
    <p:extLst>
      <p:ext uri="{BB962C8B-B14F-4D97-AF65-F5344CB8AC3E}">
        <p14:creationId xmlns:p14="http://schemas.microsoft.com/office/powerpoint/2010/main" val="3764613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eg. Big Think Edge - </a:t>
            </a:r>
            <a:r>
              <a:rPr lang="en-US" sz="1200" dirty="0" smtClean="0">
                <a:hlinkClick r:id="rId3"/>
              </a:rPr>
              <a:t>http://edge.bigthink.com/</a:t>
            </a:r>
            <a:endParaRPr lang="en-US" sz="1200" dirty="0" smtClean="0"/>
          </a:p>
          <a:p>
            <a:r>
              <a:rPr lang="en-US" sz="1200" dirty="0" smtClean="0"/>
              <a:t> ‘Mentor’ &amp; ‘Pro’ – </a:t>
            </a:r>
            <a:r>
              <a:rPr lang="en-US" sz="1200" dirty="0" smtClean="0">
                <a:hlinkClick r:id="rId4"/>
              </a:rPr>
              <a:t>http://edge.bigthink.com/mentor</a:t>
            </a:r>
            <a:endParaRPr lang="en-US" sz="1200" dirty="0" smtClean="0"/>
          </a:p>
          <a:p>
            <a:r>
              <a:rPr lang="en-US" sz="1200" dirty="0" smtClean="0"/>
              <a:t>supported (marketed) with blog / magazine - </a:t>
            </a:r>
            <a:r>
              <a:rPr lang="en-US" sz="1200" dirty="0" smtClean="0">
                <a:hlinkClick r:id="rId5"/>
              </a:rPr>
              <a:t>http://bigthink.com/think-tank/me-all-the-time-the-epidemic-of-narcissism</a:t>
            </a:r>
            <a:r>
              <a:rPr lang="en-US" sz="1200" dirty="0" smtClean="0"/>
              <a:t>  (similar to Nature eg. </a:t>
            </a:r>
            <a:r>
              <a:rPr lang="en-US" sz="1200" dirty="0" smtClean="0">
                <a:hlinkClick r:id="rId6"/>
              </a:rPr>
              <a:t>http://www.nature.com/news/finding-the-true-value-of-us-climate-science-1.9993</a:t>
            </a: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19</a:t>
            </a:fld>
            <a:endParaRPr lang="en-US"/>
          </a:p>
        </p:txBody>
      </p:sp>
    </p:spTree>
    <p:extLst>
      <p:ext uri="{BB962C8B-B14F-4D97-AF65-F5344CB8AC3E}">
        <p14:creationId xmlns:p14="http://schemas.microsoft.com/office/powerpoint/2010/main" val="1993562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l-PL" dirty="0" smtClean="0"/>
              <a:t>The open </a:t>
            </a:r>
            <a:r>
              <a:rPr lang="pl-PL" dirty="0" err="1" smtClean="0"/>
              <a:t>clipart</a:t>
            </a:r>
            <a:r>
              <a:rPr lang="pl-PL" dirty="0" smtClean="0"/>
              <a:t> </a:t>
            </a:r>
            <a:r>
              <a:rPr lang="pl-PL" dirty="0" err="1" smtClean="0"/>
              <a:t>directory</a:t>
            </a:r>
            <a:r>
              <a:rPr lang="pl-PL" dirty="0" smtClean="0"/>
              <a:t>  </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20</a:t>
            </a:fld>
            <a:endParaRPr lang="en-US"/>
          </a:p>
        </p:txBody>
      </p:sp>
    </p:spTree>
    <p:extLst>
      <p:ext uri="{BB962C8B-B14F-4D97-AF65-F5344CB8AC3E}">
        <p14:creationId xmlns:p14="http://schemas.microsoft.com/office/powerpoint/2010/main" val="2823563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career development toolkit delivering interactive multimedia courses to equip you with the real world skills you need to achieve your highest career goals. </a:t>
            </a:r>
            <a:r>
              <a:rPr lang="en-US" smtClean="0"/>
              <a:t>Mentor will give you guidance on topics ranging from how to spot and realize career opportunity at every level of your career to how to ace your next job interview.</a:t>
            </a:r>
            <a:endParaRPr lang="en-US"/>
          </a:p>
        </p:txBody>
      </p:sp>
      <p:sp>
        <p:nvSpPr>
          <p:cNvPr id="4" name="Slide Number Placeholder 3"/>
          <p:cNvSpPr>
            <a:spLocks noGrp="1"/>
          </p:cNvSpPr>
          <p:nvPr>
            <p:ph type="sldNum" sz="quarter" idx="10"/>
          </p:nvPr>
        </p:nvSpPr>
        <p:spPr/>
        <p:txBody>
          <a:bodyPr/>
          <a:lstStyle/>
          <a:p>
            <a:fld id="{F6F9076F-C1BF-804E-A802-86AF8A32B4F6}" type="slidenum">
              <a:rPr lang="en-US" smtClean="0"/>
              <a:t>21</a:t>
            </a:fld>
            <a:endParaRPr lang="en-US"/>
          </a:p>
        </p:txBody>
      </p:sp>
    </p:spTree>
    <p:extLst>
      <p:ext uri="{BB962C8B-B14F-4D97-AF65-F5344CB8AC3E}">
        <p14:creationId xmlns:p14="http://schemas.microsoft.com/office/powerpoint/2010/main" val="3239460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he 3 determinants of digital influence</a:t>
            </a:r>
            <a:endParaRPr lang="en-US" dirty="0" smtClean="0"/>
          </a:p>
          <a:p>
            <a:r>
              <a:rPr lang="en-US" dirty="0" smtClean="0"/>
              <a:t>So, if your aim is to influence e-learning on a continental scale, how do you go about it?</a:t>
            </a:r>
          </a:p>
          <a:p>
            <a:r>
              <a:rPr lang="en-US" dirty="0" smtClean="0"/>
              <a:t>In light of my ruminations, I propose the following three determinants:</a:t>
            </a:r>
          </a:p>
          <a:p>
            <a:r>
              <a:rPr lang="en-US" dirty="0" smtClean="0"/>
              <a:t>   1. Intend to change other people’s behaviour.</a:t>
            </a:r>
            <a:br>
              <a:rPr lang="en-US" dirty="0" smtClean="0"/>
            </a:br>
            <a:r>
              <a:rPr lang="en-US" dirty="0" smtClean="0"/>
              <a:t>   2. Leverage social media to expand your sphere of influence.</a:t>
            </a:r>
            <a:br>
              <a:rPr lang="en-US" dirty="0" smtClean="0"/>
            </a:br>
            <a:r>
              <a:rPr lang="en-US" dirty="0" smtClean="0"/>
              <a:t>   3. Produce original content.</a:t>
            </a:r>
          </a:p>
          <a:p>
            <a:r>
              <a:rPr lang="en-US" dirty="0" smtClean="0"/>
              <a:t>As for measuring digital influence, objectivity is a false idol. While particular metrics may </a:t>
            </a:r>
            <a:r>
              <a:rPr lang="en-US" dirty="0" err="1" smtClean="0"/>
              <a:t>characterise</a:t>
            </a:r>
            <a:r>
              <a:rPr lang="en-US" dirty="0" smtClean="0"/>
              <a:t> influencers, they are by no means indicative and their role in comparative analysis is questionable. </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22</a:t>
            </a:fld>
            <a:endParaRPr lang="en-US"/>
          </a:p>
        </p:txBody>
      </p:sp>
    </p:spTree>
    <p:extLst>
      <p:ext uri="{BB962C8B-B14F-4D97-AF65-F5344CB8AC3E}">
        <p14:creationId xmlns:p14="http://schemas.microsoft.com/office/powerpoint/2010/main" val="2880676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Hyper-Local</a:t>
            </a:r>
          </a:p>
          <a:p>
            <a:endParaRPr lang="en-US" dirty="0" smtClean="0"/>
          </a:p>
          <a:p>
            <a:r>
              <a:rPr lang="en-US" dirty="0" smtClean="0"/>
              <a:t>As a former student journalist I watch the affairs of campus media with a close eye, which is only one of the reasons why it's interesting to see student newspapers shutting down or reducing their print versions and going online. It's a challenge, because their exclusive distribution - it was always so easy to just pick up a copy of the paper on the way to class - becomes a much greater challenge in the online world. Still, student newspapers are hyper-local, which (in my mind) is a key to success in today's online media environment. "In the newsroom, daily is too slow. We will report in real-time on the web, mobile and social media. To do this, we made digital news its own team and set aside money to equip them with new </a:t>
            </a:r>
            <a:r>
              <a:rPr lang="en-US" dirty="0" err="1" smtClean="0"/>
              <a:t>iPads</a:t>
            </a:r>
            <a:r>
              <a:rPr lang="en-US" dirty="0" smtClean="0"/>
              <a:t> and video cameras to report live from the field.”</a:t>
            </a:r>
          </a:p>
          <a:p>
            <a:endParaRPr lang="en-US" dirty="0" smtClean="0"/>
          </a:p>
          <a:p>
            <a:r>
              <a:rPr lang="en-US" dirty="0" smtClean="0"/>
              <a:t>“This is about delivering on our mission to serve our community and prepare our student staff for the professional world. Here's how we plan to do that:</a:t>
            </a:r>
          </a:p>
          <a:p>
            <a:r>
              <a:rPr lang="en-US" b="1" dirty="0" smtClean="0"/>
              <a:t>Print:</a:t>
            </a:r>
            <a:r>
              <a:rPr lang="en-US" dirty="0" smtClean="0"/>
              <a:t> Two weekly print editions -- Emerald Monday and Emerald Weekend -- modeled after alternative weeklies, such as </a:t>
            </a:r>
            <a:r>
              <a:rPr lang="en-US" dirty="0" smtClean="0">
                <a:hlinkClick r:id="rId3"/>
              </a:rPr>
              <a:t>Willamette Week</a:t>
            </a:r>
            <a:r>
              <a:rPr lang="en-US" dirty="0" smtClean="0"/>
              <a:t> in Portland and The </a:t>
            </a:r>
            <a:r>
              <a:rPr lang="en-US" dirty="0" smtClean="0">
                <a:hlinkClick r:id="rId4"/>
              </a:rPr>
              <a:t>Stranger in Seattle</a:t>
            </a:r>
            <a:r>
              <a:rPr lang="en-US" dirty="0" smtClean="0"/>
              <a:t>.</a:t>
            </a:r>
          </a:p>
          <a:p>
            <a:r>
              <a:rPr lang="en-US" b="1" dirty="0" smtClean="0"/>
              <a:t>Web and mobile:</a:t>
            </a:r>
            <a:r>
              <a:rPr lang="en-US" dirty="0" smtClean="0"/>
              <a:t> Real-time news, community engagement, photo galleries and video on the web, mobile and social media. New web and mobile apps that make students' lives richer and more entertaining.</a:t>
            </a:r>
          </a:p>
          <a:p>
            <a:r>
              <a:rPr lang="en-US" b="1" dirty="0" smtClean="0"/>
              <a:t>Events:</a:t>
            </a:r>
            <a:r>
              <a:rPr lang="en-US" dirty="0" smtClean="0"/>
              <a:t> A promotions and events division -- Emerald Presents -- to sponsor political debates, football watch parties, and student music festivals.</a:t>
            </a:r>
          </a:p>
          <a:p>
            <a:r>
              <a:rPr lang="en-US" b="1" dirty="0" smtClean="0"/>
              <a:t>Advertising and marketing:</a:t>
            </a:r>
            <a:r>
              <a:rPr lang="en-US" dirty="0" smtClean="0"/>
              <a:t> A full suite of marketing services that combines print, web, mobile, social media and street team services.”</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23</a:t>
            </a:fld>
            <a:endParaRPr lang="en-US"/>
          </a:p>
        </p:txBody>
      </p:sp>
    </p:spTree>
    <p:extLst>
      <p:ext uri="{BB962C8B-B14F-4D97-AF65-F5344CB8AC3E}">
        <p14:creationId xmlns:p14="http://schemas.microsoft.com/office/powerpoint/2010/main" val="2401320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We are developing an entirely new platform for community news and information by connecting paper to the internet to create what is believed to be the world’s first internet-enabled newspaper.</a:t>
            </a:r>
            <a:br>
              <a:rPr lang="en-US" i="1" dirty="0" smtClean="0"/>
            </a:br>
            <a:r>
              <a:rPr lang="en-US" i="1" dirty="0" smtClean="0"/>
              <a:t>…</a:t>
            </a:r>
            <a:br>
              <a:rPr lang="en-US" i="1" dirty="0" smtClean="0"/>
            </a:br>
            <a:r>
              <a:rPr lang="en-US" i="1" dirty="0" smtClean="0"/>
              <a:t>The aim of the new technology is to bridge the digital gap, giving people access to the internet through a new platform, and also to encourage new forms of community news, communication and social engagement.</a:t>
            </a:r>
            <a:endParaRPr lang="en-US" dirty="0" smtClean="0"/>
          </a:p>
          <a:p>
            <a:r>
              <a:rPr lang="en-US" i="1" dirty="0" smtClean="0"/>
              <a:t>The platform is capable of ‘capacitive touch interactions’ – which means that by touching various parts of the page readers can activate content ranging from audio reports to web polls or advertising – all contained within the paper itself.</a:t>
            </a:r>
          </a:p>
          <a:p>
            <a:r>
              <a:rPr lang="en-US" i="1" dirty="0" smtClean="0"/>
              <a:t>But the developments in printed electronics do not stop there. Digital devices and microphones, buttons, sliders, </a:t>
            </a:r>
            <a:r>
              <a:rPr lang="en-US" i="1" dirty="0" err="1" smtClean="0"/>
              <a:t>colour</a:t>
            </a:r>
            <a:r>
              <a:rPr lang="en-US" i="1" dirty="0" smtClean="0"/>
              <a:t> -hanging </a:t>
            </a:r>
            <a:r>
              <a:rPr lang="en-US" i="1" dirty="0" err="1" smtClean="0"/>
              <a:t>fibres</a:t>
            </a:r>
            <a:r>
              <a:rPr lang="en-US" i="1" dirty="0" smtClean="0"/>
              <a:t>, LED text displays and mobile communication can all be used in an interactive newspaper.</a:t>
            </a:r>
            <a:endParaRPr lang="en-US" dirty="0" smtClean="0"/>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24</a:t>
            </a:fld>
            <a:endParaRPr lang="en-US"/>
          </a:p>
        </p:txBody>
      </p:sp>
    </p:spTree>
    <p:extLst>
      <p:ext uri="{BB962C8B-B14F-4D97-AF65-F5344CB8AC3E}">
        <p14:creationId xmlns:p14="http://schemas.microsoft.com/office/powerpoint/2010/main" val="1129151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(few) really neat things about </a:t>
            </a:r>
            <a:r>
              <a:rPr lang="en-US" dirty="0" err="1" smtClean="0"/>
              <a:t>OpenPublish</a:t>
            </a:r>
            <a:r>
              <a:rPr lang="en-US" dirty="0" smtClean="0"/>
              <a:t> on Drupal is the image system. Here, you upload an image once, and the system creates several versions of the image, which can be used by a device-aware system (which </a:t>
            </a:r>
            <a:r>
              <a:rPr lang="en-US" dirty="0" err="1" smtClean="0"/>
              <a:t>OpenPublish</a:t>
            </a:r>
            <a:r>
              <a:rPr lang="en-US" dirty="0" smtClean="0"/>
              <a:t> isn't) to put small images on small screens and bigger images on the large screens. As </a:t>
            </a:r>
            <a:r>
              <a:rPr lang="en-US" dirty="0" err="1" smtClean="0"/>
              <a:t>Webmonkey</a:t>
            </a:r>
            <a:r>
              <a:rPr lang="en-US" dirty="0" smtClean="0"/>
              <a:t> says, "web authors use a </a:t>
            </a:r>
            <a:r>
              <a:rPr lang="en-US" dirty="0" smtClean="0">
                <a:hlinkClick r:id="rId3"/>
              </a:rPr>
              <a:t>variety of hacks</a:t>
            </a:r>
            <a:r>
              <a:rPr lang="en-US" dirty="0" smtClean="0"/>
              <a:t> to (incompletely) work around this problem, but to really solve it the web likely needs new tools." Using HTML, for example, that will read information from the </a:t>
            </a:r>
            <a:r>
              <a:rPr lang="en-US" dirty="0" smtClean="0">
                <a:hlinkClick r:id="rId3"/>
              </a:rPr>
              <a:t>head</a:t>
            </a:r>
            <a:r>
              <a:rPr lang="en-US" dirty="0" smtClean="0"/>
              <a:t> of the document to serve the right image.</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25</a:t>
            </a:fld>
            <a:endParaRPr lang="en-US"/>
          </a:p>
        </p:txBody>
      </p:sp>
    </p:spTree>
    <p:extLst>
      <p:ext uri="{BB962C8B-B14F-4D97-AF65-F5344CB8AC3E}">
        <p14:creationId xmlns:p14="http://schemas.microsoft.com/office/powerpoint/2010/main" val="2973422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 Educational App Directory for Teachers</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29</a:t>
            </a:fld>
            <a:endParaRPr lang="en-US"/>
          </a:p>
        </p:txBody>
      </p:sp>
    </p:spTree>
    <p:extLst>
      <p:ext uri="{BB962C8B-B14F-4D97-AF65-F5344CB8AC3E}">
        <p14:creationId xmlns:p14="http://schemas.microsoft.com/office/powerpoint/2010/main" val="1733615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Bottlenose is an application that will convert Twitter into a personalized dashboard and newspaper. "The Bottlenose name was inspired by the dolphin, which is reflected in its primary feature known as Sonar – a visual representation of your online conversation." To be sure, more and more people are using such services to aggregated the news - as Brian Kelly says, </a:t>
            </a:r>
            <a:r>
              <a:rPr lang="en-US" dirty="0" smtClean="0">
                <a:hlinkClick r:id="rId3"/>
              </a:rPr>
              <a:t>who needs Rupert Murdoch</a:t>
            </a:r>
            <a:r>
              <a:rPr lang="en-US" dirty="0" smtClean="0"/>
              <a:t>? On the other hand, it's better to get some perspective and comment on your forwarded link (as in this newsletter), isn't it? "it has been suggested that '</a:t>
            </a:r>
            <a:r>
              <a:rPr lang="en-US" dirty="0" smtClean="0">
                <a:hlinkClick r:id="rId4"/>
              </a:rPr>
              <a:t>Twitter, like blogging, needs an edge, a voice, a riskiness</a:t>
            </a:r>
            <a:r>
              <a:rPr lang="en-US" dirty="0" smtClean="0"/>
              <a:t>'" - that's my feeling, and why the automated systems I think will in the end prove less than satisfactory.</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33</a:t>
            </a:fld>
            <a:endParaRPr lang="en-US"/>
          </a:p>
        </p:txBody>
      </p:sp>
    </p:spTree>
    <p:extLst>
      <p:ext uri="{BB962C8B-B14F-4D97-AF65-F5344CB8AC3E}">
        <p14:creationId xmlns:p14="http://schemas.microsoft.com/office/powerpoint/2010/main" val="2422893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F9076F-C1BF-804E-A802-86AF8A32B4F6}" type="slidenum">
              <a:rPr lang="en-US" smtClean="0"/>
              <a:t>5</a:t>
            </a:fld>
            <a:endParaRPr lang="en-US"/>
          </a:p>
        </p:txBody>
      </p:sp>
    </p:spTree>
    <p:extLst>
      <p:ext uri="{BB962C8B-B14F-4D97-AF65-F5344CB8AC3E}">
        <p14:creationId xmlns:p14="http://schemas.microsoft.com/office/powerpoint/2010/main" val="1770819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Publishers and authors are being warned, beware of Amazon. I'm trying to feel sorry for the commercial press, but really, their experience of negotiating with Amazon is like many an author's negotiations with publishers. "The “negotiating” consisted of Amazon stating that they wanted a markedly increased discount, which would see both the publishers involved and their authors lose close to a tenth of their revenue, including revenue from both books in print and in e-book form... Then they learned about “negotiating” with Amazon. The gun-to-the-head Amazon style led to the threat that IPG had to agree to the proposed terms, or all of their e-book titles would be pulled off the Amazon site. That is precisely what happened in the middle of February. And that is the situation today."</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34</a:t>
            </a:fld>
            <a:endParaRPr lang="en-US"/>
          </a:p>
        </p:txBody>
      </p:sp>
    </p:spTree>
    <p:extLst>
      <p:ext uri="{BB962C8B-B14F-4D97-AF65-F5344CB8AC3E}">
        <p14:creationId xmlns:p14="http://schemas.microsoft.com/office/powerpoint/2010/main" val="2381467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pl-PL" sz="1800" b="0" kern="1200" dirty="0" smtClean="0">
                <a:solidFill>
                  <a:schemeClr val="tx1"/>
                </a:solidFill>
                <a:effectLst/>
                <a:latin typeface="+mn-lt"/>
                <a:ea typeface="+mn-ea"/>
                <a:cs typeface="+mn-cs"/>
                <a:hlinkClick r:id="rId3"/>
              </a:rPr>
              <a:t>http://www.downes.ca/post/58245</a:t>
            </a:r>
            <a:r>
              <a:rPr lang="pl-PL" sz="1800" b="0" kern="1200" dirty="0" smtClean="0">
                <a:solidFill>
                  <a:schemeClr val="tx1"/>
                </a:solidFill>
                <a:effectLst/>
                <a:latin typeface="+mn-lt"/>
                <a:ea typeface="+mn-ea"/>
                <a:cs typeface="+mn-cs"/>
              </a:rPr>
              <a:t> </a:t>
            </a:r>
            <a:r>
              <a:rPr lang="en-US" sz="1800" b="0" kern="1200" dirty="0" smtClean="0">
                <a:solidFill>
                  <a:schemeClr val="tx1"/>
                </a:solidFill>
                <a:effectLst/>
                <a:latin typeface="+mn-lt"/>
                <a:ea typeface="+mn-ea"/>
                <a:cs typeface="+mn-cs"/>
              </a:rPr>
              <a:t/>
            </a:r>
            <a:br>
              <a:rPr lang="en-US" sz="1800" b="0" kern="1200" dirty="0" smtClean="0">
                <a:solidFill>
                  <a:schemeClr val="tx1"/>
                </a:solidFill>
                <a:effectLst/>
                <a:latin typeface="+mn-lt"/>
                <a:ea typeface="+mn-ea"/>
                <a:cs typeface="+mn-cs"/>
              </a:rPr>
            </a:br>
            <a:r>
              <a:rPr lang="en-US" sz="1800" b="0" kern="1200" dirty="0" smtClean="0">
                <a:solidFill>
                  <a:schemeClr val="tx1"/>
                </a:solidFill>
                <a:effectLst/>
                <a:latin typeface="+mn-lt"/>
                <a:ea typeface="+mn-ea"/>
                <a:cs typeface="+mn-cs"/>
              </a:rPr>
              <a:t>Jim Groom, </a:t>
            </a:r>
            <a:r>
              <a:rPr lang="en-US" sz="1800" b="0" kern="1200" dirty="0" err="1" smtClean="0">
                <a:solidFill>
                  <a:schemeClr val="tx1"/>
                </a:solidFill>
                <a:effectLst/>
                <a:latin typeface="+mn-lt"/>
                <a:ea typeface="+mn-ea"/>
                <a:cs typeface="+mn-cs"/>
              </a:rPr>
              <a:t>bavatuesdays</a:t>
            </a:r>
            <a:r>
              <a:rPr lang="en-US" sz="1800" b="0" kern="1200" dirty="0" smtClean="0">
                <a:solidFill>
                  <a:schemeClr val="tx1"/>
                </a:solidFill>
                <a:effectLst/>
                <a:latin typeface="+mn-lt"/>
                <a:ea typeface="+mn-ea"/>
                <a:cs typeface="+mn-cs"/>
              </a:rPr>
              <a:t>, May 24, 2012.</a:t>
            </a:r>
          </a:p>
          <a:p>
            <a:pPr lvl="0"/>
            <a:r>
              <a:rPr lang="en-US" dirty="0" smtClean="0"/>
              <a:t>It looks like we're in for another round of video deletions on </a:t>
            </a:r>
            <a:r>
              <a:rPr lang="en-US" dirty="0" err="1" smtClean="0"/>
              <a:t>YouTibe</a:t>
            </a:r>
            <a:r>
              <a:rPr lang="en-US" dirty="0" smtClean="0"/>
              <a:t>. As Jim Groom says, "I’ve probably had around 50 copyright complaints, and they have been coming fast and furious as of late. There must be some crackdown in the office of YouTube." What I don't understand is why the creators (or, more accurately, the copyright holders) of a film like </a:t>
            </a:r>
            <a:r>
              <a:rPr lang="en-US" i="1" dirty="0" smtClean="0"/>
              <a:t>The Wild Bunch</a:t>
            </a:r>
            <a:r>
              <a:rPr lang="en-US" dirty="0" smtClean="0"/>
              <a:t> don't understand that their property becomes </a:t>
            </a:r>
            <a:r>
              <a:rPr lang="en-US" i="1" dirty="0" smtClean="0"/>
              <a:t>more</a:t>
            </a:r>
            <a:r>
              <a:rPr lang="en-US" dirty="0" smtClean="0"/>
              <a:t> valuable when people use a clip of it as part of their everyday vocabulary. Oh well. I guess it's back to cat videos - they'll </a:t>
            </a:r>
            <a:r>
              <a:rPr lang="en-US" i="1" dirty="0" smtClean="0"/>
              <a:t>never</a:t>
            </a:r>
            <a:r>
              <a:rPr lang="en-US" dirty="0" smtClean="0"/>
              <a:t> become illegal (unless Disney decides it owns the rights to cat videos).</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35</a:t>
            </a:fld>
            <a:endParaRPr lang="en-US"/>
          </a:p>
        </p:txBody>
      </p:sp>
    </p:spTree>
    <p:extLst>
      <p:ext uri="{BB962C8B-B14F-4D97-AF65-F5344CB8AC3E}">
        <p14:creationId xmlns:p14="http://schemas.microsoft.com/office/powerpoint/2010/main" val="895438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
            </a:r>
            <a:br>
              <a:rPr lang="en-US" dirty="0" smtClean="0">
                <a:effectLst/>
              </a:rPr>
            </a:br>
            <a:r>
              <a:rPr lang="en-US" b="1" dirty="0" smtClean="0">
                <a:effectLst/>
                <a:hlinkClick r:id="rId3"/>
              </a:rPr>
              <a:t>Here's The TED Presentation About Rich People That TED Doesn't Want You To See</a:t>
            </a:r>
            <a:r>
              <a:rPr lang="en-US" dirty="0" smtClean="0">
                <a:effectLst/>
              </a:rPr>
              <a:t/>
            </a:r>
            <a:br>
              <a:rPr lang="en-US" dirty="0" smtClean="0">
                <a:effectLst/>
              </a:rPr>
            </a:br>
            <a:r>
              <a:rPr lang="en-US" dirty="0" smtClean="0">
                <a:effectLst/>
                <a:hlinkClick r:id="rId4"/>
              </a:rPr>
              <a:t>Grace Wyler</a:t>
            </a:r>
            <a:r>
              <a:rPr lang="en-US" dirty="0" smtClean="0">
                <a:effectLst/>
              </a:rPr>
              <a:t>, </a:t>
            </a:r>
            <a:r>
              <a:rPr lang="en-US" dirty="0" smtClean="0">
                <a:effectLst/>
                <a:hlinkClick r:id="rId5"/>
              </a:rPr>
              <a:t>Business Insider</a:t>
            </a:r>
            <a:r>
              <a:rPr lang="en-US" dirty="0" smtClean="0">
                <a:effectLst/>
              </a:rPr>
              <a:t>, May 18, 2012. </a:t>
            </a:r>
          </a:p>
          <a:p>
            <a:r>
              <a:rPr lang="en-US" dirty="0" smtClean="0"/>
              <a:t>Normally people with these sorts of views would never be allowed near a TED stage. But a millionaire slipped through the cracks and as the </a:t>
            </a:r>
            <a:r>
              <a:rPr lang="en-US" dirty="0" smtClean="0">
                <a:hlinkClick r:id="rId6"/>
              </a:rPr>
              <a:t>National Journal reports</a:t>
            </a:r>
            <a:r>
              <a:rPr lang="en-US" dirty="0" smtClean="0"/>
              <a:t>, TED's Chris Anderson is refusing to publish a talk given on its stage by venture capitalist Nick </a:t>
            </a:r>
            <a:r>
              <a:rPr lang="en-US" dirty="0" err="1" smtClean="0"/>
              <a:t>Hanauer</a:t>
            </a:r>
            <a:r>
              <a:rPr lang="en-US" dirty="0" smtClean="0"/>
              <a:t>. As </a:t>
            </a:r>
            <a:r>
              <a:rPr lang="en-US" dirty="0" smtClean="0">
                <a:hlinkClick r:id="rId7"/>
              </a:rPr>
              <a:t>Time reports</a:t>
            </a:r>
            <a:r>
              <a:rPr lang="en-US" dirty="0" smtClean="0"/>
              <a:t>, Anderson's </a:t>
            </a:r>
            <a:r>
              <a:rPr lang="en-US" dirty="0" smtClean="0">
                <a:hlinkClick r:id="rId8"/>
              </a:rPr>
              <a:t>explanation</a:t>
            </a:r>
            <a:r>
              <a:rPr lang="en-US" dirty="0" smtClean="0"/>
              <a:t> is that the talk was “too political” to be posted during an election year, and that "a lot of business managers and entrepreneurs would feel insulted" by some of </a:t>
            </a:r>
            <a:r>
              <a:rPr lang="en-US" dirty="0" err="1" smtClean="0"/>
              <a:t>Hanauer’s</a:t>
            </a:r>
            <a:r>
              <a:rPr lang="en-US" dirty="0" smtClean="0"/>
              <a:t> arguments. Alas for Anderson, the video has </a:t>
            </a:r>
            <a:r>
              <a:rPr lang="en-US" dirty="0" smtClean="0">
                <a:hlinkClick r:id="rId9"/>
              </a:rPr>
              <a:t>surfaced at YouTube</a:t>
            </a:r>
            <a:r>
              <a:rPr lang="en-US" dirty="0" smtClean="0"/>
              <a:t>, so the rich will be insulted no matter what. Anyhow, you can </a:t>
            </a:r>
            <a:r>
              <a:rPr lang="en-US" dirty="0" smtClean="0">
                <a:hlinkClick r:id="rId10"/>
              </a:rPr>
              <a:t>read Hanauer's radical arguments</a:t>
            </a:r>
            <a:r>
              <a:rPr lang="en-US" dirty="0" smtClean="0"/>
              <a:t> on that beacon of socialism, Bloomberg. Or read the full text of the talk </a:t>
            </a:r>
            <a:r>
              <a:rPr lang="en-US" dirty="0" smtClean="0">
                <a:hlinkClick r:id="rId11"/>
              </a:rPr>
              <a:t>here</a:t>
            </a:r>
            <a:r>
              <a:rPr lang="en-US" dirty="0" smtClean="0"/>
              <a:t>. Meanwhile, you can read the </a:t>
            </a:r>
            <a:r>
              <a:rPr lang="en-US" dirty="0" smtClean="0">
                <a:hlinkClick r:id="rId12"/>
              </a:rPr>
              <a:t>discussion at TED</a:t>
            </a:r>
            <a:r>
              <a:rPr lang="en-US" dirty="0" smtClean="0"/>
              <a:t> where members are shocked - shocked! - to discover that TED wasn't the open marketplace of ideas they thought. People who read me know I have been critical of this aspect of TED for a long time. Maybe now, a few more eyes will be opened.</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36</a:t>
            </a:fld>
            <a:endParaRPr lang="en-US"/>
          </a:p>
        </p:txBody>
      </p:sp>
    </p:spTree>
    <p:extLst>
      <p:ext uri="{BB962C8B-B14F-4D97-AF65-F5344CB8AC3E}">
        <p14:creationId xmlns:p14="http://schemas.microsoft.com/office/powerpoint/2010/main" val="815468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hlinkClick r:id="rId3"/>
              </a:rPr>
              <a:t>How the Professor Who Fooled Wikipedia Got Caught by Reddit</a:t>
            </a:r>
            <a:r>
              <a:rPr lang="en-US" dirty="0" smtClean="0">
                <a:effectLst/>
              </a:rPr>
              <a:t/>
            </a:r>
            <a:br>
              <a:rPr lang="en-US" dirty="0" smtClean="0">
                <a:effectLst/>
              </a:rPr>
            </a:br>
            <a:r>
              <a:rPr lang="en-US" dirty="0" smtClean="0">
                <a:effectLst/>
                <a:hlinkClick r:id="rId4"/>
              </a:rPr>
              <a:t>Yoni Appelbaum</a:t>
            </a:r>
            <a:r>
              <a:rPr lang="en-US" dirty="0" smtClean="0">
                <a:effectLst/>
              </a:rPr>
              <a:t>, </a:t>
            </a:r>
            <a:r>
              <a:rPr lang="en-US" dirty="0" smtClean="0">
                <a:effectLst/>
                <a:hlinkClick r:id="rId5"/>
              </a:rPr>
              <a:t>The Atlantic</a:t>
            </a:r>
            <a:r>
              <a:rPr lang="en-US" dirty="0" smtClean="0">
                <a:effectLst/>
              </a:rPr>
              <a:t>, May 16, 2012. </a:t>
            </a:r>
          </a:p>
          <a:p>
            <a:r>
              <a:rPr lang="en-US" dirty="0" smtClean="0"/>
              <a:t>Good story about T. Mills Kelly's course, </a:t>
            </a:r>
            <a:r>
              <a:rPr lang="en-US" i="1" dirty="0" smtClean="0">
                <a:hlinkClick r:id="rId6"/>
              </a:rPr>
              <a:t>Lying About the Past</a:t>
            </a:r>
            <a:r>
              <a:rPr lang="en-US" dirty="0" smtClean="0"/>
              <a:t>. The idea here is to engage students by having them create a fabricated </a:t>
            </a:r>
            <a:r>
              <a:rPr lang="en-US" dirty="0" err="1" smtClean="0"/>
              <a:t>hostory</a:t>
            </a:r>
            <a:r>
              <a:rPr lang="en-US" dirty="0" smtClean="0"/>
              <a:t> and attempt to fool a community with it. Their first attempt succeeded in planting a false Wikipedia article. But their efforts from the current year, including one that was undone on </a:t>
            </a:r>
            <a:r>
              <a:rPr lang="en-US" dirty="0" err="1" smtClean="0"/>
              <a:t>Reddit</a:t>
            </a:r>
            <a:r>
              <a:rPr lang="en-US" dirty="0" smtClean="0"/>
              <a:t> in a mere matter of minutes. What's really </a:t>
            </a:r>
            <a:r>
              <a:rPr lang="en-US" dirty="0" err="1" smtClean="0"/>
              <a:t>inteersting</a:t>
            </a:r>
            <a:r>
              <a:rPr lang="en-US" dirty="0" smtClean="0"/>
              <a:t> about the article is the </a:t>
            </a:r>
            <a:r>
              <a:rPr lang="en-US" dirty="0" err="1" smtClean="0"/>
              <a:t>anaysis</a:t>
            </a:r>
            <a:r>
              <a:rPr lang="en-US" dirty="0" smtClean="0"/>
              <a:t> of why Wikipedia was fooled and </a:t>
            </a:r>
            <a:r>
              <a:rPr lang="en-US" dirty="0" err="1" smtClean="0"/>
              <a:t>Reddit</a:t>
            </a:r>
            <a:r>
              <a:rPr lang="en-US" dirty="0" smtClean="0"/>
              <a:t> wasn't. "One answer lies in the structure of the Internet's various communities. Wikipedia has a weak community, but centralizes the exchange of information. It has a small number of extremely active editors, but participation is </a:t>
            </a:r>
            <a:r>
              <a:rPr lang="en-US" dirty="0" smtClean="0">
                <a:hlinkClick r:id="rId7"/>
              </a:rPr>
              <a:t>declining</a:t>
            </a:r>
            <a:r>
              <a:rPr lang="en-US" dirty="0" smtClean="0"/>
              <a:t>, and most users feel little ownership of the content." As Wikipedia editors gain more authority and </a:t>
            </a:r>
            <a:r>
              <a:rPr lang="en-US" dirty="0" err="1" smtClean="0"/>
              <a:t>nfluence</a:t>
            </a:r>
            <a:r>
              <a:rPr lang="en-US" dirty="0" smtClean="0"/>
              <a:t>, as they have over the last few years, the ability of the site to detect errors and falsehoods actually decreases. Of course - this </a:t>
            </a:r>
            <a:r>
              <a:rPr lang="en-US" i="1" dirty="0" smtClean="0"/>
              <a:t>Atlantic</a:t>
            </a:r>
            <a:r>
              <a:rPr lang="en-US" dirty="0" smtClean="0"/>
              <a:t> article may also be a deception. Who's to know?</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37</a:t>
            </a:fld>
            <a:endParaRPr lang="en-US"/>
          </a:p>
        </p:txBody>
      </p:sp>
    </p:spTree>
    <p:extLst>
      <p:ext uri="{BB962C8B-B14F-4D97-AF65-F5344CB8AC3E}">
        <p14:creationId xmlns:p14="http://schemas.microsoft.com/office/powerpoint/2010/main" val="1489155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Microsoft recently introduced online research support in its office suite and Google has announced a similar service in its 'Research Sidebar'. This post from Google Operating System (not an official Google weblog) covers the basics. "The sidebar includes the top Google search results, image search results, facts, maps, reviews and famous quotes. Click the icon from the search box to restrict the results to images and quotes." My question is, do we really want pages and pages of 'hotel deals' listings in the sidebar of our Google documents?</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38</a:t>
            </a:fld>
            <a:endParaRPr lang="en-US"/>
          </a:p>
        </p:txBody>
      </p:sp>
    </p:spTree>
    <p:extLst>
      <p:ext uri="{BB962C8B-B14F-4D97-AF65-F5344CB8AC3E}">
        <p14:creationId xmlns:p14="http://schemas.microsoft.com/office/powerpoint/2010/main" val="3281804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Scott Wilson helps us all understand SPAWS (Sharing </a:t>
            </a:r>
            <a:r>
              <a:rPr lang="en-US" dirty="0" err="1" smtClean="0"/>
              <a:t>Paradata</a:t>
            </a:r>
            <a:r>
              <a:rPr lang="en-US" dirty="0" smtClean="0"/>
              <a:t> Across Widget Stores) with a new use case. "</a:t>
            </a:r>
            <a:r>
              <a:rPr lang="en-US" dirty="0" err="1" smtClean="0"/>
              <a:t>Paradata</a:t>
            </a:r>
            <a:r>
              <a:rPr lang="en-US" dirty="0" smtClean="0"/>
              <a:t> – reviews by users, ratings and ‘likes’, and aggregate download statistics – is collected separately by each store. Sharing this </a:t>
            </a:r>
            <a:r>
              <a:rPr lang="en-US" dirty="0" err="1" smtClean="0"/>
              <a:t>paradata</a:t>
            </a:r>
            <a:r>
              <a:rPr lang="en-US" dirty="0" smtClean="0"/>
              <a:t> between stores will add value for users of all the stores." Basically, then, it's like sharing metadata created by users (or as I called it, </a:t>
            </a:r>
            <a:r>
              <a:rPr lang="en-US" dirty="0" smtClean="0">
                <a:hlinkClick r:id="rId3"/>
              </a:rPr>
              <a:t>second party metadata</a:t>
            </a:r>
            <a:r>
              <a:rPr lang="en-US" dirty="0" smtClean="0"/>
              <a:t>) - except that the metadata is shared (as I could see from the </a:t>
            </a:r>
            <a:r>
              <a:rPr lang="en-US" dirty="0" smtClean="0">
                <a:hlinkClick r:id="rId4"/>
              </a:rPr>
              <a:t>paradata cookbook</a:t>
            </a:r>
            <a:r>
              <a:rPr lang="en-US" dirty="0" smtClean="0"/>
              <a:t>) in JSON rather than XML. meanwhile, related to another educational metadata initiative (</a:t>
            </a:r>
            <a:r>
              <a:rPr lang="en-US" dirty="0" smtClean="0">
                <a:hlinkClick r:id="rId5"/>
              </a:rPr>
              <a:t>LRMI</a:t>
            </a:r>
            <a:r>
              <a:rPr lang="en-US" dirty="0" smtClean="0"/>
              <a:t>), Phil Barker </a:t>
            </a:r>
            <a:r>
              <a:rPr lang="en-US" dirty="0" err="1" smtClean="0">
                <a:hlinkClick r:id="rId6"/>
              </a:rPr>
              <a:t>asks</a:t>
            </a:r>
            <a:r>
              <a:rPr lang="en-US" dirty="0" err="1" smtClean="0"/>
              <a:t>the</a:t>
            </a:r>
            <a:r>
              <a:rPr lang="en-US" dirty="0" smtClean="0"/>
              <a:t> all-</a:t>
            </a:r>
            <a:r>
              <a:rPr lang="en-US" dirty="0" err="1" smtClean="0"/>
              <a:t>importnat</a:t>
            </a:r>
            <a:r>
              <a:rPr lang="en-US" dirty="0" smtClean="0"/>
              <a:t> question: Will using </a:t>
            </a:r>
            <a:r>
              <a:rPr lang="en-US" dirty="0" err="1" smtClean="0"/>
              <a:t>schema.org</a:t>
            </a:r>
            <a:r>
              <a:rPr lang="en-US" dirty="0" smtClean="0"/>
              <a:t> metadata improve my Google rank?</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39</a:t>
            </a:fld>
            <a:endParaRPr lang="en-US"/>
          </a:p>
        </p:txBody>
      </p:sp>
    </p:spTree>
    <p:extLst>
      <p:ext uri="{BB962C8B-B14F-4D97-AF65-F5344CB8AC3E}">
        <p14:creationId xmlns:p14="http://schemas.microsoft.com/office/powerpoint/2010/main" val="2084994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this doesn't exist, but it is imaginable that we could read something like this in the near future: "</a:t>
            </a:r>
            <a:r>
              <a:rPr lang="en-US" dirty="0" err="1" smtClean="0"/>
              <a:t>Klout</a:t>
            </a:r>
            <a:r>
              <a:rPr lang="en-US" dirty="0" smtClean="0"/>
              <a:t> is </a:t>
            </a:r>
            <a:r>
              <a:rPr lang="en-US" dirty="0" err="1" smtClean="0"/>
              <a:t>trialling</a:t>
            </a:r>
            <a:r>
              <a:rPr lang="en-US" dirty="0" smtClean="0"/>
              <a:t> a beta program with the Department of Homeland Security and Customs and Border Protection to provide fast-track entrepreneur visa entry to individuals with high </a:t>
            </a:r>
            <a:r>
              <a:rPr lang="en-US" dirty="0" err="1" smtClean="0"/>
              <a:t>Klout</a:t>
            </a:r>
            <a:r>
              <a:rPr lang="en-US" dirty="0" smtClean="0"/>
              <a:t> scores in specific areas." Now - I know the first reaction is to say how bad this is. But is it unreasonable for government to have as much information on you as some company? Is it unreasonable for us to use it in some practical way, like crossing borders? And maybe - just maybe - if it becomes used in this way, maybe we'll have some rights to access it, use it ourselves, and ensure it is correct. Because right now none of that is the case.</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40</a:t>
            </a:fld>
            <a:endParaRPr lang="en-US"/>
          </a:p>
        </p:txBody>
      </p:sp>
    </p:spTree>
    <p:extLst>
      <p:ext uri="{BB962C8B-B14F-4D97-AF65-F5344CB8AC3E}">
        <p14:creationId xmlns:p14="http://schemas.microsoft.com/office/powerpoint/2010/main" val="671959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LEssons</a:t>
            </a:r>
            <a:r>
              <a:rPr lang="en-US" dirty="0" smtClean="0"/>
              <a:t>: Don’t underestimate the power of social media to bring </a:t>
            </a:r>
            <a:r>
              <a:rPr lang="en-US" dirty="0" err="1" smtClean="0"/>
              <a:t>prople</a:t>
            </a:r>
            <a:r>
              <a:rPr lang="en-US" dirty="0" smtClean="0"/>
              <a:t> together to have a voice on issues. Second, SOPA happened only 18 months. We’re seeing a dramatic shift. The full consequences have not yet played out.</a:t>
            </a:r>
          </a:p>
          <a:p>
            <a:r>
              <a:rPr lang="en-US" dirty="0" smtClean="0"/>
              <a:t>The third lesson is pessimistic. If this is the year that the Internet fought back, the battle may have been won but the fight continues. E.g., CETA, Trans Pacific Partnership (copyright tyranny), etc. There are reasons for optimism, but we have a long struggle ahead.</a:t>
            </a:r>
            <a:br>
              <a:rPr lang="en-US" dirty="0" smtClean="0"/>
            </a:br>
            <a:r>
              <a:rPr lang="en-US" dirty="0" err="1" smtClean="0"/>
              <a:t>ries</a:t>
            </a:r>
            <a:endParaRPr lang="en-US" dirty="0" smtClean="0"/>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42</a:t>
            </a:fld>
            <a:endParaRPr lang="en-US"/>
          </a:p>
        </p:txBody>
      </p:sp>
    </p:spTree>
    <p:extLst>
      <p:ext uri="{BB962C8B-B14F-4D97-AF65-F5344CB8AC3E}">
        <p14:creationId xmlns:p14="http://schemas.microsoft.com/office/powerpoint/2010/main" val="2343092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 </a:t>
            </a:r>
          </a:p>
          <a:p>
            <a:r>
              <a:rPr lang="en-US" dirty="0" smtClean="0"/>
              <a:t>Michael Geist writing about the revolution in education, citing examples like Stanford and MIT, and saying "there are serious doubts whether Canada is ready for these changes." </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46</a:t>
            </a:fld>
            <a:endParaRPr lang="en-US"/>
          </a:p>
        </p:txBody>
      </p:sp>
    </p:spTree>
    <p:extLst>
      <p:ext uri="{BB962C8B-B14F-4D97-AF65-F5344CB8AC3E}">
        <p14:creationId xmlns:p14="http://schemas.microsoft.com/office/powerpoint/2010/main" val="3587023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Coverage of some resistance being expressed by academics over MOOCs (and in particular, the Thomas Friedman version of MOOCs). Jonathan Rees, for example, writes, "don’t think that your exalted status as a college professor will cause anyone planning to make money off the corpse of your career to lose a wink of sleep." Mark Brown argues, "it’s disgusting to present MOOCs as a solution to the crisis in public funding for higher education." There's a lot more reaction covered in this article, and while I understand the concerns I don't think the academics interviewed have come to grips with the problems inherent in the existing system and how MOOCs (the real kind, not the Friedman kind) were designed to solve them.</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47</a:t>
            </a:fld>
            <a:endParaRPr lang="en-US"/>
          </a:p>
        </p:txBody>
      </p:sp>
    </p:spTree>
    <p:extLst>
      <p:ext uri="{BB962C8B-B14F-4D97-AF65-F5344CB8AC3E}">
        <p14:creationId xmlns:p14="http://schemas.microsoft.com/office/powerpoint/2010/main" val="2886147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b="0" kern="1200" dirty="0" smtClean="0">
                <a:solidFill>
                  <a:schemeClr val="tx1"/>
                </a:solidFill>
                <a:effectLst/>
                <a:latin typeface="+mn-lt"/>
                <a:ea typeface="+mn-ea"/>
                <a:cs typeface="+mn-cs"/>
              </a:rPr>
              <a:t>Tom Sachs, YouTube, May 16, 2012.</a:t>
            </a:r>
          </a:p>
          <a:p>
            <a:pPr lvl="0"/>
            <a:r>
              <a:rPr lang="en-US" dirty="0" smtClean="0"/>
              <a:t>This short video, a tribute to plywood, is getting rave reviews. It's an educational video, but one that leaves one viewer "weeping in the building materials aisle at Home Depot." Me, I've spent a lot of time with plywood, and so I get that.</a:t>
            </a:r>
          </a:p>
          <a:p>
            <a:pPr lvl="0"/>
            <a:r>
              <a:rPr lang="pl-PL" dirty="0" smtClean="0">
                <a:hlinkClick r:id="rId3"/>
              </a:rPr>
              <a:t>http://www.downes.ca/post/58164</a:t>
            </a:r>
            <a:endParaRPr lang="pl-PL" dirty="0" smtClean="0"/>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7</a:t>
            </a:fld>
            <a:endParaRPr lang="en-US"/>
          </a:p>
        </p:txBody>
      </p:sp>
    </p:spTree>
    <p:extLst>
      <p:ext uri="{BB962C8B-B14F-4D97-AF65-F5344CB8AC3E}">
        <p14:creationId xmlns:p14="http://schemas.microsoft.com/office/powerpoint/2010/main" val="4232802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DIY learning: </a:t>
            </a:r>
            <a:r>
              <a:rPr lang="en-US" b="1" dirty="0" err="1" smtClean="0"/>
              <a:t>Schoolers</a:t>
            </a:r>
            <a:r>
              <a:rPr lang="en-US" b="1" dirty="0" smtClean="0"/>
              <a:t>, </a:t>
            </a:r>
            <a:r>
              <a:rPr lang="en-US" b="1" dirty="0" err="1" smtClean="0"/>
              <a:t>Edupunks</a:t>
            </a:r>
            <a:r>
              <a:rPr lang="en-US" b="1" dirty="0" smtClean="0"/>
              <a:t>, and Makers challenge education as we know it</a:t>
            </a:r>
          </a:p>
          <a:p>
            <a:endParaRPr lang="en-US" b="1" dirty="0" smtClean="0"/>
          </a:p>
          <a:p>
            <a:r>
              <a:rPr lang="en-US" dirty="0" err="1" smtClean="0"/>
              <a:t>Schoolers</a:t>
            </a:r>
            <a:r>
              <a:rPr lang="en-US" dirty="0" smtClean="0"/>
              <a:t> are applying new tools to traditional goals to crack open the case on the traditional schoolhouse. With laptops, tablets, and cell phones, students no longer wait to be spoon-fed information, but reach out beyond the walls of the classroom for images, information, and insights at the moment the question arises for them.</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49</a:t>
            </a:fld>
            <a:endParaRPr lang="en-US"/>
          </a:p>
        </p:txBody>
      </p:sp>
    </p:spTree>
    <p:extLst>
      <p:ext uri="{BB962C8B-B14F-4D97-AF65-F5344CB8AC3E}">
        <p14:creationId xmlns:p14="http://schemas.microsoft.com/office/powerpoint/2010/main" val="4138465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pl-PL" dirty="0" smtClean="0">
                <a:hlinkClick r:id="rId3"/>
              </a:rPr>
              <a:t>http://www.wiziq.com/course/4264-teaching-online</a:t>
            </a:r>
            <a:r>
              <a:rPr lang="pl-PL" dirty="0" smtClean="0"/>
              <a:t> </a:t>
            </a:r>
          </a:p>
          <a:p>
            <a:pPr lvl="0"/>
            <a:r>
              <a:rPr lang="pl-PL" dirty="0" smtClean="0"/>
              <a:t>UMW </a:t>
            </a:r>
            <a:r>
              <a:rPr lang="pl-PL" dirty="0" err="1" smtClean="0"/>
              <a:t>Faculty</a:t>
            </a:r>
            <a:r>
              <a:rPr lang="pl-PL" dirty="0" smtClean="0"/>
              <a:t> </a:t>
            </a:r>
            <a:r>
              <a:rPr lang="pl-PL" dirty="0" err="1" smtClean="0"/>
              <a:t>academy</a:t>
            </a:r>
            <a:r>
              <a:rPr lang="pl-PL" dirty="0" smtClean="0"/>
              <a:t> - </a:t>
            </a:r>
            <a:r>
              <a:rPr lang="pl-PL" dirty="0" smtClean="0">
                <a:hlinkClick r:id="rId4"/>
              </a:rPr>
              <a:t>http://www.downes.ca/post/58248</a:t>
            </a:r>
            <a:r>
              <a:rPr lang="pl-PL" dirty="0" smtClean="0"/>
              <a:t> </a:t>
            </a:r>
          </a:p>
          <a:p>
            <a:pPr lvl="0"/>
            <a:r>
              <a:rPr lang="pl-PL" dirty="0" smtClean="0"/>
              <a:t>-  </a:t>
            </a:r>
          </a:p>
          <a:p>
            <a:pPr lvl="0"/>
            <a:endParaRPr lang="pl-PL" dirty="0" smtClean="0"/>
          </a:p>
          <a:p>
            <a:pPr lvl="0"/>
            <a:endParaRPr lang="pl-PL" dirty="0" smtClean="0"/>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51</a:t>
            </a:fld>
            <a:endParaRPr lang="en-US"/>
          </a:p>
        </p:txBody>
      </p:sp>
    </p:spTree>
    <p:extLst>
      <p:ext uri="{BB962C8B-B14F-4D97-AF65-F5344CB8AC3E}">
        <p14:creationId xmlns:p14="http://schemas.microsoft.com/office/powerpoint/2010/main" val="3230578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the learning analytic research should move from the current practice of doing quantitative data analyses to include in it qualitative analyses," says </a:t>
            </a:r>
            <a:r>
              <a:rPr lang="en-US" dirty="0" err="1" smtClean="0"/>
              <a:t>Teemu</a:t>
            </a:r>
            <a:r>
              <a:rPr lang="en-US" dirty="0" smtClean="0"/>
              <a:t> </a:t>
            </a:r>
            <a:r>
              <a:rPr lang="en-US" dirty="0" err="1" smtClean="0"/>
              <a:t>Leinonen</a:t>
            </a:r>
            <a:r>
              <a:rPr lang="en-US" dirty="0" smtClean="0"/>
              <a:t>. "The quantified self should be expanded to be qualified self." But what does that mean, particularly given to be swayed by the philosophy "if you can't measure it, you can't manage it." Take </a:t>
            </a:r>
            <a:r>
              <a:rPr lang="en-US" dirty="0" err="1" smtClean="0"/>
              <a:t>Leinonen's</a:t>
            </a:r>
            <a:r>
              <a:rPr lang="en-US" dirty="0" smtClean="0"/>
              <a:t> example: "Most of us do not have a clue about the amount of calories we eat, but most of us know whatever our diet is healthy or not." We can represent the healthiness of the diet as qualitative, but what makes it healthy is the having of x grams of Vitamin A or y grams of </a:t>
            </a:r>
            <a:r>
              <a:rPr lang="en-US" dirty="0" err="1" smtClean="0"/>
              <a:t>fibre</a:t>
            </a:r>
            <a:r>
              <a:rPr lang="en-US" dirty="0" smtClean="0"/>
              <a:t>. That said, "combining quantitative and qualitative data analyses," as he suggests, does make sense. It resists the urge to privilege </a:t>
            </a:r>
            <a:r>
              <a:rPr lang="en-US" i="1" dirty="0" smtClean="0"/>
              <a:t>some</a:t>
            </a:r>
            <a:r>
              <a:rPr lang="en-US" dirty="0" smtClean="0"/>
              <a:t> types of </a:t>
            </a:r>
            <a:r>
              <a:rPr lang="en-US" i="1" dirty="0" smtClean="0"/>
              <a:t>easily</a:t>
            </a:r>
            <a:r>
              <a:rPr lang="en-US" dirty="0" smtClean="0"/>
              <a:t> measured data.</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52</a:t>
            </a:fld>
            <a:endParaRPr lang="en-US"/>
          </a:p>
        </p:txBody>
      </p:sp>
    </p:spTree>
    <p:extLst>
      <p:ext uri="{BB962C8B-B14F-4D97-AF65-F5344CB8AC3E}">
        <p14:creationId xmlns:p14="http://schemas.microsoft.com/office/powerpoint/2010/main" val="1338254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Howard Rheingold searches for the new in Anya </a:t>
            </a:r>
            <a:r>
              <a:rPr lang="en-US" dirty="0" err="1" smtClean="0"/>
              <a:t>Kamenetz's</a:t>
            </a:r>
            <a:r>
              <a:rPr lang="en-US" dirty="0" smtClean="0"/>
              <a:t> </a:t>
            </a:r>
            <a:r>
              <a:rPr lang="en-US" dirty="0" smtClean="0">
                <a:hlinkClick r:id="rId3"/>
              </a:rPr>
              <a:t>Edupunk's Guide</a:t>
            </a:r>
            <a:r>
              <a:rPr lang="en-US" dirty="0" smtClean="0"/>
              <a:t>, suggesting that what has been added is the idea of the personal learning plan to the personal learning network. "Making a public commitment to something is going to increase your accountability," says </a:t>
            </a:r>
            <a:r>
              <a:rPr lang="en-US" dirty="0" err="1" smtClean="0"/>
              <a:t>Kamenetz</a:t>
            </a:r>
            <a:r>
              <a:rPr lang="en-US" dirty="0" smtClean="0"/>
              <a:t>. Rheingold writes, "Her work serves as a bridge between blended learning and </a:t>
            </a:r>
            <a:r>
              <a:rPr lang="en-US" dirty="0" smtClean="0">
                <a:hlinkClick r:id="rId4"/>
              </a:rPr>
              <a:t>peeragogy</a:t>
            </a:r>
            <a:r>
              <a:rPr lang="en-US" dirty="0" smtClean="0"/>
              <a:t>. I previously wrote about </a:t>
            </a:r>
            <a:r>
              <a:rPr lang="en-US" dirty="0" smtClean="0">
                <a:hlinkClick r:id="rId5"/>
              </a:rPr>
              <a:t>Shelly Terrell</a:t>
            </a:r>
            <a:r>
              <a:rPr lang="en-US" dirty="0" smtClean="0"/>
              <a:t> and personal learning networks" and asks here what it takes for a group to self-organize. </a:t>
            </a:r>
            <a:r>
              <a:rPr lang="en-US" dirty="0" err="1" smtClean="0"/>
              <a:t>Kamanetz</a:t>
            </a:r>
            <a:r>
              <a:rPr lang="en-US" dirty="0" smtClean="0"/>
              <a:t> responds that there needs to be a common understanding of the goal - of course, this would be the </a:t>
            </a:r>
            <a:r>
              <a:rPr lang="en-US" i="1" dirty="0" smtClean="0"/>
              <a:t>outcome</a:t>
            </a:r>
            <a:r>
              <a:rPr lang="en-US" dirty="0" smtClean="0"/>
              <a:t> of self-organization, not what makes it possible.</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53</a:t>
            </a:fld>
            <a:endParaRPr lang="en-US"/>
          </a:p>
        </p:txBody>
      </p:sp>
    </p:spTree>
    <p:extLst>
      <p:ext uri="{BB962C8B-B14F-4D97-AF65-F5344CB8AC3E}">
        <p14:creationId xmlns:p14="http://schemas.microsoft.com/office/powerpoint/2010/main" val="3946175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finally finished my research study," writes Lee D. </a:t>
            </a:r>
            <a:r>
              <a:rPr lang="en-US" dirty="0" err="1" smtClean="0"/>
              <a:t>Ballantyne</a:t>
            </a:r>
            <a:r>
              <a:rPr lang="en-US" dirty="0" smtClean="0"/>
              <a:t>. "This is a summary of the outcomes: a framework for e-portfolio implementation. Full </a:t>
            </a:r>
            <a:r>
              <a:rPr lang="en-US" dirty="0" err="1" smtClean="0"/>
              <a:t>pdf</a:t>
            </a:r>
            <a:r>
              <a:rPr lang="en-US" dirty="0" smtClean="0"/>
              <a:t> paper </a:t>
            </a:r>
            <a:r>
              <a:rPr lang="en-US" dirty="0" smtClean="0">
                <a:hlinkClick r:id="rId3" tooltip="(lif)e-portfolio: a framework for implementation"/>
              </a:rPr>
              <a:t>here</a:t>
            </a:r>
            <a:r>
              <a:rPr lang="en-US" dirty="0" smtClean="0"/>
              <a:t>. The result is a good 52-page study of the subject. "Fundamental to these ideas of digital identity and a personal learning environment is the ability to create a </a:t>
            </a:r>
            <a:r>
              <a:rPr lang="en-US" dirty="0" err="1" smtClean="0"/>
              <a:t>personalised</a:t>
            </a:r>
            <a:r>
              <a:rPr lang="en-US" dirty="0" smtClean="0"/>
              <a:t> space. The benefits of </a:t>
            </a:r>
            <a:r>
              <a:rPr lang="en-US" dirty="0" err="1" smtClean="0"/>
              <a:t>personalisation</a:t>
            </a:r>
            <a:r>
              <a:rPr lang="en-US" dirty="0" smtClean="0"/>
              <a:t> are twofold. Firstly, a guiding principle behind reflective e-portfolio development – learner control – should apply to the tools learners use as well as to the content. The ability to </a:t>
            </a:r>
            <a:r>
              <a:rPr lang="en-US" dirty="0" err="1" smtClean="0"/>
              <a:t>customise</a:t>
            </a:r>
            <a:r>
              <a:rPr lang="en-US" dirty="0" smtClean="0"/>
              <a:t> the e-portfolio (process), to integrate the learner' own choice of tools (tools or systems), and, ultimately, create a digital identity (product) is incredibly important to learners. Secondly, </a:t>
            </a:r>
            <a:r>
              <a:rPr lang="en-US" dirty="0" err="1" smtClean="0"/>
              <a:t>personalisation</a:t>
            </a:r>
            <a:r>
              <a:rPr lang="en-US" dirty="0" smtClean="0"/>
              <a:t> allows learners to take responsibility for their own learning: developing metacognitive skills and promoting autonomy."</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54</a:t>
            </a:fld>
            <a:endParaRPr lang="en-US"/>
          </a:p>
        </p:txBody>
      </p:sp>
    </p:spTree>
    <p:extLst>
      <p:ext uri="{BB962C8B-B14F-4D97-AF65-F5344CB8AC3E}">
        <p14:creationId xmlns:p14="http://schemas.microsoft.com/office/powerpoint/2010/main" val="2675634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b="1" kern="1200" dirty="0" smtClean="0">
                <a:solidFill>
                  <a:schemeClr val="tx1"/>
                </a:solidFill>
                <a:effectLst/>
                <a:latin typeface="+mn-lt"/>
                <a:ea typeface="+mn-ea"/>
                <a:cs typeface="+mn-cs"/>
                <a:hlinkClick r:id="rId3"/>
              </a:rPr>
              <a:t>Why the University System, as We Know It, Won’t Last …. and What’s Coming Next</a:t>
            </a:r>
            <a:r>
              <a:rPr lang="en-US" sz="1200" b="0" kern="1200" dirty="0" smtClean="0">
                <a:solidFill>
                  <a:schemeClr val="tx1"/>
                </a:solidFill>
                <a:effectLst/>
                <a:latin typeface="+mn-lt"/>
                <a:ea typeface="+mn-ea"/>
                <a:cs typeface="+mn-cs"/>
              </a:rPr>
              <a:t/>
            </a:r>
            <a:br>
              <a:rPr lang="en-US" sz="1200" b="0" kern="1200" dirty="0" smtClean="0">
                <a:solidFill>
                  <a:schemeClr val="tx1"/>
                </a:solidFill>
                <a:effectLst/>
                <a:latin typeface="+mn-lt"/>
                <a:ea typeface="+mn-ea"/>
                <a:cs typeface="+mn-cs"/>
              </a:rPr>
            </a:br>
            <a:r>
              <a:rPr lang="en-US" sz="1200" b="0" kern="1200" dirty="0" smtClean="0">
                <a:solidFill>
                  <a:schemeClr val="tx1"/>
                </a:solidFill>
                <a:effectLst/>
                <a:latin typeface="+mn-lt"/>
                <a:ea typeface="+mn-ea"/>
                <a:cs typeface="+mn-cs"/>
                <a:hlinkClick r:id="rId4"/>
              </a:rPr>
              <a:t>Dan Colman</a:t>
            </a:r>
            <a:r>
              <a:rPr lang="en-US" sz="1200" b="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hlinkClick r:id="rId5"/>
              </a:rPr>
              <a:t>Open Culture</a:t>
            </a:r>
            <a:r>
              <a:rPr lang="en-US" sz="1200" b="0" kern="1200" dirty="0" smtClean="0">
                <a:solidFill>
                  <a:schemeClr val="tx1"/>
                </a:solidFill>
                <a:effectLst/>
                <a:latin typeface="+mn-lt"/>
                <a:ea typeface="+mn-ea"/>
                <a:cs typeface="+mn-cs"/>
              </a:rPr>
              <a:t>, May 14, 2012.</a:t>
            </a:r>
          </a:p>
          <a:p>
            <a:r>
              <a:rPr lang="en-US" dirty="0" smtClean="0"/>
              <a:t>Dan Colman points to two trends that, to him, signal the end of the university system as we know it:</a:t>
            </a:r>
          </a:p>
          <a:p>
            <a:r>
              <a:rPr lang="en-US" dirty="0" smtClean="0"/>
              <a:t>First, Silicon Valley is finally focusing on e-learning. </a:t>
            </a:r>
            <a:r>
              <a:rPr lang="en-US" dirty="0" smtClean="0">
                <a:hlinkClick r:id="rId6"/>
              </a:rPr>
              <a:t>Udacity</a:t>
            </a:r>
            <a:r>
              <a:rPr lang="en-US" dirty="0" smtClean="0"/>
              <a:t>, </a:t>
            </a:r>
            <a:r>
              <a:rPr lang="en-US" dirty="0" smtClean="0">
                <a:hlinkClick r:id="rId7"/>
              </a:rPr>
              <a:t>Coursera</a:t>
            </a:r>
            <a:r>
              <a:rPr lang="en-US" dirty="0" smtClean="0"/>
              <a:t>, </a:t>
            </a:r>
            <a:r>
              <a:rPr lang="en-US" dirty="0" smtClean="0">
                <a:hlinkClick r:id="rId8"/>
              </a:rPr>
              <a:t>Kahn Academy</a:t>
            </a:r>
            <a:r>
              <a:rPr lang="en-US" dirty="0" smtClean="0"/>
              <a:t>, </a:t>
            </a:r>
            <a:r>
              <a:rPr lang="en-US" dirty="0" smtClean="0">
                <a:hlinkClick r:id="rId9"/>
              </a:rPr>
              <a:t>EdX</a:t>
            </a:r>
            <a:r>
              <a:rPr lang="en-US" dirty="0" smtClean="0"/>
              <a:t> — they’re all looking to lift e-learning out of a long period of stagnation.</a:t>
            </a:r>
          </a:p>
          <a:p>
            <a:r>
              <a:rPr lang="en-US" dirty="0" smtClean="0"/>
              <a:t>Second, paying for a college education is getting unsustainable - as noted by </a:t>
            </a:r>
            <a:r>
              <a:rPr lang="en-US" dirty="0" smtClean="0">
                <a:hlinkClick r:id="rId10"/>
              </a:rPr>
              <a:t>the New York Times</a:t>
            </a:r>
            <a:r>
              <a:rPr lang="en-US" dirty="0" smtClean="0"/>
              <a:t> this weekend and </a:t>
            </a:r>
            <a:r>
              <a:rPr lang="en-US" dirty="0" smtClean="0">
                <a:hlinkClick r:id="rId11"/>
              </a:rPr>
              <a:t>Planet Money</a:t>
            </a:r>
            <a:r>
              <a:rPr lang="en-US" dirty="0" smtClean="0"/>
              <a:t> in audio.</a:t>
            </a:r>
          </a:p>
          <a:p>
            <a:r>
              <a:rPr lang="en-US" dirty="0" smtClean="0"/>
              <a:t>"And then," he writes, "you consider this. Many universities seem indifferent to the difficulties students face, if they’re not intentionally exacerbating the problem."</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8</a:t>
            </a:fld>
            <a:endParaRPr lang="en-US"/>
          </a:p>
        </p:txBody>
      </p:sp>
    </p:spTree>
    <p:extLst>
      <p:ext uri="{BB962C8B-B14F-4D97-AF65-F5344CB8AC3E}">
        <p14:creationId xmlns:p14="http://schemas.microsoft.com/office/powerpoint/2010/main" val="3128312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protests in the street in Montreal, rising student loan debts, and increasing government austerity, the university is under more pressure than ever to do the impossible: deliver a quality education to all at a price that will neither bankrupt students nor bankrupt nations. "Universities will inevitably adapt and modify, as they have for the past 800 years, because they will have to do so to survive. The trick will be to do so without destroying all the good things they have achieved for Canadians, and the world, over the last half century.”</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10</a:t>
            </a:fld>
            <a:endParaRPr lang="en-US"/>
          </a:p>
        </p:txBody>
      </p:sp>
    </p:spTree>
    <p:extLst>
      <p:ext uri="{BB962C8B-B14F-4D97-AF65-F5344CB8AC3E}">
        <p14:creationId xmlns:p14="http://schemas.microsoft.com/office/powerpoint/2010/main" val="491686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the public pays for research and thus deserves access.  - response:</a:t>
            </a:r>
            <a:r>
              <a:rPr lang="en-US" baseline="0" dirty="0" smtClean="0"/>
              <a:t> “</a:t>
            </a:r>
            <a:r>
              <a:rPr lang="en-US" dirty="0" smtClean="0"/>
              <a:t>most of the technical articles published in scientific journals are of little utility to members of the general public, and generally those who can parse the technical articles can get access with the minor inconvenience of going to the local university library. (In the case of news organizations large enough to hire science journalists, they should be able to pay for subscriptions to the top tier journals.) “</a:t>
            </a:r>
          </a:p>
          <a:p>
            <a:pPr lvl="1"/>
            <a:endParaRPr lang="en-US" dirty="0" smtClean="0"/>
          </a:p>
          <a:p>
            <a:pPr lvl="1"/>
            <a:r>
              <a:rPr lang="en-US" dirty="0" smtClean="0"/>
              <a:t>it’s better for science and the scientific community. </a:t>
            </a:r>
          </a:p>
          <a:p>
            <a:pPr lvl="1"/>
            <a:endParaRPr lang="en-US" dirty="0" smtClean="0"/>
          </a:p>
          <a:p>
            <a:pPr lvl="1"/>
            <a:r>
              <a:rPr lang="en-US" dirty="0" smtClean="0"/>
              <a:t>its a very practical way to distribute manuscripts among scientists, making it easier to post manuscripts on lab web pages, to post links to papers on blogs that are read by scientists or science savvy readers.</a:t>
            </a:r>
          </a:p>
          <a:p>
            <a:pPr lvl="1"/>
            <a:endParaRPr lang="en-US" dirty="0" smtClean="0"/>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US" dirty="0" smtClean="0"/>
              <a:t>- increases citation impact – “</a:t>
            </a:r>
            <a:r>
              <a:rPr lang="en-US" b="1" dirty="0" smtClean="0"/>
              <a:t>Self-Selected or Mandated, Open Access Increases Citation Impact for Higher Quality Research” - </a:t>
            </a:r>
            <a:r>
              <a:rPr lang="fr-FR" b="1" dirty="0" smtClean="0">
                <a:hlinkClick r:id="rId3"/>
              </a:rPr>
              <a:t>http://www.plosone.org/article/info:doi/10.1371/journal.pone.0013636</a:t>
            </a:r>
            <a:r>
              <a:rPr lang="fr-FR" b="1" dirty="0" smtClean="0"/>
              <a:t> - </a:t>
            </a:r>
            <a:r>
              <a:rPr lang="en-US" dirty="0" smtClean="0"/>
              <a:t>The OA advantage is greater for the more citable articles, not because of a quality </a:t>
            </a:r>
            <a:r>
              <a:rPr lang="en-US" i="1" dirty="0" smtClean="0"/>
              <a:t>bias</a:t>
            </a:r>
            <a:r>
              <a:rPr lang="en-US" dirty="0" smtClean="0"/>
              <a:t> from authors self-selecting what to make OA, but because of a quality </a:t>
            </a:r>
            <a:r>
              <a:rPr lang="en-US" i="1" dirty="0" smtClean="0"/>
              <a:t>advantage</a:t>
            </a:r>
            <a:r>
              <a:rPr lang="en-US" dirty="0" smtClean="0"/>
              <a:t>, from</a:t>
            </a:r>
            <a:r>
              <a:rPr lang="en-US" b="0" dirty="0" smtClean="0"/>
              <a:t> </a:t>
            </a:r>
            <a:r>
              <a:rPr lang="en-US" b="1" dirty="0" smtClean="0"/>
              <a:t>users self-selecting what to use and cite</a:t>
            </a:r>
            <a:r>
              <a:rPr lang="en-US" dirty="0" smtClean="0"/>
              <a:t>, freed by OA from the constraints of selective accessibility to subscribers only. </a:t>
            </a:r>
          </a:p>
          <a:p>
            <a:pPr lvl="1"/>
            <a:endParaRPr lang="en-US" dirty="0" smtClean="0"/>
          </a:p>
          <a:p>
            <a:r>
              <a:rPr lang="en-US" dirty="0" smtClean="0"/>
              <a:t>Mechanisms </a:t>
            </a:r>
          </a:p>
          <a:p>
            <a:pPr lvl="1"/>
            <a:r>
              <a:rPr lang="en-US" dirty="0" smtClean="0"/>
              <a:t> place immediately</a:t>
            </a:r>
          </a:p>
          <a:p>
            <a:pPr lvl="1"/>
            <a:r>
              <a:rPr lang="en-US" baseline="0" dirty="0" smtClean="0"/>
              <a:t> place 6 or 12 months after publication – eg NIH - </a:t>
            </a:r>
            <a:r>
              <a:rPr lang="hr-HR" baseline="0" dirty="0" smtClean="0">
                <a:hlinkClick r:id="rId4"/>
              </a:rPr>
              <a:t>http://grants.nih.gov/grants/guide/notice-files/NOT-OD-08-033.html</a:t>
            </a:r>
            <a:r>
              <a:rPr lang="hr-HR"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11</a:t>
            </a:fld>
            <a:endParaRPr lang="en-US"/>
          </a:p>
        </p:txBody>
      </p:sp>
    </p:spTree>
    <p:extLst>
      <p:ext uri="{BB962C8B-B14F-4D97-AF65-F5344CB8AC3E}">
        <p14:creationId xmlns:p14="http://schemas.microsoft.com/office/powerpoint/2010/main" val="194317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author</a:t>
            </a:r>
            <a:r>
              <a:rPr lang="en-US" baseline="0" dirty="0" smtClean="0"/>
              <a:t> pay – eg. </a:t>
            </a:r>
            <a:r>
              <a:rPr lang="en-US" baseline="0" dirty="0" err="1" smtClean="0"/>
              <a:t>BioMed</a:t>
            </a:r>
            <a:r>
              <a:rPr lang="en-US" baseline="0" dirty="0" smtClean="0"/>
              <a:t> Central – “</a:t>
            </a:r>
            <a:r>
              <a:rPr lang="en-US" dirty="0" err="1" smtClean="0"/>
              <a:t>BioMed</a:t>
            </a:r>
            <a:r>
              <a:rPr lang="en-US" dirty="0" smtClean="0"/>
              <a:t> Central's standard article-processing charge for BMC subject journals is £1230(€1530 /US$1945). “ - </a:t>
            </a:r>
            <a:r>
              <a:rPr lang="en-US" dirty="0" smtClean="0">
                <a:hlinkClick r:id="rId3"/>
              </a:rPr>
              <a:t>http://www.biomedcentral.com/about/apcfaq/howmuch</a:t>
            </a:r>
            <a:r>
              <a:rPr lang="en-US" dirty="0" smtClean="0"/>
              <a:t> - also eg. “Open Access Option” from  PNAS (Proceedings National Academy of Sciences USA) - http://</a:t>
            </a:r>
            <a:r>
              <a:rPr lang="en-US" dirty="0" err="1" smtClean="0"/>
              <a:t>www.pnas.org</a:t>
            </a:r>
            <a:r>
              <a:rPr lang="en-US" dirty="0" smtClean="0"/>
              <a:t>/site/subscriptions/open-</a:t>
            </a:r>
            <a:r>
              <a:rPr lang="en-US" dirty="0" err="1" smtClean="0"/>
              <a:t>access.shtml</a:t>
            </a:r>
            <a:endParaRPr lang="en-US" dirty="0" smtClean="0"/>
          </a:p>
          <a:p>
            <a:r>
              <a:rPr lang="en-US" dirty="0" smtClean="0"/>
              <a:t>Pays for:</a:t>
            </a:r>
          </a:p>
          <a:p>
            <a:pPr lvl="1"/>
            <a:r>
              <a:rPr lang="en-US" dirty="0" smtClean="0"/>
              <a:t>Immediate, worldwide open access to the full article text</a:t>
            </a:r>
          </a:p>
          <a:p>
            <a:pPr lvl="1"/>
            <a:r>
              <a:rPr lang="en-US" dirty="0" smtClean="0"/>
              <a:t>Developing and maintaining electronic tools for peer review and publication</a:t>
            </a:r>
          </a:p>
          <a:p>
            <a:pPr lvl="1"/>
            <a:r>
              <a:rPr lang="en-US" dirty="0" smtClean="0"/>
              <a:t>Preparation in various formats for online publication</a:t>
            </a:r>
          </a:p>
          <a:p>
            <a:pPr lvl="1"/>
            <a:r>
              <a:rPr lang="en-US" dirty="0" smtClean="0"/>
              <a:t>Securing inclusion in PubMed as soon as possible after publication</a:t>
            </a:r>
          </a:p>
          <a:p>
            <a:pPr lvl="1"/>
            <a:r>
              <a:rPr lang="en-US" dirty="0" smtClean="0"/>
              <a:t>Securing full text inclusion in a number of permanent archives such as INIST (France), </a:t>
            </a:r>
            <a:r>
              <a:rPr lang="en-US" dirty="0" err="1" smtClean="0"/>
              <a:t>Koninklijke</a:t>
            </a:r>
            <a:r>
              <a:rPr lang="en-US" dirty="0" smtClean="0"/>
              <a:t> </a:t>
            </a:r>
            <a:r>
              <a:rPr lang="en-US" dirty="0" err="1" smtClean="0"/>
              <a:t>Bibliotheek</a:t>
            </a:r>
            <a:r>
              <a:rPr lang="en-US" dirty="0" smtClean="0"/>
              <a:t> (The Netherlands) and </a:t>
            </a:r>
            <a:r>
              <a:rPr lang="en-US" dirty="0" err="1" smtClean="0"/>
              <a:t>arXiv.org</a:t>
            </a:r>
            <a:r>
              <a:rPr lang="en-US" dirty="0" smtClean="0"/>
              <a:t> (USA) </a:t>
            </a:r>
          </a:p>
          <a:p>
            <a:pPr lvl="1"/>
            <a:r>
              <a:rPr lang="en-US" dirty="0" smtClean="0"/>
              <a:t>Securing inclusion in </a:t>
            </a:r>
            <a:r>
              <a:rPr lang="en-US" dirty="0" err="1" smtClean="0"/>
              <a:t>CrossRef</a:t>
            </a:r>
            <a:r>
              <a:rPr lang="en-US" dirty="0" smtClean="0"/>
              <a:t>, enabling electronic citation in other journals that are available electronically</a:t>
            </a:r>
          </a:p>
          <a:p>
            <a:pPr lvl="2"/>
            <a:endParaRPr lang="en-US" baseline="0" dirty="0" smtClean="0"/>
          </a:p>
          <a:p>
            <a:endParaRPr lang="en-US" baseline="0" dirty="0" smtClean="0"/>
          </a:p>
          <a:p>
            <a:endParaRPr lang="en-US" baseline="0" dirty="0" smtClean="0"/>
          </a:p>
          <a:p>
            <a:r>
              <a:rPr lang="en-US" baseline="0" dirty="0" smtClean="0"/>
              <a:t>eg. – </a:t>
            </a:r>
            <a:r>
              <a:rPr lang="en-US" baseline="0" dirty="0" err="1" smtClean="0"/>
              <a:t>pubmed</a:t>
            </a:r>
            <a:r>
              <a:rPr lang="en-US" baseline="0" dirty="0" smtClean="0"/>
              <a:t> central </a:t>
            </a:r>
            <a:r>
              <a:rPr lang="hr-HR" baseline="0" dirty="0" smtClean="0">
                <a:hlinkClick r:id="rId4"/>
              </a:rPr>
              <a:t>http://www.ncbi.nlm.nih.gov/pmc/</a:t>
            </a:r>
            <a:r>
              <a:rPr lang="hr-HR" baseline="0" dirty="0" smtClean="0"/>
              <a:t> - “</a:t>
            </a:r>
            <a:r>
              <a:rPr lang="en-US" dirty="0" smtClean="0"/>
              <a:t>PMC is a free full-text archive of biomedical and life sciences journal literature at the U.S. National Institutes of Health's National Library of Medicine (NIH/NLM).”</a:t>
            </a:r>
          </a:p>
          <a:p>
            <a:pPr lvl="1"/>
            <a:r>
              <a:rPr lang="en-US" baseline="0" dirty="0" smtClean="0"/>
              <a:t> 1078 full participation journals – “</a:t>
            </a:r>
            <a:r>
              <a:rPr lang="en-US" dirty="0" smtClean="0"/>
              <a:t>the journal commits to depositing the complete contents of each issue or volume, starting with a particular volume/issue or publication date.” </a:t>
            </a:r>
            <a:endParaRPr lang="en-US" baseline="0" dirty="0" smtClean="0"/>
          </a:p>
          <a:p>
            <a:pPr lvl="1"/>
            <a:r>
              <a:rPr lang="en-US" baseline="0" dirty="0" smtClean="0"/>
              <a:t> 302 NIH portfolio journal – “</a:t>
            </a:r>
            <a:r>
              <a:rPr lang="en-US" dirty="0" smtClean="0"/>
              <a:t>the journal commits to depositing all NIH-funded articles”</a:t>
            </a:r>
            <a:endParaRPr lang="en-US" baseline="0" dirty="0" smtClean="0"/>
          </a:p>
          <a:p>
            <a:pPr lvl="1"/>
            <a:r>
              <a:rPr lang="en-US" baseline="0" dirty="0" smtClean="0"/>
              <a:t> 1726 selective deposit journals – “</a:t>
            </a:r>
            <a:r>
              <a:rPr lang="en-US" dirty="0" smtClean="0"/>
              <a:t>used by publishers who offer a hybrid publishing model, i.e., a traditional </a:t>
            </a:r>
            <a:r>
              <a:rPr lang="en-US" dirty="0" err="1" smtClean="0"/>
              <a:t>subcription</a:t>
            </a:r>
            <a:r>
              <a:rPr lang="en-US" dirty="0" smtClean="0"/>
              <a:t>-based journal in which only selected articles are made open access. These journals deposit just their open access articles in PMC.”</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12</a:t>
            </a:fld>
            <a:endParaRPr lang="en-US"/>
          </a:p>
        </p:txBody>
      </p:sp>
    </p:spTree>
    <p:extLst>
      <p:ext uri="{BB962C8B-B14F-4D97-AF65-F5344CB8AC3E}">
        <p14:creationId xmlns:p14="http://schemas.microsoft.com/office/powerpoint/2010/main" val="651523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hlinkClick r:id="rId3"/>
              </a:rPr>
              <a:t>http://www.sherpa.ac.uk/index.html</a:t>
            </a:r>
            <a:endParaRPr lang="pl-PL" dirty="0" smtClean="0"/>
          </a:p>
          <a:p>
            <a:pPr lvl="1"/>
            <a:r>
              <a:rPr lang="en-US" sz="2800" b="1" kern="1200" dirty="0" smtClean="0">
                <a:solidFill>
                  <a:schemeClr val="tx1"/>
                </a:solidFill>
                <a:latin typeface="+mn-lt"/>
                <a:ea typeface="+mn-ea"/>
                <a:cs typeface="+mn-cs"/>
              </a:rPr>
              <a:t>SHERPA Services</a:t>
            </a:r>
            <a:endParaRPr lang="en-US" b="1" dirty="0" smtClean="0"/>
          </a:p>
          <a:p>
            <a:pPr lvl="2"/>
            <a:r>
              <a:rPr lang="en-US" dirty="0" err="1" smtClean="0"/>
              <a:t>RoMEO</a:t>
            </a:r>
            <a:r>
              <a:rPr lang="en-US" dirty="0" smtClean="0"/>
              <a:t> - Publisher's copyright &amp; archiving policies</a:t>
            </a:r>
          </a:p>
          <a:p>
            <a:pPr lvl="2"/>
            <a:r>
              <a:rPr lang="en-US" dirty="0" smtClean="0"/>
              <a:t>JULIET - Research funders archiving mandates and guidelines</a:t>
            </a:r>
          </a:p>
          <a:p>
            <a:pPr lvl="2"/>
            <a:r>
              <a:rPr lang="en-US" dirty="0" err="1" smtClean="0"/>
              <a:t>OpenDOAR</a:t>
            </a:r>
            <a:r>
              <a:rPr lang="en-US" dirty="0" smtClean="0"/>
              <a:t> worldwide Directory of Open Access Repositories</a:t>
            </a:r>
          </a:p>
          <a:p>
            <a:pPr lvl="2"/>
            <a:r>
              <a:rPr lang="en-US" dirty="0" smtClean="0"/>
              <a:t>SHERPA Search - simple full-text search of UK repositories</a:t>
            </a:r>
          </a:p>
          <a:p>
            <a:pPr lvl="1"/>
            <a:r>
              <a:rPr lang="en-US" sz="2800" b="1" kern="1200" dirty="0" smtClean="0">
                <a:solidFill>
                  <a:schemeClr val="tx1"/>
                </a:solidFill>
                <a:latin typeface="+mn-lt"/>
                <a:ea typeface="+mn-ea"/>
                <a:cs typeface="+mn-cs"/>
              </a:rPr>
              <a:t>SHERPA Resources</a:t>
            </a:r>
            <a:endParaRPr lang="en-US" b="1" dirty="0" smtClean="0"/>
          </a:p>
          <a:p>
            <a:pPr lvl="2"/>
            <a:r>
              <a:rPr lang="en-US" dirty="0" smtClean="0"/>
              <a:t>SHERPA speaking events - for future events see CRC </a:t>
            </a:r>
          </a:p>
          <a:p>
            <a:pPr lvl="2"/>
            <a:r>
              <a:rPr lang="en-US" dirty="0" smtClean="0"/>
              <a:t>Guidance on depositing material; copyright; and open access for authors</a:t>
            </a:r>
          </a:p>
          <a:p>
            <a:pPr lvl="2"/>
            <a:r>
              <a:rPr lang="en-US" dirty="0" smtClean="0"/>
              <a:t>Advocacy Materials for administrators, including past SHERPA presentations</a:t>
            </a:r>
          </a:p>
          <a:p>
            <a:pPr lvl="2"/>
            <a:r>
              <a:rPr lang="en-US" dirty="0" smtClean="0"/>
              <a:t>Links to other initiatives and related background information</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13</a:t>
            </a:fld>
            <a:endParaRPr lang="en-US"/>
          </a:p>
        </p:txBody>
      </p:sp>
    </p:spTree>
    <p:extLst>
      <p:ext uri="{BB962C8B-B14F-4D97-AF65-F5344CB8AC3E}">
        <p14:creationId xmlns:p14="http://schemas.microsoft.com/office/powerpoint/2010/main" val="1423912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add essential value to published research via their editorial and publication process, and thus they need subscription fees to stay in business.” </a:t>
            </a:r>
            <a:r>
              <a:rPr lang="en-US" dirty="0" smtClean="0">
                <a:hlinkClick r:id="rId3"/>
              </a:rPr>
              <a:t>http://thefinchandpea.com/2012/05/18/mandating-open-access-science-publishing/</a:t>
            </a:r>
            <a:endParaRPr lang="en-US" dirty="0" smtClean="0"/>
          </a:p>
          <a:p>
            <a:r>
              <a:rPr lang="en-US" dirty="0" smtClean="0"/>
              <a:t>It takes more than</a:t>
            </a:r>
            <a:r>
              <a:rPr lang="en-US" baseline="0" dirty="0" smtClean="0"/>
              <a:t> access - </a:t>
            </a:r>
            <a:r>
              <a:rPr lang="en-US" b="1" dirty="0" smtClean="0"/>
              <a:t>Intellectual Access — It Takes More Than Accessibility</a:t>
            </a:r>
            <a:r>
              <a:rPr lang="en-US" dirty="0" smtClean="0"/>
              <a:t/>
            </a:r>
            <a:br>
              <a:rPr lang="en-US" dirty="0" smtClean="0"/>
            </a:br>
            <a:r>
              <a:rPr lang="en-US" dirty="0" smtClean="0"/>
              <a:t>Kent Anderson, The Scholarly Kitchen, May 23, 2012. </a:t>
            </a:r>
            <a:r>
              <a:rPr lang="pl-PL" dirty="0" smtClean="0">
                <a:hlinkClick r:id="rId4"/>
              </a:rPr>
              <a:t>http://www.downes.ca/post/58238</a:t>
            </a:r>
            <a:r>
              <a:rPr lang="pl-PL" dirty="0" smtClean="0"/>
              <a:t> </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16</a:t>
            </a:fld>
            <a:endParaRPr lang="en-US"/>
          </a:p>
        </p:txBody>
      </p:sp>
    </p:spTree>
    <p:extLst>
      <p:ext uri="{BB962C8B-B14F-4D97-AF65-F5344CB8AC3E}">
        <p14:creationId xmlns:p14="http://schemas.microsoft.com/office/powerpoint/2010/main" val="1861628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436FB0-9977-F042-AA8D-2092762F5B5F}" type="datetimeFigureOut">
              <a:rPr lang="en-US" smtClean="0"/>
              <a:t>12-05-27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4972C-D921-BF46-A60C-F3721B5DE48C}" type="slidenum">
              <a:rPr lang="en-US" smtClean="0"/>
              <a:t>‹#›</a:t>
            </a:fld>
            <a:endParaRPr lang="en-US"/>
          </a:p>
        </p:txBody>
      </p:sp>
    </p:spTree>
    <p:extLst>
      <p:ext uri="{BB962C8B-B14F-4D97-AF65-F5344CB8AC3E}">
        <p14:creationId xmlns:p14="http://schemas.microsoft.com/office/powerpoint/2010/main" val="2090365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6FB0-9977-F042-AA8D-2092762F5B5F}" type="datetimeFigureOut">
              <a:rPr lang="en-US" smtClean="0"/>
              <a:t>12-05-27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4972C-D921-BF46-A60C-F3721B5DE48C}" type="slidenum">
              <a:rPr lang="en-US" smtClean="0"/>
              <a:t>‹#›</a:t>
            </a:fld>
            <a:endParaRPr lang="en-US"/>
          </a:p>
        </p:txBody>
      </p:sp>
    </p:spTree>
    <p:extLst>
      <p:ext uri="{BB962C8B-B14F-4D97-AF65-F5344CB8AC3E}">
        <p14:creationId xmlns:p14="http://schemas.microsoft.com/office/powerpoint/2010/main" val="3109443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6FB0-9977-F042-AA8D-2092762F5B5F}" type="datetimeFigureOut">
              <a:rPr lang="en-US" smtClean="0"/>
              <a:t>12-05-27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4972C-D921-BF46-A60C-F3721B5DE48C}" type="slidenum">
              <a:rPr lang="en-US" smtClean="0"/>
              <a:t>‹#›</a:t>
            </a:fld>
            <a:endParaRPr lang="en-US"/>
          </a:p>
        </p:txBody>
      </p:sp>
    </p:spTree>
    <p:extLst>
      <p:ext uri="{BB962C8B-B14F-4D97-AF65-F5344CB8AC3E}">
        <p14:creationId xmlns:p14="http://schemas.microsoft.com/office/powerpoint/2010/main" val="2892865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6FB0-9977-F042-AA8D-2092762F5B5F}" type="datetimeFigureOut">
              <a:rPr lang="en-US" smtClean="0"/>
              <a:t>12-05-27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4972C-D921-BF46-A60C-F3721B5DE48C}" type="slidenum">
              <a:rPr lang="en-US" smtClean="0"/>
              <a:t>‹#›</a:t>
            </a:fld>
            <a:endParaRPr lang="en-US"/>
          </a:p>
        </p:txBody>
      </p:sp>
    </p:spTree>
    <p:extLst>
      <p:ext uri="{BB962C8B-B14F-4D97-AF65-F5344CB8AC3E}">
        <p14:creationId xmlns:p14="http://schemas.microsoft.com/office/powerpoint/2010/main" val="3785827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436FB0-9977-F042-AA8D-2092762F5B5F}" type="datetimeFigureOut">
              <a:rPr lang="en-US" smtClean="0"/>
              <a:t>12-05-27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4972C-D921-BF46-A60C-F3721B5DE48C}" type="slidenum">
              <a:rPr lang="en-US" smtClean="0"/>
              <a:t>‹#›</a:t>
            </a:fld>
            <a:endParaRPr lang="en-US"/>
          </a:p>
        </p:txBody>
      </p:sp>
    </p:spTree>
    <p:extLst>
      <p:ext uri="{BB962C8B-B14F-4D97-AF65-F5344CB8AC3E}">
        <p14:creationId xmlns:p14="http://schemas.microsoft.com/office/powerpoint/2010/main" val="1465155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436FB0-9977-F042-AA8D-2092762F5B5F}" type="datetimeFigureOut">
              <a:rPr lang="en-US" smtClean="0"/>
              <a:t>12-05-27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4972C-D921-BF46-A60C-F3721B5DE48C}" type="slidenum">
              <a:rPr lang="en-US" smtClean="0"/>
              <a:t>‹#›</a:t>
            </a:fld>
            <a:endParaRPr lang="en-US"/>
          </a:p>
        </p:txBody>
      </p:sp>
    </p:spTree>
    <p:extLst>
      <p:ext uri="{BB962C8B-B14F-4D97-AF65-F5344CB8AC3E}">
        <p14:creationId xmlns:p14="http://schemas.microsoft.com/office/powerpoint/2010/main" val="4211314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436FB0-9977-F042-AA8D-2092762F5B5F}" type="datetimeFigureOut">
              <a:rPr lang="en-US" smtClean="0"/>
              <a:t>12-05-27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34972C-D921-BF46-A60C-F3721B5DE48C}" type="slidenum">
              <a:rPr lang="en-US" smtClean="0"/>
              <a:t>‹#›</a:t>
            </a:fld>
            <a:endParaRPr lang="en-US"/>
          </a:p>
        </p:txBody>
      </p:sp>
    </p:spTree>
    <p:extLst>
      <p:ext uri="{BB962C8B-B14F-4D97-AF65-F5344CB8AC3E}">
        <p14:creationId xmlns:p14="http://schemas.microsoft.com/office/powerpoint/2010/main" val="412064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436FB0-9977-F042-AA8D-2092762F5B5F}" type="datetimeFigureOut">
              <a:rPr lang="en-US" smtClean="0"/>
              <a:t>12-05-27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34972C-D921-BF46-A60C-F3721B5DE48C}" type="slidenum">
              <a:rPr lang="en-US" smtClean="0"/>
              <a:t>‹#›</a:t>
            </a:fld>
            <a:endParaRPr lang="en-US"/>
          </a:p>
        </p:txBody>
      </p:sp>
    </p:spTree>
    <p:extLst>
      <p:ext uri="{BB962C8B-B14F-4D97-AF65-F5344CB8AC3E}">
        <p14:creationId xmlns:p14="http://schemas.microsoft.com/office/powerpoint/2010/main" val="3599593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6FB0-9977-F042-AA8D-2092762F5B5F}" type="datetimeFigureOut">
              <a:rPr lang="en-US" smtClean="0"/>
              <a:t>12-05-27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34972C-D921-BF46-A60C-F3721B5DE48C}" type="slidenum">
              <a:rPr lang="en-US" smtClean="0"/>
              <a:t>‹#›</a:t>
            </a:fld>
            <a:endParaRPr lang="en-US"/>
          </a:p>
        </p:txBody>
      </p:sp>
    </p:spTree>
    <p:extLst>
      <p:ext uri="{BB962C8B-B14F-4D97-AF65-F5344CB8AC3E}">
        <p14:creationId xmlns:p14="http://schemas.microsoft.com/office/powerpoint/2010/main" val="2876527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6FB0-9977-F042-AA8D-2092762F5B5F}" type="datetimeFigureOut">
              <a:rPr lang="en-US" smtClean="0"/>
              <a:t>12-05-27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4972C-D921-BF46-A60C-F3721B5DE48C}" type="slidenum">
              <a:rPr lang="en-US" smtClean="0"/>
              <a:t>‹#›</a:t>
            </a:fld>
            <a:endParaRPr lang="en-US"/>
          </a:p>
        </p:txBody>
      </p:sp>
    </p:spTree>
    <p:extLst>
      <p:ext uri="{BB962C8B-B14F-4D97-AF65-F5344CB8AC3E}">
        <p14:creationId xmlns:p14="http://schemas.microsoft.com/office/powerpoint/2010/main" val="2001336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6FB0-9977-F042-AA8D-2092762F5B5F}" type="datetimeFigureOut">
              <a:rPr lang="en-US" smtClean="0"/>
              <a:t>12-05-27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4972C-D921-BF46-A60C-F3721B5DE48C}" type="slidenum">
              <a:rPr lang="en-US" smtClean="0"/>
              <a:t>‹#›</a:t>
            </a:fld>
            <a:endParaRPr lang="en-US"/>
          </a:p>
        </p:txBody>
      </p:sp>
    </p:spTree>
    <p:extLst>
      <p:ext uri="{BB962C8B-B14F-4D97-AF65-F5344CB8AC3E}">
        <p14:creationId xmlns:p14="http://schemas.microsoft.com/office/powerpoint/2010/main" val="30063853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36FB0-9977-F042-AA8D-2092762F5B5F}" type="datetimeFigureOut">
              <a:rPr lang="en-US" smtClean="0"/>
              <a:t>12-05-27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4972C-D921-BF46-A60C-F3721B5DE48C}" type="slidenum">
              <a:rPr lang="en-US" smtClean="0"/>
              <a:t>‹#›</a:t>
            </a:fld>
            <a:endParaRPr lang="en-US"/>
          </a:p>
        </p:txBody>
      </p:sp>
    </p:spTree>
    <p:extLst>
      <p:ext uri="{BB962C8B-B14F-4D97-AF65-F5344CB8AC3E}">
        <p14:creationId xmlns:p14="http://schemas.microsoft.com/office/powerpoint/2010/main" val="2151568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http://www.downes.ca/post/58136" TargetMode="External"/><Relationship Id="rId5" Type="http://schemas.openxmlformats.org/officeDocument/2006/relationships/hyperlink" Target="http://www.ottawacitizen.com/opinion/op-ed/Canada/6575890/story.html"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www.biomedcentral.com/about/apcfaq/howmuch"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www.sherpa.ac.uk/index.html"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hyperlink" Target="http://www.downes.ca/post/58218" TargetMode="External"/><Relationship Id="rId4" Type="http://schemas.openxmlformats.org/officeDocument/2006/relationships/hyperlink" Target="http://www.theglobeandmail.com/news/opinions/opinion/an-online-opportunity-for-canadian-universities/article2436343/" TargetMode="External"/><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hyperlink" Target="http://www.downes.ca/post/58217" TargetMode="External"/><Relationship Id="rId4" Type="http://schemas.openxmlformats.org/officeDocument/2006/relationships/hyperlink" Target="http://www.creativecommons.org.uk/blog/tabid/84/EntryId/23/Learning-Resource-Metadata-Initiative-by-Phil-Barker-JISC-CETIS.aspx" TargetMode="External"/><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http://www.downes.ca/post/58238" TargetMode="External"/><Relationship Id="rId5" Type="http://schemas.openxmlformats.org/officeDocument/2006/relationships/hyperlink" Target="http://scholarlykitchen.sspnet.org/2012/05/23/intellectual-access-it-takes-more-than-accessibility/"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hyperlink" Target="http://jennymackness.wordpress.com/2012/05/15/scholarship-and-the-tyranny-of-openness/" TargetMode="External"/><Relationship Id="rId5" Type="http://schemas.openxmlformats.org/officeDocument/2006/relationships/hyperlink" Target="http://www.downes.ca/post/58191"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hyperlink" Target="http://edge.bigthink.com/" TargetMode="External"/><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http://www.downes.ca/post/58152" TargetMode="External"/><Relationship Id="rId5" Type="http://schemas.openxmlformats.org/officeDocument/2006/relationships/hyperlink" Target="http://dougpete.wordpress.com/2012/05/14/open-clip-art-gallery/"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hyperlink" Target="http://www.downes.ca/post/58134" TargetMode="External"/><Relationship Id="rId5" Type="http://schemas.openxmlformats.org/officeDocument/2006/relationships/hyperlink" Target="http://www.dontwasteyourtime.co.uk/elearning/turnitin-10-types-of-unoriginal-work-turnitin-edtech/"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hyperlink" Target="http://www.downes.ca/post/58135" TargetMode="External"/><Relationship Id="rId5" Type="http://schemas.openxmlformats.org/officeDocument/2006/relationships/hyperlink" Target="http://ryan2point0.wordpress.com/2012/05/14/the-nature-of-digital-influence/"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hyperlink" Target="http://www.downes.ca/post/58252" TargetMode="External"/><Relationship Id="rId5" Type="http://schemas.openxmlformats.org/officeDocument/2006/relationships/hyperlink" Target="http://www.pbs.org/mediashift/2012/05/why-we-killed-our-college-daily-paper-for-a-more-digital-future145.html"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hyperlink" Target="http://www.downes.ca/post/58220" TargetMode="External"/><Relationship Id="rId5" Type="http://schemas.openxmlformats.org/officeDocument/2006/relationships/hyperlink" Target="http://rossdawsonblog.com/weblog/archives/2012/05/researchers-develop-smart-touch-responsive-internet-enabled-newspaper.html"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hyperlink" Target="http://www.downes.ca/post/58188" TargetMode="External"/><Relationship Id="rId5" Type="http://schemas.openxmlformats.org/officeDocument/2006/relationships/hyperlink" Target="http://www.webmonkey.com/2012/05/ready-or-not-adaptive-image-solution-is-now-part-of-html/"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hyperlink" Target="http://www.downes.ca/post/58247" TargetMode="External"/><Relationship Id="rId4" Type="http://schemas.openxmlformats.org/officeDocument/2006/relationships/hyperlink" Target="http://educationaltechnologyguy.blogspot.ca/2012/05/google-doodle-honors-bob-moog-inventor.html" TargetMode="External"/><Relationship Id="rId5" Type="http://schemas.openxmlformats.org/officeDocument/2006/relationships/hyperlink" Target="http://educationaltechnologyguy.blogspot.com/2011/12/google-doodles-site-updated-find-your.html" TargetMode="External"/><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hyperlink" Target="http://www.downes.ca/post/58254" TargetMode="External"/><Relationship Id="rId4" Type="http://schemas.openxmlformats.org/officeDocument/2006/relationships/hyperlink" Target="http://www.pbs.org/idealab/2012/05/how-the-aps-overview-turns-documents-into-pictures144.html" TargetMode="External"/><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hyperlink" Target="http://www.downes.ca/post/58219"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hyperlink" Target="http://www.downes.ca/archive/12/05_18_news_OLDaily.ht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downes.ca/post/58203" TargetMode="External"/><Relationship Id="rId4" Type="http://schemas.openxmlformats.org/officeDocument/2006/relationships/hyperlink" Target="http://venturebeat.com/2012/05/20/microsoft-socl-launches/" TargetMode="External"/><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www.downes.ca/post/58133" TargetMode="External"/><Relationship Id="rId5" Type="http://schemas.openxmlformats.org/officeDocument/2006/relationships/hyperlink" Target="http://ukwebfocus.wordpress.com/2012/05/14/how-bottlenose-helps-turn-twitter-into-a-high-signal-channel/"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hyperlink" Target="http://www.downes.ca/post/58249" TargetMode="External"/><Relationship Id="rId5" Type="http://schemas.openxmlformats.org/officeDocument/2006/relationships/hyperlink" Target="http://ccarts.ca/in-the-news/articles/beware-of-amazon/"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hyperlink" Target="http://bavatuesdays.com/fear-of-a-youtube-planet/" TargetMode="External"/><Relationship Id="rId5" Type="http://schemas.openxmlformats.org/officeDocument/2006/relationships/hyperlink" Target="http://www.downes.ca/post/58245"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hyperlink" Target="http://www.downes.ca/post/58187" TargetMode="External"/><Relationship Id="rId5" Type="http://schemas.openxmlformats.org/officeDocument/2006/relationships/hyperlink" Target="http://www.businessinsider.com/nick-hanauer-ted-presentation-about-why-rich-people-arent-job-creators-2012-5" TargetMode="Externa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hyperlink" Target="http://www.downes.ca/post/58159" TargetMode="External"/><Relationship Id="rId5" Type="http://schemas.openxmlformats.org/officeDocument/2006/relationships/hyperlink" Target="http://www.theatlantic.com/national/archive/2012/05/how-the-professor-who-fooled-wikipedia-got-caught-by-reddit/257134/"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3" Type="http://schemas.openxmlformats.org/officeDocument/2006/relationships/hyperlink" Target="http://googlesystem.blogspot.ca/2012/05/research-sidebar-in-google-docs.html" TargetMode="External"/><Relationship Id="rId4" Type="http://schemas.openxmlformats.org/officeDocument/2006/relationships/image" Target="../media/image39.png"/><Relationship Id="rId5" Type="http://schemas.openxmlformats.org/officeDocument/2006/relationships/hyperlink" Target="http://www.downes.ca/post/58163" TargetMode="Externa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hyperlink" Target="http://www.downes.ca/post/58255" TargetMode="External"/><Relationship Id="rId5" Type="http://schemas.openxmlformats.org/officeDocument/2006/relationships/hyperlink" Target="http://www.downes.ca/post/58221" TargetMode="External"/><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hyperlink" Target="http://www.tomscott.com/life/" TargetMode="External"/><Relationship Id="rId4" Type="http://schemas.openxmlformats.org/officeDocument/2006/relationships/hyperlink" Target="http://www.downes.ca/post/58146" TargetMode="External"/><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hyperlink" Target="http://www.downes.ca/post/58186" TargetMode="Externa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1.xml.rels><?xml version="1.0" encoding="UTF-8" standalone="yes"?>
<Relationships xmlns="http://schemas.openxmlformats.org/package/2006/relationships"><Relationship Id="rId3" Type="http://schemas.openxmlformats.org/officeDocument/2006/relationships/hyperlink" Target="http://www.readwriteweb.com/cloud/2012/05/s3-storage-for-wordpress-blogs.php" TargetMode="External"/><Relationship Id="rId4" Type="http://schemas.openxmlformats.org/officeDocument/2006/relationships/hyperlink" Target="http://www.downes.ca/post/58189" TargetMode="External"/><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hyperlink" Target="http://www.hyperorg.com/blogger/2012/05/24/11874/" TargetMode="External"/><Relationship Id="rId4" Type="http://schemas.openxmlformats.org/officeDocument/2006/relationships/hyperlink" Target="http://www.pbs.org/mediashift/2012/05/the-media-consortium-inside-our-may-day-collaboration145.html" TargetMode="External"/><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hyperlink" Target="http://www.themediaconsortium.org/" TargetMode="Externa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3" Type="http://schemas.openxmlformats.org/officeDocument/2006/relationships/hyperlink" Target="http://freemoncton.pbworks.com" TargetMode="External"/><Relationship Id="rId4" Type="http://schemas.openxmlformats.org/officeDocument/2006/relationships/hyperlink" Target="http://freemoncton.pbworks.com/w/page/48617539/Alternative%20Media" TargetMode="External"/><Relationship Id="rId5" Type="http://schemas.openxmlformats.org/officeDocument/2006/relationships/hyperlink" Target="http://www.mediacoop.ca/" TargetMode="External"/><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hyperlink" Target="http://monctonfreepress.ca/"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hyperlink" Target="http://www.downes.ca/post/58206" TargetMode="External"/><Relationship Id="rId5" Type="http://schemas.openxmlformats.org/officeDocument/2006/relationships/hyperlink" Target="http://www.michaelgeist.ca/content/view/6499/135/" TargetMode="Externa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7.xml.rels><?xml version="1.0" encoding="UTF-8" standalone="yes"?>
<Relationships xmlns="http://schemas.openxmlformats.org/package/2006/relationships"><Relationship Id="rId3" Type="http://schemas.openxmlformats.org/officeDocument/2006/relationships/hyperlink" Target="http://www.downes.ca/post/58235" TargetMode="External"/><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8.xml.rels><?xml version="1.0" encoding="UTF-8" standalone="yes"?>
<Relationships xmlns="http://schemas.openxmlformats.org/package/2006/relationships"><Relationship Id="rId3" Type="http://schemas.openxmlformats.org/officeDocument/2006/relationships/hyperlink" Target="http://www.downes.ca/post/58176" TargetMode="External"/><Relationship Id="rId4" Type="http://schemas.openxmlformats.org/officeDocument/2006/relationships/hyperlink" Target="http://www.insidehighered.com/blogs/stratedgy/foundations-strategy-part-3-technology" TargetMode="External"/><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hyperlink" Target="http://www.downes.ca/post/58205" TargetMode="External"/><Relationship Id="rId5" Type="http://schemas.openxmlformats.org/officeDocument/2006/relationships/hyperlink" Target="http://radar.oreilly.com/2012/05/schoolers-edupunks-makers-learning.html" TargetMode="External"/><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www.downes.ca/post/58190" TargetMode="External"/><Relationship Id="rId5" Type="http://schemas.openxmlformats.org/officeDocument/2006/relationships/hyperlink" Target="http://opencontent.org/blog/archives/2329"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hyperlink" Target="http://change.mooc.ca/"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hyperlink" Target="http://www.downes.ca/post/58175" TargetMode="External"/><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hyperlink" Target="http://www.downes.ca/post/58148" TargetMode="External"/><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hyperlink" Target="http://dmlcentral.net/blog/howard-rheingold/diy-u-interview-anya-kamenetz" TargetMode="External"/><Relationship Id="rId5" Type="http://schemas.openxmlformats.org/officeDocument/2006/relationships/hyperlink" Target="http://www.downes.ca/post/58150" TargetMode="External"/><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hyperlink" Target="http://www.downes.ca/post/58174" TargetMode="External"/><Relationship Id="rId5" Type="http://schemas.openxmlformats.org/officeDocument/2006/relationships/hyperlink" Target="http://leelearning.wordpress.com/2012/05/17/life-portfolio/" TargetMode="External"/><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3" Type="http://schemas.openxmlformats.org/officeDocument/2006/relationships/hyperlink" Target="http://www.downes.ca/post/58149" TargetMode="External"/><Relationship Id="rId4" Type="http://schemas.openxmlformats.org/officeDocument/2006/relationships/hyperlink" Target="http://opencontent.org/blog/archives/2326" TargetMode="External"/><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downes.ca/post/58137" TargetMode="External"/><Relationship Id="rId3" Type="http://schemas.openxmlformats.org/officeDocument/2006/relationships/image" Target="../media/image5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hyperlink" Target="http://www.downes.ca/archive/me/mybooks.htm" TargetMode="External"/><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hyperlink" Target="http://www.downes.ca/post/5820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www.downes.ca/post/58164" TargetMode="External"/><Relationship Id="rId5" Type="http://schemas.openxmlformats.org/officeDocument/2006/relationships/hyperlink" Target="http://www.youtube.com/watch?&amp;v=NZU1B8kb8EQ"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www.downes.ca/post/58132" TargetMode="External"/><Relationship Id="rId5" Type="http://schemas.openxmlformats.org/officeDocument/2006/relationships/hyperlink" Target="http://www.openculture.com/2012/05/why_the_university_system_as_we_know_it_cant_last.html"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5-27 at 11.02.3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334" y="-75983"/>
            <a:ext cx="11150057" cy="7352865"/>
          </a:xfrm>
          <a:prstGeom prst="rect">
            <a:avLst/>
          </a:prstGeom>
        </p:spPr>
      </p:pic>
      <p:sp>
        <p:nvSpPr>
          <p:cNvPr id="2" name="Title 1"/>
          <p:cNvSpPr>
            <a:spLocks noGrp="1"/>
          </p:cNvSpPr>
          <p:nvPr>
            <p:ph type="ctrTitle"/>
          </p:nvPr>
        </p:nvSpPr>
        <p:spPr>
          <a:xfrm>
            <a:off x="916720" y="398399"/>
            <a:ext cx="7772400" cy="1470025"/>
          </a:xfrm>
        </p:spPr>
        <p:txBody>
          <a:bodyPr/>
          <a:lstStyle/>
          <a:p>
            <a:r>
              <a:rPr lang="en-US" b="1" dirty="0">
                <a:solidFill>
                  <a:srgbClr val="254061"/>
                </a:solidFill>
              </a:rPr>
              <a:t>Publishing Paradigms of the Future: Where are We Headed?</a:t>
            </a:r>
            <a:endParaRPr lang="en-US" dirty="0">
              <a:solidFill>
                <a:srgbClr val="254061"/>
              </a:solidFill>
            </a:endParaRPr>
          </a:p>
        </p:txBody>
      </p:sp>
      <p:sp>
        <p:nvSpPr>
          <p:cNvPr id="3" name="Subtitle 2"/>
          <p:cNvSpPr>
            <a:spLocks noGrp="1"/>
          </p:cNvSpPr>
          <p:nvPr>
            <p:ph type="subTitle" idx="1"/>
          </p:nvPr>
        </p:nvSpPr>
        <p:spPr>
          <a:xfrm>
            <a:off x="-254373" y="4419690"/>
            <a:ext cx="9256883" cy="2063038"/>
          </a:xfrm>
        </p:spPr>
        <p:txBody>
          <a:bodyPr>
            <a:normAutofit/>
          </a:bodyPr>
          <a:lstStyle/>
          <a:p>
            <a:pPr algn="r"/>
            <a:r>
              <a:rPr lang="en-US" sz="2400" dirty="0" smtClean="0">
                <a:solidFill>
                  <a:schemeClr val="accent1">
                    <a:lumMod val="50000"/>
                  </a:schemeClr>
                </a:solidFill>
              </a:rPr>
              <a:t>Stephen </a:t>
            </a:r>
            <a:r>
              <a:rPr lang="en-US" sz="2400" dirty="0" smtClean="0">
                <a:solidFill>
                  <a:schemeClr val="accent1">
                    <a:lumMod val="50000"/>
                  </a:schemeClr>
                </a:solidFill>
              </a:rPr>
              <a:t>Downes</a:t>
            </a:r>
          </a:p>
          <a:p>
            <a:pPr algn="r"/>
            <a:r>
              <a:rPr lang="en-US" sz="1800" dirty="0">
                <a:solidFill>
                  <a:schemeClr val="accent1">
                    <a:lumMod val="50000"/>
                  </a:schemeClr>
                </a:solidFill>
              </a:rPr>
              <a:t>Canadian Association of Learned </a:t>
            </a:r>
            <a:r>
              <a:rPr lang="en-US" sz="1800" dirty="0" smtClean="0">
                <a:solidFill>
                  <a:schemeClr val="accent1">
                    <a:lumMod val="50000"/>
                  </a:schemeClr>
                </a:solidFill>
              </a:rPr>
              <a:t>Journals</a:t>
            </a:r>
          </a:p>
          <a:p>
            <a:pPr algn="r"/>
            <a:r>
              <a:rPr lang="en-US" sz="1800" dirty="0">
                <a:solidFill>
                  <a:schemeClr val="accent1">
                    <a:lumMod val="50000"/>
                  </a:schemeClr>
                </a:solidFill>
              </a:rPr>
              <a:t>Congress of the Canadian Federation of Humanities and Social Sciences</a:t>
            </a:r>
            <a:endParaRPr lang="en-US" sz="1800" dirty="0" smtClean="0">
              <a:solidFill>
                <a:schemeClr val="accent1">
                  <a:lumMod val="50000"/>
                </a:schemeClr>
              </a:solidFill>
            </a:endParaRPr>
          </a:p>
          <a:p>
            <a:pPr algn="r"/>
            <a:r>
              <a:rPr lang="en-US" sz="2400" dirty="0" smtClean="0">
                <a:solidFill>
                  <a:schemeClr val="accent1">
                    <a:lumMod val="50000"/>
                  </a:schemeClr>
                </a:solidFill>
              </a:rPr>
              <a:t>May 27, 2012</a:t>
            </a:r>
            <a:endParaRPr lang="en-US" sz="2400" dirty="0">
              <a:solidFill>
                <a:schemeClr val="accent1">
                  <a:lumMod val="50000"/>
                </a:schemeClr>
              </a:solidFill>
            </a:endParaRPr>
          </a:p>
        </p:txBody>
      </p:sp>
    </p:spTree>
    <p:extLst>
      <p:ext uri="{BB962C8B-B14F-4D97-AF65-F5344CB8AC3E}">
        <p14:creationId xmlns:p14="http://schemas.microsoft.com/office/powerpoint/2010/main" val="295546668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a:t>
            </a:r>
            <a:r>
              <a:rPr lang="en-US" baseline="0" dirty="0" smtClean="0"/>
              <a:t> push toward open: costs</a:t>
            </a:r>
            <a:endParaRPr lang="en-US" dirty="0"/>
          </a:p>
        </p:txBody>
      </p:sp>
      <p:pic>
        <p:nvPicPr>
          <p:cNvPr id="5" name="Content Placeholder 4"/>
          <p:cNvPicPr>
            <a:picLocks noGrp="1" noChangeAspect="1"/>
          </p:cNvPicPr>
          <p:nvPr>
            <p:ph idx="1"/>
          </p:nvPr>
        </p:nvPicPr>
        <p:blipFill>
          <a:blip r:embed="rId3"/>
          <a:srcRect l="3734" r="3734"/>
          <a:stretch>
            <a:fillRect/>
          </a:stretch>
        </p:blipFill>
        <p:spPr/>
      </p:pic>
      <p:sp>
        <p:nvSpPr>
          <p:cNvPr id="4" name="Rectangle 3"/>
          <p:cNvSpPr/>
          <p:nvPr/>
        </p:nvSpPr>
        <p:spPr>
          <a:xfrm>
            <a:off x="5335402" y="6300705"/>
            <a:ext cx="3541767" cy="369332"/>
          </a:xfrm>
          <a:prstGeom prst="rect">
            <a:avLst/>
          </a:prstGeom>
        </p:spPr>
        <p:txBody>
          <a:bodyPr wrap="none">
            <a:spAutoFit/>
          </a:bodyPr>
          <a:lstStyle/>
          <a:p>
            <a:r>
              <a:rPr lang="pl-PL" dirty="0" smtClean="0">
                <a:hlinkClick r:id="rId4"/>
              </a:rPr>
              <a:t>http://www.downes.ca/post/58136</a:t>
            </a:r>
            <a:endParaRPr lang="en-US" dirty="0"/>
          </a:p>
        </p:txBody>
      </p:sp>
      <p:sp>
        <p:nvSpPr>
          <p:cNvPr id="6" name="Rectangle 5"/>
          <p:cNvSpPr/>
          <p:nvPr/>
        </p:nvSpPr>
        <p:spPr>
          <a:xfrm>
            <a:off x="457200" y="6211669"/>
            <a:ext cx="4572000" cy="646331"/>
          </a:xfrm>
          <a:prstGeom prst="rect">
            <a:avLst/>
          </a:prstGeom>
        </p:spPr>
        <p:txBody>
          <a:bodyPr>
            <a:spAutoFit/>
          </a:bodyPr>
          <a:lstStyle/>
          <a:p>
            <a:r>
              <a:rPr lang="pl-PL" dirty="0" smtClean="0">
                <a:hlinkClick r:id="rId5"/>
              </a:rPr>
              <a:t>http://www.ottawacitizen.com/opinion/op-ed/Canada/6575890/story.html</a:t>
            </a:r>
            <a:r>
              <a:rPr lang="pl-PL" dirty="0" smtClean="0"/>
              <a:t> </a:t>
            </a:r>
            <a:endParaRPr lang="en-US" dirty="0"/>
          </a:p>
        </p:txBody>
      </p:sp>
      <p:sp>
        <p:nvSpPr>
          <p:cNvPr id="7" name="Text Placeholder 6"/>
          <p:cNvSpPr>
            <a:spLocks noGrp="1"/>
          </p:cNvSpPr>
          <p:nvPr>
            <p:ph type="body" idx="4294967295"/>
          </p:nvPr>
        </p:nvSpPr>
        <p:spPr/>
        <p:txBody>
          <a:bodyPr/>
          <a:lstStyle/>
          <a:p>
            <a:pPr marL="0" indent="0">
              <a:buNone/>
            </a:pPr>
            <a:endParaRPr lang="en-US" dirty="0" smtClean="0"/>
          </a:p>
        </p:txBody>
      </p:sp>
    </p:spTree>
    <p:extLst>
      <p:ext uri="{BB962C8B-B14F-4D97-AF65-F5344CB8AC3E}">
        <p14:creationId xmlns:p14="http://schemas.microsoft.com/office/powerpoint/2010/main" val="26468995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smtClean="0"/>
              <a:t>Mandated Open Access</a:t>
            </a:r>
            <a:endParaRPr lang="en-US" dirty="0"/>
          </a:p>
        </p:txBody>
      </p:sp>
      <p:pic>
        <p:nvPicPr>
          <p:cNvPr id="4" name="Content Placeholder 3"/>
          <p:cNvPicPr>
            <a:picLocks noGrp="1" noChangeAspect="1"/>
          </p:cNvPicPr>
          <p:nvPr>
            <p:ph idx="1"/>
          </p:nvPr>
        </p:nvPicPr>
        <p:blipFill>
          <a:blip r:embed="rId3"/>
          <a:srcRect t="720" b="720"/>
          <a:stretch>
            <a:fillRect/>
          </a:stretch>
        </p:blipFill>
        <p:spPr/>
      </p:pic>
      <p:sp>
        <p:nvSpPr>
          <p:cNvPr id="5" name="Rectangle 4"/>
          <p:cNvSpPr/>
          <p:nvPr/>
        </p:nvSpPr>
        <p:spPr>
          <a:xfrm>
            <a:off x="457200" y="6126163"/>
            <a:ext cx="4572000" cy="646331"/>
          </a:xfrm>
          <a:prstGeom prst="rect">
            <a:avLst/>
          </a:prstGeom>
        </p:spPr>
        <p:txBody>
          <a:bodyPr>
            <a:spAutoFit/>
          </a:bodyPr>
          <a:lstStyle/>
          <a:p>
            <a:r>
              <a:rPr lang="en-US" dirty="0" smtClean="0"/>
              <a:t>http://</a:t>
            </a:r>
            <a:r>
              <a:rPr lang="en-US" dirty="0" err="1" smtClean="0"/>
              <a:t>thefinchandpea.com</a:t>
            </a:r>
            <a:r>
              <a:rPr lang="en-US" dirty="0" smtClean="0"/>
              <a:t>/2012/05/18/mandating-open-access-science-publishing/</a:t>
            </a:r>
            <a:endParaRPr lang="en-US" dirty="0"/>
          </a:p>
        </p:txBody>
      </p:sp>
    </p:spTree>
    <p:extLst>
      <p:ext uri="{BB962C8B-B14F-4D97-AF65-F5344CB8AC3E}">
        <p14:creationId xmlns:p14="http://schemas.microsoft.com/office/powerpoint/2010/main" val="208129105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Sustainability</a:t>
            </a:r>
            <a:endParaRPr lang="en-US" dirty="0"/>
          </a:p>
        </p:txBody>
      </p:sp>
      <p:pic>
        <p:nvPicPr>
          <p:cNvPr id="4" name="Content Placeholder 3" descr="Screen shot 2012-05-27 at 8.25.57 AM.png"/>
          <p:cNvPicPr>
            <a:picLocks noGrp="1" noChangeAspect="1"/>
          </p:cNvPicPr>
          <p:nvPr>
            <p:ph idx="1"/>
          </p:nvPr>
        </p:nvPicPr>
        <p:blipFill>
          <a:blip r:embed="rId3">
            <a:extLst>
              <a:ext uri="{28A0092B-C50C-407E-A947-70E740481C1C}">
                <a14:useLocalDpi xmlns:a14="http://schemas.microsoft.com/office/drawing/2010/main" val="0"/>
              </a:ext>
            </a:extLst>
          </a:blip>
          <a:srcRect t="-11955" b="-11955"/>
          <a:stretch>
            <a:fillRect/>
          </a:stretch>
        </p:blipFill>
        <p:spPr/>
      </p:pic>
      <p:sp>
        <p:nvSpPr>
          <p:cNvPr id="5" name="Rectangle 4"/>
          <p:cNvSpPr/>
          <p:nvPr/>
        </p:nvSpPr>
        <p:spPr>
          <a:xfrm>
            <a:off x="457200" y="5967187"/>
            <a:ext cx="4572000" cy="646331"/>
          </a:xfrm>
          <a:prstGeom prst="rect">
            <a:avLst/>
          </a:prstGeom>
        </p:spPr>
        <p:txBody>
          <a:bodyPr>
            <a:spAutoFit/>
          </a:bodyPr>
          <a:lstStyle/>
          <a:p>
            <a:r>
              <a:rPr lang="en-US" dirty="0">
                <a:hlinkClick r:id="rId4"/>
              </a:rPr>
              <a:t>http://www.biomedcentral.com/about/apcfaq/howmuch</a:t>
            </a:r>
            <a:endParaRPr lang="en-US" dirty="0"/>
          </a:p>
        </p:txBody>
      </p:sp>
    </p:spTree>
    <p:extLst>
      <p:ext uri="{BB962C8B-B14F-4D97-AF65-F5344CB8AC3E}">
        <p14:creationId xmlns:p14="http://schemas.microsoft.com/office/powerpoint/2010/main" val="12540789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Sherpa</a:t>
            </a:r>
            <a:endParaRPr lang="en-US" dirty="0"/>
          </a:p>
        </p:txBody>
      </p:sp>
      <p:pic>
        <p:nvPicPr>
          <p:cNvPr id="5" name="Content Placeholder 4"/>
          <p:cNvPicPr>
            <a:picLocks noGrp="1" noChangeAspect="1"/>
          </p:cNvPicPr>
          <p:nvPr>
            <p:ph idx="1"/>
          </p:nvPr>
        </p:nvPicPr>
        <p:blipFill>
          <a:blip r:embed="rId3"/>
          <a:srcRect l="7836" r="7836"/>
          <a:stretch>
            <a:fillRect/>
          </a:stretch>
        </p:blipFill>
        <p:spPr/>
      </p:pic>
      <p:sp>
        <p:nvSpPr>
          <p:cNvPr id="4" name="Rectangle 3"/>
          <p:cNvSpPr/>
          <p:nvPr/>
        </p:nvSpPr>
        <p:spPr>
          <a:xfrm>
            <a:off x="457200" y="6298586"/>
            <a:ext cx="3650421" cy="369332"/>
          </a:xfrm>
          <a:prstGeom prst="rect">
            <a:avLst/>
          </a:prstGeom>
        </p:spPr>
        <p:txBody>
          <a:bodyPr wrap="none">
            <a:spAutoFit/>
          </a:bodyPr>
          <a:lstStyle/>
          <a:p>
            <a:r>
              <a:rPr lang="pl-PL" dirty="0">
                <a:hlinkClick r:id="rId4"/>
              </a:rPr>
              <a:t>http://www.sherpa.ac.uk/index.html</a:t>
            </a:r>
            <a:endParaRPr lang="pl-PL" dirty="0"/>
          </a:p>
        </p:txBody>
      </p:sp>
    </p:spTree>
    <p:extLst>
      <p:ext uri="{BB962C8B-B14F-4D97-AF65-F5344CB8AC3E}">
        <p14:creationId xmlns:p14="http://schemas.microsoft.com/office/powerpoint/2010/main" val="398317586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a:t>
            </a:r>
            <a:r>
              <a:rPr lang="en-US" dirty="0" smtClean="0"/>
              <a:t>Canadian </a:t>
            </a:r>
            <a:r>
              <a:rPr lang="en-US" dirty="0" smtClean="0"/>
              <a:t>network</a:t>
            </a:r>
            <a:endParaRPr lang="en-US" dirty="0"/>
          </a:p>
        </p:txBody>
      </p:sp>
      <p:pic>
        <p:nvPicPr>
          <p:cNvPr id="8" name="Content Placeholder 7" descr="Screen shot 2012-05-27 at 10.52.25 AM.png"/>
          <p:cNvPicPr>
            <a:picLocks noGrp="1" noChangeAspect="1"/>
          </p:cNvPicPr>
          <p:nvPr>
            <p:ph idx="1"/>
          </p:nvPr>
        </p:nvPicPr>
        <p:blipFill>
          <a:blip r:embed="rId2">
            <a:extLst>
              <a:ext uri="{28A0092B-C50C-407E-A947-70E740481C1C}">
                <a14:useLocalDpi xmlns:a14="http://schemas.microsoft.com/office/drawing/2010/main" val="0"/>
              </a:ext>
            </a:extLst>
          </a:blip>
          <a:srcRect l="-6842" r="-6842"/>
          <a:stretch>
            <a:fillRect/>
          </a:stretch>
        </p:blipFill>
        <p:spPr/>
      </p:pic>
      <p:sp>
        <p:nvSpPr>
          <p:cNvPr id="4" name="Rectangle 3"/>
          <p:cNvSpPr/>
          <p:nvPr/>
        </p:nvSpPr>
        <p:spPr>
          <a:xfrm>
            <a:off x="5035477" y="6171571"/>
            <a:ext cx="3651323" cy="369332"/>
          </a:xfrm>
          <a:prstGeom prst="rect">
            <a:avLst/>
          </a:prstGeom>
        </p:spPr>
        <p:txBody>
          <a:bodyPr wrap="none">
            <a:spAutoFit/>
          </a:bodyPr>
          <a:lstStyle/>
          <a:p>
            <a:r>
              <a:rPr lang="pl-PL" dirty="0">
                <a:hlinkClick r:id="rId3"/>
              </a:rPr>
              <a:t>http://www.downes.ca/post/58218</a:t>
            </a:r>
            <a:endParaRPr lang="en-US" dirty="0"/>
          </a:p>
        </p:txBody>
      </p:sp>
      <p:sp>
        <p:nvSpPr>
          <p:cNvPr id="5" name="Rectangle 4"/>
          <p:cNvSpPr/>
          <p:nvPr/>
        </p:nvSpPr>
        <p:spPr>
          <a:xfrm>
            <a:off x="131633" y="5709906"/>
            <a:ext cx="4572000" cy="923330"/>
          </a:xfrm>
          <a:prstGeom prst="rect">
            <a:avLst/>
          </a:prstGeom>
        </p:spPr>
        <p:txBody>
          <a:bodyPr>
            <a:spAutoFit/>
          </a:bodyPr>
          <a:lstStyle/>
          <a:p>
            <a:r>
              <a:rPr lang="en-US" dirty="0">
                <a:hlinkClick r:id="rId4"/>
              </a:rPr>
              <a:t>http://www.theglobeandmail.com/news/opinions/opinion/an-online-opportunity-for-canadian-universities/article2436343</a:t>
            </a:r>
            <a:r>
              <a:rPr lang="en-US" dirty="0" smtClean="0">
                <a:hlinkClick r:id="rId4"/>
              </a:rPr>
              <a:t>/</a:t>
            </a:r>
            <a:r>
              <a:rPr lang="en-US" dirty="0" smtClean="0"/>
              <a:t> </a:t>
            </a:r>
            <a:endParaRPr lang="en-US" dirty="0"/>
          </a:p>
        </p:txBody>
      </p:sp>
      <p:sp>
        <p:nvSpPr>
          <p:cNvPr id="6" name="Rectangle 5"/>
          <p:cNvSpPr/>
          <p:nvPr/>
        </p:nvSpPr>
        <p:spPr>
          <a:xfrm>
            <a:off x="244175" y="4906236"/>
            <a:ext cx="4572000" cy="646331"/>
          </a:xfrm>
          <a:prstGeom prst="rect">
            <a:avLst/>
          </a:prstGeom>
        </p:spPr>
        <p:txBody>
          <a:bodyPr>
            <a:spAutoFit/>
          </a:bodyPr>
          <a:lstStyle/>
          <a:p>
            <a:r>
              <a:rPr lang="en-US" b="1" dirty="0"/>
              <a:t>An online opportunity for Canadian universities </a:t>
            </a:r>
            <a:r>
              <a:rPr lang="pl-PL" b="1" dirty="0"/>
              <a:t> </a:t>
            </a:r>
            <a:endParaRPr lang="en-US" dirty="0"/>
          </a:p>
        </p:txBody>
      </p:sp>
    </p:spTree>
    <p:extLst>
      <p:ext uri="{BB962C8B-B14F-4D97-AF65-F5344CB8AC3E}">
        <p14:creationId xmlns:p14="http://schemas.microsoft.com/office/powerpoint/2010/main" val="236199358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Resource Metadata Initiative</a:t>
            </a:r>
            <a:endParaRPr lang="en-US" dirty="0"/>
          </a:p>
        </p:txBody>
      </p:sp>
      <p:pic>
        <p:nvPicPr>
          <p:cNvPr id="6" name="Content Placeholder 5"/>
          <p:cNvPicPr>
            <a:picLocks noGrp="1" noChangeAspect="1"/>
          </p:cNvPicPr>
          <p:nvPr>
            <p:ph idx="1"/>
          </p:nvPr>
        </p:nvPicPr>
        <p:blipFill rotWithShape="1">
          <a:blip r:embed="rId2"/>
          <a:srcRect b="31444"/>
          <a:stretch/>
        </p:blipFill>
        <p:spPr/>
      </p:pic>
      <p:sp>
        <p:nvSpPr>
          <p:cNvPr id="4" name="Rectangle 3"/>
          <p:cNvSpPr/>
          <p:nvPr/>
        </p:nvSpPr>
        <p:spPr>
          <a:xfrm>
            <a:off x="5145033" y="6126163"/>
            <a:ext cx="3541767" cy="369332"/>
          </a:xfrm>
          <a:prstGeom prst="rect">
            <a:avLst/>
          </a:prstGeom>
        </p:spPr>
        <p:txBody>
          <a:bodyPr wrap="none">
            <a:spAutoFit/>
          </a:bodyPr>
          <a:lstStyle/>
          <a:p>
            <a:r>
              <a:rPr lang="pl-PL" dirty="0">
                <a:hlinkClick r:id="rId3"/>
              </a:rPr>
              <a:t>http://www.downes.ca/post/58217</a:t>
            </a:r>
            <a:endParaRPr lang="en-US" dirty="0"/>
          </a:p>
        </p:txBody>
      </p:sp>
      <p:sp>
        <p:nvSpPr>
          <p:cNvPr id="5" name="Rectangle 4"/>
          <p:cNvSpPr/>
          <p:nvPr/>
        </p:nvSpPr>
        <p:spPr>
          <a:xfrm>
            <a:off x="457200" y="5657671"/>
            <a:ext cx="4572000" cy="1200329"/>
          </a:xfrm>
          <a:prstGeom prst="rect">
            <a:avLst/>
          </a:prstGeom>
        </p:spPr>
        <p:txBody>
          <a:bodyPr>
            <a:spAutoFit/>
          </a:bodyPr>
          <a:lstStyle/>
          <a:p>
            <a:r>
              <a:rPr lang="en-US" dirty="0">
                <a:hlinkClick r:id="rId4"/>
              </a:rPr>
              <a:t>http://www.creativecommons.org.uk/blog/tabid/84/EntryId/23/Learning-Resource-Metadata-Initiative-by-Phil-Barker-JISC-</a:t>
            </a:r>
            <a:r>
              <a:rPr lang="en-US" dirty="0" smtClean="0">
                <a:hlinkClick r:id="rId4"/>
              </a:rPr>
              <a:t>CETIS.aspx</a:t>
            </a:r>
            <a:r>
              <a:rPr lang="en-US" dirty="0" smtClean="0"/>
              <a:t> </a:t>
            </a:r>
            <a:endParaRPr lang="en-US" dirty="0"/>
          </a:p>
        </p:txBody>
      </p:sp>
    </p:spTree>
    <p:extLst>
      <p:ext uri="{BB962C8B-B14F-4D97-AF65-F5344CB8AC3E}">
        <p14:creationId xmlns:p14="http://schemas.microsoft.com/office/powerpoint/2010/main" val="189870054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Font typeface="Arial"/>
              <a:buNone/>
            </a:pPr>
            <a:r>
              <a:rPr lang="en-US" dirty="0" smtClean="0"/>
              <a:t>Yes, it takes more than Access</a:t>
            </a:r>
            <a:endParaRPr lang="en-US" dirty="0"/>
          </a:p>
        </p:txBody>
      </p:sp>
      <p:pic>
        <p:nvPicPr>
          <p:cNvPr id="5" name="Content Placeholder 4"/>
          <p:cNvPicPr>
            <a:picLocks noGrp="1" noChangeAspect="1"/>
          </p:cNvPicPr>
          <p:nvPr>
            <p:ph idx="1"/>
          </p:nvPr>
        </p:nvPicPr>
        <p:blipFill>
          <a:blip r:embed="rId3"/>
          <a:srcRect t="22774" b="22774"/>
          <a:stretch>
            <a:fillRect/>
          </a:stretch>
        </p:blipFill>
        <p:spPr/>
      </p:pic>
      <p:sp>
        <p:nvSpPr>
          <p:cNvPr id="4" name="Rectangle 3"/>
          <p:cNvSpPr/>
          <p:nvPr/>
        </p:nvSpPr>
        <p:spPr>
          <a:xfrm>
            <a:off x="5142240" y="6300705"/>
            <a:ext cx="3544560" cy="369332"/>
          </a:xfrm>
          <a:prstGeom prst="rect">
            <a:avLst/>
          </a:prstGeom>
        </p:spPr>
        <p:txBody>
          <a:bodyPr wrap="none">
            <a:spAutoFit/>
          </a:bodyPr>
          <a:lstStyle/>
          <a:p>
            <a:r>
              <a:rPr lang="pl-PL" dirty="0" smtClean="0">
                <a:hlinkClick r:id="rId4"/>
              </a:rPr>
              <a:t>http://www.downes.ca/post/58238</a:t>
            </a:r>
            <a:endParaRPr lang="en-US" dirty="0"/>
          </a:p>
        </p:txBody>
      </p:sp>
      <p:sp>
        <p:nvSpPr>
          <p:cNvPr id="6" name="Rectangle 5"/>
          <p:cNvSpPr/>
          <p:nvPr/>
        </p:nvSpPr>
        <p:spPr>
          <a:xfrm>
            <a:off x="283900" y="5934670"/>
            <a:ext cx="4572000" cy="923330"/>
          </a:xfrm>
          <a:prstGeom prst="rect">
            <a:avLst/>
          </a:prstGeom>
        </p:spPr>
        <p:txBody>
          <a:bodyPr>
            <a:spAutoFit/>
          </a:bodyPr>
          <a:lstStyle/>
          <a:p>
            <a:r>
              <a:rPr lang="en-US" dirty="0" smtClean="0">
                <a:hlinkClick r:id="rId5"/>
              </a:rPr>
              <a:t>http://scholarlykitchen.sspnet.org/2012/05/23/intellectual-access-it-takes-more-than-accessibility/</a:t>
            </a:r>
            <a:r>
              <a:rPr lang="en-US" dirty="0" smtClean="0"/>
              <a:t> </a:t>
            </a:r>
            <a:endParaRPr lang="en-US" dirty="0"/>
          </a:p>
        </p:txBody>
      </p:sp>
    </p:spTree>
    <p:extLst>
      <p:ext uri="{BB962C8B-B14F-4D97-AF65-F5344CB8AC3E}">
        <p14:creationId xmlns:p14="http://schemas.microsoft.com/office/powerpoint/2010/main" val="5133092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Tyranny of Openness</a:t>
            </a:r>
            <a:endParaRPr lang="en-US" dirty="0"/>
          </a:p>
        </p:txBody>
      </p:sp>
      <p:pic>
        <p:nvPicPr>
          <p:cNvPr id="6" name="Content Placeholder 5"/>
          <p:cNvPicPr>
            <a:picLocks noGrp="1" noChangeAspect="1"/>
          </p:cNvPicPr>
          <p:nvPr>
            <p:ph idx="1"/>
          </p:nvPr>
        </p:nvPicPr>
        <p:blipFill>
          <a:blip r:embed="rId3"/>
          <a:srcRect l="27271" r="27271"/>
          <a:stretch>
            <a:fillRect/>
          </a:stretch>
        </p:blipFill>
        <p:spPr/>
      </p:pic>
      <p:sp>
        <p:nvSpPr>
          <p:cNvPr id="4" name="Rectangle 3"/>
          <p:cNvSpPr/>
          <p:nvPr/>
        </p:nvSpPr>
        <p:spPr>
          <a:xfrm>
            <a:off x="0" y="5974777"/>
            <a:ext cx="4572000" cy="923330"/>
          </a:xfrm>
          <a:prstGeom prst="rect">
            <a:avLst/>
          </a:prstGeom>
        </p:spPr>
        <p:txBody>
          <a:bodyPr>
            <a:spAutoFit/>
          </a:bodyPr>
          <a:lstStyle/>
          <a:p>
            <a:r>
              <a:rPr lang="en-US" dirty="0" smtClean="0">
                <a:hlinkClick r:id="rId4"/>
              </a:rPr>
              <a:t>http://jennymackness.wordpress.com/2012/05/15/scholarship-and-the-tyranny-of-openness/</a:t>
            </a:r>
            <a:r>
              <a:rPr lang="en-US" dirty="0" smtClean="0"/>
              <a:t> </a:t>
            </a:r>
            <a:endParaRPr lang="en-US" dirty="0"/>
          </a:p>
        </p:txBody>
      </p:sp>
      <p:sp>
        <p:nvSpPr>
          <p:cNvPr id="5" name="Rectangle 4"/>
          <p:cNvSpPr/>
          <p:nvPr/>
        </p:nvSpPr>
        <p:spPr>
          <a:xfrm>
            <a:off x="5384471" y="6163461"/>
            <a:ext cx="3541767" cy="369332"/>
          </a:xfrm>
          <a:prstGeom prst="rect">
            <a:avLst/>
          </a:prstGeom>
        </p:spPr>
        <p:txBody>
          <a:bodyPr wrap="none">
            <a:spAutoFit/>
          </a:bodyPr>
          <a:lstStyle/>
          <a:p>
            <a:r>
              <a:rPr lang="pl-PL" dirty="0" smtClean="0">
                <a:hlinkClick r:id="rId5"/>
              </a:rPr>
              <a:t>http://www.downes.ca/post/58191</a:t>
            </a:r>
            <a:endParaRPr lang="en-US" dirty="0"/>
          </a:p>
        </p:txBody>
      </p:sp>
    </p:spTree>
    <p:extLst>
      <p:ext uri="{BB962C8B-B14F-4D97-AF65-F5344CB8AC3E}">
        <p14:creationId xmlns:p14="http://schemas.microsoft.com/office/powerpoint/2010/main" val="105595850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Digital</a:t>
            </a:r>
            <a:endParaRPr lang="en-US" dirty="0"/>
          </a:p>
        </p:txBody>
      </p:sp>
      <p:pic>
        <p:nvPicPr>
          <p:cNvPr id="4" name="Content Placeholder 3" descr="Screen shot 2012-05-27 at 11.07.50 AM.png"/>
          <p:cNvPicPr>
            <a:picLocks noGrp="1" noChangeAspect="1"/>
          </p:cNvPicPr>
          <p:nvPr>
            <p:ph idx="1"/>
          </p:nvPr>
        </p:nvPicPr>
        <p:blipFill>
          <a:blip r:embed="rId2">
            <a:extLst>
              <a:ext uri="{28A0092B-C50C-407E-A947-70E740481C1C}">
                <a14:useLocalDpi xmlns:a14="http://schemas.microsoft.com/office/drawing/2010/main" val="0"/>
              </a:ext>
            </a:extLst>
          </a:blip>
          <a:srcRect t="8725" b="8725"/>
          <a:stretch>
            <a:fillRect/>
          </a:stretch>
        </p:blipFill>
        <p:spPr/>
      </p:pic>
      <p:pic>
        <p:nvPicPr>
          <p:cNvPr id="5" name="Picture 4" descr="Screen shot 2012-05-27 at 11.07.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96" y="4220427"/>
            <a:ext cx="3569175" cy="2230734"/>
          </a:xfrm>
          <a:prstGeom prst="rect">
            <a:avLst/>
          </a:prstGeom>
        </p:spPr>
      </p:pic>
    </p:spTree>
    <p:extLst>
      <p:ext uri="{BB962C8B-B14F-4D97-AF65-F5344CB8AC3E}">
        <p14:creationId xmlns:p14="http://schemas.microsoft.com/office/powerpoint/2010/main" val="30083681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Think – A Blend</a:t>
            </a:r>
            <a:endParaRPr lang="en-US" dirty="0"/>
          </a:p>
        </p:txBody>
      </p:sp>
      <p:sp>
        <p:nvSpPr>
          <p:cNvPr id="4" name="Rectangle 3"/>
          <p:cNvSpPr/>
          <p:nvPr/>
        </p:nvSpPr>
        <p:spPr>
          <a:xfrm>
            <a:off x="457200" y="6282511"/>
            <a:ext cx="2646878" cy="369332"/>
          </a:xfrm>
          <a:prstGeom prst="rect">
            <a:avLst/>
          </a:prstGeom>
        </p:spPr>
        <p:txBody>
          <a:bodyPr wrap="none">
            <a:spAutoFit/>
          </a:bodyPr>
          <a:lstStyle/>
          <a:p>
            <a:r>
              <a:rPr lang="en-US" dirty="0">
                <a:hlinkClick r:id="rId3"/>
              </a:rPr>
              <a:t>http://edge.bigthink.com/</a:t>
            </a:r>
            <a:endParaRPr lang="en-US" dirty="0"/>
          </a:p>
        </p:txBody>
      </p:sp>
      <p:pic>
        <p:nvPicPr>
          <p:cNvPr id="6" name="Picture 5" descr="Screen shot 2012-05-26 at 11.37.5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660" y="2622782"/>
            <a:ext cx="6900568" cy="3203835"/>
          </a:xfrm>
          <a:prstGeom prst="rect">
            <a:avLst/>
          </a:prstGeom>
        </p:spPr>
      </p:pic>
      <p:pic>
        <p:nvPicPr>
          <p:cNvPr id="8" name="Content Placeholder 7" descr="Screen shot 2012-05-26 at 11.37.55 AM.png"/>
          <p:cNvPicPr>
            <a:picLocks noGrp="1" noChangeAspect="1"/>
          </p:cNvPicPr>
          <p:nvPr>
            <p:ph idx="1"/>
          </p:nvPr>
        </p:nvPicPr>
        <p:blipFill>
          <a:blip r:embed="rId4">
            <a:extLst>
              <a:ext uri="{28A0092B-C50C-407E-A947-70E740481C1C}">
                <a14:useLocalDpi xmlns:a14="http://schemas.microsoft.com/office/drawing/2010/main" val="0"/>
              </a:ext>
            </a:extLst>
          </a:blip>
          <a:srcRect t="-9227" b="-9227"/>
          <a:stretch>
            <a:fillRect/>
          </a:stretch>
        </p:blipFill>
        <p:spPr>
          <a:prstGeom prst="rect">
            <a:avLst/>
          </a:prstGeom>
        </p:spPr>
      </p:pic>
    </p:spTree>
    <p:extLst>
      <p:ext uri="{BB962C8B-B14F-4D97-AF65-F5344CB8AC3E}">
        <p14:creationId xmlns:p14="http://schemas.microsoft.com/office/powerpoint/2010/main" val="10155190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Coming?</a:t>
            </a:r>
            <a:endParaRPr lang="en-US" dirty="0"/>
          </a:p>
        </p:txBody>
      </p:sp>
      <p:sp>
        <p:nvSpPr>
          <p:cNvPr id="3" name="Content Placeholder 2"/>
          <p:cNvSpPr>
            <a:spLocks noGrp="1"/>
          </p:cNvSpPr>
          <p:nvPr>
            <p:ph idx="1"/>
          </p:nvPr>
        </p:nvSpPr>
        <p:spPr/>
        <p:txBody>
          <a:bodyPr/>
          <a:lstStyle/>
          <a:p>
            <a:r>
              <a:rPr lang="en-US" dirty="0" smtClean="0"/>
              <a:t>Open</a:t>
            </a:r>
          </a:p>
          <a:p>
            <a:r>
              <a:rPr lang="en-US" dirty="0" smtClean="0"/>
              <a:t>Digital</a:t>
            </a:r>
          </a:p>
          <a:p>
            <a:r>
              <a:rPr lang="en-US" dirty="0" smtClean="0"/>
              <a:t>Distributed</a:t>
            </a:r>
          </a:p>
        </p:txBody>
      </p:sp>
      <p:pic>
        <p:nvPicPr>
          <p:cNvPr id="4" name="Picture 3" descr="Screen shot 2012-05-27 at 11.06.0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814" y="1600200"/>
            <a:ext cx="3243608" cy="4873645"/>
          </a:xfrm>
          <a:prstGeom prst="rect">
            <a:avLst/>
          </a:prstGeom>
        </p:spPr>
      </p:pic>
    </p:spTree>
    <p:extLst>
      <p:ext uri="{BB962C8B-B14F-4D97-AF65-F5344CB8AC3E}">
        <p14:creationId xmlns:p14="http://schemas.microsoft.com/office/powerpoint/2010/main" val="144282684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a:t>
            </a:r>
            <a:r>
              <a:rPr lang="en-US" baseline="0" dirty="0" smtClean="0"/>
              <a:t> Academic Resources</a:t>
            </a:r>
            <a:endParaRPr lang="en-US" dirty="0"/>
          </a:p>
        </p:txBody>
      </p:sp>
      <p:pic>
        <p:nvPicPr>
          <p:cNvPr id="5" name="Content Placeholder 4"/>
          <p:cNvPicPr>
            <a:picLocks noGrp="1" noChangeAspect="1"/>
          </p:cNvPicPr>
          <p:nvPr>
            <p:ph idx="1"/>
          </p:nvPr>
        </p:nvPicPr>
        <p:blipFill>
          <a:blip r:embed="rId3"/>
          <a:srcRect t="10228" b="10228"/>
          <a:stretch>
            <a:fillRect/>
          </a:stretch>
        </p:blipFill>
        <p:spPr/>
      </p:pic>
      <p:sp>
        <p:nvSpPr>
          <p:cNvPr id="4" name="Rectangle 3"/>
          <p:cNvSpPr/>
          <p:nvPr/>
        </p:nvSpPr>
        <p:spPr>
          <a:xfrm>
            <a:off x="5145033" y="6330736"/>
            <a:ext cx="3541767" cy="369332"/>
          </a:xfrm>
          <a:prstGeom prst="rect">
            <a:avLst/>
          </a:prstGeom>
        </p:spPr>
        <p:txBody>
          <a:bodyPr wrap="none">
            <a:spAutoFit/>
          </a:bodyPr>
          <a:lstStyle/>
          <a:p>
            <a:r>
              <a:rPr lang="pl-PL" dirty="0">
                <a:hlinkClick r:id="rId4"/>
              </a:rPr>
              <a:t>http://www.downes.ca/post/58152</a:t>
            </a:r>
            <a:endParaRPr lang="en-US" dirty="0"/>
          </a:p>
        </p:txBody>
      </p:sp>
      <p:sp>
        <p:nvSpPr>
          <p:cNvPr id="6" name="Rectangle 5"/>
          <p:cNvSpPr/>
          <p:nvPr/>
        </p:nvSpPr>
        <p:spPr>
          <a:xfrm>
            <a:off x="244175" y="6161672"/>
            <a:ext cx="4572000" cy="646331"/>
          </a:xfrm>
          <a:prstGeom prst="rect">
            <a:avLst/>
          </a:prstGeom>
        </p:spPr>
        <p:txBody>
          <a:bodyPr>
            <a:spAutoFit/>
          </a:bodyPr>
          <a:lstStyle/>
          <a:p>
            <a:r>
              <a:rPr lang="nl-NL" dirty="0">
                <a:hlinkClick r:id="rId5"/>
              </a:rPr>
              <a:t>http://dougpete.wordpress.com/2012/05/14/open-clip-art-gallery</a:t>
            </a:r>
            <a:r>
              <a:rPr lang="nl-NL" dirty="0" smtClean="0">
                <a:hlinkClick r:id="rId5"/>
              </a:rPr>
              <a:t>/</a:t>
            </a:r>
            <a:r>
              <a:rPr lang="nl-NL" dirty="0" smtClean="0"/>
              <a:t> </a:t>
            </a:r>
            <a:endParaRPr lang="en-US" dirty="0"/>
          </a:p>
        </p:txBody>
      </p:sp>
    </p:spTree>
    <p:extLst>
      <p:ext uri="{BB962C8B-B14F-4D97-AF65-F5344CB8AC3E}">
        <p14:creationId xmlns:p14="http://schemas.microsoft.com/office/powerpoint/2010/main" val="330318381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aseline="0" dirty="0" smtClean="0"/>
              <a:t>Turn It In</a:t>
            </a:r>
            <a:endParaRPr lang="en-US" dirty="0"/>
          </a:p>
        </p:txBody>
      </p:sp>
      <p:pic>
        <p:nvPicPr>
          <p:cNvPr id="8" name="Content Placeholder 7"/>
          <p:cNvPicPr>
            <a:picLocks noGrp="1" noChangeAspect="1"/>
          </p:cNvPicPr>
          <p:nvPr>
            <p:ph idx="1"/>
          </p:nvPr>
        </p:nvPicPr>
        <p:blipFill>
          <a:blip r:embed="rId3"/>
          <a:srcRect l="-13925" r="-13925"/>
          <a:stretch>
            <a:fillRect/>
          </a:stretch>
        </p:blipFill>
        <p:spPr/>
      </p:pic>
      <p:sp>
        <p:nvSpPr>
          <p:cNvPr id="5" name="Rectangle 4"/>
          <p:cNvSpPr/>
          <p:nvPr/>
        </p:nvSpPr>
        <p:spPr>
          <a:xfrm>
            <a:off x="5259556" y="6346811"/>
            <a:ext cx="3544560" cy="369332"/>
          </a:xfrm>
          <a:prstGeom prst="rect">
            <a:avLst/>
          </a:prstGeom>
        </p:spPr>
        <p:txBody>
          <a:bodyPr wrap="none">
            <a:spAutoFit/>
          </a:bodyPr>
          <a:lstStyle/>
          <a:p>
            <a:r>
              <a:rPr lang="pl-PL" dirty="0">
                <a:hlinkClick r:id="rId4"/>
              </a:rPr>
              <a:t>http://www.downes.ca/post/58134</a:t>
            </a:r>
            <a:r>
              <a:rPr lang="pl-PL" dirty="0"/>
              <a:t> </a:t>
            </a:r>
          </a:p>
        </p:txBody>
      </p:sp>
      <p:sp>
        <p:nvSpPr>
          <p:cNvPr id="7" name="Rectangle 6"/>
          <p:cNvSpPr/>
          <p:nvPr/>
        </p:nvSpPr>
        <p:spPr>
          <a:xfrm>
            <a:off x="257207" y="5885146"/>
            <a:ext cx="4572000" cy="923330"/>
          </a:xfrm>
          <a:prstGeom prst="rect">
            <a:avLst/>
          </a:prstGeom>
        </p:spPr>
        <p:txBody>
          <a:bodyPr>
            <a:spAutoFit/>
          </a:bodyPr>
          <a:lstStyle/>
          <a:p>
            <a:r>
              <a:rPr lang="nl-NL" dirty="0">
                <a:hlinkClick r:id="rId5"/>
              </a:rPr>
              <a:t>http://www.dontwasteyourtime.co.uk/elearning/turnitin-10-types-of-unoriginal-work-turnitin-edtech</a:t>
            </a:r>
            <a:r>
              <a:rPr lang="nl-NL" dirty="0" smtClean="0">
                <a:hlinkClick r:id="rId5"/>
              </a:rPr>
              <a:t>/</a:t>
            </a:r>
            <a:r>
              <a:rPr lang="nl-NL" dirty="0" smtClean="0"/>
              <a:t> </a:t>
            </a:r>
            <a:endParaRPr lang="en-US" dirty="0"/>
          </a:p>
        </p:txBody>
      </p:sp>
      <p:sp>
        <p:nvSpPr>
          <p:cNvPr id="9" name="Text Placeholder 8"/>
          <p:cNvSpPr>
            <a:spLocks noGrp="1"/>
          </p:cNvSpPr>
          <p:nvPr>
            <p:ph type="body" idx="4294967295"/>
          </p:nvPr>
        </p:nvSpPr>
        <p:spPr/>
        <p:txBody>
          <a:bodyPr/>
          <a:lstStyle/>
          <a:p>
            <a:endParaRPr lang="en-US" smtClean="0"/>
          </a:p>
        </p:txBody>
      </p:sp>
    </p:spTree>
    <p:extLst>
      <p:ext uri="{BB962C8B-B14F-4D97-AF65-F5344CB8AC3E}">
        <p14:creationId xmlns:p14="http://schemas.microsoft.com/office/powerpoint/2010/main" val="254329071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pl-PL" dirty="0" smtClean="0"/>
              <a:t>The Nature of Digital Influence</a:t>
            </a:r>
            <a:endParaRPr lang="en-US" dirty="0"/>
          </a:p>
        </p:txBody>
      </p:sp>
      <p:pic>
        <p:nvPicPr>
          <p:cNvPr id="5" name="Content Placeholder 4"/>
          <p:cNvPicPr>
            <a:picLocks noGrp="1" noChangeAspect="1"/>
          </p:cNvPicPr>
          <p:nvPr>
            <p:ph idx="1"/>
          </p:nvPr>
        </p:nvPicPr>
        <p:blipFill>
          <a:blip r:embed="rId3"/>
          <a:srcRect l="4658" r="4658"/>
          <a:stretch>
            <a:fillRect/>
          </a:stretch>
        </p:blipFill>
        <p:spPr/>
      </p:pic>
      <p:sp>
        <p:nvSpPr>
          <p:cNvPr id="4" name="Rectangle 3"/>
          <p:cNvSpPr/>
          <p:nvPr/>
        </p:nvSpPr>
        <p:spPr>
          <a:xfrm>
            <a:off x="4971560" y="6282511"/>
            <a:ext cx="3541767" cy="369332"/>
          </a:xfrm>
          <a:prstGeom prst="rect">
            <a:avLst/>
          </a:prstGeom>
        </p:spPr>
        <p:txBody>
          <a:bodyPr wrap="none">
            <a:spAutoFit/>
          </a:bodyPr>
          <a:lstStyle/>
          <a:p>
            <a:r>
              <a:rPr lang="pl-PL" dirty="0">
                <a:hlinkClick r:id="rId4"/>
              </a:rPr>
              <a:t>http://www.downes.ca/post/58135</a:t>
            </a:r>
            <a:endParaRPr lang="en-US" dirty="0"/>
          </a:p>
        </p:txBody>
      </p:sp>
      <p:sp>
        <p:nvSpPr>
          <p:cNvPr id="6" name="Rectangle 5"/>
          <p:cNvSpPr/>
          <p:nvPr/>
        </p:nvSpPr>
        <p:spPr>
          <a:xfrm>
            <a:off x="163788" y="6161672"/>
            <a:ext cx="4572000" cy="646331"/>
          </a:xfrm>
          <a:prstGeom prst="rect">
            <a:avLst/>
          </a:prstGeom>
        </p:spPr>
        <p:txBody>
          <a:bodyPr>
            <a:spAutoFit/>
          </a:bodyPr>
          <a:lstStyle/>
          <a:p>
            <a:r>
              <a:rPr lang="en-US" dirty="0">
                <a:hlinkClick r:id="rId5"/>
              </a:rPr>
              <a:t>http://ryan2point0.wordpress.com/2012/05/14/the-nature-of-digital-</a:t>
            </a:r>
            <a:r>
              <a:rPr lang="en-US" dirty="0" smtClean="0">
                <a:hlinkClick r:id="rId5"/>
              </a:rPr>
              <a:t>influence/</a:t>
            </a:r>
            <a:r>
              <a:rPr lang="en-US" dirty="0" smtClean="0"/>
              <a:t> </a:t>
            </a:r>
            <a:endParaRPr lang="en-US" dirty="0"/>
          </a:p>
        </p:txBody>
      </p:sp>
    </p:spTree>
    <p:extLst>
      <p:ext uri="{BB962C8B-B14F-4D97-AF65-F5344CB8AC3E}">
        <p14:creationId xmlns:p14="http://schemas.microsoft.com/office/powerpoint/2010/main" val="213248464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We Killed Our Paper (Version)</a:t>
            </a:r>
            <a:endParaRPr lang="en-US" dirty="0"/>
          </a:p>
        </p:txBody>
      </p:sp>
      <p:pic>
        <p:nvPicPr>
          <p:cNvPr id="4" name="Content Placeholder 3"/>
          <p:cNvPicPr>
            <a:picLocks noGrp="1" noChangeAspect="1"/>
          </p:cNvPicPr>
          <p:nvPr>
            <p:ph idx="1"/>
          </p:nvPr>
        </p:nvPicPr>
        <p:blipFill>
          <a:blip r:embed="rId3"/>
          <a:srcRect t="3393" b="3393"/>
          <a:stretch>
            <a:fillRect/>
          </a:stretch>
        </p:blipFill>
        <p:spPr/>
      </p:pic>
      <p:sp>
        <p:nvSpPr>
          <p:cNvPr id="6" name="Rectangle 5"/>
          <p:cNvSpPr/>
          <p:nvPr/>
        </p:nvSpPr>
        <p:spPr>
          <a:xfrm>
            <a:off x="5145033" y="6266436"/>
            <a:ext cx="3541767" cy="369332"/>
          </a:xfrm>
          <a:prstGeom prst="rect">
            <a:avLst/>
          </a:prstGeom>
        </p:spPr>
        <p:txBody>
          <a:bodyPr wrap="none">
            <a:spAutoFit/>
          </a:bodyPr>
          <a:lstStyle/>
          <a:p>
            <a:r>
              <a:rPr lang="pl-PL" dirty="0">
                <a:hlinkClick r:id="rId4"/>
              </a:rPr>
              <a:t>http://www.downes.ca/post/</a:t>
            </a:r>
            <a:r>
              <a:rPr lang="pl-PL" dirty="0" smtClean="0">
                <a:hlinkClick r:id="rId4"/>
              </a:rPr>
              <a:t>58252</a:t>
            </a:r>
            <a:r>
              <a:rPr lang="pl-PL" dirty="0" smtClean="0"/>
              <a:t> </a:t>
            </a:r>
            <a:endParaRPr lang="en-US" dirty="0"/>
          </a:p>
        </p:txBody>
      </p:sp>
      <p:sp>
        <p:nvSpPr>
          <p:cNvPr id="7" name="Rectangle 6"/>
          <p:cNvSpPr/>
          <p:nvPr/>
        </p:nvSpPr>
        <p:spPr>
          <a:xfrm>
            <a:off x="0" y="5960279"/>
            <a:ext cx="4572000" cy="923330"/>
          </a:xfrm>
          <a:prstGeom prst="rect">
            <a:avLst/>
          </a:prstGeom>
        </p:spPr>
        <p:txBody>
          <a:bodyPr>
            <a:spAutoFit/>
          </a:bodyPr>
          <a:lstStyle/>
          <a:p>
            <a:r>
              <a:rPr lang="en-US" dirty="0">
                <a:hlinkClick r:id="rId5"/>
              </a:rPr>
              <a:t>http://www.pbs.org/mediashift/2012/05/why-we-killed-our-college-daily-paper-for-a-more-digital-future145.</a:t>
            </a:r>
            <a:r>
              <a:rPr lang="en-US" dirty="0" smtClean="0">
                <a:hlinkClick r:id="rId5"/>
              </a:rPr>
              <a:t>html</a:t>
            </a:r>
            <a:r>
              <a:rPr lang="en-US" dirty="0" smtClean="0"/>
              <a:t> </a:t>
            </a:r>
            <a:endParaRPr lang="en-US" dirty="0"/>
          </a:p>
        </p:txBody>
      </p:sp>
    </p:spTree>
    <p:extLst>
      <p:ext uri="{BB962C8B-B14F-4D97-AF65-F5344CB8AC3E}">
        <p14:creationId xmlns:p14="http://schemas.microsoft.com/office/powerpoint/2010/main" val="318627648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Touch</a:t>
            </a:r>
            <a:endParaRPr lang="en-US" dirty="0"/>
          </a:p>
        </p:txBody>
      </p:sp>
      <p:pic>
        <p:nvPicPr>
          <p:cNvPr id="4" name="Content Placeholder 3"/>
          <p:cNvPicPr>
            <a:picLocks noGrp="1" noChangeAspect="1"/>
          </p:cNvPicPr>
          <p:nvPr>
            <p:ph idx="1"/>
          </p:nvPr>
        </p:nvPicPr>
        <p:blipFill>
          <a:blip r:embed="rId3"/>
          <a:srcRect t="903" b="903"/>
          <a:stretch>
            <a:fillRect/>
          </a:stretch>
        </p:blipFill>
        <p:spPr/>
      </p:pic>
      <p:sp>
        <p:nvSpPr>
          <p:cNvPr id="5" name="Rectangle 4"/>
          <p:cNvSpPr/>
          <p:nvPr/>
        </p:nvSpPr>
        <p:spPr>
          <a:xfrm>
            <a:off x="5145033" y="6266436"/>
            <a:ext cx="3541767" cy="369332"/>
          </a:xfrm>
          <a:prstGeom prst="rect">
            <a:avLst/>
          </a:prstGeom>
        </p:spPr>
        <p:txBody>
          <a:bodyPr wrap="none">
            <a:spAutoFit/>
          </a:bodyPr>
          <a:lstStyle/>
          <a:p>
            <a:r>
              <a:rPr lang="pl-PL" dirty="0">
                <a:hlinkClick r:id="rId4"/>
              </a:rPr>
              <a:t>http://www.downes.ca/post/</a:t>
            </a:r>
            <a:r>
              <a:rPr lang="pl-PL" dirty="0" smtClean="0">
                <a:hlinkClick r:id="rId4"/>
              </a:rPr>
              <a:t>58220</a:t>
            </a:r>
            <a:r>
              <a:rPr lang="pl-PL" dirty="0" smtClean="0"/>
              <a:t> </a:t>
            </a:r>
            <a:endParaRPr lang="en-US" dirty="0"/>
          </a:p>
        </p:txBody>
      </p:sp>
      <p:sp>
        <p:nvSpPr>
          <p:cNvPr id="6" name="Rectangle 5"/>
          <p:cNvSpPr/>
          <p:nvPr/>
        </p:nvSpPr>
        <p:spPr>
          <a:xfrm>
            <a:off x="195943" y="5934670"/>
            <a:ext cx="4572000" cy="923330"/>
          </a:xfrm>
          <a:prstGeom prst="rect">
            <a:avLst/>
          </a:prstGeom>
        </p:spPr>
        <p:txBody>
          <a:bodyPr>
            <a:spAutoFit/>
          </a:bodyPr>
          <a:lstStyle/>
          <a:p>
            <a:r>
              <a:rPr lang="en-US" dirty="0">
                <a:hlinkClick r:id="rId5"/>
              </a:rPr>
              <a:t>http://rossdawsonblog.com/weblog/archives/2012/05/researchers-develop-smart-touch-responsive-internet-enabled-</a:t>
            </a:r>
            <a:r>
              <a:rPr lang="en-US" dirty="0" smtClean="0">
                <a:hlinkClick r:id="rId5"/>
              </a:rPr>
              <a:t>newspaper.html</a:t>
            </a:r>
            <a:r>
              <a:rPr lang="en-US" dirty="0" smtClean="0"/>
              <a:t> </a:t>
            </a:r>
            <a:endParaRPr lang="en-US" dirty="0"/>
          </a:p>
        </p:txBody>
      </p:sp>
    </p:spTree>
    <p:extLst>
      <p:ext uri="{BB962C8B-B14F-4D97-AF65-F5344CB8AC3E}">
        <p14:creationId xmlns:p14="http://schemas.microsoft.com/office/powerpoint/2010/main" val="235582078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Images</a:t>
            </a:r>
            <a:endParaRPr lang="en-US" dirty="0"/>
          </a:p>
        </p:txBody>
      </p:sp>
      <p:pic>
        <p:nvPicPr>
          <p:cNvPr id="5" name="Content Placeholder 4"/>
          <p:cNvPicPr>
            <a:picLocks noGrp="1" noChangeAspect="1"/>
          </p:cNvPicPr>
          <p:nvPr>
            <p:ph idx="1"/>
          </p:nvPr>
        </p:nvPicPr>
        <p:blipFill>
          <a:blip r:embed="rId3"/>
          <a:srcRect t="1375" b="1375"/>
          <a:stretch>
            <a:fillRect/>
          </a:stretch>
        </p:blipFill>
        <p:spPr/>
      </p:pic>
      <p:sp>
        <p:nvSpPr>
          <p:cNvPr id="4" name="Rectangle 3"/>
          <p:cNvSpPr/>
          <p:nvPr/>
        </p:nvSpPr>
        <p:spPr>
          <a:xfrm>
            <a:off x="5142240" y="6346811"/>
            <a:ext cx="3544560" cy="369332"/>
          </a:xfrm>
          <a:prstGeom prst="rect">
            <a:avLst/>
          </a:prstGeom>
        </p:spPr>
        <p:txBody>
          <a:bodyPr wrap="none">
            <a:spAutoFit/>
          </a:bodyPr>
          <a:lstStyle/>
          <a:p>
            <a:r>
              <a:rPr lang="pl-PL" dirty="0">
                <a:hlinkClick r:id="rId4"/>
              </a:rPr>
              <a:t>http://www.downes.ca/post/58188</a:t>
            </a:r>
            <a:endParaRPr lang="en-US" dirty="0"/>
          </a:p>
        </p:txBody>
      </p:sp>
      <p:sp>
        <p:nvSpPr>
          <p:cNvPr id="6" name="Rectangle 5"/>
          <p:cNvSpPr/>
          <p:nvPr/>
        </p:nvSpPr>
        <p:spPr>
          <a:xfrm>
            <a:off x="147710" y="5885146"/>
            <a:ext cx="4572000" cy="923330"/>
          </a:xfrm>
          <a:prstGeom prst="rect">
            <a:avLst/>
          </a:prstGeom>
        </p:spPr>
        <p:txBody>
          <a:bodyPr>
            <a:spAutoFit/>
          </a:bodyPr>
          <a:lstStyle/>
          <a:p>
            <a:r>
              <a:rPr lang="pl-PL" dirty="0">
                <a:hlinkClick r:id="rId5"/>
              </a:rPr>
              <a:t>http://www.webmonkey.com/2012/05/ready-or-not-adaptive-image-solution-is-now-part-of-html</a:t>
            </a:r>
            <a:r>
              <a:rPr lang="pl-PL" dirty="0" smtClean="0">
                <a:hlinkClick r:id="rId5"/>
              </a:rPr>
              <a:t>/</a:t>
            </a:r>
            <a:r>
              <a:rPr lang="pl-PL" dirty="0" smtClean="0"/>
              <a:t> </a:t>
            </a:r>
            <a:endParaRPr lang="en-US" dirty="0"/>
          </a:p>
        </p:txBody>
      </p:sp>
    </p:spTree>
    <p:extLst>
      <p:ext uri="{BB962C8B-B14F-4D97-AF65-F5344CB8AC3E}">
        <p14:creationId xmlns:p14="http://schemas.microsoft.com/office/powerpoint/2010/main" val="156680006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Moog Doodle</a:t>
            </a:r>
            <a:endParaRPr lang="en-US" dirty="0"/>
          </a:p>
        </p:txBody>
      </p:sp>
      <p:pic>
        <p:nvPicPr>
          <p:cNvPr id="5" name="Content Placeholder 4"/>
          <p:cNvPicPr>
            <a:picLocks noGrp="1" noChangeAspect="1"/>
          </p:cNvPicPr>
          <p:nvPr>
            <p:ph idx="1"/>
          </p:nvPr>
        </p:nvPicPr>
        <p:blipFill>
          <a:blip r:embed="rId2"/>
          <a:srcRect t="1926" b="1926"/>
          <a:stretch>
            <a:fillRect/>
          </a:stretch>
        </p:blipFill>
        <p:spPr/>
      </p:pic>
      <p:sp>
        <p:nvSpPr>
          <p:cNvPr id="4" name="Rectangle 3"/>
          <p:cNvSpPr/>
          <p:nvPr/>
        </p:nvSpPr>
        <p:spPr>
          <a:xfrm>
            <a:off x="5469958" y="6346811"/>
            <a:ext cx="3541767" cy="369332"/>
          </a:xfrm>
          <a:prstGeom prst="rect">
            <a:avLst/>
          </a:prstGeom>
        </p:spPr>
        <p:txBody>
          <a:bodyPr wrap="none">
            <a:spAutoFit/>
          </a:bodyPr>
          <a:lstStyle/>
          <a:p>
            <a:r>
              <a:rPr lang="pl-PL" dirty="0">
                <a:hlinkClick r:id="rId3"/>
              </a:rPr>
              <a:t>http://www.downes.ca/post/58247</a:t>
            </a:r>
            <a:endParaRPr lang="en-US" dirty="0"/>
          </a:p>
        </p:txBody>
      </p:sp>
      <p:sp>
        <p:nvSpPr>
          <p:cNvPr id="6" name="Rectangle 5"/>
          <p:cNvSpPr/>
          <p:nvPr/>
        </p:nvSpPr>
        <p:spPr>
          <a:xfrm>
            <a:off x="195943" y="5885146"/>
            <a:ext cx="4572000" cy="923330"/>
          </a:xfrm>
          <a:prstGeom prst="rect">
            <a:avLst/>
          </a:prstGeom>
        </p:spPr>
        <p:txBody>
          <a:bodyPr>
            <a:spAutoFit/>
          </a:bodyPr>
          <a:lstStyle/>
          <a:p>
            <a:r>
              <a:rPr lang="nl-NL" dirty="0">
                <a:hlinkClick r:id="rId4"/>
              </a:rPr>
              <a:t>http://educationaltechnologyguy.blogspot.ca/2012/05/google-doodle-honors-bob-moog-</a:t>
            </a:r>
            <a:r>
              <a:rPr lang="nl-NL" dirty="0" smtClean="0">
                <a:hlinkClick r:id="rId4"/>
              </a:rPr>
              <a:t>inventor.html</a:t>
            </a:r>
            <a:r>
              <a:rPr lang="nl-NL" dirty="0" smtClean="0"/>
              <a:t> </a:t>
            </a:r>
            <a:endParaRPr lang="en-US" dirty="0"/>
          </a:p>
        </p:txBody>
      </p:sp>
      <p:sp>
        <p:nvSpPr>
          <p:cNvPr id="7" name="Rectangle 6"/>
          <p:cNvSpPr/>
          <p:nvPr/>
        </p:nvSpPr>
        <p:spPr>
          <a:xfrm>
            <a:off x="262400" y="5466261"/>
            <a:ext cx="10415116" cy="276999"/>
          </a:xfrm>
          <a:prstGeom prst="rect">
            <a:avLst/>
          </a:prstGeom>
        </p:spPr>
        <p:txBody>
          <a:bodyPr wrap="square">
            <a:spAutoFit/>
          </a:bodyPr>
          <a:lstStyle/>
          <a:p>
            <a:r>
              <a:rPr lang="nl-NL" sz="1200" dirty="0">
                <a:hlinkClick r:id="rId5"/>
              </a:rPr>
              <a:t>http://educationaltechnologyguy.blogspot.com/2011/12/google-doodles-site-updated-find-</a:t>
            </a:r>
            <a:r>
              <a:rPr lang="nl-NL" sz="1200" dirty="0" smtClean="0">
                <a:hlinkClick r:id="rId5"/>
              </a:rPr>
              <a:t>your.html</a:t>
            </a:r>
            <a:r>
              <a:rPr lang="nl-NL" sz="1200" dirty="0" smtClean="0"/>
              <a:t> </a:t>
            </a:r>
            <a:endParaRPr lang="en-US" sz="1200" dirty="0"/>
          </a:p>
        </p:txBody>
      </p:sp>
    </p:spTree>
    <p:extLst>
      <p:ext uri="{BB962C8B-B14F-4D97-AF65-F5344CB8AC3E}">
        <p14:creationId xmlns:p14="http://schemas.microsoft.com/office/powerpoint/2010/main" val="30619352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Turning Docs Into</a:t>
            </a:r>
            <a:r>
              <a:rPr lang="en-US" baseline="0" dirty="0" smtClean="0"/>
              <a:t> Pictures</a:t>
            </a:r>
            <a:endParaRPr lang="en-US" dirty="0"/>
          </a:p>
        </p:txBody>
      </p:sp>
      <p:pic>
        <p:nvPicPr>
          <p:cNvPr id="5" name="Content Placeholder 4"/>
          <p:cNvPicPr>
            <a:picLocks noGrp="1" noChangeAspect="1"/>
          </p:cNvPicPr>
          <p:nvPr>
            <p:ph idx="1"/>
          </p:nvPr>
        </p:nvPicPr>
        <p:blipFill>
          <a:blip r:embed="rId2"/>
          <a:srcRect t="1289" b="1289"/>
          <a:stretch>
            <a:fillRect/>
          </a:stretch>
        </p:blipFill>
        <p:spPr/>
      </p:pic>
      <p:sp>
        <p:nvSpPr>
          <p:cNvPr id="4" name="Rectangle 3"/>
          <p:cNvSpPr/>
          <p:nvPr/>
        </p:nvSpPr>
        <p:spPr>
          <a:xfrm>
            <a:off x="5035477" y="6282511"/>
            <a:ext cx="3651323" cy="369332"/>
          </a:xfrm>
          <a:prstGeom prst="rect">
            <a:avLst/>
          </a:prstGeom>
        </p:spPr>
        <p:txBody>
          <a:bodyPr wrap="none">
            <a:spAutoFit/>
          </a:bodyPr>
          <a:lstStyle/>
          <a:p>
            <a:r>
              <a:rPr lang="pl-PL" dirty="0">
                <a:hlinkClick r:id="rId3"/>
              </a:rPr>
              <a:t>http://www.downes.ca/post/58254</a:t>
            </a:r>
            <a:endParaRPr lang="en-US" dirty="0"/>
          </a:p>
        </p:txBody>
      </p:sp>
      <p:sp>
        <p:nvSpPr>
          <p:cNvPr id="6" name="Rectangle 5"/>
          <p:cNvSpPr/>
          <p:nvPr/>
        </p:nvSpPr>
        <p:spPr>
          <a:xfrm>
            <a:off x="308484" y="5820846"/>
            <a:ext cx="4572000" cy="923330"/>
          </a:xfrm>
          <a:prstGeom prst="rect">
            <a:avLst/>
          </a:prstGeom>
        </p:spPr>
        <p:txBody>
          <a:bodyPr>
            <a:spAutoFit/>
          </a:bodyPr>
          <a:lstStyle/>
          <a:p>
            <a:r>
              <a:rPr lang="en-US" dirty="0">
                <a:hlinkClick r:id="rId4"/>
              </a:rPr>
              <a:t>http://www.pbs.org/idealab/2012/05/how-the-aps-overview-turns-documents-into-pictures144.</a:t>
            </a:r>
            <a:r>
              <a:rPr lang="en-US" dirty="0" smtClean="0">
                <a:hlinkClick r:id="rId4"/>
              </a:rPr>
              <a:t>html</a:t>
            </a:r>
            <a:r>
              <a:rPr lang="en-US" dirty="0" smtClean="0"/>
              <a:t> </a:t>
            </a:r>
            <a:endParaRPr lang="en-US" dirty="0"/>
          </a:p>
        </p:txBody>
      </p:sp>
    </p:spTree>
    <p:extLst>
      <p:ext uri="{BB962C8B-B14F-4D97-AF65-F5344CB8AC3E}">
        <p14:creationId xmlns:p14="http://schemas.microsoft.com/office/powerpoint/2010/main" val="194101861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Exercises</a:t>
            </a:r>
            <a:endParaRPr lang="en-US" dirty="0"/>
          </a:p>
        </p:txBody>
      </p:sp>
      <p:pic>
        <p:nvPicPr>
          <p:cNvPr id="5" name="Content Placeholder 4"/>
          <p:cNvPicPr>
            <a:picLocks noGrp="1" noChangeAspect="1"/>
          </p:cNvPicPr>
          <p:nvPr>
            <p:ph idx="1"/>
          </p:nvPr>
        </p:nvPicPr>
        <p:blipFill>
          <a:blip r:embed="rId2"/>
          <a:srcRect t="5086" b="5086"/>
          <a:stretch>
            <a:fillRect/>
          </a:stretch>
        </p:blipFill>
        <p:spPr/>
      </p:pic>
      <p:sp>
        <p:nvSpPr>
          <p:cNvPr id="4" name="Rectangle 3"/>
          <p:cNvSpPr/>
          <p:nvPr/>
        </p:nvSpPr>
        <p:spPr>
          <a:xfrm>
            <a:off x="5145033" y="6314661"/>
            <a:ext cx="3541767" cy="369332"/>
          </a:xfrm>
          <a:prstGeom prst="rect">
            <a:avLst/>
          </a:prstGeom>
        </p:spPr>
        <p:txBody>
          <a:bodyPr wrap="none">
            <a:spAutoFit/>
          </a:bodyPr>
          <a:lstStyle/>
          <a:p>
            <a:r>
              <a:rPr lang="pl-PL" dirty="0">
                <a:hlinkClick r:id="rId3"/>
              </a:rPr>
              <a:t>http://www.downes.ca/post/58219</a:t>
            </a:r>
            <a:endParaRPr lang="en-US" dirty="0"/>
          </a:p>
        </p:txBody>
      </p:sp>
    </p:spTree>
    <p:extLst>
      <p:ext uri="{BB962C8B-B14F-4D97-AF65-F5344CB8AC3E}">
        <p14:creationId xmlns:p14="http://schemas.microsoft.com/office/powerpoint/2010/main" val="269328423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Font typeface="Arial"/>
              <a:buNone/>
            </a:pPr>
            <a:r>
              <a:rPr lang="en-US" dirty="0" err="1" smtClean="0"/>
              <a:t>Edshelf</a:t>
            </a:r>
            <a:endParaRPr lang="en-US" dirty="0"/>
          </a:p>
        </p:txBody>
      </p:sp>
      <p:pic>
        <p:nvPicPr>
          <p:cNvPr id="4" name="Content Placeholder 3"/>
          <p:cNvPicPr>
            <a:picLocks noGrp="1" noChangeAspect="1"/>
          </p:cNvPicPr>
          <p:nvPr>
            <p:ph idx="1"/>
          </p:nvPr>
        </p:nvPicPr>
        <p:blipFill>
          <a:blip r:embed="rId3"/>
          <a:srcRect t="12174" b="12174"/>
          <a:stretch>
            <a:fillRect/>
          </a:stretch>
        </p:blipFill>
        <p:spPr/>
      </p:pic>
      <p:sp>
        <p:nvSpPr>
          <p:cNvPr id="5" name="Text Placeholder 4"/>
          <p:cNvSpPr>
            <a:spLocks noGrp="1"/>
          </p:cNvSpPr>
          <p:nvPr>
            <p:ph type="body" idx="4294967295"/>
          </p:nvPr>
        </p:nvSpPr>
        <p:spPr/>
        <p:txBody>
          <a:bodyPr/>
          <a:lstStyle/>
          <a:p>
            <a:endParaRPr lang="en-US" smtClean="0"/>
          </a:p>
        </p:txBody>
      </p:sp>
    </p:spTree>
    <p:extLst>
      <p:ext uri="{BB962C8B-B14F-4D97-AF65-F5344CB8AC3E}">
        <p14:creationId xmlns:p14="http://schemas.microsoft.com/office/powerpoint/2010/main" val="40111242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Trends</a:t>
            </a:r>
            <a:endParaRPr lang="en-US" dirty="0"/>
          </a:p>
        </p:txBody>
      </p:sp>
      <p:pic>
        <p:nvPicPr>
          <p:cNvPr id="4" name="Content Placeholder 3" descr="Screen shot 2012-05-27 at 11.01.51 AM.png"/>
          <p:cNvPicPr>
            <a:picLocks noGrp="1" noChangeAspect="1"/>
          </p:cNvPicPr>
          <p:nvPr>
            <p:ph idx="1"/>
          </p:nvPr>
        </p:nvPicPr>
        <p:blipFill>
          <a:blip r:embed="rId2">
            <a:extLst>
              <a:ext uri="{28A0092B-C50C-407E-A947-70E740481C1C}">
                <a14:useLocalDpi xmlns:a14="http://schemas.microsoft.com/office/drawing/2010/main" val="0"/>
              </a:ext>
            </a:extLst>
          </a:blip>
          <a:srcRect t="10140" b="10140"/>
          <a:stretch>
            <a:fillRect/>
          </a:stretch>
        </p:blipFill>
        <p:spPr/>
      </p:pic>
    </p:spTree>
    <p:extLst>
      <p:ext uri="{BB962C8B-B14F-4D97-AF65-F5344CB8AC3E}">
        <p14:creationId xmlns:p14="http://schemas.microsoft.com/office/powerpoint/2010/main" val="279733226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Font typeface="Arial"/>
              <a:buNone/>
            </a:pPr>
            <a:r>
              <a:rPr lang="en-US" dirty="0" smtClean="0"/>
              <a:t>4. Distributed</a:t>
            </a:r>
            <a:endParaRPr lang="en-US" dirty="0"/>
          </a:p>
        </p:txBody>
      </p:sp>
      <p:pic>
        <p:nvPicPr>
          <p:cNvPr id="4" name="Content Placeholder 3" descr="Screen shot 2012-05-27 at 11.09.08 AM.png"/>
          <p:cNvPicPr>
            <a:picLocks noGrp="1" noChangeAspect="1"/>
          </p:cNvPicPr>
          <p:nvPr>
            <p:ph idx="1"/>
          </p:nvPr>
        </p:nvPicPr>
        <p:blipFill>
          <a:blip r:embed="rId2">
            <a:extLst>
              <a:ext uri="{28A0092B-C50C-407E-A947-70E740481C1C}">
                <a14:useLocalDpi xmlns:a14="http://schemas.microsoft.com/office/drawing/2010/main" val="0"/>
              </a:ext>
            </a:extLst>
          </a:blip>
          <a:srcRect t="8411" b="8411"/>
          <a:stretch>
            <a:fillRect/>
          </a:stretch>
        </p:blipFill>
        <p:spPr/>
      </p:pic>
    </p:spTree>
    <p:extLst>
      <p:ext uri="{BB962C8B-B14F-4D97-AF65-F5344CB8AC3E}">
        <p14:creationId xmlns:p14="http://schemas.microsoft.com/office/powerpoint/2010/main" val="370364495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OLDaily</a:t>
            </a:r>
            <a:endParaRPr lang="en-US" dirty="0"/>
          </a:p>
        </p:txBody>
      </p:sp>
      <p:pic>
        <p:nvPicPr>
          <p:cNvPr id="4" name="Content Placeholder 3" descr="Screen shot 2012-05-27 at 10.35.02 AM.png"/>
          <p:cNvPicPr>
            <a:picLocks noGrp="1" noChangeAspect="1"/>
          </p:cNvPicPr>
          <p:nvPr>
            <p:ph idx="1"/>
          </p:nvPr>
        </p:nvPicPr>
        <p:blipFill>
          <a:blip r:embed="rId2">
            <a:extLst>
              <a:ext uri="{28A0092B-C50C-407E-A947-70E740481C1C}">
                <a14:useLocalDpi xmlns:a14="http://schemas.microsoft.com/office/drawing/2010/main" val="0"/>
              </a:ext>
            </a:extLst>
          </a:blip>
          <a:srcRect t="6380" b="6380"/>
          <a:stretch>
            <a:fillRect/>
          </a:stretch>
        </p:blipFill>
        <p:spPr/>
      </p:pic>
      <p:sp>
        <p:nvSpPr>
          <p:cNvPr id="5" name="Rectangle 4"/>
          <p:cNvSpPr/>
          <p:nvPr/>
        </p:nvSpPr>
        <p:spPr>
          <a:xfrm>
            <a:off x="457200" y="6126163"/>
            <a:ext cx="4572000" cy="646331"/>
          </a:xfrm>
          <a:prstGeom prst="rect">
            <a:avLst/>
          </a:prstGeom>
        </p:spPr>
        <p:txBody>
          <a:bodyPr>
            <a:spAutoFit/>
          </a:bodyPr>
          <a:lstStyle/>
          <a:p>
            <a:r>
              <a:rPr lang="pl-PL" dirty="0">
                <a:hlinkClick r:id="rId3"/>
              </a:rPr>
              <a:t>http://www.downes.ca/archive/12/</a:t>
            </a:r>
            <a:r>
              <a:rPr lang="pl-PL" dirty="0" smtClean="0">
                <a:hlinkClick r:id="rId3"/>
              </a:rPr>
              <a:t>05_18_news_OLDaily.htm</a:t>
            </a:r>
            <a:r>
              <a:rPr lang="pl-PL" dirty="0" smtClean="0"/>
              <a:t> </a:t>
            </a:r>
            <a:endParaRPr lang="en-US" dirty="0"/>
          </a:p>
        </p:txBody>
      </p:sp>
    </p:spTree>
    <p:extLst>
      <p:ext uri="{BB962C8B-B14F-4D97-AF65-F5344CB8AC3E}">
        <p14:creationId xmlns:p14="http://schemas.microsoft.com/office/powerpoint/2010/main" val="405812791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So.cl</a:t>
            </a:r>
            <a:endParaRPr lang="en-US" dirty="0"/>
          </a:p>
        </p:txBody>
      </p:sp>
      <p:pic>
        <p:nvPicPr>
          <p:cNvPr id="4" name="Content Placeholder 3"/>
          <p:cNvPicPr>
            <a:picLocks noGrp="1" noChangeAspect="1"/>
          </p:cNvPicPr>
          <p:nvPr>
            <p:ph idx="1"/>
          </p:nvPr>
        </p:nvPicPr>
        <p:blipFill>
          <a:blip r:embed="rId2"/>
          <a:srcRect l="-4256" r="-4256"/>
          <a:stretch>
            <a:fillRect/>
          </a:stretch>
        </p:blipFill>
        <p:spPr/>
      </p:pic>
      <p:sp>
        <p:nvSpPr>
          <p:cNvPr id="5" name="Rectangle 4"/>
          <p:cNvSpPr/>
          <p:nvPr/>
        </p:nvSpPr>
        <p:spPr>
          <a:xfrm>
            <a:off x="5325262" y="6330736"/>
            <a:ext cx="3541767" cy="369332"/>
          </a:xfrm>
          <a:prstGeom prst="rect">
            <a:avLst/>
          </a:prstGeom>
        </p:spPr>
        <p:txBody>
          <a:bodyPr wrap="none">
            <a:spAutoFit/>
          </a:bodyPr>
          <a:lstStyle/>
          <a:p>
            <a:r>
              <a:rPr lang="pl-PL" dirty="0">
                <a:hlinkClick r:id="rId3"/>
              </a:rPr>
              <a:t>http://www.downes.ca/post/</a:t>
            </a:r>
            <a:r>
              <a:rPr lang="pl-PL" dirty="0" smtClean="0">
                <a:hlinkClick r:id="rId3"/>
              </a:rPr>
              <a:t>58203</a:t>
            </a:r>
            <a:r>
              <a:rPr lang="pl-PL" dirty="0" smtClean="0"/>
              <a:t> </a:t>
            </a:r>
            <a:endParaRPr lang="en-US" dirty="0"/>
          </a:p>
        </p:txBody>
      </p:sp>
      <p:sp>
        <p:nvSpPr>
          <p:cNvPr id="6" name="Rectangle 5"/>
          <p:cNvSpPr/>
          <p:nvPr/>
        </p:nvSpPr>
        <p:spPr>
          <a:xfrm>
            <a:off x="308485" y="6211669"/>
            <a:ext cx="4572000" cy="646331"/>
          </a:xfrm>
          <a:prstGeom prst="rect">
            <a:avLst/>
          </a:prstGeom>
        </p:spPr>
        <p:txBody>
          <a:bodyPr>
            <a:spAutoFit/>
          </a:bodyPr>
          <a:lstStyle/>
          <a:p>
            <a:r>
              <a:rPr lang="en-US" dirty="0">
                <a:hlinkClick r:id="rId4"/>
              </a:rPr>
              <a:t>http://venturebeat.com/2012/05/20/microsoft-socl-launches</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227840045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Twitter Signal Channel</a:t>
            </a:r>
            <a:endParaRPr lang="en-US" dirty="0"/>
          </a:p>
        </p:txBody>
      </p:sp>
      <p:pic>
        <p:nvPicPr>
          <p:cNvPr id="5" name="Content Placeholder 4"/>
          <p:cNvPicPr>
            <a:picLocks noGrp="1" noChangeAspect="1"/>
          </p:cNvPicPr>
          <p:nvPr>
            <p:ph idx="1"/>
          </p:nvPr>
        </p:nvPicPr>
        <p:blipFill>
          <a:blip r:embed="rId3"/>
          <a:srcRect t="10101" b="10101"/>
          <a:stretch>
            <a:fillRect/>
          </a:stretch>
        </p:blipFill>
        <p:spPr/>
      </p:pic>
      <p:sp>
        <p:nvSpPr>
          <p:cNvPr id="4" name="Rectangle 3"/>
          <p:cNvSpPr/>
          <p:nvPr/>
        </p:nvSpPr>
        <p:spPr>
          <a:xfrm>
            <a:off x="5373494" y="6298586"/>
            <a:ext cx="3541767" cy="369332"/>
          </a:xfrm>
          <a:prstGeom prst="rect">
            <a:avLst/>
          </a:prstGeom>
        </p:spPr>
        <p:txBody>
          <a:bodyPr wrap="none">
            <a:spAutoFit/>
          </a:bodyPr>
          <a:lstStyle/>
          <a:p>
            <a:r>
              <a:rPr lang="pl-PL" dirty="0">
                <a:hlinkClick r:id="rId4"/>
              </a:rPr>
              <a:t>http://www.downes.ca/post/58133</a:t>
            </a:r>
            <a:endParaRPr lang="en-US" dirty="0"/>
          </a:p>
        </p:txBody>
      </p:sp>
      <p:sp>
        <p:nvSpPr>
          <p:cNvPr id="6" name="Rectangle 5"/>
          <p:cNvSpPr/>
          <p:nvPr/>
        </p:nvSpPr>
        <p:spPr>
          <a:xfrm>
            <a:off x="457200" y="5836921"/>
            <a:ext cx="4572000" cy="923330"/>
          </a:xfrm>
          <a:prstGeom prst="rect">
            <a:avLst/>
          </a:prstGeom>
        </p:spPr>
        <p:txBody>
          <a:bodyPr>
            <a:spAutoFit/>
          </a:bodyPr>
          <a:lstStyle/>
          <a:p>
            <a:r>
              <a:rPr lang="en-US" dirty="0">
                <a:hlinkClick r:id="rId5"/>
              </a:rPr>
              <a:t>http://ukwebfocus.wordpress.com/2012/05/14/how-bottlenose-helps-turn-twitter-into-a-high-signal-channel</a:t>
            </a:r>
            <a:r>
              <a:rPr lang="en-US" dirty="0" smtClean="0">
                <a:hlinkClick r:id="rId5"/>
              </a:rPr>
              <a:t>/</a:t>
            </a:r>
            <a:r>
              <a:rPr lang="en-US" dirty="0" smtClean="0"/>
              <a:t> </a:t>
            </a:r>
            <a:endParaRPr lang="en-US" dirty="0"/>
          </a:p>
        </p:txBody>
      </p:sp>
    </p:spTree>
    <p:extLst>
      <p:ext uri="{BB962C8B-B14F-4D97-AF65-F5344CB8AC3E}">
        <p14:creationId xmlns:p14="http://schemas.microsoft.com/office/powerpoint/2010/main" val="158820499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Beware of Amazon</a:t>
            </a:r>
            <a:endParaRPr lang="en-US" dirty="0"/>
          </a:p>
        </p:txBody>
      </p:sp>
      <p:pic>
        <p:nvPicPr>
          <p:cNvPr id="5" name="Content Placeholder 4"/>
          <p:cNvPicPr>
            <a:picLocks noGrp="1" noChangeAspect="1"/>
          </p:cNvPicPr>
          <p:nvPr>
            <p:ph idx="1"/>
          </p:nvPr>
        </p:nvPicPr>
        <p:blipFill>
          <a:blip r:embed="rId3"/>
          <a:srcRect t="7257" b="7257"/>
          <a:stretch>
            <a:fillRect/>
          </a:stretch>
        </p:blipFill>
        <p:spPr/>
      </p:pic>
      <p:sp>
        <p:nvSpPr>
          <p:cNvPr id="4" name="Rectangle 3"/>
          <p:cNvSpPr/>
          <p:nvPr/>
        </p:nvSpPr>
        <p:spPr>
          <a:xfrm>
            <a:off x="5325262" y="6330736"/>
            <a:ext cx="3541767" cy="369332"/>
          </a:xfrm>
          <a:prstGeom prst="rect">
            <a:avLst/>
          </a:prstGeom>
        </p:spPr>
        <p:txBody>
          <a:bodyPr wrap="none">
            <a:spAutoFit/>
          </a:bodyPr>
          <a:lstStyle/>
          <a:p>
            <a:r>
              <a:rPr lang="pl-PL" dirty="0">
                <a:hlinkClick r:id="rId4"/>
              </a:rPr>
              <a:t>http://www.downes.ca/post/58249</a:t>
            </a:r>
            <a:endParaRPr lang="pl-PL" dirty="0"/>
          </a:p>
        </p:txBody>
      </p:sp>
      <p:sp>
        <p:nvSpPr>
          <p:cNvPr id="6" name="Rectangle 5"/>
          <p:cNvSpPr/>
          <p:nvPr/>
        </p:nvSpPr>
        <p:spPr>
          <a:xfrm>
            <a:off x="0" y="6161672"/>
            <a:ext cx="4572000" cy="646331"/>
          </a:xfrm>
          <a:prstGeom prst="rect">
            <a:avLst/>
          </a:prstGeom>
        </p:spPr>
        <p:txBody>
          <a:bodyPr>
            <a:spAutoFit/>
          </a:bodyPr>
          <a:lstStyle/>
          <a:p>
            <a:r>
              <a:rPr lang="en-US" dirty="0">
                <a:hlinkClick r:id="rId5"/>
              </a:rPr>
              <a:t>http://ccarts.ca/in-the-news/articles/beware-of-amazon</a:t>
            </a:r>
            <a:r>
              <a:rPr lang="en-US" dirty="0" smtClean="0">
                <a:hlinkClick r:id="rId5"/>
              </a:rPr>
              <a:t>/</a:t>
            </a:r>
            <a:r>
              <a:rPr lang="en-US" dirty="0" smtClean="0"/>
              <a:t> </a:t>
            </a:r>
            <a:endParaRPr lang="en-US" dirty="0"/>
          </a:p>
        </p:txBody>
      </p:sp>
      <p:sp>
        <p:nvSpPr>
          <p:cNvPr id="7" name="Text Placeholder 6"/>
          <p:cNvSpPr>
            <a:spLocks noGrp="1"/>
          </p:cNvSpPr>
          <p:nvPr>
            <p:ph type="body" idx="4294967295"/>
          </p:nvPr>
        </p:nvSpPr>
        <p:spPr/>
        <p:txBody>
          <a:bodyPr/>
          <a:lstStyle/>
          <a:p>
            <a:endParaRPr lang="pl-PL" smtClean="0"/>
          </a:p>
        </p:txBody>
      </p:sp>
    </p:spTree>
    <p:extLst>
      <p:ext uri="{BB962C8B-B14F-4D97-AF65-F5344CB8AC3E}">
        <p14:creationId xmlns:p14="http://schemas.microsoft.com/office/powerpoint/2010/main" val="29803579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Fear of a YouTube</a:t>
            </a:r>
            <a:r>
              <a:rPr lang="en-US" baseline="0" dirty="0" smtClean="0"/>
              <a:t> Planet</a:t>
            </a:r>
            <a:endParaRPr lang="en-US" dirty="0"/>
          </a:p>
        </p:txBody>
      </p:sp>
      <p:pic>
        <p:nvPicPr>
          <p:cNvPr id="4" name="Content Placeholder 3"/>
          <p:cNvPicPr>
            <a:picLocks noGrp="1" noChangeAspect="1"/>
          </p:cNvPicPr>
          <p:nvPr>
            <p:ph idx="1"/>
          </p:nvPr>
        </p:nvPicPr>
        <p:blipFill rotWithShape="1">
          <a:blip r:embed="rId3"/>
          <a:srcRect b="36252"/>
          <a:stretch/>
        </p:blipFill>
        <p:spPr/>
      </p:pic>
      <p:sp>
        <p:nvSpPr>
          <p:cNvPr id="5" name="Rectangle 4"/>
          <p:cNvSpPr/>
          <p:nvPr/>
        </p:nvSpPr>
        <p:spPr>
          <a:xfrm>
            <a:off x="457200" y="6231103"/>
            <a:ext cx="4572000" cy="646331"/>
          </a:xfrm>
          <a:prstGeom prst="rect">
            <a:avLst/>
          </a:prstGeom>
        </p:spPr>
        <p:txBody>
          <a:bodyPr>
            <a:spAutoFit/>
          </a:bodyPr>
          <a:lstStyle/>
          <a:p>
            <a:r>
              <a:rPr lang="en-US" dirty="0">
                <a:hlinkClick r:id="rId4"/>
              </a:rPr>
              <a:t>http://bavatuesdays.com/fear-of-a-youtube-planet</a:t>
            </a:r>
            <a:r>
              <a:rPr lang="en-US" dirty="0" smtClean="0">
                <a:hlinkClick r:id="rId4"/>
              </a:rPr>
              <a:t>/</a:t>
            </a:r>
            <a:r>
              <a:rPr lang="en-US" dirty="0" smtClean="0"/>
              <a:t> </a:t>
            </a:r>
            <a:endParaRPr lang="en-US" dirty="0"/>
          </a:p>
        </p:txBody>
      </p:sp>
      <p:sp>
        <p:nvSpPr>
          <p:cNvPr id="6" name="Rectangle 5"/>
          <p:cNvSpPr/>
          <p:nvPr/>
        </p:nvSpPr>
        <p:spPr>
          <a:xfrm>
            <a:off x="5309185" y="6260436"/>
            <a:ext cx="3541767" cy="369332"/>
          </a:xfrm>
          <a:prstGeom prst="rect">
            <a:avLst/>
          </a:prstGeom>
        </p:spPr>
        <p:txBody>
          <a:bodyPr wrap="none">
            <a:spAutoFit/>
          </a:bodyPr>
          <a:lstStyle/>
          <a:p>
            <a:r>
              <a:rPr lang="pl-PL" dirty="0">
                <a:hlinkClick r:id="rId5"/>
              </a:rPr>
              <a:t>http://www.downes.ca/post/</a:t>
            </a:r>
            <a:r>
              <a:rPr lang="pl-PL" dirty="0" smtClean="0">
                <a:hlinkClick r:id="rId5"/>
              </a:rPr>
              <a:t>58245</a:t>
            </a:r>
            <a:r>
              <a:rPr lang="pl-PL" dirty="0" smtClean="0"/>
              <a:t> </a:t>
            </a:r>
            <a:endParaRPr lang="en-US" dirty="0"/>
          </a:p>
        </p:txBody>
      </p:sp>
    </p:spTree>
    <p:extLst>
      <p:ext uri="{BB962C8B-B14F-4D97-AF65-F5344CB8AC3E}">
        <p14:creationId xmlns:p14="http://schemas.microsoft.com/office/powerpoint/2010/main" val="332519832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Dangers of Centralization</a:t>
            </a:r>
            <a:endParaRPr lang="en-US" dirty="0"/>
          </a:p>
        </p:txBody>
      </p:sp>
      <p:pic>
        <p:nvPicPr>
          <p:cNvPr id="5" name="Content Placeholder 4"/>
          <p:cNvPicPr>
            <a:picLocks noGrp="1" noChangeAspect="1"/>
          </p:cNvPicPr>
          <p:nvPr>
            <p:ph idx="1"/>
          </p:nvPr>
        </p:nvPicPr>
        <p:blipFill>
          <a:blip r:embed="rId3"/>
          <a:srcRect l="6580" r="6580"/>
          <a:stretch>
            <a:fillRect/>
          </a:stretch>
        </p:blipFill>
        <p:spPr/>
      </p:pic>
      <p:sp>
        <p:nvSpPr>
          <p:cNvPr id="4" name="Rectangle 3"/>
          <p:cNvSpPr/>
          <p:nvPr/>
        </p:nvSpPr>
        <p:spPr>
          <a:xfrm>
            <a:off x="5453881" y="6266436"/>
            <a:ext cx="3541767" cy="369332"/>
          </a:xfrm>
          <a:prstGeom prst="rect">
            <a:avLst/>
          </a:prstGeom>
        </p:spPr>
        <p:txBody>
          <a:bodyPr wrap="none">
            <a:spAutoFit/>
          </a:bodyPr>
          <a:lstStyle/>
          <a:p>
            <a:r>
              <a:rPr lang="pl-PL" dirty="0">
                <a:hlinkClick r:id="rId4"/>
              </a:rPr>
              <a:t>http://www.downes.ca/post/58187</a:t>
            </a:r>
            <a:endParaRPr lang="en-US" dirty="0"/>
          </a:p>
        </p:txBody>
      </p:sp>
      <p:sp>
        <p:nvSpPr>
          <p:cNvPr id="6" name="Rectangle 5"/>
          <p:cNvSpPr/>
          <p:nvPr/>
        </p:nvSpPr>
        <p:spPr>
          <a:xfrm>
            <a:off x="324562" y="5804771"/>
            <a:ext cx="4572000" cy="923330"/>
          </a:xfrm>
          <a:prstGeom prst="rect">
            <a:avLst/>
          </a:prstGeom>
        </p:spPr>
        <p:txBody>
          <a:bodyPr>
            <a:spAutoFit/>
          </a:bodyPr>
          <a:lstStyle/>
          <a:p>
            <a:r>
              <a:rPr lang="en-US" dirty="0">
                <a:hlinkClick r:id="rId5"/>
              </a:rPr>
              <a:t>http://www.businessinsider.com/nick-hanauer-ted-presentation-about-why-rich-people-arent-job-creators-2012-</a:t>
            </a:r>
            <a:r>
              <a:rPr lang="en-US" dirty="0" smtClean="0">
                <a:hlinkClick r:id="rId5"/>
              </a:rPr>
              <a:t>5</a:t>
            </a:r>
            <a:r>
              <a:rPr lang="en-US" dirty="0" smtClean="0"/>
              <a:t> </a:t>
            </a:r>
            <a:endParaRPr lang="en-US" dirty="0"/>
          </a:p>
        </p:txBody>
      </p:sp>
    </p:spTree>
    <p:extLst>
      <p:ext uri="{BB962C8B-B14F-4D97-AF65-F5344CB8AC3E}">
        <p14:creationId xmlns:p14="http://schemas.microsoft.com/office/powerpoint/2010/main" val="390694853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Case of Wikipedia and </a:t>
            </a:r>
            <a:r>
              <a:rPr lang="en-US" dirty="0" err="1" smtClean="0"/>
              <a:t>Reddit</a:t>
            </a:r>
            <a:endParaRPr lang="en-US" dirty="0"/>
          </a:p>
        </p:txBody>
      </p:sp>
      <p:pic>
        <p:nvPicPr>
          <p:cNvPr id="4" name="Content Placeholder 3"/>
          <p:cNvPicPr>
            <a:picLocks noGrp="1" noChangeAspect="1"/>
          </p:cNvPicPr>
          <p:nvPr>
            <p:ph idx="1"/>
          </p:nvPr>
        </p:nvPicPr>
        <p:blipFill>
          <a:blip r:embed="rId3"/>
          <a:srcRect t="1682" b="1682"/>
          <a:stretch>
            <a:fillRect/>
          </a:stretch>
        </p:blipFill>
        <p:spPr/>
      </p:pic>
      <p:sp>
        <p:nvSpPr>
          <p:cNvPr id="5" name="Rectangle 4"/>
          <p:cNvSpPr/>
          <p:nvPr/>
        </p:nvSpPr>
        <p:spPr>
          <a:xfrm>
            <a:off x="5145033" y="6282511"/>
            <a:ext cx="3541767" cy="369332"/>
          </a:xfrm>
          <a:prstGeom prst="rect">
            <a:avLst/>
          </a:prstGeom>
        </p:spPr>
        <p:txBody>
          <a:bodyPr wrap="none">
            <a:spAutoFit/>
          </a:bodyPr>
          <a:lstStyle/>
          <a:p>
            <a:r>
              <a:rPr lang="pl-PL" dirty="0">
                <a:hlinkClick r:id="rId4"/>
              </a:rPr>
              <a:t>http://www.downes.ca/post/</a:t>
            </a:r>
            <a:r>
              <a:rPr lang="pl-PL" dirty="0" smtClean="0">
                <a:hlinkClick r:id="rId4"/>
              </a:rPr>
              <a:t>58159</a:t>
            </a:r>
            <a:r>
              <a:rPr lang="pl-PL" dirty="0" smtClean="0"/>
              <a:t>  </a:t>
            </a:r>
            <a:endParaRPr lang="en-US" dirty="0"/>
          </a:p>
        </p:txBody>
      </p:sp>
      <p:sp>
        <p:nvSpPr>
          <p:cNvPr id="7" name="Rectangle 6"/>
          <p:cNvSpPr/>
          <p:nvPr/>
        </p:nvSpPr>
        <p:spPr>
          <a:xfrm>
            <a:off x="457200" y="5934670"/>
            <a:ext cx="4572000" cy="923330"/>
          </a:xfrm>
          <a:prstGeom prst="rect">
            <a:avLst/>
          </a:prstGeom>
        </p:spPr>
        <p:txBody>
          <a:bodyPr>
            <a:spAutoFit/>
          </a:bodyPr>
          <a:lstStyle/>
          <a:p>
            <a:r>
              <a:rPr lang="en-US" dirty="0">
                <a:hlinkClick r:id="rId5"/>
              </a:rPr>
              <a:t>http://www.theatlantic.com/national/archive/2012/05/how-the-professor-who-fooled-wikipedia-got-caught-by-reddit/257134</a:t>
            </a:r>
            <a:r>
              <a:rPr lang="en-US" dirty="0" smtClean="0">
                <a:hlinkClick r:id="rId5"/>
              </a:rPr>
              <a:t>/</a:t>
            </a:r>
            <a:r>
              <a:rPr lang="en-US" dirty="0" smtClean="0"/>
              <a:t> </a:t>
            </a:r>
            <a:endParaRPr lang="en-US" dirty="0"/>
          </a:p>
        </p:txBody>
      </p:sp>
    </p:spTree>
    <p:extLst>
      <p:ext uri="{BB962C8B-B14F-4D97-AF65-F5344CB8AC3E}">
        <p14:creationId xmlns:p14="http://schemas.microsoft.com/office/powerpoint/2010/main" val="219446478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2672" y="457200"/>
            <a:ext cx="4591092" cy="1143000"/>
          </a:xfrm>
        </p:spPr>
        <p:txBody>
          <a:bodyPr/>
          <a:lstStyle/>
          <a:p>
            <a:r>
              <a:rPr lang="en-US" dirty="0" smtClean="0"/>
              <a:t>The </a:t>
            </a:r>
            <a:r>
              <a:rPr lang="en-US" dirty="0" smtClean="0"/>
              <a:t>Research </a:t>
            </a:r>
            <a:r>
              <a:rPr lang="en-US" dirty="0"/>
              <a:t>S</a:t>
            </a:r>
            <a:r>
              <a:rPr lang="en-US" dirty="0" smtClean="0"/>
              <a:t>idebar</a:t>
            </a:r>
            <a:endParaRPr lang="en-US" dirty="0"/>
          </a:p>
        </p:txBody>
      </p:sp>
      <p:sp>
        <p:nvSpPr>
          <p:cNvPr id="4" name="Rectangle 3"/>
          <p:cNvSpPr/>
          <p:nvPr/>
        </p:nvSpPr>
        <p:spPr>
          <a:xfrm>
            <a:off x="4114800" y="5981488"/>
            <a:ext cx="4572000" cy="646331"/>
          </a:xfrm>
          <a:prstGeom prst="rect">
            <a:avLst/>
          </a:prstGeom>
        </p:spPr>
        <p:txBody>
          <a:bodyPr>
            <a:spAutoFit/>
          </a:bodyPr>
          <a:lstStyle/>
          <a:p>
            <a:r>
              <a:rPr lang="en-US" dirty="0">
                <a:hlinkClick r:id="rId3"/>
              </a:rPr>
              <a:t>http://googlesystem.blogspot.ca/2012/05/research-sidebar-in-google-</a:t>
            </a:r>
            <a:r>
              <a:rPr lang="en-US" dirty="0" smtClean="0">
                <a:hlinkClick r:id="rId3"/>
              </a:rPr>
              <a:t>docs.html</a:t>
            </a:r>
            <a:r>
              <a:rPr lang="en-US" dirty="0" smtClean="0"/>
              <a:t> </a:t>
            </a:r>
            <a:endParaRPr lang="en-US" dirty="0"/>
          </a:p>
        </p:txBody>
      </p:sp>
      <p:pic>
        <p:nvPicPr>
          <p:cNvPr id="6" name="Picture 5"/>
          <p:cNvPicPr>
            <a:picLocks noChangeAspect="1"/>
          </p:cNvPicPr>
          <p:nvPr/>
        </p:nvPicPr>
        <p:blipFill>
          <a:blip r:embed="rId4"/>
          <a:stretch>
            <a:fillRect/>
          </a:stretch>
        </p:blipFill>
        <p:spPr>
          <a:xfrm>
            <a:off x="0" y="0"/>
            <a:ext cx="3153679" cy="6858000"/>
          </a:xfrm>
          <a:prstGeom prst="rect">
            <a:avLst/>
          </a:prstGeom>
          <a:ln>
            <a:solidFill>
              <a:srgbClr val="4F81BD"/>
            </a:solidFill>
          </a:ln>
        </p:spPr>
      </p:pic>
      <p:sp>
        <p:nvSpPr>
          <p:cNvPr id="5" name="Rectangle 4"/>
          <p:cNvSpPr/>
          <p:nvPr/>
        </p:nvSpPr>
        <p:spPr>
          <a:xfrm>
            <a:off x="4210259" y="5494835"/>
            <a:ext cx="3541767" cy="369332"/>
          </a:xfrm>
          <a:prstGeom prst="rect">
            <a:avLst/>
          </a:prstGeom>
        </p:spPr>
        <p:txBody>
          <a:bodyPr wrap="none">
            <a:spAutoFit/>
          </a:bodyPr>
          <a:lstStyle/>
          <a:p>
            <a:r>
              <a:rPr lang="pl-PL" dirty="0">
                <a:hlinkClick r:id="rId5"/>
              </a:rPr>
              <a:t>http://www.downes.ca/post/58163</a:t>
            </a:r>
            <a:endParaRPr lang="en-US" dirty="0"/>
          </a:p>
        </p:txBody>
      </p:sp>
    </p:spTree>
    <p:extLst>
      <p:ext uri="{BB962C8B-B14F-4D97-AF65-F5344CB8AC3E}">
        <p14:creationId xmlns:p14="http://schemas.microsoft.com/office/powerpoint/2010/main" val="214849581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06434" y="1417638"/>
            <a:ext cx="5201780" cy="4404572"/>
          </a:xfrm>
          <a:prstGeom prst="rect">
            <a:avLst/>
          </a:prstGeom>
        </p:spPr>
      </p:pic>
      <p:sp>
        <p:nvSpPr>
          <p:cNvPr id="2" name="Title 1"/>
          <p:cNvSpPr>
            <a:spLocks noGrp="1"/>
          </p:cNvSpPr>
          <p:nvPr>
            <p:ph type="title"/>
          </p:nvPr>
        </p:nvSpPr>
        <p:spPr/>
        <p:txBody>
          <a:bodyPr/>
          <a:lstStyle/>
          <a:p>
            <a:r>
              <a:rPr lang="en-US" dirty="0" smtClean="0"/>
              <a:t>SPAWS</a:t>
            </a:r>
            <a:endParaRPr lang="en-US" dirty="0"/>
          </a:p>
        </p:txBody>
      </p:sp>
      <p:sp>
        <p:nvSpPr>
          <p:cNvPr id="3" name="Content Placeholder 2"/>
          <p:cNvSpPr>
            <a:spLocks noGrp="1"/>
          </p:cNvSpPr>
          <p:nvPr>
            <p:ph idx="1"/>
          </p:nvPr>
        </p:nvSpPr>
        <p:spPr>
          <a:xfrm>
            <a:off x="244508" y="5395358"/>
            <a:ext cx="8229600" cy="775151"/>
          </a:xfrm>
        </p:spPr>
        <p:txBody>
          <a:bodyPr/>
          <a:lstStyle/>
          <a:p>
            <a:pPr marL="0" indent="0">
              <a:buNone/>
            </a:pPr>
            <a:r>
              <a:rPr lang="pl-PL" dirty="0" err="1" smtClean="0"/>
              <a:t>paradata</a:t>
            </a:r>
            <a:r>
              <a:rPr lang="pl-PL" dirty="0" smtClean="0"/>
              <a:t> </a:t>
            </a:r>
            <a:r>
              <a:rPr lang="pl-PL" dirty="0" err="1" smtClean="0"/>
              <a:t>recipes</a:t>
            </a:r>
            <a:r>
              <a:rPr lang="pl-PL" baseline="0" dirty="0" smtClean="0"/>
              <a:t> - </a:t>
            </a:r>
            <a:r>
              <a:rPr lang="pl-PL" baseline="0" dirty="0" smtClean="0"/>
              <a:t> </a:t>
            </a:r>
            <a:endParaRPr lang="en-US" dirty="0"/>
          </a:p>
        </p:txBody>
      </p:sp>
      <p:sp>
        <p:nvSpPr>
          <p:cNvPr id="5" name="Rectangle 4"/>
          <p:cNvSpPr/>
          <p:nvPr/>
        </p:nvSpPr>
        <p:spPr>
          <a:xfrm>
            <a:off x="3979901" y="6126163"/>
            <a:ext cx="4508716" cy="369332"/>
          </a:xfrm>
          <a:prstGeom prst="rect">
            <a:avLst/>
          </a:prstGeom>
        </p:spPr>
        <p:txBody>
          <a:bodyPr wrap="none">
            <a:spAutoFit/>
          </a:bodyPr>
          <a:lstStyle/>
          <a:p>
            <a:r>
              <a:rPr lang="en-US" dirty="0"/>
              <a:t>use case - </a:t>
            </a:r>
            <a:r>
              <a:rPr lang="pl-PL" dirty="0">
                <a:hlinkClick r:id="rId4"/>
              </a:rPr>
              <a:t>http://www.downes.ca/post/58255</a:t>
            </a:r>
            <a:endParaRPr lang="pl-PL" dirty="0"/>
          </a:p>
        </p:txBody>
      </p:sp>
      <p:sp>
        <p:nvSpPr>
          <p:cNvPr id="6" name="Rectangle 5"/>
          <p:cNvSpPr/>
          <p:nvPr/>
        </p:nvSpPr>
        <p:spPr>
          <a:xfrm>
            <a:off x="244508" y="6153876"/>
            <a:ext cx="3541767" cy="369332"/>
          </a:xfrm>
          <a:prstGeom prst="rect">
            <a:avLst/>
          </a:prstGeom>
        </p:spPr>
        <p:txBody>
          <a:bodyPr wrap="none">
            <a:spAutoFit/>
          </a:bodyPr>
          <a:lstStyle/>
          <a:p>
            <a:r>
              <a:rPr lang="pl-PL" dirty="0">
                <a:hlinkClick r:id="rId5"/>
              </a:rPr>
              <a:t>http://www.downes.ca/post/58221</a:t>
            </a:r>
            <a:endParaRPr lang="en-US" dirty="0"/>
          </a:p>
        </p:txBody>
      </p:sp>
    </p:spTree>
    <p:extLst>
      <p:ext uri="{BB962C8B-B14F-4D97-AF65-F5344CB8AC3E}">
        <p14:creationId xmlns:p14="http://schemas.microsoft.com/office/powerpoint/2010/main" val="36533507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to Your Death</a:t>
            </a:r>
            <a:endParaRPr lang="en-US" dirty="0"/>
          </a:p>
        </p:txBody>
      </p:sp>
      <p:pic>
        <p:nvPicPr>
          <p:cNvPr id="4" name="Content Placeholder 3"/>
          <p:cNvPicPr>
            <a:picLocks noGrp="1" noChangeAspect="1"/>
          </p:cNvPicPr>
          <p:nvPr>
            <p:ph idx="1"/>
          </p:nvPr>
        </p:nvPicPr>
        <p:blipFill>
          <a:blip r:embed="rId2"/>
          <a:srcRect t="5071" b="5071"/>
          <a:stretch>
            <a:fillRect/>
          </a:stretch>
        </p:blipFill>
        <p:spPr/>
      </p:pic>
      <p:sp>
        <p:nvSpPr>
          <p:cNvPr id="5" name="Rectangle 4"/>
          <p:cNvSpPr/>
          <p:nvPr/>
        </p:nvSpPr>
        <p:spPr>
          <a:xfrm>
            <a:off x="457200" y="6322229"/>
            <a:ext cx="3138036" cy="369332"/>
          </a:xfrm>
          <a:prstGeom prst="rect">
            <a:avLst/>
          </a:prstGeom>
        </p:spPr>
        <p:txBody>
          <a:bodyPr wrap="none">
            <a:spAutoFit/>
          </a:bodyPr>
          <a:lstStyle/>
          <a:p>
            <a:r>
              <a:rPr lang="hu-HU" dirty="0" smtClean="0">
                <a:hlinkClick r:id="rId3"/>
              </a:rPr>
              <a:t>http://www.tomscott.com/life/</a:t>
            </a:r>
            <a:r>
              <a:rPr lang="hu-HU" dirty="0" smtClean="0"/>
              <a:t> </a:t>
            </a:r>
            <a:endParaRPr lang="en-US" dirty="0"/>
          </a:p>
        </p:txBody>
      </p:sp>
      <p:sp>
        <p:nvSpPr>
          <p:cNvPr id="6" name="Rectangle 5"/>
          <p:cNvSpPr/>
          <p:nvPr/>
        </p:nvSpPr>
        <p:spPr>
          <a:xfrm>
            <a:off x="4953912" y="6322229"/>
            <a:ext cx="3541767" cy="369332"/>
          </a:xfrm>
          <a:prstGeom prst="rect">
            <a:avLst/>
          </a:prstGeom>
        </p:spPr>
        <p:txBody>
          <a:bodyPr wrap="none">
            <a:spAutoFit/>
          </a:bodyPr>
          <a:lstStyle/>
          <a:p>
            <a:r>
              <a:rPr lang="pl-PL" dirty="0" smtClean="0">
                <a:hlinkClick r:id="rId4"/>
              </a:rPr>
              <a:t>http://www.downes.ca/post/58146</a:t>
            </a:r>
            <a:r>
              <a:rPr lang="pl-PL" dirty="0" smtClean="0"/>
              <a:t> </a:t>
            </a:r>
            <a:endParaRPr lang="en-US" dirty="0"/>
          </a:p>
        </p:txBody>
      </p:sp>
    </p:spTree>
    <p:extLst>
      <p:ext uri="{BB962C8B-B14F-4D97-AF65-F5344CB8AC3E}">
        <p14:creationId xmlns:p14="http://schemas.microsoft.com/office/powerpoint/2010/main" val="161971910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pl-PL" dirty="0" smtClean="0"/>
              <a:t>O</a:t>
            </a:r>
            <a:r>
              <a:rPr lang="en-US" dirty="0" smtClean="0"/>
              <a:t>a</a:t>
            </a:r>
            <a:r>
              <a:rPr lang="pl-PL" dirty="0" err="1" smtClean="0"/>
              <a:t>uth</a:t>
            </a:r>
            <a:r>
              <a:rPr lang="pl-PL" dirty="0" smtClean="0"/>
              <a:t> </a:t>
            </a:r>
            <a:r>
              <a:rPr lang="pl-PL" dirty="0" err="1" smtClean="0"/>
              <a:t>is</a:t>
            </a:r>
            <a:r>
              <a:rPr lang="pl-PL" dirty="0" smtClean="0"/>
              <a:t> </a:t>
            </a:r>
            <a:r>
              <a:rPr lang="pl-PL" dirty="0" err="1" smtClean="0"/>
              <a:t>Your</a:t>
            </a:r>
            <a:r>
              <a:rPr lang="pl-PL" dirty="0" smtClean="0"/>
              <a:t> </a:t>
            </a:r>
            <a:r>
              <a:rPr lang="pl-PL" dirty="0" err="1" smtClean="0"/>
              <a:t>Future</a:t>
            </a:r>
            <a:endParaRPr lang="en-US" dirty="0"/>
          </a:p>
        </p:txBody>
      </p:sp>
      <p:pic>
        <p:nvPicPr>
          <p:cNvPr id="5" name="Content Placeholder 4"/>
          <p:cNvPicPr>
            <a:picLocks noGrp="1" noChangeAspect="1"/>
          </p:cNvPicPr>
          <p:nvPr>
            <p:ph idx="1"/>
          </p:nvPr>
        </p:nvPicPr>
        <p:blipFill>
          <a:blip r:embed="rId3"/>
          <a:srcRect l="9034" r="9034"/>
          <a:stretch>
            <a:fillRect/>
          </a:stretch>
        </p:blipFill>
        <p:spPr/>
      </p:pic>
      <p:sp>
        <p:nvSpPr>
          <p:cNvPr id="4" name="Rectangle 3"/>
          <p:cNvSpPr/>
          <p:nvPr/>
        </p:nvSpPr>
        <p:spPr>
          <a:xfrm>
            <a:off x="5145033" y="6314661"/>
            <a:ext cx="3541767" cy="369332"/>
          </a:xfrm>
          <a:prstGeom prst="rect">
            <a:avLst/>
          </a:prstGeom>
        </p:spPr>
        <p:txBody>
          <a:bodyPr wrap="none">
            <a:spAutoFit/>
          </a:bodyPr>
          <a:lstStyle/>
          <a:p>
            <a:r>
              <a:rPr lang="pl-PL" dirty="0">
                <a:hlinkClick r:id="rId4"/>
              </a:rPr>
              <a:t>http://www.downes.ca/post/58186</a:t>
            </a:r>
            <a:endParaRPr lang="en-US" dirty="0"/>
          </a:p>
        </p:txBody>
      </p:sp>
    </p:spTree>
    <p:extLst>
      <p:ext uri="{BB962C8B-B14F-4D97-AF65-F5344CB8AC3E}">
        <p14:creationId xmlns:p14="http://schemas.microsoft.com/office/powerpoint/2010/main" val="277951816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a:t>
            </a:r>
            <a:r>
              <a:rPr lang="en-US" dirty="0"/>
              <a:t>S</a:t>
            </a:r>
            <a:r>
              <a:rPr lang="en-US" dirty="0" smtClean="0"/>
              <a:t>torage for the People</a:t>
            </a:r>
            <a:endParaRPr lang="en-US" dirty="0"/>
          </a:p>
        </p:txBody>
      </p:sp>
      <p:sp>
        <p:nvSpPr>
          <p:cNvPr id="3" name="Content Placeholder 2"/>
          <p:cNvSpPr>
            <a:spLocks noGrp="1"/>
          </p:cNvSpPr>
          <p:nvPr>
            <p:ph idx="1"/>
          </p:nvPr>
        </p:nvSpPr>
        <p:spPr/>
        <p:txBody>
          <a:bodyPr/>
          <a:lstStyle/>
          <a:p>
            <a:pPr marL="0" indent="0">
              <a:buNone/>
            </a:pPr>
            <a:endParaRPr lang="pl-PL" dirty="0" smtClean="0"/>
          </a:p>
        </p:txBody>
      </p:sp>
      <p:pic>
        <p:nvPicPr>
          <p:cNvPr id="4" name="Picture 3"/>
          <p:cNvPicPr>
            <a:picLocks noChangeAspect="1"/>
          </p:cNvPicPr>
          <p:nvPr/>
        </p:nvPicPr>
        <p:blipFill>
          <a:blip r:embed="rId2"/>
          <a:stretch>
            <a:fillRect/>
          </a:stretch>
        </p:blipFill>
        <p:spPr>
          <a:xfrm>
            <a:off x="1135854" y="1600200"/>
            <a:ext cx="6731000" cy="4191000"/>
          </a:xfrm>
          <a:prstGeom prst="rect">
            <a:avLst/>
          </a:prstGeom>
        </p:spPr>
      </p:pic>
      <p:sp>
        <p:nvSpPr>
          <p:cNvPr id="5" name="Rectangle 4"/>
          <p:cNvSpPr/>
          <p:nvPr/>
        </p:nvSpPr>
        <p:spPr>
          <a:xfrm>
            <a:off x="457200" y="5802997"/>
            <a:ext cx="4572000" cy="646331"/>
          </a:xfrm>
          <a:prstGeom prst="rect">
            <a:avLst/>
          </a:prstGeom>
        </p:spPr>
        <p:txBody>
          <a:bodyPr>
            <a:spAutoFit/>
          </a:bodyPr>
          <a:lstStyle/>
          <a:p>
            <a:r>
              <a:rPr lang="en-US" dirty="0">
                <a:hlinkClick r:id="rId3"/>
              </a:rPr>
              <a:t>http://www.readwriteweb.com/cloud/2012/05/s3-storage-for-wordpress-</a:t>
            </a:r>
            <a:r>
              <a:rPr lang="en-US" dirty="0" smtClean="0">
                <a:hlinkClick r:id="rId3"/>
              </a:rPr>
              <a:t>blogs.php</a:t>
            </a:r>
            <a:r>
              <a:rPr lang="en-US" dirty="0" smtClean="0"/>
              <a:t> </a:t>
            </a:r>
            <a:endParaRPr lang="en-US" dirty="0"/>
          </a:p>
        </p:txBody>
      </p:sp>
      <p:sp>
        <p:nvSpPr>
          <p:cNvPr id="6" name="Rectangle 5"/>
          <p:cNvSpPr/>
          <p:nvPr/>
        </p:nvSpPr>
        <p:spPr>
          <a:xfrm>
            <a:off x="5260953" y="5988251"/>
            <a:ext cx="3541767" cy="369332"/>
          </a:xfrm>
          <a:prstGeom prst="rect">
            <a:avLst/>
          </a:prstGeom>
        </p:spPr>
        <p:txBody>
          <a:bodyPr wrap="none">
            <a:spAutoFit/>
          </a:bodyPr>
          <a:lstStyle/>
          <a:p>
            <a:r>
              <a:rPr lang="pl-PL" dirty="0">
                <a:hlinkClick r:id="rId4"/>
              </a:rPr>
              <a:t>http://www.downes.ca/post/58189</a:t>
            </a:r>
            <a:endParaRPr lang="en-US" dirty="0"/>
          </a:p>
        </p:txBody>
      </p:sp>
    </p:spTree>
    <p:extLst>
      <p:ext uri="{BB962C8B-B14F-4D97-AF65-F5344CB8AC3E}">
        <p14:creationId xmlns:p14="http://schemas.microsoft.com/office/powerpoint/2010/main" val="18041508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ctr" defTabSz="457200" rtl="0" eaLnBrk="1" fontAlgn="auto" latinLnBrk="0" hangingPunct="1">
              <a:lnSpc>
                <a:spcPct val="100000"/>
              </a:lnSpc>
              <a:spcBef>
                <a:spcPct val="0"/>
              </a:spcBef>
              <a:spcAft>
                <a:spcPts val="0"/>
              </a:spcAft>
              <a:buClrTx/>
              <a:buSzTx/>
              <a:buFontTx/>
              <a:buNone/>
              <a:tabLst/>
              <a:defRPr/>
            </a:pPr>
            <a:r>
              <a:rPr lang="en-US" dirty="0" smtClean="0"/>
              <a:t>The Emergence </a:t>
            </a:r>
            <a:r>
              <a:rPr lang="en-US" dirty="0" smtClean="0"/>
              <a:t>of the Internet </a:t>
            </a:r>
            <a:r>
              <a:rPr lang="en-US" dirty="0" smtClean="0"/>
              <a:t>Constituency</a:t>
            </a:r>
            <a:endParaRPr lang="en-US" dirty="0" smtClean="0"/>
          </a:p>
        </p:txBody>
      </p:sp>
      <p:sp>
        <p:nvSpPr>
          <p:cNvPr id="3" name="Content Placeholder 2"/>
          <p:cNvSpPr>
            <a:spLocks noGrp="1"/>
          </p:cNvSpPr>
          <p:nvPr>
            <p:ph idx="1"/>
          </p:nvPr>
        </p:nvSpPr>
        <p:spPr/>
        <p:txBody>
          <a:bodyPr/>
          <a:lstStyle/>
          <a:p>
            <a:pPr marL="0" indent="0">
              <a:buNone/>
            </a:pPr>
            <a:endParaRPr lang="en-US" dirty="0" smtClean="0"/>
          </a:p>
        </p:txBody>
      </p:sp>
      <p:sp>
        <p:nvSpPr>
          <p:cNvPr id="4" name="Rectangle 3"/>
          <p:cNvSpPr/>
          <p:nvPr/>
        </p:nvSpPr>
        <p:spPr>
          <a:xfrm>
            <a:off x="597877" y="6126163"/>
            <a:ext cx="4572000" cy="646331"/>
          </a:xfrm>
          <a:prstGeom prst="rect">
            <a:avLst/>
          </a:prstGeom>
        </p:spPr>
        <p:txBody>
          <a:bodyPr>
            <a:spAutoFit/>
          </a:bodyPr>
          <a:lstStyle/>
          <a:p>
            <a:r>
              <a:rPr lang="it-IT" dirty="0">
                <a:hlinkClick r:id="rId3"/>
              </a:rPr>
              <a:t>http://www.hyperorg.com/blogger/2012/05/24/11874/</a:t>
            </a:r>
            <a:r>
              <a:rPr lang="it-IT" dirty="0"/>
              <a:t> </a:t>
            </a:r>
          </a:p>
        </p:txBody>
      </p:sp>
      <p:sp>
        <p:nvSpPr>
          <p:cNvPr id="5" name="Rectangle 4"/>
          <p:cNvSpPr/>
          <p:nvPr/>
        </p:nvSpPr>
        <p:spPr>
          <a:xfrm>
            <a:off x="4572000" y="5849164"/>
            <a:ext cx="4572000" cy="923330"/>
          </a:xfrm>
          <a:prstGeom prst="rect">
            <a:avLst/>
          </a:prstGeom>
        </p:spPr>
        <p:txBody>
          <a:bodyPr>
            <a:spAutoFit/>
          </a:bodyPr>
          <a:lstStyle/>
          <a:p>
            <a:r>
              <a:rPr lang="en-US" dirty="0">
                <a:hlinkClick r:id="rId4"/>
              </a:rPr>
              <a:t>http://www.pbs.org/mediashift/2012/05/the-media-consortium-inside-our-may-day-collaboration145.html</a:t>
            </a:r>
            <a:r>
              <a:rPr lang="en-US" dirty="0"/>
              <a:t> </a:t>
            </a:r>
          </a:p>
        </p:txBody>
      </p:sp>
      <p:sp>
        <p:nvSpPr>
          <p:cNvPr id="6" name="Rectangle 5"/>
          <p:cNvSpPr/>
          <p:nvPr/>
        </p:nvSpPr>
        <p:spPr>
          <a:xfrm>
            <a:off x="4126687" y="5479832"/>
            <a:ext cx="4560113" cy="369332"/>
          </a:xfrm>
          <a:prstGeom prst="rect">
            <a:avLst/>
          </a:prstGeom>
        </p:spPr>
        <p:txBody>
          <a:bodyPr wrap="none">
            <a:spAutoFit/>
          </a:bodyPr>
          <a:lstStyle/>
          <a:p>
            <a:r>
              <a:rPr lang="en-US" dirty="0"/>
              <a:t>people are forming their own media consortia.</a:t>
            </a:r>
          </a:p>
        </p:txBody>
      </p:sp>
      <p:pic>
        <p:nvPicPr>
          <p:cNvPr id="8" name="Picture 7"/>
          <p:cNvPicPr>
            <a:picLocks noChangeAspect="1"/>
          </p:cNvPicPr>
          <p:nvPr/>
        </p:nvPicPr>
        <p:blipFill>
          <a:blip r:embed="rId5"/>
          <a:stretch>
            <a:fillRect/>
          </a:stretch>
        </p:blipFill>
        <p:spPr>
          <a:xfrm>
            <a:off x="1295400" y="1435100"/>
            <a:ext cx="6540500" cy="3975100"/>
          </a:xfrm>
          <a:prstGeom prst="rect">
            <a:avLst/>
          </a:prstGeom>
        </p:spPr>
      </p:pic>
      <p:pic>
        <p:nvPicPr>
          <p:cNvPr id="9" name="Picture 8"/>
          <p:cNvPicPr>
            <a:picLocks noChangeAspect="1"/>
          </p:cNvPicPr>
          <p:nvPr/>
        </p:nvPicPr>
        <p:blipFill>
          <a:blip r:embed="rId6"/>
          <a:stretch>
            <a:fillRect/>
          </a:stretch>
        </p:blipFill>
        <p:spPr>
          <a:xfrm>
            <a:off x="710419" y="1804826"/>
            <a:ext cx="3166226" cy="2107802"/>
          </a:xfrm>
          <a:prstGeom prst="rect">
            <a:avLst/>
          </a:prstGeom>
        </p:spPr>
      </p:pic>
      <p:sp>
        <p:nvSpPr>
          <p:cNvPr id="10" name="Rectangle 9"/>
          <p:cNvSpPr/>
          <p:nvPr/>
        </p:nvSpPr>
        <p:spPr>
          <a:xfrm>
            <a:off x="86462" y="5493090"/>
            <a:ext cx="3790183" cy="369332"/>
          </a:xfrm>
          <a:prstGeom prst="rect">
            <a:avLst/>
          </a:prstGeom>
        </p:spPr>
        <p:txBody>
          <a:bodyPr wrap="none">
            <a:spAutoFit/>
          </a:bodyPr>
          <a:lstStyle/>
          <a:p>
            <a:r>
              <a:rPr lang="en-US" dirty="0">
                <a:hlinkClick r:id="rId7"/>
              </a:rPr>
              <a:t>http://www.themediaconsortium.org</a:t>
            </a:r>
            <a:r>
              <a:rPr lang="en-US" dirty="0" smtClean="0">
                <a:hlinkClick r:id="rId7"/>
              </a:rPr>
              <a:t>/</a:t>
            </a:r>
            <a:r>
              <a:rPr lang="en-US" dirty="0" smtClean="0"/>
              <a:t> </a:t>
            </a:r>
            <a:endParaRPr lang="en-US" dirty="0"/>
          </a:p>
        </p:txBody>
      </p:sp>
    </p:spTree>
    <p:extLst>
      <p:ext uri="{BB962C8B-B14F-4D97-AF65-F5344CB8AC3E}">
        <p14:creationId xmlns:p14="http://schemas.microsoft.com/office/powerpoint/2010/main" val="194618245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 Co-ops</a:t>
            </a:r>
            <a:endParaRPr lang="en-US" dirty="0"/>
          </a:p>
        </p:txBody>
      </p:sp>
      <p:pic>
        <p:nvPicPr>
          <p:cNvPr id="7" name="Content Placeholder 6"/>
          <p:cNvPicPr>
            <a:picLocks noGrp="1" noChangeAspect="1"/>
          </p:cNvPicPr>
          <p:nvPr>
            <p:ph idx="1"/>
          </p:nvPr>
        </p:nvPicPr>
        <p:blipFill>
          <a:blip r:embed="rId2"/>
          <a:srcRect t="-25554" b="-25554"/>
          <a:stretch>
            <a:fillRect/>
          </a:stretch>
        </p:blipFill>
        <p:spPr>
          <a:xfrm>
            <a:off x="457200" y="1294775"/>
            <a:ext cx="8229600" cy="4525963"/>
          </a:xfrm>
        </p:spPr>
      </p:pic>
      <p:sp>
        <p:nvSpPr>
          <p:cNvPr id="4" name="Rectangle 3"/>
          <p:cNvSpPr/>
          <p:nvPr/>
        </p:nvSpPr>
        <p:spPr>
          <a:xfrm>
            <a:off x="457200" y="6330736"/>
            <a:ext cx="3364924" cy="369332"/>
          </a:xfrm>
          <a:prstGeom prst="rect">
            <a:avLst/>
          </a:prstGeom>
        </p:spPr>
        <p:txBody>
          <a:bodyPr wrap="none">
            <a:spAutoFit/>
          </a:bodyPr>
          <a:lstStyle/>
          <a:p>
            <a:r>
              <a:rPr lang="fr-FR" dirty="0">
                <a:hlinkClick r:id="rId3"/>
              </a:rPr>
              <a:t>http://</a:t>
            </a:r>
            <a:r>
              <a:rPr lang="fr-FR" dirty="0" smtClean="0">
                <a:hlinkClick r:id="rId3"/>
              </a:rPr>
              <a:t>freemoncton.pbworks.com</a:t>
            </a:r>
            <a:r>
              <a:rPr lang="fr-FR" dirty="0" smtClean="0"/>
              <a:t> </a:t>
            </a:r>
            <a:endParaRPr lang="en-US" dirty="0"/>
          </a:p>
        </p:txBody>
      </p:sp>
      <p:sp>
        <p:nvSpPr>
          <p:cNvPr id="5" name="Rectangle 4"/>
          <p:cNvSpPr/>
          <p:nvPr/>
        </p:nvSpPr>
        <p:spPr>
          <a:xfrm>
            <a:off x="4114800" y="6177747"/>
            <a:ext cx="4572000" cy="646331"/>
          </a:xfrm>
          <a:prstGeom prst="rect">
            <a:avLst/>
          </a:prstGeom>
        </p:spPr>
        <p:txBody>
          <a:bodyPr>
            <a:spAutoFit/>
          </a:bodyPr>
          <a:lstStyle/>
          <a:p>
            <a:r>
              <a:rPr lang="fr-FR" dirty="0">
                <a:hlinkClick r:id="rId4"/>
              </a:rPr>
              <a:t>http://freemoncton.pbworks.com/w/page/48617539/Alternative%</a:t>
            </a:r>
            <a:r>
              <a:rPr lang="fr-FR" dirty="0" smtClean="0">
                <a:hlinkClick r:id="rId4"/>
              </a:rPr>
              <a:t>20Media</a:t>
            </a:r>
            <a:r>
              <a:rPr lang="fr-FR" dirty="0" smtClean="0"/>
              <a:t> </a:t>
            </a:r>
            <a:endParaRPr lang="en-US" dirty="0"/>
          </a:p>
        </p:txBody>
      </p:sp>
      <p:sp>
        <p:nvSpPr>
          <p:cNvPr id="6" name="Rectangle 5"/>
          <p:cNvSpPr/>
          <p:nvPr/>
        </p:nvSpPr>
        <p:spPr>
          <a:xfrm>
            <a:off x="457200" y="5961404"/>
            <a:ext cx="2775119" cy="369332"/>
          </a:xfrm>
          <a:prstGeom prst="rect">
            <a:avLst/>
          </a:prstGeom>
        </p:spPr>
        <p:txBody>
          <a:bodyPr wrap="none">
            <a:spAutoFit/>
          </a:bodyPr>
          <a:lstStyle/>
          <a:p>
            <a:r>
              <a:rPr lang="pl-PL" dirty="0">
                <a:hlinkClick r:id="rId5"/>
              </a:rPr>
              <a:t>http://www.mediacoop.ca</a:t>
            </a:r>
            <a:r>
              <a:rPr lang="pl-PL" dirty="0" smtClean="0">
                <a:hlinkClick r:id="rId5"/>
              </a:rPr>
              <a:t>/</a:t>
            </a:r>
            <a:r>
              <a:rPr lang="pl-PL" dirty="0" smtClean="0"/>
              <a:t> </a:t>
            </a:r>
            <a:endParaRPr lang="en-US" dirty="0"/>
          </a:p>
        </p:txBody>
      </p:sp>
    </p:spTree>
    <p:extLst>
      <p:ext uri="{BB962C8B-B14F-4D97-AF65-F5344CB8AC3E}">
        <p14:creationId xmlns:p14="http://schemas.microsoft.com/office/powerpoint/2010/main" val="188459849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Moncton Free Press</a:t>
            </a:r>
            <a:endParaRPr lang="en-US" dirty="0"/>
          </a:p>
        </p:txBody>
      </p:sp>
      <p:pic>
        <p:nvPicPr>
          <p:cNvPr id="5" name="Content Placeholder 4" descr="Screen shot 2012-05-27 at 10.47.19 AM.png"/>
          <p:cNvPicPr>
            <a:picLocks noGrp="1" noChangeAspect="1"/>
          </p:cNvPicPr>
          <p:nvPr>
            <p:ph idx="1"/>
          </p:nvPr>
        </p:nvPicPr>
        <p:blipFill>
          <a:blip r:embed="rId2">
            <a:extLst>
              <a:ext uri="{28A0092B-C50C-407E-A947-70E740481C1C}">
                <a14:useLocalDpi xmlns:a14="http://schemas.microsoft.com/office/drawing/2010/main" val="0"/>
              </a:ext>
            </a:extLst>
          </a:blip>
          <a:srcRect t="7798" b="7798"/>
          <a:stretch>
            <a:fillRect/>
          </a:stretch>
        </p:blipFill>
        <p:spPr/>
      </p:pic>
      <p:sp>
        <p:nvSpPr>
          <p:cNvPr id="6" name="Rectangle 5"/>
          <p:cNvSpPr/>
          <p:nvPr/>
        </p:nvSpPr>
        <p:spPr>
          <a:xfrm>
            <a:off x="5794361" y="6314661"/>
            <a:ext cx="2892439" cy="369332"/>
          </a:xfrm>
          <a:prstGeom prst="rect">
            <a:avLst/>
          </a:prstGeom>
        </p:spPr>
        <p:txBody>
          <a:bodyPr wrap="none">
            <a:spAutoFit/>
          </a:bodyPr>
          <a:lstStyle/>
          <a:p>
            <a:r>
              <a:rPr lang="fr-FR" dirty="0">
                <a:hlinkClick r:id="rId3"/>
              </a:rPr>
              <a:t>http://monctonfreepress.ca</a:t>
            </a:r>
            <a:r>
              <a:rPr lang="fr-FR" dirty="0" smtClean="0">
                <a:hlinkClick r:id="rId3"/>
              </a:rPr>
              <a:t>/</a:t>
            </a:r>
            <a:r>
              <a:rPr lang="fr-FR" dirty="0" smtClean="0"/>
              <a:t> </a:t>
            </a:r>
            <a:endParaRPr lang="en-US" dirty="0"/>
          </a:p>
        </p:txBody>
      </p:sp>
    </p:spTree>
    <p:extLst>
      <p:ext uri="{BB962C8B-B14F-4D97-AF65-F5344CB8AC3E}">
        <p14:creationId xmlns:p14="http://schemas.microsoft.com/office/powerpoint/2010/main" val="183984630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The Open Learning Phenomenon</a:t>
            </a:r>
            <a:endParaRPr lang="en-US" dirty="0"/>
          </a:p>
        </p:txBody>
      </p:sp>
      <p:pic>
        <p:nvPicPr>
          <p:cNvPr id="4" name="Content Placeholder 3" descr="Screen shot 2012-05-27 at 11.10.44 AM.png"/>
          <p:cNvPicPr>
            <a:picLocks noGrp="1" noChangeAspect="1"/>
          </p:cNvPicPr>
          <p:nvPr>
            <p:ph idx="1"/>
          </p:nvPr>
        </p:nvPicPr>
        <p:blipFill>
          <a:blip r:embed="rId2">
            <a:extLst>
              <a:ext uri="{28A0092B-C50C-407E-A947-70E740481C1C}">
                <a14:useLocalDpi xmlns:a14="http://schemas.microsoft.com/office/drawing/2010/main" val="0"/>
              </a:ext>
            </a:extLst>
          </a:blip>
          <a:srcRect t="9575" b="9575"/>
          <a:stretch>
            <a:fillRect/>
          </a:stretch>
        </p:blipFill>
        <p:spPr/>
      </p:pic>
    </p:spTree>
    <p:extLst>
      <p:ext uri="{BB962C8B-B14F-4D97-AF65-F5344CB8AC3E}">
        <p14:creationId xmlns:p14="http://schemas.microsoft.com/office/powerpoint/2010/main" val="391633255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a:t>
            </a:r>
            <a:r>
              <a:rPr lang="en-US" dirty="0"/>
              <a:t>S</a:t>
            </a:r>
            <a:r>
              <a:rPr lang="en-US" dirty="0" smtClean="0"/>
              <a:t>chools</a:t>
            </a:r>
            <a:endParaRPr lang="en-US" dirty="0"/>
          </a:p>
        </p:txBody>
      </p:sp>
      <p:sp>
        <p:nvSpPr>
          <p:cNvPr id="3" name="Content Placeholder 2"/>
          <p:cNvSpPr>
            <a:spLocks noGrp="1"/>
          </p:cNvSpPr>
          <p:nvPr>
            <p:ph idx="1"/>
          </p:nvPr>
        </p:nvSpPr>
        <p:spPr/>
        <p:txBody>
          <a:bodyPr/>
          <a:lstStyle/>
          <a:p>
            <a:endParaRPr lang="en-US" dirty="0" smtClean="0"/>
          </a:p>
        </p:txBody>
      </p:sp>
      <p:pic>
        <p:nvPicPr>
          <p:cNvPr id="4" name="Picture 3"/>
          <p:cNvPicPr>
            <a:picLocks noChangeAspect="1"/>
          </p:cNvPicPr>
          <p:nvPr/>
        </p:nvPicPr>
        <p:blipFill>
          <a:blip r:embed="rId3"/>
          <a:stretch>
            <a:fillRect/>
          </a:stretch>
        </p:blipFill>
        <p:spPr>
          <a:xfrm>
            <a:off x="1309299" y="1600200"/>
            <a:ext cx="6086287" cy="4564715"/>
          </a:xfrm>
          <a:prstGeom prst="rect">
            <a:avLst/>
          </a:prstGeom>
        </p:spPr>
      </p:pic>
      <p:sp>
        <p:nvSpPr>
          <p:cNvPr id="5" name="Rectangle 4"/>
          <p:cNvSpPr/>
          <p:nvPr/>
        </p:nvSpPr>
        <p:spPr>
          <a:xfrm>
            <a:off x="5145033" y="6155496"/>
            <a:ext cx="3541767" cy="369332"/>
          </a:xfrm>
          <a:prstGeom prst="rect">
            <a:avLst/>
          </a:prstGeom>
        </p:spPr>
        <p:txBody>
          <a:bodyPr wrap="none">
            <a:spAutoFit/>
          </a:bodyPr>
          <a:lstStyle/>
          <a:p>
            <a:r>
              <a:rPr lang="pl-PL" dirty="0">
                <a:hlinkClick r:id="rId4"/>
              </a:rPr>
              <a:t>http://www.downes.ca/post/58206</a:t>
            </a:r>
            <a:endParaRPr lang="en-US" dirty="0"/>
          </a:p>
        </p:txBody>
      </p:sp>
      <p:sp>
        <p:nvSpPr>
          <p:cNvPr id="6" name="Rectangle 5"/>
          <p:cNvSpPr/>
          <p:nvPr/>
        </p:nvSpPr>
        <p:spPr>
          <a:xfrm>
            <a:off x="457200" y="6161672"/>
            <a:ext cx="4572000" cy="646331"/>
          </a:xfrm>
          <a:prstGeom prst="rect">
            <a:avLst/>
          </a:prstGeom>
        </p:spPr>
        <p:txBody>
          <a:bodyPr>
            <a:spAutoFit/>
          </a:bodyPr>
          <a:lstStyle/>
          <a:p>
            <a:r>
              <a:rPr lang="pl-PL" dirty="0">
                <a:hlinkClick r:id="rId5"/>
              </a:rPr>
              <a:t>http://www.michaelgeist.ca/content/view/6499/135</a:t>
            </a:r>
            <a:r>
              <a:rPr lang="pl-PL" dirty="0" smtClean="0">
                <a:hlinkClick r:id="rId5"/>
              </a:rPr>
              <a:t>/</a:t>
            </a:r>
            <a:r>
              <a:rPr lang="pl-PL" dirty="0" smtClean="0"/>
              <a:t> </a:t>
            </a:r>
            <a:endParaRPr lang="en-US" dirty="0"/>
          </a:p>
        </p:txBody>
      </p:sp>
    </p:spTree>
    <p:extLst>
      <p:ext uri="{BB962C8B-B14F-4D97-AF65-F5344CB8AC3E}">
        <p14:creationId xmlns:p14="http://schemas.microsoft.com/office/powerpoint/2010/main" val="65569386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Model, Same Old Story?</a:t>
            </a:r>
            <a:r>
              <a:rPr lang="en-US" baseline="0" dirty="0" smtClean="0"/>
              <a:t> </a:t>
            </a:r>
            <a:r>
              <a:rPr lang="pl-PL" baseline="0" dirty="0" smtClean="0"/>
              <a:t> </a:t>
            </a:r>
            <a:endParaRPr lang="en-US" dirty="0"/>
          </a:p>
        </p:txBody>
      </p:sp>
      <p:sp>
        <p:nvSpPr>
          <p:cNvPr id="3" name="Content Placeholder 2"/>
          <p:cNvSpPr>
            <a:spLocks noGrp="1"/>
          </p:cNvSpPr>
          <p:nvPr>
            <p:ph idx="1"/>
          </p:nvPr>
        </p:nvSpPr>
        <p:spPr/>
        <p:txBody>
          <a:bodyPr/>
          <a:lstStyle/>
          <a:p>
            <a:pPr marL="0" indent="0">
              <a:buNone/>
            </a:pPr>
            <a:endParaRPr lang="en-US" sz="1800" dirty="0"/>
          </a:p>
          <a:p>
            <a:pPr marL="0" indent="0">
              <a:buNone/>
            </a:pPr>
            <a:r>
              <a:rPr lang="en-US" sz="2800" dirty="0" smtClean="0"/>
              <a:t>Let them eat MOOC</a:t>
            </a:r>
          </a:p>
          <a:p>
            <a:endParaRPr lang="en-US" sz="1800" dirty="0" smtClean="0"/>
          </a:p>
        </p:txBody>
      </p:sp>
      <p:sp>
        <p:nvSpPr>
          <p:cNvPr id="4" name="Rectangle 3"/>
          <p:cNvSpPr/>
          <p:nvPr/>
        </p:nvSpPr>
        <p:spPr>
          <a:xfrm>
            <a:off x="4907251" y="6126163"/>
            <a:ext cx="3541767" cy="369332"/>
          </a:xfrm>
          <a:prstGeom prst="rect">
            <a:avLst/>
          </a:prstGeom>
        </p:spPr>
        <p:txBody>
          <a:bodyPr wrap="none">
            <a:spAutoFit/>
          </a:bodyPr>
          <a:lstStyle/>
          <a:p>
            <a:r>
              <a:rPr lang="pl-PL" dirty="0">
                <a:hlinkClick r:id="rId3"/>
              </a:rPr>
              <a:t>http://www.downes.ca/post/58235</a:t>
            </a:r>
            <a:r>
              <a:rPr lang="pl-PL" dirty="0"/>
              <a:t> </a:t>
            </a:r>
            <a:endParaRPr lang="en-US" dirty="0"/>
          </a:p>
        </p:txBody>
      </p:sp>
      <p:pic>
        <p:nvPicPr>
          <p:cNvPr id="5" name="Picture 4"/>
          <p:cNvPicPr>
            <a:picLocks noChangeAspect="1"/>
          </p:cNvPicPr>
          <p:nvPr/>
        </p:nvPicPr>
        <p:blipFill>
          <a:blip r:embed="rId4"/>
          <a:stretch>
            <a:fillRect/>
          </a:stretch>
        </p:blipFill>
        <p:spPr>
          <a:xfrm>
            <a:off x="4907251" y="1417638"/>
            <a:ext cx="3529345" cy="4653738"/>
          </a:xfrm>
          <a:prstGeom prst="rect">
            <a:avLst/>
          </a:prstGeom>
        </p:spPr>
      </p:pic>
    </p:spTree>
    <p:extLst>
      <p:ext uri="{BB962C8B-B14F-4D97-AF65-F5344CB8AC3E}">
        <p14:creationId xmlns:p14="http://schemas.microsoft.com/office/powerpoint/2010/main" val="408624629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Unbundling </a:t>
            </a:r>
            <a:r>
              <a:rPr lang="en-US" dirty="0"/>
              <a:t>E</a:t>
            </a:r>
            <a:r>
              <a:rPr lang="en-US" dirty="0" smtClean="0"/>
              <a:t>ducation</a:t>
            </a:r>
            <a:endParaRPr lang="en-US" dirty="0"/>
          </a:p>
        </p:txBody>
      </p:sp>
      <p:sp>
        <p:nvSpPr>
          <p:cNvPr id="3" name="Content Placeholder 2"/>
          <p:cNvSpPr>
            <a:spLocks noGrp="1"/>
          </p:cNvSpPr>
          <p:nvPr>
            <p:ph idx="1"/>
          </p:nvPr>
        </p:nvSpPr>
        <p:spPr/>
        <p:txBody>
          <a:bodyPr/>
          <a:lstStyle/>
          <a:p>
            <a:pPr marL="0" indent="0">
              <a:buNone/>
            </a:pPr>
            <a:endParaRPr lang="pl-PL" dirty="0" smtClean="0"/>
          </a:p>
        </p:txBody>
      </p:sp>
      <p:pic>
        <p:nvPicPr>
          <p:cNvPr id="4" name="Picture 3"/>
          <p:cNvPicPr>
            <a:picLocks noChangeAspect="1"/>
          </p:cNvPicPr>
          <p:nvPr/>
        </p:nvPicPr>
        <p:blipFill>
          <a:blip r:embed="rId2"/>
          <a:stretch>
            <a:fillRect/>
          </a:stretch>
        </p:blipFill>
        <p:spPr>
          <a:xfrm>
            <a:off x="1136388" y="1544608"/>
            <a:ext cx="5853416" cy="4390062"/>
          </a:xfrm>
          <a:prstGeom prst="rect">
            <a:avLst/>
          </a:prstGeom>
        </p:spPr>
      </p:pic>
      <p:sp>
        <p:nvSpPr>
          <p:cNvPr id="5" name="Rectangle 4"/>
          <p:cNvSpPr/>
          <p:nvPr/>
        </p:nvSpPr>
        <p:spPr>
          <a:xfrm>
            <a:off x="5145033" y="6075120"/>
            <a:ext cx="3541767" cy="369332"/>
          </a:xfrm>
          <a:prstGeom prst="rect">
            <a:avLst/>
          </a:prstGeom>
        </p:spPr>
        <p:txBody>
          <a:bodyPr wrap="none">
            <a:spAutoFit/>
          </a:bodyPr>
          <a:lstStyle/>
          <a:p>
            <a:r>
              <a:rPr lang="pl-PL" dirty="0">
                <a:hlinkClick r:id="rId3"/>
              </a:rPr>
              <a:t>http://www.downes.ca/post/58176</a:t>
            </a:r>
            <a:endParaRPr lang="en-US" dirty="0"/>
          </a:p>
        </p:txBody>
      </p:sp>
      <p:sp>
        <p:nvSpPr>
          <p:cNvPr id="6" name="Rectangle 5"/>
          <p:cNvSpPr/>
          <p:nvPr/>
        </p:nvSpPr>
        <p:spPr>
          <a:xfrm>
            <a:off x="457200" y="5934670"/>
            <a:ext cx="4572000" cy="923330"/>
          </a:xfrm>
          <a:prstGeom prst="rect">
            <a:avLst/>
          </a:prstGeom>
        </p:spPr>
        <p:txBody>
          <a:bodyPr>
            <a:spAutoFit/>
          </a:bodyPr>
          <a:lstStyle/>
          <a:p>
            <a:r>
              <a:rPr lang="en-US" dirty="0">
                <a:hlinkClick r:id="rId4"/>
              </a:rPr>
              <a:t>http://www.insidehighered.com/blogs/stratedgy/foundations-strategy-part-3-</a:t>
            </a:r>
            <a:r>
              <a:rPr lang="en-US" dirty="0" smtClean="0">
                <a:hlinkClick r:id="rId4"/>
              </a:rPr>
              <a:t>technology</a:t>
            </a:r>
            <a:r>
              <a:rPr lang="en-US" dirty="0" smtClean="0"/>
              <a:t> </a:t>
            </a:r>
            <a:endParaRPr lang="en-US" dirty="0"/>
          </a:p>
        </p:txBody>
      </p:sp>
    </p:spTree>
    <p:extLst>
      <p:ext uri="{BB962C8B-B14F-4D97-AF65-F5344CB8AC3E}">
        <p14:creationId xmlns:p14="http://schemas.microsoft.com/office/powerpoint/2010/main" val="15737749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Schoolers</a:t>
            </a:r>
            <a:r>
              <a:rPr lang="en-US" dirty="0" smtClean="0"/>
              <a:t>, </a:t>
            </a:r>
            <a:r>
              <a:rPr lang="en-US" dirty="0" err="1" smtClean="0"/>
              <a:t>Edupunks</a:t>
            </a:r>
            <a:r>
              <a:rPr lang="en-US" dirty="0" smtClean="0"/>
              <a:t> and Makers</a:t>
            </a:r>
            <a:endParaRPr lang="en-US" dirty="0"/>
          </a:p>
        </p:txBody>
      </p:sp>
      <p:sp>
        <p:nvSpPr>
          <p:cNvPr id="3" name="Content Placeholder 2"/>
          <p:cNvSpPr>
            <a:spLocks noGrp="1"/>
          </p:cNvSpPr>
          <p:nvPr>
            <p:ph idx="1"/>
          </p:nvPr>
        </p:nvSpPr>
        <p:spPr/>
        <p:txBody>
          <a:bodyPr/>
          <a:lstStyle/>
          <a:p>
            <a:pPr lvl="0"/>
            <a:endParaRPr lang="en-US" dirty="0"/>
          </a:p>
        </p:txBody>
      </p:sp>
      <p:pic>
        <p:nvPicPr>
          <p:cNvPr id="4" name="Picture 3"/>
          <p:cNvPicPr>
            <a:picLocks noChangeAspect="1"/>
          </p:cNvPicPr>
          <p:nvPr/>
        </p:nvPicPr>
        <p:blipFill>
          <a:blip r:embed="rId3"/>
          <a:stretch>
            <a:fillRect/>
          </a:stretch>
        </p:blipFill>
        <p:spPr>
          <a:xfrm>
            <a:off x="798089" y="1600200"/>
            <a:ext cx="6501033" cy="4334022"/>
          </a:xfrm>
          <a:prstGeom prst="rect">
            <a:avLst/>
          </a:prstGeom>
        </p:spPr>
      </p:pic>
      <p:sp>
        <p:nvSpPr>
          <p:cNvPr id="5" name="Rectangle 4"/>
          <p:cNvSpPr/>
          <p:nvPr/>
        </p:nvSpPr>
        <p:spPr>
          <a:xfrm>
            <a:off x="5145033" y="6139421"/>
            <a:ext cx="3541767" cy="369332"/>
          </a:xfrm>
          <a:prstGeom prst="rect">
            <a:avLst/>
          </a:prstGeom>
        </p:spPr>
        <p:txBody>
          <a:bodyPr wrap="none">
            <a:spAutoFit/>
          </a:bodyPr>
          <a:lstStyle/>
          <a:p>
            <a:r>
              <a:rPr lang="pl-PL" dirty="0">
                <a:hlinkClick r:id="rId4"/>
              </a:rPr>
              <a:t>http://www.downes.ca/post/58205</a:t>
            </a:r>
            <a:endParaRPr lang="en-US" dirty="0"/>
          </a:p>
        </p:txBody>
      </p:sp>
      <p:sp>
        <p:nvSpPr>
          <p:cNvPr id="6" name="Rectangle 5"/>
          <p:cNvSpPr/>
          <p:nvPr/>
        </p:nvSpPr>
        <p:spPr>
          <a:xfrm>
            <a:off x="212020" y="6139421"/>
            <a:ext cx="4572000" cy="646331"/>
          </a:xfrm>
          <a:prstGeom prst="rect">
            <a:avLst/>
          </a:prstGeom>
        </p:spPr>
        <p:txBody>
          <a:bodyPr>
            <a:spAutoFit/>
          </a:bodyPr>
          <a:lstStyle/>
          <a:p>
            <a:r>
              <a:rPr lang="fi-FI" dirty="0">
                <a:hlinkClick r:id="rId5"/>
              </a:rPr>
              <a:t>http://radar.oreilly.com/2012/05/schoolers-edupunks-makers-</a:t>
            </a:r>
            <a:r>
              <a:rPr lang="fi-FI" dirty="0" smtClean="0">
                <a:hlinkClick r:id="rId5"/>
              </a:rPr>
              <a:t>learning.html</a:t>
            </a:r>
            <a:r>
              <a:rPr lang="fi-FI" dirty="0" smtClean="0"/>
              <a:t> </a:t>
            </a:r>
            <a:endParaRPr lang="en-US" dirty="0"/>
          </a:p>
        </p:txBody>
      </p:sp>
    </p:spTree>
    <p:extLst>
      <p:ext uri="{BB962C8B-B14F-4D97-AF65-F5344CB8AC3E}">
        <p14:creationId xmlns:p14="http://schemas.microsoft.com/office/powerpoint/2010/main" val="7956933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so it begins </a:t>
            </a:r>
            <a:endParaRPr lang="en-US" dirty="0"/>
          </a:p>
        </p:txBody>
      </p:sp>
      <p:pic>
        <p:nvPicPr>
          <p:cNvPr id="5" name="Content Placeholder 4" descr="Screen shot 2012-05-27 at 8.06.17 AM.png"/>
          <p:cNvPicPr>
            <a:picLocks noGrp="1" noChangeAspect="1"/>
          </p:cNvPicPr>
          <p:nvPr>
            <p:ph idx="1"/>
          </p:nvPr>
        </p:nvPicPr>
        <p:blipFill>
          <a:blip r:embed="rId3">
            <a:extLst>
              <a:ext uri="{28A0092B-C50C-407E-A947-70E740481C1C}">
                <a14:useLocalDpi xmlns:a14="http://schemas.microsoft.com/office/drawing/2010/main" val="0"/>
              </a:ext>
            </a:extLst>
          </a:blip>
          <a:srcRect t="-6461" b="-6461"/>
          <a:stretch>
            <a:fillRect/>
          </a:stretch>
        </p:blipFill>
        <p:spPr/>
      </p:pic>
      <p:sp>
        <p:nvSpPr>
          <p:cNvPr id="4" name="Rectangle 3"/>
          <p:cNvSpPr/>
          <p:nvPr/>
        </p:nvSpPr>
        <p:spPr>
          <a:xfrm>
            <a:off x="457200" y="6184984"/>
            <a:ext cx="3608680" cy="369332"/>
          </a:xfrm>
          <a:prstGeom prst="rect">
            <a:avLst/>
          </a:prstGeom>
        </p:spPr>
        <p:txBody>
          <a:bodyPr wrap="none">
            <a:spAutoFit/>
          </a:bodyPr>
          <a:lstStyle/>
          <a:p>
            <a:r>
              <a:rPr lang="pl-PL" dirty="0" smtClean="0">
                <a:hlinkClick r:id="rId4"/>
              </a:rPr>
              <a:t>http://www.downes.ca/post/58190</a:t>
            </a:r>
            <a:r>
              <a:rPr lang="pl-PL" dirty="0" smtClean="0"/>
              <a:t> </a:t>
            </a:r>
            <a:endParaRPr lang="en-US" dirty="0"/>
          </a:p>
        </p:txBody>
      </p:sp>
      <p:sp>
        <p:nvSpPr>
          <p:cNvPr id="6" name="Rectangle 5"/>
          <p:cNvSpPr/>
          <p:nvPr/>
        </p:nvSpPr>
        <p:spPr>
          <a:xfrm>
            <a:off x="4381077" y="6184984"/>
            <a:ext cx="4305723" cy="369332"/>
          </a:xfrm>
          <a:prstGeom prst="rect">
            <a:avLst/>
          </a:prstGeom>
        </p:spPr>
        <p:txBody>
          <a:bodyPr wrap="none">
            <a:spAutoFit/>
          </a:bodyPr>
          <a:lstStyle/>
          <a:p>
            <a:r>
              <a:rPr lang="es-ES_tradnl" dirty="0" smtClean="0">
                <a:hlinkClick r:id="rId5"/>
              </a:rPr>
              <a:t>http://opencontent.org/blog/archives/2329</a:t>
            </a:r>
            <a:r>
              <a:rPr lang="es-ES_tradnl" dirty="0" smtClean="0"/>
              <a:t> </a:t>
            </a:r>
            <a:endParaRPr lang="en-US" dirty="0"/>
          </a:p>
        </p:txBody>
      </p:sp>
    </p:spTree>
    <p:extLst>
      <p:ext uri="{BB962C8B-B14F-4D97-AF65-F5344CB8AC3E}">
        <p14:creationId xmlns:p14="http://schemas.microsoft.com/office/powerpoint/2010/main" val="292698373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MOOCs</a:t>
            </a:r>
            <a:endParaRPr lang="en-US" dirty="0"/>
          </a:p>
        </p:txBody>
      </p:sp>
      <p:pic>
        <p:nvPicPr>
          <p:cNvPr id="4" name="Content Placeholder 3" descr="Screen shot 2012-05-27 at 11.00.26 AM.png"/>
          <p:cNvPicPr>
            <a:picLocks noGrp="1" noChangeAspect="1"/>
          </p:cNvPicPr>
          <p:nvPr>
            <p:ph idx="1"/>
          </p:nvPr>
        </p:nvPicPr>
        <p:blipFill>
          <a:blip r:embed="rId2">
            <a:extLst>
              <a:ext uri="{28A0092B-C50C-407E-A947-70E740481C1C}">
                <a14:useLocalDpi xmlns:a14="http://schemas.microsoft.com/office/drawing/2010/main" val="0"/>
              </a:ext>
            </a:extLst>
          </a:blip>
          <a:srcRect t="2374" b="2374"/>
          <a:stretch>
            <a:fillRect/>
          </a:stretch>
        </p:blipFill>
        <p:spPr/>
      </p:pic>
      <p:sp>
        <p:nvSpPr>
          <p:cNvPr id="5" name="Rectangle 4"/>
          <p:cNvSpPr/>
          <p:nvPr/>
        </p:nvSpPr>
        <p:spPr>
          <a:xfrm>
            <a:off x="5962097" y="6203721"/>
            <a:ext cx="2428870" cy="369332"/>
          </a:xfrm>
          <a:prstGeom prst="rect">
            <a:avLst/>
          </a:prstGeom>
        </p:spPr>
        <p:txBody>
          <a:bodyPr wrap="none">
            <a:spAutoFit/>
          </a:bodyPr>
          <a:lstStyle/>
          <a:p>
            <a:r>
              <a:rPr lang="en-US" dirty="0">
                <a:hlinkClick r:id="rId3"/>
              </a:rPr>
              <a:t>http://change.mooc.ca</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34888156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Online </a:t>
            </a:r>
            <a:r>
              <a:rPr lang="en-US" dirty="0" smtClean="0"/>
              <a:t>Learning </a:t>
            </a:r>
            <a:r>
              <a:rPr lang="en-US" dirty="0" smtClean="0"/>
              <a:t>– the MOOC </a:t>
            </a:r>
            <a:endParaRPr lang="en-US" dirty="0"/>
          </a:p>
        </p:txBody>
      </p:sp>
      <p:sp>
        <p:nvSpPr>
          <p:cNvPr id="3" name="Content Placeholder 2"/>
          <p:cNvSpPr>
            <a:spLocks noGrp="1"/>
          </p:cNvSpPr>
          <p:nvPr>
            <p:ph idx="1"/>
          </p:nvPr>
        </p:nvSpPr>
        <p:spPr/>
        <p:txBody>
          <a:bodyPr/>
          <a:lstStyle/>
          <a:p>
            <a:pPr marL="0" lvl="0" indent="0">
              <a:buNone/>
            </a:pPr>
            <a:endParaRPr lang="pl-PL" dirty="0" smtClean="0"/>
          </a:p>
        </p:txBody>
      </p:sp>
      <p:pic>
        <p:nvPicPr>
          <p:cNvPr id="5" name="Picture 4" descr="Screen shot 2012-05-27 at 9.17.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84" y="1540164"/>
            <a:ext cx="4826000" cy="3035300"/>
          </a:xfrm>
          <a:prstGeom prst="rect">
            <a:avLst/>
          </a:prstGeom>
        </p:spPr>
      </p:pic>
      <p:sp>
        <p:nvSpPr>
          <p:cNvPr id="6" name="Rectangle 5"/>
          <p:cNvSpPr/>
          <p:nvPr/>
        </p:nvSpPr>
        <p:spPr>
          <a:xfrm>
            <a:off x="5264331" y="6327918"/>
            <a:ext cx="3541767" cy="369332"/>
          </a:xfrm>
          <a:prstGeom prst="rect">
            <a:avLst/>
          </a:prstGeom>
        </p:spPr>
        <p:txBody>
          <a:bodyPr wrap="none">
            <a:spAutoFit/>
          </a:bodyPr>
          <a:lstStyle/>
          <a:p>
            <a:r>
              <a:rPr lang="pl-PL" dirty="0" smtClean="0">
                <a:hlinkClick r:id="rId4"/>
              </a:rPr>
              <a:t>http</a:t>
            </a:r>
            <a:r>
              <a:rPr lang="pl-PL" dirty="0">
                <a:hlinkClick r:id="rId4"/>
              </a:rPr>
              <a:t>://www.downes.ca/post/58175</a:t>
            </a:r>
            <a:endParaRPr lang="en-US" dirty="0"/>
          </a:p>
        </p:txBody>
      </p:sp>
      <p:pic>
        <p:nvPicPr>
          <p:cNvPr id="4" name="Picture 3" descr="Screen shot 2012-05-26 at 12.02.2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7408" y="3072476"/>
            <a:ext cx="4074062" cy="3255442"/>
          </a:xfrm>
          <a:prstGeom prst="rect">
            <a:avLst/>
          </a:prstGeom>
        </p:spPr>
      </p:pic>
    </p:spTree>
    <p:extLst>
      <p:ext uri="{BB962C8B-B14F-4D97-AF65-F5344CB8AC3E}">
        <p14:creationId xmlns:p14="http://schemas.microsoft.com/office/powerpoint/2010/main" val="250111940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Qualified </a:t>
            </a:r>
            <a:r>
              <a:rPr lang="en-US" dirty="0"/>
              <a:t>S</a:t>
            </a:r>
            <a:r>
              <a:rPr lang="en-US" dirty="0" smtClean="0"/>
              <a:t>elf</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4" name="Picture 3"/>
          <p:cNvPicPr>
            <a:picLocks noChangeAspect="1"/>
          </p:cNvPicPr>
          <p:nvPr/>
        </p:nvPicPr>
        <p:blipFill>
          <a:blip r:embed="rId3"/>
          <a:stretch>
            <a:fillRect/>
          </a:stretch>
        </p:blipFill>
        <p:spPr>
          <a:xfrm>
            <a:off x="1373720" y="1600199"/>
            <a:ext cx="6444141" cy="4235029"/>
          </a:xfrm>
          <a:prstGeom prst="rect">
            <a:avLst/>
          </a:prstGeom>
        </p:spPr>
      </p:pic>
      <p:sp>
        <p:nvSpPr>
          <p:cNvPr id="5" name="Rectangle 4"/>
          <p:cNvSpPr/>
          <p:nvPr/>
        </p:nvSpPr>
        <p:spPr>
          <a:xfrm>
            <a:off x="5142240" y="6171571"/>
            <a:ext cx="3544560" cy="369332"/>
          </a:xfrm>
          <a:prstGeom prst="rect">
            <a:avLst/>
          </a:prstGeom>
        </p:spPr>
        <p:txBody>
          <a:bodyPr wrap="none">
            <a:spAutoFit/>
          </a:bodyPr>
          <a:lstStyle/>
          <a:p>
            <a:r>
              <a:rPr lang="pl-PL" dirty="0">
                <a:hlinkClick r:id="rId4"/>
              </a:rPr>
              <a:t>http://www.downes.ca/post/58148</a:t>
            </a:r>
            <a:endParaRPr lang="en-US" dirty="0"/>
          </a:p>
        </p:txBody>
      </p:sp>
    </p:spTree>
    <p:extLst>
      <p:ext uri="{BB962C8B-B14F-4D97-AF65-F5344CB8AC3E}">
        <p14:creationId xmlns:p14="http://schemas.microsoft.com/office/powerpoint/2010/main" val="265217907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a:t>
            </a:r>
            <a:r>
              <a:rPr lang="en-US" dirty="0"/>
              <a:t>L</a:t>
            </a:r>
            <a:r>
              <a:rPr lang="en-US" dirty="0" smtClean="0"/>
              <a:t>earning</a:t>
            </a:r>
            <a:endParaRPr lang="en-US" dirty="0"/>
          </a:p>
        </p:txBody>
      </p:sp>
      <p:pic>
        <p:nvPicPr>
          <p:cNvPr id="7" name="Content Placeholder 6"/>
          <p:cNvPicPr>
            <a:picLocks noGrp="1" noChangeAspect="1"/>
          </p:cNvPicPr>
          <p:nvPr>
            <p:ph idx="1"/>
          </p:nvPr>
        </p:nvPicPr>
        <p:blipFill>
          <a:blip r:embed="rId3"/>
          <a:srcRect l="1897" r="1897"/>
          <a:stretch>
            <a:fillRect/>
          </a:stretch>
        </p:blipFill>
        <p:spPr/>
      </p:pic>
      <p:sp>
        <p:nvSpPr>
          <p:cNvPr id="5" name="Rectangle 4"/>
          <p:cNvSpPr/>
          <p:nvPr/>
        </p:nvSpPr>
        <p:spPr>
          <a:xfrm>
            <a:off x="276330" y="6126163"/>
            <a:ext cx="4572000" cy="646331"/>
          </a:xfrm>
          <a:prstGeom prst="rect">
            <a:avLst/>
          </a:prstGeom>
        </p:spPr>
        <p:txBody>
          <a:bodyPr>
            <a:spAutoFit/>
          </a:bodyPr>
          <a:lstStyle/>
          <a:p>
            <a:r>
              <a:rPr lang="tr-TR" dirty="0">
                <a:hlinkClick r:id="rId4"/>
              </a:rPr>
              <a:t>http://dmlcentral.net/blog/howard-rheingold/diy-u-interview-anya-</a:t>
            </a:r>
            <a:r>
              <a:rPr lang="tr-TR" dirty="0" smtClean="0">
                <a:hlinkClick r:id="rId4"/>
              </a:rPr>
              <a:t>kamenetz</a:t>
            </a:r>
            <a:r>
              <a:rPr lang="tr-TR" dirty="0" smtClean="0"/>
              <a:t> </a:t>
            </a:r>
            <a:endParaRPr lang="en-US" dirty="0"/>
          </a:p>
        </p:txBody>
      </p:sp>
      <p:sp>
        <p:nvSpPr>
          <p:cNvPr id="6" name="Rectangle 5"/>
          <p:cNvSpPr/>
          <p:nvPr/>
        </p:nvSpPr>
        <p:spPr>
          <a:xfrm>
            <a:off x="5145033" y="6345586"/>
            <a:ext cx="3541767" cy="369332"/>
          </a:xfrm>
          <a:prstGeom prst="rect">
            <a:avLst/>
          </a:prstGeom>
        </p:spPr>
        <p:txBody>
          <a:bodyPr wrap="none">
            <a:spAutoFit/>
          </a:bodyPr>
          <a:lstStyle/>
          <a:p>
            <a:r>
              <a:rPr lang="pl-PL" dirty="0">
                <a:hlinkClick r:id="rId5"/>
              </a:rPr>
              <a:t>http://www.downes.ca/post/58150</a:t>
            </a:r>
            <a:endParaRPr lang="en-US" dirty="0"/>
          </a:p>
        </p:txBody>
      </p:sp>
    </p:spTree>
    <p:extLst>
      <p:ext uri="{BB962C8B-B14F-4D97-AF65-F5344CB8AC3E}">
        <p14:creationId xmlns:p14="http://schemas.microsoft.com/office/powerpoint/2010/main" val="265207807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portfolio</a:t>
            </a:r>
            <a:endParaRPr lang="en-US" dirty="0"/>
          </a:p>
        </p:txBody>
      </p:sp>
      <p:pic>
        <p:nvPicPr>
          <p:cNvPr id="5" name="Content Placeholder 4"/>
          <p:cNvPicPr>
            <a:picLocks noGrp="1" noChangeAspect="1"/>
          </p:cNvPicPr>
          <p:nvPr>
            <p:ph idx="1"/>
          </p:nvPr>
        </p:nvPicPr>
        <p:blipFill rotWithShape="1">
          <a:blip r:embed="rId3"/>
          <a:srcRect t="5131" b="44493"/>
          <a:stretch/>
        </p:blipFill>
        <p:spPr/>
      </p:pic>
      <p:sp>
        <p:nvSpPr>
          <p:cNvPr id="4" name="Rectangle 3"/>
          <p:cNvSpPr/>
          <p:nvPr/>
        </p:nvSpPr>
        <p:spPr>
          <a:xfrm>
            <a:off x="5142240" y="6139421"/>
            <a:ext cx="3544560" cy="369332"/>
          </a:xfrm>
          <a:prstGeom prst="rect">
            <a:avLst/>
          </a:prstGeom>
        </p:spPr>
        <p:txBody>
          <a:bodyPr wrap="none">
            <a:spAutoFit/>
          </a:bodyPr>
          <a:lstStyle/>
          <a:p>
            <a:r>
              <a:rPr lang="pl-PL" dirty="0">
                <a:hlinkClick r:id="rId4"/>
              </a:rPr>
              <a:t>http://www.downes.ca/post/58174</a:t>
            </a:r>
            <a:endParaRPr lang="en-US" dirty="0"/>
          </a:p>
        </p:txBody>
      </p:sp>
      <p:sp>
        <p:nvSpPr>
          <p:cNvPr id="6" name="Rectangle 5"/>
          <p:cNvSpPr/>
          <p:nvPr/>
        </p:nvSpPr>
        <p:spPr>
          <a:xfrm>
            <a:off x="457200" y="6142780"/>
            <a:ext cx="4572000" cy="646331"/>
          </a:xfrm>
          <a:prstGeom prst="rect">
            <a:avLst/>
          </a:prstGeom>
        </p:spPr>
        <p:txBody>
          <a:bodyPr>
            <a:spAutoFit/>
          </a:bodyPr>
          <a:lstStyle/>
          <a:p>
            <a:r>
              <a:rPr lang="nl-NL" dirty="0">
                <a:hlinkClick r:id="rId5"/>
              </a:rPr>
              <a:t>http://leelearning.wordpress.com/2012/05/17/life-portfolio</a:t>
            </a:r>
            <a:r>
              <a:rPr lang="nl-NL" dirty="0" smtClean="0">
                <a:hlinkClick r:id="rId5"/>
              </a:rPr>
              <a:t>/</a:t>
            </a:r>
            <a:r>
              <a:rPr lang="nl-NL" dirty="0" smtClean="0"/>
              <a:t> </a:t>
            </a:r>
            <a:endParaRPr lang="en-US" dirty="0"/>
          </a:p>
        </p:txBody>
      </p:sp>
    </p:spTree>
    <p:extLst>
      <p:ext uri="{BB962C8B-B14F-4D97-AF65-F5344CB8AC3E}">
        <p14:creationId xmlns:p14="http://schemas.microsoft.com/office/powerpoint/2010/main" val="155359541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Experts on tap, not on top</a:t>
            </a:r>
            <a:endParaRPr lang="en-US" dirty="0"/>
          </a:p>
        </p:txBody>
      </p:sp>
      <p:sp>
        <p:nvSpPr>
          <p:cNvPr id="3" name="Content Placeholder 2"/>
          <p:cNvSpPr>
            <a:spLocks noGrp="1"/>
          </p:cNvSpPr>
          <p:nvPr>
            <p:ph idx="1"/>
          </p:nvPr>
        </p:nvSpPr>
        <p:spPr/>
        <p:txBody>
          <a:bodyPr/>
          <a:lstStyle/>
          <a:p>
            <a:pPr marL="0" indent="0">
              <a:buNone/>
            </a:pPr>
            <a:endParaRPr lang="pl-PL" dirty="0" smtClean="0"/>
          </a:p>
        </p:txBody>
      </p:sp>
      <p:pic>
        <p:nvPicPr>
          <p:cNvPr id="4" name="Picture 3"/>
          <p:cNvPicPr>
            <a:picLocks noChangeAspect="1"/>
          </p:cNvPicPr>
          <p:nvPr/>
        </p:nvPicPr>
        <p:blipFill>
          <a:blip r:embed="rId2"/>
          <a:stretch>
            <a:fillRect/>
          </a:stretch>
        </p:blipFill>
        <p:spPr>
          <a:xfrm>
            <a:off x="457199" y="1600199"/>
            <a:ext cx="6034617" cy="4525963"/>
          </a:xfrm>
          <a:prstGeom prst="rect">
            <a:avLst/>
          </a:prstGeom>
        </p:spPr>
      </p:pic>
      <p:sp>
        <p:nvSpPr>
          <p:cNvPr id="5" name="Rectangle 4"/>
          <p:cNvSpPr/>
          <p:nvPr/>
        </p:nvSpPr>
        <p:spPr>
          <a:xfrm>
            <a:off x="5145033" y="6282511"/>
            <a:ext cx="3541767" cy="369332"/>
          </a:xfrm>
          <a:prstGeom prst="rect">
            <a:avLst/>
          </a:prstGeom>
        </p:spPr>
        <p:txBody>
          <a:bodyPr wrap="none">
            <a:spAutoFit/>
          </a:bodyPr>
          <a:lstStyle/>
          <a:p>
            <a:r>
              <a:rPr lang="pl-PL" dirty="0">
                <a:hlinkClick r:id="rId3"/>
              </a:rPr>
              <a:t>http://www.downes.ca/post/58149</a:t>
            </a:r>
            <a:endParaRPr lang="en-US" dirty="0"/>
          </a:p>
        </p:txBody>
      </p:sp>
      <p:sp>
        <p:nvSpPr>
          <p:cNvPr id="6" name="Rectangle 5"/>
          <p:cNvSpPr/>
          <p:nvPr/>
        </p:nvSpPr>
        <p:spPr>
          <a:xfrm>
            <a:off x="266276" y="6295769"/>
            <a:ext cx="4305723" cy="369332"/>
          </a:xfrm>
          <a:prstGeom prst="rect">
            <a:avLst/>
          </a:prstGeom>
        </p:spPr>
        <p:txBody>
          <a:bodyPr wrap="none">
            <a:spAutoFit/>
          </a:bodyPr>
          <a:lstStyle/>
          <a:p>
            <a:r>
              <a:rPr lang="es-ES_tradnl" dirty="0">
                <a:hlinkClick r:id="rId4"/>
              </a:rPr>
              <a:t>http://opencontent.org/blog/archives/</a:t>
            </a:r>
            <a:r>
              <a:rPr lang="es-ES_tradnl" dirty="0" smtClean="0">
                <a:hlinkClick r:id="rId4"/>
              </a:rPr>
              <a:t>2326</a:t>
            </a:r>
            <a:r>
              <a:rPr lang="es-ES_tradnl" dirty="0" smtClean="0"/>
              <a:t> </a:t>
            </a:r>
            <a:endParaRPr lang="en-US" dirty="0"/>
          </a:p>
        </p:txBody>
      </p:sp>
    </p:spTree>
    <p:extLst>
      <p:ext uri="{BB962C8B-B14F-4D97-AF65-F5344CB8AC3E}">
        <p14:creationId xmlns:p14="http://schemas.microsoft.com/office/powerpoint/2010/main" val="380120931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 never turn back</a:t>
            </a:r>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4" name="Rectangle 3"/>
          <p:cNvSpPr/>
          <p:nvPr/>
        </p:nvSpPr>
        <p:spPr>
          <a:xfrm>
            <a:off x="5325262" y="6139421"/>
            <a:ext cx="3541767" cy="369332"/>
          </a:xfrm>
          <a:prstGeom prst="rect">
            <a:avLst/>
          </a:prstGeom>
        </p:spPr>
        <p:txBody>
          <a:bodyPr wrap="none">
            <a:spAutoFit/>
          </a:bodyPr>
          <a:lstStyle/>
          <a:p>
            <a:r>
              <a:rPr lang="pl-PL" dirty="0">
                <a:hlinkClick r:id="rId2"/>
              </a:rPr>
              <a:t>http://www.downes.ca/post/58137</a:t>
            </a:r>
            <a:endParaRPr lang="en-US" dirty="0"/>
          </a:p>
        </p:txBody>
      </p:sp>
      <p:pic>
        <p:nvPicPr>
          <p:cNvPr id="6" name="Picture 5" descr="Screen shot 2012-05-27 at 9.27.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00199"/>
            <a:ext cx="7404012" cy="4525963"/>
          </a:xfrm>
          <a:prstGeom prst="rect">
            <a:avLst/>
          </a:prstGeom>
        </p:spPr>
      </p:pic>
    </p:spTree>
    <p:extLst>
      <p:ext uri="{BB962C8B-B14F-4D97-AF65-F5344CB8AC3E}">
        <p14:creationId xmlns:p14="http://schemas.microsoft.com/office/powerpoint/2010/main" val="16041934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Stephen Downes</a:t>
            </a:r>
          </a:p>
          <a:p>
            <a:r>
              <a:rPr lang="en-US" dirty="0" smtClean="0"/>
              <a:t>http://</a:t>
            </a:r>
            <a:r>
              <a:rPr lang="en-US" dirty="0" err="1" smtClean="0"/>
              <a:t>www.downes.ca</a:t>
            </a:r>
            <a:endParaRPr lang="en-US" dirty="0"/>
          </a:p>
        </p:txBody>
      </p:sp>
      <p:pic>
        <p:nvPicPr>
          <p:cNvPr id="4" name="Picture 3"/>
          <p:cNvPicPr>
            <a:picLocks noChangeAspect="1"/>
          </p:cNvPicPr>
          <p:nvPr/>
        </p:nvPicPr>
        <p:blipFill>
          <a:blip r:embed="rId2"/>
          <a:stretch>
            <a:fillRect/>
          </a:stretch>
        </p:blipFill>
        <p:spPr>
          <a:xfrm>
            <a:off x="3414261" y="3144725"/>
            <a:ext cx="4480303" cy="2981438"/>
          </a:xfrm>
          <a:prstGeom prst="rect">
            <a:avLst/>
          </a:prstGeom>
        </p:spPr>
      </p:pic>
    </p:spTree>
    <p:extLst>
      <p:ext uri="{BB962C8B-B14F-4D97-AF65-F5344CB8AC3E}">
        <p14:creationId xmlns:p14="http://schemas.microsoft.com/office/powerpoint/2010/main" val="128041266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err="1" smtClean="0"/>
              <a:t>Connectivsm</a:t>
            </a:r>
            <a:r>
              <a:rPr lang="en-US" sz="3600" dirty="0" smtClean="0"/>
              <a:t> and Connective Knowledge</a:t>
            </a:r>
            <a:endParaRPr lang="en-US" sz="3600" dirty="0"/>
          </a:p>
        </p:txBody>
      </p:sp>
      <p:sp>
        <p:nvSpPr>
          <p:cNvPr id="3" name="Content Placeholder 2"/>
          <p:cNvSpPr>
            <a:spLocks noGrp="1"/>
          </p:cNvSpPr>
          <p:nvPr>
            <p:ph idx="1"/>
          </p:nvPr>
        </p:nvSpPr>
        <p:spPr>
          <a:xfrm>
            <a:off x="457200" y="5660742"/>
            <a:ext cx="8229600" cy="731807"/>
          </a:xfrm>
        </p:spPr>
        <p:txBody>
          <a:bodyPr/>
          <a:lstStyle/>
          <a:p>
            <a:r>
              <a:rPr lang="pl-PL" sz="1600" dirty="0" smtClean="0">
                <a:hlinkClick r:id="rId2"/>
              </a:rPr>
              <a:t>http://www.downes.ca/post/58207</a:t>
            </a:r>
            <a:r>
              <a:rPr lang="pl-PL" sz="1600" dirty="0" smtClean="0"/>
              <a:t> - </a:t>
            </a:r>
            <a:r>
              <a:rPr lang="pl-PL" sz="1600" dirty="0" smtClean="0">
                <a:hlinkClick r:id="rId3"/>
              </a:rPr>
              <a:t>http://www.downes.ca/archive/me/mybooks.htm</a:t>
            </a:r>
            <a:r>
              <a:rPr lang="pl-PL" dirty="0" smtClean="0"/>
              <a:t> </a:t>
            </a:r>
            <a:endParaRPr lang="en-US" dirty="0"/>
          </a:p>
        </p:txBody>
      </p:sp>
      <p:pic>
        <p:nvPicPr>
          <p:cNvPr id="4" name="Picture 3"/>
          <p:cNvPicPr>
            <a:picLocks noChangeAspect="1"/>
          </p:cNvPicPr>
          <p:nvPr/>
        </p:nvPicPr>
        <p:blipFill>
          <a:blip r:embed="rId4"/>
          <a:stretch>
            <a:fillRect/>
          </a:stretch>
        </p:blipFill>
        <p:spPr>
          <a:xfrm>
            <a:off x="1140273" y="1417638"/>
            <a:ext cx="3380598" cy="4371698"/>
          </a:xfrm>
          <a:prstGeom prst="rect">
            <a:avLst/>
          </a:prstGeom>
        </p:spPr>
      </p:pic>
    </p:spTree>
    <p:extLst>
      <p:ext uri="{BB962C8B-B14F-4D97-AF65-F5344CB8AC3E}">
        <p14:creationId xmlns:p14="http://schemas.microsoft.com/office/powerpoint/2010/main" val="33063995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kern="1200" dirty="0" smtClean="0">
                <a:solidFill>
                  <a:schemeClr val="tx1"/>
                </a:solidFill>
                <a:effectLst/>
                <a:latin typeface="+mj-lt"/>
                <a:ea typeface="+mj-ea"/>
                <a:cs typeface="+mj-cs"/>
              </a:rPr>
              <a:t>Love Letter to Plywood</a:t>
            </a:r>
            <a:endParaRPr lang="en-US" dirty="0"/>
          </a:p>
        </p:txBody>
      </p:sp>
      <p:pic>
        <p:nvPicPr>
          <p:cNvPr id="5" name="Content Placeholder 4"/>
          <p:cNvPicPr>
            <a:picLocks noGrp="1" noChangeAspect="1"/>
          </p:cNvPicPr>
          <p:nvPr>
            <p:ph idx="1"/>
          </p:nvPr>
        </p:nvPicPr>
        <p:blipFill>
          <a:blip r:embed="rId3"/>
          <a:srcRect t="4550" b="4550"/>
          <a:stretch>
            <a:fillRect/>
          </a:stretch>
        </p:blipFill>
        <p:spPr/>
      </p:pic>
      <p:sp>
        <p:nvSpPr>
          <p:cNvPr id="6" name="Rectangle 5"/>
          <p:cNvSpPr/>
          <p:nvPr/>
        </p:nvSpPr>
        <p:spPr>
          <a:xfrm>
            <a:off x="4952515" y="6348127"/>
            <a:ext cx="3544560" cy="369332"/>
          </a:xfrm>
          <a:prstGeom prst="rect">
            <a:avLst/>
          </a:prstGeom>
        </p:spPr>
        <p:txBody>
          <a:bodyPr wrap="none">
            <a:spAutoFit/>
          </a:bodyPr>
          <a:lstStyle/>
          <a:p>
            <a:pPr lvl="0"/>
            <a:r>
              <a:rPr lang="pl-PL" dirty="0" smtClean="0">
                <a:hlinkClick r:id="rId4"/>
              </a:rPr>
              <a:t>http://www.downes.ca/post/58164</a:t>
            </a:r>
            <a:endParaRPr lang="pl-PL" dirty="0" smtClean="0"/>
          </a:p>
        </p:txBody>
      </p:sp>
      <p:sp>
        <p:nvSpPr>
          <p:cNvPr id="7" name="Rectangle 6"/>
          <p:cNvSpPr/>
          <p:nvPr/>
        </p:nvSpPr>
        <p:spPr>
          <a:xfrm>
            <a:off x="457200" y="6241045"/>
            <a:ext cx="4572000" cy="646331"/>
          </a:xfrm>
          <a:prstGeom prst="rect">
            <a:avLst/>
          </a:prstGeom>
        </p:spPr>
        <p:txBody>
          <a:bodyPr>
            <a:spAutoFit/>
          </a:bodyPr>
          <a:lstStyle/>
          <a:p>
            <a:r>
              <a:rPr lang="pl-PL" dirty="0" smtClean="0">
                <a:hlinkClick r:id="rId5"/>
              </a:rPr>
              <a:t>http://www.youtube.com/watch?&amp;v=NZU1B8kb8EQ</a:t>
            </a:r>
            <a:r>
              <a:rPr lang="pl-PL" dirty="0" smtClean="0"/>
              <a:t> </a:t>
            </a:r>
            <a:endParaRPr lang="en-US" dirty="0"/>
          </a:p>
        </p:txBody>
      </p:sp>
    </p:spTree>
    <p:extLst>
      <p:ext uri="{BB962C8B-B14F-4D97-AF65-F5344CB8AC3E}">
        <p14:creationId xmlns:p14="http://schemas.microsoft.com/office/powerpoint/2010/main" val="752196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university system won’t last</a:t>
            </a:r>
            <a:endParaRPr lang="en-US" dirty="0"/>
          </a:p>
        </p:txBody>
      </p:sp>
      <p:pic>
        <p:nvPicPr>
          <p:cNvPr id="5" name="Content Placeholder 4" descr="Screen shot 2012-05-27 at 8.14.16 AM.png"/>
          <p:cNvPicPr>
            <a:picLocks noGrp="1" noChangeAspect="1"/>
          </p:cNvPicPr>
          <p:nvPr>
            <p:ph idx="1"/>
          </p:nvPr>
        </p:nvPicPr>
        <p:blipFill>
          <a:blip r:embed="rId3">
            <a:extLst>
              <a:ext uri="{28A0092B-C50C-407E-A947-70E740481C1C}">
                <a14:useLocalDpi xmlns:a14="http://schemas.microsoft.com/office/drawing/2010/main" val="0"/>
              </a:ext>
            </a:extLst>
          </a:blip>
          <a:srcRect t="1308" b="1308"/>
          <a:stretch>
            <a:fillRect/>
          </a:stretch>
        </p:blipFill>
        <p:spPr/>
      </p:pic>
      <p:sp>
        <p:nvSpPr>
          <p:cNvPr id="4" name="Rectangle 3"/>
          <p:cNvSpPr/>
          <p:nvPr/>
        </p:nvSpPr>
        <p:spPr>
          <a:xfrm>
            <a:off x="5145033" y="6300705"/>
            <a:ext cx="3541767" cy="369332"/>
          </a:xfrm>
          <a:prstGeom prst="rect">
            <a:avLst/>
          </a:prstGeom>
        </p:spPr>
        <p:txBody>
          <a:bodyPr wrap="none">
            <a:spAutoFit/>
          </a:bodyPr>
          <a:lstStyle/>
          <a:p>
            <a:r>
              <a:rPr lang="pl-PL" dirty="0" smtClean="0">
                <a:hlinkClick r:id="rId4"/>
              </a:rPr>
              <a:t>http://www.downes.ca/post/58132</a:t>
            </a:r>
            <a:endParaRPr lang="en-US" dirty="0"/>
          </a:p>
        </p:txBody>
      </p:sp>
      <p:sp>
        <p:nvSpPr>
          <p:cNvPr id="6" name="Rectangle 5"/>
          <p:cNvSpPr/>
          <p:nvPr/>
        </p:nvSpPr>
        <p:spPr>
          <a:xfrm>
            <a:off x="0" y="6214863"/>
            <a:ext cx="4572000" cy="523220"/>
          </a:xfrm>
          <a:prstGeom prst="rect">
            <a:avLst/>
          </a:prstGeom>
        </p:spPr>
        <p:txBody>
          <a:bodyPr>
            <a:spAutoFit/>
          </a:bodyPr>
          <a:lstStyle/>
          <a:p>
            <a:r>
              <a:rPr lang="en-US" sz="1400" dirty="0" smtClean="0">
                <a:hlinkClick r:id="rId5"/>
              </a:rPr>
              <a:t>http://www.openculture.com/2012/05/why_the_university_system_as_we_know_it_cant_last.html</a:t>
            </a:r>
            <a:r>
              <a:rPr lang="en-US" sz="1400" dirty="0" smtClean="0"/>
              <a:t> </a:t>
            </a:r>
            <a:endParaRPr lang="en-US" sz="1400" dirty="0"/>
          </a:p>
        </p:txBody>
      </p:sp>
    </p:spTree>
    <p:extLst>
      <p:ext uri="{BB962C8B-B14F-4D97-AF65-F5344CB8AC3E}">
        <p14:creationId xmlns:p14="http://schemas.microsoft.com/office/powerpoint/2010/main" val="174984806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Open</a:t>
            </a:r>
            <a:endParaRPr lang="en-US" dirty="0"/>
          </a:p>
        </p:txBody>
      </p:sp>
      <p:pic>
        <p:nvPicPr>
          <p:cNvPr id="4" name="Content Placeholder 3" descr="Screen shot 2012-05-27 at 11.07.00 AM.png"/>
          <p:cNvPicPr>
            <a:picLocks noGrp="1" noChangeAspect="1"/>
          </p:cNvPicPr>
          <p:nvPr>
            <p:ph idx="1"/>
          </p:nvPr>
        </p:nvPicPr>
        <p:blipFill>
          <a:blip r:embed="rId2">
            <a:extLst>
              <a:ext uri="{28A0092B-C50C-407E-A947-70E740481C1C}">
                <a14:useLocalDpi xmlns:a14="http://schemas.microsoft.com/office/drawing/2010/main" val="0"/>
              </a:ext>
            </a:extLst>
          </a:blip>
          <a:srcRect t="8583" b="8583"/>
          <a:stretch>
            <a:fillRect/>
          </a:stretch>
        </p:blipFill>
        <p:spPr/>
      </p:pic>
    </p:spTree>
    <p:extLst>
      <p:ext uri="{BB962C8B-B14F-4D97-AF65-F5344CB8AC3E}">
        <p14:creationId xmlns:p14="http://schemas.microsoft.com/office/powerpoint/2010/main" val="2340260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1434</TotalTime>
  <Words>4666</Words>
  <Application>Microsoft Macintosh PowerPoint</Application>
  <PresentationFormat>On-screen Show (4:3)</PresentationFormat>
  <Paragraphs>288</Paragraphs>
  <Slides>57</Slides>
  <Notes>34</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Publishing Paradigms of the Future: Where are We Headed?</vt:lpstr>
      <vt:lpstr>What’s Coming?</vt:lpstr>
      <vt:lpstr>1. Trends</vt:lpstr>
      <vt:lpstr>Welcome to Your Death</vt:lpstr>
      <vt:lpstr>And so it begins </vt:lpstr>
      <vt:lpstr>Connectivsm and Connective Knowledge</vt:lpstr>
      <vt:lpstr>Love Letter to Plywood</vt:lpstr>
      <vt:lpstr>The university system won’t last</vt:lpstr>
      <vt:lpstr>2. Open</vt:lpstr>
      <vt:lpstr>The push toward open: costs</vt:lpstr>
      <vt:lpstr>Mandated Open Access</vt:lpstr>
      <vt:lpstr>Sustainability</vt:lpstr>
      <vt:lpstr>Sherpa</vt:lpstr>
      <vt:lpstr>Pan-Canadian network</vt:lpstr>
      <vt:lpstr>Learning Resource Metadata Initiative</vt:lpstr>
      <vt:lpstr>Yes, it takes more than Access</vt:lpstr>
      <vt:lpstr>The Tyranny of Openness</vt:lpstr>
      <vt:lpstr>3. Digital</vt:lpstr>
      <vt:lpstr>The Big Think – A Blend</vt:lpstr>
      <vt:lpstr>Beyond Academic Resources</vt:lpstr>
      <vt:lpstr>Turn It In</vt:lpstr>
      <vt:lpstr>The Nature of Digital Influence</vt:lpstr>
      <vt:lpstr>Why We Killed Our Paper (Version)</vt:lpstr>
      <vt:lpstr>Smart Touch</vt:lpstr>
      <vt:lpstr>Adaptive Images</vt:lpstr>
      <vt:lpstr>The Moog Doodle</vt:lpstr>
      <vt:lpstr>Turning Docs Into Pictures</vt:lpstr>
      <vt:lpstr>Virtual Exercises</vt:lpstr>
      <vt:lpstr>Edshelf</vt:lpstr>
      <vt:lpstr>4. Distributed</vt:lpstr>
      <vt:lpstr>OLDaily</vt:lpstr>
      <vt:lpstr>So.cl</vt:lpstr>
      <vt:lpstr>The Twitter Signal Channel</vt:lpstr>
      <vt:lpstr>Beware of Amazon</vt:lpstr>
      <vt:lpstr>Fear of a YouTube Planet</vt:lpstr>
      <vt:lpstr>The Dangers of Centralization</vt:lpstr>
      <vt:lpstr>The Case of Wikipedia and Reddit</vt:lpstr>
      <vt:lpstr>The Research Sidebar</vt:lpstr>
      <vt:lpstr>SPAWS</vt:lpstr>
      <vt:lpstr>Oauth is Your Future</vt:lpstr>
      <vt:lpstr>Cloud Storage for the People</vt:lpstr>
      <vt:lpstr>The Emergence of the Internet Constituency</vt:lpstr>
      <vt:lpstr>Media Co-ops</vt:lpstr>
      <vt:lpstr>Moncton Free Press</vt:lpstr>
      <vt:lpstr>5. The Open Learning Phenomenon</vt:lpstr>
      <vt:lpstr>The Big Schools</vt:lpstr>
      <vt:lpstr>New Model, Same Old Story?  </vt:lpstr>
      <vt:lpstr>Unbundling Education</vt:lpstr>
      <vt:lpstr>Schoolers, Edupunks and Makers</vt:lpstr>
      <vt:lpstr>Our MOOCs</vt:lpstr>
      <vt:lpstr>Open Online Learning – the MOOC </vt:lpstr>
      <vt:lpstr>The Qualified Self</vt:lpstr>
      <vt:lpstr>Personal Learning</vt:lpstr>
      <vt:lpstr>Life portfolio</vt:lpstr>
      <vt:lpstr>Experts on tap, not on top</vt:lpstr>
      <vt:lpstr>We’ll never turn back</vt:lpstr>
      <vt:lpstr>PowerPoint Presentation</vt:lpstr>
    </vt:vector>
  </TitlesOfParts>
  <Company>National Research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Downes</dc:creator>
  <cp:lastModifiedBy>Stephen  Downes</cp:lastModifiedBy>
  <cp:revision>26</cp:revision>
  <dcterms:created xsi:type="dcterms:W3CDTF">2012-05-26T14:15:34Z</dcterms:created>
  <dcterms:modified xsi:type="dcterms:W3CDTF">2012-05-27T14:13:25Z</dcterms:modified>
</cp:coreProperties>
</file>