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72" r:id="rId4"/>
    <p:sldId id="257" r:id="rId5"/>
    <p:sldId id="276" r:id="rId6"/>
    <p:sldId id="268" r:id="rId7"/>
    <p:sldId id="277" r:id="rId8"/>
    <p:sldId id="258" r:id="rId9"/>
    <p:sldId id="270" r:id="rId10"/>
    <p:sldId id="271" r:id="rId11"/>
    <p:sldId id="274" r:id="rId12"/>
    <p:sldId id="273" r:id="rId13"/>
    <p:sldId id="266" r:id="rId14"/>
    <p:sldId id="259" r:id="rId15"/>
    <p:sldId id="275" r:id="rId16"/>
    <p:sldId id="260" r:id="rId17"/>
    <p:sldId id="261" r:id="rId18"/>
    <p:sldId id="264" r:id="rId19"/>
    <p:sldId id="263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547" autoAdjust="0"/>
    <p:restoredTop sz="86410" autoAdjust="0"/>
  </p:normalViewPr>
  <p:slideViewPr>
    <p:cSldViewPr snapToGrid="0" snapToObjects="1">
      <p:cViewPr varScale="1">
        <p:scale>
          <a:sx n="61" d="100"/>
          <a:sy n="61" d="100"/>
        </p:scale>
        <p:origin x="-35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3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43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50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92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758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88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9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827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4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9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884DA-1C81-8A40-831E-54B02341D2D5}" type="datetimeFigureOut">
              <a:rPr lang="en-US" smtClean="0"/>
              <a:t>2012-11-21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1B951-A09E-8A43-9289-E99AA08CFB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16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rcommons.org/courses/material_types/games" TargetMode="External"/><Relationship Id="rId4" Type="http://schemas.openxmlformats.org/officeDocument/2006/relationships/hyperlink" Target="http://www.oerafrica.org/supportinglearners/Unit5/Collaborativelearningactivitiesforfacetofac/tabid/1064/Default.aspx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ssignments.ds106.us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sglobal.org/commoncartridge.html" TargetMode="External"/><Relationship Id="rId4" Type="http://schemas.openxmlformats.org/officeDocument/2006/relationships/hyperlink" Target="http://www.imsglobal.org/cc/statuschart.cf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msproject.org/metadata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rmi.net/" TargetMode="Externa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esa.ac.uk/index.php?option=com_content&amp;task=view&amp;id=158&amp;Itemid=233" TargetMode="External"/><Relationship Id="rId3" Type="http://schemas.openxmlformats.org/officeDocument/2006/relationships/hyperlink" Target="http://www.uis.unesco.org/Education/Pages/international-standard-classification-of-education.aspx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wnes.ca/post/33401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erminicourse.wikidot.com/" TargetMode="External"/><Relationship Id="rId3" Type="http://schemas.openxmlformats.org/officeDocument/2006/relationships/hyperlink" Target="http://www.downes.ca/cgi-bin/cchat.cg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cw.mit.edu/courses/aeronautics-and-astronautics/" TargetMode="External"/><Relationship Id="rId4" Type="http://schemas.openxmlformats.org/officeDocument/2006/relationships/hyperlink" Target="http://www.oerafrica.org/healthoer/AVisionfortheNetwork/tabid/1871/Default.aspx" TargetMode="External"/><Relationship Id="rId5" Type="http://schemas.openxmlformats.org/officeDocument/2006/relationships/hyperlink" Target="http://ocw.tudelft.nl/index.php?id=5799" TargetMode="External"/><Relationship Id="rId6" Type="http://schemas.openxmlformats.org/officeDocument/2006/relationships/hyperlink" Target="http://wikieducator.org/UNESCO_OER_Toolkit_Draf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unesco.org/new/en/communication-and-information/access-to-knowledge/open-educational-resources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oecd.org/edu/ceri/37351085.pdf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rcommons.org/" TargetMode="External"/><Relationship Id="rId4" Type="http://schemas.openxmlformats.org/officeDocument/2006/relationships/hyperlink" Target="http://cnx.org/" TargetMode="External"/><Relationship Id="rId5" Type="http://schemas.openxmlformats.org/officeDocument/2006/relationships/hyperlink" Target="http://docs.google.com" TargetMode="External"/><Relationship Id="rId6" Type="http://schemas.openxmlformats.org/officeDocument/2006/relationships/hyperlink" Target="http://www.slideshare.net/epuckettrodgers/create-oer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ommons.wikimedia.org/wiki/Main_Page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988" y="335217"/>
            <a:ext cx="6847387" cy="890548"/>
          </a:xfrm>
        </p:spPr>
        <p:txBody>
          <a:bodyPr/>
          <a:lstStyle/>
          <a:p>
            <a:r>
              <a:rPr lang="en-US" dirty="0" smtClean="0"/>
              <a:t>OER </a:t>
            </a:r>
            <a:r>
              <a:rPr lang="en-US" dirty="0" err="1" smtClean="0"/>
              <a:t>MiniCourse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6766"/>
            <a:ext cx="6400800" cy="1752600"/>
          </a:xfrm>
        </p:spPr>
        <p:txBody>
          <a:bodyPr/>
          <a:lstStyle/>
          <a:p>
            <a:r>
              <a:rPr lang="en-US" dirty="0" smtClean="0"/>
              <a:t>Stephen Downes</a:t>
            </a:r>
          </a:p>
          <a:p>
            <a:r>
              <a:rPr lang="en-US" dirty="0" smtClean="0"/>
              <a:t>Montevideo, Uruguay</a:t>
            </a:r>
          </a:p>
          <a:p>
            <a:r>
              <a:rPr lang="en-US" dirty="0" smtClean="0"/>
              <a:t>November 21, 2012</a:t>
            </a:r>
          </a:p>
        </p:txBody>
      </p:sp>
      <p:pic>
        <p:nvPicPr>
          <p:cNvPr id="4" name="Picture 3" descr="Screen Shot 2012-11-21 at 6.34.3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612" y="1350818"/>
            <a:ext cx="4950790" cy="327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748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ds106 – Submit Project Ideas</a:t>
            </a:r>
          </a:p>
          <a:p>
            <a:pPr lvl="1"/>
            <a:r>
              <a:rPr lang="en-US" dirty="0">
                <a:hlinkClick r:id="rId2"/>
              </a:rPr>
              <a:t>http://assignments.ds106.us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 smtClean="0"/>
              <a:t>OER Commons – Games</a:t>
            </a:r>
          </a:p>
          <a:p>
            <a:pPr lvl="1"/>
            <a:r>
              <a:rPr lang="en-US" dirty="0">
                <a:hlinkClick r:id="rId3"/>
              </a:rPr>
              <a:t>http://www.oercommons.org/courses/material_types/</a:t>
            </a:r>
            <a:r>
              <a:rPr lang="en-US" dirty="0" smtClean="0">
                <a:hlinkClick r:id="rId3"/>
              </a:rPr>
              <a:t>games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Collaborative activities </a:t>
            </a:r>
          </a:p>
          <a:p>
            <a:pPr lvl="1"/>
            <a:r>
              <a:rPr lang="en-US" sz="1600" dirty="0" smtClean="0">
                <a:hlinkClick r:id="rId4"/>
              </a:rPr>
              <a:t>http</a:t>
            </a:r>
            <a:r>
              <a:rPr lang="en-US" sz="1600" dirty="0">
                <a:hlinkClick r:id="rId4"/>
              </a:rPr>
              <a:t>://www.oerafrica.org/supportinglearners/Unit5/Collaborativelearningactivitiesforfacetofac/tabid/1064/</a:t>
            </a:r>
            <a:r>
              <a:rPr lang="en-US" sz="1600" dirty="0" smtClean="0">
                <a:hlinkClick r:id="rId4"/>
              </a:rPr>
              <a:t>Default.aspx</a:t>
            </a:r>
            <a:r>
              <a:rPr lang="en-US" sz="1600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779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Metadata</a:t>
            </a:r>
            <a:endParaRPr lang="en-US" dirty="0"/>
          </a:p>
        </p:txBody>
      </p:sp>
      <p:pic>
        <p:nvPicPr>
          <p:cNvPr id="4" name="Content Placeholder 3" descr="Screen Shot 2012-11-21 at 7.02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3" b="84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64381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Metadata (old)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IMS / </a:t>
            </a:r>
            <a:r>
              <a:rPr lang="en-US" sz="2000" dirty="0" smtClean="0"/>
              <a:t>IEEE - </a:t>
            </a:r>
            <a:r>
              <a:rPr lang="en-US" sz="2000" dirty="0"/>
              <a:t>LOM </a:t>
            </a:r>
            <a:r>
              <a:rPr lang="en-US" sz="2000" dirty="0">
                <a:hlinkClick r:id="rId2"/>
              </a:rPr>
              <a:t>http://www.imsproject.org/metadata</a:t>
            </a:r>
            <a:r>
              <a:rPr lang="en-US" sz="2000" dirty="0" smtClean="0">
                <a:hlinkClick r:id="rId2"/>
              </a:rPr>
              <a:t>/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Learning Design</a:t>
            </a:r>
          </a:p>
          <a:p>
            <a:r>
              <a:rPr lang="en-US" sz="2000" dirty="0" smtClean="0"/>
              <a:t>Common </a:t>
            </a:r>
            <a:r>
              <a:rPr lang="en-US" sz="2000" dirty="0"/>
              <a:t>Cartridge </a:t>
            </a:r>
            <a:r>
              <a:rPr lang="en-US" sz="2000" dirty="0">
                <a:hlinkClick r:id="rId3"/>
              </a:rPr>
              <a:t>http://www.imsglobal.org/</a:t>
            </a:r>
            <a:r>
              <a:rPr lang="en-US" sz="2000" dirty="0" smtClean="0">
                <a:hlinkClick r:id="rId3"/>
              </a:rPr>
              <a:t>commoncartridge.html</a:t>
            </a:r>
            <a:r>
              <a:rPr lang="en-US" sz="2000" dirty="0" smtClean="0"/>
              <a:t> </a:t>
            </a:r>
            <a:endParaRPr lang="en-US" sz="2000" dirty="0" smtClean="0"/>
          </a:p>
          <a:p>
            <a:r>
              <a:rPr lang="en-US" sz="2000" dirty="0" smtClean="0"/>
              <a:t>Learning Tools Interoperability</a:t>
            </a:r>
          </a:p>
          <a:p>
            <a:r>
              <a:rPr lang="en-US" sz="2000" dirty="0" smtClean="0"/>
              <a:t>Interactive </a:t>
            </a:r>
            <a:r>
              <a:rPr lang="en-US" sz="2000" dirty="0" err="1" smtClean="0"/>
              <a:t>WhiteBoard</a:t>
            </a:r>
            <a:r>
              <a:rPr lang="en-US" sz="2000" dirty="0" smtClean="0"/>
              <a:t>/ Common File Format </a:t>
            </a:r>
          </a:p>
          <a:p>
            <a:r>
              <a:rPr lang="en-US" sz="2000" dirty="0" smtClean="0"/>
              <a:t>Learning Information Services</a:t>
            </a:r>
          </a:p>
          <a:p>
            <a:pPr lvl="1"/>
            <a:r>
              <a:rPr lang="en-US" sz="1600" dirty="0" smtClean="0">
                <a:hlinkClick r:id="rId4"/>
              </a:rPr>
              <a:t>http://www.imsglobal.org/cc/statuschart.cfm</a:t>
            </a:r>
            <a:r>
              <a:rPr lang="en-US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5360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Metadata (new)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LRMI - </a:t>
            </a:r>
            <a:r>
              <a:rPr lang="en-US" dirty="0">
                <a:hlinkClick r:id="rId2"/>
              </a:rPr>
              <a:t>http://www.lrmi.net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(videos)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75" y="2546261"/>
            <a:ext cx="5874711" cy="35799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1711" y="6300566"/>
            <a:ext cx="7474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Also: http</a:t>
            </a:r>
            <a:r>
              <a:rPr lang="en-US" dirty="0"/>
              <a:t>://</a:t>
            </a:r>
            <a:r>
              <a:rPr lang="en-US" dirty="0" err="1"/>
              <a:t>creativecommons.org</a:t>
            </a:r>
            <a:r>
              <a:rPr lang="en-US" dirty="0"/>
              <a:t>/tag/learning-resource-metadata-initiative</a:t>
            </a:r>
          </a:p>
        </p:txBody>
      </p:sp>
    </p:spTree>
    <p:extLst>
      <p:ext uri="{BB962C8B-B14F-4D97-AF65-F5344CB8AC3E}">
        <p14:creationId xmlns:p14="http://schemas.microsoft.com/office/powerpoint/2010/main" val="3729738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dirty="0" smtClean="0"/>
              <a:t>OER 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76381" cy="5503322"/>
          </a:xfrm>
        </p:spPr>
        <p:txBody>
          <a:bodyPr/>
          <a:lstStyle/>
          <a:p>
            <a:r>
              <a:rPr lang="en-US" dirty="0" smtClean="0"/>
              <a:t>need: method to find OERs in different subject areas</a:t>
            </a:r>
          </a:p>
          <a:p>
            <a:pPr lvl="1"/>
            <a:r>
              <a:rPr lang="en-US" dirty="0" smtClean="0"/>
              <a:t>Britain - Joint </a:t>
            </a:r>
            <a:r>
              <a:rPr lang="en-US" dirty="0"/>
              <a:t>Academic Coding </a:t>
            </a:r>
            <a:r>
              <a:rPr lang="en-US" dirty="0" smtClean="0"/>
              <a:t>System </a:t>
            </a:r>
            <a:r>
              <a:rPr lang="en-US" dirty="0"/>
              <a:t>(JACS) </a:t>
            </a:r>
            <a:r>
              <a:rPr lang="en-US" sz="1400" dirty="0">
                <a:hlinkClick r:id="rId2"/>
              </a:rPr>
              <a:t>http://www.hesa.ac.uk/index.php?option=com_content&amp;task=view&amp;id=158&amp;Itemid=</a:t>
            </a:r>
            <a:r>
              <a:rPr lang="en-US" sz="1400" dirty="0" smtClean="0">
                <a:hlinkClick r:id="rId2"/>
              </a:rPr>
              <a:t>233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/>
            <a:r>
              <a:rPr lang="en-US" dirty="0"/>
              <a:t>UNESCO – ISCED - </a:t>
            </a:r>
            <a:r>
              <a:rPr lang="en-US" sz="1600" dirty="0">
                <a:hlinkClick r:id="rId3"/>
              </a:rPr>
              <a:t>http://www.uis.unesco.org/Education/Pages/international-standard-classification-of-</a:t>
            </a:r>
            <a:r>
              <a:rPr lang="en-US" sz="1600" dirty="0" smtClean="0">
                <a:hlinkClick r:id="rId3"/>
              </a:rPr>
              <a:t>education.aspx</a:t>
            </a:r>
            <a:r>
              <a:rPr lang="en-US" sz="1600" dirty="0" smtClean="0"/>
              <a:t> </a:t>
            </a:r>
            <a:endParaRPr lang="en-US" dirty="0" smtClean="0"/>
          </a:p>
          <a:p>
            <a:r>
              <a:rPr lang="en-US" dirty="0" smtClean="0"/>
              <a:t>Harvesting</a:t>
            </a:r>
          </a:p>
          <a:p>
            <a:pPr lvl="1"/>
            <a:r>
              <a:rPr lang="en-US" dirty="0" smtClean="0"/>
              <a:t>OAI, </a:t>
            </a:r>
            <a:r>
              <a:rPr lang="en-US" dirty="0" err="1" smtClean="0"/>
              <a:t>Dlink</a:t>
            </a:r>
            <a:endParaRPr lang="en-US" dirty="0" smtClean="0"/>
          </a:p>
          <a:p>
            <a:r>
              <a:rPr lang="en-US" dirty="0" err="1" smtClean="0"/>
              <a:t>OpenAire</a:t>
            </a:r>
            <a:r>
              <a:rPr lang="en-US" baseline="0" dirty="0" smtClean="0"/>
              <a:t> - </a:t>
            </a:r>
            <a:r>
              <a:rPr lang="en-US" sz="1800" dirty="0" smtClean="0"/>
              <a:t>The </a:t>
            </a:r>
            <a:r>
              <a:rPr lang="en-US" sz="1800" dirty="0" err="1" smtClean="0"/>
              <a:t>EPrints</a:t>
            </a:r>
            <a:r>
              <a:rPr lang="en-US" sz="1800" dirty="0" smtClean="0"/>
              <a:t> software and </a:t>
            </a:r>
            <a:r>
              <a:rPr lang="en-US" sz="1800" dirty="0" err="1" smtClean="0"/>
              <a:t>DSpace</a:t>
            </a:r>
            <a:r>
              <a:rPr lang="en-US" sz="1800" dirty="0" smtClean="0"/>
              <a:t> IR software) both have </a:t>
            </a:r>
            <a:r>
              <a:rPr lang="en-US" sz="1800" dirty="0" err="1" smtClean="0"/>
              <a:t>OpenAIRE</a:t>
            </a:r>
            <a:r>
              <a:rPr lang="en-US" sz="1800" dirty="0" smtClean="0"/>
              <a:t>-compliant plugins.</a:t>
            </a:r>
          </a:p>
        </p:txBody>
      </p:sp>
    </p:spTree>
    <p:extLst>
      <p:ext uri="{BB962C8B-B14F-4D97-AF65-F5344CB8AC3E}">
        <p14:creationId xmlns:p14="http://schemas.microsoft.com/office/powerpoint/2010/main" val="8570874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pic>
        <p:nvPicPr>
          <p:cNvPr id="4" name="Content Placeholder 3" descr="Screen Shot 2012-11-21 at 7.06.1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8" b="8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704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dirty="0" smtClean="0"/>
              <a:t>Sustainability Models for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Endowment – </a:t>
            </a:r>
            <a:r>
              <a:rPr lang="en-US" sz="2400" dirty="0" err="1" smtClean="0"/>
              <a:t>eg</a:t>
            </a:r>
            <a:r>
              <a:rPr lang="en-US" sz="2400" dirty="0" smtClean="0"/>
              <a:t>. Stanford Encyclopedia of Philosophy </a:t>
            </a:r>
            <a:endParaRPr lang="en-US" dirty="0" smtClean="0"/>
          </a:p>
          <a:p>
            <a:r>
              <a:rPr lang="en-US" dirty="0" smtClean="0"/>
              <a:t>Membership – </a:t>
            </a:r>
            <a:r>
              <a:rPr lang="en-US" dirty="0" err="1" smtClean="0"/>
              <a:t>eg</a:t>
            </a:r>
            <a:r>
              <a:rPr lang="en-US" dirty="0" smtClean="0"/>
              <a:t>. Sakai</a:t>
            </a:r>
          </a:p>
          <a:p>
            <a:r>
              <a:rPr lang="en-US" dirty="0" smtClean="0"/>
              <a:t>Donations – </a:t>
            </a:r>
            <a:r>
              <a:rPr lang="en-US" dirty="0" err="1" smtClean="0"/>
              <a:t>eg</a:t>
            </a:r>
            <a:r>
              <a:rPr lang="en-US" dirty="0" smtClean="0"/>
              <a:t>. Wikipedia</a:t>
            </a:r>
          </a:p>
          <a:p>
            <a:r>
              <a:rPr lang="en-US" dirty="0" smtClean="0"/>
              <a:t>Conversion –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Suse</a:t>
            </a:r>
            <a:r>
              <a:rPr lang="en-US" dirty="0" smtClean="0"/>
              <a:t>, </a:t>
            </a:r>
            <a:r>
              <a:rPr lang="en-US" dirty="0" err="1" smtClean="0"/>
              <a:t>RedHat</a:t>
            </a:r>
            <a:r>
              <a:rPr lang="en-US" dirty="0" smtClean="0"/>
              <a:t>, Ubuntu</a:t>
            </a:r>
          </a:p>
          <a:p>
            <a:r>
              <a:rPr lang="en-US" dirty="0" smtClean="0"/>
              <a:t>Contributor Pay –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PLoS</a:t>
            </a:r>
            <a:endParaRPr lang="en-US" dirty="0" smtClean="0"/>
          </a:p>
          <a:p>
            <a:r>
              <a:rPr lang="en-US" dirty="0" smtClean="0"/>
              <a:t>Sponsorship – </a:t>
            </a:r>
            <a:r>
              <a:rPr lang="en-US" sz="2000" dirty="0" err="1" smtClean="0"/>
              <a:t>eg</a:t>
            </a:r>
            <a:r>
              <a:rPr lang="en-US" sz="2000" dirty="0"/>
              <a:t>. MIT </a:t>
            </a:r>
            <a:r>
              <a:rPr lang="en-US" sz="2000" dirty="0" err="1"/>
              <a:t>iCampus</a:t>
            </a:r>
            <a:r>
              <a:rPr lang="en-US" sz="2000" dirty="0"/>
              <a:t> Outreach Initiative (Microsoft) </a:t>
            </a:r>
            <a:endParaRPr lang="en-US" sz="2000" dirty="0" smtClean="0"/>
          </a:p>
          <a:p>
            <a:r>
              <a:rPr lang="en-US" dirty="0" smtClean="0"/>
              <a:t>Institution / Government</a:t>
            </a:r>
          </a:p>
          <a:p>
            <a:r>
              <a:rPr lang="en-US" dirty="0"/>
              <a:t>Partnerships and </a:t>
            </a:r>
            <a:r>
              <a:rPr lang="en-US" dirty="0" smtClean="0"/>
              <a:t>Exchanges</a:t>
            </a:r>
            <a:endParaRPr lang="en-US" dirty="0"/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://www.downes.ca/post/</a:t>
            </a:r>
            <a:r>
              <a:rPr lang="en-US" sz="2000" dirty="0" smtClean="0">
                <a:hlinkClick r:id="rId2"/>
              </a:rPr>
              <a:t>33401</a:t>
            </a:r>
            <a:r>
              <a:rPr lang="en-US" sz="2000" dirty="0" smtClean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7742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0" dirty="0" smtClean="0"/>
              <a:t>How to use an OER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Stand-alone</a:t>
            </a:r>
          </a:p>
          <a:p>
            <a:r>
              <a:rPr lang="en-US" dirty="0" smtClean="0"/>
              <a:t>Course model</a:t>
            </a:r>
          </a:p>
          <a:p>
            <a:r>
              <a:rPr lang="en-US" dirty="0" smtClean="0"/>
              <a:t>MOOC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419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Content sharing from live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Recording – Audacity</a:t>
            </a:r>
          </a:p>
          <a:p>
            <a:r>
              <a:rPr lang="en-US" dirty="0" smtClean="0"/>
              <a:t>Broadcasting – Hangout, </a:t>
            </a:r>
            <a:r>
              <a:rPr lang="en-US" dirty="0" err="1" smtClean="0"/>
              <a:t>Livestream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226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Other topics as I think of them :)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16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World Map</a:t>
            </a:r>
            <a:endParaRPr lang="en-US" dirty="0"/>
          </a:p>
        </p:txBody>
      </p:sp>
      <p:pic>
        <p:nvPicPr>
          <p:cNvPr id="4" name="Content Placeholder 3" descr="Screen Shot 2012-11-20 at 1.22.56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" b="1285"/>
          <a:stretch>
            <a:fillRect/>
          </a:stretch>
        </p:blipFill>
        <p:spPr/>
      </p:pic>
      <p:sp>
        <p:nvSpPr>
          <p:cNvPr id="5" name="Rectangle 4"/>
          <p:cNvSpPr/>
          <p:nvPr/>
        </p:nvSpPr>
        <p:spPr>
          <a:xfrm>
            <a:off x="457200" y="6126163"/>
            <a:ext cx="4467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oerworldmap.oerknowledgecloud.org</a:t>
            </a:r>
            <a:r>
              <a:rPr lang="en-US" dirty="0"/>
              <a:t>/</a:t>
            </a:r>
          </a:p>
        </p:txBody>
      </p:sp>
      <p:pic>
        <p:nvPicPr>
          <p:cNvPr id="6" name="Picture 5" descr="Screen Shot 2012-11-20 at 1.25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721" y="5547968"/>
            <a:ext cx="3124200" cy="8001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99970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Wiki - </a:t>
            </a:r>
            <a:r>
              <a:rPr lang="en-US" dirty="0">
                <a:hlinkClick r:id="rId2"/>
              </a:rPr>
              <a:t>http://oerminicourse.wikidot.com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/>
              <a:t>Backchannel - </a:t>
            </a:r>
            <a:r>
              <a:rPr lang="en-US" dirty="0">
                <a:hlinkClick r:id="rId3"/>
              </a:rPr>
              <a:t>http://www.downes.ca/cgi-bin/</a:t>
            </a:r>
            <a:r>
              <a:rPr lang="en-US" dirty="0" smtClean="0">
                <a:hlinkClick r:id="rId3"/>
              </a:rPr>
              <a:t>cchat.cgi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9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 makes an OER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Definition of an OER: “</a:t>
            </a:r>
            <a:r>
              <a:rPr lang="en-US" dirty="0"/>
              <a:t>any type of educational materials that are in the public domain or introduced with an open license</a:t>
            </a:r>
            <a:r>
              <a:rPr lang="en-US" dirty="0" smtClean="0"/>
              <a:t>.</a:t>
            </a:r>
            <a:r>
              <a:rPr lang="en-US" dirty="0"/>
              <a:t>”  </a:t>
            </a:r>
            <a:r>
              <a:rPr lang="en-US" sz="1400" dirty="0">
                <a:hlinkClick r:id="rId2"/>
              </a:rPr>
              <a:t>http://www.unesco.org/new/en/communication-and-information/access-to-knowledge/open-educational-resources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OpenCourseWare</a:t>
            </a:r>
            <a:r>
              <a:rPr lang="en-US" dirty="0" smtClean="0"/>
              <a:t> (MIT) – </a:t>
            </a:r>
            <a:r>
              <a:rPr lang="en-US" dirty="0" smtClean="0">
                <a:hlinkClick r:id="rId3"/>
              </a:rPr>
              <a:t>link</a:t>
            </a:r>
            <a:endParaRPr lang="en-US" dirty="0" smtClean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African Health OER Network – </a:t>
            </a:r>
            <a:r>
              <a:rPr lang="en-US" dirty="0" smtClean="0">
                <a:hlinkClick r:id="rId4"/>
              </a:rPr>
              <a:t>link</a:t>
            </a:r>
            <a:endParaRPr lang="en-US" dirty="0" smtClean="0"/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Clean Water OER – </a:t>
            </a:r>
            <a:r>
              <a:rPr lang="en-US" dirty="0" smtClean="0">
                <a:hlinkClick r:id="rId5"/>
              </a:rPr>
              <a:t>link</a:t>
            </a:r>
            <a:endParaRPr lang="en-US" dirty="0"/>
          </a:p>
          <a:p>
            <a:r>
              <a:rPr lang="en-US" dirty="0" smtClean="0"/>
              <a:t>OER Toolkit</a:t>
            </a:r>
            <a:r>
              <a:rPr lang="en-US" dirty="0"/>
              <a:t>: </a:t>
            </a:r>
            <a:r>
              <a:rPr lang="en-US" sz="2000" dirty="0">
                <a:hlinkClick r:id="rId6"/>
              </a:rPr>
              <a:t>http://wikieducator.org/</a:t>
            </a:r>
            <a:r>
              <a:rPr lang="en-US" sz="2000" dirty="0" smtClean="0">
                <a:hlinkClick r:id="rId6"/>
              </a:rPr>
              <a:t>UNESCO_OER_Toolkit_Draft</a:t>
            </a:r>
            <a:r>
              <a:rPr lang="en-US" sz="2000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37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OER Content?</a:t>
            </a:r>
            <a:endParaRPr lang="en-US" dirty="0"/>
          </a:p>
        </p:txBody>
      </p:sp>
      <p:pic>
        <p:nvPicPr>
          <p:cNvPr id="4" name="Content Placeholder 3" descr="Screen Shot 2012-11-21 at 7.08.42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4" b="83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94805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Content?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open </a:t>
            </a:r>
            <a:r>
              <a:rPr lang="en-US" dirty="0"/>
              <a:t>courseware and content</a:t>
            </a:r>
            <a:r>
              <a:rPr lang="en-US" dirty="0" smtClean="0"/>
              <a:t>;</a:t>
            </a:r>
          </a:p>
          <a:p>
            <a:pPr marL="514350" indent="-514350">
              <a:buAutoNum type="arabicParenR"/>
            </a:pPr>
            <a:r>
              <a:rPr lang="en-US" dirty="0" smtClean="0"/>
              <a:t>open </a:t>
            </a:r>
            <a:r>
              <a:rPr lang="en-US" dirty="0"/>
              <a:t>software tools (e.g. learning management systems)</a:t>
            </a:r>
            <a:r>
              <a:rPr lang="en-US" dirty="0" smtClean="0"/>
              <a:t>;</a:t>
            </a:r>
          </a:p>
          <a:p>
            <a:pPr marL="514350" indent="-514350">
              <a:buAutoNum type="arabicParenR"/>
            </a:pPr>
            <a:r>
              <a:rPr lang="en-US" dirty="0" smtClean="0"/>
              <a:t>open </a:t>
            </a:r>
            <a:r>
              <a:rPr lang="en-US" dirty="0"/>
              <a:t>material for e-learning capacity building of faculty staff</a:t>
            </a:r>
            <a:r>
              <a:rPr lang="en-US" dirty="0" smtClean="0"/>
              <a:t>;</a:t>
            </a:r>
          </a:p>
          <a:p>
            <a:pPr marL="514350" indent="-514350">
              <a:buAutoNum type="arabicParenR"/>
            </a:pPr>
            <a:r>
              <a:rPr lang="en-US" dirty="0" smtClean="0"/>
              <a:t>repositories </a:t>
            </a:r>
            <a:r>
              <a:rPr lang="en-US" dirty="0"/>
              <a:t>of learning objects; </a:t>
            </a:r>
            <a:r>
              <a:rPr lang="en-US" dirty="0" smtClean="0"/>
              <a:t>and</a:t>
            </a:r>
          </a:p>
          <a:p>
            <a:pPr marL="514350" indent="-514350">
              <a:buAutoNum type="arabicParenR"/>
            </a:pPr>
            <a:r>
              <a:rPr lang="en-US" dirty="0" smtClean="0"/>
              <a:t>free </a:t>
            </a:r>
            <a:r>
              <a:rPr lang="en-US" dirty="0"/>
              <a:t>educational </a:t>
            </a:r>
            <a:r>
              <a:rPr lang="en-US" dirty="0" smtClean="0"/>
              <a:t>courses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460" y="5941497"/>
            <a:ext cx="6662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Jan </a:t>
            </a:r>
            <a:r>
              <a:rPr lang="en-US" dirty="0" err="1" smtClean="0"/>
              <a:t>Hylén</a:t>
            </a:r>
            <a:r>
              <a:rPr lang="en-US" dirty="0"/>
              <a:t> </a:t>
            </a:r>
            <a:r>
              <a:rPr lang="en-US" dirty="0" smtClean="0">
                <a:hlinkClick r:id="rId2"/>
              </a:rPr>
              <a:t>http://www.oecd.org</a:t>
            </a:r>
            <a:r>
              <a:rPr lang="en-US" dirty="0">
                <a:hlinkClick r:id="rId2"/>
              </a:rPr>
              <a:t>/edu/ceri/37351085.</a:t>
            </a:r>
            <a:r>
              <a:rPr lang="en-US" dirty="0" smtClean="0">
                <a:hlinkClick r:id="rId2"/>
              </a:rPr>
              <a:t>pdf</a:t>
            </a:r>
            <a:r>
              <a:rPr lang="en-US" dirty="0" smtClean="0"/>
              <a:t>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85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Visiting </a:t>
            </a:r>
            <a:r>
              <a:rPr lang="en-US" dirty="0"/>
              <a:t>lecturers and </a:t>
            </a:r>
            <a:r>
              <a:rPr lang="en-US" dirty="0" smtClean="0"/>
              <a:t>experts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Twinning arrangements -</a:t>
            </a:r>
            <a:r>
              <a:rPr lang="en-US" sz="2000" dirty="0" smtClean="0"/>
              <a:t> </a:t>
            </a:r>
            <a:r>
              <a:rPr lang="en-US" sz="2000" dirty="0"/>
              <a:t>international exchanges of students and academic </a:t>
            </a:r>
            <a:r>
              <a:rPr lang="en-US" sz="2000" dirty="0" smtClean="0"/>
              <a:t>staff</a:t>
            </a:r>
            <a:endParaRPr lang="en-US" dirty="0" smtClean="0"/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Imported </a:t>
            </a:r>
            <a:r>
              <a:rPr lang="en-US" dirty="0"/>
              <a:t>courseware in a variety of </a:t>
            </a:r>
            <a:r>
              <a:rPr lang="en-US" dirty="0" smtClean="0"/>
              <a:t>media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Externally </a:t>
            </a:r>
            <a:r>
              <a:rPr lang="en-US" dirty="0"/>
              <a:t>developed sponsored </a:t>
            </a:r>
            <a:r>
              <a:rPr lang="en-US" dirty="0" err="1" smtClean="0"/>
              <a:t>programmes</a:t>
            </a:r>
            <a:endParaRPr lang="en-US" dirty="0" smtClean="0"/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Inter</a:t>
            </a:r>
            <a:r>
              <a:rPr lang="en-US" dirty="0"/>
              <a:t>-institutional </a:t>
            </a:r>
            <a:r>
              <a:rPr lang="en-US" dirty="0" err="1"/>
              <a:t>programmes</a:t>
            </a:r>
            <a:r>
              <a:rPr lang="en-US" dirty="0"/>
              <a:t> </a:t>
            </a:r>
            <a:r>
              <a:rPr lang="en-US" sz="1600" dirty="0"/>
              <a:t>developed </a:t>
            </a:r>
            <a:r>
              <a:rPr lang="en-US" sz="1600" dirty="0" smtClean="0"/>
              <a:t>collaboratively</a:t>
            </a:r>
            <a:endParaRPr lang="en-US" dirty="0" smtClean="0"/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Publications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dirty="0" smtClean="0"/>
              <a:t>Information </a:t>
            </a:r>
            <a:r>
              <a:rPr lang="en-US" dirty="0"/>
              <a:t>resources </a:t>
            </a:r>
            <a:r>
              <a:rPr lang="en-US" dirty="0" smtClean="0"/>
              <a:t>on </a:t>
            </a:r>
            <a:r>
              <a:rPr lang="en-US" dirty="0"/>
              <a:t>the Internet.</a:t>
            </a:r>
          </a:p>
        </p:txBody>
      </p:sp>
    </p:spTree>
    <p:extLst>
      <p:ext uri="{BB962C8B-B14F-4D97-AF65-F5344CB8AC3E}">
        <p14:creationId xmlns:p14="http://schemas.microsoft.com/office/powerpoint/2010/main" val="2891992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Creating OERs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</a:t>
            </a:r>
          </a:p>
          <a:p>
            <a:pPr lvl="1"/>
            <a:r>
              <a:rPr lang="en-US" dirty="0" smtClean="0"/>
              <a:t>Flickr CC Search, Google CC Search</a:t>
            </a:r>
          </a:p>
          <a:p>
            <a:pPr lvl="1"/>
            <a:r>
              <a:rPr lang="en-US" dirty="0"/>
              <a:t>Wikimedia Commons - </a:t>
            </a:r>
            <a:r>
              <a:rPr lang="en-US" sz="1400" dirty="0">
                <a:hlinkClick r:id="rId2"/>
              </a:rPr>
              <a:t>http://commons.wikimedia.org/wiki/</a:t>
            </a:r>
            <a:r>
              <a:rPr lang="en-US" sz="1400" dirty="0" smtClean="0">
                <a:hlinkClick r:id="rId2"/>
              </a:rPr>
              <a:t>Main_Page</a:t>
            </a:r>
            <a:r>
              <a:rPr lang="en-US" sz="1400" dirty="0" smtClean="0"/>
              <a:t> </a:t>
            </a:r>
            <a:endParaRPr lang="en-US" dirty="0" smtClean="0"/>
          </a:p>
          <a:p>
            <a:pPr lvl="1"/>
            <a:r>
              <a:rPr lang="en-US" dirty="0" smtClean="0"/>
              <a:t>OER </a:t>
            </a:r>
            <a:r>
              <a:rPr lang="en-US" dirty="0"/>
              <a:t>Commons - </a:t>
            </a:r>
            <a:r>
              <a:rPr lang="en-US" dirty="0">
                <a:hlinkClick r:id="rId3"/>
              </a:rPr>
              <a:t>http://www.oercommons.org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sz="4800" dirty="0" smtClean="0"/>
          </a:p>
          <a:p>
            <a:r>
              <a:rPr lang="en-US" dirty="0" smtClean="0"/>
              <a:t>Creating</a:t>
            </a:r>
          </a:p>
          <a:p>
            <a:pPr lvl="1"/>
            <a:r>
              <a:rPr lang="en-US" dirty="0" err="1" smtClean="0"/>
              <a:t>Connexions</a:t>
            </a:r>
            <a:r>
              <a:rPr lang="en-US" dirty="0"/>
              <a:t> - </a:t>
            </a:r>
            <a:r>
              <a:rPr lang="en-US" dirty="0">
                <a:hlinkClick r:id="rId4"/>
              </a:rPr>
              <a:t>http://cnx.org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free-form: Google Docs – </a:t>
            </a:r>
            <a:r>
              <a:rPr lang="en-US" dirty="0" smtClean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docs.google.com</a:t>
            </a:r>
            <a:endParaRPr lang="en-US" dirty="0" smtClean="0"/>
          </a:p>
          <a:p>
            <a:r>
              <a:rPr lang="en-US" dirty="0"/>
              <a:t>Quality - http://</a:t>
            </a:r>
            <a:r>
              <a:rPr lang="en-US" dirty="0" err="1"/>
              <a:t>www.oer-quality.org</a:t>
            </a:r>
            <a:r>
              <a:rPr lang="en-US" dirty="0"/>
              <a:t>/</a:t>
            </a: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6156516"/>
            <a:ext cx="80841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http://www.slideshare.net/epuckettrodgers/create-</a:t>
            </a:r>
            <a:r>
              <a:rPr lang="en-US" dirty="0" smtClean="0">
                <a:hlinkClick r:id="rId6"/>
              </a:rPr>
              <a:t>oer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53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‘Classic’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Objectives / Competences</a:t>
            </a:r>
          </a:p>
          <a:p>
            <a:r>
              <a:rPr lang="en-US" dirty="0" smtClean="0"/>
              <a:t>(Pre-test or </a:t>
            </a:r>
            <a:r>
              <a:rPr lang="en-US" dirty="0" err="1" smtClean="0"/>
              <a:t>warmup</a:t>
            </a:r>
            <a:r>
              <a:rPr lang="en-US" dirty="0" smtClean="0"/>
              <a:t>)</a:t>
            </a:r>
          </a:p>
          <a:p>
            <a:r>
              <a:rPr lang="en-US" dirty="0" smtClean="0"/>
              <a:t>Presentation of content</a:t>
            </a:r>
          </a:p>
          <a:p>
            <a:r>
              <a:rPr lang="en-US" dirty="0" smtClean="0"/>
              <a:t>Learning Activity</a:t>
            </a:r>
          </a:p>
          <a:p>
            <a:r>
              <a:rPr lang="en-US" dirty="0" smtClean="0"/>
              <a:t>Discussion / Reflection</a:t>
            </a:r>
          </a:p>
          <a:p>
            <a:r>
              <a:rPr lang="en-US" dirty="0" smtClean="0"/>
              <a:t>Evaluation or Assessment</a:t>
            </a:r>
          </a:p>
          <a:p>
            <a:r>
              <a:rPr lang="en-US" dirty="0" smtClean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245205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637</Words>
  <Application>Microsoft Macintosh PowerPoint</Application>
  <PresentationFormat>On-screen Show (4:3)</PresentationFormat>
  <Paragraphs>94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OER MiniCourse</vt:lpstr>
      <vt:lpstr>OER World Map</vt:lpstr>
      <vt:lpstr>Setting Up</vt:lpstr>
      <vt:lpstr>What makes an OER</vt:lpstr>
      <vt:lpstr>OER Content?</vt:lpstr>
      <vt:lpstr>What Content?</vt:lpstr>
      <vt:lpstr>More Content</vt:lpstr>
      <vt:lpstr>Creating OERs</vt:lpstr>
      <vt:lpstr>The ‘Classic’ Model</vt:lpstr>
      <vt:lpstr>Learning Activities</vt:lpstr>
      <vt:lpstr>Your Metadata</vt:lpstr>
      <vt:lpstr>OER Metadata (old)</vt:lpstr>
      <vt:lpstr>OER Metadata (new)</vt:lpstr>
      <vt:lpstr>OER repositories</vt:lpstr>
      <vt:lpstr>Sustainability</vt:lpstr>
      <vt:lpstr>Sustainability Models for OERs</vt:lpstr>
      <vt:lpstr>How to use an OER</vt:lpstr>
      <vt:lpstr>Content sharing from live events</vt:lpstr>
      <vt:lpstr>Other topics as I think of them :)</vt:lpstr>
    </vt:vector>
  </TitlesOfParts>
  <Company>National Research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OER MiniCourse</dc:title>
  <dc:creator>Stephen  Downes</dc:creator>
  <cp:lastModifiedBy>Stephen  Downes</cp:lastModifiedBy>
  <cp:revision>17</cp:revision>
  <dcterms:created xsi:type="dcterms:W3CDTF">2012-11-19T12:27:20Z</dcterms:created>
  <dcterms:modified xsi:type="dcterms:W3CDTF">2012-11-21T13:11:27Z</dcterms:modified>
</cp:coreProperties>
</file>