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72" r:id="rId4"/>
    <p:sldId id="257" r:id="rId5"/>
    <p:sldId id="260" r:id="rId6"/>
    <p:sldId id="261" r:id="rId7"/>
    <p:sldId id="262" r:id="rId8"/>
    <p:sldId id="263" r:id="rId9"/>
    <p:sldId id="264" r:id="rId10"/>
    <p:sldId id="280" r:id="rId11"/>
    <p:sldId id="273" r:id="rId12"/>
    <p:sldId id="274" r:id="rId13"/>
    <p:sldId id="281" r:id="rId14"/>
    <p:sldId id="276" r:id="rId15"/>
    <p:sldId id="277" r:id="rId16"/>
    <p:sldId id="278" r:id="rId17"/>
    <p:sldId id="279" r:id="rId18"/>
    <p:sldId id="266" r:id="rId19"/>
    <p:sldId id="269" r:id="rId20"/>
    <p:sldId id="271"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71" autoAdjust="0"/>
  </p:normalViewPr>
  <p:slideViewPr>
    <p:cSldViewPr>
      <p:cViewPr varScale="1">
        <p:scale>
          <a:sx n="76" d="100"/>
          <a:sy n="76" d="100"/>
        </p:scale>
        <p:origin x="-9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1DEA0-DD24-4090-BE3F-EEB3BDA31023}"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6A2DE-5163-45B6-B72C-CCB0301DF40B}" type="slidenum">
              <a:rPr lang="en-US" smtClean="0"/>
              <a:t>‹#›</a:t>
            </a:fld>
            <a:endParaRPr lang="en-US"/>
          </a:p>
        </p:txBody>
      </p:sp>
    </p:spTree>
    <p:extLst>
      <p:ext uri="{BB962C8B-B14F-4D97-AF65-F5344CB8AC3E}">
        <p14:creationId xmlns:p14="http://schemas.microsoft.com/office/powerpoint/2010/main" val="112412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wissinfo.ch/eng/science_technolog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1</a:t>
            </a:fld>
            <a:endParaRPr lang="en-US"/>
          </a:p>
        </p:txBody>
      </p:sp>
    </p:spTree>
    <p:extLst>
      <p:ext uri="{BB962C8B-B14F-4D97-AF65-F5344CB8AC3E}">
        <p14:creationId xmlns:p14="http://schemas.microsoft.com/office/powerpoint/2010/main" val="366074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u="sng" kern="1200" dirty="0" smtClean="0">
                <a:solidFill>
                  <a:schemeClr val="tx1"/>
                </a:solidFill>
                <a:effectLst/>
                <a:latin typeface="+mn-lt"/>
                <a:ea typeface="+mn-ea"/>
                <a:cs typeface="+mn-cs"/>
                <a:hlinkClick r:id="rId3"/>
              </a:rPr>
              <a:t>http://www.swissinfo.ch/eng/science_technology/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Swiss_have_lots_to_learn_from_Gulf_region.html?cid</a:t>
            </a:r>
            <a:r>
              <a:rPr lang="en-US" sz="1200" kern="1200" dirty="0" smtClean="0">
                <a:solidFill>
                  <a:schemeClr val="tx1"/>
                </a:solidFill>
                <a:effectLst/>
                <a:latin typeface="+mn-lt"/>
                <a:ea typeface="+mn-ea"/>
                <a:cs typeface="+mn-cs"/>
              </a:rPr>
              <a:t>=1316694</a:t>
            </a:r>
          </a:p>
          <a:p>
            <a:r>
              <a:rPr lang="en-US" sz="1200" kern="1200" dirty="0" smtClean="0">
                <a:solidFill>
                  <a:schemeClr val="tx1"/>
                </a:solidFill>
                <a:effectLst/>
                <a:latin typeface="+mn-lt"/>
                <a:ea typeface="+mn-ea"/>
                <a:cs typeface="+mn-cs"/>
              </a:rPr>
              <a:t>(2) In the context of Africa, mobile devices, because of their wide- spread availability, constitute a platform for augmentation of learning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experiences and knowledge access through the creation and distribution of educational materials, reading support, enabling of peer- to-peer learning and remote tutoring through social networking services, but also by improving exchange possibilities, community building and allowing feedback collection.</a:t>
            </a:r>
          </a:p>
          <a:p>
            <a:r>
              <a:rPr lang="en-US" sz="1200" kern="1200" dirty="0" smtClean="0">
                <a:solidFill>
                  <a:schemeClr val="tx1"/>
                </a:solidFill>
                <a:effectLst/>
                <a:latin typeface="+mn-lt"/>
                <a:ea typeface="+mn-ea"/>
                <a:cs typeface="+mn-cs"/>
              </a:rPr>
              <a:t>(3) In Kenya eight out of ten parents pay tuition for courses outside school.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Nigeria Intel brought together MTN, a telecom carrier, and </a:t>
            </a:r>
            <a:r>
              <a:rPr lang="en-US" sz="1200" kern="1200" dirty="0" err="1" smtClean="0">
                <a:solidFill>
                  <a:schemeClr val="tx1"/>
                </a:solidFill>
                <a:effectLst/>
                <a:latin typeface="+mn-lt"/>
                <a:ea typeface="+mn-ea"/>
                <a:cs typeface="+mn-cs"/>
              </a:rPr>
              <a:t>Cinfores</a:t>
            </a:r>
            <a:r>
              <a:rPr lang="en-US" sz="1200" kern="1200" dirty="0" smtClean="0">
                <a:solidFill>
                  <a:schemeClr val="tx1"/>
                </a:solidFill>
                <a:effectLst/>
                <a:latin typeface="+mn-lt"/>
                <a:ea typeface="+mn-ea"/>
                <a:cs typeface="+mn-cs"/>
              </a:rPr>
              <a:t>, a local publisher, to provide exam-preparation tools over mobile phones, a service that has become hugely popular.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Ghana reading skills improved measurably among 350 children that had been given Kindle e-readers by </a:t>
            </a:r>
            <a:r>
              <a:rPr lang="en-US" sz="1200" kern="1200" dirty="0" err="1" smtClean="0">
                <a:solidFill>
                  <a:schemeClr val="tx1"/>
                </a:solidFill>
                <a:effectLst/>
                <a:latin typeface="+mn-lt"/>
                <a:ea typeface="+mn-ea"/>
                <a:cs typeface="+mn-cs"/>
              </a:rPr>
              <a:t>Worldreader</a:t>
            </a:r>
            <a:r>
              <a:rPr lang="en-US" sz="1200" kern="1200" dirty="0" smtClean="0">
                <a:solidFill>
                  <a:schemeClr val="tx1"/>
                </a:solidFill>
                <a:effectLst/>
                <a:latin typeface="+mn-lt"/>
                <a:ea typeface="+mn-ea"/>
                <a:cs typeface="+mn-cs"/>
              </a:rPr>
              <a:t>, a charity.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Ethiopia researchers found that even in the absence of teachers, children figured out how to use tablets provided to them by One Laptop Per Child, another charity, to teach themselves to read.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(source “The Economist”)</a:t>
            </a:r>
          </a:p>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2</a:t>
            </a:fld>
            <a:endParaRPr lang="en-US"/>
          </a:p>
        </p:txBody>
      </p:sp>
    </p:spTree>
    <p:extLst>
      <p:ext uri="{BB962C8B-B14F-4D97-AF65-F5344CB8AC3E}">
        <p14:creationId xmlns:p14="http://schemas.microsoft.com/office/powerpoint/2010/main" val="138476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4</a:t>
            </a:fld>
            <a:endParaRPr lang="en-US"/>
          </a:p>
        </p:txBody>
      </p:sp>
    </p:spTree>
    <p:extLst>
      <p:ext uri="{BB962C8B-B14F-4D97-AF65-F5344CB8AC3E}">
        <p14:creationId xmlns:p14="http://schemas.microsoft.com/office/powerpoint/2010/main" val="94838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21</a:t>
            </a:fld>
            <a:endParaRPr lang="en-US"/>
          </a:p>
        </p:txBody>
      </p:sp>
    </p:spTree>
    <p:extLst>
      <p:ext uri="{BB962C8B-B14F-4D97-AF65-F5344CB8AC3E}">
        <p14:creationId xmlns:p14="http://schemas.microsoft.com/office/powerpoint/2010/main" val="1892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84D2B60-1D22-4936-8204-779273A447EC}" type="datetimeFigureOut">
              <a:rPr lang="en-CA" smtClean="0"/>
              <a:t>11/03/2013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284905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4D2B60-1D22-4936-8204-779273A447EC}" type="datetimeFigureOut">
              <a:rPr lang="en-CA" smtClean="0"/>
              <a:t>11/03/2013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415998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4D2B60-1D22-4936-8204-779273A447EC}" type="datetimeFigureOut">
              <a:rPr lang="en-CA" smtClean="0"/>
              <a:t>11/03/2013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15541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4D2B60-1D22-4936-8204-779273A447EC}" type="datetimeFigureOut">
              <a:rPr lang="en-CA" smtClean="0"/>
              <a:t>11/03/2013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193725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D2B60-1D22-4936-8204-779273A447EC}" type="datetimeFigureOut">
              <a:rPr lang="en-CA" smtClean="0"/>
              <a:t>11/03/2013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356387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84D2B60-1D22-4936-8204-779273A447EC}" type="datetimeFigureOut">
              <a:rPr lang="en-CA" smtClean="0"/>
              <a:t>11/03/2013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56939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84D2B60-1D22-4936-8204-779273A447EC}" type="datetimeFigureOut">
              <a:rPr lang="en-CA" smtClean="0"/>
              <a:t>11/03/2013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353563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84D2B60-1D22-4936-8204-779273A447EC}" type="datetimeFigureOut">
              <a:rPr lang="en-CA" smtClean="0"/>
              <a:t>11/03/2013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15761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D2B60-1D22-4936-8204-779273A447EC}" type="datetimeFigureOut">
              <a:rPr lang="en-CA" smtClean="0"/>
              <a:t>11/03/2013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254700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D2B60-1D22-4936-8204-779273A447EC}" type="datetimeFigureOut">
              <a:rPr lang="en-CA" smtClean="0"/>
              <a:t>11/03/2013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30326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D2B60-1D22-4936-8204-779273A447EC}" type="datetimeFigureOut">
              <a:rPr lang="en-CA" smtClean="0"/>
              <a:t>11/03/2013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36718D-E531-49CB-846D-92BAC8D6DAF6}" type="slidenum">
              <a:rPr lang="en-CA" smtClean="0"/>
              <a:t>‹#›</a:t>
            </a:fld>
            <a:endParaRPr lang="en-CA"/>
          </a:p>
        </p:txBody>
      </p:sp>
    </p:spTree>
    <p:extLst>
      <p:ext uri="{BB962C8B-B14F-4D97-AF65-F5344CB8AC3E}">
        <p14:creationId xmlns:p14="http://schemas.microsoft.com/office/powerpoint/2010/main" val="335432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D2B60-1D22-4936-8204-779273A447EC}" type="datetimeFigureOut">
              <a:rPr lang="en-CA" smtClean="0"/>
              <a:t>11/03/2013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718D-E531-49CB-846D-92BAC8D6DAF6}" type="slidenum">
              <a:rPr lang="en-CA" smtClean="0"/>
              <a:t>‹#›</a:t>
            </a:fld>
            <a:endParaRPr lang="en-CA"/>
          </a:p>
        </p:txBody>
      </p:sp>
    </p:spTree>
    <p:extLst>
      <p:ext uri="{BB962C8B-B14F-4D97-AF65-F5344CB8AC3E}">
        <p14:creationId xmlns:p14="http://schemas.microsoft.com/office/powerpoint/2010/main" val="367713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downes.ca/presentation/23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iav.nl/ezines/web/WomenLearningPartnership/2007/No17/learningpartnership/programfocus-print=1.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itforum.coe.uga.edu/paper92/paper92.html"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pps.cc.umanitoba.ca/moodle/course/view.php?id=20" TargetMode="External"/><Relationship Id="rId5" Type="http://schemas.openxmlformats.org/officeDocument/2006/relationships/hyperlink" Target="http://connect.downes.ca/cgi-bin/archive.cgi?page=thedaily.htm"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connect.downes.c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change.mooc.ca/" TargetMode="External"/><Relationship Id="rId5" Type="http://schemas.openxmlformats.org/officeDocument/2006/relationships/hyperlink" Target="http://edfuture.net/"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ai-class.com/" TargetMode="External"/><Relationship Id="rId2" Type="http://schemas.openxmlformats.org/officeDocument/2006/relationships/hyperlink" Target="http://lisahistory.net/wordpress/2012/08/three-kinds-of-moocs/"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ds106.us/history/"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www.coursera.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x28newblog.blog.uni-heidelberg.de/2008/09/06/cck08-first-impression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onybates.ca/2012/03/03/more-reflections-on-moocs-and-mitx/"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371600" y="0"/>
            <a:ext cx="7772400" cy="1988840"/>
          </a:xfrm>
        </p:spPr>
        <p:txBody>
          <a:bodyPr>
            <a:normAutofit/>
          </a:bodyPr>
          <a:lstStyle/>
          <a:p>
            <a:pPr algn="r"/>
            <a:r>
              <a:rPr lang="en-CA" sz="7200" dirty="0" smtClean="0"/>
              <a:t>MOOCs </a:t>
            </a:r>
            <a:r>
              <a:rPr lang="en-CA" sz="7200" dirty="0"/>
              <a:t>in </a:t>
            </a:r>
            <a:r>
              <a:rPr lang="en-CA" sz="7200" dirty="0" smtClean="0"/>
              <a:t>Context</a:t>
            </a:r>
            <a:r>
              <a:rPr lang="en-CA" sz="7200" dirty="0"/>
              <a:t/>
            </a:r>
            <a:br>
              <a:rPr lang="en-CA" sz="7200" dirty="0"/>
            </a:br>
            <a:r>
              <a:rPr lang="en-CA" sz="4900" dirty="0"/>
              <a:t>the </a:t>
            </a:r>
            <a:r>
              <a:rPr lang="en-CA" sz="4900" dirty="0" err="1"/>
              <a:t>re.mooc</a:t>
            </a:r>
            <a:r>
              <a:rPr lang="en-CA" sz="4900" dirty="0"/>
              <a:t> in Africa </a:t>
            </a:r>
            <a:endParaRPr lang="en-CA" sz="4900" dirty="0"/>
          </a:p>
        </p:txBody>
      </p:sp>
      <p:sp>
        <p:nvSpPr>
          <p:cNvPr id="3" name="Subtitle 2"/>
          <p:cNvSpPr>
            <a:spLocks noGrp="1"/>
          </p:cNvSpPr>
          <p:nvPr>
            <p:ph type="subTitle" idx="1"/>
          </p:nvPr>
        </p:nvSpPr>
        <p:spPr>
          <a:xfrm>
            <a:off x="5148064" y="4869160"/>
            <a:ext cx="3920480" cy="1368152"/>
          </a:xfrm>
        </p:spPr>
        <p:txBody>
          <a:bodyPr/>
          <a:lstStyle/>
          <a:p>
            <a:r>
              <a:rPr lang="en-CA" dirty="0" smtClean="0">
                <a:solidFill>
                  <a:schemeClr val="tx1"/>
                </a:solidFill>
              </a:rPr>
              <a:t>Stephen </a:t>
            </a:r>
            <a:r>
              <a:rPr lang="en-CA" dirty="0" err="1" smtClean="0">
                <a:solidFill>
                  <a:schemeClr val="tx1"/>
                </a:solidFill>
              </a:rPr>
              <a:t>Downes</a:t>
            </a:r>
            <a:endParaRPr lang="en-CA" dirty="0" smtClean="0">
              <a:solidFill>
                <a:schemeClr val="tx1"/>
              </a:solidFill>
            </a:endParaRPr>
          </a:p>
          <a:p>
            <a:r>
              <a:rPr lang="en-CA" dirty="0" smtClean="0">
                <a:solidFill>
                  <a:schemeClr val="tx1"/>
                </a:solidFill>
              </a:rPr>
              <a:t>11 </a:t>
            </a:r>
            <a:r>
              <a:rPr lang="en-CA" dirty="0" smtClean="0">
                <a:solidFill>
                  <a:schemeClr val="tx1"/>
                </a:solidFill>
              </a:rPr>
              <a:t>February 2013</a:t>
            </a:r>
            <a:endParaRPr lang="en-CA" dirty="0">
              <a:solidFill>
                <a:schemeClr val="tx1"/>
              </a:solidFill>
            </a:endParaRPr>
          </a:p>
        </p:txBody>
      </p:sp>
    </p:spTree>
    <p:extLst>
      <p:ext uri="{BB962C8B-B14F-4D97-AF65-F5344CB8AC3E}">
        <p14:creationId xmlns:p14="http://schemas.microsoft.com/office/powerpoint/2010/main" val="267667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Why</a:t>
            </a:r>
            <a:r>
              <a:rPr lang="fr-CA" dirty="0" smtClean="0"/>
              <a:t> Open Educational Resources?</a:t>
            </a:r>
            <a:endParaRPr lang="en-US" dirty="0"/>
          </a:p>
        </p:txBody>
      </p:sp>
      <p:pic>
        <p:nvPicPr>
          <p:cNvPr id="4098" name="Picture 2" descr="http://upload.wikimedia.org/wikipedia/commons/thumb/4/43/Logo_Ressources_Educatives_Libres_%28REL%29_mondial_fond_blanc.svg/800px-Logo_Ressources_Educatives_Libres_%28REL%29_mondial_fond_blan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315744" cy="3548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437111"/>
            <a:ext cx="5886400" cy="954107"/>
          </a:xfrm>
          <a:prstGeom prst="rect">
            <a:avLst/>
          </a:prstGeom>
        </p:spPr>
        <p:txBody>
          <a:bodyPr wrap="square">
            <a:spAutoFit/>
          </a:bodyPr>
          <a:lstStyle/>
          <a:p>
            <a:r>
              <a:rPr lang="fr-FR" sz="2800" dirty="0" smtClean="0"/>
              <a:t>Learning </a:t>
            </a:r>
            <a:r>
              <a:rPr lang="fr-FR" sz="2800" dirty="0" err="1" smtClean="0"/>
              <a:t>activities</a:t>
            </a:r>
            <a:r>
              <a:rPr lang="fr-FR" sz="2800" dirty="0" smtClean="0"/>
              <a:t> are </a:t>
            </a:r>
            <a:r>
              <a:rPr lang="fr-FR" sz="2800" dirty="0" err="1" smtClean="0"/>
              <a:t>essentially</a:t>
            </a:r>
            <a:r>
              <a:rPr lang="fr-FR" sz="2800" dirty="0" smtClean="0"/>
              <a:t> conversations</a:t>
            </a:r>
            <a:endParaRPr lang="en-US" sz="2800" dirty="0"/>
          </a:p>
        </p:txBody>
      </p:sp>
      <p:sp>
        <p:nvSpPr>
          <p:cNvPr id="5" name="Rectangle 4"/>
          <p:cNvSpPr/>
          <p:nvPr/>
        </p:nvSpPr>
        <p:spPr>
          <a:xfrm>
            <a:off x="1115616" y="5391218"/>
            <a:ext cx="4572000" cy="954107"/>
          </a:xfrm>
          <a:prstGeom prst="rect">
            <a:avLst/>
          </a:prstGeom>
        </p:spPr>
        <p:txBody>
          <a:bodyPr>
            <a:spAutoFit/>
          </a:bodyPr>
          <a:lstStyle/>
          <a:p>
            <a:r>
              <a:rPr lang="fr-FR" sz="2800" dirty="0" err="1" smtClean="0"/>
              <a:t>OERs</a:t>
            </a:r>
            <a:r>
              <a:rPr lang="fr-FR" sz="2800" dirty="0" smtClean="0"/>
              <a:t> are the </a:t>
            </a:r>
            <a:r>
              <a:rPr lang="fr-FR" sz="2800" i="1" dirty="0" err="1" smtClean="0"/>
              <a:t>words</a:t>
            </a:r>
            <a:r>
              <a:rPr lang="fr-FR" sz="2800" i="1" dirty="0" smtClean="0"/>
              <a:t> </a:t>
            </a:r>
            <a:r>
              <a:rPr lang="fr-FR" sz="2800" dirty="0" err="1" smtClean="0"/>
              <a:t>used</a:t>
            </a:r>
            <a:r>
              <a:rPr lang="fr-FR" sz="2800" dirty="0" smtClean="0"/>
              <a:t> in </a:t>
            </a:r>
            <a:r>
              <a:rPr lang="fr-FR" sz="2800" dirty="0" err="1" smtClean="0"/>
              <a:t>those</a:t>
            </a:r>
            <a:r>
              <a:rPr lang="fr-FR" sz="2800" dirty="0" smtClean="0"/>
              <a:t> conversations</a:t>
            </a:r>
            <a:endParaRPr lang="en-US" sz="2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805" y="4579370"/>
            <a:ext cx="2087446" cy="17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20072" y="6354998"/>
            <a:ext cx="3258905" cy="307777"/>
          </a:xfrm>
          <a:prstGeom prst="rect">
            <a:avLst/>
          </a:prstGeom>
        </p:spPr>
        <p:txBody>
          <a:bodyPr wrap="none">
            <a:spAutoFit/>
          </a:bodyPr>
          <a:lstStyle/>
          <a:p>
            <a:r>
              <a:rPr lang="en-US" sz="1400" dirty="0">
                <a:hlinkClick r:id="rId4"/>
              </a:rPr>
              <a:t>http://</a:t>
            </a:r>
            <a:r>
              <a:rPr lang="en-US" sz="1400" dirty="0" smtClean="0">
                <a:hlinkClick r:id="rId4"/>
              </a:rPr>
              <a:t>www.downes.ca/presentation/233</a:t>
            </a:r>
            <a:r>
              <a:rPr lang="en-US" sz="1400" dirty="0" smtClean="0"/>
              <a:t> </a:t>
            </a:r>
            <a:endParaRPr lang="en-US" sz="1400" dirty="0"/>
          </a:p>
        </p:txBody>
      </p:sp>
    </p:spTree>
    <p:extLst>
      <p:ext uri="{BB962C8B-B14F-4D97-AF65-F5344CB8AC3E}">
        <p14:creationId xmlns:p14="http://schemas.microsoft.com/office/powerpoint/2010/main" val="251571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accent1">
                    <a:lumMod val="75000"/>
                  </a:schemeClr>
                </a:solidFill>
                <a:ea typeface="+mj-ea"/>
              </a:rPr>
              <a:t>Success Factors</a:t>
            </a:r>
          </a:p>
        </p:txBody>
      </p:sp>
      <p:sp>
        <p:nvSpPr>
          <p:cNvPr id="37891" name="Content Placeholder 2"/>
          <p:cNvSpPr>
            <a:spLocks noGrp="1"/>
          </p:cNvSpPr>
          <p:nvPr>
            <p:ph idx="1"/>
          </p:nvPr>
        </p:nvSpPr>
        <p:spPr/>
        <p:txBody>
          <a:bodyPr/>
          <a:lstStyle/>
          <a:p>
            <a:r>
              <a:rPr lang="en-CA" dirty="0">
                <a:latin typeface="Calibri" charset="0"/>
              </a:rPr>
              <a:t>What sort of decentralized network will best support learning-as-growth?</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928938"/>
            <a:ext cx="4933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39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Democracy</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
        <p:nvSpPr>
          <p:cNvPr id="5" name="Rectangle 4"/>
          <p:cNvSpPr/>
          <p:nvPr/>
        </p:nvSpPr>
        <p:spPr>
          <a:xfrm>
            <a:off x="457200" y="6324402"/>
            <a:ext cx="7952634" cy="261610"/>
          </a:xfrm>
          <a:prstGeom prst="rect">
            <a:avLst/>
          </a:prstGeom>
        </p:spPr>
        <p:txBody>
          <a:bodyPr wrap="square">
            <a:spAutoFit/>
          </a:bodyPr>
          <a:lstStyle/>
          <a:p>
            <a:r>
              <a:rPr lang="en-US" sz="1100" dirty="0" smtClean="0"/>
              <a:t>Image: </a:t>
            </a:r>
            <a:r>
              <a:rPr lang="en-US" sz="1100" dirty="0" smtClean="0">
                <a:hlinkClick r:id="rId3"/>
              </a:rPr>
              <a:t>http://www.iiav.nl/ezines/web/WomenLearningPartnership/2007/No17/learningpartnership/programfocus-print=1.htm</a:t>
            </a:r>
            <a:r>
              <a:rPr lang="en-US" sz="1100" dirty="0" smtClean="0"/>
              <a:t> </a:t>
            </a:r>
            <a:endParaRPr lang="en-US" sz="1100" dirty="0"/>
          </a:p>
        </p:txBody>
      </p:sp>
    </p:spTree>
    <p:extLst>
      <p:ext uri="{BB962C8B-B14F-4D97-AF65-F5344CB8AC3E}">
        <p14:creationId xmlns:p14="http://schemas.microsoft.com/office/powerpoint/2010/main" val="398351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Semantic</a:t>
            </a:r>
            <a:r>
              <a:rPr lang="fr-CA" dirty="0" smtClean="0"/>
              <a:t> Condition</a:t>
            </a:r>
            <a:endParaRPr lang="en-US" dirty="0"/>
          </a:p>
        </p:txBody>
      </p:sp>
      <p:sp>
        <p:nvSpPr>
          <p:cNvPr id="3" name="Content Placeholder 2"/>
          <p:cNvSpPr>
            <a:spLocks noGrp="1"/>
          </p:cNvSpPr>
          <p:nvPr>
            <p:ph idx="1"/>
          </p:nvPr>
        </p:nvSpPr>
        <p:spPr/>
        <p:txBody>
          <a:bodyPr/>
          <a:lstStyle/>
          <a:p>
            <a:r>
              <a:rPr lang="fr-FR" dirty="0" err="1" smtClean="0"/>
              <a:t>Autonomy</a:t>
            </a:r>
            <a:r>
              <a:rPr lang="fr-FR" dirty="0" smtClean="0"/>
              <a:t>, </a:t>
            </a:r>
            <a:r>
              <a:rPr lang="fr-FR" dirty="0" err="1" smtClean="0"/>
              <a:t>diversity</a:t>
            </a:r>
            <a:r>
              <a:rPr lang="fr-FR" dirty="0" smtClean="0"/>
              <a:t>, </a:t>
            </a:r>
            <a:r>
              <a:rPr lang="fr-FR" dirty="0" err="1" smtClean="0"/>
              <a:t>openness</a:t>
            </a:r>
            <a:r>
              <a:rPr lang="fr-FR" dirty="0" smtClean="0"/>
              <a:t>, </a:t>
            </a:r>
            <a:r>
              <a:rPr lang="fr-FR" dirty="0" err="1" smtClean="0"/>
              <a:t>interactivity</a:t>
            </a:r>
            <a:endParaRPr lang="fr-FR" dirty="0" smtClean="0"/>
          </a:p>
          <a:p>
            <a:r>
              <a:rPr lang="fr-FR" dirty="0" err="1" smtClean="0"/>
              <a:t>These</a:t>
            </a:r>
            <a:r>
              <a:rPr lang="fr-FR" dirty="0" smtClean="0"/>
              <a:t> conditions are the conditions for a constructive dialogue…</a:t>
            </a:r>
          </a:p>
          <a:p>
            <a:r>
              <a:rPr lang="fr-FR" dirty="0" smtClean="0"/>
              <a:t>And are </a:t>
            </a:r>
            <a:r>
              <a:rPr lang="fr-FR" dirty="0" err="1" smtClean="0"/>
              <a:t>thus</a:t>
            </a:r>
            <a:r>
              <a:rPr lang="fr-FR" dirty="0" smtClean="0"/>
              <a:t> the design </a:t>
            </a:r>
            <a:r>
              <a:rPr lang="fr-FR" dirty="0" err="1" smtClean="0"/>
              <a:t>principles</a:t>
            </a:r>
            <a:r>
              <a:rPr lang="fr-FR" dirty="0" smtClean="0"/>
              <a:t> for a MOOC</a:t>
            </a:r>
            <a:endParaRPr lang="en-US" dirty="0"/>
          </a:p>
        </p:txBody>
      </p:sp>
      <p:sp>
        <p:nvSpPr>
          <p:cNvPr id="4" name="Rectangle 3"/>
          <p:cNvSpPr/>
          <p:nvPr/>
        </p:nvSpPr>
        <p:spPr>
          <a:xfrm>
            <a:off x="2843808" y="6237312"/>
            <a:ext cx="5454352" cy="369332"/>
          </a:xfrm>
          <a:prstGeom prst="rect">
            <a:avLst/>
          </a:prstGeom>
        </p:spPr>
        <p:txBody>
          <a:bodyPr wrap="square">
            <a:spAutoFit/>
          </a:bodyPr>
          <a:lstStyle/>
          <a:p>
            <a:r>
              <a:rPr lang="en-US" dirty="0">
                <a:hlinkClick r:id="rId2"/>
              </a:rPr>
              <a:t>http://</a:t>
            </a:r>
            <a:r>
              <a:rPr lang="en-US" dirty="0" smtClean="0">
                <a:hlinkClick r:id="rId2"/>
              </a:rPr>
              <a:t>itforum.coe.uga.edu/paper92/paper92.html</a:t>
            </a:r>
            <a:r>
              <a:rPr lang="en-US" dirty="0" smtClean="0"/>
              <a:t> </a:t>
            </a:r>
            <a:endParaRPr lang="en-US" dirty="0"/>
          </a:p>
        </p:txBody>
      </p:sp>
      <p:pic>
        <p:nvPicPr>
          <p:cNvPr id="5" name="Picture 4"/>
          <p:cNvPicPr>
            <a:picLocks noChangeAspect="1"/>
          </p:cNvPicPr>
          <p:nvPr/>
        </p:nvPicPr>
        <p:blipFill>
          <a:blip r:embed="rId3" cstate="print">
            <a:extLst/>
          </a:blip>
          <a:stretch>
            <a:fillRect/>
          </a:stretch>
        </p:blipFill>
        <p:spPr>
          <a:xfrm flipV="1">
            <a:off x="2645152" y="3787621"/>
            <a:ext cx="3277631" cy="16149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4" cstate="print">
            <a:extLst/>
          </a:blip>
          <a:stretch>
            <a:fillRect/>
          </a:stretch>
        </p:blipFill>
        <p:spPr>
          <a:xfrm flipV="1">
            <a:off x="4932040" y="4437112"/>
            <a:ext cx="2844004" cy="1551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blip>
          <a:stretch>
            <a:fillRect/>
          </a:stretch>
        </p:blipFill>
        <p:spPr>
          <a:xfrm flipV="1">
            <a:off x="1043609" y="4742084"/>
            <a:ext cx="2232248" cy="1412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3863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bg2">
                    <a:lumMod val="25000"/>
                  </a:schemeClr>
                </a:solidFill>
                <a:ea typeface="+mj-ea"/>
              </a:rPr>
              <a:t>Diversity</a:t>
            </a:r>
          </a:p>
        </p:txBody>
      </p:sp>
      <p:sp>
        <p:nvSpPr>
          <p:cNvPr id="38915" name="Content Placeholder 2"/>
          <p:cNvSpPr>
            <a:spLocks noGrp="1"/>
          </p:cNvSpPr>
          <p:nvPr>
            <p:ph idx="1"/>
          </p:nvPr>
        </p:nvSpPr>
        <p:spPr/>
        <p:txBody>
          <a:bodyPr/>
          <a:lstStyle/>
          <a:p>
            <a:r>
              <a:rPr lang="en-CA" dirty="0">
                <a:latin typeface="Calibri" charset="0"/>
              </a:rPr>
              <a:t>You need a mixture of materials – you cannot grow organically from carbon alone, or water alone</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571750"/>
            <a:ext cx="4824413"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99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accent6">
                    <a:lumMod val="75000"/>
                  </a:schemeClr>
                </a:solidFill>
                <a:ea typeface="+mj-ea"/>
              </a:rPr>
              <a:t>Openness</a:t>
            </a:r>
          </a:p>
        </p:txBody>
      </p:sp>
      <p:sp>
        <p:nvSpPr>
          <p:cNvPr id="39939" name="Content Placeholder 2"/>
          <p:cNvSpPr>
            <a:spLocks noGrp="1"/>
          </p:cNvSpPr>
          <p:nvPr>
            <p:ph idx="1"/>
          </p:nvPr>
        </p:nvSpPr>
        <p:spPr/>
        <p:txBody>
          <a:bodyPr/>
          <a:lstStyle/>
          <a:p>
            <a:r>
              <a:rPr lang="en-CA" dirty="0">
                <a:latin typeface="Calibri" charset="0"/>
              </a:rPr>
              <a:t>Closed systems become stagnant</a:t>
            </a:r>
          </a:p>
          <a:p>
            <a:r>
              <a:rPr lang="en-CA" dirty="0">
                <a:latin typeface="Calibri" charset="0"/>
              </a:rPr>
              <a:t>Raw materials are depleted</a:t>
            </a:r>
          </a:p>
          <a:p>
            <a:r>
              <a:rPr lang="en-CA" dirty="0">
                <a:latin typeface="Calibri" charset="0"/>
              </a:rPr>
              <a:t>The system becomes clogged with the ‘creative product’ of its members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29063"/>
            <a:ext cx="26431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28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accent2">
                    <a:lumMod val="75000"/>
                  </a:schemeClr>
                </a:solidFill>
                <a:ea typeface="+mj-ea"/>
              </a:rPr>
              <a:t>Autonomy</a:t>
            </a:r>
          </a:p>
        </p:txBody>
      </p:sp>
      <p:sp>
        <p:nvSpPr>
          <p:cNvPr id="40963" name="Content Placeholder 2"/>
          <p:cNvSpPr>
            <a:spLocks noGrp="1"/>
          </p:cNvSpPr>
          <p:nvPr>
            <p:ph idx="1"/>
          </p:nvPr>
        </p:nvSpPr>
        <p:spPr/>
        <p:txBody>
          <a:bodyPr/>
          <a:lstStyle/>
          <a:p>
            <a:r>
              <a:rPr lang="en-CA" dirty="0">
                <a:latin typeface="Calibri" charset="0"/>
              </a:rPr>
              <a:t>The simple cloning of entities does not allow for progress or development</a:t>
            </a:r>
          </a:p>
          <a:p>
            <a:r>
              <a:rPr lang="en-CA" dirty="0">
                <a:latin typeface="Calibri" charset="0"/>
              </a:rPr>
              <a:t>Each individual entity must manage its own grown in its own way</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3857625"/>
            <a:ext cx="42862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3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accent5">
                    <a:lumMod val="75000"/>
                  </a:schemeClr>
                </a:solidFill>
                <a:ea typeface="+mj-ea"/>
              </a:rPr>
              <a:t>Interactivity</a:t>
            </a:r>
          </a:p>
        </p:txBody>
      </p:sp>
      <p:sp>
        <p:nvSpPr>
          <p:cNvPr id="41987" name="Content Placeholder 2"/>
          <p:cNvSpPr>
            <a:spLocks noGrp="1"/>
          </p:cNvSpPr>
          <p:nvPr>
            <p:ph idx="1"/>
          </p:nvPr>
        </p:nvSpPr>
        <p:spPr/>
        <p:txBody>
          <a:bodyPr/>
          <a:lstStyle/>
          <a:p>
            <a:r>
              <a:rPr lang="en-CA" dirty="0">
                <a:latin typeface="Calibri" charset="0"/>
              </a:rPr>
              <a:t>A system cannot grow unless its parts interact – flowers need bees, cows need grain, beavers need trees</a:t>
            </a:r>
          </a:p>
          <a:p>
            <a:r>
              <a:rPr lang="en-CA" dirty="0">
                <a:latin typeface="Calibri" charset="0"/>
              </a:rPr>
              <a:t>Growth is created not by accumulation but by </a:t>
            </a:r>
            <a:r>
              <a:rPr lang="en-CA" i="1" dirty="0">
                <a:latin typeface="Calibri" charset="0"/>
              </a:rPr>
              <a:t>flow</a:t>
            </a:r>
            <a:r>
              <a:rPr lang="en-CA" dirty="0">
                <a:latin typeface="Calibri" charset="0"/>
              </a:rPr>
              <a:t>, by constant activation and interaction</a:t>
            </a:r>
          </a:p>
          <a:p>
            <a:endParaRPr lang="en-CA" dirty="0">
              <a:latin typeface="Calibri" charset="0"/>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4143375"/>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4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How to </a:t>
            </a:r>
            <a:r>
              <a:rPr lang="fr-CA" dirty="0" err="1" smtClean="0"/>
              <a:t>Evaluate</a:t>
            </a:r>
            <a:r>
              <a:rPr lang="fr-CA" dirty="0" smtClean="0"/>
              <a:t> </a:t>
            </a:r>
            <a:r>
              <a:rPr lang="fr-CA" dirty="0" smtClean="0"/>
              <a:t>Learning</a:t>
            </a:r>
            <a:endParaRPr lang="en-US" dirty="0"/>
          </a:p>
        </p:txBody>
      </p:sp>
      <p:sp>
        <p:nvSpPr>
          <p:cNvPr id="3" name="Content Placeholder 2"/>
          <p:cNvSpPr>
            <a:spLocks noGrp="1"/>
          </p:cNvSpPr>
          <p:nvPr>
            <p:ph idx="1"/>
          </p:nvPr>
        </p:nvSpPr>
        <p:spPr/>
        <p:txBody>
          <a:bodyPr/>
          <a:lstStyle/>
          <a:p>
            <a:r>
              <a:rPr lang="fr-CA" dirty="0" smtClean="0"/>
              <a:t>Learning </a:t>
            </a:r>
            <a:r>
              <a:rPr lang="fr-CA" dirty="0" err="1" smtClean="0"/>
              <a:t>is</a:t>
            </a:r>
            <a:r>
              <a:rPr lang="fr-CA" dirty="0" smtClean="0"/>
              <a:t> not possession of a collection of </a:t>
            </a:r>
            <a:r>
              <a:rPr lang="fr-CA" dirty="0" err="1" smtClean="0"/>
              <a:t>facts</a:t>
            </a:r>
            <a:r>
              <a:rPr lang="fr-CA" dirty="0" smtClean="0"/>
              <a:t>, </a:t>
            </a:r>
            <a:r>
              <a:rPr lang="fr-CA" dirty="0" err="1" smtClean="0"/>
              <a:t>it’s</a:t>
            </a:r>
            <a:r>
              <a:rPr lang="fr-CA" dirty="0" smtClean="0"/>
              <a:t> the expression of a </a:t>
            </a:r>
            <a:r>
              <a:rPr lang="fr-CA" dirty="0" err="1" smtClean="0"/>
              <a:t>capacity</a:t>
            </a:r>
            <a:endParaRPr lang="fr-FR" dirty="0" smtClean="0"/>
          </a:p>
          <a:p>
            <a:r>
              <a:rPr lang="fr-FR" dirty="0" smtClean="0"/>
              <a:t>Learning </a:t>
            </a:r>
            <a:r>
              <a:rPr lang="fr-FR" dirty="0" err="1" smtClean="0"/>
              <a:t>is</a:t>
            </a:r>
            <a:r>
              <a:rPr lang="fr-FR" dirty="0" smtClean="0"/>
              <a:t> </a:t>
            </a:r>
            <a:r>
              <a:rPr lang="fr-FR" dirty="0" err="1" smtClean="0"/>
              <a:t>recognized</a:t>
            </a:r>
            <a:r>
              <a:rPr lang="fr-FR" dirty="0" smtClean="0"/>
              <a:t> by a </a:t>
            </a:r>
            <a:r>
              <a:rPr lang="fr-FR" dirty="0" err="1" smtClean="0"/>
              <a:t>community</a:t>
            </a:r>
            <a:r>
              <a:rPr lang="fr-FR" dirty="0" smtClean="0"/>
              <a:t> of experts in a network</a:t>
            </a:r>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015" y="3717032"/>
            <a:ext cx="3593976" cy="21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848" y="3968513"/>
            <a:ext cx="3768576" cy="22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6057518"/>
            <a:ext cx="3479735" cy="369332"/>
          </a:xfrm>
          <a:prstGeom prst="rect">
            <a:avLst/>
          </a:prstGeom>
        </p:spPr>
        <p:txBody>
          <a:bodyPr wrap="none">
            <a:spAutoFit/>
          </a:bodyPr>
          <a:lstStyle/>
          <a:p>
            <a:r>
              <a:rPr lang="fr-FR" dirty="0" err="1" smtClean="0"/>
              <a:t>We</a:t>
            </a:r>
            <a:r>
              <a:rPr lang="fr-FR" dirty="0" smtClean="0"/>
              <a:t> </a:t>
            </a:r>
            <a:r>
              <a:rPr lang="fr-FR" dirty="0" err="1" smtClean="0"/>
              <a:t>recognize</a:t>
            </a:r>
            <a:r>
              <a:rPr lang="fr-FR" dirty="0" smtClean="0"/>
              <a:t> </a:t>
            </a:r>
            <a:r>
              <a:rPr lang="fr-FR" dirty="0" err="1" smtClean="0"/>
              <a:t>our</a:t>
            </a:r>
            <a:r>
              <a:rPr lang="fr-FR" dirty="0" smtClean="0"/>
              <a:t> </a:t>
            </a:r>
            <a:r>
              <a:rPr lang="fr-FR" dirty="0" err="1" smtClean="0"/>
              <a:t>understandings</a:t>
            </a:r>
            <a:r>
              <a:rPr lang="fr-FR" dirty="0" smtClean="0"/>
              <a:t>…</a:t>
            </a:r>
            <a:endParaRPr lang="en-US" dirty="0"/>
          </a:p>
        </p:txBody>
      </p:sp>
      <p:sp>
        <p:nvSpPr>
          <p:cNvPr id="7" name="Rectangle 6"/>
          <p:cNvSpPr/>
          <p:nvPr/>
        </p:nvSpPr>
        <p:spPr>
          <a:xfrm>
            <a:off x="4067944" y="6420778"/>
            <a:ext cx="4642040" cy="369332"/>
          </a:xfrm>
          <a:prstGeom prst="rect">
            <a:avLst/>
          </a:prstGeom>
        </p:spPr>
        <p:txBody>
          <a:bodyPr wrap="none">
            <a:spAutoFit/>
          </a:bodyPr>
          <a:lstStyle/>
          <a:p>
            <a:r>
              <a:rPr lang="fr-FR" dirty="0" smtClean="0"/>
              <a:t>…by the </a:t>
            </a:r>
            <a:r>
              <a:rPr lang="fr-FR" dirty="0" err="1" smtClean="0"/>
              <a:t>way</a:t>
            </a:r>
            <a:r>
              <a:rPr lang="fr-FR" dirty="0" smtClean="0"/>
              <a:t> </a:t>
            </a:r>
            <a:r>
              <a:rPr lang="fr-FR" dirty="0" err="1" smtClean="0"/>
              <a:t>we</a:t>
            </a:r>
            <a:r>
              <a:rPr lang="fr-FR" dirty="0" smtClean="0"/>
              <a:t> use </a:t>
            </a:r>
            <a:r>
              <a:rPr lang="fr-FR" dirty="0" err="1" smtClean="0"/>
              <a:t>them</a:t>
            </a:r>
            <a:r>
              <a:rPr lang="fr-FR" dirty="0" smtClean="0"/>
              <a:t> in </a:t>
            </a:r>
            <a:r>
              <a:rPr lang="fr-FR" dirty="0" err="1" smtClean="0"/>
              <a:t>our</a:t>
            </a:r>
            <a:r>
              <a:rPr lang="fr-FR" dirty="0" smtClean="0"/>
              <a:t> social network</a:t>
            </a:r>
            <a:endParaRPr lang="en-US" dirty="0"/>
          </a:p>
        </p:txBody>
      </p:sp>
      <p:sp>
        <p:nvSpPr>
          <p:cNvPr id="8" name="Right Arrow 7"/>
          <p:cNvSpPr/>
          <p:nvPr/>
        </p:nvSpPr>
        <p:spPr>
          <a:xfrm rot="672536">
            <a:off x="4038067" y="4660993"/>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16016" y="3861048"/>
            <a:ext cx="1865767" cy="369332"/>
          </a:xfrm>
          <a:prstGeom prst="rect">
            <a:avLst/>
          </a:prstGeom>
        </p:spPr>
        <p:txBody>
          <a:bodyPr wrap="none">
            <a:spAutoFit/>
          </a:bodyPr>
          <a:lstStyle/>
          <a:p>
            <a:r>
              <a:rPr lang="fr-FR" dirty="0" smtClean="0"/>
              <a:t>Learning </a:t>
            </a:r>
            <a:r>
              <a:rPr lang="fr-FR" dirty="0" err="1" smtClean="0"/>
              <a:t>analytics</a:t>
            </a:r>
            <a:endParaRPr lang="en-US" dirty="0"/>
          </a:p>
        </p:txBody>
      </p:sp>
    </p:spTree>
    <p:extLst>
      <p:ext uri="{BB962C8B-B14F-4D97-AF65-F5344CB8AC3E}">
        <p14:creationId xmlns:p14="http://schemas.microsoft.com/office/powerpoint/2010/main" val="201472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Aggregated</a:t>
            </a:r>
            <a:r>
              <a:rPr lang="fr-FR" dirty="0" smtClean="0"/>
              <a:t> Conversations</a:t>
            </a:r>
            <a:endParaRPr lang="en-US" dirty="0"/>
          </a:p>
        </p:txBody>
      </p:sp>
      <p:pic>
        <p:nvPicPr>
          <p:cNvPr id="4" name="Picture 3"/>
          <p:cNvPicPr>
            <a:picLocks noChangeAspect="1"/>
          </p:cNvPicPr>
          <p:nvPr/>
        </p:nvPicPr>
        <p:blipFill>
          <a:blip r:embed="rId2"/>
          <a:stretch>
            <a:fillRect/>
          </a:stretch>
        </p:blipFill>
        <p:spPr>
          <a:xfrm>
            <a:off x="4102100" y="4089400"/>
            <a:ext cx="5041900" cy="2768600"/>
          </a:xfrm>
          <a:prstGeom prst="rect">
            <a:avLst/>
          </a:prstGeom>
        </p:spPr>
      </p:pic>
      <p:pic>
        <p:nvPicPr>
          <p:cNvPr id="5" name="Picture 4"/>
          <p:cNvPicPr>
            <a:picLocks noChangeAspect="1"/>
          </p:cNvPicPr>
          <p:nvPr/>
        </p:nvPicPr>
        <p:blipFill>
          <a:blip r:embed="rId3"/>
          <a:stretch>
            <a:fillRect/>
          </a:stretch>
        </p:blipFill>
        <p:spPr>
          <a:xfrm>
            <a:off x="1011404" y="1696820"/>
            <a:ext cx="5000210" cy="3000126"/>
          </a:xfrm>
          <a:prstGeom prst="rect">
            <a:avLst/>
          </a:prstGeom>
        </p:spPr>
      </p:pic>
    </p:spTree>
    <p:extLst>
      <p:ext uri="{BB962C8B-B14F-4D97-AF65-F5344CB8AC3E}">
        <p14:creationId xmlns:p14="http://schemas.microsoft.com/office/powerpoint/2010/main" val="1226717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124744"/>
            <a:ext cx="7416824" cy="5016758"/>
          </a:xfrm>
          <a:prstGeom prst="rect">
            <a:avLst/>
          </a:prstGeom>
        </p:spPr>
        <p:txBody>
          <a:bodyPr wrap="square">
            <a:spAutoFit/>
          </a:bodyPr>
          <a:lstStyle/>
          <a:p>
            <a:pPr marL="457200" indent="-457200">
              <a:buFontTx/>
              <a:buChar char="-"/>
            </a:pPr>
            <a:r>
              <a:rPr lang="en-US" sz="3200" b="1" dirty="0" smtClean="0"/>
              <a:t>address the</a:t>
            </a:r>
            <a:r>
              <a:rPr lang="en-US" sz="3200" b="1" dirty="0"/>
              <a:t> </a:t>
            </a:r>
            <a:r>
              <a:rPr lang="en-US" sz="3200" b="1" dirty="0" smtClean="0"/>
              <a:t>intersection </a:t>
            </a:r>
            <a:r>
              <a:rPr lang="en-US" sz="3200" b="1" dirty="0"/>
              <a:t>of Mobile devices </a:t>
            </a:r>
            <a:r>
              <a:rPr lang="en-US" sz="3200" b="1" dirty="0" smtClean="0"/>
              <a:t>+ </a:t>
            </a:r>
            <a:r>
              <a:rPr lang="en-US" sz="3200" b="1" dirty="0"/>
              <a:t>MOOCs </a:t>
            </a:r>
            <a:endParaRPr lang="en-US" sz="3200" b="1" dirty="0" smtClean="0"/>
          </a:p>
          <a:p>
            <a:pPr marL="457200" indent="-457200">
              <a:buFontTx/>
              <a:buChar char="-"/>
            </a:pPr>
            <a:r>
              <a:rPr lang="en-US" sz="3200" b="1" dirty="0" smtClean="0"/>
              <a:t>and </a:t>
            </a:r>
            <a:r>
              <a:rPr lang="en-US" sz="3200" b="1" dirty="0"/>
              <a:t>investigate how </a:t>
            </a:r>
            <a:r>
              <a:rPr lang="en-US" sz="3200" b="1" dirty="0" smtClean="0"/>
              <a:t>this </a:t>
            </a:r>
            <a:r>
              <a:rPr lang="en-US" sz="3200" b="1" dirty="0"/>
              <a:t>combination can support and extend education in ways not possible before in Africa. </a:t>
            </a:r>
            <a:endParaRPr lang="en-US" sz="3200" b="1" dirty="0" smtClean="0"/>
          </a:p>
          <a:p>
            <a:pPr marL="457200" indent="-457200">
              <a:buFontTx/>
              <a:buChar char="-"/>
            </a:pPr>
            <a:r>
              <a:rPr lang="en-US" sz="3200" b="1" dirty="0" smtClean="0"/>
              <a:t>focus </a:t>
            </a:r>
            <a:r>
              <a:rPr lang="en-US" sz="3200" b="1" dirty="0"/>
              <a:t>is on the design </a:t>
            </a:r>
            <a:r>
              <a:rPr lang="en-US" sz="3200" b="1" dirty="0" smtClean="0"/>
              <a:t>and development </a:t>
            </a:r>
            <a:r>
              <a:rPr lang="en-US" sz="3200" b="1" dirty="0"/>
              <a:t>of a “mobile app for </a:t>
            </a:r>
            <a:r>
              <a:rPr lang="en-US" sz="3200" b="1" dirty="0" err="1"/>
              <a:t>re.mooc</a:t>
            </a:r>
            <a:r>
              <a:rPr lang="en-US" sz="3200" b="1" dirty="0"/>
              <a:t>,” targeting the African  after school student community in general, and local instructors in  particular </a:t>
            </a:r>
            <a:endParaRPr lang="en-US" sz="3200" dirty="0"/>
          </a:p>
        </p:txBody>
      </p:sp>
    </p:spTree>
    <p:extLst>
      <p:ext uri="{BB962C8B-B14F-4D97-AF65-F5344CB8AC3E}">
        <p14:creationId xmlns:p14="http://schemas.microsoft.com/office/powerpoint/2010/main" val="167852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gRSShopper</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5220072" y="6093296"/>
            <a:ext cx="3384376" cy="369332"/>
          </a:xfrm>
          <a:prstGeom prst="rect">
            <a:avLst/>
          </a:prstGeom>
          <a:noFill/>
        </p:spPr>
        <p:txBody>
          <a:bodyPr wrap="square" rtlCol="0">
            <a:spAutoFit/>
          </a:bodyPr>
          <a:lstStyle/>
          <a:p>
            <a:r>
              <a:rPr lang="fr-CA" dirty="0" smtClean="0">
                <a:hlinkClick r:id="rId3"/>
              </a:rPr>
              <a:t>http://grsshopper.downes.ca</a:t>
            </a:r>
            <a:r>
              <a:rPr lang="fr-CA" dirty="0" smtClean="0"/>
              <a:t> </a:t>
            </a:r>
            <a:endParaRPr lang="en-US" dirty="0"/>
          </a:p>
        </p:txBody>
      </p:sp>
    </p:spTree>
    <p:extLst>
      <p:ext uri="{BB962C8B-B14F-4D97-AF65-F5344CB8AC3E}">
        <p14:creationId xmlns:p14="http://schemas.microsoft.com/office/powerpoint/2010/main" val="533692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6350000" cy="4762500"/>
          </a:xfrm>
          <a:prstGeom prst="rect">
            <a:avLst/>
          </a:prstGeom>
        </p:spPr>
      </p:pic>
      <p:sp>
        <p:nvSpPr>
          <p:cNvPr id="5" name="TextBox 4"/>
          <p:cNvSpPr txBox="1"/>
          <p:nvPr/>
        </p:nvSpPr>
        <p:spPr>
          <a:xfrm>
            <a:off x="883833" y="5508863"/>
            <a:ext cx="4551095" cy="646331"/>
          </a:xfrm>
          <a:prstGeom prst="rect">
            <a:avLst/>
          </a:prstGeom>
          <a:solidFill>
            <a:srgbClr val="BFBFBF"/>
          </a:solidFill>
          <a:ln>
            <a:solidFill>
              <a:srgbClr val="4F81BD"/>
            </a:solidFill>
          </a:ln>
        </p:spPr>
        <p:txBody>
          <a:bodyPr wrap="none" rtlCol="0">
            <a:spAutoFit/>
          </a:bodyPr>
          <a:lstStyle/>
          <a:p>
            <a:r>
              <a:rPr lang="en-US" sz="3600" dirty="0" smtClean="0"/>
              <a:t>http://</a:t>
            </a:r>
            <a:r>
              <a:rPr lang="en-US" sz="3600" dirty="0" err="1" smtClean="0"/>
              <a:t>www.downes.ca</a:t>
            </a:r>
            <a:endParaRPr lang="en-US" sz="3600" dirty="0"/>
          </a:p>
        </p:txBody>
      </p:sp>
    </p:spTree>
    <p:extLst>
      <p:ext uri="{BB962C8B-B14F-4D97-AF65-F5344CB8AC3E}">
        <p14:creationId xmlns:p14="http://schemas.microsoft.com/office/powerpoint/2010/main" val="344503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re.mooc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Hacking </a:t>
            </a:r>
            <a:r>
              <a:rPr lang="en-US" dirty="0"/>
              <a:t>the material coming from MOOCs </a:t>
            </a:r>
            <a:r>
              <a:rPr lang="en-US" dirty="0" smtClean="0"/>
              <a:t>and enabling </a:t>
            </a:r>
            <a:r>
              <a:rPr lang="en-US" dirty="0"/>
              <a:t>a local instructor to create a different learning experience. </a:t>
            </a:r>
            <a:endParaRPr lang="en-US" dirty="0" smtClean="0"/>
          </a:p>
          <a:p>
            <a:r>
              <a:rPr lang="en-US" dirty="0" smtClean="0"/>
              <a:t>In </a:t>
            </a:r>
            <a:r>
              <a:rPr lang="en-US" dirty="0"/>
              <a:t>the context of the after school community, </a:t>
            </a:r>
            <a:r>
              <a:rPr lang="en-US" dirty="0" err="1"/>
              <a:t>re.mooc</a:t>
            </a:r>
            <a:r>
              <a:rPr lang="en-US" dirty="0"/>
              <a:t> means: to create </a:t>
            </a:r>
            <a:r>
              <a:rPr lang="en-US" dirty="0" smtClean="0"/>
              <a:t>a different </a:t>
            </a:r>
            <a:r>
              <a:rPr lang="en-US" dirty="0"/>
              <a:t>schedule and re-announce a course using part of the </a:t>
            </a:r>
            <a:r>
              <a:rPr lang="en-US" dirty="0" smtClean="0"/>
              <a:t>material coming </a:t>
            </a:r>
            <a:r>
              <a:rPr lang="en-US" dirty="0"/>
              <a:t>from several different MOOCs and integrate it with </a:t>
            </a:r>
            <a:r>
              <a:rPr lang="en-US" dirty="0" smtClean="0"/>
              <a:t>local sources</a:t>
            </a:r>
            <a:r>
              <a:rPr lang="en-US" dirty="0"/>
              <a:t>, annotating and localizing the content, but also enriching it with sensor data coming from measurements on the field. </a:t>
            </a:r>
            <a:endParaRPr lang="en-US" dirty="0"/>
          </a:p>
        </p:txBody>
      </p:sp>
    </p:spTree>
    <p:extLst>
      <p:ext uri="{BB962C8B-B14F-4D97-AF65-F5344CB8AC3E}">
        <p14:creationId xmlns:p14="http://schemas.microsoft.com/office/powerpoint/2010/main" val="180145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CCK08</a:t>
            </a:r>
            <a:endParaRPr lang="en-CA" dirty="0"/>
          </a:p>
        </p:txBody>
      </p:sp>
      <p:sp>
        <p:nvSpPr>
          <p:cNvPr id="3" name="Content Placeholder 2"/>
          <p:cNvSpPr>
            <a:spLocks noGrp="1"/>
          </p:cNvSpPr>
          <p:nvPr>
            <p:ph idx="1"/>
          </p:nvPr>
        </p:nvSpPr>
        <p:spPr>
          <a:xfrm>
            <a:off x="468224" y="1647304"/>
            <a:ext cx="8229600" cy="4525963"/>
          </a:xfrm>
        </p:spPr>
        <p:txBody>
          <a:bodyPr/>
          <a:lstStyle/>
          <a:p>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52385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924944"/>
            <a:ext cx="4680520" cy="35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15816" y="6477614"/>
            <a:ext cx="5958408" cy="338554"/>
          </a:xfrm>
          <a:prstGeom prst="rect">
            <a:avLst/>
          </a:prstGeom>
        </p:spPr>
        <p:txBody>
          <a:bodyPr wrap="square">
            <a:spAutoFit/>
          </a:bodyPr>
          <a:lstStyle/>
          <a:p>
            <a:r>
              <a:rPr lang="en-CA" sz="1600" dirty="0" smtClean="0">
                <a:hlinkClick r:id="rId5"/>
              </a:rPr>
              <a:t>http://connect.downes.ca/cgi-bin/archive.cgi?page=thedaily.htm</a:t>
            </a:r>
            <a:r>
              <a:rPr lang="en-CA" sz="1600" dirty="0" smtClean="0"/>
              <a:t> </a:t>
            </a:r>
            <a:endParaRPr lang="en-CA" sz="1600" dirty="0"/>
          </a:p>
        </p:txBody>
      </p:sp>
      <p:sp>
        <p:nvSpPr>
          <p:cNvPr id="5" name="Rectangle 4"/>
          <p:cNvSpPr/>
          <p:nvPr/>
        </p:nvSpPr>
        <p:spPr>
          <a:xfrm>
            <a:off x="376288" y="5315307"/>
            <a:ext cx="3043584" cy="584775"/>
          </a:xfrm>
          <a:prstGeom prst="rect">
            <a:avLst/>
          </a:prstGeom>
        </p:spPr>
        <p:txBody>
          <a:bodyPr wrap="square">
            <a:spAutoFit/>
          </a:bodyPr>
          <a:lstStyle/>
          <a:p>
            <a:r>
              <a:rPr lang="en-CA" sz="1600" dirty="0" smtClean="0">
                <a:hlinkClick r:id="rId6"/>
              </a:rPr>
              <a:t>http://wwwapps.cc.umanitoba.ca/moodle/course/view.php?id=20</a:t>
            </a:r>
            <a:r>
              <a:rPr lang="en-CA" sz="1600" dirty="0" smtClean="0"/>
              <a:t> </a:t>
            </a:r>
            <a:endParaRPr lang="en-CA" sz="1600" dirty="0"/>
          </a:p>
        </p:txBody>
      </p:sp>
      <p:sp>
        <p:nvSpPr>
          <p:cNvPr id="6" name="Rectangle 5"/>
          <p:cNvSpPr/>
          <p:nvPr/>
        </p:nvSpPr>
        <p:spPr>
          <a:xfrm>
            <a:off x="6300192" y="1637015"/>
            <a:ext cx="1954446" cy="461665"/>
          </a:xfrm>
          <a:prstGeom prst="rect">
            <a:avLst/>
          </a:prstGeom>
        </p:spPr>
        <p:txBody>
          <a:bodyPr wrap="none">
            <a:spAutoFit/>
          </a:bodyPr>
          <a:lstStyle/>
          <a:p>
            <a:r>
              <a:rPr lang="fr-FR" sz="2400" dirty="0"/>
              <a:t>2300 </a:t>
            </a:r>
            <a:r>
              <a:rPr lang="fr-FR" sz="2400" dirty="0" err="1" smtClean="0"/>
              <a:t>students</a:t>
            </a:r>
            <a:endParaRPr lang="en-US" sz="2400" dirty="0"/>
          </a:p>
        </p:txBody>
      </p:sp>
    </p:spTree>
    <p:extLst>
      <p:ext uri="{BB962C8B-B14F-4D97-AF65-F5344CB8AC3E}">
        <p14:creationId xmlns:p14="http://schemas.microsoft.com/office/powerpoint/2010/main" val="114559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56" y="1412776"/>
            <a:ext cx="4359400" cy="26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186468" cy="30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7594" y="5558338"/>
            <a:ext cx="1568186" cy="369332"/>
          </a:xfrm>
          <a:prstGeom prst="rect">
            <a:avLst/>
          </a:prstGeom>
        </p:spPr>
        <p:txBody>
          <a:bodyPr wrap="none">
            <a:spAutoFit/>
          </a:bodyPr>
          <a:lstStyle/>
          <a:p>
            <a:r>
              <a:rPr lang="fr-FR" dirty="0" smtClean="0"/>
              <a:t>2800 </a:t>
            </a:r>
            <a:r>
              <a:rPr lang="fr-FR" dirty="0" err="1" smtClean="0"/>
              <a:t>students</a:t>
            </a:r>
            <a:endParaRPr lang="en-US" dirty="0"/>
          </a:p>
        </p:txBody>
      </p:sp>
      <p:sp>
        <p:nvSpPr>
          <p:cNvPr id="5" name="Rectangle 4"/>
          <p:cNvSpPr/>
          <p:nvPr/>
        </p:nvSpPr>
        <p:spPr>
          <a:xfrm>
            <a:off x="332456" y="4149080"/>
            <a:ext cx="1568186" cy="369332"/>
          </a:xfrm>
          <a:prstGeom prst="rect">
            <a:avLst/>
          </a:prstGeom>
        </p:spPr>
        <p:txBody>
          <a:bodyPr wrap="none">
            <a:spAutoFit/>
          </a:bodyPr>
          <a:lstStyle/>
          <a:p>
            <a:r>
              <a:rPr lang="fr-FR" dirty="0"/>
              <a:t>1800 </a:t>
            </a:r>
            <a:r>
              <a:rPr lang="fr-FR" dirty="0" err="1" smtClean="0"/>
              <a:t>students</a:t>
            </a:r>
            <a:endParaRPr lang="en-US" dirty="0"/>
          </a:p>
        </p:txBody>
      </p:sp>
      <p:pic>
        <p:nvPicPr>
          <p:cNvPr id="1029" name="Picture 5" descr="http://etcjournal.files.wordpress.com/2012/10/cfhe12.jpg?w=300&amp;h=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92" y="5104829"/>
            <a:ext cx="2857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3110" y="5830277"/>
            <a:ext cx="1568186" cy="369332"/>
          </a:xfrm>
          <a:prstGeom prst="rect">
            <a:avLst/>
          </a:prstGeom>
        </p:spPr>
        <p:txBody>
          <a:bodyPr wrap="none">
            <a:spAutoFit/>
          </a:bodyPr>
          <a:lstStyle/>
          <a:p>
            <a:r>
              <a:rPr lang="fr-FR" dirty="0" smtClean="0"/>
              <a:t>3000 </a:t>
            </a:r>
            <a:r>
              <a:rPr lang="fr-FR" dirty="0" err="1" smtClean="0"/>
              <a:t>students</a:t>
            </a:r>
            <a:endParaRPr lang="en-US" dirty="0"/>
          </a:p>
        </p:txBody>
      </p:sp>
      <p:sp>
        <p:nvSpPr>
          <p:cNvPr id="6" name="Rectangle 5"/>
          <p:cNvSpPr/>
          <p:nvPr/>
        </p:nvSpPr>
        <p:spPr>
          <a:xfrm>
            <a:off x="188492" y="6093315"/>
            <a:ext cx="1711109" cy="307777"/>
          </a:xfrm>
          <a:prstGeom prst="rect">
            <a:avLst/>
          </a:prstGeom>
        </p:spPr>
        <p:txBody>
          <a:bodyPr wrap="none">
            <a:spAutoFit/>
          </a:bodyPr>
          <a:lstStyle/>
          <a:p>
            <a:r>
              <a:rPr lang="en-US" sz="1400" dirty="0">
                <a:hlinkClick r:id="rId5"/>
              </a:rPr>
              <a:t>http://edfuture.net</a:t>
            </a:r>
            <a:r>
              <a:rPr lang="en-US" sz="1400" dirty="0" smtClean="0">
                <a:hlinkClick r:id="rId5"/>
              </a:rPr>
              <a:t>/</a:t>
            </a:r>
            <a:r>
              <a:rPr lang="en-US" sz="1400" dirty="0" smtClean="0"/>
              <a:t> </a:t>
            </a:r>
            <a:endParaRPr lang="en-US" sz="1400" dirty="0"/>
          </a:p>
        </p:txBody>
      </p:sp>
      <p:sp>
        <p:nvSpPr>
          <p:cNvPr id="7" name="Rectangle 6"/>
          <p:cNvSpPr/>
          <p:nvPr/>
        </p:nvSpPr>
        <p:spPr>
          <a:xfrm>
            <a:off x="6588224" y="5927670"/>
            <a:ext cx="1964769" cy="307777"/>
          </a:xfrm>
          <a:prstGeom prst="rect">
            <a:avLst/>
          </a:prstGeom>
        </p:spPr>
        <p:txBody>
          <a:bodyPr wrap="none">
            <a:spAutoFit/>
          </a:bodyPr>
          <a:lstStyle/>
          <a:p>
            <a:r>
              <a:rPr lang="en-US" sz="1400" dirty="0">
                <a:hlinkClick r:id="rId6"/>
              </a:rPr>
              <a:t>http</a:t>
            </a:r>
            <a:r>
              <a:rPr lang="en-US" sz="1400" dirty="0" smtClean="0">
                <a:hlinkClick r:id="rId6"/>
              </a:rPr>
              <a:t>://change.mooc.ca/</a:t>
            </a:r>
            <a:r>
              <a:rPr lang="en-US" sz="1400" dirty="0" smtClean="0"/>
              <a:t> </a:t>
            </a:r>
            <a:endParaRPr lang="en-US" sz="1400" dirty="0"/>
          </a:p>
        </p:txBody>
      </p:sp>
      <p:sp>
        <p:nvSpPr>
          <p:cNvPr id="8" name="Rectangle 7"/>
          <p:cNvSpPr/>
          <p:nvPr/>
        </p:nvSpPr>
        <p:spPr>
          <a:xfrm>
            <a:off x="385069" y="4420492"/>
            <a:ext cx="2188484" cy="307777"/>
          </a:xfrm>
          <a:prstGeom prst="rect">
            <a:avLst/>
          </a:prstGeom>
        </p:spPr>
        <p:txBody>
          <a:bodyPr wrap="none">
            <a:spAutoFit/>
          </a:bodyPr>
          <a:lstStyle/>
          <a:p>
            <a:r>
              <a:rPr lang="en-US" sz="1400" dirty="0">
                <a:hlinkClick r:id="rId7"/>
              </a:rPr>
              <a:t>http</a:t>
            </a:r>
            <a:r>
              <a:rPr lang="en-US" sz="1400" dirty="0" smtClean="0">
                <a:hlinkClick r:id="rId7"/>
              </a:rPr>
              <a:t>://connect.downes.ca/</a:t>
            </a:r>
            <a:r>
              <a:rPr lang="en-US" sz="1400" dirty="0" smtClean="0"/>
              <a:t> </a:t>
            </a:r>
            <a:endParaRPr lang="en-US" sz="1400" dirty="0"/>
          </a:p>
        </p:txBody>
      </p:sp>
      <p:sp>
        <p:nvSpPr>
          <p:cNvPr id="1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Other Courses</a:t>
            </a:r>
            <a:endParaRPr lang="en-CA" dirty="0"/>
          </a:p>
        </p:txBody>
      </p:sp>
    </p:spTree>
    <p:extLst>
      <p:ext uri="{BB962C8B-B14F-4D97-AF65-F5344CB8AC3E}">
        <p14:creationId xmlns:p14="http://schemas.microsoft.com/office/powerpoint/2010/main" val="359152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MOOC</a:t>
            </a:r>
            <a:r>
              <a:rPr lang="en-US" dirty="0" smtClean="0"/>
              <a:t> </a:t>
            </a:r>
            <a:r>
              <a:rPr lang="en-US" dirty="0" err="1" smtClean="0"/>
              <a:t>vs</a:t>
            </a:r>
            <a:r>
              <a:rPr lang="en-US" dirty="0" smtClean="0"/>
              <a:t> </a:t>
            </a:r>
            <a:r>
              <a:rPr lang="en-US" dirty="0" err="1" smtClean="0"/>
              <a:t>xMOOC</a:t>
            </a:r>
            <a:endParaRPr lang="en-US" dirty="0"/>
          </a:p>
        </p:txBody>
      </p:sp>
      <p:cxnSp>
        <p:nvCxnSpPr>
          <p:cNvPr id="5" name="Straight Arrow Connector 4"/>
          <p:cNvCxnSpPr/>
          <p:nvPr/>
        </p:nvCxnSpPr>
        <p:spPr>
          <a:xfrm>
            <a:off x="971600" y="1700808"/>
            <a:ext cx="684076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9592" y="1914872"/>
            <a:ext cx="1512168" cy="461665"/>
          </a:xfrm>
          <a:prstGeom prst="rect">
            <a:avLst/>
          </a:prstGeom>
          <a:noFill/>
        </p:spPr>
        <p:txBody>
          <a:bodyPr wrap="square" rtlCol="0">
            <a:spAutoFit/>
          </a:bodyPr>
          <a:lstStyle/>
          <a:p>
            <a:r>
              <a:rPr lang="fr-FR" sz="2400" dirty="0" smtClean="0"/>
              <a:t>networks</a:t>
            </a:r>
            <a:endParaRPr lang="en-US" dirty="0"/>
          </a:p>
        </p:txBody>
      </p:sp>
      <p:sp>
        <p:nvSpPr>
          <p:cNvPr id="7" name="TextBox 6"/>
          <p:cNvSpPr txBox="1"/>
          <p:nvPr/>
        </p:nvSpPr>
        <p:spPr>
          <a:xfrm>
            <a:off x="6876256" y="1911746"/>
            <a:ext cx="1224136" cy="830997"/>
          </a:xfrm>
          <a:prstGeom prst="rect">
            <a:avLst/>
          </a:prstGeom>
          <a:noFill/>
        </p:spPr>
        <p:txBody>
          <a:bodyPr wrap="square" rtlCol="0">
            <a:spAutoFit/>
          </a:bodyPr>
          <a:lstStyle/>
          <a:p>
            <a:r>
              <a:rPr lang="en-US" sz="2400" dirty="0" smtClean="0"/>
              <a:t>contents</a:t>
            </a:r>
            <a:endParaRPr lang="en-US" sz="2400" dirty="0"/>
          </a:p>
        </p:txBody>
      </p:sp>
      <p:sp>
        <p:nvSpPr>
          <p:cNvPr id="8" name="TextBox 7"/>
          <p:cNvSpPr txBox="1"/>
          <p:nvPr/>
        </p:nvSpPr>
        <p:spPr>
          <a:xfrm>
            <a:off x="3851920" y="1911747"/>
            <a:ext cx="1080120" cy="461665"/>
          </a:xfrm>
          <a:prstGeom prst="rect">
            <a:avLst/>
          </a:prstGeom>
          <a:noFill/>
        </p:spPr>
        <p:txBody>
          <a:bodyPr wrap="square" rtlCol="0">
            <a:spAutoFit/>
          </a:bodyPr>
          <a:lstStyle/>
          <a:p>
            <a:r>
              <a:rPr lang="fr-FR" sz="2400" dirty="0" err="1" smtClean="0"/>
              <a:t>tasks</a:t>
            </a:r>
            <a:endParaRPr lang="en-US" dirty="0"/>
          </a:p>
        </p:txBody>
      </p:sp>
      <p:sp>
        <p:nvSpPr>
          <p:cNvPr id="9" name="Rectangle 8"/>
          <p:cNvSpPr/>
          <p:nvPr/>
        </p:nvSpPr>
        <p:spPr>
          <a:xfrm>
            <a:off x="754683" y="6237312"/>
            <a:ext cx="5382344" cy="307777"/>
          </a:xfrm>
          <a:prstGeom prst="rect">
            <a:avLst/>
          </a:prstGeom>
        </p:spPr>
        <p:txBody>
          <a:bodyPr wrap="square">
            <a:spAutoFit/>
          </a:bodyPr>
          <a:lstStyle/>
          <a:p>
            <a:r>
              <a:rPr lang="en-US" sz="1400" dirty="0">
                <a:hlinkClick r:id="rId2"/>
              </a:rPr>
              <a:t>http://lisahistory.net/wordpress/2012/08/three-kinds-of-moocs</a:t>
            </a:r>
            <a:r>
              <a:rPr lang="en-US" sz="1400" dirty="0" smtClean="0">
                <a:hlinkClick r:id="rId2"/>
              </a:rPr>
              <a:t>/</a:t>
            </a:r>
            <a:r>
              <a:rPr lang="en-US" sz="1400" dirty="0" smtClean="0"/>
              <a:t> </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99" y="2564904"/>
            <a:ext cx="2041401" cy="312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ds106.us/wiki/images/7/7b/2012-fall-s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708920"/>
            <a:ext cx="1879605" cy="12961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59832" y="4128255"/>
            <a:ext cx="1743170" cy="276999"/>
          </a:xfrm>
          <a:prstGeom prst="rect">
            <a:avLst/>
          </a:prstGeom>
        </p:spPr>
        <p:txBody>
          <a:bodyPr wrap="none">
            <a:spAutoFit/>
          </a:bodyPr>
          <a:lstStyle/>
          <a:p>
            <a:r>
              <a:rPr lang="en-US" sz="1200" dirty="0">
                <a:hlinkClick r:id="rId5"/>
              </a:rPr>
              <a:t>http://ds106.us/history</a:t>
            </a:r>
            <a:r>
              <a:rPr lang="en-US" sz="1200" dirty="0" smtClean="0">
                <a:hlinkClick r:id="rId5"/>
              </a:rPr>
              <a:t>/</a:t>
            </a:r>
            <a:r>
              <a:rPr lang="en-US" sz="1200" dirty="0" smtClean="0"/>
              <a:t> </a:t>
            </a:r>
            <a:endParaRPr lang="en-US" sz="1200" dirty="0"/>
          </a:p>
        </p:txBody>
      </p:sp>
      <p:pic>
        <p:nvPicPr>
          <p:cNvPr id="2054" name="Picture 6" descr="http://www.blogcdn.com/www.engadget.com/media/2011/08/stanford-ai-cour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2557760"/>
            <a:ext cx="2209428" cy="10494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21123" y="3628877"/>
            <a:ext cx="1880708" cy="276999"/>
          </a:xfrm>
          <a:prstGeom prst="rect">
            <a:avLst/>
          </a:prstGeom>
        </p:spPr>
        <p:txBody>
          <a:bodyPr wrap="none">
            <a:spAutoFit/>
          </a:bodyPr>
          <a:lstStyle/>
          <a:p>
            <a:r>
              <a:rPr lang="en-US" sz="1200" dirty="0">
                <a:hlinkClick r:id="rId7"/>
              </a:rPr>
              <a:t>https://www.ai-class.com</a:t>
            </a:r>
            <a:r>
              <a:rPr lang="en-US" sz="1200" dirty="0" smtClean="0">
                <a:hlinkClick r:id="rId7"/>
              </a:rPr>
              <a:t>/</a:t>
            </a:r>
            <a:r>
              <a:rPr lang="en-US" sz="1200" dirty="0" smtClean="0"/>
              <a:t> </a:t>
            </a:r>
            <a:endParaRPr lang="en-US" sz="1200" dirty="0"/>
          </a:p>
        </p:txBody>
      </p:sp>
      <p:pic>
        <p:nvPicPr>
          <p:cNvPr id="2056" name="Picture 8" descr="http://www.slate.com/content/dam/slate/blogs/future_tense/2012/09/19/online_education_coursera_adds_17_universities_aims_to_take_over_world/1348064508404.png.CROP.rectangle3-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605" y="3905876"/>
            <a:ext cx="2225153" cy="13554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50731" y="5261339"/>
            <a:ext cx="1907189" cy="276999"/>
          </a:xfrm>
          <a:prstGeom prst="rect">
            <a:avLst/>
          </a:prstGeom>
        </p:spPr>
        <p:txBody>
          <a:bodyPr wrap="none">
            <a:spAutoFit/>
          </a:bodyPr>
          <a:lstStyle/>
          <a:p>
            <a:r>
              <a:rPr lang="en-US" sz="1200" dirty="0">
                <a:hlinkClick r:id="rId9"/>
              </a:rPr>
              <a:t>https://www.coursera.org</a:t>
            </a:r>
            <a:r>
              <a:rPr lang="en-US" sz="1200" dirty="0" smtClean="0">
                <a:hlinkClick r:id="rId9"/>
              </a:rPr>
              <a:t>/</a:t>
            </a:r>
            <a:r>
              <a:rPr lang="en-US" sz="1200" dirty="0" smtClean="0"/>
              <a:t> </a:t>
            </a:r>
            <a:endParaRPr lang="en-US" sz="1200" dirty="0"/>
          </a:p>
        </p:txBody>
      </p:sp>
      <p:pic>
        <p:nvPicPr>
          <p:cNvPr id="2058" name="Picture 10" descr="https://encrypted-tbn0.gstatic.com/images?q=tbn:ANd9GcRPXjeGEQVsA0gcKv6kNLqCzSasMbAXZPBTurqo_x0_hrhdcOC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6313" y="5538338"/>
            <a:ext cx="1608380" cy="120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6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Connectivist </a:t>
            </a:r>
            <a:r>
              <a:rPr lang="fr-CA" dirty="0" err="1" smtClean="0"/>
              <a:t>MOOCs</a:t>
            </a:r>
            <a:endParaRPr lang="en-US" dirty="0"/>
          </a:p>
        </p:txBody>
      </p:sp>
      <p:pic>
        <p:nvPicPr>
          <p:cNvPr id="3074" name="Picture 2" descr="http://www.rzuser.uni-heidelberg.de/~x28/en/172/cck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97335"/>
            <a:ext cx="6387927" cy="4779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3768" y="6309320"/>
            <a:ext cx="6246440" cy="307777"/>
          </a:xfrm>
          <a:prstGeom prst="rect">
            <a:avLst/>
          </a:prstGeom>
        </p:spPr>
        <p:txBody>
          <a:bodyPr wrap="square">
            <a:spAutoFit/>
          </a:bodyPr>
          <a:lstStyle/>
          <a:p>
            <a:r>
              <a:rPr lang="en-US" sz="1400" dirty="0">
                <a:hlinkClick r:id="rId3"/>
              </a:rPr>
              <a:t>http://x28newblog.blog.uni-heidelberg.de/2008/09/06/cck08-first-impressions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420598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How to </a:t>
            </a:r>
            <a:r>
              <a:rPr lang="fr-CA" dirty="0" err="1" smtClean="0"/>
              <a:t>Learn</a:t>
            </a:r>
            <a:r>
              <a:rPr lang="fr-CA" dirty="0" smtClean="0"/>
              <a:t> in a </a:t>
            </a:r>
            <a:r>
              <a:rPr lang="fr-CA" dirty="0" err="1" smtClean="0"/>
              <a:t>cMOOC</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2-03-11 at 11.52.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85" y="1525189"/>
            <a:ext cx="7124700" cy="4406900"/>
          </a:xfrm>
          <a:prstGeom prst="rect">
            <a:avLst/>
          </a:prstGeom>
        </p:spPr>
      </p:pic>
      <p:sp>
        <p:nvSpPr>
          <p:cNvPr id="5" name="Rectangle 4"/>
          <p:cNvSpPr/>
          <p:nvPr/>
        </p:nvSpPr>
        <p:spPr>
          <a:xfrm>
            <a:off x="467544" y="6309320"/>
            <a:ext cx="6750496" cy="307777"/>
          </a:xfrm>
          <a:prstGeom prst="rect">
            <a:avLst/>
          </a:prstGeom>
        </p:spPr>
        <p:txBody>
          <a:bodyPr wrap="square">
            <a:spAutoFit/>
          </a:bodyPr>
          <a:lstStyle/>
          <a:p>
            <a:r>
              <a:rPr lang="en-US" sz="1400" dirty="0" smtClean="0">
                <a:hlinkClick r:id="rId3"/>
              </a:rPr>
              <a:t>http://www.tonybates.ca/2012/03/03/more-reflections-on-moocs-and-mitx/</a:t>
            </a:r>
            <a:r>
              <a:rPr lang="en-US" sz="1400" dirty="0" smtClean="0"/>
              <a:t> </a:t>
            </a:r>
            <a:endParaRPr lang="en-US" sz="1400" dirty="0"/>
          </a:p>
        </p:txBody>
      </p:sp>
      <p:sp>
        <p:nvSpPr>
          <p:cNvPr id="6" name="Rectangle 5"/>
          <p:cNvSpPr/>
          <p:nvPr/>
        </p:nvSpPr>
        <p:spPr>
          <a:xfrm>
            <a:off x="3862795" y="5932089"/>
            <a:ext cx="4572000" cy="830997"/>
          </a:xfrm>
          <a:prstGeom prst="rect">
            <a:avLst/>
          </a:prstGeom>
          <a:solidFill>
            <a:schemeClr val="bg1"/>
          </a:solidFill>
        </p:spPr>
        <p:txBody>
          <a:bodyPr>
            <a:spAutoFit/>
          </a:bodyPr>
          <a:lstStyle/>
          <a:p>
            <a:r>
              <a:rPr lang="fr-FR" sz="2400" dirty="0"/>
              <a:t>un processus d'immersion dans une communauté sachant</a:t>
            </a:r>
            <a:endParaRPr lang="en-US" sz="2400" dirty="0"/>
          </a:p>
        </p:txBody>
      </p:sp>
    </p:spTree>
    <p:extLst>
      <p:ext uri="{BB962C8B-B14F-4D97-AF65-F5344CB8AC3E}">
        <p14:creationId xmlns:p14="http://schemas.microsoft.com/office/powerpoint/2010/main" val="213553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How to </a:t>
            </a:r>
            <a:r>
              <a:rPr lang="fr-CA" dirty="0" err="1" smtClean="0"/>
              <a:t>Create</a:t>
            </a:r>
            <a:r>
              <a:rPr lang="fr-CA" dirty="0" smtClean="0"/>
              <a:t> a </a:t>
            </a:r>
            <a:r>
              <a:rPr lang="fr-CA" dirty="0" err="1" smtClean="0"/>
              <a:t>cMOOC</a:t>
            </a:r>
            <a:endParaRPr lang="en-US" dirty="0"/>
          </a:p>
        </p:txBody>
      </p:sp>
      <p:sp>
        <p:nvSpPr>
          <p:cNvPr id="3" name="Content Placeholder 2"/>
          <p:cNvSpPr>
            <a:spLocks noGrp="1"/>
          </p:cNvSpPr>
          <p:nvPr>
            <p:ph idx="1"/>
          </p:nvPr>
        </p:nvSpPr>
        <p:spPr/>
        <p:txBody>
          <a:bodyPr/>
          <a:lstStyle/>
          <a:p>
            <a:r>
              <a:rPr lang="fr-CA" dirty="0" err="1" smtClean="0"/>
              <a:t>It’s</a:t>
            </a:r>
            <a:r>
              <a:rPr lang="fr-CA" dirty="0" smtClean="0"/>
              <a:t> </a:t>
            </a:r>
            <a:r>
              <a:rPr lang="fr-CA" dirty="0" err="1" smtClean="0"/>
              <a:t>like</a:t>
            </a:r>
            <a:r>
              <a:rPr lang="fr-CA" dirty="0" smtClean="0"/>
              <a:t> </a:t>
            </a:r>
            <a:r>
              <a:rPr lang="fr-CA" dirty="0" err="1" smtClean="0"/>
              <a:t>creating</a:t>
            </a:r>
            <a:r>
              <a:rPr lang="fr-CA" dirty="0" smtClean="0"/>
              <a:t> a network</a:t>
            </a:r>
          </a:p>
          <a:p>
            <a:r>
              <a:rPr lang="fr-FR" dirty="0" err="1" smtClean="0"/>
              <a:t>Don’t</a:t>
            </a:r>
            <a:r>
              <a:rPr lang="fr-FR" dirty="0" smtClean="0"/>
              <a:t> </a:t>
            </a:r>
            <a:r>
              <a:rPr lang="fr-FR" dirty="0" err="1" smtClean="0"/>
              <a:t>centralize</a:t>
            </a:r>
            <a:endParaRPr lang="fr-FR" dirty="0" smtClean="0"/>
          </a:p>
          <a:p>
            <a:r>
              <a:rPr lang="fr-FR" dirty="0" err="1" smtClean="0"/>
              <a:t>Concentrate</a:t>
            </a:r>
            <a:r>
              <a:rPr lang="fr-FR" dirty="0" smtClean="0"/>
              <a:t> on the </a:t>
            </a:r>
            <a:r>
              <a:rPr lang="fr-FR" dirty="0" err="1" smtClean="0"/>
              <a:t>creation</a:t>
            </a:r>
            <a:r>
              <a:rPr lang="fr-FR" dirty="0" smtClean="0"/>
              <a:t> of links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6992"/>
            <a:ext cx="3937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3810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440093">
            <a:off x="4283394" y="4302045"/>
            <a:ext cx="78825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5805264"/>
            <a:ext cx="3534544" cy="369332"/>
          </a:xfrm>
          <a:prstGeom prst="rect">
            <a:avLst/>
          </a:prstGeom>
          <a:noFill/>
        </p:spPr>
        <p:txBody>
          <a:bodyPr wrap="square" rtlCol="0">
            <a:spAutoFit/>
          </a:bodyPr>
          <a:lstStyle/>
          <a:p>
            <a:r>
              <a:rPr lang="fr-FR" dirty="0" err="1" smtClean="0"/>
              <a:t>We</a:t>
            </a:r>
            <a:r>
              <a:rPr lang="fr-FR" dirty="0" smtClean="0"/>
              <a:t> use social networks.</a:t>
            </a:r>
            <a:r>
              <a:rPr lang="fr-CA" dirty="0" smtClean="0"/>
              <a:t>.. </a:t>
            </a:r>
            <a:endParaRPr lang="en-US" dirty="0"/>
          </a:p>
        </p:txBody>
      </p:sp>
      <p:sp>
        <p:nvSpPr>
          <p:cNvPr id="8" name="TextBox 7"/>
          <p:cNvSpPr txBox="1"/>
          <p:nvPr/>
        </p:nvSpPr>
        <p:spPr>
          <a:xfrm>
            <a:off x="4470400" y="6237312"/>
            <a:ext cx="3269952" cy="369332"/>
          </a:xfrm>
          <a:prstGeom prst="rect">
            <a:avLst/>
          </a:prstGeom>
          <a:noFill/>
        </p:spPr>
        <p:txBody>
          <a:bodyPr wrap="square" rtlCol="0">
            <a:spAutoFit/>
          </a:bodyPr>
          <a:lstStyle/>
          <a:p>
            <a:r>
              <a:rPr lang="fr-CA" dirty="0" smtClean="0"/>
              <a:t>… to </a:t>
            </a:r>
            <a:r>
              <a:rPr lang="fr-CA" dirty="0" err="1" smtClean="0"/>
              <a:t>create</a:t>
            </a:r>
            <a:r>
              <a:rPr lang="fr-CA" dirty="0" smtClean="0"/>
              <a:t> </a:t>
            </a:r>
            <a:r>
              <a:rPr lang="fr-CA" dirty="0" err="1" smtClean="0"/>
              <a:t>personal</a:t>
            </a:r>
            <a:r>
              <a:rPr lang="fr-CA" dirty="0" smtClean="0"/>
              <a:t> </a:t>
            </a:r>
            <a:r>
              <a:rPr lang="fr-CA" dirty="0" err="1" smtClean="0"/>
              <a:t>knowledge</a:t>
            </a:r>
            <a:endParaRPr lang="en-US" dirty="0"/>
          </a:p>
        </p:txBody>
      </p:sp>
    </p:spTree>
    <p:extLst>
      <p:ext uri="{BB962C8B-B14F-4D97-AF65-F5344CB8AC3E}">
        <p14:creationId xmlns:p14="http://schemas.microsoft.com/office/powerpoint/2010/main" val="2280860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429</Words>
  <Application>Microsoft Office PowerPoint</Application>
  <PresentationFormat>On-screen Show (4:3)</PresentationFormat>
  <Paragraphs>82</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MOOCs in Context the re.mooc in Africa </vt:lpstr>
      <vt:lpstr>PowerPoint Presentation</vt:lpstr>
      <vt:lpstr>re.mooc</vt:lpstr>
      <vt:lpstr>CCK08</vt:lpstr>
      <vt:lpstr>  </vt:lpstr>
      <vt:lpstr>cMOOC vs xMOOC</vt:lpstr>
      <vt:lpstr>Connectivist MOOCs</vt:lpstr>
      <vt:lpstr>How to Learn in a cMOOC</vt:lpstr>
      <vt:lpstr>How to Create a cMOOC</vt:lpstr>
      <vt:lpstr>Why Open Educational Resources?</vt:lpstr>
      <vt:lpstr>Success Factors</vt:lpstr>
      <vt:lpstr>Network Democracy</vt:lpstr>
      <vt:lpstr>The Semantic Condition</vt:lpstr>
      <vt:lpstr>Diversity</vt:lpstr>
      <vt:lpstr>Openness</vt:lpstr>
      <vt:lpstr>Autonomy</vt:lpstr>
      <vt:lpstr>Interactivity</vt:lpstr>
      <vt:lpstr>How to Evaluate Learning</vt:lpstr>
      <vt:lpstr>Aggregated Conversations</vt:lpstr>
      <vt:lpstr>gRSShopper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 et REL</dc:title>
  <dc:creator>Stephen Downes</dc:creator>
  <cp:lastModifiedBy>Stephen Downes</cp:lastModifiedBy>
  <cp:revision>21</cp:revision>
  <dcterms:created xsi:type="dcterms:W3CDTF">2013-02-05T12:12:49Z</dcterms:created>
  <dcterms:modified xsi:type="dcterms:W3CDTF">2013-03-11T17:13:49Z</dcterms:modified>
</cp:coreProperties>
</file>