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2" r:id="rId5"/>
    <p:sldId id="260" r:id="rId6"/>
    <p:sldId id="263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7" y="-3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F3E7-6C66-45C1-AF29-DE806EFA4692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448FB-9119-4647-8B44-146DCCE6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448FB-9119-4647-8B44-146DCCE6C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6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13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0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3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C148-510C-48F7-9146-3A73FE6FE9DA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0B853-1484-4EF1-B8A2-123DE694A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tl.curtin.edu.au/professional_development/conferences/tlf/tlf2005/refereed/staubl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ost.eikispaces.com/PLE+Diagrams?f=pr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heoldreader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greens.com/marketing/library/contents.jsp?doctype=10&amp;docid=0005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lifeismylab.wordpress.com/2008/05/01/may-is-social-networking-month-at-the-lifelong-learning-lab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ost.eikispaces.com/PLE+Diagrams?f=pr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tl.curtin.edu.au/professional_development/conferences/tlf/tlf2005/refereed/staub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nekcam.blogspot.ca/2011/09/reflecting-on-e-learning-theories-and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tl.curtin.edu.au/professional_development/conferences/tlf/tlf2005/refereed/staubl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tl.curtin.edu.au/professional_development/conferences/tlf/tlf2005/refereed/staubl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arahgraphic.wordpress.com/2008/0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066800"/>
            <a:ext cx="3657600" cy="1470025"/>
          </a:xfrm>
        </p:spPr>
        <p:txBody>
          <a:bodyPr/>
          <a:lstStyle/>
          <a:p>
            <a:r>
              <a:rPr lang="en-US" dirty="0" smtClean="0"/>
              <a:t>Life-Long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733800"/>
            <a:ext cx="3352800" cy="1752600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June 4, 2013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77" y="990600"/>
            <a:ext cx="37592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78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Interaction: how to get it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329363" cy="40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96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Interaction: </a:t>
            </a:r>
            <a:r>
              <a:rPr lang="en-US" sz="3200" dirty="0"/>
              <a:t>participation in a learning community (</a:t>
            </a:r>
            <a:r>
              <a:rPr lang="en-US" sz="3200" dirty="0" smtClean="0"/>
              <a:t>or a </a:t>
            </a:r>
            <a:r>
              <a:rPr lang="en-US" sz="3200" dirty="0"/>
              <a:t>community of practice) (or a network)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adapted from Garrison, Barbara </a:t>
            </a:r>
            <a:r>
              <a:rPr lang="en-US" sz="700" dirty="0" err="1" smtClean="0"/>
              <a:t>Stäuble</a:t>
            </a:r>
            <a:r>
              <a:rPr lang="en-US" sz="700" dirty="0" smtClean="0"/>
              <a:t> </a:t>
            </a:r>
            <a:r>
              <a:rPr lang="en-US" sz="700" dirty="0" smtClean="0">
                <a:hlinkClick r:id="rId3"/>
              </a:rPr>
              <a:t>http://otl.curtin.edu.au/professional_development/conferences/tlf/tlf2005/refereed/stauble.html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Build your own interaction network, and place </a:t>
            </a:r>
            <a:r>
              <a:rPr lang="en-US" sz="3200" i="1" dirty="0" smtClean="0"/>
              <a:t>yourself</a:t>
            </a:r>
            <a:r>
              <a:rPr lang="en-US" sz="3200" dirty="0" smtClean="0"/>
              <a:t> at the center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</a:t>
            </a:r>
            <a:r>
              <a:rPr lang="en-US" sz="700" dirty="0" smtClean="0">
                <a:hlinkClick r:id="rId3"/>
              </a:rPr>
              <a:t>http://edtechpost.eikispaces.com/PLE+Diagrams?f=print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28063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91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Usability: simplicity and consistency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3716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671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Elements of usability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776413"/>
            <a:ext cx="81057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77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Consistency: organize your knowledge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56673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46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Simplify the message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8678"/>
            <a:ext cx="6729736" cy="449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5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Relevance: learning that is important to you </a:t>
            </a:r>
            <a:r>
              <a:rPr lang="en-US" sz="3200" i="1" dirty="0" smtClean="0"/>
              <a:t>now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60293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9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Step One: maximize your sources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</a:t>
            </a:r>
            <a:r>
              <a:rPr lang="en-US" sz="700" dirty="0" smtClean="0">
                <a:hlinkClick r:id="rId3"/>
              </a:rPr>
              <a:t>http://theoldreader.com/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78559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943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RSS, Twitter, Facebook, Google+ and so on (don’t forget email)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42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Step Two: filter ruthlessly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</a:t>
            </a:r>
            <a:r>
              <a:rPr lang="en-US" sz="700" dirty="0" smtClean="0">
                <a:hlinkClick r:id="rId3"/>
              </a:rPr>
              <a:t>http://www.walgreens.com/marketing/library/contents.jsp?doctype=10&amp;docid=000554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638800" cy="451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50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What do we think of when we think of life-long learning? Classrooms?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mylifeismylab.files.wordpress.com/2008/05/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95" y="762000"/>
            <a:ext cx="5819775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Judy </a:t>
            </a:r>
            <a:r>
              <a:rPr lang="en-US" sz="700" dirty="0" err="1" smtClean="0"/>
              <a:t>Loftin</a:t>
            </a:r>
            <a:r>
              <a:rPr lang="en-US" sz="700" dirty="0" smtClean="0"/>
              <a:t> </a:t>
            </a:r>
            <a:r>
              <a:rPr lang="en-US" sz="700" dirty="0" smtClean="0">
                <a:hlinkClick r:id="rId4"/>
              </a:rPr>
              <a:t>http://mylifeismylab.wordpress.com/2008/05/01/may-is-social-networking-month-at-the-lifelong-learning-lab/</a:t>
            </a:r>
            <a:r>
              <a:rPr lang="en-US" sz="700" dirty="0" smtClean="0"/>
              <a:t> 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8274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Remember…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</a:t>
            </a:r>
            <a:r>
              <a:rPr lang="en-US" sz="700" dirty="0" smtClean="0">
                <a:hlinkClick r:id="rId3"/>
              </a:rPr>
              <a:t>http://edtechpost.eikispaces.com/PLE+Diagrams?f=print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8248"/>
            <a:ext cx="7077075" cy="342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21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Keep in mind </a:t>
            </a:r>
            <a:r>
              <a:rPr lang="en-US" sz="3200" i="1" dirty="0" smtClean="0"/>
              <a:t>how</a:t>
            </a:r>
            <a:r>
              <a:rPr lang="en-US" sz="3200" dirty="0" smtClean="0"/>
              <a:t> we learn: repeated exposure, formation of habits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http://www.skillsconverged.com/TrainingTutorials/TraintheTrainer/WhatisTryPracticeDemonstrate.aspx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Try Practice Demonstrate Neuro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276600" cy="15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Try Practice Demonstrate Spaced Repet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28811"/>
            <a:ext cx="4762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Personal learning methodology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http://www.skillsconverged.com/TrainingTutorials/TraintheTrainer/WhatisTryPracticeDemonstrate.aspx</a:t>
            </a:r>
            <a:endParaRPr lang="en-US" sz="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cogdogblog.com/wp-content/uploads/2009/06/arr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47625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1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16" y="525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http://www.downes.ca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d13pix9kaak6wt.cloudfront.net/background/downes_1354215049_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334000" cy="353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3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We think of life-long learning as an ongoing process, not a static event.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adapted from Garrison, Barbara </a:t>
            </a:r>
            <a:r>
              <a:rPr lang="en-US" sz="700" dirty="0" err="1" smtClean="0"/>
              <a:t>Stäuble</a:t>
            </a:r>
            <a:r>
              <a:rPr lang="en-US" sz="700" dirty="0" smtClean="0"/>
              <a:t> </a:t>
            </a:r>
            <a:r>
              <a:rPr lang="en-US" sz="700" dirty="0" smtClean="0">
                <a:hlinkClick r:id="rId3"/>
              </a:rPr>
              <a:t>http://otl.curtin.edu.au/professional_development/conferences/tlf/tlf2005/refereed/stauble.html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2050" name="Picture 2" descr="Fig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4" y="1066800"/>
            <a:ext cx="644964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6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We think of learning as an active process where we try things out and make sense of the experience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http://annekcam.blogspot.ca/2011/09/reflecting-on-e-learning-theories-and.html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4098" name="Picture 2" descr="http://1.bp.blogspot.com/-ZNKB83Z_yBI/TnfXs3O11hI/AAAAAAAABXw/-7sO8lMXyJ4/s1600/Gib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162800" cy="419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62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To teach is to model and demonstrate, to learn is to practice and reflect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adapted from Garrison, Barbara </a:t>
            </a:r>
            <a:r>
              <a:rPr lang="en-US" sz="700" dirty="0" err="1" smtClean="0"/>
              <a:t>Stäuble</a:t>
            </a:r>
            <a:r>
              <a:rPr lang="en-US" sz="700" dirty="0" smtClean="0"/>
              <a:t> </a:t>
            </a:r>
            <a:r>
              <a:rPr lang="en-US" sz="700" dirty="0" smtClean="0">
                <a:hlinkClick r:id="rId3"/>
              </a:rPr>
              <a:t>http://otl.curtin.edu.au/professional_development/conferences/tlf/tlf2005/refereed/stauble.html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4" y="672921"/>
            <a:ext cx="6905625" cy="43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7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There are two sides to the learning equation; this presentation is focused on learning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Image, adapted from Garrison, Barbara </a:t>
            </a:r>
            <a:r>
              <a:rPr lang="en-US" sz="700" dirty="0" err="1" smtClean="0"/>
              <a:t>Stäuble</a:t>
            </a:r>
            <a:r>
              <a:rPr lang="en-US" sz="700" dirty="0" smtClean="0"/>
              <a:t> </a:t>
            </a:r>
            <a:r>
              <a:rPr lang="en-US" sz="700" dirty="0" smtClean="0">
                <a:hlinkClick r:id="rId3"/>
              </a:rPr>
              <a:t>http://otl.curtin.edu.au/professional_development/conferences/tlf/tlf2005/refereed/stauble.html</a:t>
            </a:r>
            <a:r>
              <a:rPr lang="en-US" sz="700" dirty="0" smtClean="0"/>
              <a:t> </a:t>
            </a:r>
            <a:endParaRPr lang="en-US" sz="700" dirty="0"/>
          </a:p>
        </p:txBody>
      </p:sp>
      <p:sp>
        <p:nvSpPr>
          <p:cNvPr id="5" name="Curved Down Arrow 4"/>
          <p:cNvSpPr/>
          <p:nvPr/>
        </p:nvSpPr>
        <p:spPr>
          <a:xfrm>
            <a:off x="2209800" y="626772"/>
            <a:ext cx="4722254" cy="1752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flipH="1">
            <a:off x="2017690" y="2668073"/>
            <a:ext cx="4764110" cy="18288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761999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 Courses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38862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Personal Learning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94577" y="1026018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adley Hand ITC" pitchFamily="66" charset="0"/>
              </a:rPr>
              <a:t>Model and demonstrate</a:t>
            </a:r>
            <a:endParaRPr lang="en-US" sz="2800" dirty="0">
              <a:latin typeface="Bradley Hand ITC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500" y="3256208"/>
            <a:ext cx="180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radley Hand ITC" pitchFamily="66" charset="0"/>
              </a:rPr>
              <a:t>Practice and reflect</a:t>
            </a:r>
            <a:endParaRPr lang="en-US" sz="2800" dirty="0">
              <a:latin typeface="Bradley Hand ITC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83819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MOOC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(gRSShopper)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1150" y="3660734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PLE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(Plearn)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5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 this presentation, I invite you to think about how </a:t>
            </a:r>
            <a:r>
              <a:rPr lang="en-US" sz="3200" i="1" dirty="0" smtClean="0"/>
              <a:t>you</a:t>
            </a:r>
            <a:r>
              <a:rPr lang="en-US" sz="3200" dirty="0" smtClean="0"/>
              <a:t> learn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</a:t>
            </a:r>
            <a:r>
              <a:rPr lang="en-US" sz="700" dirty="0" smtClean="0">
                <a:hlinkClick r:id="rId3"/>
              </a:rPr>
              <a:t>http://sarahgraphic.wordpress.com/2008/03/</a:t>
            </a:r>
            <a:r>
              <a:rPr lang="en-US" sz="700" dirty="0" smtClean="0"/>
              <a:t> </a:t>
            </a:r>
            <a:endParaRPr lang="en-US" sz="7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4450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33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Three principles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3657600" cy="4525963"/>
          </a:xfrm>
        </p:spPr>
        <p:txBody>
          <a:bodyPr/>
          <a:lstStyle/>
          <a:p>
            <a:r>
              <a:rPr lang="en-US" dirty="0" smtClean="0"/>
              <a:t>Interaction</a:t>
            </a:r>
          </a:p>
          <a:p>
            <a:r>
              <a:rPr lang="en-US" dirty="0" smtClean="0"/>
              <a:t>Usability</a:t>
            </a:r>
          </a:p>
          <a:p>
            <a:r>
              <a:rPr lang="en-US" dirty="0" smtClean="0"/>
              <a:t>Relevance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3838575" cy="257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99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1054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Interaction: </a:t>
            </a:r>
            <a:r>
              <a:rPr lang="en-US" sz="3200" dirty="0"/>
              <a:t>participation in a learning community (</a:t>
            </a:r>
            <a:r>
              <a:rPr lang="en-US" sz="3200" dirty="0" smtClean="0"/>
              <a:t>or a </a:t>
            </a:r>
            <a:r>
              <a:rPr lang="en-US" sz="3200" dirty="0"/>
              <a:t>community of practice) (or a network)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376972"/>
            <a:ext cx="63246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/>
              <a:t>Image: Scott Wilson</a:t>
            </a:r>
            <a:endParaRPr lang="en-US" sz="7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5943600" cy="451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1"/>
            <a:ext cx="6934200" cy="37649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370</Words>
  <Application>Microsoft Office PowerPoint</Application>
  <PresentationFormat>On-screen Show (4:3)</PresentationFormat>
  <Paragraphs>72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Life-Long Learning</vt:lpstr>
      <vt:lpstr>What do we think of when we think of life-long learning? Classrooms? </vt:lpstr>
      <vt:lpstr>We think of life-long learning as an ongoing process, not a static event.</vt:lpstr>
      <vt:lpstr>We think of learning as an active process where we try things out and make sense of the experience</vt:lpstr>
      <vt:lpstr>To teach is to model and demonstrate, to learn is to practice and reflect</vt:lpstr>
      <vt:lpstr>There are two sides to the learning equation; this presentation is focused on learning</vt:lpstr>
      <vt:lpstr>In this presentation, I invite you to think about how you learn</vt:lpstr>
      <vt:lpstr>Three principles</vt:lpstr>
      <vt:lpstr>Interaction: participation in a learning community (or a community of practice) (or a network)</vt:lpstr>
      <vt:lpstr>Interaction: how to get it</vt:lpstr>
      <vt:lpstr>Interaction: participation in a learning community (or a community of practice) (or a network)</vt:lpstr>
      <vt:lpstr>Build your own interaction network, and place yourself at the center</vt:lpstr>
      <vt:lpstr>Usability: simplicity and consistency</vt:lpstr>
      <vt:lpstr>Elements of usability</vt:lpstr>
      <vt:lpstr>Consistency: organize your knowledge</vt:lpstr>
      <vt:lpstr>Simplify the message</vt:lpstr>
      <vt:lpstr>Relevance: learning that is important to you now</vt:lpstr>
      <vt:lpstr>Step One: maximize your sources</vt:lpstr>
      <vt:lpstr>Step Two: filter ruthlessly</vt:lpstr>
      <vt:lpstr>Remember…</vt:lpstr>
      <vt:lpstr>Keep in mind how we learn: repeated exposure, formation of habits</vt:lpstr>
      <vt:lpstr>Personal learning methodology</vt:lpstr>
      <vt:lpstr>http://www.downes.ca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Life-Long Learning</dc:title>
  <dc:creator>Stephen Downes</dc:creator>
  <cp:lastModifiedBy>Stephen Downes</cp:lastModifiedBy>
  <cp:revision>7</cp:revision>
  <dcterms:created xsi:type="dcterms:W3CDTF">2013-06-04T12:41:07Z</dcterms:created>
  <dcterms:modified xsi:type="dcterms:W3CDTF">2013-06-04T14:20:21Z</dcterms:modified>
</cp:coreProperties>
</file>