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2" r:id="rId3"/>
    <p:sldId id="259" r:id="rId4"/>
    <p:sldId id="297" r:id="rId5"/>
    <p:sldId id="298" r:id="rId6"/>
    <p:sldId id="277" r:id="rId7"/>
    <p:sldId id="305" r:id="rId8"/>
    <p:sldId id="264" r:id="rId9"/>
    <p:sldId id="265" r:id="rId10"/>
    <p:sldId id="266" r:id="rId11"/>
    <p:sldId id="267" r:id="rId12"/>
    <p:sldId id="268" r:id="rId13"/>
    <p:sldId id="269" r:id="rId14"/>
    <p:sldId id="271" r:id="rId15"/>
    <p:sldId id="288" r:id="rId16"/>
    <p:sldId id="287" r:id="rId17"/>
    <p:sldId id="289" r:id="rId18"/>
    <p:sldId id="290" r:id="rId19"/>
    <p:sldId id="291" r:id="rId20"/>
    <p:sldId id="270" r:id="rId21"/>
    <p:sldId id="301" r:id="rId22"/>
    <p:sldId id="302" r:id="rId23"/>
    <p:sldId id="263" r:id="rId24"/>
    <p:sldId id="299" r:id="rId25"/>
    <p:sldId id="278" r:id="rId26"/>
    <p:sldId id="279" r:id="rId27"/>
    <p:sldId id="280" r:id="rId28"/>
    <p:sldId id="300" r:id="rId29"/>
    <p:sldId id="284" r:id="rId30"/>
    <p:sldId id="286" r:id="rId31"/>
    <p:sldId id="281" r:id="rId32"/>
    <p:sldId id="282" r:id="rId33"/>
    <p:sldId id="283" r:id="rId34"/>
    <p:sldId id="292" r:id="rId35"/>
    <p:sldId id="304" r:id="rId36"/>
    <p:sldId id="303"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3" autoAdjust="0"/>
    <p:restoredTop sz="94660"/>
  </p:normalViewPr>
  <p:slideViewPr>
    <p:cSldViewPr snapToGrid="0">
      <p:cViewPr varScale="1">
        <p:scale>
          <a:sx n="90" d="100"/>
          <a:sy n="90"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75B18-0C32-4ED0-976E-2CE7E2F42018}" type="datetimeFigureOut">
              <a:rPr lang="en-CA" smtClean="0"/>
              <a:t>2013-06-28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0CC5A-8503-41E3-9741-2259C12586C8}" type="slidenum">
              <a:rPr lang="en-CA" smtClean="0"/>
              <a:t>‹#›</a:t>
            </a:fld>
            <a:endParaRPr lang="en-CA"/>
          </a:p>
        </p:txBody>
      </p:sp>
    </p:spTree>
    <p:extLst>
      <p:ext uri="{BB962C8B-B14F-4D97-AF65-F5344CB8AC3E}">
        <p14:creationId xmlns:p14="http://schemas.microsoft.com/office/powerpoint/2010/main" val="3269286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448FB-9119-4647-8B44-146DCCE6C7EC}" type="slidenum">
              <a:rPr lang="en-US" smtClean="0"/>
              <a:t>2</a:t>
            </a:fld>
            <a:endParaRPr lang="en-US"/>
          </a:p>
        </p:txBody>
      </p:sp>
    </p:spTree>
    <p:extLst>
      <p:ext uri="{BB962C8B-B14F-4D97-AF65-F5344CB8AC3E}">
        <p14:creationId xmlns:p14="http://schemas.microsoft.com/office/powerpoint/2010/main" val="418087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10</a:t>
            </a:fld>
            <a:endParaRPr lang="en-US"/>
          </a:p>
        </p:txBody>
      </p:sp>
    </p:spTree>
    <p:extLst>
      <p:ext uri="{BB962C8B-B14F-4D97-AF65-F5344CB8AC3E}">
        <p14:creationId xmlns:p14="http://schemas.microsoft.com/office/powerpoint/2010/main" val="210056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F6A2DE-5163-45B6-B72C-CCB0301DF40B}" type="slidenum">
              <a:rPr lang="en-US" smtClean="0"/>
              <a:t>40</a:t>
            </a:fld>
            <a:endParaRPr lang="en-US"/>
          </a:p>
        </p:txBody>
      </p:sp>
    </p:spTree>
    <p:extLst>
      <p:ext uri="{BB962C8B-B14F-4D97-AF65-F5344CB8AC3E}">
        <p14:creationId xmlns:p14="http://schemas.microsoft.com/office/powerpoint/2010/main" val="417527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80126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414046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519150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85900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F8C6A6-E113-426D-843E-0883FB3D2B68}" type="datetimeFigureOut">
              <a:rPr lang="en-CA" smtClean="0"/>
              <a:t>2013-06-28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96515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39635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ECF8C6A6-E113-426D-843E-0883FB3D2B68}" type="datetimeFigureOut">
              <a:rPr lang="en-CA" smtClean="0"/>
              <a:t>2013-06-28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1856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ECF8C6A6-E113-426D-843E-0883FB3D2B68}" type="datetimeFigureOut">
              <a:rPr lang="en-CA" smtClean="0"/>
              <a:t>2013-06-28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59989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F8C6A6-E113-426D-843E-0883FB3D2B68}" type="datetimeFigureOut">
              <a:rPr lang="en-CA" smtClean="0"/>
              <a:t>2013-06-28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109722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314159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F8C6A6-E113-426D-843E-0883FB3D2B68}" type="datetimeFigureOut">
              <a:rPr lang="en-CA" smtClean="0"/>
              <a:t>2013-06-28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ACD437C-56F4-4047-AFF5-B8E9E0AD22C4}" type="slidenum">
              <a:rPr lang="en-CA" smtClean="0"/>
              <a:t>‹#›</a:t>
            </a:fld>
            <a:endParaRPr lang="en-CA"/>
          </a:p>
        </p:txBody>
      </p:sp>
    </p:spTree>
    <p:extLst>
      <p:ext uri="{BB962C8B-B14F-4D97-AF65-F5344CB8AC3E}">
        <p14:creationId xmlns:p14="http://schemas.microsoft.com/office/powerpoint/2010/main" val="245791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F8C6A6-E113-426D-843E-0883FB3D2B68}" type="datetimeFigureOut">
              <a:rPr lang="en-CA" smtClean="0"/>
              <a:t>2013-06-28</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D437C-56F4-4047-AFF5-B8E9E0AD22C4}" type="slidenum">
              <a:rPr lang="en-CA" smtClean="0"/>
              <a:t>‹#›</a:t>
            </a:fld>
            <a:endParaRPr lang="en-CA"/>
          </a:p>
        </p:txBody>
      </p:sp>
    </p:spTree>
    <p:extLst>
      <p:ext uri="{BB962C8B-B14F-4D97-AF65-F5344CB8AC3E}">
        <p14:creationId xmlns:p14="http://schemas.microsoft.com/office/powerpoint/2010/main" val="266405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apps.cc.umanitoba.ca/moodle/course/view.php?id=20" TargetMode="External"/><Relationship Id="rId5" Type="http://schemas.openxmlformats.org/officeDocument/2006/relationships/hyperlink" Target="http://connect.downes.ca/cgi-bin/archive.cgi?page=thedaily.htm"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connect.downes.ca/"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change.mooc.ca/" TargetMode="External"/><Relationship Id="rId5" Type="http://schemas.openxmlformats.org/officeDocument/2006/relationships/hyperlink" Target="http://edfuture.net/" TargetMode="Externa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hyperlink" Target="https://www.ai-class.com/" TargetMode="External"/><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ds106.us/history/" TargetMode="External"/><Relationship Id="rId10" Type="http://schemas.openxmlformats.org/officeDocument/2006/relationships/image" Target="../media/image18.jpeg"/><Relationship Id="rId4" Type="http://schemas.openxmlformats.org/officeDocument/2006/relationships/image" Target="../media/image15.jpeg"/><Relationship Id="rId9" Type="http://schemas.openxmlformats.org/officeDocument/2006/relationships/hyperlink" Target="https://www.coursera.or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x28newblog.blog.uni-heidelberg.de/2008/09/06/cck08-first-impressions/"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grsshopper.downes.ca/"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otl.curtin.edu.au/professional_development/conferences/tlf/tlf2005/refereed/stauble.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tonybates.ca/2012/03/03/more-reflections-on-moocs-and-mitx/"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hyperlink" Target="http://lisahistory.net/wordpress/2012/08/three-kinds-of-moocs/" TargetMode="External"/><Relationship Id="rId1" Type="http://schemas.openxmlformats.org/officeDocument/2006/relationships/slideLayout" Target="../slideLayouts/slideLayout2.xml"/><Relationship Id="rId6" Type="http://schemas.openxmlformats.org/officeDocument/2006/relationships/hyperlink" Target="http://www.corestandards.org/" TargetMode="External"/><Relationship Id="rId5" Type="http://schemas.openxmlformats.org/officeDocument/2006/relationships/hyperlink" Target="http://www.magnet.edu/" TargetMode="External"/><Relationship Id="rId4" Type="http://schemas.openxmlformats.org/officeDocument/2006/relationships/image" Target="../media/image34.png"/><Relationship Id="rId9"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www.downes.ca/presentation/233"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itforum.coe.uga.edu/paper92/paper92.html"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ck11.mooc.ca/"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mooc.ca/" TargetMode="External"/><Relationship Id="rId5" Type="http://schemas.openxmlformats.org/officeDocument/2006/relationships/hyperlink" Target="http://suifaijohnmak.wordpress.com/2011/03/10/cck11-how-to-explain-connectivism-mooc-and-plepln/"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hyperlink" Target="http://mooc.c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6" y="-161925"/>
            <a:ext cx="12209585" cy="7977362"/>
          </a:xfrm>
          <a:prstGeom prst="rect">
            <a:avLst/>
          </a:prstGeom>
        </p:spPr>
      </p:pic>
      <p:sp>
        <p:nvSpPr>
          <p:cNvPr id="2" name="Title 1"/>
          <p:cNvSpPr>
            <a:spLocks noGrp="1"/>
          </p:cNvSpPr>
          <p:nvPr>
            <p:ph type="ctrTitle"/>
          </p:nvPr>
        </p:nvSpPr>
        <p:spPr>
          <a:xfrm>
            <a:off x="1694121" y="265813"/>
            <a:ext cx="9144000" cy="1840651"/>
          </a:xfrm>
        </p:spPr>
        <p:txBody>
          <a:bodyPr/>
          <a:lstStyle/>
          <a:p>
            <a:r>
              <a:rPr lang="en-CA" dirty="0" smtClean="0"/>
              <a:t>Free Learning and the Wealth of Nations</a:t>
            </a:r>
            <a:endParaRPr lang="en-CA" dirty="0"/>
          </a:p>
        </p:txBody>
      </p:sp>
      <p:sp>
        <p:nvSpPr>
          <p:cNvPr id="3" name="Subtitle 2"/>
          <p:cNvSpPr>
            <a:spLocks noGrp="1"/>
          </p:cNvSpPr>
          <p:nvPr>
            <p:ph type="subTitle" idx="1"/>
          </p:nvPr>
        </p:nvSpPr>
        <p:spPr>
          <a:xfrm>
            <a:off x="1515206" y="2326132"/>
            <a:ext cx="9144000" cy="1655762"/>
          </a:xfrm>
        </p:spPr>
        <p:txBody>
          <a:bodyPr>
            <a:noAutofit/>
          </a:bodyPr>
          <a:lstStyle/>
          <a:p>
            <a:r>
              <a:rPr lang="en-CA" sz="3600" dirty="0" smtClean="0"/>
              <a:t>Stephen </a:t>
            </a:r>
            <a:r>
              <a:rPr lang="en-CA" sz="3600" dirty="0" err="1" smtClean="0"/>
              <a:t>Downes</a:t>
            </a:r>
            <a:endParaRPr lang="en-CA" sz="3600" dirty="0" smtClean="0"/>
          </a:p>
          <a:p>
            <a:r>
              <a:rPr lang="en-CA" sz="3600" dirty="0" smtClean="0"/>
              <a:t>Caracas, Venezuela</a:t>
            </a:r>
          </a:p>
          <a:p>
            <a:r>
              <a:rPr lang="en-CA" sz="3600" dirty="0" smtClean="0"/>
              <a:t>June 28, 2013</a:t>
            </a:r>
            <a:endParaRPr lang="en-CA" sz="3600" dirty="0"/>
          </a:p>
        </p:txBody>
      </p:sp>
    </p:spTree>
    <p:extLst>
      <p:ext uri="{BB962C8B-B14F-4D97-AF65-F5344CB8AC3E}">
        <p14:creationId xmlns:p14="http://schemas.microsoft.com/office/powerpoint/2010/main" val="125668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CCK08</a:t>
            </a:r>
            <a:endParaRPr lang="en-CA" sz="4800" dirty="0"/>
          </a:p>
        </p:txBody>
      </p:sp>
      <p:sp>
        <p:nvSpPr>
          <p:cNvPr id="3" name="Content Placeholder 2"/>
          <p:cNvSpPr>
            <a:spLocks noGrp="1"/>
          </p:cNvSpPr>
          <p:nvPr>
            <p:ph idx="1"/>
          </p:nvPr>
        </p:nvSpPr>
        <p:spPr>
          <a:xfrm>
            <a:off x="1992224" y="1647305"/>
            <a:ext cx="8229600" cy="4525963"/>
          </a:xfrm>
        </p:spPr>
        <p:txBody>
          <a:bodyPr/>
          <a:lstStyle/>
          <a:p>
            <a:endParaRPr lang="en-CA"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545" y="1628800"/>
            <a:ext cx="52385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924945"/>
            <a:ext cx="4680520" cy="355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39816" y="6477614"/>
            <a:ext cx="5958408" cy="338554"/>
          </a:xfrm>
          <a:prstGeom prst="rect">
            <a:avLst/>
          </a:prstGeom>
        </p:spPr>
        <p:txBody>
          <a:bodyPr wrap="square">
            <a:spAutoFit/>
          </a:bodyPr>
          <a:lstStyle/>
          <a:p>
            <a:r>
              <a:rPr lang="en-CA" sz="1600" dirty="0">
                <a:hlinkClick r:id="rId5"/>
              </a:rPr>
              <a:t>http://connect.downes.ca/cgi-bin/archive.cgi?page=thedaily.htm</a:t>
            </a:r>
            <a:r>
              <a:rPr lang="en-CA" sz="1600" dirty="0"/>
              <a:t> </a:t>
            </a:r>
            <a:endParaRPr lang="en-CA" sz="1600" dirty="0"/>
          </a:p>
        </p:txBody>
      </p:sp>
      <p:sp>
        <p:nvSpPr>
          <p:cNvPr id="5" name="Rectangle 4"/>
          <p:cNvSpPr/>
          <p:nvPr/>
        </p:nvSpPr>
        <p:spPr>
          <a:xfrm>
            <a:off x="1900288" y="5315308"/>
            <a:ext cx="3043584" cy="584775"/>
          </a:xfrm>
          <a:prstGeom prst="rect">
            <a:avLst/>
          </a:prstGeom>
        </p:spPr>
        <p:txBody>
          <a:bodyPr wrap="square">
            <a:spAutoFit/>
          </a:bodyPr>
          <a:lstStyle/>
          <a:p>
            <a:r>
              <a:rPr lang="en-CA" sz="1600" dirty="0">
                <a:hlinkClick r:id="rId6"/>
              </a:rPr>
              <a:t>http://wwwapps.cc.umanitoba.ca/moodle/course/view.php?id=20</a:t>
            </a:r>
            <a:r>
              <a:rPr lang="en-CA" sz="1600" dirty="0"/>
              <a:t> </a:t>
            </a:r>
            <a:endParaRPr lang="en-CA" sz="1600" dirty="0"/>
          </a:p>
        </p:txBody>
      </p:sp>
      <p:sp>
        <p:nvSpPr>
          <p:cNvPr id="6" name="Rectangle 5"/>
          <p:cNvSpPr/>
          <p:nvPr/>
        </p:nvSpPr>
        <p:spPr>
          <a:xfrm>
            <a:off x="7824192" y="1637016"/>
            <a:ext cx="1954446" cy="461665"/>
          </a:xfrm>
          <a:prstGeom prst="rect">
            <a:avLst/>
          </a:prstGeom>
        </p:spPr>
        <p:txBody>
          <a:bodyPr wrap="none">
            <a:spAutoFit/>
          </a:bodyPr>
          <a:lstStyle/>
          <a:p>
            <a:r>
              <a:rPr lang="fr-FR" sz="2400" dirty="0"/>
              <a:t>2300 </a:t>
            </a:r>
            <a:r>
              <a:rPr lang="fr-FR" sz="2400" dirty="0" err="1"/>
              <a:t>students</a:t>
            </a:r>
            <a:endParaRPr lang="en-US" sz="2400" dirty="0"/>
          </a:p>
        </p:txBody>
      </p:sp>
    </p:spTree>
    <p:extLst>
      <p:ext uri="{BB962C8B-B14F-4D97-AF65-F5344CB8AC3E}">
        <p14:creationId xmlns:p14="http://schemas.microsoft.com/office/powerpoint/2010/main" val="2881651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456" y="1412776"/>
            <a:ext cx="4359400" cy="268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2" y="2348881"/>
            <a:ext cx="5186468" cy="30750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621594" y="5558338"/>
            <a:ext cx="1568186" cy="369332"/>
          </a:xfrm>
          <a:prstGeom prst="rect">
            <a:avLst/>
          </a:prstGeom>
        </p:spPr>
        <p:txBody>
          <a:bodyPr wrap="none">
            <a:spAutoFit/>
          </a:bodyPr>
          <a:lstStyle/>
          <a:p>
            <a:r>
              <a:rPr lang="fr-FR" dirty="0"/>
              <a:t>2800 </a:t>
            </a:r>
            <a:r>
              <a:rPr lang="fr-FR" dirty="0" err="1"/>
              <a:t>students</a:t>
            </a:r>
            <a:endParaRPr lang="en-US" dirty="0"/>
          </a:p>
        </p:txBody>
      </p:sp>
      <p:sp>
        <p:nvSpPr>
          <p:cNvPr id="5" name="Rectangle 4"/>
          <p:cNvSpPr/>
          <p:nvPr/>
        </p:nvSpPr>
        <p:spPr>
          <a:xfrm>
            <a:off x="1856456" y="4149080"/>
            <a:ext cx="1568186" cy="369332"/>
          </a:xfrm>
          <a:prstGeom prst="rect">
            <a:avLst/>
          </a:prstGeom>
        </p:spPr>
        <p:txBody>
          <a:bodyPr wrap="none">
            <a:spAutoFit/>
          </a:bodyPr>
          <a:lstStyle/>
          <a:p>
            <a:r>
              <a:rPr lang="fr-FR" dirty="0"/>
              <a:t>1800 </a:t>
            </a:r>
            <a:r>
              <a:rPr lang="fr-FR" dirty="0" err="1"/>
              <a:t>students</a:t>
            </a:r>
            <a:endParaRPr lang="en-US" dirty="0"/>
          </a:p>
        </p:txBody>
      </p:sp>
      <p:pic>
        <p:nvPicPr>
          <p:cNvPr id="1029" name="Picture 5" descr="http://etcjournal.files.wordpress.com/2012/10/cfhe12.jpg?w=300&amp;h=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492" y="5104830"/>
            <a:ext cx="2857500" cy="6381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707110" y="5830277"/>
            <a:ext cx="1568186" cy="369332"/>
          </a:xfrm>
          <a:prstGeom prst="rect">
            <a:avLst/>
          </a:prstGeom>
        </p:spPr>
        <p:txBody>
          <a:bodyPr wrap="none">
            <a:spAutoFit/>
          </a:bodyPr>
          <a:lstStyle/>
          <a:p>
            <a:r>
              <a:rPr lang="fr-FR" dirty="0"/>
              <a:t>3000 </a:t>
            </a:r>
            <a:r>
              <a:rPr lang="fr-FR" dirty="0" err="1"/>
              <a:t>students</a:t>
            </a:r>
            <a:endParaRPr lang="en-US" dirty="0"/>
          </a:p>
        </p:txBody>
      </p:sp>
      <p:sp>
        <p:nvSpPr>
          <p:cNvPr id="6" name="Rectangle 5"/>
          <p:cNvSpPr/>
          <p:nvPr/>
        </p:nvSpPr>
        <p:spPr>
          <a:xfrm>
            <a:off x="1712493" y="6093316"/>
            <a:ext cx="1711109" cy="307777"/>
          </a:xfrm>
          <a:prstGeom prst="rect">
            <a:avLst/>
          </a:prstGeom>
        </p:spPr>
        <p:txBody>
          <a:bodyPr wrap="none">
            <a:spAutoFit/>
          </a:bodyPr>
          <a:lstStyle/>
          <a:p>
            <a:r>
              <a:rPr lang="en-US" sz="1400" dirty="0">
                <a:hlinkClick r:id="rId5"/>
              </a:rPr>
              <a:t>http://edfuture.net</a:t>
            </a:r>
            <a:r>
              <a:rPr lang="en-US" sz="1400" dirty="0">
                <a:hlinkClick r:id="rId5"/>
              </a:rPr>
              <a:t>/</a:t>
            </a:r>
            <a:r>
              <a:rPr lang="en-US" sz="1400" dirty="0"/>
              <a:t> </a:t>
            </a:r>
            <a:endParaRPr lang="en-US" sz="1400" dirty="0"/>
          </a:p>
        </p:txBody>
      </p:sp>
      <p:sp>
        <p:nvSpPr>
          <p:cNvPr id="7" name="Rectangle 6"/>
          <p:cNvSpPr/>
          <p:nvPr/>
        </p:nvSpPr>
        <p:spPr>
          <a:xfrm>
            <a:off x="8112225" y="5927671"/>
            <a:ext cx="1964769" cy="307777"/>
          </a:xfrm>
          <a:prstGeom prst="rect">
            <a:avLst/>
          </a:prstGeom>
        </p:spPr>
        <p:txBody>
          <a:bodyPr wrap="none">
            <a:spAutoFit/>
          </a:bodyPr>
          <a:lstStyle/>
          <a:p>
            <a:r>
              <a:rPr lang="en-US" sz="1400" dirty="0">
                <a:hlinkClick r:id="rId6"/>
              </a:rPr>
              <a:t>http</a:t>
            </a:r>
            <a:r>
              <a:rPr lang="en-US" sz="1400" dirty="0">
                <a:hlinkClick r:id="rId6"/>
              </a:rPr>
              <a:t>://change.mooc.ca/</a:t>
            </a:r>
            <a:r>
              <a:rPr lang="en-US" sz="1400" dirty="0"/>
              <a:t> </a:t>
            </a:r>
            <a:endParaRPr lang="en-US" sz="1400" dirty="0"/>
          </a:p>
        </p:txBody>
      </p:sp>
      <p:sp>
        <p:nvSpPr>
          <p:cNvPr id="8" name="Rectangle 7"/>
          <p:cNvSpPr/>
          <p:nvPr/>
        </p:nvSpPr>
        <p:spPr>
          <a:xfrm>
            <a:off x="1909069" y="4420493"/>
            <a:ext cx="2188484" cy="307777"/>
          </a:xfrm>
          <a:prstGeom prst="rect">
            <a:avLst/>
          </a:prstGeom>
        </p:spPr>
        <p:txBody>
          <a:bodyPr wrap="none">
            <a:spAutoFit/>
          </a:bodyPr>
          <a:lstStyle/>
          <a:p>
            <a:r>
              <a:rPr lang="en-US" sz="1400" dirty="0">
                <a:hlinkClick r:id="rId7"/>
              </a:rPr>
              <a:t>http</a:t>
            </a:r>
            <a:r>
              <a:rPr lang="en-US" sz="1400" dirty="0">
                <a:hlinkClick r:id="rId7"/>
              </a:rPr>
              <a:t>://connect.downes.ca/</a:t>
            </a:r>
            <a:r>
              <a:rPr lang="en-US" sz="1400" dirty="0"/>
              <a:t> </a:t>
            </a:r>
            <a:endParaRPr lang="en-US" sz="1400" dirty="0"/>
          </a:p>
        </p:txBody>
      </p:sp>
      <p:sp>
        <p:nvSpPr>
          <p:cNvPr id="13"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4800" dirty="0"/>
              <a:t>Other Courses</a:t>
            </a:r>
            <a:endParaRPr lang="en-CA" sz="4800" dirty="0"/>
          </a:p>
        </p:txBody>
      </p:sp>
    </p:spTree>
    <p:extLst>
      <p:ext uri="{BB962C8B-B14F-4D97-AF65-F5344CB8AC3E}">
        <p14:creationId xmlns:p14="http://schemas.microsoft.com/office/powerpoint/2010/main" val="37375765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a:t>c</a:t>
            </a:r>
            <a:r>
              <a:rPr lang="en-US" sz="4800" dirty="0" err="1" smtClean="0"/>
              <a:t>MOOC</a:t>
            </a:r>
            <a:r>
              <a:rPr lang="en-US" sz="4800" dirty="0" smtClean="0"/>
              <a:t> </a:t>
            </a:r>
            <a:r>
              <a:rPr lang="en-US" sz="4800" dirty="0" err="1" smtClean="0"/>
              <a:t>vs</a:t>
            </a:r>
            <a:r>
              <a:rPr lang="en-US" sz="4800" dirty="0" smtClean="0"/>
              <a:t> </a:t>
            </a:r>
            <a:r>
              <a:rPr lang="en-US" sz="4800" dirty="0" err="1" smtClean="0"/>
              <a:t>xMOOC</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6" y="1911747"/>
            <a:ext cx="1224136" cy="830997"/>
          </a:xfrm>
          <a:prstGeom prst="rect">
            <a:avLst/>
          </a:prstGeom>
          <a:noFill/>
        </p:spPr>
        <p:txBody>
          <a:bodyPr wrap="square" rtlCol="0">
            <a:spAutoFit/>
          </a:bodyPr>
          <a:lstStyle/>
          <a:p>
            <a:r>
              <a:rPr lang="en-US" sz="2400" dirty="0"/>
              <a:t>contents</a:t>
            </a:r>
            <a:endParaRPr lang="en-US" sz="2400" dirty="0"/>
          </a:p>
        </p:txBody>
      </p:sp>
      <p:sp>
        <p:nvSpPr>
          <p:cNvPr id="8" name="TextBox 7"/>
          <p:cNvSpPr txBox="1"/>
          <p:nvPr/>
        </p:nvSpPr>
        <p:spPr>
          <a:xfrm>
            <a:off x="5375920" y="1911748"/>
            <a:ext cx="1080120" cy="461665"/>
          </a:xfrm>
          <a:prstGeom prst="rect">
            <a:avLst/>
          </a:prstGeom>
          <a:noFill/>
        </p:spPr>
        <p:txBody>
          <a:bodyPr wrap="square" rtlCol="0">
            <a:spAutoFit/>
          </a:bodyPr>
          <a:lstStyle/>
          <a:p>
            <a:r>
              <a:rPr lang="fr-FR" sz="2400" dirty="0" err="1"/>
              <a:t>tasks</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hlinkClick r:id="rId2"/>
              </a:rPr>
              <a:t>/</a:t>
            </a:r>
            <a:r>
              <a:rPr lang="en-US" sz="1400" dirty="0"/>
              <a:t> </a:t>
            </a:r>
            <a:endParaRPr lang="en-US"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400" y="2564905"/>
            <a:ext cx="2041401" cy="312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ds106.us/wiki/images/7/7b/2012-fall-s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1865" y="2708920"/>
            <a:ext cx="1879605" cy="12961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583832" y="4128256"/>
            <a:ext cx="1743170" cy="276999"/>
          </a:xfrm>
          <a:prstGeom prst="rect">
            <a:avLst/>
          </a:prstGeom>
        </p:spPr>
        <p:txBody>
          <a:bodyPr wrap="none">
            <a:spAutoFit/>
          </a:bodyPr>
          <a:lstStyle/>
          <a:p>
            <a:r>
              <a:rPr lang="en-US" sz="1200" dirty="0">
                <a:hlinkClick r:id="rId5"/>
              </a:rPr>
              <a:t>http://ds106.us/history</a:t>
            </a:r>
            <a:r>
              <a:rPr lang="en-US" sz="1200" dirty="0">
                <a:hlinkClick r:id="rId5"/>
              </a:rPr>
              <a:t>/</a:t>
            </a:r>
            <a:r>
              <a:rPr lang="en-US" sz="1200" dirty="0"/>
              <a:t> </a:t>
            </a:r>
            <a:endParaRPr lang="en-US" sz="1200" dirty="0"/>
          </a:p>
        </p:txBody>
      </p:sp>
      <p:pic>
        <p:nvPicPr>
          <p:cNvPr id="2054" name="Picture 6" descr="http://www.blogcdn.com/www.engadget.com/media/2011/08/stanford-ai-cours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160" y="2557761"/>
            <a:ext cx="2209428" cy="10494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845123" y="3628878"/>
            <a:ext cx="1880708" cy="276999"/>
          </a:xfrm>
          <a:prstGeom prst="rect">
            <a:avLst/>
          </a:prstGeom>
        </p:spPr>
        <p:txBody>
          <a:bodyPr wrap="none">
            <a:spAutoFit/>
          </a:bodyPr>
          <a:lstStyle/>
          <a:p>
            <a:r>
              <a:rPr lang="en-US" sz="1200" dirty="0">
                <a:hlinkClick r:id="rId7"/>
              </a:rPr>
              <a:t>https://www.ai-class.com</a:t>
            </a:r>
            <a:r>
              <a:rPr lang="en-US" sz="1200" dirty="0">
                <a:hlinkClick r:id="rId7"/>
              </a:rPr>
              <a:t>/</a:t>
            </a:r>
            <a:r>
              <a:rPr lang="en-US" sz="1200" dirty="0"/>
              <a:t> </a:t>
            </a:r>
            <a:endParaRPr lang="en-US" sz="1200" dirty="0"/>
          </a:p>
        </p:txBody>
      </p:sp>
      <p:pic>
        <p:nvPicPr>
          <p:cNvPr id="2056" name="Picture 8" descr="http://www.slate.com/content/dam/slate/blogs/future_tense/2012/09/19/online_education_coursera_adds_17_universities_aims_to_take_over_world/1348064508404.png.CROP.rectangle3-lar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58606" y="3905877"/>
            <a:ext cx="2225153" cy="135546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574732" y="5261340"/>
            <a:ext cx="1907189" cy="276999"/>
          </a:xfrm>
          <a:prstGeom prst="rect">
            <a:avLst/>
          </a:prstGeom>
        </p:spPr>
        <p:txBody>
          <a:bodyPr wrap="none">
            <a:spAutoFit/>
          </a:bodyPr>
          <a:lstStyle/>
          <a:p>
            <a:r>
              <a:rPr lang="en-US" sz="1200" dirty="0">
                <a:hlinkClick r:id="rId9"/>
              </a:rPr>
              <a:t>https://www.coursera.org</a:t>
            </a:r>
            <a:r>
              <a:rPr lang="en-US" sz="1200" dirty="0">
                <a:hlinkClick r:id="rId9"/>
              </a:rPr>
              <a:t>/</a:t>
            </a:r>
            <a:r>
              <a:rPr lang="en-US" sz="1200" dirty="0"/>
              <a:t> </a:t>
            </a:r>
            <a:endParaRPr lang="en-US" sz="1200" dirty="0"/>
          </a:p>
        </p:txBody>
      </p:sp>
      <p:pic>
        <p:nvPicPr>
          <p:cNvPr id="2058" name="Picture 10" descr="https://encrypted-tbn0.gstatic.com/images?q=tbn:ANd9GcRPXjeGEQVsA0gcKv6kNLqCzSasMbAXZPBTurqo_x0_hrhdcOC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60313" y="5538339"/>
            <a:ext cx="1608380" cy="1204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67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Connectivist </a:t>
            </a:r>
            <a:r>
              <a:rPr lang="fr-CA" sz="4800" dirty="0" err="1" smtClean="0"/>
              <a:t>MOOCs</a:t>
            </a:r>
            <a:endParaRPr lang="en-US" sz="4800" dirty="0"/>
          </a:p>
        </p:txBody>
      </p:sp>
      <p:pic>
        <p:nvPicPr>
          <p:cNvPr id="3074" name="Picture 2" descr="http://www.rzuser.uni-heidelberg.de/~x28/en/172/ccken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1297336"/>
            <a:ext cx="6387927" cy="47797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07768" y="6309321"/>
            <a:ext cx="6246440" cy="307777"/>
          </a:xfrm>
          <a:prstGeom prst="rect">
            <a:avLst/>
          </a:prstGeom>
        </p:spPr>
        <p:txBody>
          <a:bodyPr wrap="square">
            <a:spAutoFit/>
          </a:bodyPr>
          <a:lstStyle/>
          <a:p>
            <a:r>
              <a:rPr lang="en-US" sz="1400" dirty="0">
                <a:hlinkClick r:id="rId3"/>
              </a:rPr>
              <a:t>http://x28newblog.blog.uni-heidelberg.de/2008/09/06/cck08-first-impressions</a:t>
            </a:r>
            <a:r>
              <a:rPr lang="en-US" sz="1400" dirty="0">
                <a:hlinkClick r:id="rId3"/>
              </a:rPr>
              <a:t>/</a:t>
            </a:r>
            <a:r>
              <a:rPr lang="en-US" sz="1400" dirty="0"/>
              <a:t> </a:t>
            </a:r>
            <a:endParaRPr lang="en-US" sz="1400" dirty="0"/>
          </a:p>
        </p:txBody>
      </p:sp>
    </p:spTree>
    <p:extLst>
      <p:ext uri="{BB962C8B-B14F-4D97-AF65-F5344CB8AC3E}">
        <p14:creationId xmlns:p14="http://schemas.microsoft.com/office/powerpoint/2010/main" val="361279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Create</a:t>
            </a:r>
            <a:r>
              <a:rPr lang="fr-CA" sz="4800" dirty="0" smtClean="0"/>
              <a:t> a </a:t>
            </a:r>
            <a:r>
              <a:rPr lang="fr-CA" sz="4800" dirty="0" err="1" smtClean="0"/>
              <a:t>cMOOC</a:t>
            </a:r>
            <a:endParaRPr lang="en-US" sz="4800" dirty="0"/>
          </a:p>
        </p:txBody>
      </p:sp>
      <p:sp>
        <p:nvSpPr>
          <p:cNvPr id="3" name="Content Placeholder 2"/>
          <p:cNvSpPr>
            <a:spLocks noGrp="1"/>
          </p:cNvSpPr>
          <p:nvPr>
            <p:ph idx="1"/>
          </p:nvPr>
        </p:nvSpPr>
        <p:spPr/>
        <p:txBody>
          <a:bodyPr/>
          <a:lstStyle/>
          <a:p>
            <a:r>
              <a:rPr lang="fr-CA" sz="3200" dirty="0" err="1" smtClean="0">
                <a:latin typeface="+mj-lt"/>
              </a:rPr>
              <a:t>It’s</a:t>
            </a:r>
            <a:r>
              <a:rPr lang="fr-CA" sz="3200" dirty="0" smtClean="0">
                <a:latin typeface="+mj-lt"/>
              </a:rPr>
              <a:t> </a:t>
            </a:r>
            <a:r>
              <a:rPr lang="fr-CA" sz="3200" dirty="0" err="1" smtClean="0">
                <a:latin typeface="+mj-lt"/>
              </a:rPr>
              <a:t>like</a:t>
            </a:r>
            <a:r>
              <a:rPr lang="fr-CA" sz="3200" dirty="0" smtClean="0">
                <a:latin typeface="+mj-lt"/>
              </a:rPr>
              <a:t> </a:t>
            </a:r>
            <a:r>
              <a:rPr lang="fr-CA" sz="3200" dirty="0" err="1" smtClean="0">
                <a:latin typeface="+mj-lt"/>
              </a:rPr>
              <a:t>creating</a:t>
            </a:r>
            <a:r>
              <a:rPr lang="fr-CA" sz="3200" dirty="0" smtClean="0">
                <a:latin typeface="+mj-lt"/>
              </a:rPr>
              <a:t> a network</a:t>
            </a:r>
          </a:p>
          <a:p>
            <a:r>
              <a:rPr lang="fr-FR" sz="3200" dirty="0" err="1" smtClean="0">
                <a:latin typeface="+mj-lt"/>
              </a:rPr>
              <a:t>Don’t</a:t>
            </a:r>
            <a:r>
              <a:rPr lang="fr-FR" sz="3200" dirty="0" smtClean="0">
                <a:latin typeface="+mj-lt"/>
              </a:rPr>
              <a:t> </a:t>
            </a:r>
            <a:r>
              <a:rPr lang="fr-FR" sz="3200" dirty="0" err="1" smtClean="0">
                <a:latin typeface="+mj-lt"/>
              </a:rPr>
              <a:t>centralize</a:t>
            </a:r>
            <a:endParaRPr lang="fr-FR" sz="3200" dirty="0" smtClean="0">
              <a:latin typeface="+mj-lt"/>
            </a:endParaRPr>
          </a:p>
          <a:p>
            <a:r>
              <a:rPr lang="fr-FR" sz="3200" dirty="0" err="1" smtClean="0">
                <a:latin typeface="+mj-lt"/>
              </a:rPr>
              <a:t>Concentrate</a:t>
            </a:r>
            <a:r>
              <a:rPr lang="fr-FR" sz="3200" dirty="0" smtClean="0">
                <a:latin typeface="+mj-lt"/>
              </a:rPr>
              <a:t> on the </a:t>
            </a:r>
            <a:r>
              <a:rPr lang="fr-FR" sz="3200" dirty="0" err="1" smtClean="0">
                <a:latin typeface="+mj-lt"/>
              </a:rPr>
              <a:t>creation</a:t>
            </a:r>
            <a:r>
              <a:rPr lang="fr-FR" sz="3200" dirty="0" smtClean="0">
                <a:latin typeface="+mj-lt"/>
              </a:rPr>
              <a:t> of links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356992"/>
            <a:ext cx="39370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3789040"/>
            <a:ext cx="38100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rot="440093">
            <a:off x="5807394" y="4302045"/>
            <a:ext cx="78825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57400" y="5805264"/>
            <a:ext cx="3534544" cy="369332"/>
          </a:xfrm>
          <a:prstGeom prst="rect">
            <a:avLst/>
          </a:prstGeom>
          <a:noFill/>
        </p:spPr>
        <p:txBody>
          <a:bodyPr wrap="square" rtlCol="0">
            <a:spAutoFit/>
          </a:bodyPr>
          <a:lstStyle/>
          <a:p>
            <a:r>
              <a:rPr lang="fr-FR" dirty="0" err="1"/>
              <a:t>We</a:t>
            </a:r>
            <a:r>
              <a:rPr lang="fr-FR" dirty="0"/>
              <a:t> use social networks.</a:t>
            </a:r>
            <a:r>
              <a:rPr lang="fr-CA" dirty="0"/>
              <a:t>.. </a:t>
            </a:r>
            <a:endParaRPr lang="en-US" dirty="0"/>
          </a:p>
        </p:txBody>
      </p:sp>
      <p:sp>
        <p:nvSpPr>
          <p:cNvPr id="8" name="TextBox 7"/>
          <p:cNvSpPr txBox="1"/>
          <p:nvPr/>
        </p:nvSpPr>
        <p:spPr>
          <a:xfrm>
            <a:off x="5994400" y="6237312"/>
            <a:ext cx="3269952" cy="369332"/>
          </a:xfrm>
          <a:prstGeom prst="rect">
            <a:avLst/>
          </a:prstGeom>
          <a:noFill/>
        </p:spPr>
        <p:txBody>
          <a:bodyPr wrap="square" rtlCol="0">
            <a:spAutoFit/>
          </a:bodyPr>
          <a:lstStyle/>
          <a:p>
            <a:r>
              <a:rPr lang="fr-CA" dirty="0"/>
              <a:t>… to </a:t>
            </a:r>
            <a:r>
              <a:rPr lang="fr-CA" dirty="0" err="1"/>
              <a:t>create</a:t>
            </a:r>
            <a:r>
              <a:rPr lang="fr-CA" dirty="0"/>
              <a:t> </a:t>
            </a:r>
            <a:r>
              <a:rPr lang="fr-CA" dirty="0" err="1"/>
              <a:t>personal</a:t>
            </a:r>
            <a:r>
              <a:rPr lang="fr-CA" dirty="0"/>
              <a:t> </a:t>
            </a:r>
            <a:r>
              <a:rPr lang="fr-CA" dirty="0" err="1"/>
              <a:t>knowledge</a:t>
            </a:r>
            <a:endParaRPr lang="en-US" dirty="0"/>
          </a:p>
        </p:txBody>
      </p:sp>
    </p:spTree>
    <p:extLst>
      <p:ext uri="{BB962C8B-B14F-4D97-AF65-F5344CB8AC3E}">
        <p14:creationId xmlns:p14="http://schemas.microsoft.com/office/powerpoint/2010/main" val="1966095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Primary Course Components</a:t>
            </a:r>
            <a:endParaRPr lang="en-CA" sz="4800" dirty="0"/>
          </a:p>
        </p:txBody>
      </p:sp>
      <p:sp>
        <p:nvSpPr>
          <p:cNvPr id="3" name="Content Placeholder 2"/>
          <p:cNvSpPr>
            <a:spLocks noGrp="1"/>
          </p:cNvSpPr>
          <p:nvPr>
            <p:ph idx="1"/>
          </p:nvPr>
        </p:nvSpPr>
        <p:spPr/>
        <p:txBody>
          <a:bodyPr/>
          <a:lstStyle/>
          <a:p>
            <a:pPr lvl="1"/>
            <a:r>
              <a:rPr lang="en-CA" sz="3600" dirty="0" smtClean="0">
                <a:latin typeface="+mj-lt"/>
              </a:rPr>
              <a:t>Wiki – to assist in planning, topics, guests, </a:t>
            </a:r>
            <a:r>
              <a:rPr lang="en-CA" sz="3600" dirty="0" err="1" smtClean="0">
                <a:latin typeface="+mj-lt"/>
              </a:rPr>
              <a:t>etc</a:t>
            </a:r>
            <a:endParaRPr lang="en-CA" sz="3600" dirty="0" smtClean="0">
              <a:latin typeface="+mj-lt"/>
            </a:endParaRPr>
          </a:p>
          <a:p>
            <a:pPr lvl="1"/>
            <a:r>
              <a:rPr lang="en-CA" sz="3600" dirty="0" smtClean="0">
                <a:latin typeface="+mj-lt"/>
              </a:rPr>
              <a:t>Email list – for announcements and mass communications</a:t>
            </a:r>
          </a:p>
          <a:p>
            <a:pPr lvl="1"/>
            <a:r>
              <a:rPr lang="en-CA" sz="3600" dirty="0" smtClean="0">
                <a:latin typeface="+mj-lt"/>
              </a:rPr>
              <a:t>Course Blog – for daily posts</a:t>
            </a:r>
          </a:p>
          <a:p>
            <a:pPr lvl="1"/>
            <a:r>
              <a:rPr lang="en-CA" sz="3600" dirty="0" smtClean="0">
                <a:latin typeface="+mj-lt"/>
              </a:rPr>
              <a:t>Synchronous Communications + Video</a:t>
            </a:r>
          </a:p>
          <a:p>
            <a:pPr lvl="1"/>
            <a:endParaRPr lang="en-CA" sz="3600" dirty="0" smtClean="0">
              <a:latin typeface="+mj-lt"/>
            </a:endParaRPr>
          </a:p>
          <a:p>
            <a:endParaRPr lang="en-CA" dirty="0"/>
          </a:p>
        </p:txBody>
      </p:sp>
    </p:spTree>
    <p:extLst>
      <p:ext uri="{BB962C8B-B14F-4D97-AF65-F5344CB8AC3E}">
        <p14:creationId xmlns:p14="http://schemas.microsoft.com/office/powerpoint/2010/main" val="1992260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MOOC Design</a:t>
            </a:r>
            <a:endParaRPr lang="en-CA" sz="4800" dirty="0"/>
          </a:p>
        </p:txBody>
      </p:sp>
      <p:sp>
        <p:nvSpPr>
          <p:cNvPr id="3" name="Content Placeholder 2"/>
          <p:cNvSpPr>
            <a:spLocks noGrp="1"/>
          </p:cNvSpPr>
          <p:nvPr>
            <p:ph idx="1"/>
          </p:nvPr>
        </p:nvSpPr>
        <p:spPr/>
        <p:txBody>
          <a:bodyPr/>
          <a:lstStyle/>
          <a:p>
            <a:r>
              <a:rPr lang="en-CA" sz="3600" dirty="0" smtClean="0">
                <a:latin typeface="+mj-lt"/>
              </a:rPr>
              <a:t>Course structure – a series of topics</a:t>
            </a:r>
          </a:p>
          <a:p>
            <a:pPr lvl="1"/>
            <a:r>
              <a:rPr lang="en-CA" sz="3200" dirty="0" smtClean="0">
                <a:latin typeface="+mj-lt"/>
              </a:rPr>
              <a:t>The instructors will not ‘teach’ the topics, they ‘investigate’ or ‘work through’ the topics (model and demonstrate)</a:t>
            </a:r>
          </a:p>
          <a:p>
            <a:pPr lvl="2"/>
            <a:endParaRPr lang="en-CA" dirty="0"/>
          </a:p>
        </p:txBody>
      </p:sp>
      <p:pic>
        <p:nvPicPr>
          <p:cNvPr id="4" name="Picture 3"/>
          <p:cNvPicPr>
            <a:picLocks noChangeAspect="1"/>
          </p:cNvPicPr>
          <p:nvPr/>
        </p:nvPicPr>
        <p:blipFill>
          <a:blip r:embed="rId2"/>
          <a:stretch>
            <a:fillRect/>
          </a:stretch>
        </p:blipFill>
        <p:spPr>
          <a:xfrm>
            <a:off x="956930" y="3912890"/>
            <a:ext cx="5640018" cy="2786618"/>
          </a:xfrm>
          <a:prstGeom prst="rect">
            <a:avLst/>
          </a:prstGeom>
        </p:spPr>
      </p:pic>
    </p:spTree>
    <p:extLst>
      <p:ext uri="{BB962C8B-B14F-4D97-AF65-F5344CB8AC3E}">
        <p14:creationId xmlns:p14="http://schemas.microsoft.com/office/powerpoint/2010/main" val="334224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a:t>
            </a:r>
            <a:r>
              <a:rPr lang="en-CA" sz="4800" dirty="0" smtClean="0"/>
              <a:t>dditional Course Components</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For Students – </a:t>
            </a:r>
            <a:r>
              <a:rPr lang="en-CA" sz="3600" i="1" dirty="0" smtClean="0">
                <a:latin typeface="+mj-lt"/>
              </a:rPr>
              <a:t>any</a:t>
            </a:r>
            <a:r>
              <a:rPr lang="en-CA" sz="3600" dirty="0" smtClean="0">
                <a:latin typeface="+mj-lt"/>
              </a:rPr>
              <a:t> online communications system, including</a:t>
            </a:r>
          </a:p>
          <a:p>
            <a:pPr lvl="1"/>
            <a:r>
              <a:rPr lang="en-CA" sz="3200" dirty="0" smtClean="0">
                <a:latin typeface="+mj-lt"/>
              </a:rPr>
              <a:t>Blogs – Blogger, WordPress, </a:t>
            </a:r>
            <a:r>
              <a:rPr lang="en-CA" sz="3200" dirty="0" err="1" smtClean="0">
                <a:latin typeface="+mj-lt"/>
              </a:rPr>
              <a:t>Tumblr</a:t>
            </a:r>
            <a:endParaRPr lang="en-CA" sz="3200" dirty="0" smtClean="0">
              <a:latin typeface="+mj-lt"/>
            </a:endParaRPr>
          </a:p>
          <a:p>
            <a:pPr lvl="1"/>
            <a:r>
              <a:rPr lang="en-CA" sz="3200" dirty="0" smtClean="0">
                <a:latin typeface="+mj-lt"/>
              </a:rPr>
              <a:t>Social Network – Facebook, Twitter, Google+</a:t>
            </a:r>
          </a:p>
          <a:p>
            <a:pPr lvl="1"/>
            <a:r>
              <a:rPr lang="en-CA" sz="3200" dirty="0" smtClean="0">
                <a:latin typeface="+mj-lt"/>
              </a:rPr>
              <a:t>Content site – Google Docs, Flickr, </a:t>
            </a:r>
            <a:r>
              <a:rPr lang="en-CA" sz="3200" dirty="0" err="1" smtClean="0">
                <a:latin typeface="+mj-lt"/>
              </a:rPr>
              <a:t>Instragram</a:t>
            </a:r>
            <a:endParaRPr lang="en-CA" sz="3200" dirty="0" smtClean="0">
              <a:latin typeface="+mj-lt"/>
            </a:endParaRPr>
          </a:p>
          <a:p>
            <a:pPr lvl="1"/>
            <a:r>
              <a:rPr lang="en-CA" sz="3200" dirty="0" smtClean="0">
                <a:latin typeface="+mj-lt"/>
              </a:rPr>
              <a:t>Aggregator – </a:t>
            </a:r>
            <a:r>
              <a:rPr lang="en-CA" sz="3200" dirty="0" err="1" smtClean="0">
                <a:latin typeface="+mj-lt"/>
              </a:rPr>
              <a:t>Feedly</a:t>
            </a:r>
            <a:r>
              <a:rPr lang="en-CA" sz="3200" dirty="0" smtClean="0">
                <a:latin typeface="+mj-lt"/>
              </a:rPr>
              <a:t>, </a:t>
            </a:r>
            <a:r>
              <a:rPr lang="en-CA" sz="3200" dirty="0" err="1" smtClean="0">
                <a:latin typeface="+mj-lt"/>
              </a:rPr>
              <a:t>OldReader</a:t>
            </a:r>
            <a:r>
              <a:rPr lang="en-CA" sz="3200" dirty="0" smtClean="0">
                <a:latin typeface="+mj-lt"/>
              </a:rPr>
              <a:t>, (new) </a:t>
            </a:r>
            <a:r>
              <a:rPr lang="en-CA" sz="3200" dirty="0" err="1" smtClean="0">
                <a:latin typeface="+mj-lt"/>
              </a:rPr>
              <a:t>Bli</a:t>
            </a:r>
            <a:r>
              <a:rPr lang="en-CA" sz="3200" dirty="0" smtClean="0">
                <a:latin typeface="+mj-lt"/>
              </a:rPr>
              <a:t> RSS</a:t>
            </a:r>
            <a:endParaRPr lang="en-CA" sz="3200" dirty="0">
              <a:latin typeface="+mj-lt"/>
            </a:endParaRPr>
          </a:p>
        </p:txBody>
      </p:sp>
    </p:spTree>
    <p:extLst>
      <p:ext uri="{BB962C8B-B14F-4D97-AF65-F5344CB8AC3E}">
        <p14:creationId xmlns:p14="http://schemas.microsoft.com/office/powerpoint/2010/main" val="1342568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5400" dirty="0" smtClean="0"/>
              <a:t>Process</a:t>
            </a:r>
            <a:endParaRPr lang="en-CA" sz="5400" dirty="0"/>
          </a:p>
        </p:txBody>
      </p:sp>
      <p:sp>
        <p:nvSpPr>
          <p:cNvPr id="3" name="Content Placeholder 2"/>
          <p:cNvSpPr>
            <a:spLocks noGrp="1"/>
          </p:cNvSpPr>
          <p:nvPr>
            <p:ph idx="1"/>
          </p:nvPr>
        </p:nvSpPr>
        <p:spPr/>
        <p:txBody>
          <a:bodyPr>
            <a:normAutofit/>
          </a:bodyPr>
          <a:lstStyle/>
          <a:p>
            <a:r>
              <a:rPr lang="en-CA" sz="3600" dirty="0" smtClean="0">
                <a:latin typeface="+mj-lt"/>
              </a:rPr>
              <a:t>Each Week</a:t>
            </a:r>
          </a:p>
          <a:p>
            <a:pPr lvl="1"/>
            <a:r>
              <a:rPr lang="en-CA" sz="3200" dirty="0" smtClean="0">
                <a:latin typeface="+mj-lt"/>
              </a:rPr>
              <a:t>Introduce topic</a:t>
            </a:r>
          </a:p>
          <a:p>
            <a:pPr lvl="1"/>
            <a:r>
              <a:rPr lang="en-CA" sz="3200" dirty="0" smtClean="0">
                <a:latin typeface="+mj-lt"/>
              </a:rPr>
              <a:t>Share resources</a:t>
            </a:r>
          </a:p>
          <a:p>
            <a:pPr lvl="1"/>
            <a:r>
              <a:rPr lang="en-CA" sz="3200" dirty="0" smtClean="0">
                <a:latin typeface="+mj-lt"/>
              </a:rPr>
              <a:t>Conversation or activity with guest</a:t>
            </a:r>
          </a:p>
          <a:p>
            <a:pPr lvl="1"/>
            <a:r>
              <a:rPr lang="en-CA" sz="3200" dirty="0" smtClean="0">
                <a:latin typeface="+mj-lt"/>
              </a:rPr>
              <a:t>Discussion and reflection</a:t>
            </a:r>
          </a:p>
          <a:p>
            <a:r>
              <a:rPr lang="en-CA" sz="3600" dirty="0" smtClean="0">
                <a:latin typeface="+mj-lt"/>
              </a:rPr>
              <a:t>Each </a:t>
            </a:r>
            <a:r>
              <a:rPr lang="en-CA" sz="3600" i="1" dirty="0" smtClean="0">
                <a:latin typeface="+mj-lt"/>
              </a:rPr>
              <a:t>Day</a:t>
            </a:r>
          </a:p>
          <a:p>
            <a:pPr lvl="1"/>
            <a:r>
              <a:rPr lang="en-CA" sz="3200" dirty="0" smtClean="0">
                <a:latin typeface="+mj-lt"/>
              </a:rPr>
              <a:t>Aggregate student content</a:t>
            </a:r>
          </a:p>
          <a:p>
            <a:pPr lvl="1"/>
            <a:r>
              <a:rPr lang="en-CA" sz="3200" dirty="0" smtClean="0">
                <a:latin typeface="+mj-lt"/>
              </a:rPr>
              <a:t>Share via web site &amp; newsletter</a:t>
            </a:r>
            <a:endParaRPr lang="en-CA" sz="3200" dirty="0">
              <a:latin typeface="+mj-lt"/>
            </a:endParaRPr>
          </a:p>
        </p:txBody>
      </p:sp>
      <p:pic>
        <p:nvPicPr>
          <p:cNvPr id="4" name="Picture 3"/>
          <p:cNvPicPr>
            <a:picLocks noChangeAspect="1"/>
          </p:cNvPicPr>
          <p:nvPr/>
        </p:nvPicPr>
        <p:blipFill>
          <a:blip r:embed="rId2"/>
          <a:stretch>
            <a:fillRect/>
          </a:stretch>
        </p:blipFill>
        <p:spPr>
          <a:xfrm>
            <a:off x="7896225" y="720909"/>
            <a:ext cx="3457575" cy="5267325"/>
          </a:xfrm>
          <a:prstGeom prst="rect">
            <a:avLst/>
          </a:prstGeom>
        </p:spPr>
      </p:pic>
    </p:spTree>
    <p:extLst>
      <p:ext uri="{BB962C8B-B14F-4D97-AF65-F5344CB8AC3E}">
        <p14:creationId xmlns:p14="http://schemas.microsoft.com/office/powerpoint/2010/main" val="1206942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gRSShopper</a:t>
            </a:r>
            <a:endParaRPr lang="en-US" dirty="0"/>
          </a:p>
        </p:txBody>
      </p:sp>
      <p:pic>
        <p:nvPicPr>
          <p:cNvPr id="5" name="Content Placeholder 4"/>
          <p:cNvPicPr>
            <a:picLocks noGrp="1" noChangeAspect="1"/>
          </p:cNvPicPr>
          <p:nvPr>
            <p:ph idx="1"/>
          </p:nvPr>
        </p:nvPicPr>
        <p:blipFill rotWithShape="1">
          <a:blip r:embed="rId2"/>
          <a:srcRect t="3160" b="18498"/>
          <a:stretch/>
        </p:blipFill>
        <p:spPr/>
      </p:pic>
      <p:sp>
        <p:nvSpPr>
          <p:cNvPr id="3" name="TextBox 2"/>
          <p:cNvSpPr txBox="1"/>
          <p:nvPr/>
        </p:nvSpPr>
        <p:spPr>
          <a:xfrm>
            <a:off x="6744072" y="6093296"/>
            <a:ext cx="3384376" cy="369332"/>
          </a:xfrm>
          <a:prstGeom prst="rect">
            <a:avLst/>
          </a:prstGeom>
          <a:noFill/>
        </p:spPr>
        <p:txBody>
          <a:bodyPr wrap="square" rtlCol="0">
            <a:spAutoFit/>
          </a:bodyPr>
          <a:lstStyle/>
          <a:p>
            <a:r>
              <a:rPr lang="fr-CA" dirty="0">
                <a:hlinkClick r:id="rId3"/>
              </a:rPr>
              <a:t>http://grsshopper.downes.ca</a:t>
            </a:r>
            <a:r>
              <a:rPr lang="fr-CA" dirty="0"/>
              <a:t> </a:t>
            </a:r>
            <a:endParaRPr lang="en-US" dirty="0"/>
          </a:p>
        </p:txBody>
      </p:sp>
    </p:spTree>
    <p:extLst>
      <p:ext uri="{BB962C8B-B14F-4D97-AF65-F5344CB8AC3E}">
        <p14:creationId xmlns:p14="http://schemas.microsoft.com/office/powerpoint/2010/main" val="3103529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7800"/>
            <a:ext cx="8229600" cy="1143000"/>
          </a:xfrm>
        </p:spPr>
        <p:txBody>
          <a:bodyPr>
            <a:noAutofit/>
          </a:bodyPr>
          <a:lstStyle/>
          <a:p>
            <a:pPr algn="l"/>
            <a:r>
              <a:rPr lang="en-US" sz="3200" dirty="0"/>
              <a:t>There are two sides to the learning equation; this presentation is focused on </a:t>
            </a:r>
            <a:r>
              <a:rPr lang="en-US" sz="3200" dirty="0" smtClean="0"/>
              <a:t>teaching</a:t>
            </a:r>
            <a:endParaRPr lang="en-US" sz="3200" dirty="0"/>
          </a:p>
        </p:txBody>
      </p:sp>
      <p:sp>
        <p:nvSpPr>
          <p:cNvPr id="4" name="Rectangle 3"/>
          <p:cNvSpPr/>
          <p:nvPr/>
        </p:nvSpPr>
        <p:spPr>
          <a:xfrm>
            <a:off x="1981200" y="6376973"/>
            <a:ext cx="6324600" cy="200055"/>
          </a:xfrm>
          <a:prstGeom prst="rect">
            <a:avLst/>
          </a:prstGeom>
        </p:spPr>
        <p:txBody>
          <a:bodyPr wrap="square">
            <a:spAutoFit/>
          </a:bodyPr>
          <a:lstStyle/>
          <a:p>
            <a:r>
              <a:rPr lang="en-US" sz="700" dirty="0"/>
              <a:t>Image, adapted from Garrison, Barbara </a:t>
            </a:r>
            <a:r>
              <a:rPr lang="en-US" sz="700" dirty="0" err="1"/>
              <a:t>Stäuble</a:t>
            </a:r>
            <a:r>
              <a:rPr lang="en-US" sz="700" dirty="0"/>
              <a:t> </a:t>
            </a:r>
            <a:r>
              <a:rPr lang="en-US" sz="700" dirty="0">
                <a:hlinkClick r:id="rId3"/>
              </a:rPr>
              <a:t>http://otl.curtin.edu.au/professional_development/conferences/tlf/tlf2005/refereed/stauble.html</a:t>
            </a:r>
            <a:r>
              <a:rPr lang="en-US" sz="700" dirty="0"/>
              <a:t> </a:t>
            </a:r>
            <a:endParaRPr lang="en-US" sz="700" dirty="0"/>
          </a:p>
        </p:txBody>
      </p:sp>
      <p:sp>
        <p:nvSpPr>
          <p:cNvPr id="5" name="Curved Down Arrow 4"/>
          <p:cNvSpPr/>
          <p:nvPr/>
        </p:nvSpPr>
        <p:spPr>
          <a:xfrm>
            <a:off x="3733800" y="626772"/>
            <a:ext cx="4722254" cy="1752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Up Arrow 5"/>
          <p:cNvSpPr/>
          <p:nvPr/>
        </p:nvSpPr>
        <p:spPr>
          <a:xfrm flipH="1">
            <a:off x="3541690" y="2668073"/>
            <a:ext cx="4764110" cy="1828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514600" y="762000"/>
            <a:ext cx="1981200" cy="954107"/>
          </a:xfrm>
          <a:prstGeom prst="rect">
            <a:avLst/>
          </a:prstGeom>
          <a:noFill/>
        </p:spPr>
        <p:txBody>
          <a:bodyPr wrap="square" rtlCol="0">
            <a:spAutoFit/>
          </a:bodyPr>
          <a:lstStyle/>
          <a:p>
            <a:r>
              <a:rPr lang="en-US" sz="2800" dirty="0"/>
              <a:t>Open Courses</a:t>
            </a:r>
            <a:endParaRPr lang="en-US" sz="2800" dirty="0"/>
          </a:p>
        </p:txBody>
      </p:sp>
      <p:sp>
        <p:nvSpPr>
          <p:cNvPr id="9" name="TextBox 8"/>
          <p:cNvSpPr txBox="1"/>
          <p:nvPr/>
        </p:nvSpPr>
        <p:spPr>
          <a:xfrm>
            <a:off x="7924800" y="3886201"/>
            <a:ext cx="1981200" cy="954107"/>
          </a:xfrm>
          <a:prstGeom prst="rect">
            <a:avLst/>
          </a:prstGeom>
          <a:noFill/>
        </p:spPr>
        <p:txBody>
          <a:bodyPr wrap="square" rtlCol="0">
            <a:spAutoFit/>
          </a:bodyPr>
          <a:lstStyle/>
          <a:p>
            <a:r>
              <a:rPr lang="en-US" sz="2800" dirty="0"/>
              <a:t>Personal Learning</a:t>
            </a:r>
            <a:endParaRPr lang="en-US" sz="2800" dirty="0"/>
          </a:p>
        </p:txBody>
      </p:sp>
      <p:sp>
        <p:nvSpPr>
          <p:cNvPr id="10" name="TextBox 9"/>
          <p:cNvSpPr txBox="1"/>
          <p:nvPr/>
        </p:nvSpPr>
        <p:spPr>
          <a:xfrm>
            <a:off x="4818577" y="1026019"/>
            <a:ext cx="2552700" cy="954107"/>
          </a:xfrm>
          <a:prstGeom prst="rect">
            <a:avLst/>
          </a:prstGeom>
          <a:noFill/>
        </p:spPr>
        <p:txBody>
          <a:bodyPr wrap="square" rtlCol="0">
            <a:spAutoFit/>
          </a:bodyPr>
          <a:lstStyle/>
          <a:p>
            <a:r>
              <a:rPr lang="en-US" sz="2800" dirty="0">
                <a:latin typeface="Bradley Hand ITC" pitchFamily="66" charset="0"/>
              </a:rPr>
              <a:t>Model and demonstrate</a:t>
            </a:r>
            <a:endParaRPr lang="en-US" sz="2800" dirty="0">
              <a:latin typeface="Bradley Hand ITC" pitchFamily="66" charset="0"/>
            </a:endParaRPr>
          </a:p>
        </p:txBody>
      </p:sp>
      <p:sp>
        <p:nvSpPr>
          <p:cNvPr id="12" name="TextBox 11"/>
          <p:cNvSpPr txBox="1"/>
          <p:nvPr/>
        </p:nvSpPr>
        <p:spPr>
          <a:xfrm>
            <a:off x="5143500" y="3256209"/>
            <a:ext cx="1809750" cy="954107"/>
          </a:xfrm>
          <a:prstGeom prst="rect">
            <a:avLst/>
          </a:prstGeom>
          <a:noFill/>
        </p:spPr>
        <p:txBody>
          <a:bodyPr wrap="square" rtlCol="0">
            <a:spAutoFit/>
          </a:bodyPr>
          <a:lstStyle/>
          <a:p>
            <a:r>
              <a:rPr lang="en-US" sz="2800" dirty="0">
                <a:latin typeface="Bradley Hand ITC" pitchFamily="66" charset="0"/>
              </a:rPr>
              <a:t>Practice and reflect</a:t>
            </a:r>
            <a:endParaRPr lang="en-US" sz="2800" dirty="0">
              <a:latin typeface="Bradley Hand ITC" pitchFamily="66" charset="0"/>
            </a:endParaRPr>
          </a:p>
        </p:txBody>
      </p:sp>
      <p:sp>
        <p:nvSpPr>
          <p:cNvPr id="11" name="TextBox 10"/>
          <p:cNvSpPr txBox="1"/>
          <p:nvPr/>
        </p:nvSpPr>
        <p:spPr>
          <a:xfrm>
            <a:off x="8077200" y="838200"/>
            <a:ext cx="2209800" cy="830997"/>
          </a:xfrm>
          <a:prstGeom prst="rect">
            <a:avLst/>
          </a:prstGeom>
          <a:noFill/>
        </p:spPr>
        <p:txBody>
          <a:bodyPr wrap="square" rtlCol="0">
            <a:spAutoFit/>
          </a:bodyPr>
          <a:lstStyle/>
          <a:p>
            <a:r>
              <a:rPr lang="en-US" sz="2800" dirty="0">
                <a:solidFill>
                  <a:schemeClr val="accent3">
                    <a:lumMod val="50000"/>
                  </a:schemeClr>
                </a:solidFill>
              </a:rPr>
              <a:t>MOOC</a:t>
            </a:r>
          </a:p>
          <a:p>
            <a:r>
              <a:rPr lang="en-US" dirty="0">
                <a:solidFill>
                  <a:schemeClr val="accent3">
                    <a:lumMod val="50000"/>
                  </a:schemeClr>
                </a:solidFill>
              </a:rPr>
              <a:t>(gRSShopper)</a:t>
            </a:r>
            <a:endParaRPr lang="en-US" dirty="0">
              <a:solidFill>
                <a:schemeClr val="accent3">
                  <a:lumMod val="50000"/>
                </a:schemeClr>
              </a:solidFill>
            </a:endParaRPr>
          </a:p>
        </p:txBody>
      </p:sp>
      <p:sp>
        <p:nvSpPr>
          <p:cNvPr id="14" name="TextBox 13"/>
          <p:cNvSpPr txBox="1"/>
          <p:nvPr/>
        </p:nvSpPr>
        <p:spPr>
          <a:xfrm>
            <a:off x="3105150" y="3660735"/>
            <a:ext cx="1257300" cy="830997"/>
          </a:xfrm>
          <a:prstGeom prst="rect">
            <a:avLst/>
          </a:prstGeom>
          <a:noFill/>
        </p:spPr>
        <p:txBody>
          <a:bodyPr wrap="square" rtlCol="0">
            <a:spAutoFit/>
          </a:bodyPr>
          <a:lstStyle/>
          <a:p>
            <a:r>
              <a:rPr lang="en-US" sz="2800" dirty="0">
                <a:solidFill>
                  <a:schemeClr val="accent3">
                    <a:lumMod val="50000"/>
                  </a:schemeClr>
                </a:solidFill>
              </a:rPr>
              <a:t>PLE</a:t>
            </a:r>
          </a:p>
          <a:p>
            <a:r>
              <a:rPr lang="en-US" dirty="0">
                <a:solidFill>
                  <a:schemeClr val="accent3">
                    <a:lumMod val="50000"/>
                  </a:schemeClr>
                </a:solidFill>
              </a:rPr>
              <a:t>(Plearn)</a:t>
            </a:r>
            <a:endParaRPr lang="en-US" dirty="0">
              <a:solidFill>
                <a:schemeClr val="accent3">
                  <a:lumMod val="50000"/>
                </a:schemeClr>
              </a:solidFill>
            </a:endParaRPr>
          </a:p>
        </p:txBody>
      </p:sp>
    </p:spTree>
    <p:extLst>
      <p:ext uri="{BB962C8B-B14F-4D97-AF65-F5344CB8AC3E}">
        <p14:creationId xmlns:p14="http://schemas.microsoft.com/office/powerpoint/2010/main" val="390011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Learn</a:t>
            </a:r>
            <a:r>
              <a:rPr lang="fr-CA" sz="4800" dirty="0" smtClean="0"/>
              <a:t> in a </a:t>
            </a:r>
            <a:r>
              <a:rPr lang="fr-CA" sz="4800" dirty="0" err="1" smtClean="0"/>
              <a:t>cMOOC</a:t>
            </a:r>
            <a:endParaRPr lang="en-US" sz="4800" dirty="0"/>
          </a:p>
        </p:txBody>
      </p:sp>
      <p:sp>
        <p:nvSpPr>
          <p:cNvPr id="3" name="Content Placeholder 2"/>
          <p:cNvSpPr>
            <a:spLocks noGrp="1"/>
          </p:cNvSpPr>
          <p:nvPr>
            <p:ph idx="1"/>
          </p:nvPr>
        </p:nvSpPr>
        <p:spPr/>
        <p:txBody>
          <a:bodyPr/>
          <a:lstStyle/>
          <a:p>
            <a:endParaRPr lang="en-US" dirty="0"/>
          </a:p>
        </p:txBody>
      </p:sp>
      <p:pic>
        <p:nvPicPr>
          <p:cNvPr id="4" name="Picture 3" descr="Screen shot 2012-03-11 at 1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885" y="1525189"/>
            <a:ext cx="5624529" cy="3478987"/>
          </a:xfrm>
          <a:prstGeom prst="rect">
            <a:avLst/>
          </a:prstGeom>
        </p:spPr>
      </p:pic>
      <p:sp>
        <p:nvSpPr>
          <p:cNvPr id="5" name="Rectangle 4"/>
          <p:cNvSpPr/>
          <p:nvPr/>
        </p:nvSpPr>
        <p:spPr>
          <a:xfrm>
            <a:off x="1991544" y="6309320"/>
            <a:ext cx="3190056" cy="523220"/>
          </a:xfrm>
          <a:prstGeom prst="rect">
            <a:avLst/>
          </a:prstGeom>
        </p:spPr>
        <p:txBody>
          <a:bodyPr wrap="square">
            <a:spAutoFit/>
          </a:bodyPr>
          <a:lstStyle/>
          <a:p>
            <a:r>
              <a:rPr lang="en-US" sz="1400" dirty="0">
                <a:hlinkClick r:id="rId3"/>
              </a:rPr>
              <a:t>http://www.tonybates.ca/2012/03/03/more-reflections-on-moocs-and-mitx/</a:t>
            </a:r>
            <a:r>
              <a:rPr lang="en-US" sz="1400" dirty="0"/>
              <a:t> </a:t>
            </a:r>
            <a:endParaRPr lang="en-US" sz="1400" dirty="0"/>
          </a:p>
        </p:txBody>
      </p:sp>
      <p:sp>
        <p:nvSpPr>
          <p:cNvPr id="6" name="Rectangle 5"/>
          <p:cNvSpPr/>
          <p:nvPr/>
        </p:nvSpPr>
        <p:spPr>
          <a:xfrm>
            <a:off x="838200" y="5165610"/>
            <a:ext cx="10085614" cy="1200329"/>
          </a:xfrm>
          <a:prstGeom prst="rect">
            <a:avLst/>
          </a:prstGeom>
          <a:solidFill>
            <a:schemeClr val="bg1"/>
          </a:solidFill>
        </p:spPr>
        <p:txBody>
          <a:bodyPr wrap="square">
            <a:spAutoFit/>
          </a:bodyPr>
          <a:lstStyle/>
          <a:p>
            <a:r>
              <a:rPr lang="fr-FR" sz="3600" dirty="0" smtClean="0">
                <a:latin typeface="+mj-lt"/>
              </a:rPr>
              <a:t>Learning </a:t>
            </a:r>
            <a:r>
              <a:rPr lang="fr-FR" sz="3600" dirty="0" err="1" smtClean="0">
                <a:latin typeface="+mj-lt"/>
              </a:rPr>
              <a:t>is</a:t>
            </a:r>
            <a:r>
              <a:rPr lang="fr-FR" sz="3600" dirty="0" smtClean="0">
                <a:latin typeface="+mj-lt"/>
              </a:rPr>
              <a:t> a </a:t>
            </a:r>
            <a:r>
              <a:rPr lang="fr-FR" sz="3600" dirty="0" err="1">
                <a:latin typeface="+mj-lt"/>
              </a:rPr>
              <a:t>process</a:t>
            </a:r>
            <a:r>
              <a:rPr lang="fr-FR" sz="3600" dirty="0">
                <a:latin typeface="+mj-lt"/>
              </a:rPr>
              <a:t> of immersion </a:t>
            </a:r>
            <a:r>
              <a:rPr lang="fr-FR" sz="3600" dirty="0" err="1">
                <a:latin typeface="+mj-lt"/>
              </a:rPr>
              <a:t>into</a:t>
            </a:r>
            <a:r>
              <a:rPr lang="fr-FR" sz="3600" dirty="0">
                <a:latin typeface="+mj-lt"/>
              </a:rPr>
              <a:t> a </a:t>
            </a:r>
            <a:r>
              <a:rPr lang="fr-FR" sz="3600" dirty="0" err="1">
                <a:latin typeface="+mj-lt"/>
              </a:rPr>
              <a:t>knowing</a:t>
            </a:r>
            <a:r>
              <a:rPr lang="fr-FR" sz="3600" dirty="0">
                <a:latin typeface="+mj-lt"/>
              </a:rPr>
              <a:t> </a:t>
            </a:r>
            <a:r>
              <a:rPr lang="fr-FR" sz="3600" dirty="0" err="1">
                <a:latin typeface="+mj-lt"/>
              </a:rPr>
              <a:t>community</a:t>
            </a:r>
            <a:endParaRPr lang="en-US" sz="3600" dirty="0">
              <a:latin typeface="+mj-lt"/>
            </a:endParaRPr>
          </a:p>
        </p:txBody>
      </p:sp>
    </p:spTree>
    <p:extLst>
      <p:ext uri="{BB962C8B-B14F-4D97-AF65-F5344CB8AC3E}">
        <p14:creationId xmlns:p14="http://schemas.microsoft.com/office/powerpoint/2010/main" val="39982632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380074"/>
            <a:ext cx="10515600" cy="1158396"/>
          </a:xfrm>
        </p:spPr>
        <p:txBody>
          <a:bodyPr/>
          <a:lstStyle/>
          <a:p>
            <a:pPr marL="0" indent="0">
              <a:buNone/>
            </a:pPr>
            <a:r>
              <a:rPr lang="en-CA" dirty="0" smtClean="0">
                <a:latin typeface="+mj-lt"/>
              </a:rPr>
              <a:t>Learning is a process of </a:t>
            </a:r>
            <a:r>
              <a:rPr lang="en-CA" i="1" dirty="0" smtClean="0">
                <a:latin typeface="+mj-lt"/>
              </a:rPr>
              <a:t>recognizing</a:t>
            </a:r>
            <a:r>
              <a:rPr lang="en-CA" dirty="0" smtClean="0">
                <a:latin typeface="+mj-lt"/>
              </a:rPr>
              <a:t> and </a:t>
            </a:r>
            <a:r>
              <a:rPr lang="en-CA" i="1" dirty="0" smtClean="0">
                <a:latin typeface="+mj-lt"/>
              </a:rPr>
              <a:t>growing into</a:t>
            </a:r>
            <a:r>
              <a:rPr lang="en-CA" dirty="0" smtClean="0">
                <a:latin typeface="+mj-lt"/>
              </a:rPr>
              <a:t> or </a:t>
            </a:r>
            <a:r>
              <a:rPr lang="en-CA" i="1" dirty="0" smtClean="0">
                <a:latin typeface="+mj-lt"/>
              </a:rPr>
              <a:t>becoming</a:t>
            </a:r>
            <a:r>
              <a:rPr lang="en-CA" dirty="0" smtClean="0">
                <a:latin typeface="+mj-lt"/>
              </a:rPr>
              <a:t> an instantiation of those values…</a:t>
            </a:r>
            <a:endParaRPr lang="en-CA" dirty="0">
              <a:latin typeface="+mj-lt"/>
            </a:endParaRPr>
          </a:p>
        </p:txBody>
      </p:sp>
      <p:pic>
        <p:nvPicPr>
          <p:cNvPr id="4" name="Picture 3"/>
          <p:cNvPicPr>
            <a:picLocks noChangeAspect="1"/>
          </p:cNvPicPr>
          <p:nvPr/>
        </p:nvPicPr>
        <p:blipFill>
          <a:blip r:embed="rId2"/>
          <a:stretch>
            <a:fillRect/>
          </a:stretch>
        </p:blipFill>
        <p:spPr>
          <a:xfrm>
            <a:off x="944525" y="365125"/>
            <a:ext cx="6705600" cy="4810125"/>
          </a:xfrm>
          <a:prstGeom prst="rect">
            <a:avLst/>
          </a:prstGeom>
        </p:spPr>
      </p:pic>
    </p:spTree>
    <p:extLst>
      <p:ext uri="{BB962C8B-B14F-4D97-AF65-F5344CB8AC3E}">
        <p14:creationId xmlns:p14="http://schemas.microsoft.com/office/powerpoint/2010/main" val="3610987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5568285"/>
            <a:ext cx="10515600" cy="938840"/>
          </a:xfrm>
        </p:spPr>
        <p:txBody>
          <a:bodyPr/>
          <a:lstStyle/>
          <a:p>
            <a:pPr marL="0" indent="0">
              <a:buNone/>
            </a:pPr>
            <a:r>
              <a:rPr lang="en-CA" dirty="0" smtClean="0">
                <a:latin typeface="+mj-lt"/>
              </a:rPr>
              <a:t>But what is the community that we recognize and grow into – how is it formed? What is it worth?</a:t>
            </a:r>
            <a:endParaRPr lang="en-CA" dirty="0">
              <a:latin typeface="+mj-lt"/>
            </a:endParaRPr>
          </a:p>
        </p:txBody>
      </p:sp>
      <p:pic>
        <p:nvPicPr>
          <p:cNvPr id="4" name="Picture 3"/>
          <p:cNvPicPr>
            <a:picLocks noChangeAspect="1"/>
          </p:cNvPicPr>
          <p:nvPr/>
        </p:nvPicPr>
        <p:blipFill>
          <a:blip r:embed="rId2"/>
          <a:stretch>
            <a:fillRect/>
          </a:stretch>
        </p:blipFill>
        <p:spPr>
          <a:xfrm>
            <a:off x="955158" y="503064"/>
            <a:ext cx="6912935" cy="4886853"/>
          </a:xfrm>
          <a:prstGeom prst="rect">
            <a:avLst/>
          </a:prstGeom>
        </p:spPr>
      </p:pic>
    </p:spTree>
    <p:extLst>
      <p:ext uri="{BB962C8B-B14F-4D97-AF65-F5344CB8AC3E}">
        <p14:creationId xmlns:p14="http://schemas.microsoft.com/office/powerpoint/2010/main" val="3296135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Wealth of Nations</a:t>
            </a:r>
            <a:endParaRPr lang="en-CA" sz="4800" dirty="0"/>
          </a:p>
        </p:txBody>
      </p:sp>
      <p:sp>
        <p:nvSpPr>
          <p:cNvPr id="3" name="Content Placeholder 2"/>
          <p:cNvSpPr>
            <a:spLocks noGrp="1"/>
          </p:cNvSpPr>
          <p:nvPr>
            <p:ph idx="1"/>
          </p:nvPr>
        </p:nvSpPr>
        <p:spPr>
          <a:xfrm>
            <a:off x="838200" y="1825625"/>
            <a:ext cx="4850219" cy="4351338"/>
          </a:xfrm>
        </p:spPr>
        <p:txBody>
          <a:bodyPr>
            <a:normAutofit/>
          </a:bodyPr>
          <a:lstStyle/>
          <a:p>
            <a:r>
              <a:rPr lang="en-CA" sz="3600" dirty="0" smtClean="0">
                <a:latin typeface="+mj-lt"/>
              </a:rPr>
              <a:t>What is the wealth of a society?</a:t>
            </a:r>
          </a:p>
          <a:p>
            <a:r>
              <a:rPr lang="en-CA" sz="3600" dirty="0" smtClean="0">
                <a:latin typeface="+mj-lt"/>
              </a:rPr>
              <a:t>Is it the wealth of the oil and minerals in the ground? No…</a:t>
            </a:r>
          </a:p>
        </p:txBody>
      </p:sp>
      <p:pic>
        <p:nvPicPr>
          <p:cNvPr id="4" name="Picture 3"/>
          <p:cNvPicPr>
            <a:picLocks noChangeAspect="1"/>
          </p:cNvPicPr>
          <p:nvPr/>
        </p:nvPicPr>
        <p:blipFill>
          <a:blip r:embed="rId2"/>
          <a:stretch>
            <a:fillRect/>
          </a:stretch>
        </p:blipFill>
        <p:spPr>
          <a:xfrm>
            <a:off x="7086768" y="680484"/>
            <a:ext cx="3443007" cy="5264932"/>
          </a:xfrm>
          <a:prstGeom prst="rect">
            <a:avLst/>
          </a:prstGeom>
        </p:spPr>
      </p:pic>
    </p:spTree>
    <p:extLst>
      <p:ext uri="{BB962C8B-B14F-4D97-AF65-F5344CB8AC3E}">
        <p14:creationId xmlns:p14="http://schemas.microsoft.com/office/powerpoint/2010/main" val="3437008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306186" y="1825625"/>
            <a:ext cx="7047614" cy="4351338"/>
          </a:xfrm>
        </p:spPr>
        <p:txBody>
          <a:bodyPr/>
          <a:lstStyle/>
          <a:p>
            <a:pPr marL="0" indent="0">
              <a:buNone/>
            </a:pPr>
            <a:r>
              <a:rPr lang="en-CA" sz="3600" dirty="0" smtClean="0">
                <a:latin typeface="+mj-lt"/>
              </a:rPr>
              <a:t>Luis </a:t>
            </a:r>
            <a:r>
              <a:rPr lang="en-CA" sz="3600" dirty="0" err="1" smtClean="0">
                <a:latin typeface="+mj-lt"/>
              </a:rPr>
              <a:t>Ugalde</a:t>
            </a:r>
            <a:r>
              <a:rPr lang="en-CA" sz="3600" dirty="0" smtClean="0">
                <a:latin typeface="+mj-lt"/>
              </a:rPr>
              <a:t> </a:t>
            </a:r>
            <a:r>
              <a:rPr lang="en-CA" sz="3600" dirty="0" err="1" smtClean="0">
                <a:latin typeface="+mj-lt"/>
              </a:rPr>
              <a:t>s.j</a:t>
            </a:r>
            <a:r>
              <a:rPr lang="en-CA" sz="3600" dirty="0" smtClean="0">
                <a:latin typeface="+mj-lt"/>
              </a:rPr>
              <a:t>.</a:t>
            </a:r>
          </a:p>
          <a:p>
            <a:r>
              <a:rPr lang="en-CA" sz="3600" dirty="0" smtClean="0">
                <a:latin typeface="+mj-lt"/>
              </a:rPr>
              <a:t>Is </a:t>
            </a:r>
            <a:r>
              <a:rPr lang="en-CA" sz="3600" dirty="0">
                <a:latin typeface="+mj-lt"/>
              </a:rPr>
              <a:t>it the sum of goods and services produced?</a:t>
            </a:r>
          </a:p>
          <a:p>
            <a:pPr lvl="1"/>
            <a:r>
              <a:rPr lang="en-CA" sz="3200" dirty="0">
                <a:latin typeface="+mj-lt"/>
              </a:rPr>
              <a:t>That’s the traditional version, today</a:t>
            </a:r>
          </a:p>
          <a:p>
            <a:pPr lvl="1"/>
            <a:r>
              <a:rPr lang="en-CA" sz="3200" dirty="0">
                <a:latin typeface="+mj-lt"/>
              </a:rPr>
              <a:t>But we know this is not the case</a:t>
            </a:r>
          </a:p>
          <a:p>
            <a:r>
              <a:rPr lang="en-CA" sz="3600" dirty="0">
                <a:latin typeface="+mj-lt"/>
              </a:rPr>
              <a:t>Necessary but not sufficient…</a:t>
            </a:r>
          </a:p>
          <a:p>
            <a:endParaRPr lang="en-CA" dirty="0"/>
          </a:p>
        </p:txBody>
      </p:sp>
      <p:pic>
        <p:nvPicPr>
          <p:cNvPr id="4" name="Picture 3"/>
          <p:cNvPicPr>
            <a:picLocks noChangeAspect="1"/>
          </p:cNvPicPr>
          <p:nvPr/>
        </p:nvPicPr>
        <p:blipFill>
          <a:blip r:embed="rId2"/>
          <a:stretch>
            <a:fillRect/>
          </a:stretch>
        </p:blipFill>
        <p:spPr>
          <a:xfrm>
            <a:off x="225923" y="1435396"/>
            <a:ext cx="3882895" cy="4221126"/>
          </a:xfrm>
          <a:prstGeom prst="rect">
            <a:avLst/>
          </a:prstGeom>
        </p:spPr>
      </p:pic>
    </p:spTree>
    <p:extLst>
      <p:ext uri="{BB962C8B-B14F-4D97-AF65-F5344CB8AC3E}">
        <p14:creationId xmlns:p14="http://schemas.microsoft.com/office/powerpoint/2010/main" val="3063874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Outcomes of Society</a:t>
            </a:r>
            <a:endParaRPr lang="en-CA" sz="4800" dirty="0"/>
          </a:p>
        </p:txBody>
      </p:sp>
      <p:sp>
        <p:nvSpPr>
          <p:cNvPr id="3" name="Content Placeholder 2"/>
          <p:cNvSpPr>
            <a:spLocks noGrp="1"/>
          </p:cNvSpPr>
          <p:nvPr>
            <p:ph idx="1"/>
          </p:nvPr>
        </p:nvSpPr>
        <p:spPr>
          <a:xfrm>
            <a:off x="838200" y="1825625"/>
            <a:ext cx="8103781" cy="4351338"/>
          </a:xfrm>
        </p:spPr>
        <p:txBody>
          <a:bodyPr>
            <a:normAutofit/>
          </a:bodyPr>
          <a:lstStyle/>
          <a:p>
            <a:r>
              <a:rPr lang="en-CA" sz="3600" dirty="0" smtClean="0">
                <a:latin typeface="+mj-lt"/>
              </a:rPr>
              <a:t>The United States: Life, Liberty and the Pursuit of Happiness</a:t>
            </a:r>
          </a:p>
          <a:p>
            <a:r>
              <a:rPr lang="en-CA" sz="3600" dirty="0" smtClean="0">
                <a:latin typeface="+mj-lt"/>
              </a:rPr>
              <a:t>Canada: Peace, Order and Good Government</a:t>
            </a:r>
          </a:p>
          <a:p>
            <a:r>
              <a:rPr lang="en-CA" sz="3600" dirty="0" smtClean="0">
                <a:latin typeface="+mj-lt"/>
              </a:rPr>
              <a:t>France: Liberty, Equality, Fraternity</a:t>
            </a:r>
          </a:p>
          <a:p>
            <a:pPr marL="0" indent="0">
              <a:buNone/>
            </a:pPr>
            <a:r>
              <a:rPr lang="en-CA" sz="3600" dirty="0" smtClean="0">
                <a:latin typeface="+mj-lt"/>
              </a:rPr>
              <a:t>When you think of other nations, do you think of their productive capacity?</a:t>
            </a:r>
            <a:endParaRPr lang="en-CA" sz="3600" dirty="0">
              <a:latin typeface="+mj-lt"/>
            </a:endParaRPr>
          </a:p>
        </p:txBody>
      </p:sp>
      <p:pic>
        <p:nvPicPr>
          <p:cNvPr id="4" name="Picture 3"/>
          <p:cNvPicPr>
            <a:picLocks noChangeAspect="1"/>
          </p:cNvPicPr>
          <p:nvPr/>
        </p:nvPicPr>
        <p:blipFill>
          <a:blip r:embed="rId2"/>
          <a:stretch>
            <a:fillRect/>
          </a:stretch>
        </p:blipFill>
        <p:spPr>
          <a:xfrm>
            <a:off x="8591328" y="1230429"/>
            <a:ext cx="3600672" cy="4838878"/>
          </a:xfrm>
          <a:prstGeom prst="rect">
            <a:avLst/>
          </a:prstGeom>
        </p:spPr>
      </p:pic>
    </p:spTree>
    <p:extLst>
      <p:ext uri="{BB962C8B-B14F-4D97-AF65-F5344CB8AC3E}">
        <p14:creationId xmlns:p14="http://schemas.microsoft.com/office/powerpoint/2010/main" val="860147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err="1" smtClean="0"/>
              <a:t>Cultura</a:t>
            </a:r>
            <a:r>
              <a:rPr lang="en-CA" sz="4800" dirty="0" smtClean="0"/>
              <a:t> </a:t>
            </a:r>
            <a:r>
              <a:rPr lang="en-CA" sz="4800" dirty="0" err="1" smtClean="0"/>
              <a:t>educativo-productiva</a:t>
            </a:r>
            <a:r>
              <a:rPr lang="en-CA" sz="4800" dirty="0" smtClean="0"/>
              <a:t> de </a:t>
            </a:r>
            <a:r>
              <a:rPr lang="en-CA" sz="4800" dirty="0" err="1" smtClean="0"/>
              <a:t>calidad</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If we define ourselves as consumers and producers, that’s all we will ever be</a:t>
            </a:r>
          </a:p>
          <a:p>
            <a:r>
              <a:rPr lang="en-CA" sz="3600" dirty="0" smtClean="0">
                <a:latin typeface="+mj-lt"/>
              </a:rPr>
              <a:t>If the motivation for learning and work is only production and consumption, we will never aspire to more</a:t>
            </a:r>
          </a:p>
          <a:p>
            <a:r>
              <a:rPr lang="en-CA" sz="3600" dirty="0" smtClean="0">
                <a:latin typeface="+mj-lt"/>
              </a:rPr>
              <a:t>The ‘lost generations’ (Fitzgerald, Hemingway, Kerouac, Salinger) did not lose goods and services, they lost meaning and relevance </a:t>
            </a:r>
            <a:endParaRPr lang="en-CA" sz="3600" dirty="0">
              <a:latin typeface="+mj-lt"/>
            </a:endParaRPr>
          </a:p>
        </p:txBody>
      </p:sp>
    </p:spTree>
    <p:extLst>
      <p:ext uri="{BB962C8B-B14F-4D97-AF65-F5344CB8AC3E}">
        <p14:creationId xmlns:p14="http://schemas.microsoft.com/office/powerpoint/2010/main" val="19417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Consuming and Producing Knowledge?</a:t>
            </a:r>
            <a:endParaRPr lang="en-CA" sz="4800" dirty="0"/>
          </a:p>
        </p:txBody>
      </p:sp>
      <p:sp>
        <p:nvSpPr>
          <p:cNvPr id="3" name="Content Placeholder 2"/>
          <p:cNvSpPr>
            <a:spLocks noGrp="1"/>
          </p:cNvSpPr>
          <p:nvPr>
            <p:ph idx="1"/>
          </p:nvPr>
        </p:nvSpPr>
        <p:spPr/>
        <p:txBody>
          <a:bodyPr>
            <a:noAutofit/>
          </a:bodyPr>
          <a:lstStyle/>
          <a:p>
            <a:r>
              <a:rPr lang="en-CA" sz="3600" dirty="0" smtClean="0">
                <a:latin typeface="+mj-lt"/>
              </a:rPr>
              <a:t>Like the oil in the ground and the goods in the factory, content and knowledge are necessary to become education, but they are not sufficient</a:t>
            </a:r>
          </a:p>
        </p:txBody>
      </p:sp>
      <p:pic>
        <p:nvPicPr>
          <p:cNvPr id="4" name="Picture 3"/>
          <p:cNvPicPr>
            <a:picLocks noChangeAspect="1"/>
          </p:cNvPicPr>
          <p:nvPr/>
        </p:nvPicPr>
        <p:blipFill>
          <a:blip r:embed="rId2"/>
          <a:stretch>
            <a:fillRect/>
          </a:stretch>
        </p:blipFill>
        <p:spPr>
          <a:xfrm>
            <a:off x="971438" y="3552382"/>
            <a:ext cx="7375120" cy="2691974"/>
          </a:xfrm>
          <a:prstGeom prst="rect">
            <a:avLst/>
          </a:prstGeom>
        </p:spPr>
      </p:pic>
    </p:spTree>
    <p:extLst>
      <p:ext uri="{BB962C8B-B14F-4D97-AF65-F5344CB8AC3E}">
        <p14:creationId xmlns:p14="http://schemas.microsoft.com/office/powerpoint/2010/main" val="3479356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1825625"/>
            <a:ext cx="5679558" cy="4351338"/>
          </a:xfrm>
        </p:spPr>
        <p:txBody>
          <a:bodyPr/>
          <a:lstStyle/>
          <a:p>
            <a:r>
              <a:rPr lang="en-CA" sz="3200" dirty="0">
                <a:latin typeface="+mj-lt"/>
              </a:rPr>
              <a:t>They are the </a:t>
            </a:r>
            <a:r>
              <a:rPr lang="en-CA" sz="3200" i="1" dirty="0">
                <a:latin typeface="+mj-lt"/>
              </a:rPr>
              <a:t>means</a:t>
            </a:r>
            <a:r>
              <a:rPr lang="en-CA" sz="3200" dirty="0">
                <a:latin typeface="+mj-lt"/>
              </a:rPr>
              <a:t> by which we achieve our ends, but they are not the ends in themselves</a:t>
            </a:r>
          </a:p>
          <a:p>
            <a:r>
              <a:rPr lang="en-CA" sz="3200" i="1" dirty="0">
                <a:latin typeface="+mj-lt"/>
              </a:rPr>
              <a:t>If</a:t>
            </a:r>
            <a:r>
              <a:rPr lang="en-CA" sz="3200" dirty="0">
                <a:latin typeface="+mj-lt"/>
              </a:rPr>
              <a:t> we concentrate on content and knowledge as the source of wealth, we become no more than producers of content and knowledge – we become a lost generation</a:t>
            </a:r>
            <a:endParaRPr lang="en-CA" sz="3200" i="1" dirty="0">
              <a:latin typeface="+mj-lt"/>
            </a:endParaRPr>
          </a:p>
          <a:p>
            <a:endParaRPr lang="en-CA" dirty="0"/>
          </a:p>
        </p:txBody>
      </p:sp>
      <p:pic>
        <p:nvPicPr>
          <p:cNvPr id="4" name="Picture 3"/>
          <p:cNvPicPr>
            <a:picLocks noChangeAspect="1"/>
          </p:cNvPicPr>
          <p:nvPr/>
        </p:nvPicPr>
        <p:blipFill>
          <a:blip r:embed="rId2"/>
          <a:stretch>
            <a:fillRect/>
          </a:stretch>
        </p:blipFill>
        <p:spPr>
          <a:xfrm>
            <a:off x="6683338" y="485000"/>
            <a:ext cx="4524375" cy="5781675"/>
          </a:xfrm>
          <a:prstGeom prst="rect">
            <a:avLst/>
          </a:prstGeom>
        </p:spPr>
      </p:pic>
    </p:spTree>
    <p:extLst>
      <p:ext uri="{BB962C8B-B14F-4D97-AF65-F5344CB8AC3E}">
        <p14:creationId xmlns:p14="http://schemas.microsoft.com/office/powerpoint/2010/main" val="230831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smtClean="0"/>
              <a:t>How to </a:t>
            </a:r>
            <a:r>
              <a:rPr lang="fr-CA" sz="4800" dirty="0" err="1" smtClean="0"/>
              <a:t>Evaluate</a:t>
            </a:r>
            <a:r>
              <a:rPr lang="fr-CA" sz="4800" dirty="0" smtClean="0"/>
              <a:t> Learning</a:t>
            </a:r>
            <a:endParaRPr lang="en-US" sz="4800" dirty="0"/>
          </a:p>
        </p:txBody>
      </p:sp>
      <p:sp>
        <p:nvSpPr>
          <p:cNvPr id="3" name="Content Placeholder 2"/>
          <p:cNvSpPr>
            <a:spLocks noGrp="1"/>
          </p:cNvSpPr>
          <p:nvPr>
            <p:ph idx="1"/>
          </p:nvPr>
        </p:nvSpPr>
        <p:spPr/>
        <p:txBody>
          <a:bodyPr>
            <a:normAutofit/>
          </a:bodyPr>
          <a:lstStyle/>
          <a:p>
            <a:r>
              <a:rPr lang="fr-CA" sz="3200" dirty="0" smtClean="0">
                <a:latin typeface="+mj-lt"/>
              </a:rPr>
              <a:t>Learning </a:t>
            </a:r>
            <a:r>
              <a:rPr lang="fr-CA" sz="3200" dirty="0" err="1" smtClean="0">
                <a:latin typeface="+mj-lt"/>
              </a:rPr>
              <a:t>is</a:t>
            </a:r>
            <a:r>
              <a:rPr lang="fr-CA" sz="3200" dirty="0" smtClean="0">
                <a:latin typeface="+mj-lt"/>
              </a:rPr>
              <a:t> not possession of a collection of </a:t>
            </a:r>
            <a:r>
              <a:rPr lang="fr-CA" sz="3200" dirty="0" err="1" smtClean="0">
                <a:latin typeface="+mj-lt"/>
              </a:rPr>
              <a:t>facts</a:t>
            </a:r>
            <a:r>
              <a:rPr lang="fr-CA" sz="3200" dirty="0" smtClean="0">
                <a:latin typeface="+mj-lt"/>
              </a:rPr>
              <a:t>, </a:t>
            </a:r>
            <a:r>
              <a:rPr lang="fr-CA" sz="3200" dirty="0" err="1" smtClean="0">
                <a:latin typeface="+mj-lt"/>
              </a:rPr>
              <a:t>it’s</a:t>
            </a:r>
            <a:r>
              <a:rPr lang="fr-CA" sz="3200" dirty="0" smtClean="0">
                <a:latin typeface="+mj-lt"/>
              </a:rPr>
              <a:t> the expression of a </a:t>
            </a:r>
            <a:r>
              <a:rPr lang="fr-CA" sz="3200" dirty="0" err="1" smtClean="0">
                <a:latin typeface="+mj-lt"/>
              </a:rPr>
              <a:t>capacity</a:t>
            </a:r>
            <a:endParaRPr lang="fr-FR" sz="3200" dirty="0" smtClean="0">
              <a:latin typeface="+mj-lt"/>
            </a:endParaRPr>
          </a:p>
          <a:p>
            <a:r>
              <a:rPr lang="fr-FR" sz="3200" dirty="0" smtClean="0">
                <a:latin typeface="+mj-lt"/>
              </a:rPr>
              <a:t>Learning </a:t>
            </a:r>
            <a:r>
              <a:rPr lang="fr-FR" sz="3200" dirty="0" err="1" smtClean="0">
                <a:latin typeface="+mj-lt"/>
              </a:rPr>
              <a:t>is</a:t>
            </a:r>
            <a:r>
              <a:rPr lang="fr-FR" sz="3200" dirty="0" smtClean="0">
                <a:latin typeface="+mj-lt"/>
              </a:rPr>
              <a:t> </a:t>
            </a:r>
            <a:r>
              <a:rPr lang="fr-FR" sz="3200" dirty="0" err="1" smtClean="0">
                <a:latin typeface="+mj-lt"/>
              </a:rPr>
              <a:t>recognized</a:t>
            </a:r>
            <a:r>
              <a:rPr lang="fr-FR" sz="3200" dirty="0" smtClean="0">
                <a:latin typeface="+mj-lt"/>
              </a:rPr>
              <a:t> by a </a:t>
            </a:r>
            <a:r>
              <a:rPr lang="fr-FR" sz="3200" dirty="0" err="1" smtClean="0">
                <a:latin typeface="+mj-lt"/>
              </a:rPr>
              <a:t>community</a:t>
            </a:r>
            <a:r>
              <a:rPr lang="fr-FR" sz="3200" dirty="0" smtClean="0">
                <a:latin typeface="+mj-lt"/>
              </a:rPr>
              <a:t> of experts in a network</a:t>
            </a:r>
            <a:endParaRPr lang="en-US" sz="3200" dirty="0">
              <a:latin typeface="+mj-lt"/>
            </a:endParaRPr>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015" y="3717033"/>
            <a:ext cx="3593976" cy="219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848" y="3968514"/>
            <a:ext cx="3768576" cy="225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91545" y="6057518"/>
            <a:ext cx="3479735" cy="369332"/>
          </a:xfrm>
          <a:prstGeom prst="rect">
            <a:avLst/>
          </a:prstGeom>
        </p:spPr>
        <p:txBody>
          <a:bodyPr wrap="none">
            <a:spAutoFit/>
          </a:bodyPr>
          <a:lstStyle/>
          <a:p>
            <a:r>
              <a:rPr lang="fr-FR" dirty="0" err="1"/>
              <a:t>We</a:t>
            </a:r>
            <a:r>
              <a:rPr lang="fr-FR" dirty="0"/>
              <a:t> </a:t>
            </a:r>
            <a:r>
              <a:rPr lang="fr-FR" dirty="0" err="1"/>
              <a:t>recognize</a:t>
            </a:r>
            <a:r>
              <a:rPr lang="fr-FR" dirty="0"/>
              <a:t> </a:t>
            </a:r>
            <a:r>
              <a:rPr lang="fr-FR" dirty="0" err="1"/>
              <a:t>our</a:t>
            </a:r>
            <a:r>
              <a:rPr lang="fr-FR" dirty="0"/>
              <a:t> </a:t>
            </a:r>
            <a:r>
              <a:rPr lang="fr-FR" dirty="0" err="1"/>
              <a:t>understandings</a:t>
            </a:r>
            <a:r>
              <a:rPr lang="fr-FR" dirty="0"/>
              <a:t>…</a:t>
            </a:r>
            <a:endParaRPr lang="en-US" dirty="0"/>
          </a:p>
        </p:txBody>
      </p:sp>
      <p:sp>
        <p:nvSpPr>
          <p:cNvPr id="7" name="Rectangle 6"/>
          <p:cNvSpPr/>
          <p:nvPr/>
        </p:nvSpPr>
        <p:spPr>
          <a:xfrm>
            <a:off x="5591944" y="6420778"/>
            <a:ext cx="4642040" cy="369332"/>
          </a:xfrm>
          <a:prstGeom prst="rect">
            <a:avLst/>
          </a:prstGeom>
        </p:spPr>
        <p:txBody>
          <a:bodyPr wrap="none">
            <a:spAutoFit/>
          </a:bodyPr>
          <a:lstStyle/>
          <a:p>
            <a:r>
              <a:rPr lang="fr-FR" dirty="0"/>
              <a:t>…by the </a:t>
            </a:r>
            <a:r>
              <a:rPr lang="fr-FR" dirty="0" err="1"/>
              <a:t>way</a:t>
            </a:r>
            <a:r>
              <a:rPr lang="fr-FR" dirty="0"/>
              <a:t> </a:t>
            </a:r>
            <a:r>
              <a:rPr lang="fr-FR" dirty="0" err="1"/>
              <a:t>we</a:t>
            </a:r>
            <a:r>
              <a:rPr lang="fr-FR" dirty="0"/>
              <a:t> use </a:t>
            </a:r>
            <a:r>
              <a:rPr lang="fr-FR" dirty="0" err="1"/>
              <a:t>them</a:t>
            </a:r>
            <a:r>
              <a:rPr lang="fr-FR" dirty="0"/>
              <a:t> in </a:t>
            </a:r>
            <a:r>
              <a:rPr lang="fr-FR" dirty="0" err="1"/>
              <a:t>our</a:t>
            </a:r>
            <a:r>
              <a:rPr lang="fr-FR" dirty="0"/>
              <a:t> social network</a:t>
            </a:r>
            <a:endParaRPr lang="en-US" dirty="0"/>
          </a:p>
        </p:txBody>
      </p:sp>
      <p:sp>
        <p:nvSpPr>
          <p:cNvPr id="8" name="Right Arrow 7"/>
          <p:cNvSpPr/>
          <p:nvPr/>
        </p:nvSpPr>
        <p:spPr>
          <a:xfrm rot="672536">
            <a:off x="5562067" y="4660993"/>
            <a:ext cx="86409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0017" y="3861048"/>
            <a:ext cx="1865767" cy="369332"/>
          </a:xfrm>
          <a:prstGeom prst="rect">
            <a:avLst/>
          </a:prstGeom>
        </p:spPr>
        <p:txBody>
          <a:bodyPr wrap="none">
            <a:spAutoFit/>
          </a:bodyPr>
          <a:lstStyle/>
          <a:p>
            <a:r>
              <a:rPr lang="fr-FR" dirty="0"/>
              <a:t>Learning </a:t>
            </a:r>
            <a:r>
              <a:rPr lang="fr-FR" dirty="0" err="1"/>
              <a:t>analytics</a:t>
            </a:r>
            <a:endParaRPr lang="en-US" dirty="0"/>
          </a:p>
        </p:txBody>
      </p:sp>
    </p:spTree>
    <p:extLst>
      <p:ext uri="{BB962C8B-B14F-4D97-AF65-F5344CB8AC3E}">
        <p14:creationId xmlns:p14="http://schemas.microsoft.com/office/powerpoint/2010/main" val="35236294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Two Parts to this Presentation</a:t>
            </a:r>
            <a:endParaRPr lang="en-CA" sz="4800"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CA" sz="3600" dirty="0" smtClean="0">
                <a:latin typeface="+mj-lt"/>
              </a:rPr>
              <a:t>Order out of Chaos</a:t>
            </a:r>
          </a:p>
          <a:p>
            <a:pPr marL="457200" lvl="1" indent="0">
              <a:buNone/>
            </a:pPr>
            <a:r>
              <a:rPr lang="en-CA" sz="3200" dirty="0" smtClean="0">
                <a:latin typeface="+mj-lt"/>
              </a:rPr>
              <a:t>Creating personal learning through the development of massive open online courses (MOOCs)</a:t>
            </a:r>
          </a:p>
          <a:p>
            <a:pPr marL="457200" lvl="1" indent="0">
              <a:buNone/>
            </a:pPr>
            <a:endParaRPr lang="en-CA" sz="3200" dirty="0" smtClean="0">
              <a:latin typeface="+mj-lt"/>
            </a:endParaRPr>
          </a:p>
          <a:p>
            <a:pPr marL="514350" indent="-514350">
              <a:buFont typeface="+mj-lt"/>
              <a:buAutoNum type="arabicPeriod"/>
            </a:pPr>
            <a:r>
              <a:rPr lang="en-CA" sz="3600" dirty="0" smtClean="0">
                <a:latin typeface="+mj-lt"/>
              </a:rPr>
              <a:t>The Wealth of Nations</a:t>
            </a:r>
          </a:p>
          <a:p>
            <a:pPr marL="457200" lvl="1" indent="0">
              <a:buNone/>
            </a:pPr>
            <a:r>
              <a:rPr lang="en-CA" sz="3200" dirty="0" smtClean="0">
                <a:latin typeface="+mj-lt"/>
              </a:rPr>
              <a:t>Looking at w</a:t>
            </a:r>
            <a:r>
              <a:rPr lang="en-CA" sz="3200" dirty="0" smtClean="0">
                <a:latin typeface="+mj-lt"/>
              </a:rPr>
              <a:t>hy to a more inclusive and personalized education requires open knowledge</a:t>
            </a:r>
            <a:endParaRPr lang="en-CA" sz="3200" dirty="0">
              <a:latin typeface="+mj-lt"/>
            </a:endParaRPr>
          </a:p>
        </p:txBody>
      </p:sp>
      <p:sp>
        <p:nvSpPr>
          <p:cNvPr id="4" name="TextBox 3"/>
          <p:cNvSpPr txBox="1"/>
          <p:nvPr/>
        </p:nvSpPr>
        <p:spPr>
          <a:xfrm>
            <a:off x="838200" y="5788680"/>
            <a:ext cx="6950529" cy="523220"/>
          </a:xfrm>
          <a:prstGeom prst="rect">
            <a:avLst/>
          </a:prstGeom>
          <a:noFill/>
        </p:spPr>
        <p:txBody>
          <a:bodyPr wrap="square" rtlCol="0">
            <a:spAutoFit/>
          </a:bodyPr>
          <a:lstStyle/>
          <a:p>
            <a:r>
              <a:rPr lang="en-CA" sz="2800" dirty="0" smtClean="0">
                <a:latin typeface="+mj-lt"/>
              </a:rPr>
              <a:t>What we are doing, and why we do it</a:t>
            </a:r>
            <a:endParaRPr lang="en-CA" sz="2800" dirty="0">
              <a:latin typeface="+mj-lt"/>
            </a:endParaRPr>
          </a:p>
        </p:txBody>
      </p:sp>
    </p:spTree>
    <p:extLst>
      <p:ext uri="{BB962C8B-B14F-4D97-AF65-F5344CB8AC3E}">
        <p14:creationId xmlns:p14="http://schemas.microsoft.com/office/powerpoint/2010/main" val="689105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cLearning</a:t>
            </a:r>
            <a:r>
              <a:rPr lang="en-US" sz="4800" dirty="0" smtClean="0"/>
              <a:t> </a:t>
            </a:r>
            <a:r>
              <a:rPr lang="en-US" sz="4800" dirty="0" err="1" smtClean="0"/>
              <a:t>vs</a:t>
            </a:r>
            <a:r>
              <a:rPr lang="en-US" sz="4800" dirty="0" smtClean="0"/>
              <a:t> </a:t>
            </a:r>
            <a:r>
              <a:rPr lang="en-US" sz="4800" dirty="0" err="1" smtClean="0"/>
              <a:t>xLearning</a:t>
            </a:r>
            <a:endParaRPr lang="en-US" sz="4800" dirty="0"/>
          </a:p>
        </p:txBody>
      </p:sp>
      <p:cxnSp>
        <p:nvCxnSpPr>
          <p:cNvPr id="5" name="Straight Arrow Connector 4"/>
          <p:cNvCxnSpPr/>
          <p:nvPr/>
        </p:nvCxnSpPr>
        <p:spPr>
          <a:xfrm>
            <a:off x="2495600" y="1700808"/>
            <a:ext cx="6840760" cy="0"/>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423592" y="1914873"/>
            <a:ext cx="1512168" cy="461665"/>
          </a:xfrm>
          <a:prstGeom prst="rect">
            <a:avLst/>
          </a:prstGeom>
          <a:noFill/>
        </p:spPr>
        <p:txBody>
          <a:bodyPr wrap="square" rtlCol="0">
            <a:spAutoFit/>
          </a:bodyPr>
          <a:lstStyle/>
          <a:p>
            <a:r>
              <a:rPr lang="fr-FR" sz="2400" dirty="0"/>
              <a:t>networks</a:t>
            </a:r>
            <a:endParaRPr lang="en-US" dirty="0"/>
          </a:p>
        </p:txBody>
      </p:sp>
      <p:sp>
        <p:nvSpPr>
          <p:cNvPr id="7" name="TextBox 6"/>
          <p:cNvSpPr txBox="1"/>
          <p:nvPr/>
        </p:nvSpPr>
        <p:spPr>
          <a:xfrm>
            <a:off x="8400255" y="1911747"/>
            <a:ext cx="1576501" cy="461665"/>
          </a:xfrm>
          <a:prstGeom prst="rect">
            <a:avLst/>
          </a:prstGeom>
          <a:noFill/>
        </p:spPr>
        <p:txBody>
          <a:bodyPr wrap="square" rtlCol="0">
            <a:spAutoFit/>
          </a:bodyPr>
          <a:lstStyle/>
          <a:p>
            <a:r>
              <a:rPr lang="en-US" sz="2400" dirty="0"/>
              <a:t>contents</a:t>
            </a:r>
            <a:endParaRPr lang="en-US" sz="2400" dirty="0"/>
          </a:p>
        </p:txBody>
      </p:sp>
      <p:sp>
        <p:nvSpPr>
          <p:cNvPr id="8" name="TextBox 7"/>
          <p:cNvSpPr txBox="1"/>
          <p:nvPr/>
        </p:nvSpPr>
        <p:spPr>
          <a:xfrm>
            <a:off x="5127171" y="1911748"/>
            <a:ext cx="1959429" cy="461665"/>
          </a:xfrm>
          <a:prstGeom prst="rect">
            <a:avLst/>
          </a:prstGeom>
          <a:noFill/>
        </p:spPr>
        <p:txBody>
          <a:bodyPr wrap="square" rtlCol="0">
            <a:spAutoFit/>
          </a:bodyPr>
          <a:lstStyle/>
          <a:p>
            <a:r>
              <a:rPr lang="fr-FR" sz="2400" dirty="0" smtClean="0"/>
              <a:t>engagement</a:t>
            </a:r>
            <a:endParaRPr lang="en-US" dirty="0"/>
          </a:p>
        </p:txBody>
      </p:sp>
      <p:sp>
        <p:nvSpPr>
          <p:cNvPr id="9" name="Rectangle 8"/>
          <p:cNvSpPr/>
          <p:nvPr/>
        </p:nvSpPr>
        <p:spPr>
          <a:xfrm>
            <a:off x="2278683" y="6237313"/>
            <a:ext cx="5382344" cy="307777"/>
          </a:xfrm>
          <a:prstGeom prst="rect">
            <a:avLst/>
          </a:prstGeom>
        </p:spPr>
        <p:txBody>
          <a:bodyPr wrap="square">
            <a:spAutoFit/>
          </a:bodyPr>
          <a:lstStyle/>
          <a:p>
            <a:r>
              <a:rPr lang="en-US" sz="1400" dirty="0">
                <a:hlinkClick r:id="rId2"/>
              </a:rPr>
              <a:t>http://lisahistory.net/wordpress/2012/08/three-kinds-of-moocs</a:t>
            </a:r>
            <a:r>
              <a:rPr lang="en-US" sz="1400" dirty="0">
                <a:hlinkClick r:id="rId2"/>
              </a:rPr>
              <a:t>/</a:t>
            </a:r>
            <a:r>
              <a:rPr lang="en-US" sz="1400" dirty="0"/>
              <a:t> </a:t>
            </a:r>
            <a:endParaRPr lang="en-US" sz="1400" dirty="0"/>
          </a:p>
        </p:txBody>
      </p:sp>
      <p:pic>
        <p:nvPicPr>
          <p:cNvPr id="3" name="Picture 2"/>
          <p:cNvPicPr>
            <a:picLocks noChangeAspect="1"/>
          </p:cNvPicPr>
          <p:nvPr/>
        </p:nvPicPr>
        <p:blipFill>
          <a:blip r:embed="rId3"/>
          <a:stretch>
            <a:fillRect/>
          </a:stretch>
        </p:blipFill>
        <p:spPr>
          <a:xfrm>
            <a:off x="7845696" y="2604075"/>
            <a:ext cx="2981325" cy="1047750"/>
          </a:xfrm>
          <a:prstGeom prst="rect">
            <a:avLst/>
          </a:prstGeom>
        </p:spPr>
      </p:pic>
      <p:pic>
        <p:nvPicPr>
          <p:cNvPr id="4" name="Picture 3"/>
          <p:cNvPicPr>
            <a:picLocks noChangeAspect="1"/>
          </p:cNvPicPr>
          <p:nvPr/>
        </p:nvPicPr>
        <p:blipFill>
          <a:blip r:embed="rId4"/>
          <a:stretch>
            <a:fillRect/>
          </a:stretch>
        </p:blipFill>
        <p:spPr>
          <a:xfrm>
            <a:off x="8172690" y="4236867"/>
            <a:ext cx="2327338" cy="1427141"/>
          </a:xfrm>
          <a:prstGeom prst="rect">
            <a:avLst/>
          </a:prstGeom>
        </p:spPr>
      </p:pic>
      <p:sp>
        <p:nvSpPr>
          <p:cNvPr id="10" name="Rectangle 9"/>
          <p:cNvSpPr/>
          <p:nvPr/>
        </p:nvSpPr>
        <p:spPr>
          <a:xfrm>
            <a:off x="8172690" y="5664008"/>
            <a:ext cx="2635337" cy="369332"/>
          </a:xfrm>
          <a:prstGeom prst="rect">
            <a:avLst/>
          </a:prstGeom>
        </p:spPr>
        <p:txBody>
          <a:bodyPr wrap="none">
            <a:spAutoFit/>
          </a:bodyPr>
          <a:lstStyle/>
          <a:p>
            <a:r>
              <a:rPr lang="en-CA" dirty="0" smtClean="0">
                <a:hlinkClick r:id="rId5"/>
              </a:rPr>
              <a:t>http://www.magnet.edu/</a:t>
            </a:r>
            <a:r>
              <a:rPr lang="en-CA" dirty="0" smtClean="0"/>
              <a:t> </a:t>
            </a:r>
            <a:endParaRPr lang="en-CA" dirty="0"/>
          </a:p>
        </p:txBody>
      </p:sp>
      <p:sp>
        <p:nvSpPr>
          <p:cNvPr id="12" name="Rectangle 11"/>
          <p:cNvSpPr/>
          <p:nvPr/>
        </p:nvSpPr>
        <p:spPr>
          <a:xfrm>
            <a:off x="7845696" y="3712992"/>
            <a:ext cx="3200428" cy="369332"/>
          </a:xfrm>
          <a:prstGeom prst="rect">
            <a:avLst/>
          </a:prstGeom>
        </p:spPr>
        <p:txBody>
          <a:bodyPr wrap="none">
            <a:spAutoFit/>
          </a:bodyPr>
          <a:lstStyle/>
          <a:p>
            <a:r>
              <a:rPr lang="en-CA" dirty="0" smtClean="0">
                <a:hlinkClick r:id="rId6"/>
              </a:rPr>
              <a:t>http://www.corestandards.org/</a:t>
            </a:r>
            <a:r>
              <a:rPr lang="en-CA" dirty="0" smtClean="0"/>
              <a:t> </a:t>
            </a:r>
            <a:endParaRPr lang="en-CA" dirty="0"/>
          </a:p>
        </p:txBody>
      </p:sp>
      <p:pic>
        <p:nvPicPr>
          <p:cNvPr id="1026" name="Picture 2" descr="https://encrypted-tbn1.gstatic.com/images?q=tbn:ANd9GcQ3K7F46rUyLbjbTmcovGafCV-I15XMXAkuR3eumZmHhrATOjZcX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8795" y="2589295"/>
            <a:ext cx="2017922" cy="1538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SRytrg5KdDVsmdbXdn5x2hZG_rIKHgUY54RX0SDvWNB6aKbTQp9Q"/>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8795" y="4338676"/>
            <a:ext cx="2154448" cy="14921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a:stretch>
            <a:fillRect/>
          </a:stretch>
        </p:blipFill>
        <p:spPr>
          <a:xfrm>
            <a:off x="4482682" y="2976454"/>
            <a:ext cx="2677517" cy="1842407"/>
          </a:xfrm>
          <a:prstGeom prst="rect">
            <a:avLst/>
          </a:prstGeom>
        </p:spPr>
      </p:pic>
    </p:spTree>
    <p:extLst>
      <p:ext uri="{BB962C8B-B14F-4D97-AF65-F5344CB8AC3E}">
        <p14:creationId xmlns:p14="http://schemas.microsoft.com/office/powerpoint/2010/main" val="2270852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4800" dirty="0" err="1" smtClean="0"/>
              <a:t>Why</a:t>
            </a:r>
            <a:r>
              <a:rPr lang="fr-CA" sz="4800" dirty="0" smtClean="0"/>
              <a:t> Open Educational Resources?</a:t>
            </a:r>
            <a:endParaRPr lang="en-US" sz="4800" dirty="0"/>
          </a:p>
        </p:txBody>
      </p:sp>
      <p:pic>
        <p:nvPicPr>
          <p:cNvPr id="4098" name="Picture 2" descr="http://upload.wikimedia.org/wikipedia/commons/thumb/4/43/Logo_Ressources_Educatives_Libres_%28REL%29_mondial_fond_blanc.svg/800px-Logo_Ressources_Educatives_Libres_%28REL%29_mondial_fond_blanc.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674" y="1031111"/>
            <a:ext cx="5315744" cy="3548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4437112"/>
            <a:ext cx="7111752" cy="1077218"/>
          </a:xfrm>
          <a:prstGeom prst="rect">
            <a:avLst/>
          </a:prstGeom>
        </p:spPr>
        <p:txBody>
          <a:bodyPr wrap="square">
            <a:spAutoFit/>
          </a:bodyPr>
          <a:lstStyle/>
          <a:p>
            <a:r>
              <a:rPr lang="fr-FR" sz="3200" dirty="0">
                <a:latin typeface="+mj-lt"/>
              </a:rPr>
              <a:t>Learning </a:t>
            </a:r>
            <a:r>
              <a:rPr lang="fr-FR" sz="3200" dirty="0" err="1">
                <a:latin typeface="+mj-lt"/>
              </a:rPr>
              <a:t>activities</a:t>
            </a:r>
            <a:r>
              <a:rPr lang="fr-FR" sz="3200" dirty="0">
                <a:latin typeface="+mj-lt"/>
              </a:rPr>
              <a:t> are </a:t>
            </a:r>
            <a:r>
              <a:rPr lang="fr-FR" sz="3200" dirty="0" err="1">
                <a:latin typeface="+mj-lt"/>
              </a:rPr>
              <a:t>essentially</a:t>
            </a:r>
            <a:r>
              <a:rPr lang="fr-FR" sz="3200" dirty="0">
                <a:latin typeface="+mj-lt"/>
              </a:rPr>
              <a:t> conversations</a:t>
            </a:r>
            <a:endParaRPr lang="en-US" sz="3200" dirty="0">
              <a:latin typeface="+mj-lt"/>
            </a:endParaRPr>
          </a:p>
        </p:txBody>
      </p:sp>
      <p:sp>
        <p:nvSpPr>
          <p:cNvPr id="5" name="Rectangle 4"/>
          <p:cNvSpPr/>
          <p:nvPr/>
        </p:nvSpPr>
        <p:spPr>
          <a:xfrm>
            <a:off x="1290506" y="5514330"/>
            <a:ext cx="4572000" cy="1077218"/>
          </a:xfrm>
          <a:prstGeom prst="rect">
            <a:avLst/>
          </a:prstGeom>
        </p:spPr>
        <p:txBody>
          <a:bodyPr>
            <a:spAutoFit/>
          </a:bodyPr>
          <a:lstStyle/>
          <a:p>
            <a:r>
              <a:rPr lang="fr-FR" sz="3200" dirty="0" err="1">
                <a:latin typeface="+mj-lt"/>
              </a:rPr>
              <a:t>OERs</a:t>
            </a:r>
            <a:r>
              <a:rPr lang="fr-FR" sz="3200" dirty="0">
                <a:latin typeface="+mj-lt"/>
              </a:rPr>
              <a:t> are the </a:t>
            </a:r>
            <a:r>
              <a:rPr lang="fr-FR" sz="3200" i="1" dirty="0" err="1">
                <a:latin typeface="+mj-lt"/>
              </a:rPr>
              <a:t>words</a:t>
            </a:r>
            <a:r>
              <a:rPr lang="fr-FR" sz="3200" i="1" dirty="0">
                <a:latin typeface="+mj-lt"/>
              </a:rPr>
              <a:t> </a:t>
            </a:r>
            <a:r>
              <a:rPr lang="fr-FR" sz="3200" dirty="0" err="1">
                <a:latin typeface="+mj-lt"/>
              </a:rPr>
              <a:t>used</a:t>
            </a:r>
            <a:r>
              <a:rPr lang="fr-FR" sz="3200" dirty="0">
                <a:latin typeface="+mj-lt"/>
              </a:rPr>
              <a:t> in </a:t>
            </a:r>
            <a:r>
              <a:rPr lang="fr-FR" sz="3200" dirty="0" err="1">
                <a:latin typeface="+mj-lt"/>
              </a:rPr>
              <a:t>those</a:t>
            </a:r>
            <a:r>
              <a:rPr lang="fr-FR" sz="3200" dirty="0">
                <a:latin typeface="+mj-lt"/>
              </a:rPr>
              <a:t> conversations</a:t>
            </a:r>
            <a:endParaRPr lang="en-US" sz="3200" dirty="0">
              <a:latin typeface="+mj-lt"/>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5805" y="4579370"/>
            <a:ext cx="2087446" cy="172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744073" y="6354999"/>
            <a:ext cx="3258905" cy="307777"/>
          </a:xfrm>
          <a:prstGeom prst="rect">
            <a:avLst/>
          </a:prstGeom>
        </p:spPr>
        <p:txBody>
          <a:bodyPr wrap="none">
            <a:spAutoFit/>
          </a:bodyPr>
          <a:lstStyle/>
          <a:p>
            <a:r>
              <a:rPr lang="en-US" sz="1400" dirty="0">
                <a:hlinkClick r:id="rId4"/>
              </a:rPr>
              <a:t>http://</a:t>
            </a:r>
            <a:r>
              <a:rPr lang="en-US" sz="1400" dirty="0">
                <a:hlinkClick r:id="rId4"/>
              </a:rPr>
              <a:t>www.downes.ca/presentation/233</a:t>
            </a:r>
            <a:r>
              <a:rPr lang="en-US" sz="1400" dirty="0"/>
              <a:t> </a:t>
            </a:r>
            <a:endParaRPr lang="en-US" sz="1400" dirty="0"/>
          </a:p>
        </p:txBody>
      </p:sp>
    </p:spTree>
    <p:extLst>
      <p:ext uri="{BB962C8B-B14F-4D97-AF65-F5344CB8AC3E}">
        <p14:creationId xmlns:p14="http://schemas.microsoft.com/office/powerpoint/2010/main" val="31453012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CA" dirty="0" smtClean="0">
                <a:ea typeface="+mj-ea"/>
              </a:rPr>
              <a:t>Success </a:t>
            </a:r>
            <a:r>
              <a:rPr lang="en-CA" dirty="0" smtClean="0">
                <a:ea typeface="+mj-ea"/>
              </a:rPr>
              <a:t>Factors (The Wealth of Nations)</a:t>
            </a:r>
            <a:endParaRPr lang="en-CA" dirty="0" smtClean="0">
              <a:ea typeface="+mj-ea"/>
            </a:endParaRPr>
          </a:p>
        </p:txBody>
      </p:sp>
      <p:sp>
        <p:nvSpPr>
          <p:cNvPr id="37891" name="Content Placeholder 2"/>
          <p:cNvSpPr>
            <a:spLocks noGrp="1"/>
          </p:cNvSpPr>
          <p:nvPr>
            <p:ph idx="1"/>
          </p:nvPr>
        </p:nvSpPr>
        <p:spPr/>
        <p:txBody>
          <a:bodyPr>
            <a:normAutofit/>
          </a:bodyPr>
          <a:lstStyle/>
          <a:p>
            <a:pPr marL="0" indent="0">
              <a:buNone/>
            </a:pPr>
            <a:r>
              <a:rPr lang="en-CA" sz="3600" dirty="0">
                <a:latin typeface="+mj-lt"/>
              </a:rPr>
              <a:t>What sort of decentralized network will best support learning-as-growth?</a:t>
            </a:r>
          </a:p>
        </p:txBody>
      </p:sp>
      <p:pic>
        <p:nvPicPr>
          <p:cNvPr id="378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928938"/>
            <a:ext cx="49339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153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The </a:t>
            </a:r>
            <a:r>
              <a:rPr lang="fr-CA" dirty="0" err="1" smtClean="0"/>
              <a:t>Semantic</a:t>
            </a:r>
            <a:r>
              <a:rPr lang="fr-CA" dirty="0" smtClean="0"/>
              <a:t> Condition</a:t>
            </a:r>
            <a:endParaRPr lang="en-US" dirty="0"/>
          </a:p>
        </p:txBody>
      </p:sp>
      <p:sp>
        <p:nvSpPr>
          <p:cNvPr id="3" name="Content Placeholder 2"/>
          <p:cNvSpPr>
            <a:spLocks noGrp="1"/>
          </p:cNvSpPr>
          <p:nvPr>
            <p:ph idx="1"/>
          </p:nvPr>
        </p:nvSpPr>
        <p:spPr>
          <a:xfrm>
            <a:off x="838199" y="1825625"/>
            <a:ext cx="11016343" cy="4351338"/>
          </a:xfrm>
        </p:spPr>
        <p:txBody>
          <a:bodyPr>
            <a:normAutofit/>
          </a:bodyPr>
          <a:lstStyle/>
          <a:p>
            <a:r>
              <a:rPr lang="fr-FR" sz="3200" dirty="0" err="1" smtClean="0">
                <a:latin typeface="+mj-lt"/>
              </a:rPr>
              <a:t>Autonomy</a:t>
            </a:r>
            <a:r>
              <a:rPr lang="fr-FR" sz="3200" dirty="0" smtClean="0">
                <a:latin typeface="+mj-lt"/>
              </a:rPr>
              <a:t>, </a:t>
            </a:r>
            <a:r>
              <a:rPr lang="fr-FR" sz="3200" dirty="0" err="1" smtClean="0">
                <a:latin typeface="+mj-lt"/>
              </a:rPr>
              <a:t>diversity</a:t>
            </a:r>
            <a:r>
              <a:rPr lang="fr-FR" sz="3200" dirty="0" smtClean="0">
                <a:latin typeface="+mj-lt"/>
              </a:rPr>
              <a:t>, </a:t>
            </a:r>
            <a:r>
              <a:rPr lang="fr-FR" sz="3200" dirty="0" err="1" smtClean="0">
                <a:latin typeface="+mj-lt"/>
              </a:rPr>
              <a:t>openness</a:t>
            </a:r>
            <a:r>
              <a:rPr lang="fr-FR" sz="3200" dirty="0" smtClean="0">
                <a:latin typeface="+mj-lt"/>
              </a:rPr>
              <a:t>, </a:t>
            </a:r>
            <a:r>
              <a:rPr lang="fr-FR" sz="3200" dirty="0" err="1" smtClean="0">
                <a:latin typeface="+mj-lt"/>
              </a:rPr>
              <a:t>interactivity</a:t>
            </a:r>
            <a:endParaRPr lang="fr-FR" sz="3200" dirty="0" smtClean="0">
              <a:latin typeface="+mj-lt"/>
            </a:endParaRPr>
          </a:p>
          <a:p>
            <a:r>
              <a:rPr lang="fr-FR" sz="3200" dirty="0" err="1" smtClean="0">
                <a:latin typeface="+mj-lt"/>
              </a:rPr>
              <a:t>These</a:t>
            </a:r>
            <a:r>
              <a:rPr lang="fr-FR" sz="3200" dirty="0" smtClean="0">
                <a:latin typeface="+mj-lt"/>
              </a:rPr>
              <a:t> conditions are the conditions for a constructive dialogue…</a:t>
            </a:r>
          </a:p>
          <a:p>
            <a:r>
              <a:rPr lang="fr-FR" sz="3200" dirty="0" smtClean="0">
                <a:latin typeface="+mj-lt"/>
              </a:rPr>
              <a:t>And are </a:t>
            </a:r>
            <a:r>
              <a:rPr lang="fr-FR" sz="3200" dirty="0" err="1" smtClean="0">
                <a:latin typeface="+mj-lt"/>
              </a:rPr>
              <a:t>thus</a:t>
            </a:r>
            <a:r>
              <a:rPr lang="fr-FR" sz="3200" dirty="0" smtClean="0">
                <a:latin typeface="+mj-lt"/>
              </a:rPr>
              <a:t> the design </a:t>
            </a:r>
            <a:r>
              <a:rPr lang="fr-FR" sz="3200" dirty="0" err="1" smtClean="0">
                <a:latin typeface="+mj-lt"/>
              </a:rPr>
              <a:t>principles</a:t>
            </a:r>
            <a:r>
              <a:rPr lang="fr-FR" sz="3200" dirty="0" smtClean="0">
                <a:latin typeface="+mj-lt"/>
              </a:rPr>
              <a:t> for a MOOC</a:t>
            </a:r>
            <a:endParaRPr lang="en-US" sz="3200" dirty="0">
              <a:latin typeface="+mj-lt"/>
            </a:endParaRPr>
          </a:p>
        </p:txBody>
      </p:sp>
      <p:sp>
        <p:nvSpPr>
          <p:cNvPr id="4" name="Rectangle 3"/>
          <p:cNvSpPr/>
          <p:nvPr/>
        </p:nvSpPr>
        <p:spPr>
          <a:xfrm>
            <a:off x="4367808" y="6237312"/>
            <a:ext cx="5454352" cy="369332"/>
          </a:xfrm>
          <a:prstGeom prst="rect">
            <a:avLst/>
          </a:prstGeom>
        </p:spPr>
        <p:txBody>
          <a:bodyPr wrap="square">
            <a:spAutoFit/>
          </a:bodyPr>
          <a:lstStyle/>
          <a:p>
            <a:r>
              <a:rPr lang="en-US" dirty="0">
                <a:hlinkClick r:id="rId2"/>
              </a:rPr>
              <a:t>http://</a:t>
            </a:r>
            <a:r>
              <a:rPr lang="en-US" dirty="0">
                <a:hlinkClick r:id="rId2"/>
              </a:rPr>
              <a:t>itforum.coe.uga.edu/paper92/paper92.html</a:t>
            </a:r>
            <a:r>
              <a:rPr lang="en-US" dirty="0"/>
              <a:t> </a:t>
            </a:r>
            <a:endParaRPr lang="en-US" dirty="0"/>
          </a:p>
        </p:txBody>
      </p:sp>
      <p:pic>
        <p:nvPicPr>
          <p:cNvPr id="5" name="Picture 4"/>
          <p:cNvPicPr>
            <a:picLocks noChangeAspect="1"/>
          </p:cNvPicPr>
          <p:nvPr/>
        </p:nvPicPr>
        <p:blipFill>
          <a:blip r:embed="rId3" cstate="print">
            <a:extLst/>
          </a:blip>
          <a:stretch>
            <a:fillRect/>
          </a:stretch>
        </p:blipFill>
        <p:spPr>
          <a:xfrm flipV="1">
            <a:off x="4169153" y="3787622"/>
            <a:ext cx="3277631" cy="161492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5"/>
          <p:cNvPicPr>
            <a:picLocks noChangeAspect="1"/>
          </p:cNvPicPr>
          <p:nvPr/>
        </p:nvPicPr>
        <p:blipFill>
          <a:blip r:embed="rId4" cstate="print">
            <a:extLst/>
          </a:blip>
          <a:stretch>
            <a:fillRect/>
          </a:stretch>
        </p:blipFill>
        <p:spPr>
          <a:xfrm flipV="1">
            <a:off x="6456040" y="4437113"/>
            <a:ext cx="2844004" cy="15514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cstate="print">
            <a:extLst/>
          </a:blip>
          <a:stretch>
            <a:fillRect/>
          </a:stretch>
        </p:blipFill>
        <p:spPr>
          <a:xfrm flipV="1">
            <a:off x="2567609" y="4742085"/>
            <a:ext cx="2232248" cy="1412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43357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The Objective of Learning</a:t>
            </a:r>
            <a:endParaRPr lang="en-CA" sz="4800" dirty="0"/>
          </a:p>
        </p:txBody>
      </p:sp>
      <p:sp>
        <p:nvSpPr>
          <p:cNvPr id="3" name="Content Placeholder 2"/>
          <p:cNvSpPr>
            <a:spLocks noGrp="1"/>
          </p:cNvSpPr>
          <p:nvPr>
            <p:ph idx="1"/>
          </p:nvPr>
        </p:nvSpPr>
        <p:spPr/>
        <p:txBody>
          <a:bodyPr>
            <a:normAutofit/>
          </a:bodyPr>
          <a:lstStyle/>
          <a:p>
            <a:r>
              <a:rPr lang="en-CA" sz="3600" dirty="0" smtClean="0">
                <a:latin typeface="+mj-lt"/>
              </a:rPr>
              <a:t>Learning is not acquisition, it is growth</a:t>
            </a:r>
          </a:p>
          <a:p>
            <a:r>
              <a:rPr lang="en-CA" sz="3600" dirty="0" smtClean="0">
                <a:latin typeface="+mj-lt"/>
              </a:rPr>
              <a:t>It is about the personal development of each person</a:t>
            </a:r>
          </a:p>
          <a:p>
            <a:pPr lvl="1"/>
            <a:r>
              <a:rPr lang="en-CA" sz="3200" dirty="0" smtClean="0">
                <a:latin typeface="+mj-lt"/>
              </a:rPr>
              <a:t>Not just what the person ‘knows’</a:t>
            </a:r>
          </a:p>
          <a:p>
            <a:pPr lvl="1"/>
            <a:r>
              <a:rPr lang="en-CA" sz="3200" dirty="0" smtClean="0">
                <a:latin typeface="+mj-lt"/>
              </a:rPr>
              <a:t>Equally important is a person’s sense of value and place in society</a:t>
            </a:r>
          </a:p>
          <a:p>
            <a:pPr lvl="1"/>
            <a:endParaRPr lang="en-CA" sz="3200" dirty="0">
              <a:latin typeface="+mj-lt"/>
            </a:endParaRPr>
          </a:p>
        </p:txBody>
      </p:sp>
    </p:spTree>
    <p:extLst>
      <p:ext uri="{BB962C8B-B14F-4D97-AF65-F5344CB8AC3E}">
        <p14:creationId xmlns:p14="http://schemas.microsoft.com/office/powerpoint/2010/main" val="278409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38200" y="3402419"/>
            <a:ext cx="10515600" cy="2774544"/>
          </a:xfrm>
        </p:spPr>
        <p:txBody>
          <a:bodyPr/>
          <a:lstStyle/>
          <a:p>
            <a:r>
              <a:rPr lang="en-CA" dirty="0" smtClean="0"/>
              <a:t>When Luis </a:t>
            </a:r>
            <a:r>
              <a:rPr lang="en-CA" dirty="0" err="1" smtClean="0"/>
              <a:t>Ugalde</a:t>
            </a:r>
            <a:r>
              <a:rPr lang="en-CA" dirty="0" smtClean="0"/>
              <a:t> talks of the need we need humanitarian doctors and engineers - people who work with humanity – this is what he means</a:t>
            </a:r>
          </a:p>
          <a:p>
            <a:r>
              <a:rPr lang="en-CA" dirty="0" smtClean="0"/>
              <a:t>When Luis </a:t>
            </a:r>
            <a:r>
              <a:rPr lang="en-CA" dirty="0" err="1" smtClean="0"/>
              <a:t>Ugalde</a:t>
            </a:r>
            <a:r>
              <a:rPr lang="en-CA" dirty="0" smtClean="0"/>
              <a:t> talks of 'Education to Transform the Country' - child has to learn how to do things &amp; how to do them better </a:t>
            </a:r>
            <a:r>
              <a:rPr lang="en-CA" dirty="0" smtClean="0"/>
              <a:t>– this is what he means</a:t>
            </a:r>
          </a:p>
          <a:p>
            <a:endParaRPr lang="en-CA" dirty="0"/>
          </a:p>
        </p:txBody>
      </p:sp>
      <p:pic>
        <p:nvPicPr>
          <p:cNvPr id="4" name="Picture 3"/>
          <p:cNvPicPr>
            <a:picLocks noChangeAspect="1"/>
          </p:cNvPicPr>
          <p:nvPr/>
        </p:nvPicPr>
        <p:blipFill>
          <a:blip r:embed="rId2"/>
          <a:stretch>
            <a:fillRect/>
          </a:stretch>
        </p:blipFill>
        <p:spPr>
          <a:xfrm>
            <a:off x="930570" y="0"/>
            <a:ext cx="6448425" cy="3192368"/>
          </a:xfrm>
          <a:prstGeom prst="rect">
            <a:avLst/>
          </a:prstGeom>
        </p:spPr>
      </p:pic>
    </p:spTree>
    <p:extLst>
      <p:ext uri="{BB962C8B-B14F-4D97-AF65-F5344CB8AC3E}">
        <p14:creationId xmlns:p14="http://schemas.microsoft.com/office/powerpoint/2010/main" val="2794028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6692" y="1027906"/>
            <a:ext cx="8882616" cy="4056628"/>
          </a:xfrm>
          <a:prstGeom prst="rect">
            <a:avLst/>
          </a:prstGeom>
        </p:spPr>
      </p:pic>
      <p:sp>
        <p:nvSpPr>
          <p:cNvPr id="2" name="Title 1"/>
          <p:cNvSpPr>
            <a:spLocks noGrp="1"/>
          </p:cNvSpPr>
          <p:nvPr>
            <p:ph type="title"/>
          </p:nvPr>
        </p:nvSpPr>
        <p:spPr>
          <a:xfrm>
            <a:off x="546692" y="365124"/>
            <a:ext cx="10515600" cy="1325563"/>
          </a:xfrm>
        </p:spPr>
        <p:txBody>
          <a:bodyPr/>
          <a:lstStyle/>
          <a:p>
            <a:r>
              <a:rPr lang="en-CA" dirty="0" smtClean="0"/>
              <a:t>Advertisers, Politicians, Prophets</a:t>
            </a:r>
            <a:endParaRPr lang="en-CA" dirty="0"/>
          </a:p>
        </p:txBody>
      </p:sp>
      <p:sp>
        <p:nvSpPr>
          <p:cNvPr id="3" name="Content Placeholder 2"/>
          <p:cNvSpPr>
            <a:spLocks noGrp="1"/>
          </p:cNvSpPr>
          <p:nvPr>
            <p:ph idx="1"/>
          </p:nvPr>
        </p:nvSpPr>
        <p:spPr>
          <a:xfrm>
            <a:off x="434163" y="5174881"/>
            <a:ext cx="10515600" cy="1098328"/>
          </a:xfrm>
        </p:spPr>
        <p:txBody>
          <a:bodyPr>
            <a:normAutofit fontScale="92500" lnSpcReduction="10000"/>
          </a:bodyPr>
          <a:lstStyle/>
          <a:p>
            <a:pPr marL="0" indent="0">
              <a:buNone/>
            </a:pPr>
            <a:r>
              <a:rPr lang="en-CA" dirty="0" smtClean="0">
                <a:latin typeface="+mj-lt"/>
              </a:rPr>
              <a:t>They know this very well – they are willing to provide you with a community to join and a purpose to make life meaningful… but personal learning is about building these for ourselves.</a:t>
            </a:r>
            <a:endParaRPr lang="en-CA" dirty="0">
              <a:latin typeface="+mj-lt"/>
            </a:endParaRPr>
          </a:p>
        </p:txBody>
      </p:sp>
    </p:spTree>
    <p:extLst>
      <p:ext uri="{BB962C8B-B14F-4D97-AF65-F5344CB8AC3E}">
        <p14:creationId xmlns:p14="http://schemas.microsoft.com/office/powerpoint/2010/main" val="1354845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latin typeface="+mj-lt"/>
              </a:rPr>
              <a:t>How to Value Yourself </a:t>
            </a:r>
            <a:r>
              <a:rPr lang="en-CA" dirty="0" smtClean="0"/>
              <a:t>…</a:t>
            </a:r>
            <a:endParaRPr lang="en-CA" dirty="0"/>
          </a:p>
        </p:txBody>
      </p:sp>
      <p:sp>
        <p:nvSpPr>
          <p:cNvPr id="3" name="Content Placeholder 2"/>
          <p:cNvSpPr>
            <a:spLocks noGrp="1"/>
          </p:cNvSpPr>
          <p:nvPr>
            <p:ph idx="1"/>
          </p:nvPr>
        </p:nvSpPr>
        <p:spPr/>
        <p:txBody>
          <a:bodyPr>
            <a:noAutofit/>
          </a:bodyPr>
          <a:lstStyle/>
          <a:p>
            <a:pPr marL="0" indent="0">
              <a:buNone/>
            </a:pPr>
            <a:r>
              <a:rPr lang="en-CA" sz="3200" dirty="0" smtClean="0">
                <a:latin typeface="+mj-lt"/>
              </a:rPr>
              <a:t>What is it to value yourself? It's actually many things. For example, it's the belief that you are </a:t>
            </a:r>
            <a:r>
              <a:rPr lang="en-CA" sz="3200" i="1" dirty="0" smtClean="0">
                <a:effectLst/>
                <a:latin typeface="+mj-lt"/>
              </a:rPr>
              <a:t>good enough</a:t>
            </a:r>
            <a:r>
              <a:rPr lang="en-CA" sz="3200" dirty="0" smtClean="0">
                <a:latin typeface="+mj-lt"/>
              </a:rPr>
              <a:t> to have an opinion, have a voice, and have a say, that your contributions </a:t>
            </a:r>
            <a:r>
              <a:rPr lang="en-CA" sz="3200" i="1" dirty="0" smtClean="0">
                <a:effectLst/>
                <a:latin typeface="+mj-lt"/>
              </a:rPr>
              <a:t>do</a:t>
            </a:r>
            <a:r>
              <a:rPr lang="en-CA" sz="3200" dirty="0" smtClean="0">
                <a:latin typeface="+mj-lt"/>
              </a:rPr>
              <a:t> matter. It's the belief that you are </a:t>
            </a:r>
            <a:r>
              <a:rPr lang="en-CA" sz="3200" i="1" dirty="0" smtClean="0">
                <a:effectLst/>
                <a:latin typeface="+mj-lt"/>
              </a:rPr>
              <a:t>capable</a:t>
            </a:r>
            <a:r>
              <a:rPr lang="en-CA" sz="3200" dirty="0" smtClean="0">
                <a:latin typeface="+mj-lt"/>
              </a:rPr>
              <a:t>, that you can learn to do new things and to be creative. It is your ability to be </a:t>
            </a:r>
            <a:r>
              <a:rPr lang="en-CA" sz="3200" i="1" dirty="0" smtClean="0">
                <a:effectLst/>
                <a:latin typeface="+mj-lt"/>
              </a:rPr>
              <a:t>independent</a:t>
            </a:r>
            <a:r>
              <a:rPr lang="en-CA" sz="3200" dirty="0" smtClean="0">
                <a:latin typeface="+mj-lt"/>
              </a:rPr>
              <a:t>, and to not rely on some particular person or institution for personal well-being, and </a:t>
            </a:r>
            <a:r>
              <a:rPr lang="en-CA" sz="3200" i="1" dirty="0" smtClean="0">
                <a:effectLst/>
                <a:latin typeface="+mj-lt"/>
              </a:rPr>
              <a:t>autonomous</a:t>
            </a:r>
            <a:r>
              <a:rPr lang="en-CA" sz="3200" dirty="0" smtClean="0">
                <a:latin typeface="+mj-lt"/>
              </a:rPr>
              <a:t>, capable of making your own decisions and living your live in your own way.</a:t>
            </a:r>
            <a:endParaRPr lang="en-CA" sz="3200" dirty="0">
              <a:latin typeface="+mj-lt"/>
            </a:endParaRPr>
          </a:p>
        </p:txBody>
      </p:sp>
    </p:spTree>
    <p:extLst>
      <p:ext uri="{BB962C8B-B14F-4D97-AF65-F5344CB8AC3E}">
        <p14:creationId xmlns:p14="http://schemas.microsoft.com/office/powerpoint/2010/main" val="92304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to Live Meaningfully</a:t>
            </a:r>
            <a:endParaRPr lang="en-CA" dirty="0"/>
          </a:p>
        </p:txBody>
      </p:sp>
      <p:sp>
        <p:nvSpPr>
          <p:cNvPr id="3" name="Content Placeholder 2"/>
          <p:cNvSpPr>
            <a:spLocks noGrp="1"/>
          </p:cNvSpPr>
          <p:nvPr>
            <p:ph idx="1"/>
          </p:nvPr>
        </p:nvSpPr>
        <p:spPr/>
        <p:txBody>
          <a:bodyPr>
            <a:normAutofit/>
          </a:bodyPr>
          <a:lstStyle/>
          <a:p>
            <a:pPr marL="0" indent="0">
              <a:buNone/>
            </a:pPr>
            <a:r>
              <a:rPr lang="en-CA" sz="3600" dirty="0" smtClean="0">
                <a:latin typeface="+mj-lt"/>
              </a:rPr>
              <a:t>Living meaningfully is actually a combination of several things. It is, in one sense, your dedication to some purpose or goal. But it is also your sense of appreciation and dedication to the here and now. And finally, it is the realization that your place in the world, your meaningfulness, is something you must create for yourself.</a:t>
            </a:r>
            <a:endParaRPr lang="en-CA" sz="3600" dirty="0">
              <a:latin typeface="+mj-lt"/>
            </a:endParaRPr>
          </a:p>
        </p:txBody>
      </p:sp>
    </p:spTree>
    <p:extLst>
      <p:ext uri="{BB962C8B-B14F-4D97-AF65-F5344CB8AC3E}">
        <p14:creationId xmlns:p14="http://schemas.microsoft.com/office/powerpoint/2010/main" val="2295033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pPr marL="0" indent="0">
              <a:buNone/>
            </a:pPr>
            <a:r>
              <a:rPr lang="en-CA" sz="3200" dirty="0" smtClean="0">
                <a:latin typeface="+mj-lt"/>
              </a:rPr>
              <a:t>But all of these things are yours by right. But they will never be given to you. You have to </a:t>
            </a:r>
            <a:r>
              <a:rPr lang="en-CA" sz="3200" i="1" dirty="0" smtClean="0">
                <a:effectLst/>
                <a:latin typeface="+mj-lt"/>
              </a:rPr>
              <a:t>take</a:t>
            </a:r>
            <a:r>
              <a:rPr lang="en-CA" sz="3200" dirty="0" smtClean="0">
                <a:latin typeface="+mj-lt"/>
              </a:rPr>
              <a:t> them, you have to </a:t>
            </a:r>
            <a:r>
              <a:rPr lang="en-CA" sz="3200" i="1" dirty="0" smtClean="0">
                <a:latin typeface="+mj-lt"/>
              </a:rPr>
              <a:t>earn</a:t>
            </a:r>
            <a:r>
              <a:rPr lang="en-CA" sz="3200" dirty="0" smtClean="0">
                <a:latin typeface="+mj-lt"/>
              </a:rPr>
              <a:t> them, by actually believing in yourself (no matter what anyone says) and by actually being autonomous.</a:t>
            </a:r>
            <a:r>
              <a:rPr lang="en-CA" dirty="0" smtClean="0"/>
              <a:t/>
            </a:r>
            <a:br>
              <a:rPr lang="en-CA" dirty="0" smtClean="0"/>
            </a:br>
            <a:endParaRPr lang="en-CA" sz="3200" dirty="0" smtClean="0">
              <a:latin typeface="+mj-lt"/>
            </a:endParaRPr>
          </a:p>
          <a:p>
            <a:pPr marL="0" indent="0">
              <a:buNone/>
            </a:pPr>
            <a:r>
              <a:rPr lang="en-CA" sz="3200" dirty="0" smtClean="0">
                <a:latin typeface="+mj-lt"/>
              </a:rPr>
              <a:t>As educators, our foundational role is to understand that we do not </a:t>
            </a:r>
            <a:r>
              <a:rPr lang="en-CA" sz="3200" i="1" dirty="0" smtClean="0">
                <a:latin typeface="+mj-lt"/>
              </a:rPr>
              <a:t>give</a:t>
            </a:r>
            <a:r>
              <a:rPr lang="en-CA" sz="3200" dirty="0" smtClean="0">
                <a:latin typeface="+mj-lt"/>
              </a:rPr>
              <a:t> (or sell) learning and education, but that we act as role models and facilitators to help people learn and educate </a:t>
            </a:r>
            <a:r>
              <a:rPr lang="en-CA" sz="3200" i="1" dirty="0" smtClean="0">
                <a:latin typeface="+mj-lt"/>
              </a:rPr>
              <a:t>themselves.</a:t>
            </a:r>
            <a:endParaRPr lang="en-CA" sz="3200" i="1" dirty="0">
              <a:latin typeface="+mj-lt"/>
            </a:endParaRPr>
          </a:p>
        </p:txBody>
      </p:sp>
    </p:spTree>
    <p:extLst>
      <p:ext uri="{BB962C8B-B14F-4D97-AF65-F5344CB8AC3E}">
        <p14:creationId xmlns:p14="http://schemas.microsoft.com/office/powerpoint/2010/main" val="405073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Embracing Chaos</a:t>
            </a:r>
            <a:endParaRPr lang="en-CA" dirty="0"/>
          </a:p>
        </p:txBody>
      </p:sp>
      <p:sp>
        <p:nvSpPr>
          <p:cNvPr id="3" name="Content Placeholder 2"/>
          <p:cNvSpPr>
            <a:spLocks noGrp="1"/>
          </p:cNvSpPr>
          <p:nvPr>
            <p:ph idx="1"/>
          </p:nvPr>
        </p:nvSpPr>
        <p:spPr>
          <a:xfrm>
            <a:off x="838200" y="1825625"/>
            <a:ext cx="3988981" cy="4351338"/>
          </a:xfrm>
        </p:spPr>
        <p:txBody>
          <a:bodyPr/>
          <a:lstStyle/>
          <a:p>
            <a:r>
              <a:rPr lang="en-CA" dirty="0" smtClean="0"/>
              <a:t>Juan Domingo </a:t>
            </a:r>
          </a:p>
          <a:p>
            <a:r>
              <a:rPr lang="en-CA" dirty="0" smtClean="0"/>
              <a:t>Internet, social networks, change</a:t>
            </a:r>
          </a:p>
          <a:p>
            <a:r>
              <a:rPr lang="en-CA" dirty="0" err="1" smtClean="0"/>
              <a:t>Eg</a:t>
            </a:r>
            <a:r>
              <a:rPr lang="en-CA" dirty="0" smtClean="0"/>
              <a:t>. Folksonomy, disruption, social ecology</a:t>
            </a:r>
            <a:endParaRPr lang="en-CA" dirty="0"/>
          </a:p>
        </p:txBody>
      </p:sp>
      <p:pic>
        <p:nvPicPr>
          <p:cNvPr id="4" name="Picture 3"/>
          <p:cNvPicPr>
            <a:picLocks noChangeAspect="1"/>
          </p:cNvPicPr>
          <p:nvPr/>
        </p:nvPicPr>
        <p:blipFill>
          <a:blip r:embed="rId2"/>
          <a:stretch>
            <a:fillRect/>
          </a:stretch>
        </p:blipFill>
        <p:spPr>
          <a:xfrm>
            <a:off x="5818556" y="636845"/>
            <a:ext cx="4473760" cy="5725542"/>
          </a:xfrm>
          <a:prstGeom prst="rect">
            <a:avLst/>
          </a:prstGeom>
        </p:spPr>
      </p:pic>
    </p:spTree>
    <p:extLst>
      <p:ext uri="{BB962C8B-B14F-4D97-AF65-F5344CB8AC3E}">
        <p14:creationId xmlns:p14="http://schemas.microsoft.com/office/powerpoint/2010/main" val="4024352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07833" y="746363"/>
            <a:ext cx="6350000" cy="4762500"/>
          </a:xfrm>
          <a:prstGeom prst="rect">
            <a:avLst/>
          </a:prstGeom>
        </p:spPr>
      </p:pic>
      <p:sp>
        <p:nvSpPr>
          <p:cNvPr id="5" name="TextBox 4"/>
          <p:cNvSpPr txBox="1"/>
          <p:nvPr/>
        </p:nvSpPr>
        <p:spPr>
          <a:xfrm>
            <a:off x="2407834" y="5508864"/>
            <a:ext cx="4551095" cy="646331"/>
          </a:xfrm>
          <a:prstGeom prst="rect">
            <a:avLst/>
          </a:prstGeom>
          <a:solidFill>
            <a:srgbClr val="BFBFBF"/>
          </a:solidFill>
          <a:ln>
            <a:solidFill>
              <a:srgbClr val="4F81BD"/>
            </a:solidFill>
          </a:ln>
        </p:spPr>
        <p:txBody>
          <a:bodyPr wrap="none" rtlCol="0">
            <a:spAutoFit/>
          </a:bodyPr>
          <a:lstStyle/>
          <a:p>
            <a:r>
              <a:rPr lang="en-US" sz="3600" dirty="0"/>
              <a:t>http://</a:t>
            </a:r>
            <a:r>
              <a:rPr lang="en-US" sz="3600" dirty="0" err="1"/>
              <a:t>www.downes.ca</a:t>
            </a:r>
            <a:endParaRPr lang="en-US" sz="3600" dirty="0"/>
          </a:p>
        </p:txBody>
      </p:sp>
    </p:spTree>
    <p:extLst>
      <p:ext uri="{BB962C8B-B14F-4D97-AF65-F5344CB8AC3E}">
        <p14:creationId xmlns:p14="http://schemas.microsoft.com/office/powerpoint/2010/main" val="1137538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 are Perceiving Beings</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620987"/>
            <a:ext cx="7317858" cy="4760614"/>
          </a:xfrm>
          <a:prstGeom prst="rect">
            <a:avLst/>
          </a:prstGeom>
        </p:spPr>
      </p:pic>
    </p:spTree>
    <p:extLst>
      <p:ext uri="{BB962C8B-B14F-4D97-AF65-F5344CB8AC3E}">
        <p14:creationId xmlns:p14="http://schemas.microsoft.com/office/powerpoint/2010/main" val="3079222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smtClean="0"/>
              <a:t>Order Out of Chaos</a:t>
            </a:r>
            <a:endParaRPr lang="en-CA" sz="4800" dirty="0"/>
          </a:p>
        </p:txBody>
      </p:sp>
      <p:sp>
        <p:nvSpPr>
          <p:cNvPr id="3" name="Content Placeholder 2"/>
          <p:cNvSpPr>
            <a:spLocks noGrp="1"/>
          </p:cNvSpPr>
          <p:nvPr>
            <p:ph idx="1"/>
          </p:nvPr>
        </p:nvSpPr>
        <p:spPr>
          <a:xfrm>
            <a:off x="838200" y="1825625"/>
            <a:ext cx="10515600" cy="4351338"/>
          </a:xfrm>
        </p:spPr>
        <p:txBody>
          <a:bodyPr>
            <a:normAutofit/>
          </a:bodyPr>
          <a:lstStyle/>
          <a:p>
            <a:r>
              <a:rPr lang="en-CA" sz="3600" dirty="0" smtClean="0">
                <a:latin typeface="+mj-lt"/>
              </a:rPr>
              <a:t>Knowledge – as a set of connections between entities</a:t>
            </a:r>
          </a:p>
          <a:p>
            <a:r>
              <a:rPr lang="en-CA" sz="3600" dirty="0" smtClean="0">
                <a:latin typeface="+mj-lt"/>
              </a:rPr>
              <a:t>Learning – mechanisms to form these connections</a:t>
            </a:r>
          </a:p>
          <a:p>
            <a:r>
              <a:rPr lang="en-CA" sz="3600" dirty="0" smtClean="0">
                <a:latin typeface="+mj-lt"/>
              </a:rPr>
              <a:t>But what is important is what this mechanism </a:t>
            </a:r>
            <a:r>
              <a:rPr lang="en-CA" sz="3600" i="1" dirty="0" smtClean="0">
                <a:latin typeface="+mj-lt"/>
              </a:rPr>
              <a:t>does</a:t>
            </a:r>
          </a:p>
          <a:p>
            <a:r>
              <a:rPr lang="en-CA" sz="3600" dirty="0" smtClean="0">
                <a:latin typeface="+mj-lt"/>
              </a:rPr>
              <a:t>The connective network is a </a:t>
            </a:r>
            <a:r>
              <a:rPr lang="en-CA" sz="3600" i="1" dirty="0" smtClean="0">
                <a:latin typeface="+mj-lt"/>
              </a:rPr>
              <a:t>perceptual</a:t>
            </a:r>
            <a:r>
              <a:rPr lang="en-CA" sz="3600" dirty="0" smtClean="0">
                <a:latin typeface="+mj-lt"/>
              </a:rPr>
              <a:t> system</a:t>
            </a:r>
          </a:p>
          <a:p>
            <a:r>
              <a:rPr lang="en-CA" sz="3600" dirty="0" smtClean="0">
                <a:latin typeface="+mj-lt"/>
              </a:rPr>
              <a:t>It </a:t>
            </a:r>
            <a:r>
              <a:rPr lang="en-CA" sz="3600" i="1" dirty="0" smtClean="0">
                <a:latin typeface="+mj-lt"/>
              </a:rPr>
              <a:t>recognizes</a:t>
            </a:r>
            <a:r>
              <a:rPr lang="en-CA" sz="3600" dirty="0" smtClean="0">
                <a:latin typeface="+mj-lt"/>
              </a:rPr>
              <a:t> patterns in the chaos</a:t>
            </a:r>
            <a:endParaRPr lang="en-CA" sz="3600" dirty="0">
              <a:latin typeface="+mj-lt"/>
            </a:endParaRPr>
          </a:p>
        </p:txBody>
      </p:sp>
      <p:pic>
        <p:nvPicPr>
          <p:cNvPr id="4" name="Picture 3"/>
          <p:cNvPicPr>
            <a:picLocks noChangeAspect="1"/>
          </p:cNvPicPr>
          <p:nvPr/>
        </p:nvPicPr>
        <p:blipFill>
          <a:blip r:embed="rId2"/>
          <a:stretch>
            <a:fillRect/>
          </a:stretch>
        </p:blipFill>
        <p:spPr>
          <a:xfrm>
            <a:off x="914399" y="4910142"/>
            <a:ext cx="7668733" cy="1947858"/>
          </a:xfrm>
          <a:prstGeom prst="rect">
            <a:avLst/>
          </a:prstGeom>
        </p:spPr>
      </p:pic>
    </p:spTree>
    <p:extLst>
      <p:ext uri="{BB962C8B-B14F-4D97-AF65-F5344CB8AC3E}">
        <p14:creationId xmlns:p14="http://schemas.microsoft.com/office/powerpoint/2010/main" val="214568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Pattern Recognition</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38200" y="1563002"/>
            <a:ext cx="7771071" cy="4876583"/>
          </a:xfrm>
          <a:prstGeom prst="rect">
            <a:avLst/>
          </a:prstGeom>
        </p:spPr>
      </p:pic>
    </p:spTree>
    <p:extLst>
      <p:ext uri="{BB962C8B-B14F-4D97-AF65-F5344CB8AC3E}">
        <p14:creationId xmlns:p14="http://schemas.microsoft.com/office/powerpoint/2010/main" val="19880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0"/>
            <a:ext cx="47625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title"/>
          </p:nvPr>
        </p:nvSpPr>
        <p:spPr>
          <a:xfrm>
            <a:off x="1905000" y="5257800"/>
            <a:ext cx="8229600" cy="1143000"/>
          </a:xfrm>
        </p:spPr>
        <p:txBody>
          <a:bodyPr/>
          <a:lstStyle/>
          <a:p>
            <a:pPr eaLnBrk="1" hangingPunct="1"/>
            <a:r>
              <a:rPr lang="en-CA" smtClean="0"/>
              <a:t>The MOOC...</a:t>
            </a:r>
          </a:p>
        </p:txBody>
      </p:sp>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990601"/>
            <a:ext cx="23812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6096000" y="4495801"/>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CA">
                <a:latin typeface="Calibri" pitchFamily="34" charset="0"/>
                <a:hlinkClick r:id="rId5"/>
              </a:rPr>
              <a:t>http://suifaijohnmak.wordpress.com/2011/03/10/cck11-how-to-explain-connectivism-mooc-and-plepln/</a:t>
            </a:r>
            <a:r>
              <a:rPr lang="en-CA">
                <a:latin typeface="Calibri" pitchFamily="34" charset="0"/>
              </a:rPr>
              <a:t> </a:t>
            </a:r>
          </a:p>
        </p:txBody>
      </p:sp>
      <p:sp>
        <p:nvSpPr>
          <p:cNvPr id="13319" name="TextBox 7"/>
          <p:cNvSpPr txBox="1">
            <a:spLocks noChangeArrowheads="1"/>
          </p:cNvSpPr>
          <p:nvPr/>
        </p:nvSpPr>
        <p:spPr bwMode="auto">
          <a:xfrm>
            <a:off x="2362200" y="152401"/>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atin typeface="Calibri" pitchFamily="34" charset="0"/>
                <a:hlinkClick r:id="rId6"/>
              </a:rPr>
              <a:t>http://www.mooc.ca</a:t>
            </a:r>
            <a:endParaRPr lang="en-CA">
              <a:latin typeface="Calibri" pitchFamily="34" charset="0"/>
            </a:endParaRPr>
          </a:p>
          <a:p>
            <a:pPr eaLnBrk="1" hangingPunct="1"/>
            <a:r>
              <a:rPr lang="en-CA">
                <a:latin typeface="Calibri" pitchFamily="34" charset="0"/>
                <a:hlinkClick r:id="rId7"/>
              </a:rPr>
              <a:t>http://cck11.mooc.ca</a:t>
            </a:r>
            <a:r>
              <a:rPr lang="en-CA">
                <a:latin typeface="Calibri" pitchFamily="34" charset="0"/>
              </a:rPr>
              <a:t> </a:t>
            </a:r>
          </a:p>
        </p:txBody>
      </p:sp>
    </p:spTree>
    <p:extLst>
      <p:ext uri="{BB962C8B-B14F-4D97-AF65-F5344CB8AC3E}">
        <p14:creationId xmlns:p14="http://schemas.microsoft.com/office/powerpoint/2010/main" val="1594391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dirty="0"/>
              <a:t>What are MOOCs</a:t>
            </a:r>
            <a:endParaRPr lang="en-CA" sz="4800" dirty="0"/>
          </a:p>
        </p:txBody>
      </p:sp>
      <p:sp>
        <p:nvSpPr>
          <p:cNvPr id="3" name="Content Placeholder 2"/>
          <p:cNvSpPr>
            <a:spLocks noGrp="1"/>
          </p:cNvSpPr>
          <p:nvPr>
            <p:ph idx="1"/>
          </p:nvPr>
        </p:nvSpPr>
        <p:spPr/>
        <p:txBody>
          <a:bodyPr>
            <a:normAutofit/>
          </a:bodyPr>
          <a:lstStyle/>
          <a:p>
            <a:r>
              <a:rPr lang="en-CA" sz="4000" dirty="0">
                <a:solidFill>
                  <a:schemeClr val="accent2">
                    <a:lumMod val="75000"/>
                  </a:schemeClr>
                </a:solidFill>
                <a:latin typeface="+mj-lt"/>
              </a:rPr>
              <a:t>Massive</a:t>
            </a:r>
            <a:r>
              <a:rPr lang="en-CA" sz="4000" dirty="0">
                <a:latin typeface="+mj-lt"/>
              </a:rPr>
              <a:t> – by design</a:t>
            </a:r>
          </a:p>
          <a:p>
            <a:r>
              <a:rPr lang="en-CA" sz="4000" dirty="0">
                <a:solidFill>
                  <a:schemeClr val="accent1">
                    <a:lumMod val="75000"/>
                  </a:schemeClr>
                </a:solidFill>
                <a:latin typeface="+mj-lt"/>
              </a:rPr>
              <a:t>Open</a:t>
            </a:r>
            <a:r>
              <a:rPr lang="en-CA" sz="4000" dirty="0">
                <a:latin typeface="+mj-lt"/>
              </a:rPr>
              <a:t> – gratis and </a:t>
            </a:r>
            <a:r>
              <a:rPr lang="en-CA" sz="4000" dirty="0" err="1">
                <a:latin typeface="+mj-lt"/>
              </a:rPr>
              <a:t>libre</a:t>
            </a:r>
            <a:endParaRPr lang="en-CA" sz="4000" dirty="0">
              <a:latin typeface="+mj-lt"/>
            </a:endParaRPr>
          </a:p>
          <a:p>
            <a:r>
              <a:rPr lang="en-CA" sz="4000" dirty="0">
                <a:solidFill>
                  <a:schemeClr val="accent3">
                    <a:lumMod val="50000"/>
                  </a:schemeClr>
                </a:solidFill>
                <a:latin typeface="+mj-lt"/>
              </a:rPr>
              <a:t>Online </a:t>
            </a:r>
            <a:r>
              <a:rPr lang="en-CA" sz="4000" dirty="0">
                <a:latin typeface="+mj-lt"/>
              </a:rPr>
              <a:t>– vs. blended and wrapped</a:t>
            </a:r>
          </a:p>
          <a:p>
            <a:r>
              <a:rPr lang="en-CA" sz="4000" dirty="0">
                <a:solidFill>
                  <a:srgbClr val="00B0F0"/>
                </a:solidFill>
                <a:latin typeface="+mj-lt"/>
              </a:rPr>
              <a:t>Courses </a:t>
            </a:r>
            <a:r>
              <a:rPr lang="en-CA" sz="4000" dirty="0">
                <a:latin typeface="+mj-lt"/>
              </a:rPr>
              <a:t>– vs. communities, websites, video collections, </a:t>
            </a:r>
            <a:r>
              <a:rPr lang="en-CA" sz="4000" dirty="0" err="1">
                <a:latin typeface="+mj-lt"/>
              </a:rPr>
              <a:t>etc</a:t>
            </a:r>
            <a:endParaRPr lang="en-CA" sz="4000" dirty="0">
              <a:latin typeface="+mj-lt"/>
            </a:endParaRPr>
          </a:p>
        </p:txBody>
      </p:sp>
      <p:sp>
        <p:nvSpPr>
          <p:cNvPr id="4" name="TextBox 3"/>
          <p:cNvSpPr txBox="1"/>
          <p:nvPr/>
        </p:nvSpPr>
        <p:spPr>
          <a:xfrm>
            <a:off x="3810000" y="5486400"/>
            <a:ext cx="3276600" cy="523220"/>
          </a:xfrm>
          <a:prstGeom prst="rect">
            <a:avLst/>
          </a:prstGeom>
          <a:noFill/>
        </p:spPr>
        <p:txBody>
          <a:bodyPr wrap="square" rtlCol="0">
            <a:spAutoFit/>
          </a:bodyPr>
          <a:lstStyle/>
          <a:p>
            <a:r>
              <a:rPr lang="en-US" sz="2800" dirty="0">
                <a:hlinkClick r:id="rId2"/>
              </a:rPr>
              <a:t>http://mooc.ca</a:t>
            </a:r>
            <a:r>
              <a:rPr lang="en-US" sz="2800" dirty="0"/>
              <a:t> </a:t>
            </a:r>
            <a:endParaRPr lang="en-US" sz="2800" dirty="0"/>
          </a:p>
        </p:txBody>
      </p:sp>
    </p:spTree>
    <p:extLst>
      <p:ext uri="{BB962C8B-B14F-4D97-AF65-F5344CB8AC3E}">
        <p14:creationId xmlns:p14="http://schemas.microsoft.com/office/powerpoint/2010/main" val="1308333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1275</Words>
  <Application>Microsoft Office PowerPoint</Application>
  <PresentationFormat>Widescreen</PresentationFormat>
  <Paragraphs>165</Paragraphs>
  <Slides>40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Bradley Hand ITC</vt:lpstr>
      <vt:lpstr>Calibri</vt:lpstr>
      <vt:lpstr>Calibri Light</vt:lpstr>
      <vt:lpstr>Office Theme</vt:lpstr>
      <vt:lpstr>Free Learning and the Wealth of Nations</vt:lpstr>
      <vt:lpstr>There are two sides to the learning equation; this presentation is focused on teaching</vt:lpstr>
      <vt:lpstr>Two Parts to this Presentation</vt:lpstr>
      <vt:lpstr>Embracing Chaos</vt:lpstr>
      <vt:lpstr>We are Perceiving Beings</vt:lpstr>
      <vt:lpstr>Order Out of Chaos</vt:lpstr>
      <vt:lpstr>Pattern Recognition</vt:lpstr>
      <vt:lpstr>The MOOC...</vt:lpstr>
      <vt:lpstr>What are MOOCs</vt:lpstr>
      <vt:lpstr>CCK08</vt:lpstr>
      <vt:lpstr>  </vt:lpstr>
      <vt:lpstr>cMOOC vs xMOOC</vt:lpstr>
      <vt:lpstr>Connectivist MOOCs</vt:lpstr>
      <vt:lpstr>How to Create a cMOOC</vt:lpstr>
      <vt:lpstr>Primary Course Components</vt:lpstr>
      <vt:lpstr>MOOC Design</vt:lpstr>
      <vt:lpstr>Additional Course Components</vt:lpstr>
      <vt:lpstr>Process</vt:lpstr>
      <vt:lpstr>gRSShopper</vt:lpstr>
      <vt:lpstr>How to Learn in a cMOOC</vt:lpstr>
      <vt:lpstr>PowerPoint Presentation</vt:lpstr>
      <vt:lpstr>PowerPoint Presentation</vt:lpstr>
      <vt:lpstr>The Wealth of Nations</vt:lpstr>
      <vt:lpstr>PowerPoint Presentation</vt:lpstr>
      <vt:lpstr>The Outcomes of Society</vt:lpstr>
      <vt:lpstr>Cultura educativo-productiva de calidad</vt:lpstr>
      <vt:lpstr>Consuming and Producing Knowledge?</vt:lpstr>
      <vt:lpstr>PowerPoint Presentation</vt:lpstr>
      <vt:lpstr>How to Evaluate Learning</vt:lpstr>
      <vt:lpstr>cLearning vs xLearning</vt:lpstr>
      <vt:lpstr>Why Open Educational Resources?</vt:lpstr>
      <vt:lpstr>Success Factors (The Wealth of Nations)</vt:lpstr>
      <vt:lpstr>The Semantic Condition</vt:lpstr>
      <vt:lpstr>The Objective of Learning</vt:lpstr>
      <vt:lpstr>PowerPoint Presentation</vt:lpstr>
      <vt:lpstr>Advertisers, Politicians, Prophets</vt:lpstr>
      <vt:lpstr>How to Value Yourself …</vt:lpstr>
      <vt:lpstr>How to Live Meaningfully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18</cp:revision>
  <dcterms:created xsi:type="dcterms:W3CDTF">2013-06-28T09:48:37Z</dcterms:created>
  <dcterms:modified xsi:type="dcterms:W3CDTF">2013-06-28T12:43:06Z</dcterms:modified>
</cp:coreProperties>
</file>