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8" r:id="rId3"/>
    <p:sldId id="289" r:id="rId4"/>
    <p:sldId id="285" r:id="rId5"/>
    <p:sldId id="304" r:id="rId6"/>
    <p:sldId id="303" r:id="rId7"/>
    <p:sldId id="260" r:id="rId8"/>
    <p:sldId id="261" r:id="rId9"/>
    <p:sldId id="262" r:id="rId10"/>
    <p:sldId id="317" r:id="rId11"/>
    <p:sldId id="300" r:id="rId12"/>
    <p:sldId id="302" r:id="rId13"/>
    <p:sldId id="292" r:id="rId14"/>
    <p:sldId id="301" r:id="rId15"/>
    <p:sldId id="305" r:id="rId16"/>
    <p:sldId id="313" r:id="rId17"/>
    <p:sldId id="320" r:id="rId18"/>
    <p:sldId id="295" r:id="rId19"/>
    <p:sldId id="296" r:id="rId20"/>
    <p:sldId id="297" r:id="rId21"/>
    <p:sldId id="298" r:id="rId22"/>
    <p:sldId id="307" r:id="rId23"/>
    <p:sldId id="264" r:id="rId24"/>
    <p:sldId id="290" r:id="rId25"/>
    <p:sldId id="308" r:id="rId26"/>
    <p:sldId id="319" r:id="rId27"/>
    <p:sldId id="265" r:id="rId28"/>
    <p:sldId id="266" r:id="rId29"/>
    <p:sldId id="299" r:id="rId30"/>
    <p:sldId id="267" r:id="rId31"/>
    <p:sldId id="268" r:id="rId32"/>
    <p:sldId id="312" r:id="rId33"/>
    <p:sldId id="291" r:id="rId34"/>
    <p:sldId id="309" r:id="rId35"/>
    <p:sldId id="311" r:id="rId36"/>
    <p:sldId id="288" r:id="rId37"/>
    <p:sldId id="271" r:id="rId38"/>
    <p:sldId id="314" r:id="rId39"/>
    <p:sldId id="315" r:id="rId40"/>
    <p:sldId id="316" r:id="rId41"/>
    <p:sldId id="325" r:id="rId42"/>
    <p:sldId id="321" r:id="rId43"/>
    <p:sldId id="306" r:id="rId44"/>
    <p:sldId id="269" r:id="rId45"/>
    <p:sldId id="277" r:id="rId46"/>
    <p:sldId id="280" r:id="rId47"/>
    <p:sldId id="326" r:id="rId48"/>
    <p:sldId id="318" r:id="rId49"/>
    <p:sldId id="284" r:id="rId50"/>
    <p:sldId id="270" r:id="rId51"/>
    <p:sldId id="287" r:id="rId52"/>
    <p:sldId id="324" r:id="rId53"/>
    <p:sldId id="322" r:id="rId54"/>
    <p:sldId id="327" r:id="rId55"/>
    <p:sldId id="32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5" autoAdjust="0"/>
    <p:restoredTop sz="94660"/>
  </p:normalViewPr>
  <p:slideViewPr>
    <p:cSldViewPr snapToGrid="0">
      <p:cViewPr varScale="1">
        <p:scale>
          <a:sx n="84" d="100"/>
          <a:sy n="84" d="100"/>
        </p:scale>
        <p:origin x="1176"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766A74-5381-48DB-BA11-CF681B51142C}" type="datetimeFigureOut">
              <a:rPr lang="en-CA" smtClean="0"/>
              <a:t>2013-09-11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380595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766A74-5381-48DB-BA11-CF681B51142C}" type="datetimeFigureOut">
              <a:rPr lang="en-CA" smtClean="0"/>
              <a:t>2013-09-11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36284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766A74-5381-48DB-BA11-CF681B51142C}" type="datetimeFigureOut">
              <a:rPr lang="en-CA" smtClean="0"/>
              <a:t>2013-09-11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70782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766A74-5381-48DB-BA11-CF681B51142C}" type="datetimeFigureOut">
              <a:rPr lang="en-CA" smtClean="0"/>
              <a:t>2013-09-11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328981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66A74-5381-48DB-BA11-CF681B51142C}" type="datetimeFigureOut">
              <a:rPr lang="en-CA" smtClean="0"/>
              <a:t>2013-09-11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342597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766A74-5381-48DB-BA11-CF681B51142C}" type="datetimeFigureOut">
              <a:rPr lang="en-CA" smtClean="0"/>
              <a:t>2013-09-11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133616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766A74-5381-48DB-BA11-CF681B51142C}" type="datetimeFigureOut">
              <a:rPr lang="en-CA" smtClean="0"/>
              <a:t>2013-09-11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202713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766A74-5381-48DB-BA11-CF681B51142C}" type="datetimeFigureOut">
              <a:rPr lang="en-CA" smtClean="0"/>
              <a:t>2013-09-11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415497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66A74-5381-48DB-BA11-CF681B51142C}" type="datetimeFigureOut">
              <a:rPr lang="en-CA" smtClean="0"/>
              <a:t>2013-09-11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196855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66A74-5381-48DB-BA11-CF681B51142C}" type="datetimeFigureOut">
              <a:rPr lang="en-CA" smtClean="0"/>
              <a:t>2013-09-11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184150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66A74-5381-48DB-BA11-CF681B51142C}" type="datetimeFigureOut">
              <a:rPr lang="en-CA" smtClean="0"/>
              <a:t>2013-09-11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22209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66A74-5381-48DB-BA11-CF681B51142C}" type="datetimeFigureOut">
              <a:rPr lang="en-CA" smtClean="0"/>
              <a:t>2013-09-11</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610CB-55E9-4878-9FB5-CD8ACD3F479D}" type="slidenum">
              <a:rPr lang="en-CA" smtClean="0"/>
              <a:t>‹#›</a:t>
            </a:fld>
            <a:endParaRPr lang="en-CA"/>
          </a:p>
        </p:txBody>
      </p:sp>
    </p:spTree>
    <p:extLst>
      <p:ext uri="{BB962C8B-B14F-4D97-AF65-F5344CB8AC3E}">
        <p14:creationId xmlns:p14="http://schemas.microsoft.com/office/powerpoint/2010/main" val="3816662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criticalscience.com/consciousness-meditation-phenomenology-neuroscience.html" TargetMode="Externa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cJWLxoUnIY0&amp;list=UUAF9f1EcwVDM0_QkkAjeN3g"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buffalo.edu/news/releases/2013/04/029.html" TargetMode="External"/><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wnes.ca/presentation/326"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edx.org/" TargetMode="External"/><Relationship Id="rId2" Type="http://schemas.openxmlformats.org/officeDocument/2006/relationships/hyperlink" Target="http://googleresearch.blogspot.com/2013/09/we-are-joining-open-edx-platform.html" TargetMode="Externa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hyperlink" Target="http://www.slate.com/blogs/future_tense/2013/09/10/mooc_org_google_edx_online_classes_partnership_is_youtube_for_moocs.html" TargetMode="External"/><Relationship Id="rId2" Type="http://schemas.openxmlformats.org/officeDocument/2006/relationships/hyperlink" Target="http://www.theverge.com/products/slate/423" TargetMode="Externa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followersoftheapocalyp.se/education_is_broken/"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hyperlink" Target="http://edreach.us/2013/09/06/mooc-death-battle-theory-vs-realit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nzdl.org/" TargetMode="External"/><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hell5.tdl.com/~jaycross/metalearn/elf_presentation/" TargetMode="External"/><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plearn.net/" TargetMode="External"/><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mfeldstein.com/emerging_student_patterns_in_moocs_graphical_view/" TargetMode="External"/><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terrya.edublogs.org/2013/06/24/moocs-and-distance-education-institutions/#_ENREF_12"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monctonfreepress.ca/" TargetMode="External"/><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claytonfaulkner.com/tag/new/" TargetMode="External"/><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5" Type="http://schemas.openxmlformats.org/officeDocument/2006/relationships/hyperlink" Target="http://helistudies.edublogs.org/2013/08/28/emergent-learning-as-a-landscape/" TargetMode="Externa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www.alt.ac.uk/altc2005/"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18.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acreelman.blogspot.co.uk/2013/09/the-silent-majority-why-are-mooc-forums.html" TargetMode="External"/><Relationship Id="rId1" Type="http://schemas.openxmlformats.org/officeDocument/2006/relationships/slideLayout" Target="../slideLayouts/slideLayout4.xml"/><Relationship Id="rId4" Type="http://schemas.openxmlformats.org/officeDocument/2006/relationships/hyperlink" Target="http://campustechnology.com/Articles/2013/09/03/Building-a-Sense-of-Community-in-MOOCs.aspx"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abject.ca/open-for-business/"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www.youtube.com/watch?v=KaOC9danxNo" TargetMode="External"/><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hyperlink" Target="https://twitter.com/Cmdr_Hadfield"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jennymackness.wordpress.com/2013/09/03/alt-c-2013-learning-in-the-ope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www.google.com/trends/explore#geo&amp;q=cooperation,++collaboration,+network&amp;cmpt=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curezone.com/upload/Members/Faces/New/and_mold_peavey_cab_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1" y="-632460"/>
            <a:ext cx="6115050" cy="45862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469637" y="3182303"/>
            <a:ext cx="5269230" cy="1898333"/>
          </a:xfrm>
        </p:spPr>
        <p:txBody>
          <a:bodyPr>
            <a:normAutofit fontScale="90000"/>
          </a:bodyPr>
          <a:lstStyle/>
          <a:p>
            <a:r>
              <a:rPr lang="en-CA" dirty="0"/>
              <a:t/>
            </a:r>
            <a:br>
              <a:rPr lang="en-CA" dirty="0"/>
            </a:br>
            <a:r>
              <a:rPr lang="en-CA" dirty="0"/>
              <a:t>What Are Cultures of Learning?</a:t>
            </a:r>
          </a:p>
        </p:txBody>
      </p:sp>
      <p:sp>
        <p:nvSpPr>
          <p:cNvPr id="3" name="Subtitle 2"/>
          <p:cNvSpPr>
            <a:spLocks noGrp="1"/>
          </p:cNvSpPr>
          <p:nvPr>
            <p:ph type="subTitle" idx="1"/>
          </p:nvPr>
        </p:nvSpPr>
        <p:spPr>
          <a:xfrm>
            <a:off x="3737610" y="5286376"/>
            <a:ext cx="4217670" cy="1377314"/>
          </a:xfrm>
        </p:spPr>
        <p:txBody>
          <a:bodyPr>
            <a:normAutofit/>
          </a:bodyPr>
          <a:lstStyle/>
          <a:p>
            <a:r>
              <a:rPr lang="en-CA" sz="2000" dirty="0" smtClean="0"/>
              <a:t>Stephen </a:t>
            </a:r>
            <a:r>
              <a:rPr lang="en-CA" sz="2000" dirty="0" err="1" smtClean="0"/>
              <a:t>Downes</a:t>
            </a:r>
            <a:endParaRPr lang="en-CA" sz="2000" dirty="0" smtClean="0"/>
          </a:p>
          <a:p>
            <a:r>
              <a:rPr lang="en-CA" sz="2000" dirty="0" smtClean="0"/>
              <a:t>ALT-C, Nottingham, UK</a:t>
            </a:r>
          </a:p>
          <a:p>
            <a:r>
              <a:rPr lang="en-CA" sz="2000" dirty="0" smtClean="0"/>
              <a:t>12 September 2013</a:t>
            </a:r>
            <a:endParaRPr lang="en-CA" sz="2000" dirty="0"/>
          </a:p>
        </p:txBody>
      </p:sp>
    </p:spTree>
    <p:extLst>
      <p:ext uri="{BB962C8B-B14F-4D97-AF65-F5344CB8AC3E}">
        <p14:creationId xmlns:p14="http://schemas.microsoft.com/office/powerpoint/2010/main" val="110871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arvalsubjects.files.wordpress.com/2012/11/baran_ne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0" y="1600517"/>
            <a:ext cx="5276850" cy="39528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017520" y="365126"/>
            <a:ext cx="602361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chemeClr val="accent4">
                    <a:lumMod val="75000"/>
                  </a:schemeClr>
                </a:solidFill>
              </a:rPr>
              <a:t>Progression of Networks</a:t>
            </a:r>
            <a:endParaRPr lang="en-CA" dirty="0">
              <a:solidFill>
                <a:schemeClr val="accent4">
                  <a:lumMod val="75000"/>
                </a:schemeClr>
              </a:solidFill>
            </a:endParaRPr>
          </a:p>
        </p:txBody>
      </p:sp>
    </p:spTree>
    <p:extLst>
      <p:ext uri="{BB962C8B-B14F-4D97-AF65-F5344CB8AC3E}">
        <p14:creationId xmlns:p14="http://schemas.microsoft.com/office/powerpoint/2010/main" val="226786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Types of Network</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825625"/>
            <a:ext cx="5497830" cy="4351338"/>
          </a:xfrm>
        </p:spPr>
        <p:txBody>
          <a:bodyPr>
            <a:normAutofit/>
          </a:bodyPr>
          <a:lstStyle/>
          <a:p>
            <a:r>
              <a:rPr lang="en-CA" dirty="0" smtClean="0"/>
              <a:t>Collaborative</a:t>
            </a:r>
          </a:p>
          <a:p>
            <a:endParaRPr lang="en-CA" sz="4400" dirty="0" smtClean="0"/>
          </a:p>
          <a:p>
            <a:r>
              <a:rPr lang="en-CA" dirty="0" smtClean="0"/>
              <a:t>Cooperative</a:t>
            </a:r>
          </a:p>
          <a:p>
            <a:endParaRPr lang="en-CA" sz="4400" dirty="0" smtClean="0"/>
          </a:p>
          <a:p>
            <a:r>
              <a:rPr lang="en-CA" dirty="0" smtClean="0"/>
              <a:t>Competitive</a:t>
            </a:r>
            <a:endParaRPr lang="en-CA" dirty="0"/>
          </a:p>
        </p:txBody>
      </p:sp>
      <p:pic>
        <p:nvPicPr>
          <p:cNvPr id="3" name="Picture 2"/>
          <p:cNvPicPr>
            <a:picLocks noChangeAspect="1"/>
          </p:cNvPicPr>
          <p:nvPr/>
        </p:nvPicPr>
        <p:blipFill>
          <a:blip r:embed="rId2"/>
          <a:stretch>
            <a:fillRect/>
          </a:stretch>
        </p:blipFill>
        <p:spPr>
          <a:xfrm>
            <a:off x="5509102" y="1930083"/>
            <a:ext cx="1535242" cy="1018857"/>
          </a:xfrm>
          <a:prstGeom prst="rect">
            <a:avLst/>
          </a:prstGeom>
        </p:spPr>
      </p:pic>
      <p:pic>
        <p:nvPicPr>
          <p:cNvPr id="4" name="Picture 3"/>
          <p:cNvPicPr>
            <a:picLocks noChangeAspect="1"/>
          </p:cNvPicPr>
          <p:nvPr/>
        </p:nvPicPr>
        <p:blipFill>
          <a:blip r:embed="rId3"/>
          <a:stretch>
            <a:fillRect/>
          </a:stretch>
        </p:blipFill>
        <p:spPr>
          <a:xfrm>
            <a:off x="7122015" y="1930083"/>
            <a:ext cx="1419225" cy="1018857"/>
          </a:xfrm>
          <a:prstGeom prst="rect">
            <a:avLst/>
          </a:prstGeom>
        </p:spPr>
      </p:pic>
      <p:pic>
        <p:nvPicPr>
          <p:cNvPr id="5" name="Picture 4"/>
          <p:cNvPicPr>
            <a:picLocks noChangeAspect="1"/>
          </p:cNvPicPr>
          <p:nvPr/>
        </p:nvPicPr>
        <p:blipFill>
          <a:blip r:embed="rId4"/>
          <a:stretch>
            <a:fillRect/>
          </a:stretch>
        </p:blipFill>
        <p:spPr>
          <a:xfrm>
            <a:off x="5432425" y="3181192"/>
            <a:ext cx="1323975" cy="977265"/>
          </a:xfrm>
          <a:prstGeom prst="rect">
            <a:avLst/>
          </a:prstGeom>
        </p:spPr>
      </p:pic>
      <p:pic>
        <p:nvPicPr>
          <p:cNvPr id="11" name="Picture 10"/>
          <p:cNvPicPr>
            <a:picLocks noChangeAspect="1"/>
          </p:cNvPicPr>
          <p:nvPr/>
        </p:nvPicPr>
        <p:blipFill>
          <a:blip r:embed="rId5"/>
          <a:stretch>
            <a:fillRect/>
          </a:stretch>
        </p:blipFill>
        <p:spPr>
          <a:xfrm>
            <a:off x="5509102" y="4390709"/>
            <a:ext cx="2126981" cy="1381441"/>
          </a:xfrm>
          <a:prstGeom prst="rect">
            <a:avLst/>
          </a:prstGeom>
        </p:spPr>
      </p:pic>
    </p:spTree>
    <p:extLst>
      <p:ext uri="{BB962C8B-B14F-4D97-AF65-F5344CB8AC3E}">
        <p14:creationId xmlns:p14="http://schemas.microsoft.com/office/powerpoint/2010/main" val="2456195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Learning </a:t>
            </a:r>
            <a:r>
              <a:rPr lang="en-CA" dirty="0" smtClean="0">
                <a:solidFill>
                  <a:schemeClr val="accent4">
                    <a:lumMod val="75000"/>
                  </a:schemeClr>
                </a:solidFill>
              </a:rPr>
              <a:t>Cultures?</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825625"/>
            <a:ext cx="5497830" cy="4351338"/>
          </a:xfrm>
        </p:spPr>
        <p:txBody>
          <a:bodyPr>
            <a:normAutofit/>
          </a:bodyPr>
          <a:lstStyle/>
          <a:p>
            <a:pPr marL="0" indent="0">
              <a:buNone/>
            </a:pPr>
            <a:r>
              <a:rPr lang="en-CA" sz="3600" dirty="0"/>
              <a:t>In the previous three days </a:t>
            </a:r>
            <a:r>
              <a:rPr lang="en-CA" sz="3600" dirty="0" smtClean="0"/>
              <a:t>you have </a:t>
            </a:r>
            <a:r>
              <a:rPr lang="en-CA" sz="3600" dirty="0"/>
              <a:t>explored all aspects of cultures of learning, ranging from digital literacies to learning landscapes, classroom environments, VLEs and open courses. </a:t>
            </a:r>
          </a:p>
        </p:txBody>
      </p:sp>
    </p:spTree>
    <p:extLst>
      <p:ext uri="{BB962C8B-B14F-4D97-AF65-F5344CB8AC3E}">
        <p14:creationId xmlns:p14="http://schemas.microsoft.com/office/powerpoint/2010/main" val="3213456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17520" y="468630"/>
            <a:ext cx="5497830" cy="5708333"/>
          </a:xfrm>
        </p:spPr>
        <p:txBody>
          <a:bodyPr/>
          <a:lstStyle/>
          <a:p>
            <a:r>
              <a:rPr lang="en-CA" sz="3200" dirty="0" smtClean="0"/>
              <a:t>‘Building New Cultures of Learning</a:t>
            </a:r>
            <a:r>
              <a:rPr lang="en-CA" sz="3200" dirty="0" smtClean="0"/>
              <a:t>’ ???</a:t>
            </a:r>
            <a:endParaRPr lang="en-CA" sz="3200" dirty="0" smtClean="0"/>
          </a:p>
          <a:p>
            <a:r>
              <a:rPr lang="en-CA" sz="3200" dirty="0" smtClean="0"/>
              <a:t>Ryle – category errors </a:t>
            </a:r>
            <a:r>
              <a:rPr lang="en-CA" sz="3200" dirty="0" smtClean="0"/>
              <a:t>– the mistaking of a compositional property for an emergent property </a:t>
            </a:r>
            <a:endParaRPr lang="en-CA" sz="3200" dirty="0" smtClean="0"/>
          </a:p>
          <a:p>
            <a:endParaRPr lang="en-CA" dirty="0"/>
          </a:p>
        </p:txBody>
      </p:sp>
      <p:pic>
        <p:nvPicPr>
          <p:cNvPr id="3074" name="Picture 2" descr="http://1.bp.blogspot.com/-keqS7UBoFJs/T0A_jkBAZWI/AAAAAAAAAHk/4GCpseGixBI/s400/homunculu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845" y="3231197"/>
            <a:ext cx="2495550" cy="28479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17520" y="6311899"/>
            <a:ext cx="5452110" cy="263862"/>
          </a:xfrm>
          <a:prstGeom prst="rect">
            <a:avLst/>
          </a:prstGeom>
        </p:spPr>
        <p:txBody>
          <a:bodyPr wrap="square">
            <a:spAutoFit/>
          </a:bodyPr>
          <a:lstStyle/>
          <a:p>
            <a:r>
              <a:rPr lang="en-CA" sz="1100" dirty="0">
                <a:hlinkClick r:id="rId3"/>
              </a:rPr>
              <a:t>http://</a:t>
            </a:r>
            <a:r>
              <a:rPr lang="en-CA" sz="1100" dirty="0" smtClean="0">
                <a:hlinkClick r:id="rId3"/>
              </a:rPr>
              <a:t>criticalscience.com/consciousness-meditation-phenomenology-neuroscience.html</a:t>
            </a:r>
            <a:r>
              <a:rPr lang="en-CA" sz="1100" dirty="0" smtClean="0"/>
              <a:t> </a:t>
            </a:r>
            <a:endParaRPr lang="en-CA" sz="1100" dirty="0"/>
          </a:p>
        </p:txBody>
      </p:sp>
    </p:spTree>
    <p:extLst>
      <p:ext uri="{BB962C8B-B14F-4D97-AF65-F5344CB8AC3E}">
        <p14:creationId xmlns:p14="http://schemas.microsoft.com/office/powerpoint/2010/main" val="3024665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Learning </a:t>
            </a:r>
            <a:r>
              <a:rPr lang="en-CA" dirty="0" smtClean="0">
                <a:solidFill>
                  <a:schemeClr val="accent4">
                    <a:lumMod val="75000"/>
                  </a:schemeClr>
                </a:solidFill>
              </a:rPr>
              <a:t>Cultures?</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825625"/>
            <a:ext cx="5497830" cy="4351338"/>
          </a:xfrm>
        </p:spPr>
        <p:txBody>
          <a:bodyPr>
            <a:normAutofit/>
          </a:bodyPr>
          <a:lstStyle/>
          <a:p>
            <a:pPr marL="0" indent="0">
              <a:buNone/>
            </a:pPr>
            <a:r>
              <a:rPr lang="en-CA" sz="3600" dirty="0"/>
              <a:t>In the previous three days </a:t>
            </a:r>
            <a:r>
              <a:rPr lang="en-CA" sz="3600" dirty="0" smtClean="0"/>
              <a:t>you have </a:t>
            </a:r>
            <a:r>
              <a:rPr lang="en-CA" sz="3600" dirty="0"/>
              <a:t>explored all aspects of cultures of learning, ranging from digital literacies to learning landscapes, classroom environments, VLEs and open courses. </a:t>
            </a:r>
          </a:p>
        </p:txBody>
      </p:sp>
    </p:spTree>
    <p:extLst>
      <p:ext uri="{BB962C8B-B14F-4D97-AF65-F5344CB8AC3E}">
        <p14:creationId xmlns:p14="http://schemas.microsoft.com/office/powerpoint/2010/main" val="1775403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017520" y="4423409"/>
            <a:ext cx="5497830" cy="1753553"/>
          </a:xfrm>
        </p:spPr>
        <p:txBody>
          <a:bodyPr>
            <a:normAutofit/>
          </a:bodyPr>
          <a:lstStyle/>
          <a:p>
            <a:pPr marL="0" indent="0">
              <a:buNone/>
            </a:pPr>
            <a:r>
              <a:rPr lang="en-CA" sz="3600" dirty="0"/>
              <a:t>But beyond examining the leaves and the trees, what can we say of the forest?</a:t>
            </a:r>
            <a:r>
              <a:rPr lang="en-CA" sz="3600" dirty="0" smtClean="0"/>
              <a:t> </a:t>
            </a:r>
            <a:endParaRPr lang="en-CA" sz="3600" dirty="0"/>
          </a:p>
        </p:txBody>
      </p:sp>
      <p:sp>
        <p:nvSpPr>
          <p:cNvPr id="3" name="Title 2"/>
          <p:cNvSpPr>
            <a:spLocks noGrp="1"/>
          </p:cNvSpPr>
          <p:nvPr>
            <p:ph type="title"/>
          </p:nvPr>
        </p:nvSpPr>
        <p:spPr/>
        <p:txBody>
          <a:bodyPr/>
          <a:lstStyle/>
          <a:p>
            <a:endParaRPr lang="en-CA"/>
          </a:p>
        </p:txBody>
      </p:sp>
      <p:pic>
        <p:nvPicPr>
          <p:cNvPr id="4" name="Picture 3"/>
          <p:cNvPicPr>
            <a:picLocks noChangeAspect="1"/>
          </p:cNvPicPr>
          <p:nvPr/>
        </p:nvPicPr>
        <p:blipFill>
          <a:blip r:embed="rId2"/>
          <a:stretch>
            <a:fillRect/>
          </a:stretch>
        </p:blipFill>
        <p:spPr>
          <a:xfrm>
            <a:off x="3143249" y="0"/>
            <a:ext cx="4680585" cy="4287416"/>
          </a:xfrm>
          <a:prstGeom prst="rect">
            <a:avLst/>
          </a:prstGeom>
        </p:spPr>
      </p:pic>
    </p:spTree>
    <p:extLst>
      <p:ext uri="{BB962C8B-B14F-4D97-AF65-F5344CB8AC3E}">
        <p14:creationId xmlns:p14="http://schemas.microsoft.com/office/powerpoint/2010/main" val="1328931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017520" y="4423409"/>
            <a:ext cx="5497830" cy="1753553"/>
          </a:xfrm>
        </p:spPr>
        <p:txBody>
          <a:bodyPr>
            <a:normAutofit fontScale="92500"/>
          </a:bodyPr>
          <a:lstStyle/>
          <a:p>
            <a:pPr marL="0" indent="0">
              <a:buNone/>
            </a:pPr>
            <a:r>
              <a:rPr lang="en-CA" sz="3600" dirty="0" smtClean="0"/>
              <a:t>aka. Our effort to actually </a:t>
            </a:r>
            <a:r>
              <a:rPr lang="en-CA" sz="3600" i="1" dirty="0" smtClean="0"/>
              <a:t>demonstrate</a:t>
            </a:r>
            <a:r>
              <a:rPr lang="en-CA" sz="3600" dirty="0" smtClean="0"/>
              <a:t> the principles of learning we were talking about</a:t>
            </a:r>
            <a:endParaRPr lang="en-CA" sz="3600" dirty="0"/>
          </a:p>
        </p:txBody>
      </p:sp>
      <p:sp>
        <p:nvSpPr>
          <p:cNvPr id="3" name="Title 2"/>
          <p:cNvSpPr>
            <a:spLocks noGrp="1"/>
          </p:cNvSpPr>
          <p:nvPr>
            <p:ph type="title"/>
          </p:nvPr>
        </p:nvSpPr>
        <p:spPr>
          <a:xfrm>
            <a:off x="3017520" y="365126"/>
            <a:ext cx="5497830" cy="1325563"/>
          </a:xfrm>
        </p:spPr>
        <p:txBody>
          <a:bodyPr/>
          <a:lstStyle/>
          <a:p>
            <a:r>
              <a:rPr lang="en-CA" dirty="0" smtClean="0">
                <a:solidFill>
                  <a:srgbClr val="FF0000"/>
                </a:solidFill>
              </a:rPr>
              <a:t>The MOOC</a:t>
            </a:r>
            <a:endParaRPr lang="en-CA" dirty="0">
              <a:solidFill>
                <a:srgbClr val="FF0000"/>
              </a:solidFill>
            </a:endParaRPr>
          </a:p>
        </p:txBody>
      </p:sp>
      <p:pic>
        <p:nvPicPr>
          <p:cNvPr id="18434" name="Picture 2" descr="http://suifaijohnmak.files.wordpress.com/2011/03/plenk-2010.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0" y="1834038"/>
            <a:ext cx="3810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171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2693445"/>
            <a:ext cx="5497830" cy="1325563"/>
          </a:xfrm>
        </p:spPr>
        <p:txBody>
          <a:bodyPr/>
          <a:lstStyle/>
          <a:p>
            <a:r>
              <a:rPr lang="en-CA" dirty="0" smtClean="0">
                <a:solidFill>
                  <a:schemeClr val="accent4">
                    <a:lumMod val="75000"/>
                  </a:schemeClr>
                </a:solidFill>
              </a:rPr>
              <a:t>Talking With </a:t>
            </a:r>
            <a:r>
              <a:rPr lang="en-CA" dirty="0" err="1" smtClean="0">
                <a:solidFill>
                  <a:schemeClr val="accent4">
                    <a:lumMod val="75000"/>
                  </a:schemeClr>
                </a:solidFill>
              </a:rPr>
              <a:t>Seb</a:t>
            </a:r>
            <a:endParaRPr lang="en-CA" dirty="0">
              <a:solidFill>
                <a:schemeClr val="accent4">
                  <a:lumMod val="75000"/>
                </a:schemeClr>
              </a:solidFill>
            </a:endParaRPr>
          </a:p>
        </p:txBody>
      </p:sp>
      <p:sp>
        <p:nvSpPr>
          <p:cNvPr id="6" name="Content Placeholder 3"/>
          <p:cNvSpPr>
            <a:spLocks noGrp="1"/>
          </p:cNvSpPr>
          <p:nvPr>
            <p:ph sz="half" idx="2"/>
          </p:nvPr>
        </p:nvSpPr>
        <p:spPr>
          <a:xfrm>
            <a:off x="3017520" y="3954779"/>
            <a:ext cx="5497830" cy="2587943"/>
          </a:xfrm>
        </p:spPr>
        <p:txBody>
          <a:bodyPr>
            <a:normAutofit fontScale="92500" lnSpcReduction="10000"/>
          </a:bodyPr>
          <a:lstStyle/>
          <a:p>
            <a:r>
              <a:rPr lang="en-CA" sz="3200" dirty="0" smtClean="0"/>
              <a:t>Example – 7 million students need math remediation</a:t>
            </a:r>
          </a:p>
          <a:p>
            <a:r>
              <a:rPr lang="en-CA" sz="3200" dirty="0" smtClean="0"/>
              <a:t>Would a MOOC be the answer? To the subset that is actively looking for the course</a:t>
            </a:r>
          </a:p>
          <a:p>
            <a:r>
              <a:rPr lang="en-CA" sz="3200" dirty="0" smtClean="0"/>
              <a:t>What about the rest?</a:t>
            </a:r>
            <a:endParaRPr lang="en-CA" sz="3200" dirty="0"/>
          </a:p>
        </p:txBody>
      </p:sp>
      <p:pic>
        <p:nvPicPr>
          <p:cNvPr id="3" name="Picture 2"/>
          <p:cNvPicPr>
            <a:picLocks noChangeAspect="1"/>
          </p:cNvPicPr>
          <p:nvPr/>
        </p:nvPicPr>
        <p:blipFill>
          <a:blip r:embed="rId2"/>
          <a:stretch>
            <a:fillRect/>
          </a:stretch>
        </p:blipFill>
        <p:spPr>
          <a:xfrm>
            <a:off x="3223260" y="276225"/>
            <a:ext cx="4531042" cy="2481448"/>
          </a:xfrm>
          <a:prstGeom prst="rect">
            <a:avLst/>
          </a:prstGeom>
        </p:spPr>
      </p:pic>
      <p:sp>
        <p:nvSpPr>
          <p:cNvPr id="4" name="Rectangle 3"/>
          <p:cNvSpPr/>
          <p:nvPr/>
        </p:nvSpPr>
        <p:spPr>
          <a:xfrm>
            <a:off x="3017520" y="6436228"/>
            <a:ext cx="5577840" cy="276999"/>
          </a:xfrm>
          <a:prstGeom prst="rect">
            <a:avLst/>
          </a:prstGeom>
        </p:spPr>
        <p:txBody>
          <a:bodyPr wrap="square">
            <a:spAutoFit/>
          </a:bodyPr>
          <a:lstStyle/>
          <a:p>
            <a:r>
              <a:rPr lang="en-CA" sz="1200" dirty="0">
                <a:hlinkClick r:id="rId3"/>
              </a:rPr>
              <a:t>http://</a:t>
            </a:r>
            <a:r>
              <a:rPr lang="en-CA" sz="1200" dirty="0" smtClean="0">
                <a:hlinkClick r:id="rId3"/>
              </a:rPr>
              <a:t>www.youtube.com/watch?v=cJWLxoUnIY0&amp;list=UUAF9f1EcwVDM0_QkkAjeN3g</a:t>
            </a:r>
            <a:r>
              <a:rPr lang="en-CA" sz="1200" dirty="0" smtClean="0"/>
              <a:t> </a:t>
            </a:r>
            <a:endParaRPr lang="en-CA" sz="1200" dirty="0"/>
          </a:p>
        </p:txBody>
      </p:sp>
    </p:spTree>
    <p:extLst>
      <p:ext uri="{BB962C8B-B14F-4D97-AF65-F5344CB8AC3E}">
        <p14:creationId xmlns:p14="http://schemas.microsoft.com/office/powerpoint/2010/main" val="3147013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6">
                    <a:lumMod val="75000"/>
                  </a:schemeClr>
                </a:solidFill>
              </a:rPr>
              <a:t>Change</a:t>
            </a:r>
            <a:endParaRPr lang="en-CA" dirty="0">
              <a:solidFill>
                <a:schemeClr val="accent6">
                  <a:lumMod val="75000"/>
                </a:schemeClr>
              </a:solidFill>
            </a:endParaRPr>
          </a:p>
        </p:txBody>
      </p:sp>
      <p:sp>
        <p:nvSpPr>
          <p:cNvPr id="4" name="Content Placeholder 3"/>
          <p:cNvSpPr>
            <a:spLocks noGrp="1"/>
          </p:cNvSpPr>
          <p:nvPr>
            <p:ph sz="half" idx="2"/>
          </p:nvPr>
        </p:nvSpPr>
        <p:spPr>
          <a:xfrm>
            <a:off x="3017520" y="1505585"/>
            <a:ext cx="5497830" cy="4351338"/>
          </a:xfrm>
        </p:spPr>
        <p:txBody>
          <a:bodyPr/>
          <a:lstStyle/>
          <a:p>
            <a:pPr marL="0" indent="0">
              <a:buNone/>
            </a:pPr>
            <a:r>
              <a:rPr lang="en-CA" dirty="0"/>
              <a:t>"The notion of students as change agents is a relatively new </a:t>
            </a:r>
            <a:r>
              <a:rPr lang="en-CA" dirty="0" smtClean="0"/>
              <a:t>concept</a:t>
            </a:r>
            <a:r>
              <a:rPr lang="en-CA" dirty="0"/>
              <a:t>."  -- Malcom Ryan</a:t>
            </a:r>
          </a:p>
        </p:txBody>
      </p:sp>
      <p:pic>
        <p:nvPicPr>
          <p:cNvPr id="7170" name="Picture 2" descr="Students gather in pro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0" y="2818447"/>
            <a:ext cx="4257675" cy="30384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17520" y="6180505"/>
            <a:ext cx="4572000" cy="307777"/>
          </a:xfrm>
          <a:prstGeom prst="rect">
            <a:avLst/>
          </a:prstGeom>
        </p:spPr>
        <p:txBody>
          <a:bodyPr>
            <a:spAutoFit/>
          </a:bodyPr>
          <a:lstStyle/>
          <a:p>
            <a:r>
              <a:rPr lang="en-CA" sz="1400" dirty="0">
                <a:hlinkClick r:id="rId3"/>
              </a:rPr>
              <a:t>http://</a:t>
            </a:r>
            <a:r>
              <a:rPr lang="en-CA" sz="1400" dirty="0" smtClean="0">
                <a:hlinkClick r:id="rId3"/>
              </a:rPr>
              <a:t>www.buffalo.edu/news/releases/2013/04/029.html</a:t>
            </a:r>
            <a:r>
              <a:rPr lang="en-CA" sz="1400" dirty="0" smtClean="0"/>
              <a:t> </a:t>
            </a:r>
            <a:endParaRPr lang="en-CA" sz="1400" dirty="0"/>
          </a:p>
        </p:txBody>
      </p:sp>
    </p:spTree>
    <p:extLst>
      <p:ext uri="{BB962C8B-B14F-4D97-AF65-F5344CB8AC3E}">
        <p14:creationId xmlns:p14="http://schemas.microsoft.com/office/powerpoint/2010/main" val="3184763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a:solidFill>
                  <a:srgbClr val="00B0F0"/>
                </a:solidFill>
              </a:rPr>
              <a:t>Rachel Winston</a:t>
            </a:r>
          </a:p>
        </p:txBody>
      </p:sp>
      <p:sp>
        <p:nvSpPr>
          <p:cNvPr id="4" name="Content Placeholder 3"/>
          <p:cNvSpPr>
            <a:spLocks noGrp="1"/>
          </p:cNvSpPr>
          <p:nvPr>
            <p:ph sz="half" idx="2"/>
          </p:nvPr>
        </p:nvSpPr>
        <p:spPr>
          <a:xfrm>
            <a:off x="3017520" y="1825625"/>
            <a:ext cx="5497830" cy="4351338"/>
          </a:xfrm>
        </p:spPr>
        <p:txBody>
          <a:bodyPr>
            <a:normAutofit/>
          </a:bodyPr>
          <a:lstStyle/>
          <a:p>
            <a:pPr marL="0" indent="0">
              <a:buNone/>
            </a:pPr>
            <a:r>
              <a:rPr lang="en-CA" dirty="0" smtClean="0"/>
              <a:t>Learning culture:</a:t>
            </a:r>
            <a:r>
              <a:rPr lang="en-CA" dirty="0"/>
              <a:t> </a:t>
            </a:r>
            <a:r>
              <a:rPr lang="en-CA" dirty="0" smtClean="0"/>
              <a:t>students should </a:t>
            </a:r>
            <a:r>
              <a:rPr lang="en-CA" dirty="0"/>
              <a:t>be active participants in the learning </a:t>
            </a:r>
            <a:r>
              <a:rPr lang="en-CA" dirty="0" smtClean="0"/>
              <a:t>process.</a:t>
            </a:r>
          </a:p>
          <a:p>
            <a:pPr marL="0" indent="0">
              <a:buNone/>
            </a:pPr>
            <a:r>
              <a:rPr lang="en-CA" dirty="0" smtClean="0"/>
              <a:t>In the bulk </a:t>
            </a:r>
            <a:r>
              <a:rPr lang="en-CA" dirty="0"/>
              <a:t>of </a:t>
            </a:r>
            <a:r>
              <a:rPr lang="en-CA" dirty="0" smtClean="0"/>
              <a:t>literature, student participation means making selections </a:t>
            </a:r>
            <a:r>
              <a:rPr lang="en-CA" dirty="0"/>
              <a:t>based on time </a:t>
            </a:r>
            <a:r>
              <a:rPr lang="en-CA" dirty="0" smtClean="0"/>
              <a:t>and </a:t>
            </a:r>
            <a:r>
              <a:rPr lang="en-CA" dirty="0"/>
              <a:t>effort</a:t>
            </a:r>
          </a:p>
          <a:p>
            <a:pPr marL="0" indent="0">
              <a:buNone/>
            </a:pPr>
            <a:r>
              <a:rPr lang="en-CA" dirty="0" smtClean="0"/>
              <a:t>Instead: involve </a:t>
            </a:r>
            <a:r>
              <a:rPr lang="en-CA" dirty="0"/>
              <a:t>and empower students in shaping the learning environment</a:t>
            </a:r>
          </a:p>
          <a:p>
            <a:pPr marL="0" indent="0">
              <a:buNone/>
            </a:pPr>
            <a:r>
              <a:rPr lang="en-CA" dirty="0"/>
              <a:t> </a:t>
            </a:r>
          </a:p>
        </p:txBody>
      </p:sp>
    </p:spTree>
    <p:extLst>
      <p:ext uri="{BB962C8B-B14F-4D97-AF65-F5344CB8AC3E}">
        <p14:creationId xmlns:p14="http://schemas.microsoft.com/office/powerpoint/2010/main" val="245006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6140" y="4560570"/>
            <a:ext cx="5875020" cy="954107"/>
          </a:xfrm>
          <a:prstGeom prst="rect">
            <a:avLst/>
          </a:prstGeom>
          <a:noFill/>
        </p:spPr>
        <p:txBody>
          <a:bodyPr wrap="square" rtlCol="0">
            <a:spAutoFit/>
          </a:bodyPr>
          <a:lstStyle/>
          <a:p>
            <a:r>
              <a:rPr lang="en-CA" sz="3200" dirty="0" smtClean="0">
                <a:solidFill>
                  <a:schemeClr val="accent6">
                    <a:lumMod val="75000"/>
                  </a:schemeClr>
                </a:solidFill>
              </a:rPr>
              <a:t>Presentation page:</a:t>
            </a:r>
          </a:p>
          <a:p>
            <a:r>
              <a:rPr lang="en-CA" sz="2400" dirty="0">
                <a:hlinkClick r:id="rId2"/>
              </a:rPr>
              <a:t>http://</a:t>
            </a:r>
            <a:r>
              <a:rPr lang="en-CA" sz="2400" dirty="0" smtClean="0">
                <a:hlinkClick r:id="rId2"/>
              </a:rPr>
              <a:t>www.downes.ca/presentation/326</a:t>
            </a:r>
            <a:r>
              <a:rPr lang="en-CA" sz="2400" dirty="0" smtClean="0"/>
              <a:t> </a:t>
            </a:r>
            <a:endParaRPr lang="en-CA" sz="2400" dirty="0"/>
          </a:p>
        </p:txBody>
      </p:sp>
      <p:pic>
        <p:nvPicPr>
          <p:cNvPr id="3" name="Picture 2"/>
          <p:cNvPicPr>
            <a:picLocks noChangeAspect="1"/>
          </p:cNvPicPr>
          <p:nvPr/>
        </p:nvPicPr>
        <p:blipFill>
          <a:blip r:embed="rId3"/>
          <a:stretch>
            <a:fillRect/>
          </a:stretch>
        </p:blipFill>
        <p:spPr>
          <a:xfrm>
            <a:off x="3509010" y="290121"/>
            <a:ext cx="5237797" cy="4037086"/>
          </a:xfrm>
          <a:prstGeom prst="rect">
            <a:avLst/>
          </a:prstGeom>
        </p:spPr>
      </p:pic>
    </p:spTree>
    <p:extLst>
      <p:ext uri="{BB962C8B-B14F-4D97-AF65-F5344CB8AC3E}">
        <p14:creationId xmlns:p14="http://schemas.microsoft.com/office/powerpoint/2010/main" val="2249539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17520" y="3406139"/>
            <a:ext cx="6012180" cy="2770823"/>
          </a:xfrm>
        </p:spPr>
        <p:txBody>
          <a:bodyPr>
            <a:noAutofit/>
          </a:bodyPr>
          <a:lstStyle/>
          <a:p>
            <a:pPr marL="0" indent="0">
              <a:buNone/>
            </a:pPr>
            <a:r>
              <a:rPr lang="en-CA" sz="3200" dirty="0">
                <a:solidFill>
                  <a:srgbClr val="00B0F0"/>
                </a:solidFill>
              </a:rPr>
              <a:t>Why define engagement this way?</a:t>
            </a:r>
          </a:p>
          <a:p>
            <a:pPr marL="0" indent="0">
              <a:buNone/>
            </a:pPr>
            <a:r>
              <a:rPr lang="en-CA" sz="3200" dirty="0"/>
              <a:t>- because it's the right thing to do?</a:t>
            </a:r>
          </a:p>
          <a:p>
            <a:pPr marL="0" indent="0">
              <a:buNone/>
            </a:pPr>
            <a:r>
              <a:rPr lang="en-CA" sz="3200" dirty="0"/>
              <a:t>- offering an alternative to the consumer model of education (which reduces complex interactions to mere transactions)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7520" y="319089"/>
            <a:ext cx="3657600" cy="2743200"/>
          </a:xfrm>
          <a:prstGeom prst="rect">
            <a:avLst/>
          </a:prstGeom>
        </p:spPr>
      </p:pic>
    </p:spTree>
    <p:extLst>
      <p:ext uri="{BB962C8B-B14F-4D97-AF65-F5344CB8AC3E}">
        <p14:creationId xmlns:p14="http://schemas.microsoft.com/office/powerpoint/2010/main" val="4138796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a:solidFill>
                  <a:srgbClr val="00B0F0"/>
                </a:solidFill>
              </a:rPr>
              <a:t>Rachel </a:t>
            </a:r>
            <a:r>
              <a:rPr lang="en-CA" dirty="0" smtClean="0">
                <a:solidFill>
                  <a:srgbClr val="00B0F0"/>
                </a:solidFill>
              </a:rPr>
              <a:t>Winston (</a:t>
            </a:r>
            <a:r>
              <a:rPr lang="en-CA" dirty="0" err="1" smtClean="0">
                <a:solidFill>
                  <a:srgbClr val="00B0F0"/>
                </a:solidFill>
              </a:rPr>
              <a:t>cont</a:t>
            </a:r>
            <a:r>
              <a:rPr lang="en-CA" dirty="0" smtClean="0">
                <a:solidFill>
                  <a:srgbClr val="00B0F0"/>
                </a:solidFill>
              </a:rPr>
              <a:t>)</a:t>
            </a:r>
            <a:endParaRPr lang="en-CA" dirty="0">
              <a:solidFill>
                <a:srgbClr val="00B0F0"/>
              </a:solidFill>
            </a:endParaRPr>
          </a:p>
        </p:txBody>
      </p:sp>
      <p:sp>
        <p:nvSpPr>
          <p:cNvPr id="4" name="Content Placeholder 3"/>
          <p:cNvSpPr>
            <a:spLocks noGrp="1"/>
          </p:cNvSpPr>
          <p:nvPr>
            <p:ph sz="half" idx="2"/>
          </p:nvPr>
        </p:nvSpPr>
        <p:spPr>
          <a:xfrm>
            <a:off x="3017520" y="1539875"/>
            <a:ext cx="5497830" cy="3226435"/>
          </a:xfrm>
        </p:spPr>
        <p:txBody>
          <a:bodyPr>
            <a:normAutofit/>
          </a:bodyPr>
          <a:lstStyle/>
          <a:p>
            <a:pPr marL="0" indent="0">
              <a:buNone/>
            </a:pPr>
            <a:r>
              <a:rPr lang="en-CA" dirty="0"/>
              <a:t>What does partnership look like?</a:t>
            </a:r>
          </a:p>
          <a:p>
            <a:pPr marL="0" indent="0">
              <a:buNone/>
            </a:pPr>
            <a:r>
              <a:rPr lang="en-CA" dirty="0"/>
              <a:t>- </a:t>
            </a:r>
            <a:r>
              <a:rPr lang="en-CA" dirty="0" smtClean="0"/>
              <a:t>Just as academics </a:t>
            </a:r>
            <a:r>
              <a:rPr lang="en-CA" dirty="0"/>
              <a:t>are critical, and act to change </a:t>
            </a:r>
            <a:r>
              <a:rPr lang="en-CA" dirty="0" smtClean="0"/>
              <a:t>things active </a:t>
            </a:r>
            <a:r>
              <a:rPr lang="en-CA" dirty="0"/>
              <a:t>students can do this too</a:t>
            </a:r>
          </a:p>
          <a:p>
            <a:pPr marL="0" indent="0">
              <a:buNone/>
            </a:pPr>
            <a:r>
              <a:rPr lang="en-CA" dirty="0"/>
              <a:t>     - when that </a:t>
            </a:r>
            <a:r>
              <a:rPr lang="en-CA" dirty="0" smtClean="0"/>
              <a:t>student </a:t>
            </a:r>
            <a:r>
              <a:rPr lang="en-CA" dirty="0"/>
              <a:t>graduates, </a:t>
            </a:r>
            <a:r>
              <a:rPr lang="en-CA" dirty="0" smtClean="0"/>
              <a:t>she takes </a:t>
            </a:r>
            <a:r>
              <a:rPr lang="en-CA" dirty="0"/>
              <a:t>that ethos of responsibility into the wider world</a:t>
            </a:r>
          </a:p>
        </p:txBody>
      </p:sp>
      <p:pic>
        <p:nvPicPr>
          <p:cNvPr id="3" name="Picture 2"/>
          <p:cNvPicPr>
            <a:picLocks noChangeAspect="1"/>
          </p:cNvPicPr>
          <p:nvPr/>
        </p:nvPicPr>
        <p:blipFill>
          <a:blip r:embed="rId2"/>
          <a:stretch>
            <a:fillRect/>
          </a:stretch>
        </p:blipFill>
        <p:spPr>
          <a:xfrm>
            <a:off x="3120390" y="4628943"/>
            <a:ext cx="4199572" cy="2229057"/>
          </a:xfrm>
          <a:prstGeom prst="rect">
            <a:avLst/>
          </a:prstGeom>
        </p:spPr>
      </p:pic>
    </p:spTree>
    <p:extLst>
      <p:ext uri="{BB962C8B-B14F-4D97-AF65-F5344CB8AC3E}">
        <p14:creationId xmlns:p14="http://schemas.microsoft.com/office/powerpoint/2010/main" val="977829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7030A0"/>
                </a:solidFill>
              </a:rPr>
              <a:t>A Culture of Learning</a:t>
            </a:r>
            <a:endParaRPr lang="en-CA" dirty="0">
              <a:solidFill>
                <a:srgbClr val="7030A0"/>
              </a:solidFill>
            </a:endParaRPr>
          </a:p>
        </p:txBody>
      </p:sp>
      <p:sp>
        <p:nvSpPr>
          <p:cNvPr id="4" name="Content Placeholder 3"/>
          <p:cNvSpPr>
            <a:spLocks noGrp="1"/>
          </p:cNvSpPr>
          <p:nvPr>
            <p:ph sz="half" idx="2"/>
          </p:nvPr>
        </p:nvSpPr>
        <p:spPr>
          <a:xfrm>
            <a:off x="3017520" y="1539875"/>
            <a:ext cx="5497830" cy="3226435"/>
          </a:xfrm>
        </p:spPr>
        <p:txBody>
          <a:bodyPr>
            <a:noAutofit/>
          </a:bodyPr>
          <a:lstStyle/>
          <a:p>
            <a:pPr marL="0" indent="0">
              <a:buNone/>
            </a:pPr>
            <a:r>
              <a:rPr lang="en-CA" sz="3200" dirty="0"/>
              <a:t>A culture of learning – and for that matter, a learning culture – is composed of more than classes and schools and </a:t>
            </a:r>
            <a:r>
              <a:rPr lang="en-CA" sz="3200" dirty="0" smtClean="0"/>
              <a:t>subjects.</a:t>
            </a:r>
          </a:p>
          <a:p>
            <a:pPr marL="0" indent="0">
              <a:buNone/>
            </a:pPr>
            <a:r>
              <a:rPr lang="en-CA" sz="3200" dirty="0" smtClean="0"/>
              <a:t>It </a:t>
            </a:r>
            <a:r>
              <a:rPr lang="en-CA" sz="3200" dirty="0"/>
              <a:t>is composed of the attitudes and enquiries of a culture of experimentation, curiosity, and </a:t>
            </a:r>
            <a:r>
              <a:rPr lang="en-CA" sz="3200" dirty="0">
                <a:solidFill>
                  <a:srgbClr val="FFC000"/>
                </a:solidFill>
              </a:rPr>
              <a:t>quirkiness</a:t>
            </a:r>
            <a:r>
              <a:rPr lang="en-CA" sz="3200" dirty="0"/>
              <a:t>. </a:t>
            </a:r>
          </a:p>
        </p:txBody>
      </p:sp>
    </p:spTree>
    <p:extLst>
      <p:ext uri="{BB962C8B-B14F-4D97-AF65-F5344CB8AC3E}">
        <p14:creationId xmlns:p14="http://schemas.microsoft.com/office/powerpoint/2010/main" val="2095963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err="1" smtClean="0">
                <a:solidFill>
                  <a:schemeClr val="accent4">
                    <a:lumMod val="75000"/>
                  </a:schemeClr>
                </a:solidFill>
              </a:rPr>
              <a:t>SooperMOOC</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825625"/>
            <a:ext cx="5497830" cy="4351338"/>
          </a:xfrm>
        </p:spPr>
        <p:txBody>
          <a:bodyPr/>
          <a:lstStyle/>
          <a:p>
            <a:endParaRPr lang="en-CA" dirty="0" smtClean="0"/>
          </a:p>
          <a:p>
            <a:endParaRPr lang="en-CA" dirty="0"/>
          </a:p>
          <a:p>
            <a:endParaRPr lang="en-CA" dirty="0" smtClean="0"/>
          </a:p>
          <a:p>
            <a:endParaRPr lang="en-CA" dirty="0"/>
          </a:p>
          <a:p>
            <a:endParaRPr lang="en-CA" dirty="0" smtClean="0"/>
          </a:p>
          <a:p>
            <a:endParaRPr lang="en-CA" dirty="0"/>
          </a:p>
          <a:p>
            <a:pPr marL="0" indent="0">
              <a:buNone/>
            </a:pPr>
            <a:r>
              <a:rPr lang="en-CA" sz="3200" dirty="0"/>
              <a:t>Google </a:t>
            </a:r>
            <a:r>
              <a:rPr lang="en-CA" sz="3200" dirty="0">
                <a:hlinkClick r:id="rId2"/>
              </a:rPr>
              <a:t>said </a:t>
            </a:r>
            <a:r>
              <a:rPr lang="en-CA" sz="3200" dirty="0" smtClean="0">
                <a:hlinkClick r:id="rId2"/>
              </a:rPr>
              <a:t>yesterday</a:t>
            </a:r>
            <a:r>
              <a:rPr lang="en-CA" sz="3200" dirty="0" smtClean="0"/>
              <a:t> </a:t>
            </a:r>
            <a:r>
              <a:rPr lang="en-CA" sz="3200" dirty="0"/>
              <a:t>that it will develop software for </a:t>
            </a:r>
            <a:r>
              <a:rPr lang="en-CA" sz="3200" dirty="0" err="1" smtClean="0">
                <a:hlinkClick r:id="rId3"/>
              </a:rPr>
              <a:t>edX</a:t>
            </a:r>
            <a:r>
              <a:rPr lang="en-CA" sz="3200" dirty="0" smtClean="0"/>
              <a:t>…</a:t>
            </a:r>
            <a:endParaRPr lang="en-CA" sz="3200" dirty="0"/>
          </a:p>
        </p:txBody>
      </p:sp>
      <p:pic>
        <p:nvPicPr>
          <p:cNvPr id="4" name="Picture 4" descr="files/images/ed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520" y="1825624"/>
            <a:ext cx="5216426" cy="298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26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131820" y="431165"/>
            <a:ext cx="5497830" cy="4351338"/>
          </a:xfrm>
        </p:spPr>
        <p:txBody>
          <a:bodyPr>
            <a:normAutofit/>
          </a:bodyPr>
          <a:lstStyle/>
          <a:p>
            <a:pPr marL="0" indent="0">
              <a:buNone/>
            </a:pPr>
            <a:r>
              <a:rPr lang="en-CA" sz="3200" dirty="0" smtClean="0"/>
              <a:t>…</a:t>
            </a:r>
            <a:r>
              <a:rPr lang="en-CA" sz="3200" dirty="0" err="1" smtClean="0"/>
              <a:t>EdX</a:t>
            </a:r>
            <a:r>
              <a:rPr lang="en-CA" sz="3200" dirty="0" smtClean="0"/>
              <a:t>, </a:t>
            </a:r>
            <a:r>
              <a:rPr lang="en-CA" sz="3200" dirty="0"/>
              <a:t>a </a:t>
            </a:r>
            <a:r>
              <a:rPr lang="en-CA" sz="3200" dirty="0" err="1"/>
              <a:t>nonprofit</a:t>
            </a:r>
            <a:r>
              <a:rPr lang="en-CA" sz="3200" dirty="0"/>
              <a:t> created by Harvard and MIT that solicits and distributes online courses for free... </a:t>
            </a:r>
            <a:r>
              <a:rPr lang="en-CA" sz="3200" dirty="0" smtClean="0"/>
              <a:t>the </a:t>
            </a:r>
            <a:r>
              <a:rPr lang="en-CA" sz="3200" dirty="0"/>
              <a:t>idea is to spur development of so-called massive online open courses, building what </a:t>
            </a:r>
            <a:r>
              <a:rPr lang="en-CA" sz="3200" dirty="0" err="1"/>
              <a:t>edX's</a:t>
            </a:r>
            <a:r>
              <a:rPr lang="en-CA" sz="3200" dirty="0"/>
              <a:t> president told </a:t>
            </a:r>
            <a:r>
              <a:rPr lang="en-CA" sz="3200" i="1" dirty="0">
                <a:hlinkClick r:id="rId2"/>
              </a:rPr>
              <a:t>Slate</a:t>
            </a:r>
            <a:r>
              <a:rPr lang="en-CA" sz="3200" dirty="0"/>
              <a:t> could become '</a:t>
            </a:r>
            <a:r>
              <a:rPr lang="en-CA" sz="3200" dirty="0">
                <a:hlinkClick r:id="rId3"/>
              </a:rPr>
              <a:t>a YouTube for MOOCs</a:t>
            </a:r>
            <a:r>
              <a:rPr lang="en-CA" sz="3200" dirty="0" smtClean="0"/>
              <a:t>.</a:t>
            </a:r>
            <a:endParaRPr lang="en-CA" sz="3200" dirty="0"/>
          </a:p>
        </p:txBody>
      </p:sp>
      <p:pic>
        <p:nvPicPr>
          <p:cNvPr id="3" name="Picture 2"/>
          <p:cNvPicPr>
            <a:picLocks noChangeAspect="1"/>
          </p:cNvPicPr>
          <p:nvPr/>
        </p:nvPicPr>
        <p:blipFill>
          <a:blip r:embed="rId4"/>
          <a:stretch>
            <a:fillRect/>
          </a:stretch>
        </p:blipFill>
        <p:spPr>
          <a:xfrm>
            <a:off x="4638376" y="4506306"/>
            <a:ext cx="3842385" cy="2351694"/>
          </a:xfrm>
          <a:prstGeom prst="rect">
            <a:avLst/>
          </a:prstGeom>
        </p:spPr>
      </p:pic>
      <p:pic>
        <p:nvPicPr>
          <p:cNvPr id="3078" name="Picture 6" descr="YouTube 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3131820" y="4506306"/>
            <a:ext cx="1506556" cy="705774"/>
          </a:xfrm>
          <a:prstGeom prst="rect">
            <a:avLst/>
          </a:prstGeom>
        </p:spPr>
      </p:pic>
    </p:spTree>
    <p:extLst>
      <p:ext uri="{BB962C8B-B14F-4D97-AF65-F5344CB8AC3E}">
        <p14:creationId xmlns:p14="http://schemas.microsoft.com/office/powerpoint/2010/main" val="3216021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131820" y="431165"/>
            <a:ext cx="5497830" cy="4351338"/>
          </a:xfrm>
        </p:spPr>
        <p:txBody>
          <a:bodyPr>
            <a:normAutofit/>
          </a:bodyPr>
          <a:lstStyle/>
          <a:p>
            <a:pPr marL="0" indent="0">
              <a:buNone/>
            </a:pPr>
            <a:r>
              <a:rPr lang="en-CA" sz="3200" dirty="0"/>
              <a:t>The danger for them is that MOOCs will </a:t>
            </a:r>
            <a:r>
              <a:rPr lang="en-CA" sz="3200" dirty="0" smtClean="0"/>
              <a:t>be:</a:t>
            </a:r>
          </a:p>
          <a:p>
            <a:r>
              <a:rPr lang="en-CA" sz="3200" dirty="0" smtClean="0"/>
              <a:t>something </a:t>
            </a:r>
            <a:r>
              <a:rPr lang="en-CA" sz="3200" dirty="0"/>
              <a:t>that don't really resemble videos, and </a:t>
            </a:r>
            <a:r>
              <a:rPr lang="en-CA" sz="3200" dirty="0" smtClean="0"/>
              <a:t>instead </a:t>
            </a:r>
            <a:r>
              <a:rPr lang="en-CA" sz="3200" dirty="0"/>
              <a:t>resemble RSS readers, </a:t>
            </a:r>
            <a:r>
              <a:rPr lang="en-CA" sz="3200" dirty="0" smtClean="0"/>
              <a:t>and</a:t>
            </a:r>
          </a:p>
          <a:p>
            <a:r>
              <a:rPr lang="en-CA" sz="3200" dirty="0" smtClean="0"/>
              <a:t>something </a:t>
            </a:r>
            <a:r>
              <a:rPr lang="en-CA" sz="3200" dirty="0"/>
              <a:t>created by learners for each other, rather than by publishers to be sold as consumables</a:t>
            </a:r>
            <a:endParaRPr lang="en-CA" sz="3200" dirty="0"/>
          </a:p>
        </p:txBody>
      </p:sp>
      <p:pic>
        <p:nvPicPr>
          <p:cNvPr id="3078" name="Picture 6" descr="YouTube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131820" y="4782503"/>
            <a:ext cx="6467475" cy="3848100"/>
          </a:xfrm>
          <a:prstGeom prst="rect">
            <a:avLst/>
          </a:prstGeom>
        </p:spPr>
      </p:pic>
    </p:spTree>
    <p:extLst>
      <p:ext uri="{BB962C8B-B14F-4D97-AF65-F5344CB8AC3E}">
        <p14:creationId xmlns:p14="http://schemas.microsoft.com/office/powerpoint/2010/main" val="884992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a:solidFill>
                  <a:schemeClr val="accent1">
                    <a:lumMod val="75000"/>
                  </a:schemeClr>
                </a:solidFill>
              </a:rPr>
              <a:t>David </a:t>
            </a:r>
            <a:r>
              <a:rPr lang="en-CA" dirty="0" err="1" smtClean="0">
                <a:solidFill>
                  <a:schemeClr val="accent1">
                    <a:lumMod val="75000"/>
                  </a:schemeClr>
                </a:solidFill>
              </a:rPr>
              <a:t>Kernohan</a:t>
            </a:r>
            <a:endParaRPr lang="en-CA" dirty="0">
              <a:solidFill>
                <a:schemeClr val="accent1">
                  <a:lumMod val="75000"/>
                </a:schemeClr>
              </a:solidFill>
            </a:endParaRPr>
          </a:p>
        </p:txBody>
      </p:sp>
      <p:sp>
        <p:nvSpPr>
          <p:cNvPr id="6" name="Content Placeholder 3"/>
          <p:cNvSpPr>
            <a:spLocks noGrp="1"/>
          </p:cNvSpPr>
          <p:nvPr>
            <p:ph sz="half" idx="2"/>
          </p:nvPr>
        </p:nvSpPr>
        <p:spPr>
          <a:xfrm>
            <a:off x="3017520" y="3543299"/>
            <a:ext cx="5497830" cy="2633663"/>
          </a:xfrm>
        </p:spPr>
        <p:txBody>
          <a:bodyPr>
            <a:normAutofit/>
          </a:bodyPr>
          <a:lstStyle/>
          <a:p>
            <a:pPr marL="0" indent="0">
              <a:buNone/>
            </a:pPr>
            <a:r>
              <a:rPr lang="en-CA" dirty="0" smtClean="0"/>
              <a:t>"</a:t>
            </a:r>
            <a:r>
              <a:rPr lang="en-CA" i="1" dirty="0" smtClean="0"/>
              <a:t>Open</a:t>
            </a:r>
            <a:r>
              <a:rPr lang="en-CA" dirty="0" smtClean="0"/>
              <a:t> </a:t>
            </a:r>
            <a:r>
              <a:rPr lang="en-CA" dirty="0"/>
              <a:t>was the first organ that we lost. From a nuanced and specific position in the world of the open educational resource, it is a word reduced to a synonym for two senses of </a:t>
            </a:r>
            <a:r>
              <a:rPr lang="en-CA" dirty="0" smtClean="0"/>
              <a:t>free..."</a:t>
            </a:r>
            <a:endParaRPr lang="en-CA" dirty="0"/>
          </a:p>
        </p:txBody>
      </p:sp>
      <p:sp>
        <p:nvSpPr>
          <p:cNvPr id="3" name="Rectangle 2"/>
          <p:cNvSpPr/>
          <p:nvPr/>
        </p:nvSpPr>
        <p:spPr>
          <a:xfrm>
            <a:off x="3268980" y="6176963"/>
            <a:ext cx="4572000" cy="276999"/>
          </a:xfrm>
          <a:prstGeom prst="rect">
            <a:avLst/>
          </a:prstGeom>
        </p:spPr>
        <p:txBody>
          <a:bodyPr>
            <a:spAutoFit/>
          </a:bodyPr>
          <a:lstStyle/>
          <a:p>
            <a:r>
              <a:rPr lang="en-CA" sz="1200" dirty="0">
                <a:hlinkClick r:id="rId2"/>
              </a:rPr>
              <a:t>http://followersoftheapocalyp.se/education_is_broken</a:t>
            </a:r>
            <a:r>
              <a:rPr lang="en-CA" sz="1200" dirty="0" smtClean="0">
                <a:hlinkClick r:id="rId2"/>
              </a:rPr>
              <a:t>/</a:t>
            </a:r>
            <a:r>
              <a:rPr lang="en-CA" sz="1200" dirty="0" smtClean="0"/>
              <a:t> </a:t>
            </a:r>
            <a:endParaRPr lang="en-CA" sz="1200" dirty="0"/>
          </a:p>
        </p:txBody>
      </p:sp>
      <p:pic>
        <p:nvPicPr>
          <p:cNvPr id="4" name="Picture 3"/>
          <p:cNvPicPr>
            <a:picLocks noChangeAspect="1"/>
          </p:cNvPicPr>
          <p:nvPr/>
        </p:nvPicPr>
        <p:blipFill>
          <a:blip r:embed="rId3"/>
          <a:stretch>
            <a:fillRect/>
          </a:stretch>
        </p:blipFill>
        <p:spPr>
          <a:xfrm>
            <a:off x="3017520" y="1381125"/>
            <a:ext cx="3895725" cy="2038350"/>
          </a:xfrm>
          <a:prstGeom prst="rect">
            <a:avLst/>
          </a:prstGeom>
        </p:spPr>
      </p:pic>
    </p:spTree>
    <p:extLst>
      <p:ext uri="{BB962C8B-B14F-4D97-AF65-F5344CB8AC3E}">
        <p14:creationId xmlns:p14="http://schemas.microsoft.com/office/powerpoint/2010/main" val="3595059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The Failure of MOOCs?</a:t>
            </a:r>
            <a:endParaRPr lang="en-CA" dirty="0">
              <a:solidFill>
                <a:schemeClr val="accent4">
                  <a:lumMod val="75000"/>
                </a:schemeClr>
              </a:solidFill>
            </a:endParaRPr>
          </a:p>
        </p:txBody>
      </p:sp>
      <p:pic>
        <p:nvPicPr>
          <p:cNvPr id="4" name="Content Placeholder 3"/>
          <p:cNvPicPr>
            <a:picLocks noGrp="1" noChangeAspect="1"/>
          </p:cNvPicPr>
          <p:nvPr>
            <p:ph sz="half" idx="2"/>
          </p:nvPr>
        </p:nvPicPr>
        <p:blipFill>
          <a:blip r:embed="rId2"/>
          <a:stretch>
            <a:fillRect/>
          </a:stretch>
        </p:blipFill>
        <p:spPr>
          <a:xfrm>
            <a:off x="3017521" y="2225595"/>
            <a:ext cx="5497830" cy="3378555"/>
          </a:xfrm>
          <a:prstGeom prst="rect">
            <a:avLst/>
          </a:prstGeom>
        </p:spPr>
      </p:pic>
    </p:spTree>
    <p:extLst>
      <p:ext uri="{BB962C8B-B14F-4D97-AF65-F5344CB8AC3E}">
        <p14:creationId xmlns:p14="http://schemas.microsoft.com/office/powerpoint/2010/main" val="3151838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 </a:t>
            </a:r>
            <a:endParaRPr lang="en-CA" dirty="0">
              <a:solidFill>
                <a:schemeClr val="accent4">
                  <a:lumMod val="75000"/>
                </a:schemeClr>
              </a:solidFill>
            </a:endParaRPr>
          </a:p>
        </p:txBody>
      </p:sp>
      <p:pic>
        <p:nvPicPr>
          <p:cNvPr id="3" name="Content Placeholder 2"/>
          <p:cNvPicPr>
            <a:picLocks noGrp="1" noChangeAspect="1"/>
          </p:cNvPicPr>
          <p:nvPr>
            <p:ph sz="half" idx="2"/>
          </p:nvPr>
        </p:nvPicPr>
        <p:blipFill>
          <a:blip r:embed="rId2"/>
          <a:stretch>
            <a:fillRect/>
          </a:stretch>
        </p:blipFill>
        <p:spPr>
          <a:xfrm>
            <a:off x="3017520" y="159069"/>
            <a:ext cx="5563793" cy="3548337"/>
          </a:xfrm>
          <a:prstGeom prst="rect">
            <a:avLst/>
          </a:prstGeom>
        </p:spPr>
      </p:pic>
      <p:pic>
        <p:nvPicPr>
          <p:cNvPr id="4" name="Picture 3"/>
          <p:cNvPicPr>
            <a:picLocks noChangeAspect="1"/>
          </p:cNvPicPr>
          <p:nvPr/>
        </p:nvPicPr>
        <p:blipFill>
          <a:blip r:embed="rId3"/>
          <a:stretch>
            <a:fillRect/>
          </a:stretch>
        </p:blipFill>
        <p:spPr>
          <a:xfrm>
            <a:off x="3249218" y="3707406"/>
            <a:ext cx="5314950" cy="2781300"/>
          </a:xfrm>
          <a:prstGeom prst="rect">
            <a:avLst/>
          </a:prstGeom>
        </p:spPr>
      </p:pic>
      <p:sp>
        <p:nvSpPr>
          <p:cNvPr id="5" name="Rectangle 4"/>
          <p:cNvSpPr/>
          <p:nvPr/>
        </p:nvSpPr>
        <p:spPr>
          <a:xfrm>
            <a:off x="4205412" y="6488706"/>
            <a:ext cx="4572000" cy="276999"/>
          </a:xfrm>
          <a:prstGeom prst="rect">
            <a:avLst/>
          </a:prstGeom>
        </p:spPr>
        <p:txBody>
          <a:bodyPr>
            <a:spAutoFit/>
          </a:bodyPr>
          <a:lstStyle/>
          <a:p>
            <a:r>
              <a:rPr lang="en-CA" sz="1200" dirty="0">
                <a:hlinkClick r:id="rId4"/>
              </a:rPr>
              <a:t>http://edreach.us/2013/09/06/mooc-death-battle-theory-vs-reality</a:t>
            </a:r>
            <a:r>
              <a:rPr lang="en-CA" sz="1200" dirty="0" smtClean="0">
                <a:hlinkClick r:id="rId4"/>
              </a:rPr>
              <a:t>/</a:t>
            </a:r>
            <a:r>
              <a:rPr lang="en-CA" sz="1200" dirty="0" smtClean="0"/>
              <a:t> </a:t>
            </a:r>
            <a:endParaRPr lang="en-CA" sz="1200" dirty="0"/>
          </a:p>
        </p:txBody>
      </p:sp>
    </p:spTree>
    <p:extLst>
      <p:ext uri="{BB962C8B-B14F-4D97-AF65-F5344CB8AC3E}">
        <p14:creationId xmlns:p14="http://schemas.microsoft.com/office/powerpoint/2010/main" val="2434565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500062"/>
            <a:ext cx="5497830" cy="1325563"/>
          </a:xfrm>
        </p:spPr>
        <p:txBody>
          <a:bodyPr/>
          <a:lstStyle/>
          <a:p>
            <a:r>
              <a:rPr lang="en-CA" dirty="0">
                <a:solidFill>
                  <a:schemeClr val="accent2">
                    <a:lumMod val="75000"/>
                  </a:schemeClr>
                </a:solidFill>
              </a:rPr>
              <a:t>John Clayton</a:t>
            </a:r>
          </a:p>
        </p:txBody>
      </p:sp>
      <p:sp>
        <p:nvSpPr>
          <p:cNvPr id="4" name="Content Placeholder 3"/>
          <p:cNvSpPr>
            <a:spLocks noGrp="1"/>
          </p:cNvSpPr>
          <p:nvPr>
            <p:ph sz="half" idx="2"/>
          </p:nvPr>
        </p:nvSpPr>
        <p:spPr>
          <a:xfrm>
            <a:off x="3017520" y="1825625"/>
            <a:ext cx="5497830" cy="4351338"/>
          </a:xfrm>
        </p:spPr>
        <p:txBody>
          <a:bodyPr>
            <a:normAutofit/>
          </a:bodyPr>
          <a:lstStyle/>
          <a:p>
            <a:r>
              <a:rPr lang="en-CA" dirty="0" smtClean="0"/>
              <a:t>The </a:t>
            </a:r>
            <a:r>
              <a:rPr lang="en-CA" dirty="0"/>
              <a:t>'deficit model' approach - "you are lacking and I will bring you up to speed" - is essentially a </a:t>
            </a:r>
            <a:r>
              <a:rPr lang="en-CA" dirty="0" smtClean="0"/>
              <a:t>broadcast </a:t>
            </a:r>
            <a:r>
              <a:rPr lang="en-CA" dirty="0"/>
              <a:t>model, *</a:t>
            </a:r>
            <a:r>
              <a:rPr lang="en-CA" dirty="0" err="1"/>
              <a:t>vs</a:t>
            </a:r>
            <a:r>
              <a:rPr lang="en-CA" dirty="0"/>
              <a:t>*</a:t>
            </a:r>
          </a:p>
          <a:p>
            <a:r>
              <a:rPr lang="en-CA" dirty="0" smtClean="0"/>
              <a:t>Empowerment </a:t>
            </a:r>
            <a:r>
              <a:rPr lang="en-CA" dirty="0"/>
              <a:t>model - based on learner reflection and decision-making on what *they* want to learn</a:t>
            </a:r>
          </a:p>
          <a:p>
            <a:pPr marL="0" indent="0">
              <a:buNone/>
            </a:pPr>
            <a:r>
              <a:rPr lang="en-CA" dirty="0" smtClean="0"/>
              <a:t>We say </a:t>
            </a:r>
            <a:r>
              <a:rPr lang="en-CA" dirty="0"/>
              <a:t>we do this, but then we don't allow this to </a:t>
            </a:r>
            <a:r>
              <a:rPr lang="en-CA" dirty="0" smtClean="0"/>
              <a:t>occur..</a:t>
            </a:r>
            <a:endParaRPr lang="en-CA" dirty="0"/>
          </a:p>
        </p:txBody>
      </p:sp>
    </p:spTree>
    <p:extLst>
      <p:ext uri="{BB962C8B-B14F-4D97-AF65-F5344CB8AC3E}">
        <p14:creationId xmlns:p14="http://schemas.microsoft.com/office/powerpoint/2010/main" val="3519749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430" y="365126"/>
            <a:ext cx="5074920" cy="1325563"/>
          </a:xfrm>
        </p:spPr>
        <p:txBody>
          <a:bodyPr/>
          <a:lstStyle/>
          <a:p>
            <a:r>
              <a:rPr lang="en-CA" dirty="0" smtClean="0"/>
              <a:t>Backchannel</a:t>
            </a:r>
            <a:endParaRPr lang="en-CA" dirty="0"/>
          </a:p>
        </p:txBody>
      </p:sp>
      <p:pic>
        <p:nvPicPr>
          <p:cNvPr id="2050" name="Picture 2" descr="https://pbs.twimg.com/media/BT5ZW6WIIAAVe7u.png:lar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440430" y="1690689"/>
            <a:ext cx="5177790" cy="14882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77590" y="3587986"/>
            <a:ext cx="4691284" cy="1938992"/>
          </a:xfrm>
          <a:prstGeom prst="rect">
            <a:avLst/>
          </a:prstGeom>
        </p:spPr>
        <p:txBody>
          <a:bodyPr wrap="none">
            <a:spAutoFit/>
          </a:bodyPr>
          <a:lstStyle/>
          <a:p>
            <a:r>
              <a:rPr lang="en-CA" sz="4000" dirty="0" smtClean="0"/>
              <a:t>www.downes.ca/chat</a:t>
            </a:r>
          </a:p>
          <a:p>
            <a:pPr algn="ctr"/>
            <a:r>
              <a:rPr lang="en-CA" sz="4000" i="1" dirty="0" smtClean="0"/>
              <a:t> </a:t>
            </a:r>
            <a:r>
              <a:rPr lang="en-CA" sz="3200" i="1" dirty="0" smtClean="0"/>
              <a:t>- or - </a:t>
            </a:r>
            <a:endParaRPr lang="en-CA" sz="4000" i="1" dirty="0" smtClean="0"/>
          </a:p>
          <a:p>
            <a:r>
              <a:rPr lang="en-CA" sz="4000" dirty="0" smtClean="0"/>
              <a:t>Tweet with #altc2013</a:t>
            </a:r>
            <a:endParaRPr lang="en-CA" sz="4000" dirty="0"/>
          </a:p>
        </p:txBody>
      </p:sp>
    </p:spTree>
    <p:extLst>
      <p:ext uri="{BB962C8B-B14F-4D97-AF65-F5344CB8AC3E}">
        <p14:creationId xmlns:p14="http://schemas.microsoft.com/office/powerpoint/2010/main" val="1501801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Why Do MOOCs Fail?</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690689"/>
            <a:ext cx="5497830" cy="4351338"/>
          </a:xfrm>
        </p:spPr>
        <p:txBody>
          <a:bodyPr/>
          <a:lstStyle/>
          <a:p>
            <a:r>
              <a:rPr lang="en-CA" dirty="0" smtClean="0"/>
              <a:t>Because they’re </a:t>
            </a:r>
            <a:r>
              <a:rPr lang="en-CA" i="1" dirty="0" smtClean="0"/>
              <a:t>courses</a:t>
            </a:r>
          </a:p>
          <a:p>
            <a:r>
              <a:rPr lang="en-CA" dirty="0" smtClean="0"/>
              <a:t>Because they try to do something </a:t>
            </a:r>
            <a:r>
              <a:rPr lang="en-CA" i="1" dirty="0" smtClean="0"/>
              <a:t>formal</a:t>
            </a:r>
            <a:r>
              <a:rPr lang="en-CA" dirty="0" smtClean="0"/>
              <a:t> in an environment that is essentially </a:t>
            </a:r>
            <a:r>
              <a:rPr lang="en-CA" i="1" dirty="0" smtClean="0"/>
              <a:t>informal</a:t>
            </a:r>
            <a:r>
              <a:rPr lang="en-CA" dirty="0" smtClean="0"/>
              <a:t> </a:t>
            </a:r>
            <a:endParaRPr lang="en-CA" dirty="0"/>
          </a:p>
        </p:txBody>
      </p:sp>
      <p:pic>
        <p:nvPicPr>
          <p:cNvPr id="15362" name="Picture 2" descr="http://www.nzdl.org/gsdl/collect/fnl2.2/archives/HASHd07f.dir/p07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120" y="3673079"/>
            <a:ext cx="4168140" cy="27759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37920" y="6295172"/>
            <a:ext cx="1794146" cy="307777"/>
          </a:xfrm>
          <a:prstGeom prst="rect">
            <a:avLst/>
          </a:prstGeom>
        </p:spPr>
        <p:txBody>
          <a:bodyPr wrap="none">
            <a:spAutoFit/>
          </a:bodyPr>
          <a:lstStyle/>
          <a:p>
            <a:r>
              <a:rPr lang="en-CA" sz="1400" dirty="0">
                <a:hlinkClick r:id="rId3"/>
              </a:rPr>
              <a:t>http://www.nzdl.org</a:t>
            </a:r>
            <a:r>
              <a:rPr lang="en-CA" sz="1400" dirty="0" smtClean="0">
                <a:hlinkClick r:id="rId3"/>
              </a:rPr>
              <a:t>/</a:t>
            </a:r>
            <a:r>
              <a:rPr lang="en-CA" sz="1400" dirty="0" smtClean="0"/>
              <a:t> </a:t>
            </a:r>
            <a:endParaRPr lang="en-CA" sz="1400" dirty="0"/>
          </a:p>
        </p:txBody>
      </p:sp>
    </p:spTree>
    <p:extLst>
      <p:ext uri="{BB962C8B-B14F-4D97-AF65-F5344CB8AC3E}">
        <p14:creationId xmlns:p14="http://schemas.microsoft.com/office/powerpoint/2010/main" val="4031456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Formal / Informal</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825625"/>
            <a:ext cx="5497830" cy="4351338"/>
          </a:xfrm>
        </p:spPr>
        <p:txBody>
          <a:bodyPr/>
          <a:lstStyle/>
          <a:p>
            <a:r>
              <a:rPr lang="en-CA" dirty="0" smtClean="0"/>
              <a:t>Formal: dedicated to obtaining or acquiring a base of knowledge</a:t>
            </a:r>
          </a:p>
          <a:p>
            <a:r>
              <a:rPr lang="en-CA" dirty="0" smtClean="0"/>
              <a:t>Informal: dedicated to the completion of some task or </a:t>
            </a:r>
            <a:r>
              <a:rPr lang="en-CA" dirty="0" smtClean="0"/>
              <a:t>activity</a:t>
            </a:r>
            <a:endParaRPr lang="en-CA" dirty="0"/>
          </a:p>
        </p:txBody>
      </p:sp>
      <p:pic>
        <p:nvPicPr>
          <p:cNvPr id="16386" name="Picture 2" descr="http://shell5.tdl.com/%7Ejaycross/metalearn/elf_presentation/clark-lens_files/info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49" y="3765178"/>
            <a:ext cx="3971127" cy="24117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17520" y="6311899"/>
            <a:ext cx="4572000" cy="307777"/>
          </a:xfrm>
          <a:prstGeom prst="rect">
            <a:avLst/>
          </a:prstGeom>
        </p:spPr>
        <p:txBody>
          <a:bodyPr>
            <a:spAutoFit/>
          </a:bodyPr>
          <a:lstStyle/>
          <a:p>
            <a:r>
              <a:rPr lang="en-CA" sz="1400" dirty="0">
                <a:hlinkClick r:id="rId3"/>
              </a:rPr>
              <a:t>http://shell5.tdl.com/~jaycross/metalearn/elf_presentation</a:t>
            </a:r>
            <a:r>
              <a:rPr lang="en-CA" sz="1400" dirty="0" smtClean="0">
                <a:hlinkClick r:id="rId3"/>
              </a:rPr>
              <a:t>/</a:t>
            </a:r>
            <a:r>
              <a:rPr lang="en-CA" sz="1400" dirty="0" smtClean="0"/>
              <a:t> </a:t>
            </a:r>
            <a:endParaRPr lang="en-CA" sz="1400" dirty="0"/>
          </a:p>
        </p:txBody>
      </p:sp>
    </p:spTree>
    <p:extLst>
      <p:ext uri="{BB962C8B-B14F-4D97-AF65-F5344CB8AC3E}">
        <p14:creationId xmlns:p14="http://schemas.microsoft.com/office/powerpoint/2010/main" val="4078264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mmunication differ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685" y="179070"/>
            <a:ext cx="5353050" cy="6276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47081" y="6456045"/>
            <a:ext cx="1964769" cy="307777"/>
          </a:xfrm>
          <a:prstGeom prst="rect">
            <a:avLst/>
          </a:prstGeom>
        </p:spPr>
        <p:txBody>
          <a:bodyPr wrap="none">
            <a:spAutoFit/>
          </a:bodyPr>
          <a:lstStyle/>
          <a:p>
            <a:r>
              <a:rPr lang="en-CA" sz="1400" dirty="0">
                <a:hlinkClick r:id="rId3"/>
              </a:rPr>
              <a:t>http://www.plearn.net</a:t>
            </a:r>
            <a:r>
              <a:rPr lang="en-CA" sz="1400" dirty="0" smtClean="0">
                <a:hlinkClick r:id="rId3"/>
              </a:rPr>
              <a:t>/</a:t>
            </a:r>
            <a:r>
              <a:rPr lang="en-CA" sz="1400" dirty="0" smtClean="0"/>
              <a:t> </a:t>
            </a:r>
            <a:endParaRPr lang="en-CA" sz="1400" dirty="0"/>
          </a:p>
        </p:txBody>
      </p:sp>
    </p:spTree>
    <p:extLst>
      <p:ext uri="{BB962C8B-B14F-4D97-AF65-F5344CB8AC3E}">
        <p14:creationId xmlns:p14="http://schemas.microsoft.com/office/powerpoint/2010/main" val="4266470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t>Participation Rates</a:t>
            </a:r>
            <a:endParaRPr lang="en-CA" dirty="0"/>
          </a:p>
        </p:txBody>
      </p:sp>
      <p:pic>
        <p:nvPicPr>
          <p:cNvPr id="9218" name="Picture 2" descr="http://terrya.edublogs.org/files/2013/06/mooc-participation-26yprh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99" y="1690688"/>
            <a:ext cx="4633365" cy="37842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28899" y="5597575"/>
            <a:ext cx="5257800" cy="769441"/>
          </a:xfrm>
          <a:prstGeom prst="rect">
            <a:avLst/>
          </a:prstGeom>
        </p:spPr>
        <p:txBody>
          <a:bodyPr wrap="square">
            <a:spAutoFit/>
          </a:bodyPr>
          <a:lstStyle/>
          <a:p>
            <a:r>
              <a:rPr lang="en-CA" sz="3200" dirty="0" smtClean="0"/>
              <a:t>Phil Hill </a:t>
            </a:r>
            <a:r>
              <a:rPr lang="en-CA" sz="1200" dirty="0" smtClean="0">
                <a:hlinkClick r:id="rId3"/>
              </a:rPr>
              <a:t>http</a:t>
            </a:r>
            <a:r>
              <a:rPr lang="en-CA" sz="1200" dirty="0">
                <a:hlinkClick r:id="rId3"/>
              </a:rPr>
              <a:t>://mfeldstein.com/emerging_student_patterns_in_moocs_graphical_view</a:t>
            </a:r>
            <a:r>
              <a:rPr lang="en-CA" sz="1200" dirty="0" smtClean="0">
                <a:hlinkClick r:id="rId3"/>
              </a:rPr>
              <a:t>/</a:t>
            </a:r>
            <a:r>
              <a:rPr lang="en-CA" sz="1200" dirty="0" smtClean="0"/>
              <a:t> </a:t>
            </a:r>
            <a:endParaRPr lang="en-CA" sz="1200" dirty="0"/>
          </a:p>
        </p:txBody>
      </p:sp>
    </p:spTree>
    <p:extLst>
      <p:ext uri="{BB962C8B-B14F-4D97-AF65-F5344CB8AC3E}">
        <p14:creationId xmlns:p14="http://schemas.microsoft.com/office/powerpoint/2010/main" val="3127138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002060"/>
                </a:solidFill>
              </a:rPr>
              <a:t>Courses </a:t>
            </a:r>
            <a:r>
              <a:rPr lang="en-CA" dirty="0" err="1" smtClean="0">
                <a:solidFill>
                  <a:srgbClr val="002060"/>
                </a:solidFill>
              </a:rPr>
              <a:t>vs</a:t>
            </a:r>
            <a:r>
              <a:rPr lang="en-CA" dirty="0" smtClean="0">
                <a:solidFill>
                  <a:srgbClr val="002060"/>
                </a:solidFill>
              </a:rPr>
              <a:t>….</a:t>
            </a:r>
            <a:endParaRPr lang="en-CA" dirty="0">
              <a:solidFill>
                <a:srgbClr val="002060"/>
              </a:solidFill>
            </a:endParaRPr>
          </a:p>
        </p:txBody>
      </p:sp>
      <p:sp>
        <p:nvSpPr>
          <p:cNvPr id="4" name="Content Placeholder 3"/>
          <p:cNvSpPr>
            <a:spLocks noGrp="1"/>
          </p:cNvSpPr>
          <p:nvPr>
            <p:ph sz="half" idx="2"/>
          </p:nvPr>
        </p:nvSpPr>
        <p:spPr>
          <a:xfrm>
            <a:off x="3017520" y="1494155"/>
            <a:ext cx="5497830" cy="4351338"/>
          </a:xfrm>
        </p:spPr>
        <p:txBody>
          <a:bodyPr>
            <a:normAutofit/>
          </a:bodyPr>
          <a:lstStyle/>
          <a:p>
            <a:pPr marL="0" indent="0">
              <a:buNone/>
            </a:pPr>
            <a:r>
              <a:rPr lang="en-CA" dirty="0" smtClean="0"/>
              <a:t>Anderson: It </a:t>
            </a:r>
            <a:r>
              <a:rPr lang="en-CA" dirty="0"/>
              <a:t>may be best to conceptualize MOOCs as learning resources (much as a library) that learners can use in very many different ways, with equally diverse learning outcomes.</a:t>
            </a:r>
            <a:endParaRPr lang="en-CA" dirty="0"/>
          </a:p>
        </p:txBody>
      </p:sp>
      <p:sp>
        <p:nvSpPr>
          <p:cNvPr id="3" name="Rectangle 2"/>
          <p:cNvSpPr/>
          <p:nvPr/>
        </p:nvSpPr>
        <p:spPr>
          <a:xfrm>
            <a:off x="3017520" y="6064865"/>
            <a:ext cx="4572000" cy="461665"/>
          </a:xfrm>
          <a:prstGeom prst="rect">
            <a:avLst/>
          </a:prstGeom>
        </p:spPr>
        <p:txBody>
          <a:bodyPr>
            <a:spAutoFit/>
          </a:bodyPr>
          <a:lstStyle/>
          <a:p>
            <a:r>
              <a:rPr lang="en-CA" sz="1200" dirty="0">
                <a:hlinkClick r:id="rId2"/>
              </a:rPr>
              <a:t>http://terrya.edublogs.org/2013/06/24/moocs-and-distance-education-institutions/#_</a:t>
            </a:r>
            <a:r>
              <a:rPr lang="en-CA" sz="1200" dirty="0" smtClean="0">
                <a:hlinkClick r:id="rId2"/>
              </a:rPr>
              <a:t>ENREF_12</a:t>
            </a:r>
            <a:r>
              <a:rPr lang="en-CA" sz="1200" dirty="0" smtClean="0"/>
              <a:t> </a:t>
            </a:r>
            <a:endParaRPr lang="en-CA" sz="1200" dirty="0"/>
          </a:p>
        </p:txBody>
      </p:sp>
      <p:pic>
        <p:nvPicPr>
          <p:cNvPr id="12292" name="Picture 4" descr="http://www.systecgroup.com/wp-content/gallery/library-shelving/tall_library_shelv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20" y="3987431"/>
            <a:ext cx="3929380" cy="172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7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stretch>
            <a:fillRect/>
          </a:stretch>
        </p:blipFill>
        <p:spPr>
          <a:xfrm>
            <a:off x="3118159" y="137160"/>
            <a:ext cx="5514447" cy="5776595"/>
          </a:xfrm>
          <a:prstGeom prst="rect">
            <a:avLst/>
          </a:prstGeom>
        </p:spPr>
      </p:pic>
      <p:sp>
        <p:nvSpPr>
          <p:cNvPr id="3" name="Rectangle 2"/>
          <p:cNvSpPr/>
          <p:nvPr/>
        </p:nvSpPr>
        <p:spPr>
          <a:xfrm>
            <a:off x="3017520" y="6064865"/>
            <a:ext cx="4572000" cy="276999"/>
          </a:xfrm>
          <a:prstGeom prst="rect">
            <a:avLst/>
          </a:prstGeom>
        </p:spPr>
        <p:txBody>
          <a:bodyPr>
            <a:spAutoFit/>
          </a:bodyPr>
          <a:lstStyle/>
          <a:p>
            <a:r>
              <a:rPr lang="en-CA" sz="1200" dirty="0">
                <a:hlinkClick r:id="rId3"/>
              </a:rPr>
              <a:t>http</a:t>
            </a:r>
            <a:r>
              <a:rPr lang="en-CA" sz="1200" dirty="0" smtClean="0">
                <a:hlinkClick r:id="rId3"/>
              </a:rPr>
              <a:t>://monctonfreepress.ca</a:t>
            </a:r>
            <a:r>
              <a:rPr lang="en-CA" sz="1200" dirty="0" smtClean="0"/>
              <a:t> </a:t>
            </a:r>
            <a:endParaRPr lang="en-CA" sz="1200" dirty="0"/>
          </a:p>
        </p:txBody>
      </p:sp>
    </p:spTree>
    <p:extLst>
      <p:ext uri="{BB962C8B-B14F-4D97-AF65-F5344CB8AC3E}">
        <p14:creationId xmlns:p14="http://schemas.microsoft.com/office/powerpoint/2010/main" val="3583471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 Browsing</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517015"/>
            <a:ext cx="5497830" cy="4351338"/>
          </a:xfrm>
        </p:spPr>
        <p:txBody>
          <a:bodyPr>
            <a:normAutofit/>
          </a:bodyPr>
          <a:lstStyle/>
          <a:p>
            <a:r>
              <a:rPr lang="en-CA" sz="3200" dirty="0" smtClean="0"/>
              <a:t>Compare a MOOC with a newspaper – or with a …?</a:t>
            </a:r>
          </a:p>
          <a:p>
            <a:r>
              <a:rPr lang="en-CA" sz="3200" dirty="0" smtClean="0"/>
              <a:t>Self-organization </a:t>
            </a:r>
            <a:r>
              <a:rPr lang="en-CA" sz="3200" dirty="0" smtClean="0"/>
              <a:t>= exactly </a:t>
            </a:r>
            <a:r>
              <a:rPr lang="en-CA" sz="3200" dirty="0" smtClean="0"/>
              <a:t>the mechanism by which individuals make decisions, iterated</a:t>
            </a:r>
            <a:endParaRPr lang="en-CA" sz="3200" dirty="0"/>
          </a:p>
        </p:txBody>
      </p:sp>
      <p:pic>
        <p:nvPicPr>
          <p:cNvPr id="3" name="Picture 2"/>
          <p:cNvPicPr>
            <a:picLocks noChangeAspect="1"/>
          </p:cNvPicPr>
          <p:nvPr/>
        </p:nvPicPr>
        <p:blipFill>
          <a:blip r:embed="rId2"/>
          <a:stretch>
            <a:fillRect/>
          </a:stretch>
        </p:blipFill>
        <p:spPr>
          <a:xfrm>
            <a:off x="3154680" y="4422961"/>
            <a:ext cx="5360670" cy="2597281"/>
          </a:xfrm>
          <a:prstGeom prst="rect">
            <a:avLst/>
          </a:prstGeom>
        </p:spPr>
      </p:pic>
    </p:spTree>
    <p:extLst>
      <p:ext uri="{BB962C8B-B14F-4D97-AF65-F5344CB8AC3E}">
        <p14:creationId xmlns:p14="http://schemas.microsoft.com/office/powerpoint/2010/main" val="3054619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FF0066"/>
                </a:solidFill>
              </a:rPr>
              <a:t>Emergence</a:t>
            </a:r>
            <a:endParaRPr lang="en-CA" dirty="0">
              <a:solidFill>
                <a:srgbClr val="FF0066"/>
              </a:solidFill>
            </a:endParaRPr>
          </a:p>
        </p:txBody>
      </p:sp>
      <p:sp>
        <p:nvSpPr>
          <p:cNvPr id="6" name="Content Placeholder 3"/>
          <p:cNvSpPr>
            <a:spLocks noGrp="1"/>
          </p:cNvSpPr>
          <p:nvPr>
            <p:ph sz="half" idx="2"/>
          </p:nvPr>
        </p:nvSpPr>
        <p:spPr>
          <a:xfrm>
            <a:off x="3017520" y="1690689"/>
            <a:ext cx="5497830" cy="3192145"/>
          </a:xfrm>
        </p:spPr>
        <p:txBody>
          <a:bodyPr>
            <a:normAutofit/>
          </a:bodyPr>
          <a:lstStyle/>
          <a:p>
            <a:pPr marL="0" indent="0">
              <a:buNone/>
            </a:pPr>
            <a:r>
              <a:rPr lang="en-CA" dirty="0"/>
              <a:t>Roy Williams and Jenny </a:t>
            </a:r>
            <a:r>
              <a:rPr lang="en-CA" dirty="0" err="1"/>
              <a:t>Mackness</a:t>
            </a:r>
            <a:endParaRPr lang="en-CA" dirty="0"/>
          </a:p>
          <a:p>
            <a:r>
              <a:rPr lang="en-CA" dirty="0" smtClean="0"/>
              <a:t>we're looking </a:t>
            </a:r>
            <a:r>
              <a:rPr lang="en-CA" dirty="0"/>
              <a:t>at emergence....</a:t>
            </a:r>
          </a:p>
          <a:p>
            <a:r>
              <a:rPr lang="en-CA" dirty="0" smtClean="0"/>
              <a:t>self-organizing </a:t>
            </a:r>
            <a:r>
              <a:rPr lang="en-CA" dirty="0"/>
              <a:t>= independent, adaptive, unpredictable</a:t>
            </a:r>
          </a:p>
          <a:p>
            <a:r>
              <a:rPr lang="en-CA" dirty="0" smtClean="0"/>
              <a:t>when </a:t>
            </a:r>
            <a:r>
              <a:rPr lang="en-CA" dirty="0"/>
              <a:t>you start self-organizing your learning, emergence and emergent learning will occur </a:t>
            </a:r>
            <a:endParaRPr lang="en-CA" dirty="0" smtClean="0"/>
          </a:p>
        </p:txBody>
      </p:sp>
      <p:pic>
        <p:nvPicPr>
          <p:cNvPr id="3" name="Picture 2"/>
          <p:cNvPicPr>
            <a:picLocks noChangeAspect="1"/>
          </p:cNvPicPr>
          <p:nvPr/>
        </p:nvPicPr>
        <p:blipFill>
          <a:blip r:embed="rId2"/>
          <a:stretch>
            <a:fillRect/>
          </a:stretch>
        </p:blipFill>
        <p:spPr>
          <a:xfrm>
            <a:off x="3120390" y="4882834"/>
            <a:ext cx="5212079" cy="1736687"/>
          </a:xfrm>
          <a:prstGeom prst="rect">
            <a:avLst/>
          </a:prstGeom>
        </p:spPr>
      </p:pic>
      <p:sp>
        <p:nvSpPr>
          <p:cNvPr id="4" name="Rectangle 3"/>
          <p:cNvSpPr/>
          <p:nvPr/>
        </p:nvSpPr>
        <p:spPr>
          <a:xfrm>
            <a:off x="3225803" y="6481021"/>
            <a:ext cx="2540632" cy="276999"/>
          </a:xfrm>
          <a:prstGeom prst="rect">
            <a:avLst/>
          </a:prstGeom>
        </p:spPr>
        <p:txBody>
          <a:bodyPr wrap="none">
            <a:spAutoFit/>
          </a:bodyPr>
          <a:lstStyle/>
          <a:p>
            <a:r>
              <a:rPr lang="en-CA" sz="1200" dirty="0">
                <a:hlinkClick r:id="rId3"/>
              </a:rPr>
              <a:t>http://claytonfaulkner.com/tag/new</a:t>
            </a:r>
            <a:r>
              <a:rPr lang="en-CA" sz="1200" dirty="0" smtClean="0">
                <a:hlinkClick r:id="rId3"/>
              </a:rPr>
              <a:t>/</a:t>
            </a:r>
            <a:r>
              <a:rPr lang="en-CA" sz="1200" dirty="0" smtClean="0"/>
              <a:t> </a:t>
            </a:r>
            <a:endParaRPr lang="en-CA" sz="1200" dirty="0"/>
          </a:p>
        </p:txBody>
      </p:sp>
    </p:spTree>
    <p:extLst>
      <p:ext uri="{BB962C8B-B14F-4D97-AF65-F5344CB8AC3E}">
        <p14:creationId xmlns:p14="http://schemas.microsoft.com/office/powerpoint/2010/main" val="1954493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FF0066"/>
                </a:solidFill>
              </a:rPr>
              <a:t>Describing Emergence</a:t>
            </a:r>
            <a:endParaRPr lang="en-CA" dirty="0">
              <a:solidFill>
                <a:srgbClr val="FF0066"/>
              </a:solidFill>
            </a:endParaRPr>
          </a:p>
        </p:txBody>
      </p:sp>
      <p:sp>
        <p:nvSpPr>
          <p:cNvPr id="6" name="Content Placeholder 3"/>
          <p:cNvSpPr>
            <a:spLocks noGrp="1"/>
          </p:cNvSpPr>
          <p:nvPr>
            <p:ph sz="half" idx="2"/>
          </p:nvPr>
        </p:nvSpPr>
        <p:spPr>
          <a:xfrm>
            <a:off x="3017520" y="1690689"/>
            <a:ext cx="5497830" cy="3192145"/>
          </a:xfrm>
        </p:spPr>
        <p:txBody>
          <a:bodyPr>
            <a:normAutofit/>
          </a:bodyPr>
          <a:lstStyle/>
          <a:p>
            <a:pPr marL="0" indent="0">
              <a:buNone/>
            </a:pPr>
            <a:endParaRPr lang="en-CA" dirty="0" smtClean="0"/>
          </a:p>
        </p:txBody>
      </p:sp>
      <p:pic>
        <p:nvPicPr>
          <p:cNvPr id="19458" name="Picture 2" descr="Di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640" y="1690689"/>
            <a:ext cx="589788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Di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520" y="4795839"/>
            <a:ext cx="571500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782890" y="1603693"/>
            <a:ext cx="5732460" cy="181503"/>
          </a:xfrm>
          <a:prstGeom prst="rect">
            <a:avLst/>
          </a:prstGeom>
        </p:spPr>
      </p:pic>
      <p:sp>
        <p:nvSpPr>
          <p:cNvPr id="7" name="Rectangle 6"/>
          <p:cNvSpPr/>
          <p:nvPr/>
        </p:nvSpPr>
        <p:spPr>
          <a:xfrm>
            <a:off x="2937510" y="6386514"/>
            <a:ext cx="5875020" cy="276999"/>
          </a:xfrm>
          <a:prstGeom prst="rect">
            <a:avLst/>
          </a:prstGeom>
        </p:spPr>
        <p:txBody>
          <a:bodyPr wrap="square">
            <a:spAutoFit/>
          </a:bodyPr>
          <a:lstStyle/>
          <a:p>
            <a:r>
              <a:rPr lang="en-CA" sz="1200" dirty="0">
                <a:hlinkClick r:id="rId5"/>
              </a:rPr>
              <a:t>http://helistudies.edublogs.org/2013/08/28/emergent-learning-as-a-landscape</a:t>
            </a:r>
            <a:r>
              <a:rPr lang="en-CA" sz="1200" dirty="0" smtClean="0">
                <a:hlinkClick r:id="rId5"/>
              </a:rPr>
              <a:t>/</a:t>
            </a:r>
            <a:r>
              <a:rPr lang="en-CA" sz="1200" dirty="0" smtClean="0"/>
              <a:t> </a:t>
            </a:r>
            <a:endParaRPr lang="en-CA" sz="1200" dirty="0"/>
          </a:p>
        </p:txBody>
      </p:sp>
    </p:spTree>
    <p:extLst>
      <p:ext uri="{BB962C8B-B14F-4D97-AF65-F5344CB8AC3E}">
        <p14:creationId xmlns:p14="http://schemas.microsoft.com/office/powerpoint/2010/main" val="1466364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FF0066"/>
                </a:solidFill>
              </a:rPr>
              <a:t>Alt-C Style</a:t>
            </a:r>
            <a:endParaRPr lang="en-CA" dirty="0">
              <a:solidFill>
                <a:srgbClr val="FF0066"/>
              </a:solidFill>
            </a:endParaRPr>
          </a:p>
        </p:txBody>
      </p:sp>
      <p:sp>
        <p:nvSpPr>
          <p:cNvPr id="6" name="Content Placeholder 3"/>
          <p:cNvSpPr>
            <a:spLocks noGrp="1"/>
          </p:cNvSpPr>
          <p:nvPr>
            <p:ph sz="half" idx="2"/>
          </p:nvPr>
        </p:nvSpPr>
        <p:spPr>
          <a:xfrm>
            <a:off x="3017520" y="1690689"/>
            <a:ext cx="5497830" cy="3192145"/>
          </a:xfrm>
        </p:spPr>
        <p:txBody>
          <a:bodyPr>
            <a:normAutofit/>
          </a:bodyPr>
          <a:lstStyle/>
          <a:p>
            <a:pPr marL="0" indent="0">
              <a:buNone/>
            </a:pPr>
            <a:endParaRPr lang="en-CA" dirty="0" smtClean="0"/>
          </a:p>
        </p:txBody>
      </p:sp>
      <p:pic>
        <p:nvPicPr>
          <p:cNvPr id="5" name="Picture 4"/>
          <p:cNvPicPr>
            <a:picLocks noChangeAspect="1"/>
          </p:cNvPicPr>
          <p:nvPr/>
        </p:nvPicPr>
        <p:blipFill>
          <a:blip r:embed="rId2"/>
          <a:stretch>
            <a:fillRect/>
          </a:stretch>
        </p:blipFill>
        <p:spPr>
          <a:xfrm>
            <a:off x="2782890" y="1603693"/>
            <a:ext cx="5732460" cy="181503"/>
          </a:xfrm>
          <a:prstGeom prst="rect">
            <a:avLst/>
          </a:prstGeom>
        </p:spPr>
      </p:pic>
      <p:pic>
        <p:nvPicPr>
          <p:cNvPr id="3" name="Picture 2"/>
          <p:cNvPicPr>
            <a:picLocks noChangeAspect="1"/>
          </p:cNvPicPr>
          <p:nvPr/>
        </p:nvPicPr>
        <p:blipFill>
          <a:blip r:embed="rId3"/>
          <a:stretch>
            <a:fillRect/>
          </a:stretch>
        </p:blipFill>
        <p:spPr>
          <a:xfrm>
            <a:off x="3120390" y="1496378"/>
            <a:ext cx="4537710" cy="5037834"/>
          </a:xfrm>
          <a:prstGeom prst="rect">
            <a:avLst/>
          </a:prstGeom>
        </p:spPr>
      </p:pic>
      <p:pic>
        <p:nvPicPr>
          <p:cNvPr id="4" name="Picture 3"/>
          <p:cNvPicPr>
            <a:picLocks noChangeAspect="1"/>
          </p:cNvPicPr>
          <p:nvPr/>
        </p:nvPicPr>
        <p:blipFill>
          <a:blip r:embed="rId4"/>
          <a:stretch>
            <a:fillRect/>
          </a:stretch>
        </p:blipFill>
        <p:spPr>
          <a:xfrm>
            <a:off x="2562225" y="1973453"/>
            <a:ext cx="1390650" cy="1085850"/>
          </a:xfrm>
          <a:prstGeom prst="rect">
            <a:avLst/>
          </a:prstGeom>
        </p:spPr>
      </p:pic>
      <p:pic>
        <p:nvPicPr>
          <p:cNvPr id="8" name="Picture 7"/>
          <p:cNvPicPr>
            <a:picLocks noChangeAspect="1"/>
          </p:cNvPicPr>
          <p:nvPr/>
        </p:nvPicPr>
        <p:blipFill>
          <a:blip r:embed="rId5"/>
          <a:stretch>
            <a:fillRect/>
          </a:stretch>
        </p:blipFill>
        <p:spPr>
          <a:xfrm>
            <a:off x="6292530" y="2191758"/>
            <a:ext cx="1600200" cy="1047750"/>
          </a:xfrm>
          <a:prstGeom prst="rect">
            <a:avLst/>
          </a:prstGeom>
        </p:spPr>
      </p:pic>
      <p:pic>
        <p:nvPicPr>
          <p:cNvPr id="9" name="Picture 8"/>
          <p:cNvPicPr>
            <a:picLocks noChangeAspect="1"/>
          </p:cNvPicPr>
          <p:nvPr/>
        </p:nvPicPr>
        <p:blipFill>
          <a:blip r:embed="rId6"/>
          <a:stretch>
            <a:fillRect/>
          </a:stretch>
        </p:blipFill>
        <p:spPr>
          <a:xfrm>
            <a:off x="3017520" y="4882834"/>
            <a:ext cx="1304925" cy="1076325"/>
          </a:xfrm>
          <a:prstGeom prst="rect">
            <a:avLst/>
          </a:prstGeom>
        </p:spPr>
      </p:pic>
      <p:pic>
        <p:nvPicPr>
          <p:cNvPr id="10" name="Picture 9"/>
          <p:cNvPicPr>
            <a:picLocks noChangeAspect="1"/>
          </p:cNvPicPr>
          <p:nvPr/>
        </p:nvPicPr>
        <p:blipFill>
          <a:blip r:embed="rId7"/>
          <a:stretch>
            <a:fillRect/>
          </a:stretch>
        </p:blipFill>
        <p:spPr>
          <a:xfrm>
            <a:off x="6115050" y="5248912"/>
            <a:ext cx="1314450" cy="771525"/>
          </a:xfrm>
          <a:prstGeom prst="rect">
            <a:avLst/>
          </a:prstGeom>
        </p:spPr>
      </p:pic>
    </p:spTree>
    <p:extLst>
      <p:ext uri="{BB962C8B-B14F-4D97-AF65-F5344CB8AC3E}">
        <p14:creationId xmlns:p14="http://schemas.microsoft.com/office/powerpoint/2010/main" val="68026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131820" y="1825625"/>
            <a:ext cx="5383530" cy="4351338"/>
          </a:xfrm>
        </p:spPr>
        <p:txBody>
          <a:bodyPr/>
          <a:lstStyle/>
          <a:p>
            <a:pPr marL="0" indent="0">
              <a:buNone/>
            </a:pPr>
            <a:r>
              <a:rPr lang="en-CA" dirty="0" smtClean="0"/>
              <a:t>Exploring </a:t>
            </a:r>
            <a:r>
              <a:rPr lang="en-CA" dirty="0"/>
              <a:t>the frontiers of e-learning - borders, outposts and migration</a:t>
            </a:r>
            <a:endParaRPr lang="en-CA" dirty="0"/>
          </a:p>
        </p:txBody>
      </p:sp>
      <p:pic>
        <p:nvPicPr>
          <p:cNvPr id="4100" name="Picture 4" descr="http://www.alt.ac.uk/altc2005/images/logo_al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20" y="468631"/>
            <a:ext cx="3078353" cy="10466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nchester fron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409" y="2896314"/>
            <a:ext cx="2472234" cy="27958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17519" y="6148763"/>
            <a:ext cx="2840778" cy="338554"/>
          </a:xfrm>
          <a:prstGeom prst="rect">
            <a:avLst/>
          </a:prstGeom>
        </p:spPr>
        <p:txBody>
          <a:bodyPr wrap="none">
            <a:spAutoFit/>
          </a:bodyPr>
          <a:lstStyle/>
          <a:p>
            <a:r>
              <a:rPr lang="en-CA" sz="1600" dirty="0">
                <a:hlinkClick r:id="rId4"/>
              </a:rPr>
              <a:t>http://www.alt.ac.uk/altc2005</a:t>
            </a:r>
            <a:r>
              <a:rPr lang="en-CA" sz="1600" dirty="0" smtClean="0">
                <a:hlinkClick r:id="rId4"/>
              </a:rPr>
              <a:t>/</a:t>
            </a:r>
            <a:r>
              <a:rPr lang="en-CA" sz="1600" dirty="0" smtClean="0"/>
              <a:t> </a:t>
            </a:r>
            <a:endParaRPr lang="en-CA" sz="1600" dirty="0"/>
          </a:p>
        </p:txBody>
      </p:sp>
      <p:pic>
        <p:nvPicPr>
          <p:cNvPr id="4104" name="Picture 8" descr="Stephen Dow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20" y="2896314"/>
            <a:ext cx="2069153" cy="209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00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FF0066"/>
                </a:solidFill>
              </a:rPr>
              <a:t>Order and Chaos</a:t>
            </a:r>
            <a:endParaRPr lang="en-CA" dirty="0">
              <a:solidFill>
                <a:srgbClr val="FF0066"/>
              </a:solidFill>
            </a:endParaRPr>
          </a:p>
        </p:txBody>
      </p:sp>
      <p:sp>
        <p:nvSpPr>
          <p:cNvPr id="6" name="Content Placeholder 3"/>
          <p:cNvSpPr>
            <a:spLocks noGrp="1"/>
          </p:cNvSpPr>
          <p:nvPr>
            <p:ph sz="half" idx="2"/>
          </p:nvPr>
        </p:nvSpPr>
        <p:spPr>
          <a:xfrm>
            <a:off x="3017520" y="1690689"/>
            <a:ext cx="5497830" cy="3192145"/>
          </a:xfrm>
        </p:spPr>
        <p:txBody>
          <a:bodyPr>
            <a:normAutofit/>
          </a:bodyPr>
          <a:lstStyle/>
          <a:p>
            <a:pPr marL="0" indent="0">
              <a:buNone/>
            </a:pPr>
            <a:endParaRPr lang="en-CA" dirty="0" smtClean="0"/>
          </a:p>
        </p:txBody>
      </p:sp>
      <p:pic>
        <p:nvPicPr>
          <p:cNvPr id="5" name="Picture 4"/>
          <p:cNvPicPr>
            <a:picLocks noChangeAspect="1"/>
          </p:cNvPicPr>
          <p:nvPr/>
        </p:nvPicPr>
        <p:blipFill>
          <a:blip r:embed="rId2"/>
          <a:stretch>
            <a:fillRect/>
          </a:stretch>
        </p:blipFill>
        <p:spPr>
          <a:xfrm>
            <a:off x="2782890" y="1603693"/>
            <a:ext cx="5732460" cy="181503"/>
          </a:xfrm>
          <a:prstGeom prst="rect">
            <a:avLst/>
          </a:prstGeom>
        </p:spPr>
      </p:pic>
      <p:pic>
        <p:nvPicPr>
          <p:cNvPr id="20482" name="Picture 2" descr="smallworld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960" y="1470164"/>
            <a:ext cx="5406390" cy="21640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i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 y="3935142"/>
            <a:ext cx="9372950" cy="13798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3139781" y="5615992"/>
            <a:ext cx="1535242" cy="1018857"/>
          </a:xfrm>
          <a:prstGeom prst="rect">
            <a:avLst/>
          </a:prstGeom>
        </p:spPr>
      </p:pic>
      <p:pic>
        <p:nvPicPr>
          <p:cNvPr id="13" name="Picture 12"/>
          <p:cNvPicPr>
            <a:picLocks noChangeAspect="1"/>
          </p:cNvPicPr>
          <p:nvPr/>
        </p:nvPicPr>
        <p:blipFill>
          <a:blip r:embed="rId6"/>
          <a:stretch>
            <a:fillRect/>
          </a:stretch>
        </p:blipFill>
        <p:spPr>
          <a:xfrm>
            <a:off x="5350022" y="5542280"/>
            <a:ext cx="1323975" cy="977265"/>
          </a:xfrm>
          <a:prstGeom prst="rect">
            <a:avLst/>
          </a:prstGeom>
        </p:spPr>
      </p:pic>
      <p:pic>
        <p:nvPicPr>
          <p:cNvPr id="14" name="Picture 13"/>
          <p:cNvPicPr>
            <a:picLocks noChangeAspect="1"/>
          </p:cNvPicPr>
          <p:nvPr/>
        </p:nvPicPr>
        <p:blipFill>
          <a:blip r:embed="rId7"/>
          <a:stretch>
            <a:fillRect/>
          </a:stretch>
        </p:blipFill>
        <p:spPr>
          <a:xfrm>
            <a:off x="7348997" y="5581511"/>
            <a:ext cx="1383873" cy="898804"/>
          </a:xfrm>
          <a:prstGeom prst="rect">
            <a:avLst/>
          </a:prstGeom>
        </p:spPr>
      </p:pic>
    </p:spTree>
    <p:extLst>
      <p:ext uri="{BB962C8B-B14F-4D97-AF65-F5344CB8AC3E}">
        <p14:creationId xmlns:p14="http://schemas.microsoft.com/office/powerpoint/2010/main" val="280511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a:solidFill>
                  <a:srgbClr val="FF3399"/>
                </a:solidFill>
              </a:rPr>
              <a:t>Wendy Hall</a:t>
            </a:r>
            <a:endParaRPr lang="en-CA" dirty="0">
              <a:solidFill>
                <a:srgbClr val="FF3399"/>
              </a:solidFill>
            </a:endParaRPr>
          </a:p>
        </p:txBody>
      </p:sp>
      <p:sp>
        <p:nvSpPr>
          <p:cNvPr id="6" name="Content Placeholder 3"/>
          <p:cNvSpPr>
            <a:spLocks noGrp="1"/>
          </p:cNvSpPr>
          <p:nvPr>
            <p:ph sz="half" idx="2"/>
          </p:nvPr>
        </p:nvSpPr>
        <p:spPr>
          <a:xfrm>
            <a:off x="3017520" y="1690689"/>
            <a:ext cx="5497830" cy="3192145"/>
          </a:xfrm>
        </p:spPr>
        <p:txBody>
          <a:bodyPr>
            <a:normAutofit/>
          </a:bodyPr>
          <a:lstStyle/>
          <a:p>
            <a:pPr marL="0" indent="0">
              <a:buNone/>
            </a:pPr>
            <a:endParaRPr lang="en-CA" dirty="0" smtClean="0"/>
          </a:p>
        </p:txBody>
      </p:sp>
      <p:pic>
        <p:nvPicPr>
          <p:cNvPr id="5" name="Picture 4"/>
          <p:cNvPicPr>
            <a:picLocks noChangeAspect="1"/>
          </p:cNvPicPr>
          <p:nvPr/>
        </p:nvPicPr>
        <p:blipFill>
          <a:blip r:embed="rId2"/>
          <a:stretch>
            <a:fillRect/>
          </a:stretch>
        </p:blipFill>
        <p:spPr>
          <a:xfrm>
            <a:off x="2782890" y="1603693"/>
            <a:ext cx="5732460" cy="181503"/>
          </a:xfrm>
          <a:prstGeom prst="rect">
            <a:avLst/>
          </a:prstGeom>
        </p:spPr>
      </p:pic>
      <p:pic>
        <p:nvPicPr>
          <p:cNvPr id="7" name="Picture 6"/>
          <p:cNvPicPr>
            <a:picLocks noChangeAspect="1"/>
          </p:cNvPicPr>
          <p:nvPr/>
        </p:nvPicPr>
        <p:blipFill>
          <a:blip r:embed="rId3"/>
          <a:stretch>
            <a:fillRect/>
          </a:stretch>
        </p:blipFill>
        <p:spPr>
          <a:xfrm>
            <a:off x="3017520" y="1690689"/>
            <a:ext cx="5867276" cy="4024311"/>
          </a:xfrm>
          <a:prstGeom prst="rect">
            <a:avLst/>
          </a:prstGeom>
        </p:spPr>
      </p:pic>
    </p:spTree>
    <p:extLst>
      <p:ext uri="{BB962C8B-B14F-4D97-AF65-F5344CB8AC3E}">
        <p14:creationId xmlns:p14="http://schemas.microsoft.com/office/powerpoint/2010/main" val="1498899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FF0066"/>
                </a:solidFill>
              </a:rPr>
              <a:t>Why the Web Won</a:t>
            </a:r>
            <a:endParaRPr lang="en-CA" dirty="0">
              <a:solidFill>
                <a:srgbClr val="FF0066"/>
              </a:solidFill>
            </a:endParaRPr>
          </a:p>
        </p:txBody>
      </p:sp>
      <p:sp>
        <p:nvSpPr>
          <p:cNvPr id="6" name="Content Placeholder 3"/>
          <p:cNvSpPr>
            <a:spLocks noGrp="1"/>
          </p:cNvSpPr>
          <p:nvPr>
            <p:ph sz="half" idx="2"/>
          </p:nvPr>
        </p:nvSpPr>
        <p:spPr>
          <a:xfrm>
            <a:off x="3017520" y="1690689"/>
            <a:ext cx="5497830" cy="3192145"/>
          </a:xfrm>
        </p:spPr>
        <p:txBody>
          <a:bodyPr>
            <a:noAutofit/>
          </a:bodyPr>
          <a:lstStyle/>
          <a:p>
            <a:r>
              <a:rPr lang="en-CA" dirty="0" smtClean="0"/>
              <a:t>big </a:t>
            </a:r>
            <a:r>
              <a:rPr lang="en-CA" dirty="0"/>
              <a:t>is beautiful </a:t>
            </a:r>
            <a:r>
              <a:rPr lang="en-CA" dirty="0" smtClean="0"/>
              <a:t>– one network prevails – think Facebook</a:t>
            </a:r>
          </a:p>
          <a:p>
            <a:r>
              <a:rPr lang="en-CA" dirty="0" smtClean="0"/>
              <a:t>scruffy </a:t>
            </a:r>
            <a:r>
              <a:rPr lang="en-CA" dirty="0"/>
              <a:t>works: let the links fail to make it scale</a:t>
            </a:r>
          </a:p>
          <a:p>
            <a:r>
              <a:rPr lang="en-CA" dirty="0" smtClean="0"/>
              <a:t>democracy </a:t>
            </a:r>
            <a:r>
              <a:rPr lang="en-CA" dirty="0"/>
              <a:t>rules: open, free and universal </a:t>
            </a:r>
            <a:endParaRPr lang="en-CA" dirty="0" smtClean="0"/>
          </a:p>
          <a:p>
            <a:r>
              <a:rPr lang="en-CA" dirty="0" smtClean="0"/>
              <a:t>but </a:t>
            </a:r>
            <a:r>
              <a:rPr lang="en-CA" dirty="0"/>
              <a:t>we lost (for a  time) </a:t>
            </a:r>
            <a:r>
              <a:rPr lang="en-CA" dirty="0" smtClean="0"/>
              <a:t>conceptual </a:t>
            </a:r>
            <a:r>
              <a:rPr lang="en-CA" dirty="0"/>
              <a:t>and contextual - the semantic </a:t>
            </a:r>
            <a:r>
              <a:rPr lang="en-CA" dirty="0" smtClean="0"/>
              <a:t>web</a:t>
            </a:r>
          </a:p>
        </p:txBody>
      </p:sp>
      <p:pic>
        <p:nvPicPr>
          <p:cNvPr id="5" name="Picture 4"/>
          <p:cNvPicPr>
            <a:picLocks noChangeAspect="1"/>
          </p:cNvPicPr>
          <p:nvPr/>
        </p:nvPicPr>
        <p:blipFill>
          <a:blip r:embed="rId2"/>
          <a:stretch>
            <a:fillRect/>
          </a:stretch>
        </p:blipFill>
        <p:spPr>
          <a:xfrm>
            <a:off x="2782890" y="1603693"/>
            <a:ext cx="5732460" cy="181503"/>
          </a:xfrm>
          <a:prstGeom prst="rect">
            <a:avLst/>
          </a:prstGeom>
        </p:spPr>
      </p:pic>
      <p:pic>
        <p:nvPicPr>
          <p:cNvPr id="3" name="Picture 2"/>
          <p:cNvPicPr>
            <a:picLocks noChangeAspect="1"/>
          </p:cNvPicPr>
          <p:nvPr/>
        </p:nvPicPr>
        <p:blipFill>
          <a:blip r:embed="rId3"/>
          <a:stretch>
            <a:fillRect/>
          </a:stretch>
        </p:blipFill>
        <p:spPr>
          <a:xfrm>
            <a:off x="3017520" y="5364315"/>
            <a:ext cx="1250632" cy="1275562"/>
          </a:xfrm>
          <a:prstGeom prst="rect">
            <a:avLst/>
          </a:prstGeom>
        </p:spPr>
      </p:pic>
    </p:spTree>
    <p:extLst>
      <p:ext uri="{BB962C8B-B14F-4D97-AF65-F5344CB8AC3E}">
        <p14:creationId xmlns:p14="http://schemas.microsoft.com/office/powerpoint/2010/main" val="30863788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0033CC"/>
                </a:solidFill>
              </a:rPr>
              <a:t> </a:t>
            </a:r>
            <a:r>
              <a:rPr lang="en-CA" dirty="0" smtClean="0">
                <a:solidFill>
                  <a:srgbClr val="0033CC"/>
                </a:solidFill>
              </a:rPr>
              <a:t>Decentralization</a:t>
            </a:r>
            <a:endParaRPr lang="en-CA" dirty="0">
              <a:solidFill>
                <a:srgbClr val="0033CC"/>
              </a:solidFill>
            </a:endParaRPr>
          </a:p>
        </p:txBody>
      </p:sp>
      <p:sp>
        <p:nvSpPr>
          <p:cNvPr id="6" name="Content Placeholder 3"/>
          <p:cNvSpPr>
            <a:spLocks noGrp="1"/>
          </p:cNvSpPr>
          <p:nvPr>
            <p:ph sz="half" idx="2"/>
          </p:nvPr>
        </p:nvSpPr>
        <p:spPr>
          <a:xfrm>
            <a:off x="3017520" y="1825625"/>
            <a:ext cx="5497830" cy="4351338"/>
          </a:xfrm>
        </p:spPr>
        <p:txBody>
          <a:bodyPr>
            <a:normAutofit lnSpcReduction="10000"/>
          </a:bodyPr>
          <a:lstStyle/>
          <a:p>
            <a:pPr marL="0" indent="0">
              <a:buNone/>
            </a:pPr>
            <a:r>
              <a:rPr lang="en-CA" dirty="0" smtClean="0"/>
              <a:t>Why do MOOC forums fail?</a:t>
            </a:r>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r>
              <a:rPr lang="en-CA" i="1" dirty="0"/>
              <a:t>"Ironically, the biggest obstacle preventing MOOC students from forming relationships is the feature most relied on to encourage them."</a:t>
            </a:r>
            <a:endParaRPr lang="en-CA" dirty="0"/>
          </a:p>
        </p:txBody>
      </p:sp>
      <p:sp>
        <p:nvSpPr>
          <p:cNvPr id="3" name="Rectangle 2"/>
          <p:cNvSpPr/>
          <p:nvPr/>
        </p:nvSpPr>
        <p:spPr>
          <a:xfrm>
            <a:off x="3137217" y="6311899"/>
            <a:ext cx="5806440" cy="276999"/>
          </a:xfrm>
          <a:prstGeom prst="rect">
            <a:avLst/>
          </a:prstGeom>
        </p:spPr>
        <p:txBody>
          <a:bodyPr wrap="square">
            <a:spAutoFit/>
          </a:bodyPr>
          <a:lstStyle/>
          <a:p>
            <a:r>
              <a:rPr lang="en-CA" sz="1200" dirty="0">
                <a:hlinkClick r:id="rId2"/>
              </a:rPr>
              <a:t>http://</a:t>
            </a:r>
            <a:r>
              <a:rPr lang="en-CA" sz="1200" dirty="0" smtClean="0">
                <a:hlinkClick r:id="rId2"/>
              </a:rPr>
              <a:t>acreelman.blogspot.co.uk/2013/09/the-silent-majority-why-are-mooc-forums.html</a:t>
            </a:r>
            <a:r>
              <a:rPr lang="en-CA" sz="1200" dirty="0" smtClean="0"/>
              <a:t> </a:t>
            </a:r>
            <a:endParaRPr lang="en-CA" sz="1200" dirty="0"/>
          </a:p>
        </p:txBody>
      </p:sp>
      <p:pic>
        <p:nvPicPr>
          <p:cNvPr id="23554" name="Picture 2" descr="Building a Sense of Community in MOO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20" y="2325478"/>
            <a:ext cx="3142615" cy="2105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31820" y="6546011"/>
            <a:ext cx="6229350" cy="261610"/>
          </a:xfrm>
          <a:prstGeom prst="rect">
            <a:avLst/>
          </a:prstGeom>
        </p:spPr>
        <p:txBody>
          <a:bodyPr wrap="square">
            <a:spAutoFit/>
          </a:bodyPr>
          <a:lstStyle/>
          <a:p>
            <a:r>
              <a:rPr lang="en-CA" sz="1100" dirty="0">
                <a:hlinkClick r:id="rId4"/>
              </a:rPr>
              <a:t>http://</a:t>
            </a:r>
            <a:r>
              <a:rPr lang="en-CA" sz="1100" dirty="0" smtClean="0">
                <a:hlinkClick r:id="rId4"/>
              </a:rPr>
              <a:t>campustechnology.com/Articles/2013/09/03/Building-a-Sense-of-Community-in-MOOCs.aspx</a:t>
            </a:r>
            <a:r>
              <a:rPr lang="en-CA" sz="1100" dirty="0" smtClean="0"/>
              <a:t> </a:t>
            </a:r>
            <a:endParaRPr lang="en-CA" sz="1100" dirty="0"/>
          </a:p>
        </p:txBody>
      </p:sp>
    </p:spTree>
    <p:extLst>
      <p:ext uri="{BB962C8B-B14F-4D97-AF65-F5344CB8AC3E}">
        <p14:creationId xmlns:p14="http://schemas.microsoft.com/office/powerpoint/2010/main" val="1662729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0033CC"/>
                </a:solidFill>
              </a:rPr>
              <a:t>Decentralization</a:t>
            </a:r>
            <a:endParaRPr lang="en-CA" dirty="0">
              <a:solidFill>
                <a:srgbClr val="0033CC"/>
              </a:solidFill>
            </a:endParaRPr>
          </a:p>
        </p:txBody>
      </p:sp>
      <p:sp>
        <p:nvSpPr>
          <p:cNvPr id="6" name="Content Placeholder 3"/>
          <p:cNvSpPr>
            <a:spLocks noGrp="1"/>
          </p:cNvSpPr>
          <p:nvPr>
            <p:ph sz="half" idx="2"/>
          </p:nvPr>
        </p:nvSpPr>
        <p:spPr>
          <a:xfrm>
            <a:off x="3017520" y="1690689"/>
            <a:ext cx="5497830" cy="4351338"/>
          </a:xfrm>
        </p:spPr>
        <p:txBody>
          <a:bodyPr/>
          <a:lstStyle/>
          <a:p>
            <a:pPr marL="0" indent="0">
              <a:buNone/>
            </a:pPr>
            <a:r>
              <a:rPr lang="en-CA" dirty="0"/>
              <a:t>"online learning is bad because I can't ask questions when I get </a:t>
            </a:r>
            <a:r>
              <a:rPr lang="en-CA" dirty="0" smtClean="0"/>
              <a:t>stuck“ (Rob </a:t>
            </a:r>
            <a:r>
              <a:rPr lang="en-CA" dirty="0"/>
              <a:t>Farmer &amp; Kate </a:t>
            </a:r>
            <a:r>
              <a:rPr lang="en-CA" dirty="0" smtClean="0"/>
              <a:t>Littlemore)</a:t>
            </a:r>
            <a:endParaRPr lang="en-CA" dirty="0"/>
          </a:p>
        </p:txBody>
      </p:sp>
      <p:pic>
        <p:nvPicPr>
          <p:cNvPr id="25602" name="Picture 2" descr="http://myenglishpages.com/blog/wp-content/uploads/2009/09/dict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384" y="3672047"/>
            <a:ext cx="4633595" cy="330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388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6">
                    <a:lumMod val="75000"/>
                  </a:schemeClr>
                </a:solidFill>
              </a:rPr>
              <a:t>Experiences…</a:t>
            </a:r>
            <a:endParaRPr lang="en-CA" dirty="0">
              <a:solidFill>
                <a:schemeClr val="accent6">
                  <a:lumMod val="75000"/>
                </a:schemeClr>
              </a:solidFill>
            </a:endParaRPr>
          </a:p>
        </p:txBody>
      </p:sp>
      <p:sp>
        <p:nvSpPr>
          <p:cNvPr id="6" name="Content Placeholder 3"/>
          <p:cNvSpPr>
            <a:spLocks noGrp="1"/>
          </p:cNvSpPr>
          <p:nvPr>
            <p:ph sz="half" idx="2"/>
          </p:nvPr>
        </p:nvSpPr>
        <p:spPr>
          <a:xfrm>
            <a:off x="3017520" y="1825625"/>
            <a:ext cx="5497830" cy="4351338"/>
          </a:xfrm>
        </p:spPr>
        <p:txBody>
          <a:bodyPr>
            <a:normAutofit/>
          </a:bodyPr>
          <a:lstStyle/>
          <a:p>
            <a:r>
              <a:rPr lang="en-CA" dirty="0"/>
              <a:t>delivery: daily maintenance, intro week (which was the </a:t>
            </a:r>
            <a:r>
              <a:rPr lang="en-CA" dirty="0" smtClean="0"/>
              <a:t>busiest</a:t>
            </a:r>
            <a:r>
              <a:rPr lang="en-CA" dirty="0"/>
              <a:t>), after that it was largely self-running (Angie </a:t>
            </a:r>
            <a:r>
              <a:rPr lang="en-CA" dirty="0" err="1"/>
              <a:t>Clonan</a:t>
            </a:r>
            <a:r>
              <a:rPr lang="en-CA" dirty="0"/>
              <a:t> &amp; Luke </a:t>
            </a:r>
            <a:r>
              <a:rPr lang="en-CA" dirty="0" smtClean="0"/>
              <a:t>Miller)</a:t>
            </a:r>
          </a:p>
          <a:p>
            <a:r>
              <a:rPr lang="en-CA" dirty="0"/>
              <a:t>the style we adopt as tutors/facilitators shapes the length and tone of students postings (so be careful how you </a:t>
            </a:r>
            <a:r>
              <a:rPr lang="en-CA" dirty="0" smtClean="0"/>
              <a:t>model </a:t>
            </a:r>
            <a:r>
              <a:rPr lang="en-CA" dirty="0"/>
              <a:t>things) </a:t>
            </a:r>
            <a:r>
              <a:rPr lang="en-CA" dirty="0" smtClean="0"/>
              <a:t> (Helen Whitehead)</a:t>
            </a:r>
            <a:endParaRPr lang="en-CA" dirty="0"/>
          </a:p>
        </p:txBody>
      </p:sp>
    </p:spTree>
    <p:extLst>
      <p:ext uri="{BB962C8B-B14F-4D97-AF65-F5344CB8AC3E}">
        <p14:creationId xmlns:p14="http://schemas.microsoft.com/office/powerpoint/2010/main" val="16476607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017520" y="1825625"/>
            <a:ext cx="5497830" cy="4351338"/>
          </a:xfrm>
        </p:spPr>
        <p:txBody>
          <a:bodyPr>
            <a:normAutofit/>
          </a:bodyPr>
          <a:lstStyle/>
          <a:p>
            <a:r>
              <a:rPr lang="en-CA" dirty="0"/>
              <a:t>the reaction of business people to student interviewers was very different than to staff (Roger Henry) </a:t>
            </a:r>
            <a:endParaRPr lang="en-CA" dirty="0" smtClean="0"/>
          </a:p>
          <a:p>
            <a:r>
              <a:rPr lang="en-CA" dirty="0" smtClean="0"/>
              <a:t>change </a:t>
            </a:r>
            <a:r>
              <a:rPr lang="en-CA" dirty="0"/>
              <a:t>in value proposition - questioning the value of higher </a:t>
            </a:r>
            <a:r>
              <a:rPr lang="en-CA" dirty="0" err="1"/>
              <a:t>ed</a:t>
            </a:r>
            <a:r>
              <a:rPr lang="en-CA" dirty="0"/>
              <a:t>, driven by enormous costs to attend (Larry </a:t>
            </a:r>
            <a:r>
              <a:rPr lang="en-CA" dirty="0" smtClean="0"/>
              <a:t>Reagan) – analogous to buying a large house in case you are going to have a family</a:t>
            </a:r>
            <a:endParaRPr lang="en-CA" dirty="0"/>
          </a:p>
        </p:txBody>
      </p:sp>
      <p:sp>
        <p:nvSpPr>
          <p:cNvPr id="4" name="Title 1"/>
          <p:cNvSpPr txBox="1">
            <a:spLocks/>
          </p:cNvSpPr>
          <p:nvPr/>
        </p:nvSpPr>
        <p:spPr>
          <a:xfrm>
            <a:off x="3169920" y="517526"/>
            <a:ext cx="54978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chemeClr val="accent6">
                    <a:lumMod val="75000"/>
                  </a:schemeClr>
                </a:solidFill>
              </a:rPr>
              <a:t>More Experiences…</a:t>
            </a:r>
            <a:endParaRPr lang="en-CA" dirty="0">
              <a:solidFill>
                <a:schemeClr val="accent6">
                  <a:lumMod val="75000"/>
                </a:schemeClr>
              </a:solidFill>
            </a:endParaRPr>
          </a:p>
        </p:txBody>
      </p:sp>
    </p:spTree>
    <p:extLst>
      <p:ext uri="{BB962C8B-B14F-4D97-AF65-F5344CB8AC3E}">
        <p14:creationId xmlns:p14="http://schemas.microsoft.com/office/powerpoint/2010/main" val="34829324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17520" y="1917303"/>
            <a:ext cx="5616892" cy="4196794"/>
          </a:xfrm>
          <a:prstGeom prst="rect">
            <a:avLst/>
          </a:prstGeom>
        </p:spPr>
      </p:pic>
      <p:sp>
        <p:nvSpPr>
          <p:cNvPr id="3" name="Title 1"/>
          <p:cNvSpPr txBox="1">
            <a:spLocks/>
          </p:cNvSpPr>
          <p:nvPr/>
        </p:nvSpPr>
        <p:spPr>
          <a:xfrm>
            <a:off x="3017520" y="365126"/>
            <a:ext cx="549783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chemeClr val="accent6">
                    <a:lumMod val="75000"/>
                  </a:schemeClr>
                </a:solidFill>
              </a:rPr>
              <a:t>New Models, New Approaches</a:t>
            </a:r>
            <a:endParaRPr lang="en-CA" dirty="0">
              <a:solidFill>
                <a:schemeClr val="accent6">
                  <a:lumMod val="75000"/>
                </a:schemeClr>
              </a:solidFill>
            </a:endParaRPr>
          </a:p>
        </p:txBody>
      </p:sp>
    </p:spTree>
    <p:extLst>
      <p:ext uri="{BB962C8B-B14F-4D97-AF65-F5344CB8AC3E}">
        <p14:creationId xmlns:p14="http://schemas.microsoft.com/office/powerpoint/2010/main" val="2454708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Personalized…</a:t>
            </a:r>
            <a:endParaRPr lang="en-CA" dirty="0">
              <a:solidFill>
                <a:schemeClr val="accent4">
                  <a:lumMod val="75000"/>
                </a:schemeClr>
              </a:solidFill>
            </a:endParaRPr>
          </a:p>
        </p:txBody>
      </p:sp>
      <p:sp>
        <p:nvSpPr>
          <p:cNvPr id="6" name="Content Placeholder 3"/>
          <p:cNvSpPr>
            <a:spLocks noGrp="1"/>
          </p:cNvSpPr>
          <p:nvPr>
            <p:ph sz="half" idx="2"/>
          </p:nvPr>
        </p:nvSpPr>
        <p:spPr>
          <a:xfrm>
            <a:off x="3017520" y="4903469"/>
            <a:ext cx="5497830" cy="1273493"/>
          </a:xfrm>
        </p:spPr>
        <p:txBody>
          <a:bodyPr>
            <a:normAutofit/>
          </a:bodyPr>
          <a:lstStyle/>
          <a:p>
            <a:r>
              <a:rPr lang="en-CA" dirty="0" smtClean="0"/>
              <a:t>Adaptive path</a:t>
            </a:r>
          </a:p>
          <a:p>
            <a:r>
              <a:rPr lang="en-CA" dirty="0" smtClean="0"/>
              <a:t>Custom selection, </a:t>
            </a:r>
            <a:r>
              <a:rPr lang="en-CA" dirty="0" err="1" smtClean="0"/>
              <a:t>etc</a:t>
            </a:r>
            <a:r>
              <a:rPr lang="en-CA" dirty="0" smtClean="0"/>
              <a:t> </a:t>
            </a:r>
            <a:r>
              <a:rPr lang="en-CA" dirty="0" err="1" smtClean="0"/>
              <a:t>etc</a:t>
            </a:r>
            <a:endParaRPr lang="en-CA" dirty="0"/>
          </a:p>
        </p:txBody>
      </p:sp>
      <p:pic>
        <p:nvPicPr>
          <p:cNvPr id="26626" name="Picture 2" descr="per_learning_path_k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0" y="1456227"/>
            <a:ext cx="10870480" cy="302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368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Personal…</a:t>
            </a:r>
            <a:endParaRPr lang="en-CA" dirty="0">
              <a:solidFill>
                <a:schemeClr val="accent4">
                  <a:lumMod val="75000"/>
                </a:schemeClr>
              </a:solidFill>
            </a:endParaRPr>
          </a:p>
        </p:txBody>
      </p:sp>
      <p:sp>
        <p:nvSpPr>
          <p:cNvPr id="6" name="Content Placeholder 3"/>
          <p:cNvSpPr>
            <a:spLocks noGrp="1"/>
          </p:cNvSpPr>
          <p:nvPr>
            <p:ph sz="half" idx="2"/>
          </p:nvPr>
        </p:nvSpPr>
        <p:spPr>
          <a:xfrm>
            <a:off x="3017520" y="5383529"/>
            <a:ext cx="5497830" cy="1100772"/>
          </a:xfrm>
        </p:spPr>
        <p:txBody>
          <a:bodyPr>
            <a:normAutofit/>
          </a:bodyPr>
          <a:lstStyle/>
          <a:p>
            <a:pPr marL="0" indent="0">
              <a:buNone/>
            </a:pPr>
            <a:r>
              <a:rPr lang="en-CA" dirty="0" smtClean="0"/>
              <a:t>Sharing experience </a:t>
            </a:r>
            <a:r>
              <a:rPr lang="en-CA" dirty="0" err="1" smtClean="0"/>
              <a:t>vs</a:t>
            </a:r>
            <a:r>
              <a:rPr lang="en-CA" dirty="0" smtClean="0"/>
              <a:t> describing and telling…</a:t>
            </a:r>
            <a:endParaRPr lang="en-CA" dirty="0"/>
          </a:p>
        </p:txBody>
      </p:sp>
      <p:pic>
        <p:nvPicPr>
          <p:cNvPr id="3" name="Picture 2"/>
          <p:cNvPicPr>
            <a:picLocks noChangeAspect="1"/>
          </p:cNvPicPr>
          <p:nvPr/>
        </p:nvPicPr>
        <p:blipFill>
          <a:blip r:embed="rId2"/>
          <a:stretch>
            <a:fillRect/>
          </a:stretch>
        </p:blipFill>
        <p:spPr>
          <a:xfrm>
            <a:off x="3017520" y="1545907"/>
            <a:ext cx="5774858" cy="3757613"/>
          </a:xfrm>
          <a:prstGeom prst="rect">
            <a:avLst/>
          </a:prstGeom>
        </p:spPr>
      </p:pic>
    </p:spTree>
    <p:extLst>
      <p:ext uri="{BB962C8B-B14F-4D97-AF65-F5344CB8AC3E}">
        <p14:creationId xmlns:p14="http://schemas.microsoft.com/office/powerpoint/2010/main" val="2228555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17520" y="4686299"/>
            <a:ext cx="5497830" cy="1490663"/>
          </a:xfrm>
        </p:spPr>
        <p:txBody>
          <a:bodyPr/>
          <a:lstStyle/>
          <a:p>
            <a:pPr marL="0" indent="0">
              <a:buNone/>
            </a:pPr>
            <a:r>
              <a:rPr lang="en-CA" i="1" dirty="0" smtClean="0"/>
              <a:t>How many of you would be here if you were not being paid by your employer?</a:t>
            </a:r>
            <a:endParaRPr lang="en-CA" dirty="0"/>
          </a:p>
        </p:txBody>
      </p:sp>
      <p:pic>
        <p:nvPicPr>
          <p:cNvPr id="6146" name="Picture 2" descr="Crowd by James Cridland, on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0" y="411480"/>
            <a:ext cx="4762500" cy="400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9808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6">
                    <a:lumMod val="75000"/>
                  </a:schemeClr>
                </a:solidFill>
              </a:rPr>
              <a:t>Learning Environment</a:t>
            </a:r>
            <a:endParaRPr lang="en-CA" dirty="0">
              <a:solidFill>
                <a:schemeClr val="accent6">
                  <a:lumMod val="75000"/>
                </a:schemeClr>
              </a:solidFill>
            </a:endParaRPr>
          </a:p>
        </p:txBody>
      </p:sp>
      <p:pic>
        <p:nvPicPr>
          <p:cNvPr id="3" name="Picture 2"/>
          <p:cNvPicPr>
            <a:picLocks noChangeAspect="1"/>
          </p:cNvPicPr>
          <p:nvPr/>
        </p:nvPicPr>
        <p:blipFill>
          <a:blip r:embed="rId2"/>
          <a:stretch>
            <a:fillRect/>
          </a:stretch>
        </p:blipFill>
        <p:spPr>
          <a:xfrm>
            <a:off x="3017520" y="1344930"/>
            <a:ext cx="6323506" cy="5513070"/>
          </a:xfrm>
          <a:prstGeom prst="rect">
            <a:avLst/>
          </a:prstGeom>
        </p:spPr>
      </p:pic>
    </p:spTree>
    <p:extLst>
      <p:ext uri="{BB962C8B-B14F-4D97-AF65-F5344CB8AC3E}">
        <p14:creationId xmlns:p14="http://schemas.microsoft.com/office/powerpoint/2010/main" val="2100803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1">
                    <a:lumMod val="75000"/>
                  </a:schemeClr>
                </a:solidFill>
              </a:rPr>
              <a:t>Evaluating Outcomes</a:t>
            </a:r>
            <a:endParaRPr lang="en-CA" dirty="0">
              <a:solidFill>
                <a:schemeClr val="accent1">
                  <a:lumMod val="75000"/>
                </a:schemeClr>
              </a:solidFill>
            </a:endParaRPr>
          </a:p>
        </p:txBody>
      </p:sp>
      <p:sp>
        <p:nvSpPr>
          <p:cNvPr id="6" name="Content Placeholder 3"/>
          <p:cNvSpPr>
            <a:spLocks noGrp="1"/>
          </p:cNvSpPr>
          <p:nvPr>
            <p:ph sz="half" idx="2"/>
          </p:nvPr>
        </p:nvSpPr>
        <p:spPr>
          <a:xfrm>
            <a:off x="3017520" y="1585595"/>
            <a:ext cx="5497830" cy="4351338"/>
          </a:xfrm>
        </p:spPr>
        <p:txBody>
          <a:bodyPr>
            <a:noAutofit/>
          </a:bodyPr>
          <a:lstStyle/>
          <a:p>
            <a:pPr marL="0" indent="0">
              <a:buNone/>
            </a:pPr>
            <a:r>
              <a:rPr lang="en-CA" sz="3200" dirty="0" smtClean="0"/>
              <a:t>What is success in a MOOC – can only be </a:t>
            </a:r>
            <a:r>
              <a:rPr lang="en-CA" sz="3200" dirty="0" smtClean="0"/>
              <a:t>observed </a:t>
            </a:r>
            <a:r>
              <a:rPr lang="en-CA" sz="3200" dirty="0" smtClean="0"/>
              <a:t>from </a:t>
            </a:r>
            <a:r>
              <a:rPr lang="en-CA" sz="3200" i="1" dirty="0" smtClean="0"/>
              <a:t>outside</a:t>
            </a:r>
            <a:r>
              <a:rPr lang="en-CA" sz="3200" dirty="0" smtClean="0"/>
              <a:t> the MOOC </a:t>
            </a:r>
            <a:endParaRPr lang="en-CA" sz="3200" dirty="0" smtClean="0"/>
          </a:p>
          <a:p>
            <a:r>
              <a:rPr lang="en-CA" sz="3200" dirty="0" smtClean="0"/>
              <a:t>model </a:t>
            </a:r>
            <a:r>
              <a:rPr lang="en-CA" sz="3200" dirty="0" smtClean="0"/>
              <a:t>of emergent knowledge that develops inside the </a:t>
            </a:r>
            <a:r>
              <a:rPr lang="en-CA" sz="3200" dirty="0" smtClean="0"/>
              <a:t>MOOC</a:t>
            </a:r>
          </a:p>
          <a:p>
            <a:r>
              <a:rPr lang="en-CA" sz="3200" dirty="0" smtClean="0"/>
              <a:t>did </a:t>
            </a:r>
            <a:r>
              <a:rPr lang="en-CA" sz="3200" dirty="0" smtClean="0"/>
              <a:t>it take shape, replicate or influence the world outside (was the MOOC an agent of </a:t>
            </a:r>
            <a:r>
              <a:rPr lang="en-CA" sz="3200" i="1" dirty="0" smtClean="0"/>
              <a:t>change</a:t>
            </a:r>
            <a:r>
              <a:rPr lang="en-CA" sz="3200" dirty="0" smtClean="0"/>
              <a:t>?)</a:t>
            </a:r>
            <a:endParaRPr lang="en-CA" sz="3200" dirty="0"/>
          </a:p>
        </p:txBody>
      </p:sp>
    </p:spTree>
    <p:extLst>
      <p:ext uri="{BB962C8B-B14F-4D97-AF65-F5344CB8AC3E}">
        <p14:creationId xmlns:p14="http://schemas.microsoft.com/office/powerpoint/2010/main" val="13740040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6">
                    <a:lumMod val="75000"/>
                  </a:schemeClr>
                </a:solidFill>
              </a:rPr>
              <a:t>Being Open</a:t>
            </a:r>
            <a:endParaRPr lang="en-CA" dirty="0">
              <a:solidFill>
                <a:schemeClr val="accent6">
                  <a:lumMod val="75000"/>
                </a:schemeClr>
              </a:solidFill>
            </a:endParaRPr>
          </a:p>
        </p:txBody>
      </p:sp>
      <p:sp>
        <p:nvSpPr>
          <p:cNvPr id="6" name="Content Placeholder 3"/>
          <p:cNvSpPr>
            <a:spLocks noGrp="1"/>
          </p:cNvSpPr>
          <p:nvPr>
            <p:ph sz="half" idx="2"/>
          </p:nvPr>
        </p:nvSpPr>
        <p:spPr>
          <a:xfrm>
            <a:off x="3017520" y="1585595"/>
            <a:ext cx="5497830" cy="4351338"/>
          </a:xfrm>
        </p:spPr>
        <p:txBody>
          <a:bodyPr>
            <a:noAutofit/>
          </a:bodyPr>
          <a:lstStyle/>
          <a:p>
            <a:pPr marL="0" indent="0">
              <a:buNone/>
            </a:pPr>
            <a:r>
              <a:rPr lang="en-CA" sz="3200" dirty="0" smtClean="0">
                <a:solidFill>
                  <a:srgbClr val="FF3399"/>
                </a:solidFill>
              </a:rPr>
              <a:t>Brian Lamb</a:t>
            </a:r>
            <a:r>
              <a:rPr lang="en-CA" sz="3200" dirty="0" smtClean="0"/>
              <a:t>: </a:t>
            </a:r>
            <a:r>
              <a:rPr lang="en-CA" sz="3200" dirty="0" smtClean="0"/>
              <a:t>We </a:t>
            </a:r>
            <a:r>
              <a:rPr lang="en-CA" sz="3200" dirty="0"/>
              <a:t>share a dedication to working in ways that exploit network effects to inform, amplify and augment our practice. We share what we do because it feels good, because it makes what we do better, because it represents a human-scale way of being, one with global reach. </a:t>
            </a:r>
            <a:endParaRPr lang="en-CA" sz="3200" dirty="0"/>
          </a:p>
        </p:txBody>
      </p:sp>
      <p:sp>
        <p:nvSpPr>
          <p:cNvPr id="3" name="Rectangle 2"/>
          <p:cNvSpPr/>
          <p:nvPr/>
        </p:nvSpPr>
        <p:spPr>
          <a:xfrm>
            <a:off x="3017520" y="6311899"/>
            <a:ext cx="3189848" cy="338554"/>
          </a:xfrm>
          <a:prstGeom prst="rect">
            <a:avLst/>
          </a:prstGeom>
        </p:spPr>
        <p:txBody>
          <a:bodyPr wrap="none">
            <a:spAutoFit/>
          </a:bodyPr>
          <a:lstStyle/>
          <a:p>
            <a:r>
              <a:rPr lang="en-CA" sz="1600" dirty="0">
                <a:hlinkClick r:id="rId2"/>
              </a:rPr>
              <a:t>http://abject.ca/open-for-business</a:t>
            </a:r>
            <a:r>
              <a:rPr lang="en-CA" sz="1600" dirty="0" smtClean="0">
                <a:hlinkClick r:id="rId2"/>
              </a:rPr>
              <a:t>/</a:t>
            </a:r>
            <a:r>
              <a:rPr lang="en-CA" sz="1600" dirty="0" smtClean="0"/>
              <a:t> </a:t>
            </a:r>
            <a:endParaRPr lang="en-CA" sz="1600" dirty="0"/>
          </a:p>
        </p:txBody>
      </p:sp>
    </p:spTree>
    <p:extLst>
      <p:ext uri="{BB962C8B-B14F-4D97-AF65-F5344CB8AC3E}">
        <p14:creationId xmlns:p14="http://schemas.microsoft.com/office/powerpoint/2010/main" val="16438913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1">
                    <a:lumMod val="75000"/>
                  </a:schemeClr>
                </a:solidFill>
              </a:rPr>
              <a:t>What Difference Will MOOCs Make?</a:t>
            </a:r>
            <a:endParaRPr lang="en-CA" dirty="0">
              <a:solidFill>
                <a:schemeClr val="accent1">
                  <a:lumMod val="75000"/>
                </a:schemeClr>
              </a:solidFill>
            </a:endParaRPr>
          </a:p>
        </p:txBody>
      </p:sp>
      <p:sp>
        <p:nvSpPr>
          <p:cNvPr id="6" name="Content Placeholder 3"/>
          <p:cNvSpPr>
            <a:spLocks noGrp="1"/>
          </p:cNvSpPr>
          <p:nvPr>
            <p:ph sz="half" idx="2"/>
          </p:nvPr>
        </p:nvSpPr>
        <p:spPr>
          <a:xfrm>
            <a:off x="3017520" y="1825625"/>
            <a:ext cx="5497830" cy="4351338"/>
          </a:xfrm>
        </p:spPr>
        <p:txBody>
          <a:bodyPr/>
          <a:lstStyle/>
          <a:p>
            <a:pPr marL="0" indent="0">
              <a:buNone/>
            </a:pPr>
            <a:r>
              <a:rPr lang="en-CA"/>
              <a:t>http://www.youtube.com/watch?v=KaOC9danxNo</a:t>
            </a:r>
            <a:endParaRPr lang="en-CA" dirty="0"/>
          </a:p>
        </p:txBody>
      </p:sp>
      <p:pic>
        <p:nvPicPr>
          <p:cNvPr id="4" name="Picture 3"/>
          <p:cNvPicPr>
            <a:picLocks noChangeAspect="1"/>
          </p:cNvPicPr>
          <p:nvPr/>
        </p:nvPicPr>
        <p:blipFill>
          <a:blip r:embed="rId2"/>
          <a:stretch>
            <a:fillRect/>
          </a:stretch>
        </p:blipFill>
        <p:spPr>
          <a:xfrm>
            <a:off x="3118485" y="1825625"/>
            <a:ext cx="5295900" cy="3800475"/>
          </a:xfrm>
          <a:prstGeom prst="rect">
            <a:avLst/>
          </a:prstGeom>
        </p:spPr>
      </p:pic>
      <p:sp>
        <p:nvSpPr>
          <p:cNvPr id="5" name="Rectangle 4"/>
          <p:cNvSpPr/>
          <p:nvPr/>
        </p:nvSpPr>
        <p:spPr>
          <a:xfrm>
            <a:off x="3017520" y="5838409"/>
            <a:ext cx="4572000" cy="338554"/>
          </a:xfrm>
          <a:prstGeom prst="rect">
            <a:avLst/>
          </a:prstGeom>
        </p:spPr>
        <p:txBody>
          <a:bodyPr>
            <a:spAutoFit/>
          </a:bodyPr>
          <a:lstStyle/>
          <a:p>
            <a:r>
              <a:rPr lang="en-CA" sz="1600" dirty="0">
                <a:hlinkClick r:id="rId3"/>
              </a:rPr>
              <a:t>http://</a:t>
            </a:r>
            <a:r>
              <a:rPr lang="en-CA" sz="1600" dirty="0" smtClean="0">
                <a:hlinkClick r:id="rId3"/>
              </a:rPr>
              <a:t>www.youtube.com/watch?v=KaOC9danxNo</a:t>
            </a:r>
            <a:r>
              <a:rPr lang="en-CA" sz="1600" dirty="0" smtClean="0"/>
              <a:t> </a:t>
            </a:r>
            <a:endParaRPr lang="en-CA" sz="1600" dirty="0"/>
          </a:p>
        </p:txBody>
      </p:sp>
      <p:sp>
        <p:nvSpPr>
          <p:cNvPr id="7" name="Rectangle 6"/>
          <p:cNvSpPr/>
          <p:nvPr/>
        </p:nvSpPr>
        <p:spPr>
          <a:xfrm>
            <a:off x="3017520" y="6267728"/>
            <a:ext cx="3160224" cy="338554"/>
          </a:xfrm>
          <a:prstGeom prst="rect">
            <a:avLst/>
          </a:prstGeom>
        </p:spPr>
        <p:txBody>
          <a:bodyPr wrap="none">
            <a:spAutoFit/>
          </a:bodyPr>
          <a:lstStyle/>
          <a:p>
            <a:r>
              <a:rPr lang="en-CA" sz="1600" dirty="0">
                <a:hlinkClick r:id="rId4"/>
              </a:rPr>
              <a:t>https://</a:t>
            </a:r>
            <a:r>
              <a:rPr lang="en-CA" sz="1600" dirty="0" smtClean="0">
                <a:hlinkClick r:id="rId4"/>
              </a:rPr>
              <a:t>twitter.com/Cmdr_Hadfield</a:t>
            </a:r>
            <a:r>
              <a:rPr lang="en-CA" sz="1600" dirty="0" smtClean="0"/>
              <a:t> </a:t>
            </a:r>
            <a:endParaRPr lang="en-CA" sz="1600" dirty="0"/>
          </a:p>
        </p:txBody>
      </p:sp>
    </p:spTree>
    <p:extLst>
      <p:ext uri="{BB962C8B-B14F-4D97-AF65-F5344CB8AC3E}">
        <p14:creationId xmlns:p14="http://schemas.microsoft.com/office/powerpoint/2010/main" val="25187211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1">
                    <a:lumMod val="75000"/>
                  </a:schemeClr>
                </a:solidFill>
              </a:rPr>
              <a:t>What Are Cultures of Learning?</a:t>
            </a:r>
            <a:endParaRPr lang="en-CA" dirty="0">
              <a:solidFill>
                <a:schemeClr val="accent1">
                  <a:lumMod val="75000"/>
                </a:schemeClr>
              </a:solidFill>
            </a:endParaRPr>
          </a:p>
        </p:txBody>
      </p:sp>
      <p:sp>
        <p:nvSpPr>
          <p:cNvPr id="6" name="Content Placeholder 3"/>
          <p:cNvSpPr>
            <a:spLocks noGrp="1"/>
          </p:cNvSpPr>
          <p:nvPr>
            <p:ph sz="half" idx="2"/>
          </p:nvPr>
        </p:nvSpPr>
        <p:spPr>
          <a:xfrm>
            <a:off x="3017519" y="5555467"/>
            <a:ext cx="5922645" cy="913914"/>
          </a:xfrm>
        </p:spPr>
        <p:txBody>
          <a:bodyPr>
            <a:noAutofit/>
          </a:bodyPr>
          <a:lstStyle/>
          <a:p>
            <a:pPr marL="0" indent="0">
              <a:buNone/>
            </a:pPr>
            <a:r>
              <a:rPr lang="en-CA" sz="3200" dirty="0" smtClean="0"/>
              <a:t>What we do, what we model, what we share, what we create…</a:t>
            </a:r>
            <a:endParaRPr lang="en-CA" sz="3200" dirty="0"/>
          </a:p>
        </p:txBody>
      </p:sp>
      <p:pic>
        <p:nvPicPr>
          <p:cNvPr id="3" name="Picture 2"/>
          <p:cNvPicPr>
            <a:picLocks noChangeAspect="1"/>
          </p:cNvPicPr>
          <p:nvPr/>
        </p:nvPicPr>
        <p:blipFill>
          <a:blip r:embed="rId2"/>
          <a:stretch>
            <a:fillRect/>
          </a:stretch>
        </p:blipFill>
        <p:spPr>
          <a:xfrm>
            <a:off x="3017520" y="1690689"/>
            <a:ext cx="5922645" cy="3864777"/>
          </a:xfrm>
          <a:prstGeom prst="rect">
            <a:avLst/>
          </a:prstGeom>
        </p:spPr>
      </p:pic>
    </p:spTree>
    <p:extLst>
      <p:ext uri="{BB962C8B-B14F-4D97-AF65-F5344CB8AC3E}">
        <p14:creationId xmlns:p14="http://schemas.microsoft.com/office/powerpoint/2010/main" val="19683465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obin Hood statue, Nott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984" y="845819"/>
            <a:ext cx="5391152" cy="32346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43300" y="4617720"/>
            <a:ext cx="4606290" cy="1200329"/>
          </a:xfrm>
          <a:prstGeom prst="rect">
            <a:avLst/>
          </a:prstGeom>
          <a:noFill/>
        </p:spPr>
        <p:txBody>
          <a:bodyPr wrap="square" rtlCol="0">
            <a:spAutoFit/>
          </a:bodyPr>
          <a:lstStyle/>
          <a:p>
            <a:r>
              <a:rPr lang="en-CA" sz="3600" dirty="0" smtClean="0">
                <a:solidFill>
                  <a:schemeClr val="accent2">
                    <a:lumMod val="75000"/>
                  </a:schemeClr>
                </a:solidFill>
              </a:rPr>
              <a:t>Stephen </a:t>
            </a:r>
            <a:r>
              <a:rPr lang="en-CA" sz="3600" dirty="0" err="1" smtClean="0">
                <a:solidFill>
                  <a:schemeClr val="accent2">
                    <a:lumMod val="75000"/>
                  </a:schemeClr>
                </a:solidFill>
              </a:rPr>
              <a:t>Downes</a:t>
            </a:r>
            <a:endParaRPr lang="en-CA" sz="3600" dirty="0" smtClean="0">
              <a:solidFill>
                <a:schemeClr val="accent2">
                  <a:lumMod val="75000"/>
                </a:schemeClr>
              </a:solidFill>
            </a:endParaRPr>
          </a:p>
          <a:p>
            <a:r>
              <a:rPr lang="en-CA" sz="3600" dirty="0" smtClean="0">
                <a:solidFill>
                  <a:schemeClr val="accent2">
                    <a:lumMod val="75000"/>
                  </a:schemeClr>
                </a:solidFill>
              </a:rPr>
              <a:t>http://www.downes.ca</a:t>
            </a:r>
            <a:endParaRPr lang="en-CA" sz="3600" dirty="0">
              <a:solidFill>
                <a:schemeClr val="accent2">
                  <a:lumMod val="75000"/>
                </a:schemeClr>
              </a:solidFill>
            </a:endParaRPr>
          </a:p>
        </p:txBody>
      </p:sp>
    </p:spTree>
    <p:extLst>
      <p:ext uri="{BB962C8B-B14F-4D97-AF65-F5344CB8AC3E}">
        <p14:creationId xmlns:p14="http://schemas.microsoft.com/office/powerpoint/2010/main" val="403067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17520" y="800100"/>
            <a:ext cx="5497830" cy="5376863"/>
          </a:xfrm>
        </p:spPr>
        <p:txBody>
          <a:bodyPr/>
          <a:lstStyle/>
          <a:p>
            <a:pPr marL="0" indent="0">
              <a:buNone/>
            </a:pPr>
            <a:r>
              <a:rPr lang="en-CA" i="1" dirty="0"/>
              <a:t>‘Collaboration is the joining together of things that do not naturally want to be joined’</a:t>
            </a:r>
            <a:r>
              <a:rPr lang="en-CA" dirty="0"/>
              <a:t>, which drew audible sucking in of breath from the audience. </a:t>
            </a:r>
            <a:r>
              <a:rPr lang="en-CA" dirty="0" smtClean="0"/>
              <a:t> (</a:t>
            </a:r>
            <a:r>
              <a:rPr lang="en-CA" dirty="0" err="1" smtClean="0"/>
              <a:t>Mackness</a:t>
            </a:r>
            <a:r>
              <a:rPr lang="en-CA" dirty="0" smtClean="0"/>
              <a:t>)</a:t>
            </a:r>
            <a:endParaRPr lang="en-CA" dirty="0"/>
          </a:p>
        </p:txBody>
      </p:sp>
      <p:sp>
        <p:nvSpPr>
          <p:cNvPr id="3" name="Rectangle 2"/>
          <p:cNvSpPr/>
          <p:nvPr/>
        </p:nvSpPr>
        <p:spPr>
          <a:xfrm>
            <a:off x="3017520" y="6176963"/>
            <a:ext cx="5943600" cy="276999"/>
          </a:xfrm>
          <a:prstGeom prst="rect">
            <a:avLst/>
          </a:prstGeom>
        </p:spPr>
        <p:txBody>
          <a:bodyPr wrap="square">
            <a:spAutoFit/>
          </a:bodyPr>
          <a:lstStyle/>
          <a:p>
            <a:r>
              <a:rPr lang="en-CA" sz="1200" dirty="0">
                <a:hlinkClick r:id="rId2"/>
              </a:rPr>
              <a:t>http://jennymackness.wordpress.com/2013/09/03/alt-c-2013-learning-in-the-open</a:t>
            </a:r>
            <a:r>
              <a:rPr lang="en-CA" sz="1200" dirty="0" smtClean="0">
                <a:hlinkClick r:id="rId2"/>
              </a:rPr>
              <a:t>/</a:t>
            </a:r>
            <a:r>
              <a:rPr lang="en-CA" sz="1200" dirty="0" smtClean="0"/>
              <a:t> </a:t>
            </a:r>
            <a:endParaRPr lang="en-CA" sz="1200" dirty="0"/>
          </a:p>
        </p:txBody>
      </p:sp>
      <p:pic>
        <p:nvPicPr>
          <p:cNvPr id="5122" name="Picture 2" descr="http://jennymackness.files.wordpress.com/2013/09/oldsmoo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49" y="2766060"/>
            <a:ext cx="4729186" cy="333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FF0000"/>
                </a:solidFill>
              </a:rPr>
              <a:t>Collaboration</a:t>
            </a:r>
            <a:endParaRPr lang="en-CA" dirty="0">
              <a:solidFill>
                <a:srgbClr val="FF0000"/>
              </a:solidFill>
            </a:endParaRPr>
          </a:p>
        </p:txBody>
      </p:sp>
      <p:pic>
        <p:nvPicPr>
          <p:cNvPr id="3" name="Content Placeholder 2"/>
          <p:cNvPicPr>
            <a:picLocks noGrp="1" noChangeAspect="1"/>
          </p:cNvPicPr>
          <p:nvPr>
            <p:ph sz="half" idx="2"/>
          </p:nvPr>
        </p:nvPicPr>
        <p:blipFill>
          <a:blip r:embed="rId2"/>
          <a:stretch>
            <a:fillRect/>
          </a:stretch>
        </p:blipFill>
        <p:spPr>
          <a:xfrm>
            <a:off x="3017520" y="1896596"/>
            <a:ext cx="5497512" cy="2289156"/>
          </a:xfrm>
          <a:prstGeom prst="rect">
            <a:avLst/>
          </a:prstGeom>
        </p:spPr>
      </p:pic>
      <p:pic>
        <p:nvPicPr>
          <p:cNvPr id="6" name="Picture 5"/>
          <p:cNvPicPr>
            <a:picLocks noChangeAspect="1"/>
          </p:cNvPicPr>
          <p:nvPr/>
        </p:nvPicPr>
        <p:blipFill>
          <a:blip r:embed="rId3"/>
          <a:stretch>
            <a:fillRect/>
          </a:stretch>
        </p:blipFill>
        <p:spPr>
          <a:xfrm>
            <a:off x="3017520" y="4391659"/>
            <a:ext cx="2915589" cy="2214881"/>
          </a:xfrm>
          <a:prstGeom prst="rect">
            <a:avLst/>
          </a:prstGeom>
        </p:spPr>
      </p:pic>
    </p:spTree>
    <p:extLst>
      <p:ext uri="{BB962C8B-B14F-4D97-AF65-F5344CB8AC3E}">
        <p14:creationId xmlns:p14="http://schemas.microsoft.com/office/powerpoint/2010/main" val="2934935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5">
                    <a:lumMod val="75000"/>
                  </a:schemeClr>
                </a:solidFill>
              </a:rPr>
              <a:t>Cooperation</a:t>
            </a:r>
            <a:endParaRPr lang="en-CA" dirty="0">
              <a:solidFill>
                <a:schemeClr val="accent5">
                  <a:lumMod val="75000"/>
                </a:schemeClr>
              </a:solidFill>
            </a:endParaRPr>
          </a:p>
        </p:txBody>
      </p:sp>
      <p:pic>
        <p:nvPicPr>
          <p:cNvPr id="3" name="Content Placeholder 2"/>
          <p:cNvPicPr>
            <a:picLocks noGrp="1" noChangeAspect="1"/>
          </p:cNvPicPr>
          <p:nvPr>
            <p:ph sz="half" idx="2"/>
          </p:nvPr>
        </p:nvPicPr>
        <p:blipFill>
          <a:blip r:embed="rId2"/>
          <a:stretch>
            <a:fillRect/>
          </a:stretch>
        </p:blipFill>
        <p:spPr>
          <a:xfrm>
            <a:off x="3017520" y="1896596"/>
            <a:ext cx="5497512" cy="2289156"/>
          </a:xfrm>
          <a:prstGeom prst="rect">
            <a:avLst/>
          </a:prstGeom>
        </p:spPr>
      </p:pic>
      <p:pic>
        <p:nvPicPr>
          <p:cNvPr id="5" name="Picture 4"/>
          <p:cNvPicPr>
            <a:picLocks noChangeAspect="1"/>
          </p:cNvPicPr>
          <p:nvPr/>
        </p:nvPicPr>
        <p:blipFill>
          <a:blip r:embed="rId3"/>
          <a:stretch>
            <a:fillRect/>
          </a:stretch>
        </p:blipFill>
        <p:spPr>
          <a:xfrm>
            <a:off x="3017520" y="4391659"/>
            <a:ext cx="2963227" cy="2259954"/>
          </a:xfrm>
          <a:prstGeom prst="rect">
            <a:avLst/>
          </a:prstGeom>
        </p:spPr>
      </p:pic>
    </p:spTree>
    <p:extLst>
      <p:ext uri="{BB962C8B-B14F-4D97-AF65-F5344CB8AC3E}">
        <p14:creationId xmlns:p14="http://schemas.microsoft.com/office/powerpoint/2010/main" val="102493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Network</a:t>
            </a:r>
            <a:endParaRPr lang="en-CA" dirty="0">
              <a:solidFill>
                <a:schemeClr val="accent4">
                  <a:lumMod val="75000"/>
                </a:schemeClr>
              </a:solidFill>
            </a:endParaRPr>
          </a:p>
        </p:txBody>
      </p:sp>
      <p:pic>
        <p:nvPicPr>
          <p:cNvPr id="7" name="Picture 6"/>
          <p:cNvPicPr>
            <a:picLocks noChangeAspect="1"/>
          </p:cNvPicPr>
          <p:nvPr/>
        </p:nvPicPr>
        <p:blipFill>
          <a:blip r:embed="rId2"/>
          <a:stretch>
            <a:fillRect/>
          </a:stretch>
        </p:blipFill>
        <p:spPr>
          <a:xfrm>
            <a:off x="3017520" y="1827848"/>
            <a:ext cx="5535008" cy="2206941"/>
          </a:xfrm>
          <a:prstGeom prst="rect">
            <a:avLst/>
          </a:prstGeom>
        </p:spPr>
      </p:pic>
      <p:pic>
        <p:nvPicPr>
          <p:cNvPr id="8" name="Picture 7"/>
          <p:cNvPicPr>
            <a:picLocks noChangeAspect="1"/>
          </p:cNvPicPr>
          <p:nvPr/>
        </p:nvPicPr>
        <p:blipFill>
          <a:blip r:embed="rId3"/>
          <a:stretch>
            <a:fillRect/>
          </a:stretch>
        </p:blipFill>
        <p:spPr>
          <a:xfrm>
            <a:off x="3046094" y="4400550"/>
            <a:ext cx="2819125" cy="2120233"/>
          </a:xfrm>
          <a:prstGeom prst="rect">
            <a:avLst/>
          </a:prstGeom>
        </p:spPr>
      </p:pic>
      <p:sp>
        <p:nvSpPr>
          <p:cNvPr id="9" name="Rectangle 8"/>
          <p:cNvSpPr/>
          <p:nvPr/>
        </p:nvSpPr>
        <p:spPr>
          <a:xfrm>
            <a:off x="3017520" y="6520783"/>
            <a:ext cx="5457825" cy="253916"/>
          </a:xfrm>
          <a:prstGeom prst="rect">
            <a:avLst/>
          </a:prstGeom>
        </p:spPr>
        <p:txBody>
          <a:bodyPr wrap="square">
            <a:spAutoFit/>
          </a:bodyPr>
          <a:lstStyle/>
          <a:p>
            <a:r>
              <a:rPr lang="en-CA" sz="1050" dirty="0">
                <a:hlinkClick r:id="rId4"/>
              </a:rPr>
              <a:t>http://www.google.com/trends/explore#geo&amp;q=cooperation,++collaboration,+</a:t>
            </a:r>
            <a:r>
              <a:rPr lang="en-CA" sz="1050" dirty="0" smtClean="0">
                <a:hlinkClick r:id="rId4"/>
              </a:rPr>
              <a:t>network&amp;cmpt=q</a:t>
            </a:r>
            <a:r>
              <a:rPr lang="en-CA" sz="1050" dirty="0" smtClean="0"/>
              <a:t> </a:t>
            </a:r>
            <a:endParaRPr lang="en-CA" sz="1050" dirty="0"/>
          </a:p>
        </p:txBody>
      </p:sp>
    </p:spTree>
    <p:extLst>
      <p:ext uri="{BB962C8B-B14F-4D97-AF65-F5344CB8AC3E}">
        <p14:creationId xmlns:p14="http://schemas.microsoft.com/office/powerpoint/2010/main" val="192187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1213</TotalTime>
  <Words>1257</Words>
  <Application>Microsoft Office PowerPoint</Application>
  <PresentationFormat>On-screen Show (4:3)</PresentationFormat>
  <Paragraphs>155</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Office Theme</vt:lpstr>
      <vt:lpstr> What Are Cultures of Learning?</vt:lpstr>
      <vt:lpstr>PowerPoint Presentation</vt:lpstr>
      <vt:lpstr>Backchannel</vt:lpstr>
      <vt:lpstr>PowerPoint Presentation</vt:lpstr>
      <vt:lpstr>PowerPoint Presentation</vt:lpstr>
      <vt:lpstr>PowerPoint Presentation</vt:lpstr>
      <vt:lpstr>Collaboration</vt:lpstr>
      <vt:lpstr>Cooperation</vt:lpstr>
      <vt:lpstr>Network</vt:lpstr>
      <vt:lpstr>PowerPoint Presentation</vt:lpstr>
      <vt:lpstr>Types of Network</vt:lpstr>
      <vt:lpstr>Learning Cultures?</vt:lpstr>
      <vt:lpstr>PowerPoint Presentation</vt:lpstr>
      <vt:lpstr>Learning Cultures?</vt:lpstr>
      <vt:lpstr>PowerPoint Presentation</vt:lpstr>
      <vt:lpstr>The MOOC</vt:lpstr>
      <vt:lpstr>Talking With Seb</vt:lpstr>
      <vt:lpstr>Change</vt:lpstr>
      <vt:lpstr>Rachel Winston</vt:lpstr>
      <vt:lpstr>PowerPoint Presentation</vt:lpstr>
      <vt:lpstr>Rachel Winston (cont)</vt:lpstr>
      <vt:lpstr>A Culture of Learning</vt:lpstr>
      <vt:lpstr>SooperMOOC</vt:lpstr>
      <vt:lpstr>PowerPoint Presentation</vt:lpstr>
      <vt:lpstr>PowerPoint Presentation</vt:lpstr>
      <vt:lpstr>David Kernohan</vt:lpstr>
      <vt:lpstr>The Failure of MOOCs?</vt:lpstr>
      <vt:lpstr> </vt:lpstr>
      <vt:lpstr>John Clayton</vt:lpstr>
      <vt:lpstr>Why Do MOOCs Fail?</vt:lpstr>
      <vt:lpstr>Formal / Informal</vt:lpstr>
      <vt:lpstr>PowerPoint Presentation</vt:lpstr>
      <vt:lpstr>Participation Rates</vt:lpstr>
      <vt:lpstr>Courses vs….</vt:lpstr>
      <vt:lpstr>PowerPoint Presentation</vt:lpstr>
      <vt:lpstr> Browsing</vt:lpstr>
      <vt:lpstr>Emergence</vt:lpstr>
      <vt:lpstr>Describing Emergence</vt:lpstr>
      <vt:lpstr>Alt-C Style</vt:lpstr>
      <vt:lpstr>Order and Chaos</vt:lpstr>
      <vt:lpstr>Wendy Hall</vt:lpstr>
      <vt:lpstr>Why the Web Won</vt:lpstr>
      <vt:lpstr> Decentralization</vt:lpstr>
      <vt:lpstr>Decentralization</vt:lpstr>
      <vt:lpstr>Experiences…</vt:lpstr>
      <vt:lpstr>PowerPoint Presentation</vt:lpstr>
      <vt:lpstr>PowerPoint Presentation</vt:lpstr>
      <vt:lpstr>Personalized…</vt:lpstr>
      <vt:lpstr>Personal…</vt:lpstr>
      <vt:lpstr>Learning Environment</vt:lpstr>
      <vt:lpstr>Evaluating Outcomes</vt:lpstr>
      <vt:lpstr>Being Open</vt:lpstr>
      <vt:lpstr>What Difference Will MOOCs Make?</vt:lpstr>
      <vt:lpstr>What Are Cultures of Learning?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Downes</dc:creator>
  <cp:lastModifiedBy>Stephen Downes</cp:lastModifiedBy>
  <cp:revision>42</cp:revision>
  <dcterms:created xsi:type="dcterms:W3CDTF">2013-09-11T12:40:00Z</dcterms:created>
  <dcterms:modified xsi:type="dcterms:W3CDTF">2013-09-12T12:04:49Z</dcterms:modified>
</cp:coreProperties>
</file>