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303" r:id="rId4"/>
    <p:sldId id="264" r:id="rId5"/>
    <p:sldId id="257" r:id="rId6"/>
    <p:sldId id="276" r:id="rId7"/>
    <p:sldId id="277" r:id="rId8"/>
    <p:sldId id="278" r:id="rId9"/>
    <p:sldId id="266" r:id="rId10"/>
    <p:sldId id="258" r:id="rId11"/>
    <p:sldId id="281" r:id="rId12"/>
    <p:sldId id="282" r:id="rId13"/>
    <p:sldId id="283" r:id="rId14"/>
    <p:sldId id="259" r:id="rId15"/>
    <p:sldId id="268" r:id="rId16"/>
    <p:sldId id="260" r:id="rId17"/>
    <p:sldId id="285" r:id="rId18"/>
    <p:sldId id="286" r:id="rId19"/>
    <p:sldId id="261" r:id="rId20"/>
    <p:sldId id="270" r:id="rId21"/>
    <p:sldId id="262" r:id="rId22"/>
    <p:sldId id="291" r:id="rId23"/>
    <p:sldId id="292" r:id="rId24"/>
    <p:sldId id="293" r:id="rId25"/>
    <p:sldId id="295" r:id="rId26"/>
    <p:sldId id="296" r:id="rId27"/>
    <p:sldId id="304" r:id="rId28"/>
    <p:sldId id="305" r:id="rId29"/>
    <p:sldId id="306" r:id="rId30"/>
    <p:sldId id="307" r:id="rId31"/>
    <p:sldId id="297" r:id="rId32"/>
    <p:sldId id="308" r:id="rId33"/>
    <p:sldId id="309" r:id="rId34"/>
    <p:sldId id="310" r:id="rId35"/>
    <p:sldId id="311" r:id="rId36"/>
    <p:sldId id="298" r:id="rId37"/>
    <p:sldId id="312" r:id="rId38"/>
    <p:sldId id="313" r:id="rId39"/>
    <p:sldId id="314" r:id="rId40"/>
    <p:sldId id="315" r:id="rId41"/>
    <p:sldId id="316" r:id="rId42"/>
    <p:sldId id="299" r:id="rId43"/>
    <p:sldId id="318" r:id="rId44"/>
    <p:sldId id="333" r:id="rId45"/>
    <p:sldId id="319" r:id="rId46"/>
    <p:sldId id="320" r:id="rId47"/>
    <p:sldId id="300" r:id="rId48"/>
    <p:sldId id="321" r:id="rId49"/>
    <p:sldId id="322" r:id="rId50"/>
    <p:sldId id="323" r:id="rId51"/>
    <p:sldId id="325" r:id="rId52"/>
    <p:sldId id="301" r:id="rId53"/>
    <p:sldId id="326" r:id="rId54"/>
    <p:sldId id="327" r:id="rId55"/>
    <p:sldId id="328" r:id="rId56"/>
    <p:sldId id="329" r:id="rId57"/>
    <p:sldId id="302" r:id="rId58"/>
    <p:sldId id="334" r:id="rId59"/>
    <p:sldId id="336" r:id="rId60"/>
    <p:sldId id="330" r:id="rId61"/>
    <p:sldId id="332" r:id="rId62"/>
    <p:sldId id="335" r:id="rId63"/>
    <p:sldId id="26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30" autoAdjust="0"/>
  </p:normalViewPr>
  <p:slideViewPr>
    <p:cSldViewPr>
      <p:cViewPr varScale="1">
        <p:scale>
          <a:sx n="85" d="100"/>
          <a:sy n="85" d="100"/>
        </p:scale>
        <p:origin x="-480" y="-96"/>
      </p:cViewPr>
      <p:guideLst>
        <p:guide orient="horz" pos="2160"/>
        <p:guide pos="2880"/>
      </p:guideLst>
    </p:cSldViewPr>
  </p:slideViewPr>
  <p:outlineViewPr>
    <p:cViewPr>
      <p:scale>
        <a:sx n="33" d="100"/>
        <a:sy n="33" d="100"/>
      </p:scale>
      <p:origin x="42" y="1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18726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91539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56930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7326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6425F-A004-4425-9938-BC80D20121F2}" type="datetimeFigureOut">
              <a:rPr lang="en-US" smtClean="0"/>
              <a:t>10/20/2013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62118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6425F-A004-4425-9938-BC80D20121F2}" type="datetimeFigureOut">
              <a:rPr lang="en-US" smtClean="0"/>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267367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6425F-A004-4425-9938-BC80D20121F2}" type="datetimeFigureOut">
              <a:rPr lang="en-US" smtClean="0"/>
              <a:t>10/20/2013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43972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6425F-A004-4425-9938-BC80D20121F2}" type="datetimeFigureOut">
              <a:rPr lang="en-US" smtClean="0"/>
              <a:t>10/20/2013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38535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6425F-A004-4425-9938-BC80D20121F2}" type="datetimeFigureOut">
              <a:rPr lang="en-US" smtClean="0"/>
              <a:t>10/20/2013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414367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6425F-A004-4425-9938-BC80D20121F2}" type="datetimeFigureOut">
              <a:rPr lang="en-US" smtClean="0"/>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74109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6425F-A004-4425-9938-BC80D20121F2}" type="datetimeFigureOut">
              <a:rPr lang="en-US" smtClean="0"/>
              <a:t>10/20/2013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E3287-D73D-49E1-8828-81384044E63D}" type="slidenum">
              <a:rPr lang="en-US" smtClean="0"/>
              <a:t>‹#›</a:t>
            </a:fld>
            <a:endParaRPr lang="en-US"/>
          </a:p>
        </p:txBody>
      </p:sp>
    </p:spTree>
    <p:extLst>
      <p:ext uri="{BB962C8B-B14F-4D97-AF65-F5344CB8AC3E}">
        <p14:creationId xmlns:p14="http://schemas.microsoft.com/office/powerpoint/2010/main" val="10177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6425F-A004-4425-9938-BC80D20121F2}" type="datetimeFigureOut">
              <a:rPr lang="en-US" smtClean="0"/>
              <a:t>10/20/2013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E3287-D73D-49E1-8828-81384044E63D}" type="slidenum">
              <a:rPr lang="en-US" smtClean="0"/>
              <a:t>‹#›</a:t>
            </a:fld>
            <a:endParaRPr lang="en-US"/>
          </a:p>
        </p:txBody>
      </p:sp>
    </p:spTree>
    <p:extLst>
      <p:ext uri="{BB962C8B-B14F-4D97-AF65-F5344CB8AC3E}">
        <p14:creationId xmlns:p14="http://schemas.microsoft.com/office/powerpoint/2010/main" val="2801010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uffingtonpost.com/stephen-downes/democratizing-education_b_794925.html" TargetMode="External"/><Relationship Id="rId2" Type="http://schemas.openxmlformats.org/officeDocument/2006/relationships/hyperlink" Target="http://lemire.me/fr/abstracts/DIVERSITY2008.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lemire.me/fr/documents/publications/DiversityTechReport_October2008.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rofesorbaker.wordpress.com/2011/01/30/homophily-and-heterophily-what-fires-together-wires-together-cck11/" TargetMode="External"/><Relationship Id="rId2" Type="http://schemas.openxmlformats.org/officeDocument/2006/relationships/hyperlink" Target="http://www.downes.ca/post/5354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flickr.com/photos/ross/2916958593/"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downes.ca/presentation/27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downes.ca/post/55001"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connect.downes.ca/post/4422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downes.ca/post/42066" TargetMode="External"/><Relationship Id="rId1" Type="http://schemas.openxmlformats.org/officeDocument/2006/relationships/slideLayout" Target="../slideLayouts/slideLayout2.xml"/><Relationship Id="rId4" Type="http://schemas.openxmlformats.org/officeDocument/2006/relationships/hyperlink" Target="http://www.thegraphicrecorder.com/2012/01/09/word-sketch-emergenc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nja.deviantart.com/"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halfanhour.blogspot.com/2010/11/model-of-autonomy.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og.iqmatrix.com/law-of-cause-effect"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The </a:t>
            </a:r>
            <a:r>
              <a:rPr lang="en-US" dirty="0" smtClean="0"/>
              <a:t>Habits of </a:t>
            </a:r>
            <a:br>
              <a:rPr lang="en-US" dirty="0" smtClean="0"/>
            </a:br>
            <a:r>
              <a:rPr lang="en-US" dirty="0" smtClean="0"/>
              <a:t>Highly Connected Learners</a:t>
            </a:r>
            <a:endParaRPr lang="en-US" dirty="0"/>
          </a:p>
        </p:txBody>
      </p:sp>
      <p:sp>
        <p:nvSpPr>
          <p:cNvPr id="3" name="Subtitle 2"/>
          <p:cNvSpPr>
            <a:spLocks noGrp="1"/>
          </p:cNvSpPr>
          <p:nvPr>
            <p:ph type="subTitle" idx="1"/>
          </p:nvPr>
        </p:nvSpPr>
        <p:spPr>
          <a:xfrm>
            <a:off x="1295400" y="5257800"/>
            <a:ext cx="6400800" cy="1295400"/>
          </a:xfrm>
        </p:spPr>
        <p:txBody>
          <a:bodyPr>
            <a:normAutofit lnSpcReduction="10000"/>
          </a:bodyPr>
          <a:lstStyle/>
          <a:p>
            <a:r>
              <a:rPr lang="en-US" sz="2400" dirty="0" smtClean="0"/>
              <a:t>Stephen </a:t>
            </a:r>
            <a:r>
              <a:rPr lang="en-US" sz="2400" dirty="0" err="1" smtClean="0"/>
              <a:t>Downes</a:t>
            </a:r>
            <a:endParaRPr lang="en-US" sz="2400" dirty="0" smtClean="0"/>
          </a:p>
          <a:p>
            <a:r>
              <a:rPr lang="en-CA" sz="2400" b="1" dirty="0"/>
              <a:t>Integrating Technology 4 Active </a:t>
            </a:r>
            <a:r>
              <a:rPr lang="en-CA" sz="2400" b="1" dirty="0" smtClean="0"/>
              <a:t>Lifelong </a:t>
            </a:r>
            <a:r>
              <a:rPr lang="en-CA" sz="2400" b="1" dirty="0"/>
              <a:t>Learning </a:t>
            </a:r>
            <a:endParaRPr lang="en-US" sz="2400" dirty="0" smtClean="0"/>
          </a:p>
          <a:p>
            <a:r>
              <a:rPr lang="en-US" sz="2400" dirty="0" smtClean="0"/>
              <a:t>October 20, </a:t>
            </a:r>
            <a:r>
              <a:rPr lang="en-US" sz="2400" dirty="0" smtClean="0"/>
              <a:t>2013</a:t>
            </a:r>
            <a:endParaRPr lang="en-US" sz="2400" dirty="0"/>
          </a:p>
        </p:txBody>
      </p:sp>
      <p:pic>
        <p:nvPicPr>
          <p:cNvPr id="41986" name="Picture 2" descr="http://farm3.staticflickr.com/2878/10287829935_898014fe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0"/>
            <a:ext cx="47625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39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Composition - many </a:t>
            </a:r>
            <a:r>
              <a:rPr lang="en-US" dirty="0" smtClean="0"/>
              <a:t>types of entities</a:t>
            </a:r>
          </a:p>
        </p:txBody>
      </p:sp>
      <p:sp>
        <p:nvSpPr>
          <p:cNvPr id="4" name="Rectangle 3"/>
          <p:cNvSpPr/>
          <p:nvPr/>
        </p:nvSpPr>
        <p:spPr>
          <a:xfrm>
            <a:off x="914400" y="6047601"/>
            <a:ext cx="6781800" cy="276999"/>
          </a:xfrm>
          <a:prstGeom prst="rect">
            <a:avLst/>
          </a:prstGeom>
        </p:spPr>
        <p:txBody>
          <a:bodyPr wrap="square">
            <a:spAutoFit/>
          </a:bodyPr>
          <a:lstStyle/>
          <a:p>
            <a:r>
              <a:rPr lang="en-US" sz="1200" dirty="0" smtClean="0">
                <a:hlinkClick r:id="rId2"/>
              </a:rPr>
              <a:t>http://lemire.me/fr/abstracts/DIVERSITY2008.html</a:t>
            </a:r>
            <a:r>
              <a:rPr lang="en-US" sz="1200" dirty="0" smtClean="0"/>
              <a:t> </a:t>
            </a:r>
            <a:endParaRPr lang="en-US" sz="1200" dirty="0"/>
          </a:p>
        </p:txBody>
      </p:sp>
      <p:sp>
        <p:nvSpPr>
          <p:cNvPr id="5" name="Rectangle 4"/>
          <p:cNvSpPr/>
          <p:nvPr/>
        </p:nvSpPr>
        <p:spPr>
          <a:xfrm>
            <a:off x="914400" y="6324600"/>
            <a:ext cx="6324600" cy="276999"/>
          </a:xfrm>
          <a:prstGeom prst="rect">
            <a:avLst/>
          </a:prstGeom>
        </p:spPr>
        <p:txBody>
          <a:bodyPr wrap="square">
            <a:spAutoFit/>
          </a:bodyPr>
          <a:lstStyle/>
          <a:p>
            <a:r>
              <a:rPr lang="en-US" sz="1200" dirty="0" smtClean="0">
                <a:hlinkClick r:id="rId3"/>
              </a:rPr>
              <a:t>http://www.huffingtonpost.com/stephen-downes/democratizing-education_b_794925.html</a:t>
            </a:r>
            <a:r>
              <a:rPr lang="en-US" sz="1200" dirty="0" smtClean="0"/>
              <a:t> </a:t>
            </a:r>
            <a:endParaRPr lang="en-US" sz="1200" dirty="0"/>
          </a:p>
        </p:txBody>
      </p:sp>
    </p:spTree>
    <p:extLst>
      <p:ext uri="{BB962C8B-B14F-4D97-AF65-F5344CB8AC3E}">
        <p14:creationId xmlns:p14="http://schemas.microsoft.com/office/powerpoint/2010/main" val="392176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Intention (of </a:t>
            </a:r>
            <a:r>
              <a:rPr lang="en-US" dirty="0" smtClean="0"/>
              <a:t>goals, desires </a:t>
            </a:r>
            <a:r>
              <a:rPr lang="en-US" dirty="0" smtClean="0"/>
              <a:t>(</a:t>
            </a:r>
            <a:r>
              <a:rPr lang="en-US" dirty="0" err="1" smtClean="0"/>
              <a:t>cf</a:t>
            </a:r>
            <a:r>
              <a:rPr lang="en-US" dirty="0" smtClean="0"/>
              <a:t> JS Mill))</a:t>
            </a:r>
            <a:endParaRPr lang="en-US" dirty="0" smtClean="0"/>
          </a:p>
        </p:txBody>
      </p:sp>
      <p:pic>
        <p:nvPicPr>
          <p:cNvPr id="35842" name="Picture 2" descr="https://encrypted-tbn2.gstatic.com/images?q=tbn:ANd9GcSc0K7rHxXfyhJuK0661q0vsj4jO_oVnqGE50Jdebu7CVrRimpq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09912"/>
            <a:ext cx="3009900" cy="309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3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Perspective (uniqueness </a:t>
            </a:r>
            <a:r>
              <a:rPr lang="en-US" dirty="0" smtClean="0"/>
              <a:t>of point of view, </a:t>
            </a:r>
            <a:r>
              <a:rPr lang="en-US" dirty="0" smtClean="0"/>
              <a:t>language)</a:t>
            </a:r>
            <a:endParaRPr lang="en-US" dirty="0" smtClean="0"/>
          </a:p>
        </p:txBody>
      </p:sp>
      <p:pic>
        <p:nvPicPr>
          <p:cNvPr id="36866" name="Picture 2" descr="http://www.jaimetreadwell.com/sighting-perspective-stairca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3100204"/>
            <a:ext cx="4419600" cy="294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43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Mathematics of </a:t>
            </a:r>
            <a:r>
              <a:rPr lang="en-US" dirty="0" smtClean="0"/>
              <a:t>diversity (multiple </a:t>
            </a:r>
            <a:r>
              <a:rPr lang="en-US" dirty="0" smtClean="0"/>
              <a:t>inputs produce mesh </a:t>
            </a:r>
            <a:r>
              <a:rPr lang="en-US" dirty="0" smtClean="0"/>
              <a:t>networks)</a:t>
            </a:r>
            <a:endParaRPr lang="en-US" dirty="0" smtClean="0"/>
          </a:p>
          <a:p>
            <a:pPr lvl="1"/>
            <a:endParaRPr lang="en-US" dirty="0"/>
          </a:p>
        </p:txBody>
      </p:sp>
      <p:sp>
        <p:nvSpPr>
          <p:cNvPr id="4" name="Rectangle 3"/>
          <p:cNvSpPr/>
          <p:nvPr/>
        </p:nvSpPr>
        <p:spPr>
          <a:xfrm>
            <a:off x="533400" y="6068199"/>
            <a:ext cx="8077200" cy="276999"/>
          </a:xfrm>
          <a:prstGeom prst="rect">
            <a:avLst/>
          </a:prstGeom>
        </p:spPr>
        <p:txBody>
          <a:bodyPr wrap="square">
            <a:spAutoFit/>
          </a:bodyPr>
          <a:lstStyle/>
          <a:p>
            <a:r>
              <a:rPr lang="en-CA" sz="1200" dirty="0">
                <a:hlinkClick r:id="rId2"/>
              </a:rPr>
              <a:t>http://</a:t>
            </a:r>
            <a:r>
              <a:rPr lang="en-CA" sz="1200" dirty="0" smtClean="0">
                <a:hlinkClick r:id="rId2"/>
              </a:rPr>
              <a:t>lemire.me/fr/documents/publications/DiversityTechReport_October2008.pdf</a:t>
            </a:r>
            <a:r>
              <a:rPr lang="en-CA" sz="1200" dirty="0" smtClean="0"/>
              <a:t> </a:t>
            </a:r>
            <a:endParaRPr lang="en-CA" sz="1200" dirty="0"/>
          </a:p>
        </p:txBody>
      </p:sp>
      <p:pic>
        <p:nvPicPr>
          <p:cNvPr id="1026" name="Picture 2" descr="http://www.twinoakscomputing.com/sites/default/files/Mesh%20Network_0.png?1298585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28575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23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Putnam, Florida, and the rest of it</a:t>
            </a:r>
          </a:p>
          <a:p>
            <a:r>
              <a:rPr lang="en-US" dirty="0" err="1" smtClean="0"/>
              <a:t>Homophily</a:t>
            </a:r>
            <a:r>
              <a:rPr lang="en-US" dirty="0" smtClean="0"/>
              <a:t> and </a:t>
            </a:r>
            <a:r>
              <a:rPr lang="en-US" dirty="0" err="1" smtClean="0"/>
              <a:t>associationism</a:t>
            </a:r>
            <a:endParaRPr lang="en-US" dirty="0" smtClean="0"/>
          </a:p>
          <a:p>
            <a:pPr marL="0" indent="0">
              <a:buNone/>
            </a:pPr>
            <a:endParaRPr lang="en-US" dirty="0"/>
          </a:p>
        </p:txBody>
      </p:sp>
      <p:sp>
        <p:nvSpPr>
          <p:cNvPr id="5" name="Rectangle 4"/>
          <p:cNvSpPr/>
          <p:nvPr/>
        </p:nvSpPr>
        <p:spPr>
          <a:xfrm>
            <a:off x="2987627" y="2911338"/>
            <a:ext cx="2270173" cy="261610"/>
          </a:xfrm>
          <a:prstGeom prst="rect">
            <a:avLst/>
          </a:prstGeom>
        </p:spPr>
        <p:txBody>
          <a:bodyPr wrap="none">
            <a:spAutoFit/>
          </a:bodyPr>
          <a:lstStyle/>
          <a:p>
            <a:r>
              <a:rPr lang="en-US" sz="1100" dirty="0" smtClean="0">
                <a:hlinkClick r:id="rId2"/>
              </a:rPr>
              <a:t>http://www.downes.ca/post/53544</a:t>
            </a:r>
            <a:r>
              <a:rPr lang="en-US" sz="1100" dirty="0" smtClean="0"/>
              <a:t> </a:t>
            </a:r>
            <a:endParaRPr lang="en-US" sz="1100" dirty="0"/>
          </a:p>
        </p:txBody>
      </p:sp>
      <p:sp>
        <p:nvSpPr>
          <p:cNvPr id="6" name="Rectangle 5"/>
          <p:cNvSpPr/>
          <p:nvPr/>
        </p:nvSpPr>
        <p:spPr>
          <a:xfrm>
            <a:off x="2971800" y="3182778"/>
            <a:ext cx="4572000" cy="430887"/>
          </a:xfrm>
          <a:prstGeom prst="rect">
            <a:avLst/>
          </a:prstGeom>
        </p:spPr>
        <p:txBody>
          <a:bodyPr>
            <a:spAutoFit/>
          </a:bodyPr>
          <a:lstStyle/>
          <a:p>
            <a:r>
              <a:rPr lang="en-US" sz="1050" dirty="0" smtClean="0">
                <a:hlinkClick r:id="rId3"/>
              </a:rPr>
              <a:t>http://profesorbaker.wordpress.com/2011/01/30/homophily-and-heterophily-what-fires-together-wires-together-cck11/</a:t>
            </a:r>
            <a:r>
              <a:rPr lang="en-US" sz="1050" dirty="0" smtClean="0"/>
              <a:t> </a:t>
            </a:r>
            <a:endParaRPr lang="en-US" sz="1050" dirty="0"/>
          </a:p>
        </p:txBody>
      </p:sp>
    </p:spTree>
    <p:extLst>
      <p:ext uri="{BB962C8B-B14F-4D97-AF65-F5344CB8AC3E}">
        <p14:creationId xmlns:p14="http://schemas.microsoft.com/office/powerpoint/2010/main" val="50092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Openness</a:t>
            </a:r>
            <a:endParaRPr lang="en-US" dirty="0"/>
          </a:p>
        </p:txBody>
      </p:sp>
      <p:sp>
        <p:nvSpPr>
          <p:cNvPr id="3" name="Content Placeholder 2"/>
          <p:cNvSpPr>
            <a:spLocks noGrp="1"/>
          </p:cNvSpPr>
          <p:nvPr>
            <p:ph idx="1"/>
          </p:nvPr>
        </p:nvSpPr>
        <p:spPr/>
        <p:txBody>
          <a:bodyPr/>
          <a:lstStyle/>
          <a:p>
            <a:endParaRPr 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0"/>
            <a:ext cx="9239250" cy="7036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22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Open education</a:t>
            </a:r>
          </a:p>
          <a:p>
            <a:pPr lvl="1"/>
            <a:r>
              <a:rPr lang="en-US" dirty="0" smtClean="0"/>
              <a:t>Open content, teaching, assessment</a:t>
            </a:r>
          </a:p>
          <a:p>
            <a:pPr lvl="1"/>
            <a:r>
              <a:rPr lang="en-US" dirty="0" smtClean="0"/>
              <a:t>Stages of openness and terminal path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758133"/>
            <a:ext cx="2633663" cy="242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67400" y="6193795"/>
            <a:ext cx="2971800" cy="261610"/>
          </a:xfrm>
          <a:prstGeom prst="rect">
            <a:avLst/>
          </a:prstGeom>
        </p:spPr>
        <p:txBody>
          <a:bodyPr wrap="square">
            <a:spAutoFit/>
          </a:bodyPr>
          <a:lstStyle/>
          <a:p>
            <a:r>
              <a:rPr lang="en-US" sz="1050" dirty="0" smtClean="0">
                <a:hlinkClick r:id="rId3"/>
              </a:rPr>
              <a:t>http://www.flickr.com/photos/ross/2916958593/</a:t>
            </a:r>
            <a:r>
              <a:rPr lang="en-US" sz="1050" dirty="0" smtClean="0"/>
              <a:t> </a:t>
            </a:r>
            <a:endParaRPr lang="en-US" sz="1050" dirty="0"/>
          </a:p>
        </p:txBody>
      </p:sp>
      <p:sp>
        <p:nvSpPr>
          <p:cNvPr id="5" name="Rectangle 4"/>
          <p:cNvSpPr/>
          <p:nvPr/>
        </p:nvSpPr>
        <p:spPr>
          <a:xfrm>
            <a:off x="609600" y="6200858"/>
            <a:ext cx="3258905" cy="307777"/>
          </a:xfrm>
          <a:prstGeom prst="rect">
            <a:avLst/>
          </a:prstGeom>
        </p:spPr>
        <p:txBody>
          <a:bodyPr wrap="none">
            <a:spAutoFit/>
          </a:bodyPr>
          <a:lstStyle/>
          <a:p>
            <a:r>
              <a:rPr lang="en-US" sz="1400" dirty="0" smtClean="0">
                <a:hlinkClick r:id="rId4"/>
              </a:rPr>
              <a:t>http://www.downes.ca/presentation/271</a:t>
            </a:r>
            <a:r>
              <a:rPr lang="en-US" sz="1400" dirty="0" smtClean="0"/>
              <a:t> </a:t>
            </a:r>
            <a:endParaRPr lang="en-US" sz="1400" dirty="0"/>
          </a:p>
        </p:txBody>
      </p:sp>
    </p:spTree>
    <p:extLst>
      <p:ext uri="{BB962C8B-B14F-4D97-AF65-F5344CB8AC3E}">
        <p14:creationId xmlns:p14="http://schemas.microsoft.com/office/powerpoint/2010/main" val="145689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Open </a:t>
            </a:r>
            <a:r>
              <a:rPr lang="en-US" dirty="0" smtClean="0"/>
              <a:t>networks (clustering </a:t>
            </a:r>
            <a:r>
              <a:rPr lang="en-US" dirty="0" smtClean="0"/>
              <a:t>instead of </a:t>
            </a:r>
            <a:r>
              <a:rPr lang="en-US" dirty="0" smtClean="0"/>
              <a:t>grouping)</a:t>
            </a:r>
            <a:endParaRPr lang="en-US" dirty="0" smtClean="0"/>
          </a:p>
        </p:txBody>
      </p:sp>
      <p:pic>
        <p:nvPicPr>
          <p:cNvPr id="2050" name="Picture 2" descr="http://support.fibo.vn/upload/userfiles/gep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124200"/>
            <a:ext cx="3714750" cy="283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524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Flow (input</a:t>
            </a:r>
            <a:r>
              <a:rPr lang="en-US" dirty="0" smtClean="0"/>
              <a:t>, output, </a:t>
            </a:r>
            <a:r>
              <a:rPr lang="en-US" dirty="0" smtClean="0"/>
              <a:t>feedback, plasticity)</a:t>
            </a:r>
            <a:endParaRPr lang="en-US" dirty="0"/>
          </a:p>
        </p:txBody>
      </p:sp>
      <p:pic>
        <p:nvPicPr>
          <p:cNvPr id="37890" name="Picture 2" descr="https://encrypted-tbn3.gstatic.com/images?q=tbn:ANd9GcSu-bwjoetU8pr3rxzLa6MRLc0_kpqIhLtgtwp8527O6cPMFlW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396762"/>
            <a:ext cx="4267200" cy="218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62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Open Educational Resources as </a:t>
            </a:r>
            <a:r>
              <a:rPr lang="en-US" dirty="0" smtClean="0"/>
              <a:t>the </a:t>
            </a:r>
            <a:r>
              <a:rPr lang="en-US" i="1" dirty="0" smtClean="0"/>
              <a:t>medium of </a:t>
            </a:r>
            <a:r>
              <a:rPr lang="en-US" i="1" dirty="0" smtClean="0"/>
              <a:t>communication</a:t>
            </a:r>
            <a:endParaRPr lang="en-US" dirty="0" smtClean="0"/>
          </a:p>
        </p:txBody>
      </p:sp>
      <p:sp>
        <p:nvSpPr>
          <p:cNvPr id="4" name="Title 3"/>
          <p:cNvSpPr>
            <a:spLocks noGrp="1"/>
          </p:cNvSpPr>
          <p:nvPr>
            <p:ph type="title"/>
          </p:nvPr>
        </p:nvSpPr>
        <p:spPr/>
        <p:txBody>
          <a:bodyPr/>
          <a:lstStyle/>
          <a:p>
            <a:endParaRPr lang="en-CA" dirty="0"/>
          </a:p>
        </p:txBody>
      </p:sp>
      <p:pic>
        <p:nvPicPr>
          <p:cNvPr id="30722" name="Picture 2" descr="http://www.awdsgn.com/dailyjournal/jul10/images/070110_LOL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438400"/>
            <a:ext cx="26003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7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CA" dirty="0" smtClean="0"/>
              <a:t>Part A</a:t>
            </a:r>
            <a:br>
              <a:rPr lang="en-CA" dirty="0" smtClean="0"/>
            </a:br>
            <a:r>
              <a:rPr lang="en-CA" dirty="0" smtClean="0"/>
              <a:t>The Semantic Condition</a:t>
            </a:r>
            <a:endParaRPr lang="en-CA" dirty="0"/>
          </a:p>
        </p:txBody>
      </p:sp>
      <p:sp>
        <p:nvSpPr>
          <p:cNvPr id="3" name="Content Placeholder 2"/>
          <p:cNvSpPr>
            <a:spLocks noGrp="1"/>
          </p:cNvSpPr>
          <p:nvPr>
            <p:ph idx="1"/>
          </p:nvPr>
        </p:nvSpPr>
        <p:spPr>
          <a:xfrm>
            <a:off x="457200" y="2057400"/>
            <a:ext cx="8229600" cy="4068763"/>
          </a:xfrm>
        </p:spPr>
        <p:txBody>
          <a:bodyPr/>
          <a:lstStyle/>
          <a:p>
            <a:pPr marL="0" indent="0" algn="ctr">
              <a:buNone/>
            </a:pPr>
            <a:r>
              <a:rPr lang="en-CA" dirty="0" smtClean="0"/>
              <a:t>Where meaning comes from in networks</a:t>
            </a:r>
            <a:endParaRPr lang="en-CA" dirty="0"/>
          </a:p>
        </p:txBody>
      </p:sp>
    </p:spTree>
    <p:extLst>
      <p:ext uri="{BB962C8B-B14F-4D97-AF65-F5344CB8AC3E}">
        <p14:creationId xmlns:p14="http://schemas.microsoft.com/office/powerpoint/2010/main" val="211607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Interactivity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381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Influence </a:t>
            </a:r>
            <a:r>
              <a:rPr lang="en-US" dirty="0" err="1" smtClean="0"/>
              <a:t>vs</a:t>
            </a:r>
            <a:r>
              <a:rPr lang="en-US" dirty="0" smtClean="0"/>
              <a:t> </a:t>
            </a:r>
            <a:r>
              <a:rPr lang="en-US" dirty="0" smtClean="0"/>
              <a:t>emergence (thought-bubbles </a:t>
            </a:r>
            <a:r>
              <a:rPr lang="en-US" dirty="0" smtClean="0"/>
              <a:t>– “we perceive wholes where there are only holes</a:t>
            </a:r>
            <a:r>
              <a:rPr lang="en-US" dirty="0" smtClean="0"/>
              <a:t>”)</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05200"/>
            <a:ext cx="3810000"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7712" y="6034590"/>
            <a:ext cx="2451440" cy="276999"/>
          </a:xfrm>
          <a:prstGeom prst="rect">
            <a:avLst/>
          </a:prstGeom>
        </p:spPr>
        <p:txBody>
          <a:bodyPr wrap="none">
            <a:spAutoFit/>
          </a:bodyPr>
          <a:lstStyle/>
          <a:p>
            <a:r>
              <a:rPr lang="en-US" sz="1200" dirty="0" smtClean="0">
                <a:hlinkClick r:id="rId3"/>
              </a:rPr>
              <a:t>http://www.downes.ca/post/55001</a:t>
            </a:r>
            <a:r>
              <a:rPr lang="en-US" sz="1200" dirty="0" smtClean="0"/>
              <a:t> </a:t>
            </a:r>
            <a:endParaRPr lang="en-US" sz="1200" dirty="0"/>
          </a:p>
        </p:txBody>
      </p:sp>
      <p:sp>
        <p:nvSpPr>
          <p:cNvPr id="5" name="Rectangle 4"/>
          <p:cNvSpPr/>
          <p:nvPr/>
        </p:nvSpPr>
        <p:spPr>
          <a:xfrm>
            <a:off x="1239127" y="6312932"/>
            <a:ext cx="2626040" cy="276999"/>
          </a:xfrm>
          <a:prstGeom prst="rect">
            <a:avLst/>
          </a:prstGeom>
        </p:spPr>
        <p:txBody>
          <a:bodyPr wrap="none">
            <a:spAutoFit/>
          </a:bodyPr>
          <a:lstStyle/>
          <a:p>
            <a:r>
              <a:rPr lang="en-US" sz="1200" dirty="0" smtClean="0">
                <a:hlinkClick r:id="rId4"/>
              </a:rPr>
              <a:t>http://connect.downes.ca/post/44222</a:t>
            </a:r>
            <a:r>
              <a:rPr lang="en-US" sz="1200" dirty="0" smtClean="0"/>
              <a:t> </a:t>
            </a:r>
            <a:endParaRPr lang="en-US" sz="1200" dirty="0"/>
          </a:p>
        </p:txBody>
      </p:sp>
    </p:spTree>
    <p:extLst>
      <p:ext uri="{BB962C8B-B14F-4D97-AF65-F5344CB8AC3E}">
        <p14:creationId xmlns:p14="http://schemas.microsoft.com/office/powerpoint/2010/main" val="235387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Types of Emergence (‘Scope</a:t>
            </a:r>
            <a:r>
              <a:rPr lang="en-US" dirty="0" smtClean="0"/>
              <a:t>’ </a:t>
            </a:r>
            <a:r>
              <a:rPr lang="en-US" dirty="0" err="1" smtClean="0"/>
              <a:t>vs</a:t>
            </a:r>
            <a:r>
              <a:rPr lang="en-US" dirty="0" smtClean="0"/>
              <a:t> ‘Level</a:t>
            </a:r>
            <a:r>
              <a:rPr lang="en-US" dirty="0" smtClean="0"/>
              <a:t>’)</a:t>
            </a:r>
            <a:endParaRPr lang="en-US" dirty="0" smtClean="0"/>
          </a:p>
          <a:p>
            <a:pPr marL="457200" lvl="1" indent="0">
              <a:buNone/>
            </a:pPr>
            <a:r>
              <a:rPr lang="en-US" dirty="0" smtClean="0"/>
              <a:t> </a:t>
            </a:r>
            <a:endParaRPr lang="en-US" dirty="0" smtClean="0"/>
          </a:p>
        </p:txBody>
      </p:sp>
      <p:sp>
        <p:nvSpPr>
          <p:cNvPr id="4" name="Rectangle 3"/>
          <p:cNvSpPr/>
          <p:nvPr/>
        </p:nvSpPr>
        <p:spPr>
          <a:xfrm>
            <a:off x="563137" y="6158299"/>
            <a:ext cx="2416174" cy="276999"/>
          </a:xfrm>
          <a:prstGeom prst="rect">
            <a:avLst/>
          </a:prstGeom>
        </p:spPr>
        <p:txBody>
          <a:bodyPr wrap="none">
            <a:spAutoFit/>
          </a:bodyPr>
          <a:lstStyle/>
          <a:p>
            <a:r>
              <a:rPr lang="en-US" sz="1200" dirty="0">
                <a:hlinkClick r:id="rId2"/>
              </a:rPr>
              <a:t>http://www.downes.ca/post/42066</a:t>
            </a:r>
            <a:endParaRPr lang="en-CA" sz="1200" dirty="0"/>
          </a:p>
        </p:txBody>
      </p:sp>
      <p:pic>
        <p:nvPicPr>
          <p:cNvPr id="38914" name="Picture 2" descr="The graphic recorder word sketch emergence 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39" y="2514600"/>
            <a:ext cx="5248275" cy="2876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5391126"/>
            <a:ext cx="6172200" cy="276999"/>
          </a:xfrm>
          <a:prstGeom prst="rect">
            <a:avLst/>
          </a:prstGeom>
        </p:spPr>
        <p:txBody>
          <a:bodyPr wrap="square">
            <a:spAutoFit/>
          </a:bodyPr>
          <a:lstStyle/>
          <a:p>
            <a:r>
              <a:rPr lang="en-CA" sz="1200" dirty="0">
                <a:hlinkClick r:id="rId4"/>
              </a:rPr>
              <a:t>http://www.thegraphicrecorder.com/2012/01/09/word-sketch-emergence</a:t>
            </a:r>
            <a:r>
              <a:rPr lang="en-CA" sz="1200" dirty="0" smtClean="0">
                <a:hlinkClick r:id="rId4"/>
              </a:rPr>
              <a:t>/</a:t>
            </a:r>
            <a:r>
              <a:rPr lang="en-CA" sz="1200" dirty="0" smtClean="0"/>
              <a:t> </a:t>
            </a:r>
            <a:endParaRPr lang="en-CA" sz="1200" dirty="0"/>
          </a:p>
        </p:txBody>
      </p:sp>
    </p:spTree>
    <p:extLst>
      <p:ext uri="{BB962C8B-B14F-4D97-AF65-F5344CB8AC3E}">
        <p14:creationId xmlns:p14="http://schemas.microsoft.com/office/powerpoint/2010/main" val="23645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Ontology of emergence</a:t>
            </a:r>
          </a:p>
          <a:p>
            <a:pPr lvl="1"/>
            <a:r>
              <a:rPr lang="en-US" dirty="0" smtClean="0"/>
              <a:t>Ontological (real) </a:t>
            </a:r>
            <a:r>
              <a:rPr lang="en-US" dirty="0" err="1" smtClean="0"/>
              <a:t>vs</a:t>
            </a:r>
            <a:r>
              <a:rPr lang="en-US" dirty="0" smtClean="0"/>
              <a:t> perceptual (recognized)</a:t>
            </a:r>
          </a:p>
        </p:txBody>
      </p:sp>
      <p:pic>
        <p:nvPicPr>
          <p:cNvPr id="39938" name="Picture 2" descr="http://upload.wikimedia.org/wikipedia/commons/a/a7/Gestalt_Principles_Compos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970967"/>
            <a:ext cx="4800600" cy="366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215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Connection to complexity &amp; chaos</a:t>
            </a:r>
            <a:endParaRPr lang="en-US" dirty="0"/>
          </a:p>
        </p:txBody>
      </p:sp>
      <p:pic>
        <p:nvPicPr>
          <p:cNvPr id="40962" name="Picture 2" descr="http://nevolution.typepad.com/.a/6a00e39335dc1e88340147e1735666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52387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7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Part B</a:t>
            </a:r>
            <a:br>
              <a:rPr lang="en-CA" dirty="0" smtClean="0"/>
            </a:br>
            <a:r>
              <a:rPr lang="en-CA" dirty="0" smtClean="0"/>
              <a:t>Highly Connected People</a:t>
            </a:r>
            <a:endParaRPr lang="en-CA" dirty="0"/>
          </a:p>
        </p:txBody>
      </p:sp>
      <p:sp>
        <p:nvSpPr>
          <p:cNvPr id="3" name="Content Placeholder 2"/>
          <p:cNvSpPr>
            <a:spLocks noGrp="1"/>
          </p:cNvSpPr>
          <p:nvPr>
            <p:ph idx="1"/>
          </p:nvPr>
        </p:nvSpPr>
        <p:spPr/>
        <p:txBody>
          <a:bodyPr/>
          <a:lstStyle/>
          <a:p>
            <a:pPr marL="0" indent="0" algn="ctr">
              <a:buNone/>
            </a:pPr>
            <a:r>
              <a:rPr lang="en-CA" dirty="0" smtClean="0"/>
              <a:t>Living meaningfully in the networked world</a:t>
            </a:r>
            <a:endParaRPr lang="en-CA" dirty="0"/>
          </a:p>
        </p:txBody>
      </p:sp>
    </p:spTree>
    <p:extLst>
      <p:ext uri="{BB962C8B-B14F-4D97-AF65-F5344CB8AC3E}">
        <p14:creationId xmlns:p14="http://schemas.microsoft.com/office/powerpoint/2010/main" val="1742888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Reactive</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418594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Publishing your own stuff is </a:t>
            </a:r>
            <a:r>
              <a:rPr lang="en-CA" i="1" dirty="0" smtClean="0"/>
              <a:t>secondary</a:t>
            </a:r>
            <a:r>
              <a:rPr lang="en-CA" dirty="0" smtClean="0"/>
              <a:t> to reading and commenting on other people's stuff</a:t>
            </a:r>
          </a:p>
        </p:txBody>
      </p:sp>
      <p:pic>
        <p:nvPicPr>
          <p:cNvPr id="29698" name="Picture 2" descr="https://encrypted-tbn0.gstatic.com/images?q=tbn:ANd9GcSudGIYhXh3Y37IcTkFAlsL4_axpUTTf_QgKeFeg4YDz3usgYu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889" y="3429000"/>
            <a:ext cx="3618761"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20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The first thing any connected person should be is receptive. Open.</a:t>
            </a:r>
          </a:p>
        </p:txBody>
      </p:sp>
      <p:pic>
        <p:nvPicPr>
          <p:cNvPr id="26626" name="Picture 2" descr="http://www.lyricmarketing.com/wp/wp-content/uploads/2013/05/connect-with-people-500x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810000"/>
            <a:ext cx="3924300" cy="213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99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Your content should be reactions to other people's points of view. This will ensure, first of all, that they read your comment, and second, that your post is relevant to the discussion at hand.</a:t>
            </a:r>
          </a:p>
        </p:txBody>
      </p:sp>
      <p:pic>
        <p:nvPicPr>
          <p:cNvPr id="28676" name="Picture 4" descr="http://fc08.deviantart.net/images2/i/2004/03/8/1/points_of_vi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191000"/>
            <a:ext cx="3429000" cy="18875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11390" y="6100231"/>
            <a:ext cx="1863011" cy="261610"/>
          </a:xfrm>
          <a:prstGeom prst="rect">
            <a:avLst/>
          </a:prstGeom>
        </p:spPr>
        <p:txBody>
          <a:bodyPr wrap="none">
            <a:spAutoFit/>
          </a:bodyPr>
          <a:lstStyle/>
          <a:p>
            <a:r>
              <a:rPr lang="en-CA" sz="1100" dirty="0">
                <a:hlinkClick r:id="rId3"/>
              </a:rPr>
              <a:t>http://sanja.deviantart.com</a:t>
            </a:r>
            <a:r>
              <a:rPr lang="en-CA" sz="1100" dirty="0" smtClean="0">
                <a:hlinkClick r:id="rId3"/>
              </a:rPr>
              <a:t>/</a:t>
            </a:r>
            <a:r>
              <a:rPr lang="en-CA" sz="1100" dirty="0" smtClean="0"/>
              <a:t> </a:t>
            </a:r>
            <a:endParaRPr lang="en-CA" sz="1100" dirty="0"/>
          </a:p>
        </p:txBody>
      </p:sp>
    </p:spTree>
    <p:extLst>
      <p:ext uri="{BB962C8B-B14F-4D97-AF65-F5344CB8AC3E}">
        <p14:creationId xmlns:p14="http://schemas.microsoft.com/office/powerpoint/2010/main" val="236482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Successful Network?</a:t>
            </a:r>
            <a:endParaRPr lang="en-CA" dirty="0"/>
          </a:p>
        </p:txBody>
      </p:sp>
      <p:sp>
        <p:nvSpPr>
          <p:cNvPr id="3" name="Content Placeholder 2"/>
          <p:cNvSpPr>
            <a:spLocks noGrp="1"/>
          </p:cNvSpPr>
          <p:nvPr>
            <p:ph idx="1"/>
          </p:nvPr>
        </p:nvSpPr>
        <p:spPr/>
        <p:txBody>
          <a:bodyPr/>
          <a:lstStyle/>
          <a:p>
            <a:endParaRPr lang="en-CA"/>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76400"/>
            <a:ext cx="7620000" cy="428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30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 </a:t>
            </a:r>
            <a:endParaRPr lang="en-CA" dirty="0"/>
          </a:p>
        </p:txBody>
      </p:sp>
      <p:sp>
        <p:nvSpPr>
          <p:cNvPr id="3" name="Content Placeholder 2"/>
          <p:cNvSpPr>
            <a:spLocks noGrp="1"/>
          </p:cNvSpPr>
          <p:nvPr>
            <p:ph idx="1"/>
          </p:nvPr>
        </p:nvSpPr>
        <p:spPr/>
        <p:txBody>
          <a:bodyPr/>
          <a:lstStyle/>
          <a:p>
            <a:r>
              <a:rPr lang="en-CA" dirty="0" smtClean="0"/>
              <a:t>Posting, after all, isn't about airing your own views. It's about connecting (draw the link between their content and yours) </a:t>
            </a:r>
          </a:p>
          <a:p>
            <a:endParaRPr lang="en-CA" dirty="0"/>
          </a:p>
        </p:txBody>
      </p:sp>
      <p:pic>
        <p:nvPicPr>
          <p:cNvPr id="27650" name="Picture 2" descr="http://3.bp.blogspot.com/_7tLqMOXSPm8/R95JEq3AS9I/AAAAAAAACpc/d9YWfOzck44/s400/Purim+t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3810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3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Going With the Flow</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52498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We all know those people in our online community who are out to "prove something," to "get things done," or to "market themselves." </a:t>
            </a:r>
          </a:p>
        </p:txBody>
      </p:sp>
      <p:pic>
        <p:nvPicPr>
          <p:cNvPr id="25602" name="Picture 2" descr="http://www.synergyprosolutions.com/images/seo-sem-flow-ch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276600"/>
            <a:ext cx="43910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3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These are people we tend to avoid. Because no matter what the topic of discussion, they'll weigh in with their pet project, peeve, or talking point. </a:t>
            </a:r>
          </a:p>
        </p:txBody>
      </p:sp>
      <p:pic>
        <p:nvPicPr>
          <p:cNvPr id="24578" name="Picture 2" descr="http://postgradproblems.com/wp-content/uploads/2013/09/c20b5cf94255e67a88e512b4ead2ec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524" y="3886200"/>
            <a:ext cx="3799602" cy="225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866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It is more important to find the places to which you can add value rather than pursue a particular goal or objective. </a:t>
            </a:r>
          </a:p>
        </p:txBody>
      </p:sp>
      <p:pic>
        <p:nvPicPr>
          <p:cNvPr id="23554" name="Picture 2" descr="http://images.dexknows.com/cms/How_to_Add_Value_to_a_Home_Through_Renovation_7956772_4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63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This doesn't mean you shouldn't have any goals or principles for yourself. You should.</a:t>
            </a:r>
          </a:p>
          <a:p>
            <a:pPr lvl="1"/>
            <a:r>
              <a:rPr lang="en-CA" dirty="0" smtClean="0"/>
              <a:t>that's what will inform your participation</a:t>
            </a:r>
          </a:p>
          <a:p>
            <a:pPr lvl="1"/>
            <a:r>
              <a:rPr lang="en-CA" dirty="0" smtClean="0"/>
              <a:t>But your goals are not the same as other people's goals, and you need to respect that</a:t>
            </a:r>
            <a:endParaRPr lang="en-CA" dirty="0"/>
          </a:p>
        </p:txBody>
      </p:sp>
      <p:pic>
        <p:nvPicPr>
          <p:cNvPr id="22530" name="Picture 2" descr="http://youqueen.com/wp-content/uploads/2013/07/7-Principles-of-Success-and-How-to-Master-Th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4419600"/>
            <a:ext cx="3276600"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6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Connection Comes First</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2455883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People talk about not having time for email, of not having time for blogs…</a:t>
            </a:r>
          </a:p>
        </p:txBody>
      </p:sp>
      <p:pic>
        <p:nvPicPr>
          <p:cNvPr id="21506" name="Picture 2" descr="http://farm9.staticflickr.com/8104/8593409360_f541cbec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429000"/>
            <a:ext cx="2632287" cy="254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8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It's good to take a break and go out camping, or to the club, or whatever. But the idea of replacing your online connecting with busy-work is mistaken. </a:t>
            </a:r>
          </a:p>
        </p:txBody>
      </p:sp>
      <p:pic>
        <p:nvPicPr>
          <p:cNvPr id="20482" name="Picture 2" descr="http://www.bonjourquebec.com/fileadmin/Image/decouvrez/activites/sports_plein_air/camping/tq_007420-camping_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639" y="3886200"/>
            <a:ext cx="3276600" cy="2174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99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In almost all fields, connecting with others </a:t>
            </a:r>
            <a:r>
              <a:rPr lang="en-CA" i="1" dirty="0" smtClean="0"/>
              <a:t>is</a:t>
            </a:r>
            <a:r>
              <a:rPr lang="en-CA" dirty="0" smtClean="0"/>
              <a:t> the work. </a:t>
            </a:r>
          </a:p>
        </p:txBody>
      </p:sp>
      <p:pic>
        <p:nvPicPr>
          <p:cNvPr id="19458" name="Picture 2" descr="http://www.aiche.org/sites/default/files/styles/aiche_content/public/images/webinar/global_career-professional-networking-iSt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977534"/>
            <a:ext cx="3257550" cy="215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35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US" dirty="0"/>
          </a:p>
        </p:txBody>
      </p:sp>
      <p:sp>
        <p:nvSpPr>
          <p:cNvPr id="3" name="Content Placeholder 2"/>
          <p:cNvSpPr>
            <a:spLocks noGrp="1"/>
          </p:cNvSpPr>
          <p:nvPr>
            <p:ph idx="1"/>
          </p:nvPr>
        </p:nvSpPr>
        <p:spPr/>
        <p:txBody>
          <a:bodyPr/>
          <a:lstStyle/>
          <a:p>
            <a:endParaRPr lang="en-US"/>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2119313"/>
            <a:ext cx="760095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782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If you don't have enough time for reading email, writing blog posts, or posting to discussion lists, ask yourself what other activities you are doing that are cutting in to your time. These are the things that are often less efficient uses of your time. </a:t>
            </a:r>
          </a:p>
        </p:txBody>
      </p:sp>
    </p:spTree>
    <p:extLst>
      <p:ext uri="{BB962C8B-B14F-4D97-AF65-F5344CB8AC3E}">
        <p14:creationId xmlns:p14="http://schemas.microsoft.com/office/powerpoint/2010/main" val="521652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Connecting online, versus…</a:t>
            </a:r>
          </a:p>
          <a:p>
            <a:pPr lvl="1"/>
            <a:r>
              <a:rPr lang="en-CA" dirty="0" smtClean="0"/>
              <a:t>spending time in meetings</a:t>
            </a:r>
          </a:p>
          <a:p>
            <a:pPr lvl="1"/>
            <a:r>
              <a:rPr lang="en-CA" dirty="0" smtClean="0"/>
              <a:t>spending time traveling or commuting to work</a:t>
            </a:r>
          </a:p>
          <a:p>
            <a:pPr lvl="1"/>
            <a:r>
              <a:rPr lang="en-CA" dirty="0" smtClean="0"/>
              <a:t>spending time reading books and magazines</a:t>
            </a:r>
          </a:p>
          <a:p>
            <a:pPr lvl="1"/>
            <a:r>
              <a:rPr lang="en-CA" dirty="0" smtClean="0"/>
              <a:t>spending time telephoning people (or worse, on hold, or playing phone tag) </a:t>
            </a:r>
          </a:p>
        </p:txBody>
      </p:sp>
    </p:spTree>
    <p:extLst>
      <p:ext uri="{BB962C8B-B14F-4D97-AF65-F5344CB8AC3E}">
        <p14:creationId xmlns:p14="http://schemas.microsoft.com/office/powerpoint/2010/main" val="3950560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Sharing</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545053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benefitscanada.com/wp-content/uploads/2012/11/award-win-c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64363"/>
            <a:ext cx="4419600" cy="23992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We've all heard the advice to "think win-win." Forget that advice. </a:t>
            </a:r>
          </a:p>
          <a:p>
            <a:r>
              <a:rPr lang="en-CA" dirty="0" smtClean="0"/>
              <a:t>If you follow that advice, you will always be looking at things and saying, "What's in it for me?" That's exactly the wrong attitude to have in a connected world. </a:t>
            </a:r>
          </a:p>
        </p:txBody>
      </p:sp>
    </p:spTree>
    <p:extLst>
      <p:ext uri="{BB962C8B-B14F-4D97-AF65-F5344CB8AC3E}">
        <p14:creationId xmlns:p14="http://schemas.microsoft.com/office/powerpoint/2010/main" val="3044834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Share without thinking about what you will get in return.</a:t>
            </a:r>
          </a:p>
          <a:p>
            <a:r>
              <a:rPr lang="en-CA" dirty="0" smtClean="0"/>
              <a:t>Share without worrying about so-called "free-riders" or people taking advantage of your work. </a:t>
            </a:r>
            <a:endParaRPr lang="en-CA" dirty="0"/>
          </a:p>
        </p:txBody>
      </p:sp>
      <p:pic>
        <p:nvPicPr>
          <p:cNvPr id="17410" name="Picture 2" descr="http://www.bubblews.com/assets/images/news/344682000_1379969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962400"/>
            <a:ext cx="3362325" cy="239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69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You want to be needed and wanted. </a:t>
            </a:r>
          </a:p>
        </p:txBody>
      </p:sp>
      <p:pic>
        <p:nvPicPr>
          <p:cNvPr id="16386" name="Picture 2" descr="http://www.tyroneontario.com/wp-content/uploads/tyrone-needs-volunteers-231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971800"/>
            <a:ext cx="22002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457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When you share, people are more willing to share with you. </a:t>
            </a:r>
            <a:endParaRPr lang="en-CA" dirty="0"/>
          </a:p>
        </p:txBody>
      </p:sp>
      <p:pic>
        <p:nvPicPr>
          <p:cNvPr id="15362" name="Picture 2" descr="http://images.atelier.net/sites/default/files/imagecache/scale_crop_587_310/articles/jarome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34531"/>
            <a:ext cx="3533775" cy="186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612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Learning for Ourselves</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415875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RTFM stands for "Read The Fine Manual" (or some variant thereof)</a:t>
            </a:r>
          </a:p>
        </p:txBody>
      </p:sp>
      <p:pic>
        <p:nvPicPr>
          <p:cNvPr id="14338" name="Picture 2" descr="http://blogs.microsoft.co.il/blogs/tamir/WindowsLiveWriter/RTFMNotonlysoftwareneedsmanualkidsneedit_10721/kidcare%20%283%29_29ba05b5-cab9-498a-a2a5-197287ee52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352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3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People should make the effort to learn for themselves before seeking instruction from others. </a:t>
            </a:r>
          </a:p>
        </p:txBody>
      </p:sp>
      <p:sp>
        <p:nvSpPr>
          <p:cNvPr id="4" name="AutoShape 2" descr="data:image/jpeg;base64,/9j/4AAQSkZJRgABAQAAAQABAAD/2wCEAAkGBxQSEhUUExQWFRUXGBgUFBgVGBsWGhwYFhgWGBUVFBYcHCggGxolHRUUITEiJSkrLi4uGB80ODMsNygtLiwBCgoKDg0OGxAQGywkICQsLCwsLCwsLCwsLCwsLCwsLCwsLCwsLCwsLCwsLCwsLCwsLCwsLCwsLCwsLCwsLCwsLP/AABEIAMIBAwMBEQACEQEDEQH/xAAcAAEAAgMBAQEAAAAAAAAAAAAABAUBAwYHAgj/xABHEAACAQIEAgcDCgMFBgcAAAABAgMAEQQSITEFQQYTIlFhcYEykaEHFCNCUmKCkqKxM3LBQ1Oy0fAWY3ODk9MVNFSUwtLh/8QAGwEBAAIDAQEAAAAAAAAAAAAAAAECAwQFBgf/xAA6EQACAQIEAwUIAQMDBAMAAAAAAQIDEQQSITEFQVETYXGRsQYiMoGhwdHw4RRCUhUzYiOywvFDgpL/2gAMAwEAAhEDEQA/AOt6O8F6855B9Eptb7bDcfyjn37d9bXG+LOl/wBCk/e5vp3Lvf0PJ8D4QqlsRWXu/wBq6977unXw37hRavGnsjNQBQCgFAKAUBpxmFWVCji6ncfsQeRG4PKslOpKnJTg7NcylSnGpFwmrp7o8+4tw5oJMjag6o32l8fvDQH0PMV9A4XxKOLp66SW6+67vQ+f8W4Y8HUutYPZ/Z+H18yHXVOOKAUAoBQCgFAKAUAoApIYMpysNAd9OasNmU81PnoQCOdxHhmHx9Ls60b9HzT6p8v2+hvYHiFbBzzUn4rk/FffdHR8Ihw2JUl8PCJV7Mg6tTvqGUkXKnWx8CNwa+PcWpcQ4PiHR7aaW8WpNJr5Pfqj6Pg6+Hx9FVVFPk00nZ81+8i3wnDooiTHEiE7lFCk+ZA1riYjGV8Rbtpylb/Jt+pvQpwpq0El4KxKrWLigFAKAUAoBQCgFAKAl4aBY1VFFlUAAeAr385ucnKW71NOMVFKK2RsqpIoBQCgFAKAUAoCv45w0TxFdAw7SE8mG1/A6g+BrbwOLlhayqR+a6roa2MwkMVRdKfPZ9Hyf74HnhFtCLEEgg7gg2IPiCCPSvpVKpGpBTjs9UfMq1KVKbpz3TsxWQxCgFAKAUAoDBP+t/gKhuxKV3Yj4bHLJfIsrEbhYJiR/MojuPWufW4tg6Dy1aii/wDk8vrY6MOEYypHNCGZdU4tfRkhAx0EU/rh5h8TGK15e0PDI6uvD/8ASfoZI8D4hL/4n5x/JJj4dO3swP5tlQeuZgfcDWhX9seE0ldVM3ck/ukvqbNL2ax037yUfF/i50fR7hLQ5mkIzuFBC3KqFzEAMQCxu7a2HLTcn5t7Scd/1atGUY5Yxulfd33b8loey4TwxYCk4Xu27t/gua81Y6ooBQClgKAUswKWAoBSwFLAUBPr3pqCgFAedfKf8pY4aywQxrJiGXOc98iKbhSwGrE2Olxp51vYXCdqs0tispWKrg/HuPyYdMb1eGliYdYILFJGT7S+YFxqSQRob1uPBUdtQs1rnovRbjyY7CxYmMMqyA6NuCrFWHjYqda5Vak6c3Flk7lrWICgFAaZ8XGhAd1UtfKGYAm29gTrVlFvZA4jpQgE+ZVIWQXuRYF0srZRvsUN7WOpF969p7P1Zqm6M+Wq8Hv9fU8f7TYTLKOIS30fjy+noVNejPKCgFAKAUAoBQHw8YNiRqNVPMHvU7g+IrFWoU60HCpFST5NXRmo16lGWanJxfc7FngeNzRaE9anc57QH3ZOf4r37xXiuK+xGGrpzwjyS6bxf3Xy07j02A9p6kLRxKzLqt/LZ/Q6jhnEo51zIdRoynRlPcy8vA7Eagka18wx/D8RgarpV45X9GuqfNfu57ShiKVeCqUpXT5/voUvyidIZMBgmniVGcMigOCV7RsTYEH41n4PgoYzFKlUbSs3p3FqknGN0edR9O8VLLg5JHKhcNicXOkZKI2U4gRKyg6qBFGdSb5q9M+EYenTrQgr3nCEW7Nq+W7v11fkYc7bRAf5TuIJhVmaRM80jJGDGoVUiUZ3HMlmkA1uPozWdcAwUq7pqLtFJvV3bb0XySv80R2srXJ/APlKxEWBxGJxMommaRYcNGVVVBClnYhALqA638lFxetfFcBoVMVTo0o5YpOUndt72S1vrp6kxqtRbZB4f0440kcuKkGaDIGBmiCR/SMFjMJCgsbnYEi1ye+tmrwnhc5RoR0lf+13eiu76u37YhVJ7kp/lD4gY8GgkQTYos5YxDsI0phjyja145Gub772rAuCYJTqycXlp2Vr7u2Z9/NLT1J7SWneVvTD5QsbjJpBgmlTDxAm8IIYqu80rLqqne2gAtetrh/BcLhqcXiFFzl/la13/ak939blZ1JN6Evgfyr412wuHPV3Z0illdSWOaS2YWNh2CvI63NYcT7OYSCq1tdE2op6aLz37yY1paI+G+UPFxwzTxSszz4x0iEn0irFGobLGp0BvNHt3CrLguHnVhSnHSEE3bS8m7Xb3/tY7SVr95adM+M4/wCeYHAwYhxiOqTr2QgBpZTdy6KMtlVcw00BPrqcOwuCeGrYqpBZMzyp/wCK2s3rd3t4kzlLMopnQ9GuOSy8cxOH653igw4jsTo0kZiDyMo7IfMzgkAVz8bhYU+F062VKUp38E72V97WsXjJ57HoleZM5Pr3pqCgF6kHkeHweFn45jIsdCTiOsimwjktk6uIJlUD2bGwve4PaG+/cw+lGOUqknLU9JxSRsQjkZmvl7WV9dzGQQwOm47qvqZ3bY+ei0HV4WJLABQyoBa2QM3Vm6gA3XKbgC972F7Vx8U06srGJFrWuDDuACSQANSToABuSalK4KuTiBkH0Win+0I38Y1I1HMMdNiAwNdGhgG9amndzKuXQhxqDcRqGz+27doNf7ROsm+17cri1q60YqKtHQxlY2GM2CDhiyoWnRjuVYuwRfurE+XzUAWtWKhjY0cXBLrZ/PT+f3TV4nh/6jBzp87XXitV+PmUFe1R81FSQYoDNAYoDNAYoBQGaAzFimhYSruguQPrJuyHzG3cbGuLx3hFPiOFlTkveWsX0f4ezOtwfiE8JiE7+7JpSXd18V/Br+XPEgcNUb55owPyu37LXyj2Ypv+tb6Rf2R9KrfCeMNimRM7HWXDiNO4Isgi09IZPzV7ZU4yllW0Z3fi1f8A8katzdxiZElSJtVw8HUgLr9Myu73udhPK+vcoqMPCcoOa3nK/wD9bpLzil82TLoQ+BKrzYdJzlw5mGcnRQGKCU3/AJQtzy0rJiXKNOpKkrzy6dedv4IW6uesfLB0kw82AEWGkSRRiEjfq9VAWMuAhGhGqajTQjlXlPZ/A1qWLz1otPK2r76tLX6merJONkeYccweJScxSNnfDwoOzskWQMFGg2EljpvfevTYerQnT7SCspye/N3tfnvbTuMLTvZnfdEOL4TBcDnbrIziZxKhjuOsLG8ca5d8oBzX27R764PEMNisVxSCyvJGzvy6vuu9vkZYNKHecNjeFyYPEwRL/wCYyRlgdMsswJVT3FVeMeYNd2nXhiaE5v4Lu3eo7v5tP5GJpp2LPoTgxPxDB4UapDLJK9+ZU5iT4FYYhWrxKq6WEq1+copL5/zJloK8kj0zo5wZDxPGcSfE4WVQGCdXIGEegUGZtltGgF7827q8zjMRJYGlgo05xel7q2bnp11foZor3nK5I+Szo51BxOKaeDEPiH/iQNnUAEs4vYWJZtR91axcexzqqnQjCUFBbSVn0X0+5NKNrs7+vOGYn1701CDjsSO0M2VVF5GvawtewPI21J5A95BG5hcPn96WxKRSdb1WIQqTFDZndQSEy2ZVUxn2ZC5FkVQTlbUkEVuYmEXHb3nt1Ie5JxHCzLOZ3yr9H1KgIrPkLB2Du111IXsgaZdG1q2Hp9lDLzLKF9TaOHxoDfOVJvlAYi/isYu21+1ex7qz3ZOVLc0IIit8Oyxv/ZgXjBYaZHjNswuCpBFxrax1rHOlGStJENRexbw8RQxiQnKNiG0Ia9ihH2gdLd9ceVGanktqVuV88onINm6seyroyEsDfOyOAbCwy3G9z9k11cHhezWaa19DHJmxhffXz1rfKmoAy3VNQbq730GtmCnm+402INyCLHVxGKjSTXP93LJXLnqVy5bDLbLYaC1rWA7rVwb63Mh5h1ZXQ7jsnzGh+INfUcNV7SjCfVJ+aPluJo9lWnT6NryYtWa5gsLUuLC1Liwy0uLC1LiwtS4sLUuLC1LixgwNIRGvtSdgW5XHabyUXb0tzrm8W4jTwGEnXm9lour5I6HDMFLFYmNNbXu+5Lf8eJ0/SXorBj444p8/VxsHUI2W5ClRc22sTXwzB8Rq4Ocp07XatqvmfUZQUtyql+THhzZLxMQiZI16xrKMzP33N2dibk71uR9oMZFO0lq7vRa6JeitoV7KJHw3yV4JElW8zGUBZHZwWIDrIbHLYXKi57r1kn7RYqU4y91ZdlbTZrryT0CoxN+I+THh7QLAImVVdpAyuc+Zgqt2mvoQiabaVjh7QYyNV1XJNtWtbSyvba3Vjso2sZf5MeHmOKMxNkjLNYORmZ8t3kYdpj2QBqANaL2gxilKeZXduWyV9EtlvqOyiTP9hMGZcRMyM8mIDpIWcnsyWuqAWAtYWO4tvWH/AFnEqFOnFpKFmrLmub+/Ins1dsqejvyU4PCTCa8kzKbxiUrlUjZrADMw7z7q3MZ7SYnEUnTVop72vd/XRFY0Uncs8Z0Bwk2LOMkDtMWRx2yFVowoQhRbbIu961KfGsRTw6w8GlGzW29739eRZ003c0YL5N8DCkojR1eWJ4Xk6xi+WQWYi/ZB8bVepx7FVJRc2motSStpdbd/1IVKK2I+H+TDCJhJcKrSgTMjSSZlznqzdFtly5Rc6W51mn7RYieIjXaXu3SVnbXfne/zI7FWsdF0Y6PQ4CAQQA5blmLG7MxsCzHvsAPQVzMfjqmNq9rU327kuiMkIqKsi2rSLErFTZFJtc7AbXYmyi/K5I15V9Apwc5KKNQpcZAxCxKbl87yE6KdrltCw7TLYA7C1wBcdpRtG0dLF2v7TRgeHJHHmUdrMqRk6nKrhUudyWyhmbfU7hVAytkKKtcsyZTpZF8cxf3LkUfH31XQvqa5oWURrGNM6lzfW17nzJOpPPXvoiGmtiF87EOaU3Mc2ZwiDM91VQJEQasHAue4lL7sRihVz1HBcv1lMyTuboYrsZHFnbl9gWtbTQvawLDe1r2ArcjBLXmYpSu7nzNjkVst8z3AyIMzXb2QwHs372sPGkpKKu9ipOh4eW1kOn2FOn42+t5aDvzVya+PlLSGi+pkUSxRAAAAABoANAANgBXPuWMmoB51xGK00o/3jn8zFv619E4TNywdN91vJ2+x894vTSxtRLqn5pMj5K6Nzm5TnOmXSdcEgCgPM/sKdgPtvbW19AOevca0sXi+xVludThnDHi5XlpFbv7I894v04xU9sr9SAACIiVuebZr5vS9cupjas+dvA9Lh+DYWje8cz/5a/K230NWD6aYyOwExYDlIA/vJF/jVY4ytHaRerwjB1N4W8Lr00+h0XC/lLNwMRCCPtRaH8jGx94rbp8Tl/evI5df2cjvRl8n+V+Du+E8UhxKZ4XDjmNmHgynUf15XrpUq8KqvFnnsRg6uHllqRs/o/Bk3JWa5gymjE4hUIBIzN7IJsPNjsq+PuBNhWtisUsPByacu6Kbb8Ev/Rs4XByrzyppLm27JfvRal3wnGYbDgs0jSSMLMyRSuAPsIFQ2Xn3k6nYAfK+MUuNcXrZpUJKK+GOyXi3a77z3WA/0/A08kKsL83mV2/Pboif/tVhu+b/ANtiP+1XKfstxZK/Yvzj+TcXFcE3btY+aJmG41BIQqyrmOyt2GPkjWJ91c7EcKxuGWatSlFdWnbz2NmliaNX/bmpeDT9CfWgZxQCgFAKAUAoBQCgFAfWL1kQclDP+I2VfgXr6Zgo6uRrRWpom7L59xky2G5bMMgXzuw91dBtJXZd6O5BkhkhyKz5gS7KQhNncsSoCglsoc5Bb2VN7kXrDQxCqtq1mYr2OL4r8opEvzTh2HOJxRsGbMWjU88zXucpOt2Crc671tqF9yHUtsSeFcI4y0obF8QjERBzxwIpPauMgJjAG/tXJHjvV8iKZ5HYIixgm/ddjqTyAv5mwUaa2AG1IwjFWiipmSUKrM5CIoLMWIUBQLlmbZQN/CrA04WAkrKilVS5hjK5Mxb22KHVSwIUXAYHMToxB1sRFVI5DLGDtcv4Jg6hlN1YBgdtDqNDXBknF2ZJ91UA0BwfFFvPNp9c/sB/nXvuDu2Cp/P/ALmeF4xG+NqadP8AtRFYAAkjQanyG9dJysrnNyN6JH574zxJsTNJK+7sTbuGyqPACw9K83Um5ycnzPoGHoRoU1Tjsv25ngfCZMXPHh4QDJIcq3NhsSzE8gACT4CqN2MyVzoukvyaY/B3ZouujGpkgu4H8y2DqPErbxqqkmWcWjj6sVJPD8fJA4kico42I/YjYjwNWjKUXeLszHVpQqxyVFdHtvQ7jXz3DCUrldWMcgG2ZQDdfAhgbcta7uGrurC73PFY/Bf01bItVa68O8vAnhWxc0sncMnhS4y9wyeFMwy9x8vCGBDKCDuDqD5g1DaehKi07pak7hGPaFlRiTExCjMblGY2UAnUoTYW5Ei2m3z72p9nKKpPF4aNmviitmuqXK3O2ltd9/WcF4tUnNUK+t/hfPwf2fqdVXzQ9UCalK4FQ1YHxPMqKWYhVGpLGwHmTV6dKVSSjBXb0SWrZDkoq72PjC4pJFzRurr3oQw94q1WhUpScKkWmuTVn5MiMlJXRScV4w5do4TYKcryWB7XNI76EjmxBAOmpvl9p7Oey0cZBYnFaQ5Jby730X1fcrX4XFeMf0z7Kkry59F+WVJjYm5eUnvMsnw7Vh6V7+nwXh1OOWNGHzin9Xdnl58Sxs3d1JfJ29LGyGWVPYlkHgzdaPXPc+4itLF+y/C8Qv8AbUX1jp9NvobFHjeNp7vMu9L10f1J6cbxFv4cTeOdkv8AhyNb3mvN1PYNZnkr6crx19UdmHtHFxvKm7+P8HT4uN84ZFDXGU3bLYg3U7HTU357aGrYavGmmpHcTsfWHwpvmchmHs2FlXvIBJ1tpc+lrm9K2JdTTZBu5H6S4VZcJOjFlBiftL7SkKSrp95SAR4gVjozcZpohnP9D+j8WBw0ccaKGyKZWGpd7AsS25F72HIWr0hhLp2ABJ2Auee3gKA0Kv15NDyG+W+lhbdze1xe97DQ6w2krsEzBYIt25RbmkZsQvcz8i/wXlc6nj4rGZ/dht6mRRNc6nD2O8AFiT7UQHMn60dtydV31F8t8Pis/uz36mRSsSME2R2Tk15V9SOsH5mDfjPdWPG07POiJKzJ9aBANAcNiO08h75JPdnYA+61e/4dHJhaa7r+ev3PEcR9/FVH328lb7GqWAMpU7EFT5EWP71tt3VjTUWnfoeAL0UxbfOMsDsMMWE7AdlclydTvoL2Gtta89JZXZnu6c1Uipx2ep6D8gvRyQztjWUiJUaOMn67tYMV7woBBPebcjWOo9LGelG7ue4g/wCvOsJsFFxbodgcS2ebCxM97lgMpP8AMVIzet6lSaKOnFnO/KN0UwacLxBjw8MRjUSIyIqsGVl0zAXNxcetXhJtlZwSjoVnQDh3U4CAEWZlMrf8wllJ8cmQeld/CLLSR4fiUu0xMn008v5udDkrZzGjkGSlxkGSmYZBkpcZD4nw2dWW9swIv3XFrjyqtSMZxcZap6MtC8JKcd1r5E1ePvJGhjTKSqlnkBADEahY7hmIPeVHcWr5jw/2OrVZt15ZYJu1tZNJ79En137j2WM41SpaU/el9F8/svoQooxLMqzmSbXRWBKk6EkrpGEUWJNrm4GuoPQ41hKfC8K44Omo6e9Udr6/2xb1zPW+XRLXvWDhuIqYurnrT22gtvF93S71fyOue9jYAm2gJsL8gTY291fOVZyVz0JyU0jySEyFXC+yUJKBuYjBUXtzfXUkA7gfXPZjBUKVDtYUnFv+6Vs0l1t/bF8lz3d9G/H8brVJVOzc01/ilZLpd3d36Hy0LAl426uW1g4F/ISL9dfA+hB1rtcR4bh8fTyVo36PmvB/t+ZzsFi6uEleG3Ncn+9TMMAVQovp36k95J5km5J7zW7TjGnBQirJKy8DVnmqSc5bttn3kq9ymQGOmYZDWMbENDLGD3F1HwvVHNXLxhoegV83PoIoDDqCCCLg6EeHdUp2YOX4CJBGUkGkTGCNjqZEiAQTN3FrE27weVq9LTnnipdUYWWVXBp4AjSlppAQBJIkKnkqMY+s8S+UsO4P41yMdiG32a2W5kiuZe1zSxG4nOY4ZHAuVR2A7yqkgfCr01eSQK0KsSRhDfqDHGT90hUObl7Lh/QV2MRDNBos/hLuuIVNeJmCIznZVLH0F/6VaMXJpLmQ2krs4yOEgAEagC/nbU19DglCKitloeGqXnJya1bv5n0Y/CrX7ymTuPjo4wQLExF3xWLEguLEPnlRGB3fJJAQN8obkDXAxKaqSPZ4Bp4eFtNPTQt4YGwqCONS2HRcqZBeSIAWAVbHrVA8302kvpg3N2zj4Ffg+ii/+YwyNFJIM3XfOJOtcHVWljkR0e4sbPtf6p2yZXzMOZcibBxgQoVxkkaTJbPay3DG0bqgdrBttzqDVHB30MsammpzvTThuNxcWQR4lYS0fXKqQdU0IZXfQyHElwBsEUm1sgvWWnBJq5r1pzcHl3tp4liEBFwNCLi3dytXfUlY8S6b5oCPwqc3eRk7jPV+FM3eOz7jHV+FM3eMncZEfhTN3k5O4+XUKLmwHibfvRyS5hU29EiGeJwZggljZzoEV1ZyTsAoNyTWCri6VKDnOSSWr8DNDB1ptKNN+X3L3BxLh0MkpAdrA87d0aAC7Hy1J8LAfKOK8QxHGsWoUotxWkI+snyu+fJLS/M9jgcHDB0rc3u+v8Ll58ymxvGpZiV+byrH4tEobX6/0max+yF8yb2HpuC+zlDCWq4lZ59P7Y/l9+y5dTWxtTEVfcotRXW7v8rLTzv4GnrZthFEB4ytf8oit+qvXPEvkjjx4P8A5S8lf7owVmP14lHcI2Y/mMlvhVXiJ8jNHhFFfE39F+TDYZ/rTyAfdEaj/AT8aq61TqZo8Mwy3jfxb+1iO4g2aZmPd173/Krj9qo5yfNmaGDw8NoL5q/rc0t80/ulY/eiJ/U62PvqHd7maEIQ+FJeGnobBxGMaCF7eAit6fSVGXuL5u89QrxZtigI+PmKRsRodlv9piFS/wCIislKGeaj1YbK6KMKoUbKAovqbAWFz6V6UwnziMQsaNI/soC7W1NlFzYczptQE7gmHaPDwpJbrFjQSZds+UZyPDNevNVpZ6jkubMyJtYwDQFdBwWNJM4zbAKhPYW2oyr3AjQG4XlatiWJqShlbFixrXBWcek7AT7ZF/5V7TemgH4q6XCqPaYhPktfx9TS4hUyUJd+nnv9LlOY69hc8w4Ax0uHBalTxnFyYOPEYiKWOP6MuySpmV5I0OTKQ6EMwCr9a4VbAW11MRQjP3mdPA4udL/pxV035XO0dQwI5EW9DXHPT7o0wYrExqqCOFwqhQxleMm2lzGIWC6AbMazdojX7KRWcXwt4shfNNI4c2Fsxa0ZIQXsiodL7BBc3uTVSbdyzikrErE9K2EjwLh5GlVFZmVojEhkzhMzNIrn2CSAhNrG2orYpwdT4TUr14UfjZXRwBVCjkAB6C1dZOyseXcbttn1kqbkZBkpcZCn4yzdYiq7KiozyBNCQWVUIa1xa0hsN/O1YK03sjo4DD053c1faxofBxLq7uQf7yeQg+jPl+FYG77s6caFKO0V5GgLg07QSEnfMkYc/mVSaWXQyqyJ0fFEhAfKXc26uMDLkBH8SYMRlYg6Ie0Adhc5fL46GI4vPsKDy0Yv3p/5Nco9UvK+t9EZ4uNJXlv0Ic3F2ZsxTM213bLYHcKoVgB6621J3ruYHh1DBQyUY26vm/F/bZcjDOq5O7NbcSk5BB5gt8cw/at3KUzGpsZIf7QjyVR+6k/GpyjMa2kY7u5/Gw+ANqZURdmowrvlF++wv76myFz7oQKAUB69XiDfFAV/F2/hr9p9fJVdgfzBa3sBG9W/RFZbGiu2YyMIuvlEe8cTK83cXFnii9DlkPkg1zGtLG18kMq3foWijoK4ZkFAKAUAoCs4hhOtIeNwSAVsTdTrqLjVToNddtjXRwONeFburp79f316mni8KsQlrZryKwqQcrKVbuPd3gjQjyv4616ehiqdeN4P8o4dbDTpO0o/Pk/3zPjEyLGjO/ZVAWYk2AAFyT6Vmckle5iVNydkjz6PEHGPA0+izvCpXYJHMyXhU73YNkLbktysoGWrF08K5r4ml8r8jp4enBVVDl62PR8LI+FAjkDPCqgJOO0wUaBcQvtXAt9ILg2JbJz87ud1Nx0Zq45FJIIp8O5dQGBEb6MrlCHXKy57ZNgwuGNrkBTMXbRk2jJ3e3cauBYyQJNNiHYRIAADHJH7IzO+SQlie0q8tVYWvR62SRDtFvW68iLwPBuqvJKpE07meUEg5SwASIHYiONY0/CTzrr0IZIWPL4yp21VyS05Flk8KzX7zWy9wCeFLjL3DJ4cqX7xl7uRSYlrTyvyWOJbeKdZIT6iVfdWvUd5M6+Ajaltu/wc5hoQqgAAEAA2FtQKJGyfUqE21Isbm3O2wvyHl3VWcFOLjLZ7hO2p9gf689TVkkkktEiBQCgFAKAUAoBQCgPVcBixIt9iDlZfssNx/UHmCDzrx1ejKjNwkbtOanFSRJrCWK3iT/SIt/qu3uMY/qffXT4bHWTKTIeIkOip7R57hV5uRz7gOZ8ASOsUNvRqMIJ4xssxIuSxPWRxyMzE6kl3f3VxOIRtVv1RkjsXNaJYUAoBQEDimJIGRTZmGpG6rzYePIeOutjW/gML29TX4Vv+DWxVfsoabvYrRhgPZGUiwBW6mw0AuOXhtXp6lGnUVpxTOLCc4XcW0V/EeksSXjdlxBBsUW2dTzLSL2UIvsbN3XrQXBnKWbDtxf089/U34YxtWqRuv3kc90ktioyYJybKcmHmKxXkAYoQ57MjXK6FjbKDvrW7TlXw1/6qm30nHWK8UtV42+RWNOlJ3pO3VPf5FNPhrAxnMpGm1mUi2Ui+zA2I8hXfXZ1qVk04tW0Na8oTvzTPQeinSL50pSQBMQgBkA9lhsJYvuk7qdVOhuMrN5TFYWeHnll8md7D141YlD0svhcXE2FYwF0lknWO2R2zxiNpIiClzebtABjbfStnh+GjiHJT5GDF1nRs4lfF0saSU/PSOphYfw1KqHCLIssy3Yuoz6ZfZYXynQpsvh6pNyjrZ/ZM0q+JnVhl6/v71OuTimHZDIJ4jGACXEi5RfYlr2tofce6oVSLV0zQdGSdrPUkwSK6K6EMrKGUjYqwupHgQQanNfUq420NmSpuRlGX9qXFjkseRbFN9uRl79VSPDaesZ9b1gerZ1sOrUo+BV1csKAUAoBQCgFAKAUAoBQHoXaRs6C52ZbgZwNgCdAwubE6a2OhuNTG4SOIj3rZmphq7pO1tGW2FxKyKGU3G3cQRuGB1BHMGvLVKcoSyyVmdmMlJXRAxThpT9wZL+LZXYe4Re+urw6FoOXX7FZmiGPLck6nVidB4AdygaD1J1JNdEoffRftxNPqOvcyrf8Au7KkJsdReNEa3Iua4WNqZ6rty0MsVoXNaZIoBQEXHYwIAAMzm+Vdr23LHkouLn9yQDs4bDTryyx+b6GOrVjTjdlasZ1LdpibsdrnwF9AOQ/c3J9VQowowUInErVJVJOTRyfTDihZzhk0UANOQdy2qRacrWZh3FBqCa38LRVWV3svUhRy6tHPItrACw2AGg9BXW7itzn8Dj3jcyxkZmZmBZUkFixZbB1I0BAuNa8VjKjq1Z5ndXZ7PC4Ok8PC61steeupeP0sMjZsRhoZDYLmjzQPYaC7AsGtyBWsWHq1cP8A7M2u7deTKVuFQqc/P8r8HRdF0weImRsPPiIsQgZljlVCtiCrByqWdNRcBwfZOhtVsVxLFSjaqotdUrHP/of6eWa1vqiVxPh+HRmxPEpijy6LBGx0SPsqqFF619SWJFgDIfOscOI4iKcMPouunqQ8N20rtXZzuK6V4eMn5ngYkPKadRJJppcC5O2xLnxArFJVamtWbfzOhR4db4tO5ftvU5ji2JlxT5pHLysBGjNYZb3AygCyhczHQd9bOHo9pONKPNmzWVPC0ZVIrVLfn09T2XhEyyQRvGuVCi2U7rYWKHxUgqfEGuxtozw8o6vQmZfDlU3K5e4BPClxl7jhZ3Bw6kbSyGUf82R8Rf1vWFHXStBLuIlZCooBQCgFAKA+DKu2YX7ri/updE2PonbRhfQEqwF7XtmtbkaXQsZoQKAUB6SEqLnPUTWYSGzxtlbnpdWA5Ot/cRYjxGh1cThYV1rv1M9GtKntt0IMGLyFhOOrZ3Zrk3ja5AULLYC9gq2YK3Z2trWKnRdKCi+RvxqxqaozxiLrBHAb2nkET/8ADCvJKp8GSNk/5lY8RU7Om5LcyJXZ0wFedZlFQDDsALnQcyalK4IE2PLaRC/32By/hGhf0sPHlXRw3DalTWei+v74mtVxMY6LVkdILXJJJPtMdz3DusL6DYV6CjShSjlijmVJOo7yMzuqKzubKgLMe5VF2PuBq7diuS+h5TBIzgyOCHkLSuDqQ0hzFL9y3CjwUV3cPTyU0vPxIm1mdtjOIkyozfZVm9wJ/pWWTsmyqV3Y5mJMqgdwA9wtXgz6GlZWPqhIjmZZAUZkIVtUYodSvNSDyNTyMU4Rm0pK+5nEYx5HHWSO5VbL1js57RN7ZifsUSSWhEKcISeVW/X+DANDMS+FLeUE/VBt/MwIH6RJ7q6/BqV6rm+St83/ABc4XHa1qUaa5u78F/L+h33QniIRmwzmwctJCfE9qWPzveQd+Z/s1vYyk4Tzcn6nm0syv0/f4OyyVqXIymjiMoiikkP1I3f8qk/0qG9CVC7scRj48iQx/ZX/AAKE/wDnSJ0pbESrFBQCgFAKA+ZTZSRuASPO2lGSi2Mww9kAJW3Yy20toVNztzFr7kaAC9Ei7ZDx2PLoRkAFwb5ifZIO2Ud1t6mzIuR6sUFAKA9Nt4VU0rdwt4UFu4wVuLEA33qAvAhLwiNWV0DRlL5MjEKMwsxWI3QG3PL31hq4enUWWRmjXqR2JV5uUv5kUn9JUVpvhVDk39PwZVjJ81+/UfSneUj+RVH+INUx4XQW7bDxc+SR8/NVJuwLkaguxax7wCbKfICtunh6VL4EkYZ1pz3Nx8qzmK3cLeFBbuOe6d4jLhTHpeZ1h/CbtKPWNHHqKyUYZ6kYllpd22OJNd81yLxNrQyfyMPeCP61gxTy0Jv/AIv0M+GWatBf8l6lEa8Se+ZigNa+03ko79e0dBz9oVbkUvZts7KToxIEw2DVbYic/OcU9geqjTsRox10XrHNr6upGx0yJaWOW66dV1Oi91fvzbOd451azv1RAismQXvZLZYiWv2jJGsU19yZzfXUxUWqM+BmsknJ87/yzdw2IqFJBBaQ2uCDYROBcHxDH1r0nDaEqVGOZWbbf0djzvE8RGtXbi7pJJfT7lnItxuVIIKsu6sDdWXxBANdKcIzi4y2OanZ3PQOi3GvnMRzgCaMhZQNATa6yIPsMNRvYhl1y1wKkHTk4S3+xmaW6Wn7+/U39JWthpBb28sf/VdY7/rrHLYtTV5I5Hi73lA7kv8AnZv+2KsjdkQ6sUFAKAUAoDB5X2zJfyzLm+F6h7ErcsOMDtL5N8Cv+dETIr2FwR36VJUKbgH1oDNAKA9Ry1juathlpcWGWlxYZaXIyjLQmwy0uMqGWgsMtLiwy0uLHnvTPG9Zi8gPZgXKdf7WUK7gj7qCL87V0eHQ1c34L7/YpU0jbrqUtdQwmGAIINrc77W538KhpNakrfQrIOGRuuYApm1UKctlsAvYPZBIGbUaZrcq574dh6qzONr7W00/dTehxHE0tIzfz19fsbMJ0faSVI0lW7kqvWAjtBWYBmW++W3s865eN4ZGhDtIyduj/fsdXC8anUllnFfJ2/J13Q7oG8M5mxWRsjBolQlgWCqA7XA9kjQW315C/L2NytX7RZVonv8AQ6zF8KLdZZj9Mw69r2fqlWwhht7IOovcW6yRgcxvVkzUlA854pGGxLuwUyL2DbVUa7MY05Exh1iLDcxEaWtXoOFUI5O0a1vo+7/2cjGVZXyJ6c0RJNZFH2QXPmewvwMnurqPWaXTX7fk01pFm+rlSz6KBzjYur+y5m7uptz5X6wx2/F41zeIuNo9ftz+xmpJ2fT7nX9KW+jiX7cyfoDy/vGK5fNGxRj7xx2Oe8r/AHcq+mRW/dzWSJnkaakqKAUAoBQGGW4IOxFj60BOxT54o3O4Nm89Va34lFVRd7EKrFD4i2t3Ej+o+BFESfdCBQHqhHhWI1/kYHlQGT5VBNu4elSQLeFQLGPSpHyM+lQT8jHpUkGR5VBPyPJ8Lw3FuGZ8NJnLsZrFGAlezyBfpCSAXsO61uVdKhjsPSpqDbTXd5iWGqzeZK6NGIvGQJFeMk2HWI8dzvZSwAJsDtW5DG4eW0189PUwyoVY7xZpngeSyLDMytq5WGRhlG63CEHMbDyzViq4yh8Lkrc/Dp8/QtDD1N8rLbD8Bxcns4dl+9KyxL6jVx+Q1inxahH4bv5fn8GWGBqy30Oh4L0OKSJLNLdkbOscQslwNM7sMz2OotkHeDXKxXEaleOW1l+8zfoYKNN5nqzqMViUjUvIwVRuWNh4evhzrnxi27I3JSUVdnFca6XySXTDAxIdDKw+kIP92h0Tl2mud+yNDXZw3CZP3qundzOZXx62h5nNIgAAGwrvRiopRWxy223dkbCveSXQggqouN1C3BB5jO0o05qaxU5qU5rmrel/uy8otRi+v5JEkgUFmNgASSdgBqSaytpK7MaV9Edx0W6OBYA8yss8pEjEEo8Y/s4gym4yr7QvYsz7g15LFYqVWq5r5eB3qOGjGnlZr43A6TQo0zyi0sqiRYwVK9WlwyItxaZhrffepoTc3qUqUY03eJzMjXZz99/cHIX4AVtrYwvcxUlRQCgFAKAUBNwC50lj8mXzYaD8yX9aq9y61RBBvVihrdwpuzIgI3kYItx4nmQf01DdiUrkeXi0C7y5j3Rxu/ukbKlUdQvkI3/j8X2MR6mEH1AUj4mo7Rk5Ue25arc1bC1Liwy0uLDLS4sMtLiyFqXFhalxYWpcWFqi4sUvRliYpCb3+dYwa9wxUyr+kL6WrSq/EdWh8CLeqGawNAQeI8Xgg/iyqp5Le7n+WMXY+gq8Kcpu0VcpOpGCu2cxxLpsxuMPEAP7yb4FYVNyN/aZCLbGupQ4TUlrUdl5s0avEIrSCuc3i8ZLKQ0sjyEbZrAD+VFAUHle1+8muxh8HSofAterObVrzq/EzTW0YRQF9hejjTcNikjF8RG+JkQf3iSTyMYSTtdQljyZV5XrgdvKniJTXV371+7G9lUoKPcvOxE6LcEONbOS8cEZBzZQGaRTdUVXUiyEAtcWuAuvbA2Mbi1OPZw2e7+35KUabg8z3O5c4qLXKmJTX2LQzAchlYmOQ765ox4VxZUeh0YYr/IouI48S4gnK6iKJQRIjIQXdywAYa6RJqLg6WJrLh4uN7ipNTs0cxATlW+9hfztrW2tjXZ90IBNAYjOb2QW/kBf/CDUXRNmYkfKbMVU9zOoP5QS/wCmozonKz463uzHvCxn4NK0f7Gl2LIC/wBnTkXkJPqkaJpt9c0tIXRO4MSJCDl1Qk5Fy+yy2vcsx9o7sai1iU7nzjossjDke0PxXv8AqzelqsiJFfxDD9ZGy8918xqP8vWkldWITszka1zMKA/SFDVFqkaihJm1CBQGLUAqAKkWAoCnSKWGV8sbSxSt1ilCgMbkAOrBit0JXOCLm7MLezWCpTu7o26NdRjZm4xYlucMIvro07EW5H6MI1/BxpzvpCo9S0sV0RwXHsfN84mi+cTMkbhRqsdyY0dv4KpdQZCtjf2eddjAYKlKGecb6mhiMTUvZMqEjC7AC+9ha/ie+uxGMYq0VZGk23qz6qSBQCgF++gPTuiMTLgcMGFm6lGYdxdQzD0LEeleXlLNJvqzotW0NmN4/hYf4mIiU9xcFvyg3+FVCi+hQ435SMEns9ZL/ImUe9ytC3Zs5d+lsWKbEtdY3a0aIWBYKIUs7W5ZnfQAnTQGrRa1MijZEb5xfUB28FjI9zTNF+xrLd9CtkfXaP1dOReU3v8AyRomn4zS0h7plUbQ5lU8zHGgv6yZ3Ho1MvUZjMkQb2yz/wDEZnHorEgegqcqIzM+40CiygAdwFh7hUkGifHRp7TqD3XufcNahySJs2QJuPoPZVm8+yP6n4VV1FyLZGSejXFGlxIUhQMjGwuT9Xc31G3IVVSbZOWx0nFYbrm5r+xtm/YH0q6IexU1YoVp6OddI5WQJezWKZt/at2hzsfxVilDUyReht/2Jb/1A/6J/wC7UZC1z2q1YzDlMZaEZTNqE5RlpcWGWlxYZaCwtQWFqDKLUFhagsYNgLk2ABJ8BzpcZTxaPEGW8puDKzzWbcdaxkCn+UMF/DXo8LDJRiu711NCs7zZ9VsGM1y4hV9plHmQPhVJVIQ+JpFowlLZEWTi0Y2JbyH+dq1p4+jHnfwRlWGqPkRpONH6qerH9wB/WtaXE/8AGPm/31MywfVnx1mJlFljkII+pE2Ug9zEH4GteeOry208F+bmVYamic3CsbMAJXlK6AB2ZrW0tlYhfca01Az3N+H6JEe0G8syIv6SzD31fKiLskDhaRNlMahrXB9u452ZtdDofTvFXSXQo7kgVYqKAjz42NPadQe69z+Ua1DkkTZkGbjyD2VZv0j46/CquoiygyDNxyQ+yFT0zH3nT9NUdRkqKIM2Jd/adm8CdPy7fCquTe5ayJXCeDS4j+GoCjQu2ijwHefADztRK4OqwHRGFNZC0rePYX0VTf3sRV1BEXLWDBiL+GiheSqAlr72sLHbnr41NrA3iQN2ToTplOh8bd/pepIKN1sSO4ke42vV0UYw7tcMgLEdwJHiCRsD/wDvKodiVcv1a4BsRpextceBsbVUsd9atYqKkCgM2pcC1AYtQCoJAFSQRsZxCKEXlkjjH33CfuagmzOfxvyg4CPaUyHuiRmH5rBfjUjKzlOknykieCSGGB1EimNnkYKQraPZUzakXA7Qte/K1SlrqWynFPxWQ7FV/lX/AO1635cRrPay/e+5gWFgt9SNJiGb2mY+Fzb3bVrTxFWW8mZY0oR2RqArEZDNAfUbWINgbEGx2NjexHdpQHWp01B9qEjvtJm/dRV85WxtXpnFzil9Mh/dhU5xY2J0wgO6yjzVf6PTOhYgcV6TRuy5Ec5VbU2UXYrpuTpk7uYpnVyGrlVNx2Q+yFT9R950/TUOoxkRBmxTv7TsfC+n5Rp8Kq5NlrI0AVBJmgFABQHfcA4onzeIEZbIg0BZb5RftC9jffNY3vvucsdihaLjojtLGfxr/nU3B9/OE+2v5h/nS5JqkxkNrNJER3F1PwvS6BF6/DA30Y73yvLvrobG1CDOI40ij2Wt3sVRfi1/hQXRWt0rX/d+jOw/MI7Gouuo16HsuWte5NhloLDLQWNWJnSMXkdUHe7BR7yaCxz+N6dYCLfEK57og0vxUEe80GU5/HfKtCL9Th5HPIyMsanytnPvFTYZTn8b8p2Mf+GsMQtyUuw8czNlP5amxNkc/jek2Mm/iYmY+Ct1Y9Vjyr8KWQKm2t+Z3PP1NSSZoBQCgFAKAUAoBQCgFAKAUAoBQCgFAKAyhINwSp71JU+8a0uQSl4nMP7RvUK3xZSfjVs8upGVGz/xeXvX8oqc7GVGG4vNye3kqf1U1GeQyo0yY6Vt5H9Dl+C2FRmfUmyI1tb8+/n76gkzQHruO+VXDLpFFNJ3E5Y1+JLfpqlmDnsd8quKb+FDDF35s0p9Gug96mpyg57G9MMdLcPipLHklovS8YUkedTZApZWLHMxLN9pjmPvOtSDFAKAUAoBQCgFAKAUAoBQCgFAKAUAoBQCgFAKAUAoBQCgPuGFmNlBJoDaMDJfLkN7Xt4Xt+4I9KgCbBSKLshA7zS4I9SBQCgFAKAUAoBQCgFAKAUAoBQCgFAKAUAoBQCgFAKAUAoBQCgFAKAyjEEEbg3HmNqAul4omt2l12G4U5s329dNKrYH1BxZFN8zkZ+stl27TMVAz2t2v9aWWBvXjkQ+3sBt3X+9trt4VTs2RY04vjasjBc92FrNa2uhN79xPLu7qsotPcFDVyRQCgFAKAUAoBQCgFAKAUAoBQCgFAKAUAoBQCgFAKAUAoBQCgFAKAUAoBQCg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data:image/jpeg;base64,/9j/4AAQSkZJRgABAQAAAQABAAD/2wCEAAkGBxQSEhUUExQWFRUXGBgUFBgVGBsWGhwYFhgWGBUVFBYcHCggGxolHRUUITEiJSkrLi4uGB80ODMsNygtLiwBCgoKDg0OGxAQGywkICQsLCwsLCwsLCwsLCwsLCwsLCwsLCwsLCwsLCwsLCwsLCwsLCwsLCwsLCwsLCwsLCwsLP/AABEIAMIBAwMBEQACEQEDEQH/xAAcAAEAAgMBAQEAAAAAAAAAAAAABAUBAwYHAgj/xABHEAACAQIEAgcDCgMFBgcAAAABAgMAEQQSITEFQQYTIlFhcYEykaEHFCNCUmKCkqKxM3LBQ1Oy0fAWY3ODk9MVNFSUwtLh/8QAGwEBAAIDAQEAAAAAAAAAAAAAAAECAwQFBgf/xAA6EQACAQIEAwUIAQMDBAMAAAAAAQIDEQQSITEFQVETYXGRsQYiMoGhwdHw4RRCUhUzYiOywvFDgpL/2gAMAwEAAhEDEQA/AOt6O8F6855B9Eptb7bDcfyjn37d9bXG+LOl/wBCk/e5vp3Lvf0PJ8D4QqlsRWXu/wBq6977unXw37hRavGnsjNQBQCgFAKAUBpxmFWVCji6ncfsQeRG4PKslOpKnJTg7NcylSnGpFwmrp7o8+4tw5oJMjag6o32l8fvDQH0PMV9A4XxKOLp66SW6+67vQ+f8W4Y8HUutYPZ/Z+H18yHXVOOKAUAoBQCgFAKAUAoApIYMpysNAd9OasNmU81PnoQCOdxHhmHx9Ls60b9HzT6p8v2+hvYHiFbBzzUn4rk/FffdHR8Ihw2JUl8PCJV7Mg6tTvqGUkXKnWx8CNwa+PcWpcQ4PiHR7aaW8WpNJr5Pfqj6Pg6+Hx9FVVFPk00nZ81+8i3wnDooiTHEiE7lFCk+ZA1riYjGV8Rbtpylb/Jt+pvQpwpq0El4KxKrWLigFAKAUAoBQCgFAKAl4aBY1VFFlUAAeAr385ucnKW71NOMVFKK2RsqpIoBQCgFAKAUAoCv45w0TxFdAw7SE8mG1/A6g+BrbwOLlhayqR+a6roa2MwkMVRdKfPZ9Hyf74HnhFtCLEEgg7gg2IPiCCPSvpVKpGpBTjs9UfMq1KVKbpz3TsxWQxCgFAKAUAoDBP+t/gKhuxKV3Yj4bHLJfIsrEbhYJiR/MojuPWufW4tg6Dy1aii/wDk8vrY6MOEYypHNCGZdU4tfRkhAx0EU/rh5h8TGK15e0PDI6uvD/8ASfoZI8D4hL/4n5x/JJj4dO3swP5tlQeuZgfcDWhX9seE0ldVM3ck/ukvqbNL2ax037yUfF/i50fR7hLQ5mkIzuFBC3KqFzEAMQCxu7a2HLTcn5t7Scd/1atGUY5Yxulfd33b8loey4TwxYCk4Xu27t/gua81Y6ooBQClgKAUswKWAoBSwFLAUBPr3pqCgFAedfKf8pY4aywQxrJiGXOc98iKbhSwGrE2Olxp51vYXCdqs0tispWKrg/HuPyYdMb1eGliYdYILFJGT7S+YFxqSQRob1uPBUdtQs1rnovRbjyY7CxYmMMqyA6NuCrFWHjYqda5Vak6c3Flk7lrWICgFAaZ8XGhAd1UtfKGYAm29gTrVlFvZA4jpQgE+ZVIWQXuRYF0srZRvsUN7WOpF969p7P1Zqm6M+Wq8Hv9fU8f7TYTLKOIS30fjy+noVNejPKCgFAKAUAoBQHw8YNiRqNVPMHvU7g+IrFWoU60HCpFST5NXRmo16lGWanJxfc7FngeNzRaE9anc57QH3ZOf4r37xXiuK+xGGrpzwjyS6bxf3Xy07j02A9p6kLRxKzLqt/LZ/Q6jhnEo51zIdRoynRlPcy8vA7Eagka18wx/D8RgarpV45X9GuqfNfu57ShiKVeCqUpXT5/voUvyidIZMBgmniVGcMigOCV7RsTYEH41n4PgoYzFKlUbSs3p3FqknGN0edR9O8VLLg5JHKhcNicXOkZKI2U4gRKyg6qBFGdSb5q9M+EYenTrQgr3nCEW7Nq+W7v11fkYc7bRAf5TuIJhVmaRM80jJGDGoVUiUZ3HMlmkA1uPozWdcAwUq7pqLtFJvV3bb0XySv80R2srXJ/APlKxEWBxGJxMommaRYcNGVVVBClnYhALqA638lFxetfFcBoVMVTo0o5YpOUndt72S1vrp6kxqtRbZB4f0440kcuKkGaDIGBmiCR/SMFjMJCgsbnYEi1ye+tmrwnhc5RoR0lf+13eiu76u37YhVJ7kp/lD4gY8GgkQTYos5YxDsI0phjyja145Gub772rAuCYJTqycXlp2Vr7u2Z9/NLT1J7SWneVvTD5QsbjJpBgmlTDxAm8IIYqu80rLqqne2gAtetrh/BcLhqcXiFFzl/la13/ak939blZ1JN6Evgfyr412wuHPV3Z0illdSWOaS2YWNh2CvI63NYcT7OYSCq1tdE2op6aLz37yY1paI+G+UPFxwzTxSszz4x0iEn0irFGobLGp0BvNHt3CrLguHnVhSnHSEE3bS8m7Xb3/tY7SVr95adM+M4/wCeYHAwYhxiOqTr2QgBpZTdy6KMtlVcw00BPrqcOwuCeGrYqpBZMzyp/wCK2s3rd3t4kzlLMopnQ9GuOSy8cxOH653igw4jsTo0kZiDyMo7IfMzgkAVz8bhYU+F062VKUp38E72V97WsXjJ57HoleZM5Pr3pqCgF6kHkeHweFn45jIsdCTiOsimwjktk6uIJlUD2bGwve4PaG+/cw+lGOUqknLU9JxSRsQjkZmvl7WV9dzGQQwOm47qvqZ3bY+ei0HV4WJLABQyoBa2QM3Vm6gA3XKbgC972F7Vx8U06srGJFrWuDDuACSQANSToABuSalK4KuTiBkH0Win+0I38Y1I1HMMdNiAwNdGhgG9amndzKuXQhxqDcRqGz+27doNf7ROsm+17cri1q60YqKtHQxlY2GM2CDhiyoWnRjuVYuwRfurE+XzUAWtWKhjY0cXBLrZ/PT+f3TV4nh/6jBzp87XXitV+PmUFe1R81FSQYoDNAYoDNAYoBQGaAzFimhYSruguQPrJuyHzG3cbGuLx3hFPiOFlTkveWsX0f4ezOtwfiE8JiE7+7JpSXd18V/Br+XPEgcNUb55owPyu37LXyj2Ypv+tb6Rf2R9KrfCeMNimRM7HWXDiNO4Isgi09IZPzV7ZU4yllW0Z3fi1f8A8katzdxiZElSJtVw8HUgLr9Myu73udhPK+vcoqMPCcoOa3nK/wD9bpLzil82TLoQ+BKrzYdJzlw5mGcnRQGKCU3/AJQtzy0rJiXKNOpKkrzy6dedv4IW6uesfLB0kw82AEWGkSRRiEjfq9VAWMuAhGhGqajTQjlXlPZ/A1qWLz1otPK2r76tLX6merJONkeYccweJScxSNnfDwoOzskWQMFGg2EljpvfevTYerQnT7SCspye/N3tfnvbTuMLTvZnfdEOL4TBcDnbrIziZxKhjuOsLG8ca5d8oBzX27R764PEMNisVxSCyvJGzvy6vuu9vkZYNKHecNjeFyYPEwRL/wCYyRlgdMsswJVT3FVeMeYNd2nXhiaE5v4Lu3eo7v5tP5GJpp2LPoTgxPxDB4UapDLJK9+ZU5iT4FYYhWrxKq6WEq1+copL5/zJloK8kj0zo5wZDxPGcSfE4WVQGCdXIGEegUGZtltGgF7827q8zjMRJYGlgo05xel7q2bnp11foZor3nK5I+Szo51BxOKaeDEPiH/iQNnUAEs4vYWJZtR91axcexzqqnQjCUFBbSVn0X0+5NKNrs7+vOGYn1701CDjsSO0M2VVF5GvawtewPI21J5A95BG5hcPn96WxKRSdb1WIQqTFDZndQSEy2ZVUxn2ZC5FkVQTlbUkEVuYmEXHb3nt1Ie5JxHCzLOZ3yr9H1KgIrPkLB2Du111IXsgaZdG1q2Hp9lDLzLKF9TaOHxoDfOVJvlAYi/isYu21+1ex7qz3ZOVLc0IIit8Oyxv/ZgXjBYaZHjNswuCpBFxrax1rHOlGStJENRexbw8RQxiQnKNiG0Ia9ihH2gdLd9ceVGanktqVuV88onINm6seyroyEsDfOyOAbCwy3G9z9k11cHhezWaa19DHJmxhffXz1rfKmoAy3VNQbq730GtmCnm+402INyCLHVxGKjSTXP93LJXLnqVy5bDLbLYaC1rWA7rVwb63Mh5h1ZXQ7jsnzGh+INfUcNV7SjCfVJ+aPluJo9lWnT6NryYtWa5gsLUuLC1Liwy0uLC1LiwtS4sLUuLC1LixgwNIRGvtSdgW5XHabyUXb0tzrm8W4jTwGEnXm9lour5I6HDMFLFYmNNbXu+5Lf8eJ0/SXorBj444p8/VxsHUI2W5ClRc22sTXwzB8Rq4Ocp07XatqvmfUZQUtyql+THhzZLxMQiZI16xrKMzP33N2dibk71uR9oMZFO0lq7vRa6JeitoV7KJHw3yV4JElW8zGUBZHZwWIDrIbHLYXKi57r1kn7RYqU4y91ZdlbTZrryT0CoxN+I+THh7QLAImVVdpAyuc+Zgqt2mvoQiabaVjh7QYyNV1XJNtWtbSyvba3Vjso2sZf5MeHmOKMxNkjLNYORmZ8t3kYdpj2QBqANaL2gxilKeZXduWyV9EtlvqOyiTP9hMGZcRMyM8mIDpIWcnsyWuqAWAtYWO4tvWH/AFnEqFOnFpKFmrLmub+/Ins1dsqejvyU4PCTCa8kzKbxiUrlUjZrADMw7z7q3MZ7SYnEUnTVop72vd/XRFY0Uncs8Z0Bwk2LOMkDtMWRx2yFVowoQhRbbIu961KfGsRTw6w8GlGzW29739eRZ003c0YL5N8DCkojR1eWJ4Xk6xi+WQWYi/ZB8bVepx7FVJRc2motSStpdbd/1IVKK2I+H+TDCJhJcKrSgTMjSSZlznqzdFtly5Rc6W51mn7RYieIjXaXu3SVnbXfne/zI7FWsdF0Y6PQ4CAQQA5blmLG7MxsCzHvsAPQVzMfjqmNq9rU327kuiMkIqKsi2rSLErFTZFJtc7AbXYmyi/K5I15V9Apwc5KKNQpcZAxCxKbl87yE6KdrltCw7TLYA7C1wBcdpRtG0dLF2v7TRgeHJHHmUdrMqRk6nKrhUudyWyhmbfU7hVAytkKKtcsyZTpZF8cxf3LkUfH31XQvqa5oWURrGNM6lzfW17nzJOpPPXvoiGmtiF87EOaU3Mc2ZwiDM91VQJEQasHAue4lL7sRihVz1HBcv1lMyTuboYrsZHFnbl9gWtbTQvawLDe1r2ArcjBLXmYpSu7nzNjkVst8z3AyIMzXb2QwHs372sPGkpKKu9ipOh4eW1kOn2FOn42+t5aDvzVya+PlLSGi+pkUSxRAAAAABoANAANgBXPuWMmoB51xGK00o/3jn8zFv619E4TNywdN91vJ2+x894vTSxtRLqn5pMj5K6Nzm5TnOmXSdcEgCgPM/sKdgPtvbW19AOevca0sXi+xVludThnDHi5XlpFbv7I894v04xU9sr9SAACIiVuebZr5vS9cupjas+dvA9Lh+DYWje8cz/5a/K230NWD6aYyOwExYDlIA/vJF/jVY4ytHaRerwjB1N4W8Lr00+h0XC/lLNwMRCCPtRaH8jGx94rbp8Tl/evI5df2cjvRl8n+V+Du+E8UhxKZ4XDjmNmHgynUf15XrpUq8KqvFnnsRg6uHllqRs/o/Bk3JWa5gymjE4hUIBIzN7IJsPNjsq+PuBNhWtisUsPByacu6Kbb8Ev/Rs4XByrzyppLm27JfvRal3wnGYbDgs0jSSMLMyRSuAPsIFQ2Xn3k6nYAfK+MUuNcXrZpUJKK+GOyXi3a77z3WA/0/A08kKsL83mV2/Pboif/tVhu+b/ANtiP+1XKfstxZK/Yvzj+TcXFcE3btY+aJmG41BIQqyrmOyt2GPkjWJ91c7EcKxuGWatSlFdWnbz2NmliaNX/bmpeDT9CfWgZxQCgFAKAUAoBQCgFAfWL1kQclDP+I2VfgXr6Zgo6uRrRWpom7L59xky2G5bMMgXzuw91dBtJXZd6O5BkhkhyKz5gS7KQhNncsSoCglsoc5Bb2VN7kXrDQxCqtq1mYr2OL4r8opEvzTh2HOJxRsGbMWjU88zXucpOt2Crc671tqF9yHUtsSeFcI4y0obF8QjERBzxwIpPauMgJjAG/tXJHjvV8iKZ5HYIixgm/ddjqTyAv5mwUaa2AG1IwjFWiipmSUKrM5CIoLMWIUBQLlmbZQN/CrA04WAkrKilVS5hjK5Mxb22KHVSwIUXAYHMToxB1sRFVI5DLGDtcv4Jg6hlN1YBgdtDqNDXBknF2ZJ91UA0BwfFFvPNp9c/sB/nXvuDu2Cp/P/ALmeF4xG+NqadP8AtRFYAAkjQanyG9dJysrnNyN6JH574zxJsTNJK+7sTbuGyqPACw9K83Um5ycnzPoGHoRoU1Tjsv25ngfCZMXPHh4QDJIcq3NhsSzE8gACT4CqN2MyVzoukvyaY/B3ZouujGpkgu4H8y2DqPErbxqqkmWcWjj6sVJPD8fJA4kico42I/YjYjwNWjKUXeLszHVpQqxyVFdHtvQ7jXz3DCUrldWMcgG2ZQDdfAhgbcta7uGrurC73PFY/Bf01bItVa68O8vAnhWxc0sncMnhS4y9wyeFMwy9x8vCGBDKCDuDqD5g1DaehKi07pak7hGPaFlRiTExCjMblGY2UAnUoTYW5Ei2m3z72p9nKKpPF4aNmviitmuqXK3O2ltd9/WcF4tUnNUK+t/hfPwf2fqdVXzQ9UCalK4FQ1YHxPMqKWYhVGpLGwHmTV6dKVSSjBXb0SWrZDkoq72PjC4pJFzRurr3oQw94q1WhUpScKkWmuTVn5MiMlJXRScV4w5do4TYKcryWB7XNI76EjmxBAOmpvl9p7Oey0cZBYnFaQ5Jby730X1fcrX4XFeMf0z7Kkry59F+WVJjYm5eUnvMsnw7Vh6V7+nwXh1OOWNGHzin9Xdnl58Sxs3d1JfJ29LGyGWVPYlkHgzdaPXPc+4itLF+y/C8Qv8AbUX1jp9NvobFHjeNp7vMu9L10f1J6cbxFv4cTeOdkv8AhyNb3mvN1PYNZnkr6crx19UdmHtHFxvKm7+P8HT4uN84ZFDXGU3bLYg3U7HTU357aGrYavGmmpHcTsfWHwpvmchmHs2FlXvIBJ1tpc+lrm9K2JdTTZBu5H6S4VZcJOjFlBiftL7SkKSrp95SAR4gVjozcZpohnP9D+j8WBw0ccaKGyKZWGpd7AsS25F72HIWr0hhLp2ABJ2Auee3gKA0Kv15NDyG+W+lhbdze1xe97DQ6w2krsEzBYIt25RbmkZsQvcz8i/wXlc6nj4rGZ/dht6mRRNc6nD2O8AFiT7UQHMn60dtydV31F8t8Pis/uz36mRSsSME2R2Tk15V9SOsH5mDfjPdWPG07POiJKzJ9aBANAcNiO08h75JPdnYA+61e/4dHJhaa7r+ev3PEcR9/FVH328lb7GqWAMpU7EFT5EWP71tt3VjTUWnfoeAL0UxbfOMsDsMMWE7AdlclydTvoL2Gtta89JZXZnu6c1Uipx2ep6D8gvRyQztjWUiJUaOMn67tYMV7woBBPebcjWOo9LGelG7ue4g/wCvOsJsFFxbodgcS2ebCxM97lgMpP8AMVIzet6lSaKOnFnO/KN0UwacLxBjw8MRjUSIyIqsGVl0zAXNxcetXhJtlZwSjoVnQDh3U4CAEWZlMrf8wllJ8cmQeld/CLLSR4fiUu0xMn008v5udDkrZzGjkGSlxkGSmYZBkpcZD4nw2dWW9swIv3XFrjyqtSMZxcZap6MtC8JKcd1r5E1ePvJGhjTKSqlnkBADEahY7hmIPeVHcWr5jw/2OrVZt15ZYJu1tZNJ79En137j2WM41SpaU/el9F8/svoQooxLMqzmSbXRWBKk6EkrpGEUWJNrm4GuoPQ41hKfC8K44Omo6e9Udr6/2xb1zPW+XRLXvWDhuIqYurnrT22gtvF93S71fyOue9jYAm2gJsL8gTY291fOVZyVz0JyU0jySEyFXC+yUJKBuYjBUXtzfXUkA7gfXPZjBUKVDtYUnFv+6Vs0l1t/bF8lz3d9G/H8brVJVOzc01/ilZLpd3d36Hy0LAl426uW1g4F/ISL9dfA+hB1rtcR4bh8fTyVo36PmvB/t+ZzsFi6uEleG3Ncn+9TMMAVQovp36k95J5km5J7zW7TjGnBQirJKy8DVnmqSc5bttn3kq9ymQGOmYZDWMbENDLGD3F1HwvVHNXLxhoegV83PoIoDDqCCCLg6EeHdUp2YOX4CJBGUkGkTGCNjqZEiAQTN3FrE27weVq9LTnnipdUYWWVXBp4AjSlppAQBJIkKnkqMY+s8S+UsO4P41yMdiG32a2W5kiuZe1zSxG4nOY4ZHAuVR2A7yqkgfCr01eSQK0KsSRhDfqDHGT90hUObl7Lh/QV2MRDNBos/hLuuIVNeJmCIznZVLH0F/6VaMXJpLmQ2krs4yOEgAEagC/nbU19DglCKitloeGqXnJya1bv5n0Y/CrX7ymTuPjo4wQLExF3xWLEguLEPnlRGB3fJJAQN8obkDXAxKaqSPZ4Bp4eFtNPTQt4YGwqCONS2HRcqZBeSIAWAVbHrVA8302kvpg3N2zj4Ffg+ii/+YwyNFJIM3XfOJOtcHVWljkR0e4sbPtf6p2yZXzMOZcibBxgQoVxkkaTJbPay3DG0bqgdrBttzqDVHB30MsammpzvTThuNxcWQR4lYS0fXKqQdU0IZXfQyHElwBsEUm1sgvWWnBJq5r1pzcHl3tp4liEBFwNCLi3dytXfUlY8S6b5oCPwqc3eRk7jPV+FM3eOz7jHV+FM3eMncZEfhTN3k5O4+XUKLmwHibfvRyS5hU29EiGeJwZggljZzoEV1ZyTsAoNyTWCri6VKDnOSSWr8DNDB1ptKNN+X3L3BxLh0MkpAdrA87d0aAC7Hy1J8LAfKOK8QxHGsWoUotxWkI+snyu+fJLS/M9jgcHDB0rc3u+v8Ll58ymxvGpZiV+byrH4tEobX6/0max+yF8yb2HpuC+zlDCWq4lZ59P7Y/l9+y5dTWxtTEVfcotRXW7v8rLTzv4GnrZthFEB4ytf8oit+qvXPEvkjjx4P8A5S8lf7owVmP14lHcI2Y/mMlvhVXiJ8jNHhFFfE39F+TDYZ/rTyAfdEaj/AT8aq61TqZo8Mwy3jfxb+1iO4g2aZmPd173/Krj9qo5yfNmaGDw8NoL5q/rc0t80/ulY/eiJ/U62PvqHd7maEIQ+FJeGnobBxGMaCF7eAit6fSVGXuL5u89QrxZtigI+PmKRsRodlv9piFS/wCIislKGeaj1YbK6KMKoUbKAovqbAWFz6V6UwnziMQsaNI/soC7W1NlFzYczptQE7gmHaPDwpJbrFjQSZds+UZyPDNevNVpZ6jkubMyJtYwDQFdBwWNJM4zbAKhPYW2oyr3AjQG4XlatiWJqShlbFixrXBWcek7AT7ZF/5V7TemgH4q6XCqPaYhPktfx9TS4hUyUJd+nnv9LlOY69hc8w4Ax0uHBalTxnFyYOPEYiKWOP6MuySpmV5I0OTKQ6EMwCr9a4VbAW11MRQjP3mdPA4udL/pxV035XO0dQwI5EW9DXHPT7o0wYrExqqCOFwqhQxleMm2lzGIWC6AbMazdojX7KRWcXwt4shfNNI4c2Fsxa0ZIQXsiodL7BBc3uTVSbdyzikrErE9K2EjwLh5GlVFZmVojEhkzhMzNIrn2CSAhNrG2orYpwdT4TUr14UfjZXRwBVCjkAB6C1dZOyseXcbttn1kqbkZBkpcZCn4yzdYiq7KiozyBNCQWVUIa1xa0hsN/O1YK03sjo4DD053c1faxofBxLq7uQf7yeQg+jPl+FYG77s6caFKO0V5GgLg07QSEnfMkYc/mVSaWXQyqyJ0fFEhAfKXc26uMDLkBH8SYMRlYg6Ie0Adhc5fL46GI4vPsKDy0Yv3p/5Nco9UvK+t9EZ4uNJXlv0Ic3F2ZsxTM213bLYHcKoVgB6621J3ruYHh1DBQyUY26vm/F/bZcjDOq5O7NbcSk5BB5gt8cw/at3KUzGpsZIf7QjyVR+6k/GpyjMa2kY7u5/Gw+ANqZURdmowrvlF++wv76myFz7oQKAUB69XiDfFAV/F2/hr9p9fJVdgfzBa3sBG9W/RFZbGiu2YyMIuvlEe8cTK83cXFnii9DlkPkg1zGtLG18kMq3foWijoK4ZkFAKAUAoCs4hhOtIeNwSAVsTdTrqLjVToNddtjXRwONeFburp79f316mni8KsQlrZryKwqQcrKVbuPd3gjQjyv4616ehiqdeN4P8o4dbDTpO0o/Pk/3zPjEyLGjO/ZVAWYk2AAFyT6Vmckle5iVNydkjz6PEHGPA0+izvCpXYJHMyXhU73YNkLbktysoGWrF08K5r4ml8r8jp4enBVVDl62PR8LI+FAjkDPCqgJOO0wUaBcQvtXAt9ILg2JbJz87ud1Nx0Zq45FJIIp8O5dQGBEb6MrlCHXKy57ZNgwuGNrkBTMXbRk2jJ3e3cauBYyQJNNiHYRIAADHJH7IzO+SQlie0q8tVYWvR62SRDtFvW68iLwPBuqvJKpE07meUEg5SwASIHYiONY0/CTzrr0IZIWPL4yp21VyS05Flk8KzX7zWy9wCeFLjL3DJ4cqX7xl7uRSYlrTyvyWOJbeKdZIT6iVfdWvUd5M6+Ajaltu/wc5hoQqgAAEAA2FtQKJGyfUqE21Isbm3O2wvyHl3VWcFOLjLZ7hO2p9gf689TVkkkktEiBQCgFAKAUAoBQCgPVcBixIt9iDlZfssNx/UHmCDzrx1ejKjNwkbtOanFSRJrCWK3iT/SIt/qu3uMY/qffXT4bHWTKTIeIkOip7R57hV5uRz7gOZ8ASOsUNvRqMIJ4xssxIuSxPWRxyMzE6kl3f3VxOIRtVv1RkjsXNaJYUAoBQEDimJIGRTZmGpG6rzYePIeOutjW/gML29TX4Vv+DWxVfsoabvYrRhgPZGUiwBW6mw0AuOXhtXp6lGnUVpxTOLCc4XcW0V/EeksSXjdlxBBsUW2dTzLSL2UIvsbN3XrQXBnKWbDtxf089/U34YxtWqRuv3kc90ktioyYJybKcmHmKxXkAYoQ57MjXK6FjbKDvrW7TlXw1/6qm30nHWK8UtV42+RWNOlJ3pO3VPf5FNPhrAxnMpGm1mUi2Ui+zA2I8hXfXZ1qVk04tW0Na8oTvzTPQeinSL50pSQBMQgBkA9lhsJYvuk7qdVOhuMrN5TFYWeHnll8md7D141YlD0svhcXE2FYwF0lknWO2R2zxiNpIiClzebtABjbfStnh+GjiHJT5GDF1nRs4lfF0saSU/PSOphYfw1KqHCLIssy3Yuoz6ZfZYXynQpsvh6pNyjrZ/ZM0q+JnVhl6/v71OuTimHZDIJ4jGACXEi5RfYlr2tofce6oVSLV0zQdGSdrPUkwSK6K6EMrKGUjYqwupHgQQanNfUq420NmSpuRlGX9qXFjkseRbFN9uRl79VSPDaesZ9b1gerZ1sOrUo+BV1csKAUAoBQCgFAKAUAoBQHoXaRs6C52ZbgZwNgCdAwubE6a2OhuNTG4SOIj3rZmphq7pO1tGW2FxKyKGU3G3cQRuGB1BHMGvLVKcoSyyVmdmMlJXRAxThpT9wZL+LZXYe4Re+urw6FoOXX7FZmiGPLck6nVidB4AdygaD1J1JNdEoffRftxNPqOvcyrf8Au7KkJsdReNEa3Iua4WNqZ6rty0MsVoXNaZIoBQEXHYwIAAMzm+Vdr23LHkouLn9yQDs4bDTryyx+b6GOrVjTjdlasZ1LdpibsdrnwF9AOQ/c3J9VQowowUInErVJVJOTRyfTDihZzhk0UANOQdy2qRacrWZh3FBqCa38LRVWV3svUhRy6tHPItrACw2AGg9BXW7itzn8Dj3jcyxkZmZmBZUkFixZbB1I0BAuNa8VjKjq1Z5ndXZ7PC4Ok8PC61steeupeP0sMjZsRhoZDYLmjzQPYaC7AsGtyBWsWHq1cP8A7M2u7deTKVuFQqc/P8r8HRdF0weImRsPPiIsQgZljlVCtiCrByqWdNRcBwfZOhtVsVxLFSjaqotdUrHP/of6eWa1vqiVxPh+HRmxPEpijy6LBGx0SPsqqFF619SWJFgDIfOscOI4iKcMPouunqQ8N20rtXZzuK6V4eMn5ngYkPKadRJJppcC5O2xLnxArFJVamtWbfzOhR4db4tO5ftvU5ji2JlxT5pHLysBGjNYZb3AygCyhczHQd9bOHo9pONKPNmzWVPC0ZVIrVLfn09T2XhEyyQRvGuVCi2U7rYWKHxUgqfEGuxtozw8o6vQmZfDlU3K5e4BPClxl7jhZ3Bw6kbSyGUf82R8Rf1vWFHXStBLuIlZCooBQCgFAKA+DKu2YX7ri/updE2PonbRhfQEqwF7XtmtbkaXQsZoQKAUB6SEqLnPUTWYSGzxtlbnpdWA5Ot/cRYjxGh1cThYV1rv1M9GtKntt0IMGLyFhOOrZ3Zrk3ja5AULLYC9gq2YK3Z2trWKnRdKCi+RvxqxqaozxiLrBHAb2nkET/8ADCvJKp8GSNk/5lY8RU7Om5LcyJXZ0wFedZlFQDDsALnQcyalK4IE2PLaRC/32By/hGhf0sPHlXRw3DalTWei+v74mtVxMY6LVkdILXJJJPtMdz3DusL6DYV6CjShSjlijmVJOo7yMzuqKzubKgLMe5VF2PuBq7diuS+h5TBIzgyOCHkLSuDqQ0hzFL9y3CjwUV3cPTyU0vPxIm1mdtjOIkyozfZVm9wJ/pWWTsmyqV3Y5mJMqgdwA9wtXgz6GlZWPqhIjmZZAUZkIVtUYodSvNSDyNTyMU4Rm0pK+5nEYx5HHWSO5VbL1js57RN7ZifsUSSWhEKcISeVW/X+DANDMS+FLeUE/VBt/MwIH6RJ7q6/BqV6rm+St83/ABc4XHa1qUaa5u78F/L+h33QniIRmwzmwctJCfE9qWPzveQd+Z/s1vYyk4Tzcn6nm0syv0/f4OyyVqXIymjiMoiikkP1I3f8qk/0qG9CVC7scRj48iQx/ZX/AAKE/wDnSJ0pbESrFBQCgFAKA+ZTZSRuASPO2lGSi2Mww9kAJW3Yy20toVNztzFr7kaAC9Ei7ZDx2PLoRkAFwb5ifZIO2Ud1t6mzIuR6sUFAKA9Nt4VU0rdwt4UFu4wVuLEA33qAvAhLwiNWV0DRlL5MjEKMwsxWI3QG3PL31hq4enUWWRmjXqR2JV5uUv5kUn9JUVpvhVDk39PwZVjJ81+/UfSneUj+RVH+INUx4XQW7bDxc+SR8/NVJuwLkaguxax7wCbKfICtunh6VL4EkYZ1pz3Nx8qzmK3cLeFBbuOe6d4jLhTHpeZ1h/CbtKPWNHHqKyUYZ6kYllpd22OJNd81yLxNrQyfyMPeCP61gxTy0Jv/AIv0M+GWatBf8l6lEa8Se+ZigNa+03ko79e0dBz9oVbkUvZts7KToxIEw2DVbYic/OcU9geqjTsRox10XrHNr6upGx0yJaWOW66dV1Oi91fvzbOd451azv1RAismQXvZLZYiWv2jJGsU19yZzfXUxUWqM+BmsknJ87/yzdw2IqFJBBaQ2uCDYROBcHxDH1r0nDaEqVGOZWbbf0djzvE8RGtXbi7pJJfT7lnItxuVIIKsu6sDdWXxBANdKcIzi4y2OanZ3PQOi3GvnMRzgCaMhZQNATa6yIPsMNRvYhl1y1wKkHTk4S3+xmaW6Wn7+/U39JWthpBb28sf/VdY7/rrHLYtTV5I5Hi73lA7kv8AnZv+2KsjdkQ6sUFAKAUAoDB5X2zJfyzLm+F6h7ErcsOMDtL5N8Cv+dETIr2FwR36VJUKbgH1oDNAKA9Ry1juathlpcWGWlxYZaXIyjLQmwy0uMqGWgsMtLiwy0uLHnvTPG9Zi8gPZgXKdf7WUK7gj7qCL87V0eHQ1c34L7/YpU0jbrqUtdQwmGAIINrc77W538KhpNakrfQrIOGRuuYApm1UKctlsAvYPZBIGbUaZrcq574dh6qzONr7W00/dTehxHE0tIzfz19fsbMJ0faSVI0lW7kqvWAjtBWYBmW++W3s865eN4ZGhDtIyduj/fsdXC8anUllnFfJ2/J13Q7oG8M5mxWRsjBolQlgWCqA7XA9kjQW315C/L2NytX7RZVonv8AQ6zF8KLdZZj9Mw69r2fqlWwhht7IOovcW6yRgcxvVkzUlA854pGGxLuwUyL2DbVUa7MY05Exh1iLDcxEaWtXoOFUI5O0a1vo+7/2cjGVZXyJ6c0RJNZFH2QXPmewvwMnurqPWaXTX7fk01pFm+rlSz6KBzjYur+y5m7uptz5X6wx2/F41zeIuNo9ftz+xmpJ2fT7nX9KW+jiX7cyfoDy/vGK5fNGxRj7xx2Oe8r/AHcq+mRW/dzWSJnkaakqKAUAoBQGGW4IOxFj60BOxT54o3O4Nm89Va34lFVRd7EKrFD4i2t3Ej+o+BFESfdCBQHqhHhWI1/kYHlQGT5VBNu4elSQLeFQLGPSpHyM+lQT8jHpUkGR5VBPyPJ8Lw3FuGZ8NJnLsZrFGAlezyBfpCSAXsO61uVdKhjsPSpqDbTXd5iWGqzeZK6NGIvGQJFeMk2HWI8dzvZSwAJsDtW5DG4eW0189PUwyoVY7xZpngeSyLDMytq5WGRhlG63CEHMbDyzViq4yh8Lkrc/Dp8/QtDD1N8rLbD8Bxcns4dl+9KyxL6jVx+Q1inxahH4bv5fn8GWGBqy30Oh4L0OKSJLNLdkbOscQslwNM7sMz2OotkHeDXKxXEaleOW1l+8zfoYKNN5nqzqMViUjUvIwVRuWNh4evhzrnxi27I3JSUVdnFca6XySXTDAxIdDKw+kIP92h0Tl2mud+yNDXZw3CZP3qundzOZXx62h5nNIgAAGwrvRiopRWxy223dkbCveSXQggqouN1C3BB5jO0o05qaxU5qU5rmrel/uy8otRi+v5JEkgUFmNgASSdgBqSaytpK7MaV9Edx0W6OBYA8yss8pEjEEo8Y/s4gym4yr7QvYsz7g15LFYqVWq5r5eB3qOGjGnlZr43A6TQo0zyi0sqiRYwVK9WlwyItxaZhrffepoTc3qUqUY03eJzMjXZz99/cHIX4AVtrYwvcxUlRQCgFAKAUBNwC50lj8mXzYaD8yX9aq9y61RBBvVihrdwpuzIgI3kYItx4nmQf01DdiUrkeXi0C7y5j3Rxu/ukbKlUdQvkI3/j8X2MR6mEH1AUj4mo7Rk5Ue25arc1bC1Liwy0uLDLS4sMtLiyFqXFhalxYWpcWFqi4sUvRliYpCb3+dYwa9wxUyr+kL6WrSq/EdWh8CLeqGawNAQeI8Xgg/iyqp5Le7n+WMXY+gq8Kcpu0VcpOpGCu2cxxLpsxuMPEAP7yb4FYVNyN/aZCLbGupQ4TUlrUdl5s0avEIrSCuc3i8ZLKQ0sjyEbZrAD+VFAUHle1+8muxh8HSofAterObVrzq/EzTW0YRQF9hejjTcNikjF8RG+JkQf3iSTyMYSTtdQljyZV5XrgdvKniJTXV371+7G9lUoKPcvOxE6LcEONbOS8cEZBzZQGaRTdUVXUiyEAtcWuAuvbA2Mbi1OPZw2e7+35KUabg8z3O5c4qLXKmJTX2LQzAchlYmOQ765ox4VxZUeh0YYr/IouI48S4gnK6iKJQRIjIQXdywAYa6RJqLg6WJrLh4uN7ipNTs0cxATlW+9hfztrW2tjXZ90IBNAYjOb2QW/kBf/CDUXRNmYkfKbMVU9zOoP5QS/wCmozonKz463uzHvCxn4NK0f7Gl2LIC/wBnTkXkJPqkaJpt9c0tIXRO4MSJCDl1Qk5Fy+yy2vcsx9o7sai1iU7nzjossjDke0PxXv8AqzelqsiJFfxDD9ZGy8918xqP8vWkldWITszka1zMKA/SFDVFqkaihJm1CBQGLUAqAKkWAoCnSKWGV8sbSxSt1ilCgMbkAOrBit0JXOCLm7MLezWCpTu7o26NdRjZm4xYlucMIvro07EW5H6MI1/BxpzvpCo9S0sV0RwXHsfN84mi+cTMkbhRqsdyY0dv4KpdQZCtjf2eddjAYKlKGecb6mhiMTUvZMqEjC7AC+9ha/ie+uxGMYq0VZGk23qz6qSBQCgF++gPTuiMTLgcMGFm6lGYdxdQzD0LEeleXlLNJvqzotW0NmN4/hYf4mIiU9xcFvyg3+FVCi+hQ435SMEns9ZL/ImUe9ytC3Zs5d+lsWKbEtdY3a0aIWBYKIUs7W5ZnfQAnTQGrRa1MijZEb5xfUB28FjI9zTNF+xrLd9CtkfXaP1dOReU3v8AyRomn4zS0h7plUbQ5lU8zHGgv6yZ3Ho1MvUZjMkQb2yz/wDEZnHorEgegqcqIzM+40CiygAdwFh7hUkGifHRp7TqD3XufcNahySJs2QJuPoPZVm8+yP6n4VV1FyLZGSejXFGlxIUhQMjGwuT9Xc31G3IVVSbZOWx0nFYbrm5r+xtm/YH0q6IexU1YoVp6OddI5WQJezWKZt/at2hzsfxVilDUyReht/2Jb/1A/6J/wC7UZC1z2q1YzDlMZaEZTNqE5RlpcWGWlxYZaCwtQWFqDKLUFhagsYNgLk2ABJ8BzpcZTxaPEGW8puDKzzWbcdaxkCn+UMF/DXo8LDJRiu711NCs7zZ9VsGM1y4hV9plHmQPhVJVIQ+JpFowlLZEWTi0Y2JbyH+dq1p4+jHnfwRlWGqPkRpONH6qerH9wB/WtaXE/8AGPm/31MywfVnx1mJlFljkII+pE2Ug9zEH4GteeOry208F+bmVYamic3CsbMAJXlK6AB2ZrW0tlYhfca01Az3N+H6JEe0G8syIv6SzD31fKiLskDhaRNlMahrXB9u452ZtdDofTvFXSXQo7kgVYqKAjz42NPadQe69z+Ua1DkkTZkGbjyD2VZv0j46/CquoiygyDNxyQ+yFT0zH3nT9NUdRkqKIM2Jd/adm8CdPy7fCquTe5ayJXCeDS4j+GoCjQu2ijwHefADztRK4OqwHRGFNZC0rePYX0VTf3sRV1BEXLWDBiL+GiheSqAlr72sLHbnr41NrA3iQN2ToTplOh8bd/pepIKN1sSO4ke42vV0UYw7tcMgLEdwJHiCRsD/wDvKodiVcv1a4BsRpextceBsbVUsd9atYqKkCgM2pcC1AYtQCoJAFSQRsZxCKEXlkjjH33CfuagmzOfxvyg4CPaUyHuiRmH5rBfjUjKzlOknykieCSGGB1EimNnkYKQraPZUzakXA7Qte/K1SlrqWynFPxWQ7FV/lX/AO1635cRrPay/e+5gWFgt9SNJiGb2mY+Fzb3bVrTxFWW8mZY0oR2RqArEZDNAfUbWINgbEGx2NjexHdpQHWp01B9qEjvtJm/dRV85WxtXpnFzil9Mh/dhU5xY2J0wgO6yjzVf6PTOhYgcV6TRuy5Ec5VbU2UXYrpuTpk7uYpnVyGrlVNx2Q+yFT9R950/TUOoxkRBmxTv7TsfC+n5Rp8Kq5NlrI0AVBJmgFABQHfcA4onzeIEZbIg0BZb5RftC9jffNY3vvucsdihaLjojtLGfxr/nU3B9/OE+2v5h/nS5JqkxkNrNJER3F1PwvS6BF6/DA30Y73yvLvrobG1CDOI40ij2Wt3sVRfi1/hQXRWt0rX/d+jOw/MI7Gouuo16HsuWte5NhloLDLQWNWJnSMXkdUHe7BR7yaCxz+N6dYCLfEK57og0vxUEe80GU5/HfKtCL9Th5HPIyMsanytnPvFTYZTn8b8p2Mf+GsMQtyUuw8czNlP5amxNkc/jek2Mm/iYmY+Ct1Y9Vjyr8KWQKm2t+Z3PP1NSSZoBQCgFAKAUAoBQCgFAKAUAoBQCgFAKAyhINwSp71JU+8a0uQSl4nMP7RvUK3xZSfjVs8upGVGz/xeXvX8oqc7GVGG4vNye3kqf1U1GeQyo0yY6Vt5H9Dl+C2FRmfUmyI1tb8+/n76gkzQHruO+VXDLpFFNJ3E5Y1+JLfpqlmDnsd8quKb+FDDF35s0p9Gug96mpyg57G9MMdLcPipLHklovS8YUkedTZApZWLHMxLN9pjmPvOtSDFAKAUAoBQCgFAKAUAoBQCgFAKAUAoBQCgFAKAUAoBQCgPuGFmNlBJoDaMDJfLkN7Xt4Xt+4I9KgCbBSKLshA7zS4I9SBQCgFAKAUAoBQCgFAKAUAoBQCgFAKAUAoBQCgFAKAUAoBQCgFAKAyjEEEbg3HmNqAul4omt2l12G4U5s329dNKrYH1BxZFN8zkZ+stl27TMVAz2t2v9aWWBvXjkQ+3sBt3X+9trt4VTs2RY04vjasjBc92FrNa2uhN79xPLu7qsotPcFDVyRQCgFAKAUAoBQCgFAKAUAoBQCgFAKAUAoBQCgFAKAUAoBQCgFAKAUAoBQCgF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data:image/jpeg;base64,/9j/4AAQSkZJRgABAQAAAQABAAD/2wCEAAkGBxQSEhUUExQWFRUXGBgUFBgVGBsWGhwYFhgWGBUVFBYcHCggGxolHRUUITEiJSkrLi4uGB80ODMsNygtLiwBCgoKDg0OGxAQGywkICQsLCwsLCwsLCwsLCwsLCwsLCwsLCwsLCwsLCwsLCwsLCwsLCwsLCwsLCwsLCwsLCwsLP/AABEIAMIBAwMBEQACEQEDEQH/xAAcAAEAAgMBAQEAAAAAAAAAAAAABAUBAwYHAgj/xABHEAACAQIEAgcDCgMFBgcAAAABAgMAEQQSITEFQQYTIlFhcYEykaEHFCNCUmKCkqKxM3LBQ1Oy0fAWY3ODk9MVNFSUwtLh/8QAGwEBAAIDAQEAAAAAAAAAAAAAAAECAwQFBgf/xAA6EQACAQIEAwUIAQMDBAMAAAAAAQIDEQQSITEFQVETYXGRsQYiMoGhwdHw4RRCUhUzYiOywvFDgpL/2gAMAwEAAhEDEQA/AOt6O8F6855B9Eptb7bDcfyjn37d9bXG+LOl/wBCk/e5vp3Lvf0PJ8D4QqlsRWXu/wBq6977unXw37hRavGnsjNQBQCgFAKAUBpxmFWVCji6ncfsQeRG4PKslOpKnJTg7NcylSnGpFwmrp7o8+4tw5oJMjag6o32l8fvDQH0PMV9A4XxKOLp66SW6+67vQ+f8W4Y8HUutYPZ/Z+H18yHXVOOKAUAoBQCgFAKAUAoApIYMpysNAd9OasNmU81PnoQCOdxHhmHx9Ls60b9HzT6p8v2+hvYHiFbBzzUn4rk/FffdHR8Ihw2JUl8PCJV7Mg6tTvqGUkXKnWx8CNwa+PcWpcQ4PiHR7aaW8WpNJr5Pfqj6Pg6+Hx9FVVFPk00nZ81+8i3wnDooiTHEiE7lFCk+ZA1riYjGV8Rbtpylb/Jt+pvQpwpq0El4KxKrWLigFAKAUAoBQCgFAKAl4aBY1VFFlUAAeAr385ucnKW71NOMVFKK2RsqpIoBQCgFAKAUAoCv45w0TxFdAw7SE8mG1/A6g+BrbwOLlhayqR+a6roa2MwkMVRdKfPZ9Hyf74HnhFtCLEEgg7gg2IPiCCPSvpVKpGpBTjs9UfMq1KVKbpz3TsxWQxCgFAKAUAoDBP+t/gKhuxKV3Yj4bHLJfIsrEbhYJiR/MojuPWufW4tg6Dy1aii/wDk8vrY6MOEYypHNCGZdU4tfRkhAx0EU/rh5h8TGK15e0PDI6uvD/8ASfoZI8D4hL/4n5x/JJj4dO3swP5tlQeuZgfcDWhX9seE0ldVM3ck/ukvqbNL2ax037yUfF/i50fR7hLQ5mkIzuFBC3KqFzEAMQCxu7a2HLTcn5t7Scd/1atGUY5Yxulfd33b8loey4TwxYCk4Xu27t/gua81Y6ooBQClgKAUswKWAoBSwFLAUBPr3pqCgFAedfKf8pY4aywQxrJiGXOc98iKbhSwGrE2Olxp51vYXCdqs0tispWKrg/HuPyYdMb1eGliYdYILFJGT7S+YFxqSQRob1uPBUdtQs1rnovRbjyY7CxYmMMqyA6NuCrFWHjYqda5Vak6c3Flk7lrWICgFAaZ8XGhAd1UtfKGYAm29gTrVlFvZA4jpQgE+ZVIWQXuRYF0srZRvsUN7WOpF969p7P1Zqm6M+Wq8Hv9fU8f7TYTLKOIS30fjy+noVNejPKCgFAKAUAoBQHw8YNiRqNVPMHvU7g+IrFWoU60HCpFST5NXRmo16lGWanJxfc7FngeNzRaE9anc57QH3ZOf4r37xXiuK+xGGrpzwjyS6bxf3Xy07j02A9p6kLRxKzLqt/LZ/Q6jhnEo51zIdRoynRlPcy8vA7Eagka18wx/D8RgarpV45X9GuqfNfu57ShiKVeCqUpXT5/voUvyidIZMBgmniVGcMigOCV7RsTYEH41n4PgoYzFKlUbSs3p3FqknGN0edR9O8VLLg5JHKhcNicXOkZKI2U4gRKyg6qBFGdSb5q9M+EYenTrQgr3nCEW7Nq+W7v11fkYc7bRAf5TuIJhVmaRM80jJGDGoVUiUZ3HMlmkA1uPozWdcAwUq7pqLtFJvV3bb0XySv80R2srXJ/APlKxEWBxGJxMommaRYcNGVVVBClnYhALqA638lFxetfFcBoVMVTo0o5YpOUndt72S1vrp6kxqtRbZB4f0440kcuKkGaDIGBmiCR/SMFjMJCgsbnYEi1ye+tmrwnhc5RoR0lf+13eiu76u37YhVJ7kp/lD4gY8GgkQTYos5YxDsI0phjyja145Gub772rAuCYJTqycXlp2Vr7u2Z9/NLT1J7SWneVvTD5QsbjJpBgmlTDxAm8IIYqu80rLqqne2gAtetrh/BcLhqcXiFFzl/la13/ak939blZ1JN6Evgfyr412wuHPV3Z0illdSWOaS2YWNh2CvI63NYcT7OYSCq1tdE2op6aLz37yY1paI+G+UPFxwzTxSszz4x0iEn0irFGobLGp0BvNHt3CrLguHnVhSnHSEE3bS8m7Xb3/tY7SVr95adM+M4/wCeYHAwYhxiOqTr2QgBpZTdy6KMtlVcw00BPrqcOwuCeGrYqpBZMzyp/wCK2s3rd3t4kzlLMopnQ9GuOSy8cxOH653igw4jsTo0kZiDyMo7IfMzgkAVz8bhYU+F062VKUp38E72V97WsXjJ57HoleZM5Pr3pqCgF6kHkeHweFn45jIsdCTiOsimwjktk6uIJlUD2bGwve4PaG+/cw+lGOUqknLU9JxSRsQjkZmvl7WV9dzGQQwOm47qvqZ3bY+ei0HV4WJLABQyoBa2QM3Vm6gA3XKbgC972F7Vx8U06srGJFrWuDDuACSQANSToABuSalK4KuTiBkH0Win+0I38Y1I1HMMdNiAwNdGhgG9amndzKuXQhxqDcRqGz+27doNf7ROsm+17cri1q60YqKtHQxlY2GM2CDhiyoWnRjuVYuwRfurE+XzUAWtWKhjY0cXBLrZ/PT+f3TV4nh/6jBzp87XXitV+PmUFe1R81FSQYoDNAYoDNAYoBQGaAzFimhYSruguQPrJuyHzG3cbGuLx3hFPiOFlTkveWsX0f4ezOtwfiE8JiE7+7JpSXd18V/Br+XPEgcNUb55owPyu37LXyj2Ypv+tb6Rf2R9KrfCeMNimRM7HWXDiNO4Isgi09IZPzV7ZU4yllW0Z3fi1f8A8katzdxiZElSJtVw8HUgLr9Myu73udhPK+vcoqMPCcoOa3nK/wD9bpLzil82TLoQ+BKrzYdJzlw5mGcnRQGKCU3/AJQtzy0rJiXKNOpKkrzy6dedv4IW6uesfLB0kw82AEWGkSRRiEjfq9VAWMuAhGhGqajTQjlXlPZ/A1qWLz1otPK2r76tLX6merJONkeYccweJScxSNnfDwoOzskWQMFGg2EljpvfevTYerQnT7SCspye/N3tfnvbTuMLTvZnfdEOL4TBcDnbrIziZxKhjuOsLG8ca5d8oBzX27R764PEMNisVxSCyvJGzvy6vuu9vkZYNKHecNjeFyYPEwRL/wCYyRlgdMsswJVT3FVeMeYNd2nXhiaE5v4Lu3eo7v5tP5GJpp2LPoTgxPxDB4UapDLJK9+ZU5iT4FYYhWrxKq6WEq1+copL5/zJloK8kj0zo5wZDxPGcSfE4WVQGCdXIGEegUGZtltGgF7827q8zjMRJYGlgo05xel7q2bnp11foZor3nK5I+Szo51BxOKaeDEPiH/iQNnUAEs4vYWJZtR91axcexzqqnQjCUFBbSVn0X0+5NKNrs7+vOGYn1701CDjsSO0M2VVF5GvawtewPI21J5A95BG5hcPn96WxKRSdb1WIQqTFDZndQSEy2ZVUxn2ZC5FkVQTlbUkEVuYmEXHb3nt1Ie5JxHCzLOZ3yr9H1KgIrPkLB2Du111IXsgaZdG1q2Hp9lDLzLKF9TaOHxoDfOVJvlAYi/isYu21+1ex7qz3ZOVLc0IIit8Oyxv/ZgXjBYaZHjNswuCpBFxrax1rHOlGStJENRexbw8RQxiQnKNiG0Ia9ihH2gdLd9ceVGanktqVuV88onINm6seyroyEsDfOyOAbCwy3G9z9k11cHhezWaa19DHJmxhffXz1rfKmoAy3VNQbq730GtmCnm+402INyCLHVxGKjSTXP93LJXLnqVy5bDLbLYaC1rWA7rVwb63Mh5h1ZXQ7jsnzGh+INfUcNV7SjCfVJ+aPluJo9lWnT6NryYtWa5gsLUuLC1Liwy0uLC1LiwtS4sLUuLC1LixgwNIRGvtSdgW5XHabyUXb0tzrm8W4jTwGEnXm9lour5I6HDMFLFYmNNbXu+5Lf8eJ0/SXorBj444p8/VxsHUI2W5ClRc22sTXwzB8Rq4Ocp07XatqvmfUZQUtyql+THhzZLxMQiZI16xrKMzP33N2dibk71uR9oMZFO0lq7vRa6JeitoV7KJHw3yV4JElW8zGUBZHZwWIDrIbHLYXKi57r1kn7RYqU4y91ZdlbTZrryT0CoxN+I+THh7QLAImVVdpAyuc+Zgqt2mvoQiabaVjh7QYyNV1XJNtWtbSyvba3Vjso2sZf5MeHmOKMxNkjLNYORmZ8t3kYdpj2QBqANaL2gxilKeZXduWyV9EtlvqOyiTP9hMGZcRMyM8mIDpIWcnsyWuqAWAtYWO4tvWH/AFnEqFOnFpKFmrLmub+/Ins1dsqejvyU4PCTCa8kzKbxiUrlUjZrADMw7z7q3MZ7SYnEUnTVop72vd/XRFY0Uncs8Z0Bwk2LOMkDtMWRx2yFVowoQhRbbIu961KfGsRTw6w8GlGzW29739eRZ003c0YL5N8DCkojR1eWJ4Xk6xi+WQWYi/ZB8bVepx7FVJRc2motSStpdbd/1IVKK2I+H+TDCJhJcKrSgTMjSSZlznqzdFtly5Rc6W51mn7RYieIjXaXu3SVnbXfne/zI7FWsdF0Y6PQ4CAQQA5blmLG7MxsCzHvsAPQVzMfjqmNq9rU327kuiMkIqKsi2rSLErFTZFJtc7AbXYmyi/K5I15V9Apwc5KKNQpcZAxCxKbl87yE6KdrltCw7TLYA7C1wBcdpRtG0dLF2v7TRgeHJHHmUdrMqRk6nKrhUudyWyhmbfU7hVAytkKKtcsyZTpZF8cxf3LkUfH31XQvqa5oWURrGNM6lzfW17nzJOpPPXvoiGmtiF87EOaU3Mc2ZwiDM91VQJEQasHAue4lL7sRihVz1HBcv1lMyTuboYrsZHFnbl9gWtbTQvawLDe1r2ArcjBLXmYpSu7nzNjkVst8z3AyIMzXb2QwHs372sPGkpKKu9ipOh4eW1kOn2FOn42+t5aDvzVya+PlLSGi+pkUSxRAAAAABoANAANgBXPuWMmoB51xGK00o/3jn8zFv619E4TNywdN91vJ2+x894vTSxtRLqn5pMj5K6Nzm5TnOmXSdcEgCgPM/sKdgPtvbW19AOevca0sXi+xVludThnDHi5XlpFbv7I894v04xU9sr9SAACIiVuebZr5vS9cupjas+dvA9Lh+DYWje8cz/5a/K230NWD6aYyOwExYDlIA/vJF/jVY4ytHaRerwjB1N4W8Lr00+h0XC/lLNwMRCCPtRaH8jGx94rbp8Tl/evI5df2cjvRl8n+V+Du+E8UhxKZ4XDjmNmHgynUf15XrpUq8KqvFnnsRg6uHllqRs/o/Bk3JWa5gymjE4hUIBIzN7IJsPNjsq+PuBNhWtisUsPByacu6Kbb8Ev/Rs4XByrzyppLm27JfvRal3wnGYbDgs0jSSMLMyRSuAPsIFQ2Xn3k6nYAfK+MUuNcXrZpUJKK+GOyXi3a77z3WA/0/A08kKsL83mV2/Pboif/tVhu+b/ANtiP+1XKfstxZK/Yvzj+TcXFcE3btY+aJmG41BIQqyrmOyt2GPkjWJ91c7EcKxuGWatSlFdWnbz2NmliaNX/bmpeDT9CfWgZxQCgFAKAUAoBQCgFAfWL1kQclDP+I2VfgXr6Zgo6uRrRWpom7L59xky2G5bMMgXzuw91dBtJXZd6O5BkhkhyKz5gS7KQhNncsSoCglsoc5Bb2VN7kXrDQxCqtq1mYr2OL4r8opEvzTh2HOJxRsGbMWjU88zXucpOt2Crc671tqF9yHUtsSeFcI4y0obF8QjERBzxwIpPauMgJjAG/tXJHjvV8iKZ5HYIixgm/ddjqTyAv5mwUaa2AG1IwjFWiipmSUKrM5CIoLMWIUBQLlmbZQN/CrA04WAkrKilVS5hjK5Mxb22KHVSwIUXAYHMToxB1sRFVI5DLGDtcv4Jg6hlN1YBgdtDqNDXBknF2ZJ91UA0BwfFFvPNp9c/sB/nXvuDu2Cp/P/ALmeF4xG+NqadP8AtRFYAAkjQanyG9dJysrnNyN6JH574zxJsTNJK+7sTbuGyqPACw9K83Um5ycnzPoGHoRoU1Tjsv25ngfCZMXPHh4QDJIcq3NhsSzE8gACT4CqN2MyVzoukvyaY/B3ZouujGpkgu4H8y2DqPErbxqqkmWcWjj6sVJPD8fJA4kico42I/YjYjwNWjKUXeLszHVpQqxyVFdHtvQ7jXz3DCUrldWMcgG2ZQDdfAhgbcta7uGrurC73PFY/Bf01bItVa68O8vAnhWxc0sncMnhS4y9wyeFMwy9x8vCGBDKCDuDqD5g1DaehKi07pak7hGPaFlRiTExCjMblGY2UAnUoTYW5Ei2m3z72p9nKKpPF4aNmviitmuqXK3O2ltd9/WcF4tUnNUK+t/hfPwf2fqdVXzQ9UCalK4FQ1YHxPMqKWYhVGpLGwHmTV6dKVSSjBXb0SWrZDkoq72PjC4pJFzRurr3oQw94q1WhUpScKkWmuTVn5MiMlJXRScV4w5do4TYKcryWB7XNI76EjmxBAOmpvl9p7Oey0cZBYnFaQ5Jby730X1fcrX4XFeMf0z7Kkry59F+WVJjYm5eUnvMsnw7Vh6V7+nwXh1OOWNGHzin9Xdnl58Sxs3d1JfJ29LGyGWVPYlkHgzdaPXPc+4itLF+y/C8Qv8AbUX1jp9NvobFHjeNp7vMu9L10f1J6cbxFv4cTeOdkv8AhyNb3mvN1PYNZnkr6crx19UdmHtHFxvKm7+P8HT4uN84ZFDXGU3bLYg3U7HTU357aGrYavGmmpHcTsfWHwpvmchmHs2FlXvIBJ1tpc+lrm9K2JdTTZBu5H6S4VZcJOjFlBiftL7SkKSrp95SAR4gVjozcZpohnP9D+j8WBw0ccaKGyKZWGpd7AsS25F72HIWr0hhLp2ABJ2Auee3gKA0Kv15NDyG+W+lhbdze1xe97DQ6w2krsEzBYIt25RbmkZsQvcz8i/wXlc6nj4rGZ/dht6mRRNc6nD2O8AFiT7UQHMn60dtydV31F8t8Pis/uz36mRSsSME2R2Tk15V9SOsH5mDfjPdWPG07POiJKzJ9aBANAcNiO08h75JPdnYA+61e/4dHJhaa7r+ev3PEcR9/FVH328lb7GqWAMpU7EFT5EWP71tt3VjTUWnfoeAL0UxbfOMsDsMMWE7AdlclydTvoL2Gtta89JZXZnu6c1Uipx2ep6D8gvRyQztjWUiJUaOMn67tYMV7woBBPebcjWOo9LGelG7ue4g/wCvOsJsFFxbodgcS2ebCxM97lgMpP8AMVIzet6lSaKOnFnO/KN0UwacLxBjw8MRjUSIyIqsGVl0zAXNxcetXhJtlZwSjoVnQDh3U4CAEWZlMrf8wllJ8cmQeld/CLLSR4fiUu0xMn008v5udDkrZzGjkGSlxkGSmYZBkpcZD4nw2dWW9swIv3XFrjyqtSMZxcZap6MtC8JKcd1r5E1ePvJGhjTKSqlnkBADEahY7hmIPeVHcWr5jw/2OrVZt15ZYJu1tZNJ79En137j2WM41SpaU/el9F8/svoQooxLMqzmSbXRWBKk6EkrpGEUWJNrm4GuoPQ41hKfC8K44Omo6e9Udr6/2xb1zPW+XRLXvWDhuIqYurnrT22gtvF93S71fyOue9jYAm2gJsL8gTY291fOVZyVz0JyU0jySEyFXC+yUJKBuYjBUXtzfXUkA7gfXPZjBUKVDtYUnFv+6Vs0l1t/bF8lz3d9G/H8brVJVOzc01/ilZLpd3d36Hy0LAl426uW1g4F/ISL9dfA+hB1rtcR4bh8fTyVo36PmvB/t+ZzsFi6uEleG3Ncn+9TMMAVQovp36k95J5km5J7zW7TjGnBQirJKy8DVnmqSc5bttn3kq9ymQGOmYZDWMbENDLGD3F1HwvVHNXLxhoegV83PoIoDDqCCCLg6EeHdUp2YOX4CJBGUkGkTGCNjqZEiAQTN3FrE27weVq9LTnnipdUYWWVXBp4AjSlppAQBJIkKnkqMY+s8S+UsO4P41yMdiG32a2W5kiuZe1zSxG4nOY4ZHAuVR2A7yqkgfCr01eSQK0KsSRhDfqDHGT90hUObl7Lh/QV2MRDNBos/hLuuIVNeJmCIznZVLH0F/6VaMXJpLmQ2krs4yOEgAEagC/nbU19DglCKitloeGqXnJya1bv5n0Y/CrX7ymTuPjo4wQLExF3xWLEguLEPnlRGB3fJJAQN8obkDXAxKaqSPZ4Bp4eFtNPTQt4YGwqCONS2HRcqZBeSIAWAVbHrVA8302kvpg3N2zj4Ffg+ii/+YwyNFJIM3XfOJOtcHVWljkR0e4sbPtf6p2yZXzMOZcibBxgQoVxkkaTJbPay3DG0bqgdrBttzqDVHB30MsammpzvTThuNxcWQR4lYS0fXKqQdU0IZXfQyHElwBsEUm1sgvWWnBJq5r1pzcHl3tp4liEBFwNCLi3dytXfUlY8S6b5oCPwqc3eRk7jPV+FM3eOz7jHV+FM3eMncZEfhTN3k5O4+XUKLmwHibfvRyS5hU29EiGeJwZggljZzoEV1ZyTsAoNyTWCri6VKDnOSSWr8DNDB1ptKNN+X3L3BxLh0MkpAdrA87d0aAC7Hy1J8LAfKOK8QxHGsWoUotxWkI+snyu+fJLS/M9jgcHDB0rc3u+v8Ll58ymxvGpZiV+byrH4tEobX6/0max+yF8yb2HpuC+zlDCWq4lZ59P7Y/l9+y5dTWxtTEVfcotRXW7v8rLTzv4GnrZthFEB4ytf8oit+qvXPEvkjjx4P8A5S8lf7owVmP14lHcI2Y/mMlvhVXiJ8jNHhFFfE39F+TDYZ/rTyAfdEaj/AT8aq61TqZo8Mwy3jfxb+1iO4g2aZmPd173/Krj9qo5yfNmaGDw8NoL5q/rc0t80/ulY/eiJ/U62PvqHd7maEIQ+FJeGnobBxGMaCF7eAit6fSVGXuL5u89QrxZtigI+PmKRsRodlv9piFS/wCIislKGeaj1YbK6KMKoUbKAovqbAWFz6V6UwnziMQsaNI/soC7W1NlFzYczptQE7gmHaPDwpJbrFjQSZds+UZyPDNevNVpZ6jkubMyJtYwDQFdBwWNJM4zbAKhPYW2oyr3AjQG4XlatiWJqShlbFixrXBWcek7AT7ZF/5V7TemgH4q6XCqPaYhPktfx9TS4hUyUJd+nnv9LlOY69hc8w4Ax0uHBalTxnFyYOPEYiKWOP6MuySpmV5I0OTKQ6EMwCr9a4VbAW11MRQjP3mdPA4udL/pxV035XO0dQwI5EW9DXHPT7o0wYrExqqCOFwqhQxleMm2lzGIWC6AbMazdojX7KRWcXwt4shfNNI4c2Fsxa0ZIQXsiodL7BBc3uTVSbdyzikrErE9K2EjwLh5GlVFZmVojEhkzhMzNIrn2CSAhNrG2orYpwdT4TUr14UfjZXRwBVCjkAB6C1dZOyseXcbttn1kqbkZBkpcZCn4yzdYiq7KiozyBNCQWVUIa1xa0hsN/O1YK03sjo4DD053c1faxofBxLq7uQf7yeQg+jPl+FYG77s6caFKO0V5GgLg07QSEnfMkYc/mVSaWXQyqyJ0fFEhAfKXc26uMDLkBH8SYMRlYg6Ie0Adhc5fL46GI4vPsKDy0Yv3p/5Nco9UvK+t9EZ4uNJXlv0Ic3F2ZsxTM213bLYHcKoVgB6621J3ruYHh1DBQyUY26vm/F/bZcjDOq5O7NbcSk5BB5gt8cw/at3KUzGpsZIf7QjyVR+6k/GpyjMa2kY7u5/Gw+ANqZURdmowrvlF++wv76myFz7oQKAUB69XiDfFAV/F2/hr9p9fJVdgfzBa3sBG9W/RFZbGiu2YyMIuvlEe8cTK83cXFnii9DlkPkg1zGtLG18kMq3foWijoK4ZkFAKAUAoCs4hhOtIeNwSAVsTdTrqLjVToNddtjXRwONeFburp79f316mni8KsQlrZryKwqQcrKVbuPd3gjQjyv4616ehiqdeN4P8o4dbDTpO0o/Pk/3zPjEyLGjO/ZVAWYk2AAFyT6Vmckle5iVNydkjz6PEHGPA0+izvCpXYJHMyXhU73YNkLbktysoGWrF08K5r4ml8r8jp4enBVVDl62PR8LI+FAjkDPCqgJOO0wUaBcQvtXAt9ILg2JbJz87ud1Nx0Zq45FJIIp8O5dQGBEb6MrlCHXKy57ZNgwuGNrkBTMXbRk2jJ3e3cauBYyQJNNiHYRIAADHJH7IzO+SQlie0q8tVYWvR62SRDtFvW68iLwPBuqvJKpE07meUEg5SwASIHYiONY0/CTzrr0IZIWPL4yp21VyS05Flk8KzX7zWy9wCeFLjL3DJ4cqX7xl7uRSYlrTyvyWOJbeKdZIT6iVfdWvUd5M6+Ajaltu/wc5hoQqgAAEAA2FtQKJGyfUqE21Isbm3O2wvyHl3VWcFOLjLZ7hO2p9gf689TVkkkktEiBQCgFAKAUAoBQCgPVcBixIt9iDlZfssNx/UHmCDzrx1ejKjNwkbtOanFSRJrCWK3iT/SIt/qu3uMY/qffXT4bHWTKTIeIkOip7R57hV5uRz7gOZ8ASOsUNvRqMIJ4xssxIuSxPWRxyMzE6kl3f3VxOIRtVv1RkjsXNaJYUAoBQEDimJIGRTZmGpG6rzYePIeOutjW/gML29TX4Vv+DWxVfsoabvYrRhgPZGUiwBW6mw0AuOXhtXp6lGnUVpxTOLCc4XcW0V/EeksSXjdlxBBsUW2dTzLSL2UIvsbN3XrQXBnKWbDtxf089/U34YxtWqRuv3kc90ktioyYJybKcmHmKxXkAYoQ57MjXK6FjbKDvrW7TlXw1/6qm30nHWK8UtV42+RWNOlJ3pO3VPf5FNPhrAxnMpGm1mUi2Ui+zA2I8hXfXZ1qVk04tW0Na8oTvzTPQeinSL50pSQBMQgBkA9lhsJYvuk7qdVOhuMrN5TFYWeHnll8md7D141YlD0svhcXE2FYwF0lknWO2R2zxiNpIiClzebtABjbfStnh+GjiHJT5GDF1nRs4lfF0saSU/PSOphYfw1KqHCLIssy3Yuoz6ZfZYXynQpsvh6pNyjrZ/ZM0q+JnVhl6/v71OuTimHZDIJ4jGACXEi5RfYlr2tofce6oVSLV0zQdGSdrPUkwSK6K6EMrKGUjYqwupHgQQanNfUq420NmSpuRlGX9qXFjkseRbFN9uRl79VSPDaesZ9b1gerZ1sOrUo+BV1csKAUAoBQCgFAKAUAoBQHoXaRs6C52ZbgZwNgCdAwubE6a2OhuNTG4SOIj3rZmphq7pO1tGW2FxKyKGU3G3cQRuGB1BHMGvLVKcoSyyVmdmMlJXRAxThpT9wZL+LZXYe4Re+urw6FoOXX7FZmiGPLck6nVidB4AdygaD1J1JNdEoffRftxNPqOvcyrf8Au7KkJsdReNEa3Iua4WNqZ6rty0MsVoXNaZIoBQEXHYwIAAMzm+Vdr23LHkouLn9yQDs4bDTryyx+b6GOrVjTjdlasZ1LdpibsdrnwF9AOQ/c3J9VQowowUInErVJVJOTRyfTDihZzhk0UANOQdy2qRacrWZh3FBqCa38LRVWV3svUhRy6tHPItrACw2AGg9BXW7itzn8Dj3jcyxkZmZmBZUkFixZbB1I0BAuNa8VjKjq1Z5ndXZ7PC4Ok8PC61steeupeP0sMjZsRhoZDYLmjzQPYaC7AsGtyBWsWHq1cP8A7M2u7deTKVuFQqc/P8r8HRdF0weImRsPPiIsQgZljlVCtiCrByqWdNRcBwfZOhtVsVxLFSjaqotdUrHP/of6eWa1vqiVxPh+HRmxPEpijy6LBGx0SPsqqFF619SWJFgDIfOscOI4iKcMPouunqQ8N20rtXZzuK6V4eMn5ngYkPKadRJJppcC5O2xLnxArFJVamtWbfzOhR4db4tO5ftvU5ji2JlxT5pHLysBGjNYZb3AygCyhczHQd9bOHo9pONKPNmzWVPC0ZVIrVLfn09T2XhEyyQRvGuVCi2U7rYWKHxUgqfEGuxtozw8o6vQmZfDlU3K5e4BPClxl7jhZ3Bw6kbSyGUf82R8Rf1vWFHXStBLuIlZCooBQCgFAKA+DKu2YX7ri/updE2PonbRhfQEqwF7XtmtbkaXQsZoQKAUB6SEqLnPUTWYSGzxtlbnpdWA5Ot/cRYjxGh1cThYV1rv1M9GtKntt0IMGLyFhOOrZ3Zrk3ja5AULLYC9gq2YK3Z2trWKnRdKCi+RvxqxqaozxiLrBHAb2nkET/8ADCvJKp8GSNk/5lY8RU7Om5LcyJXZ0wFedZlFQDDsALnQcyalK4IE2PLaRC/32By/hGhf0sPHlXRw3DalTWei+v74mtVxMY6LVkdILXJJJPtMdz3DusL6DYV6CjShSjlijmVJOo7yMzuqKzubKgLMe5VF2PuBq7diuS+h5TBIzgyOCHkLSuDqQ0hzFL9y3CjwUV3cPTyU0vPxIm1mdtjOIkyozfZVm9wJ/pWWTsmyqV3Y5mJMqgdwA9wtXgz6GlZWPqhIjmZZAUZkIVtUYodSvNSDyNTyMU4Rm0pK+5nEYx5HHWSO5VbL1js57RN7ZifsUSSWhEKcISeVW/X+DANDMS+FLeUE/VBt/MwIH6RJ7q6/BqV6rm+St83/ABc4XHa1qUaa5u78F/L+h33QniIRmwzmwctJCfE9qWPzveQd+Z/s1vYyk4Tzcn6nm0syv0/f4OyyVqXIymjiMoiikkP1I3f8qk/0qG9CVC7scRj48iQx/ZX/AAKE/wDnSJ0pbESrFBQCgFAKA+ZTZSRuASPO2lGSi2Mww9kAJW3Yy20toVNztzFr7kaAC9Ei7ZDx2PLoRkAFwb5ifZIO2Ud1t6mzIuR6sUFAKA9Nt4VU0rdwt4UFu4wVuLEA33qAvAhLwiNWV0DRlL5MjEKMwsxWI3QG3PL31hq4enUWWRmjXqR2JV5uUv5kUn9JUVpvhVDk39PwZVjJ81+/UfSneUj+RVH+INUx4XQW7bDxc+SR8/NVJuwLkaguxax7wCbKfICtunh6VL4EkYZ1pz3Nx8qzmK3cLeFBbuOe6d4jLhTHpeZ1h/CbtKPWNHHqKyUYZ6kYllpd22OJNd81yLxNrQyfyMPeCP61gxTy0Jv/AIv0M+GWatBf8l6lEa8Se+ZigNa+03ko79e0dBz9oVbkUvZts7KToxIEw2DVbYic/OcU9geqjTsRox10XrHNr6upGx0yJaWOW66dV1Oi91fvzbOd451azv1RAismQXvZLZYiWv2jJGsU19yZzfXUxUWqM+BmsknJ87/yzdw2IqFJBBaQ2uCDYROBcHxDH1r0nDaEqVGOZWbbf0djzvE8RGtXbi7pJJfT7lnItxuVIIKsu6sDdWXxBANdKcIzi4y2OanZ3PQOi3GvnMRzgCaMhZQNATa6yIPsMNRvYhl1y1wKkHTk4S3+xmaW6Wn7+/U39JWthpBb28sf/VdY7/rrHLYtTV5I5Hi73lA7kv8AnZv+2KsjdkQ6sUFAKAUAoDB5X2zJfyzLm+F6h7ErcsOMDtL5N8Cv+dETIr2FwR36VJUKbgH1oDNAKA9Ry1juathlpcWGWlxYZaXIyjLQmwy0uMqGWgsMtLiwy0uLHnvTPG9Zi8gPZgXKdf7WUK7gj7qCL87V0eHQ1c34L7/YpU0jbrqUtdQwmGAIINrc77W538KhpNakrfQrIOGRuuYApm1UKctlsAvYPZBIGbUaZrcq574dh6qzONr7W00/dTehxHE0tIzfz19fsbMJ0faSVI0lW7kqvWAjtBWYBmW++W3s865eN4ZGhDtIyduj/fsdXC8anUllnFfJ2/J13Q7oG8M5mxWRsjBolQlgWCqA7XA9kjQW315C/L2NytX7RZVonv8AQ6zF8KLdZZj9Mw69r2fqlWwhht7IOovcW6yRgcxvVkzUlA854pGGxLuwUyL2DbVUa7MY05Exh1iLDcxEaWtXoOFUI5O0a1vo+7/2cjGVZXyJ6c0RJNZFH2QXPmewvwMnurqPWaXTX7fk01pFm+rlSz6KBzjYur+y5m7uptz5X6wx2/F41zeIuNo9ftz+xmpJ2fT7nX9KW+jiX7cyfoDy/vGK5fNGxRj7xx2Oe8r/AHcq+mRW/dzWSJnkaakqKAUAoBQGGW4IOxFj60BOxT54o3O4Nm89Va34lFVRd7EKrFD4i2t3Ej+o+BFESfdCBQHqhHhWI1/kYHlQGT5VBNu4elSQLeFQLGPSpHyM+lQT8jHpUkGR5VBPyPJ8Lw3FuGZ8NJnLsZrFGAlezyBfpCSAXsO61uVdKhjsPSpqDbTXd5iWGqzeZK6NGIvGQJFeMk2HWI8dzvZSwAJsDtW5DG4eW0189PUwyoVY7xZpngeSyLDMytq5WGRhlG63CEHMbDyzViq4yh8Lkrc/Dp8/QtDD1N8rLbD8Bxcns4dl+9KyxL6jVx+Q1inxahH4bv5fn8GWGBqy30Oh4L0OKSJLNLdkbOscQslwNM7sMz2OotkHeDXKxXEaleOW1l+8zfoYKNN5nqzqMViUjUvIwVRuWNh4evhzrnxi27I3JSUVdnFca6XySXTDAxIdDKw+kIP92h0Tl2mud+yNDXZw3CZP3qundzOZXx62h5nNIgAAGwrvRiopRWxy223dkbCveSXQggqouN1C3BB5jO0o05qaxU5qU5rmrel/uy8otRi+v5JEkgUFmNgASSdgBqSaytpK7MaV9Edx0W6OBYA8yss8pEjEEo8Y/s4gym4yr7QvYsz7g15LFYqVWq5r5eB3qOGjGnlZr43A6TQo0zyi0sqiRYwVK9WlwyItxaZhrffepoTc3qUqUY03eJzMjXZz99/cHIX4AVtrYwvcxUlRQCgFAKAUBNwC50lj8mXzYaD8yX9aq9y61RBBvVihrdwpuzIgI3kYItx4nmQf01DdiUrkeXi0C7y5j3Rxu/ukbKlUdQvkI3/j8X2MR6mEH1AUj4mo7Rk5Ue25arc1bC1Liwy0uLDLS4sMtLiyFqXFhalxYWpcWFqi4sUvRliYpCb3+dYwa9wxUyr+kL6WrSq/EdWh8CLeqGawNAQeI8Xgg/iyqp5Le7n+WMXY+gq8Kcpu0VcpOpGCu2cxxLpsxuMPEAP7yb4FYVNyN/aZCLbGupQ4TUlrUdl5s0avEIrSCuc3i8ZLKQ0sjyEbZrAD+VFAUHle1+8muxh8HSofAterObVrzq/EzTW0YRQF9hejjTcNikjF8RG+JkQf3iSTyMYSTtdQljyZV5XrgdvKniJTXV371+7G9lUoKPcvOxE6LcEONbOS8cEZBzZQGaRTdUVXUiyEAtcWuAuvbA2Mbi1OPZw2e7+35KUabg8z3O5c4qLXKmJTX2LQzAchlYmOQ765ox4VxZUeh0YYr/IouI48S4gnK6iKJQRIjIQXdywAYa6RJqLg6WJrLh4uN7ipNTs0cxATlW+9hfztrW2tjXZ90IBNAYjOb2QW/kBf/CDUXRNmYkfKbMVU9zOoP5QS/wCmozonKz463uzHvCxn4NK0f7Gl2LIC/wBnTkXkJPqkaJpt9c0tIXRO4MSJCDl1Qk5Fy+yy2vcsx9o7sai1iU7nzjossjDke0PxXv8AqzelqsiJFfxDD9ZGy8918xqP8vWkldWITszka1zMKA/SFDVFqkaihJm1CBQGLUAqAKkWAoCnSKWGV8sbSxSt1ilCgMbkAOrBit0JXOCLm7MLezWCpTu7o26NdRjZm4xYlucMIvro07EW5H6MI1/BxpzvpCo9S0sV0RwXHsfN84mi+cTMkbhRqsdyY0dv4KpdQZCtjf2eddjAYKlKGecb6mhiMTUvZMqEjC7AC+9ha/ie+uxGMYq0VZGk23qz6qSBQCgF++gPTuiMTLgcMGFm6lGYdxdQzD0LEeleXlLNJvqzotW0NmN4/hYf4mIiU9xcFvyg3+FVCi+hQ435SMEns9ZL/ImUe9ytC3Zs5d+lsWKbEtdY3a0aIWBYKIUs7W5ZnfQAnTQGrRa1MijZEb5xfUB28FjI9zTNF+xrLd9CtkfXaP1dOReU3v8AyRomn4zS0h7plUbQ5lU8zHGgv6yZ3Ho1MvUZjMkQb2yz/wDEZnHorEgegqcqIzM+40CiygAdwFh7hUkGifHRp7TqD3XufcNahySJs2QJuPoPZVm8+yP6n4VV1FyLZGSejXFGlxIUhQMjGwuT9Xc31G3IVVSbZOWx0nFYbrm5r+xtm/YH0q6IexU1YoVp6OddI5WQJezWKZt/at2hzsfxVilDUyReht/2Jb/1A/6J/wC7UZC1z2q1YzDlMZaEZTNqE5RlpcWGWlxYZaCwtQWFqDKLUFhagsYNgLk2ABJ8BzpcZTxaPEGW8puDKzzWbcdaxkCn+UMF/DXo8LDJRiu711NCs7zZ9VsGM1y4hV9plHmQPhVJVIQ+JpFowlLZEWTi0Y2JbyH+dq1p4+jHnfwRlWGqPkRpONH6qerH9wB/WtaXE/8AGPm/31MywfVnx1mJlFljkII+pE2Ug9zEH4GteeOry208F+bmVYamic3CsbMAJXlK6AB2ZrW0tlYhfca01Az3N+H6JEe0G8syIv6SzD31fKiLskDhaRNlMahrXB9u452ZtdDofTvFXSXQo7kgVYqKAjz42NPadQe69z+Ua1DkkTZkGbjyD2VZv0j46/CquoiygyDNxyQ+yFT0zH3nT9NUdRkqKIM2Jd/adm8CdPy7fCquTe5ayJXCeDS4j+GoCjQu2ijwHefADztRK4OqwHRGFNZC0rePYX0VTf3sRV1BEXLWDBiL+GiheSqAlr72sLHbnr41NrA3iQN2ToTplOh8bd/pepIKN1sSO4ke42vV0UYw7tcMgLEdwJHiCRsD/wDvKodiVcv1a4BsRpextceBsbVUsd9atYqKkCgM2pcC1AYtQCoJAFSQRsZxCKEXlkjjH33CfuagmzOfxvyg4CPaUyHuiRmH5rBfjUjKzlOknykieCSGGB1EimNnkYKQraPZUzakXA7Qte/K1SlrqWynFPxWQ7FV/lX/AO1635cRrPay/e+5gWFgt9SNJiGb2mY+Fzb3bVrTxFWW8mZY0oR2RqArEZDNAfUbWINgbEGx2NjexHdpQHWp01B9qEjvtJm/dRV85WxtXpnFzil9Mh/dhU5xY2J0wgO6yjzVf6PTOhYgcV6TRuy5Ec5VbU2UXYrpuTpk7uYpnVyGrlVNx2Q+yFT9R950/TUOoxkRBmxTv7TsfC+n5Rp8Kq5NlrI0AVBJmgFABQHfcA4onzeIEZbIg0BZb5RftC9jffNY3vvucsdihaLjojtLGfxr/nU3B9/OE+2v5h/nS5JqkxkNrNJER3F1PwvS6BF6/DA30Y73yvLvrobG1CDOI40ij2Wt3sVRfi1/hQXRWt0rX/d+jOw/MI7Gouuo16HsuWte5NhloLDLQWNWJnSMXkdUHe7BR7yaCxz+N6dYCLfEK57og0vxUEe80GU5/HfKtCL9Th5HPIyMsanytnPvFTYZTn8b8p2Mf+GsMQtyUuw8czNlP5amxNkc/jek2Mm/iYmY+Ct1Y9Vjyr8KWQKm2t+Z3PP1NSSZoBQCgFAKAUAoBQCgFAKAUAoBQCgFAKAyhINwSp71JU+8a0uQSl4nMP7RvUK3xZSfjVs8upGVGz/xeXvX8oqc7GVGG4vNye3kqf1U1GeQyo0yY6Vt5H9Dl+C2FRmfUmyI1tb8+/n76gkzQHruO+VXDLpFFNJ3E5Y1+JLfpqlmDnsd8quKb+FDDF35s0p9Gug96mpyg57G9MMdLcPipLHklovS8YUkedTZApZWLHMxLN9pjmPvOtSDFAKAUAoBQCgFAKAUAoBQCgFAKAUAoBQCgFAKAUAoBQCgPuGFmNlBJoDaMDJfLkN7Xt4Xt+4I9KgCbBSKLshA7zS4I9SBQCgFAKAUAoBQCgFAKAUAoBQCgFAKAUAoBQCgFAKAUAoBQCgFAKAyjEEEbg3HmNqAul4omt2l12G4U5s329dNKrYH1BxZFN8zkZ+stl27TMVAz2t2v9aWWBvXjkQ+3sBt3X+9trt4VTs2RY04vjasjBc92FrNa2uhN79xPLu7qsotPcFDVyRQCgFAKAUAoBQCgFAKAUAoBQCgFAKAUAoBQCgFAKAUAoBQCgFAKAUAoBQCgFAf/9k="/>
          <p:cNvSpPr>
            <a:spLocks noChangeAspect="1" noChangeArrowheads="1"/>
          </p:cNvSpPr>
          <p:nvPr/>
        </p:nvSpPr>
        <p:spPr bwMode="auto">
          <a:xfrm>
            <a:off x="155575" y="-1881188"/>
            <a:ext cx="5238750" cy="3933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3320" name="Picture 8" descr="https://encrypted-tbn0.gstatic.com/images?q=tbn:ANd9GcQtjuSIKBR4VdkqsYiyfEiSqHJKFUaXsROvIoiD9FP-0qC0euBf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124200"/>
            <a:ext cx="2419350" cy="352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63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Freedom and the factors </a:t>
            </a:r>
            <a:r>
              <a:rPr lang="en-US" dirty="0" smtClean="0"/>
              <a:t>affecting mental </a:t>
            </a:r>
            <a:r>
              <a:rPr lang="en-US" dirty="0" smtClean="0"/>
              <a:t>states (empirical</a:t>
            </a:r>
            <a:r>
              <a:rPr lang="en-US" dirty="0" smtClean="0"/>
              <a:t>, cognitive, </a:t>
            </a:r>
            <a:r>
              <a:rPr lang="en-US" dirty="0" smtClean="0"/>
              <a:t>psychological)</a:t>
            </a:r>
            <a:endParaRPr lang="en-US" dirty="0" smtClean="0"/>
          </a:p>
        </p:txBody>
      </p:sp>
      <p:sp>
        <p:nvSpPr>
          <p:cNvPr id="4" name="Rectangle 3"/>
          <p:cNvSpPr/>
          <p:nvPr/>
        </p:nvSpPr>
        <p:spPr>
          <a:xfrm>
            <a:off x="609600" y="6096000"/>
            <a:ext cx="6705600" cy="369332"/>
          </a:xfrm>
          <a:prstGeom prst="rect">
            <a:avLst/>
          </a:prstGeom>
        </p:spPr>
        <p:txBody>
          <a:bodyPr wrap="square">
            <a:spAutoFit/>
          </a:bodyPr>
          <a:lstStyle/>
          <a:p>
            <a:r>
              <a:rPr lang="en-US" dirty="0" smtClean="0">
                <a:hlinkClick r:id="rId2"/>
              </a:rPr>
              <a:t>http://halfanhour.blogspot.com/2010/11/model-of-autonomy.html</a:t>
            </a:r>
            <a:r>
              <a:rPr lang="en-US" dirty="0" smtClean="0"/>
              <a:t> </a:t>
            </a:r>
            <a:endParaRPr lang="en-US" dirty="0"/>
          </a:p>
        </p:txBody>
      </p:sp>
      <p:pic>
        <p:nvPicPr>
          <p:cNvPr id="31746" name="Picture 2" descr="http://slamxhype.com/wp-content/uploads/2011/01/George-Condo-Mental-States-Exhibition-01.jpg?0a2f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124200"/>
            <a:ext cx="3962400" cy="264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001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Taking the time and effort to look at this work is not merely respectful, it demonstrates competence and self-reliance. </a:t>
            </a:r>
          </a:p>
        </p:txBody>
      </p:sp>
      <p:pic>
        <p:nvPicPr>
          <p:cNvPr id="12290" name="Picture 2" descr="http://www.online-educa.com/OEB_Newsportal/wp-content/uploads/2010/03/bert_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3067050" cy="3084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610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This saves people from giving you advice you don't need, and helps them focus on what's unique about your problem. </a:t>
            </a:r>
          </a:p>
          <a:p>
            <a:endParaRPr lang="en-CA" dirty="0"/>
          </a:p>
        </p:txBody>
      </p:sp>
      <p:pic>
        <p:nvPicPr>
          <p:cNvPr id="11266" name="Picture 2" descr="http://mentalfloss.com/sites/default/files/styles/article_640x430/public/college-ad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5425"/>
            <a:ext cx="304800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974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Cooperation</a:t>
            </a:r>
            <a:endParaRPr lang="en-CA" dirty="0"/>
          </a:p>
        </p:txBody>
      </p:sp>
      <p:sp>
        <p:nvSpPr>
          <p:cNvPr id="3" name="Content Placeholder 2"/>
          <p:cNvSpPr>
            <a:spLocks noGrp="1"/>
          </p:cNvSpPr>
          <p:nvPr>
            <p:ph idx="1"/>
          </p:nvPr>
        </p:nvSpPr>
        <p:spPr/>
        <p:txBody>
          <a:bodyPr>
            <a:normAutofit/>
          </a:bodyPr>
          <a:lstStyle/>
          <a:p>
            <a:endParaRPr lang="en-CA" dirty="0"/>
          </a:p>
        </p:txBody>
      </p:sp>
    </p:spTree>
    <p:extLst>
      <p:ext uri="{BB962C8B-B14F-4D97-AF65-F5344CB8AC3E}">
        <p14:creationId xmlns:p14="http://schemas.microsoft.com/office/powerpoint/2010/main" val="777121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Offline people collaborate. They join teams, share goals, and work together. </a:t>
            </a:r>
          </a:p>
        </p:txBody>
      </p:sp>
      <p:pic>
        <p:nvPicPr>
          <p:cNvPr id="10242" name="Picture 2" descr="http://www.inc.com/uploaded_files/image/collaboration-work-pan_12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95800"/>
            <a:ext cx="3114675" cy="146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78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Online, people cooperate. They network. Each has his or her own goals and objectives.</a:t>
            </a:r>
          </a:p>
        </p:txBody>
      </p:sp>
      <p:pic>
        <p:nvPicPr>
          <p:cNvPr id="9218" name="Picture 2" descr="http://3.bp.blogspot.com/-1_rZct43npk/T4zTuCPB9iI/AAAAAAAAAAw/dHzujD7kOQA/s1600/cooperation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48000"/>
            <a:ext cx="38100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57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Online communications are much more voluntary than offline communications. And successful online connectors recognize this. </a:t>
            </a:r>
          </a:p>
        </p:txBody>
      </p:sp>
      <p:pic>
        <p:nvPicPr>
          <p:cNvPr id="8194" name="Picture 2" descr="http://static.guim.co.uk/sys-images/Guardian/Pix/pictures/2012/6/20/1340191753534/Facebook-with-dark-figuri-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733800"/>
            <a:ext cx="4381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479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Cooperation is based on protocols. </a:t>
            </a:r>
          </a:p>
          <a:p>
            <a:pPr lvl="1"/>
            <a:r>
              <a:rPr lang="en-CA" dirty="0" smtClean="0"/>
              <a:t>These are not rules-anybody can break them. </a:t>
            </a:r>
          </a:p>
          <a:p>
            <a:pPr lvl="1"/>
            <a:r>
              <a:rPr lang="en-CA" dirty="0" smtClean="0"/>
              <a:t>They establish the basis for communication. </a:t>
            </a:r>
            <a:endParaRPr lang="en-CA" dirty="0"/>
          </a:p>
        </p:txBody>
      </p:sp>
      <p:pic>
        <p:nvPicPr>
          <p:cNvPr id="7170" name="Picture 2" descr="http://upload.wikimedia.org/wikipedia/en/thumb/a/a6/Internet_layering.svg/717px-Internet_layerin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4772025" cy="280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007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a:t>
            </a:r>
            <a:endParaRPr lang="en-CA" dirty="0"/>
          </a:p>
        </p:txBody>
      </p:sp>
      <p:sp>
        <p:nvSpPr>
          <p:cNvPr id="3" name="Content Placeholder 2"/>
          <p:cNvSpPr>
            <a:spLocks noGrp="1"/>
          </p:cNvSpPr>
          <p:nvPr>
            <p:ph idx="1"/>
          </p:nvPr>
        </p:nvSpPr>
        <p:spPr/>
        <p:txBody>
          <a:bodyPr>
            <a:normAutofit/>
          </a:bodyPr>
          <a:lstStyle/>
          <a:p>
            <a:endParaRPr lang="en-CA" dirty="0" smtClean="0"/>
          </a:p>
        </p:txBody>
      </p:sp>
    </p:spTree>
    <p:extLst>
      <p:ext uri="{BB962C8B-B14F-4D97-AF65-F5344CB8AC3E}">
        <p14:creationId xmlns:p14="http://schemas.microsoft.com/office/powerpoint/2010/main" val="3346807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 </a:t>
            </a:r>
            <a:endParaRPr lang="en-CA" dirty="0"/>
          </a:p>
        </p:txBody>
      </p:sp>
      <p:sp>
        <p:nvSpPr>
          <p:cNvPr id="3" name="Content Placeholder 2"/>
          <p:cNvSpPr>
            <a:spLocks noGrp="1"/>
          </p:cNvSpPr>
          <p:nvPr>
            <p:ph idx="1"/>
          </p:nvPr>
        </p:nvSpPr>
        <p:spPr/>
        <p:txBody>
          <a:bodyPr>
            <a:normAutofit/>
          </a:bodyPr>
          <a:lstStyle/>
          <a:p>
            <a:r>
              <a:rPr lang="en-CA" dirty="0" smtClean="0"/>
              <a:t>Having a cat can be as important for a physicist as having an advanced research lab. </a:t>
            </a:r>
          </a:p>
        </p:txBody>
      </p:sp>
      <p:pic>
        <p:nvPicPr>
          <p:cNvPr id="3074" name="Picture 2" descr="http://0.tqn.com/d/chemistry/1/0/o/i/1/chemcat_shrod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971800"/>
            <a:ext cx="247792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22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smtClean="0"/>
              <a:t>Communication depends as much on feeling as it does with cognition. </a:t>
            </a:r>
            <a:endParaRPr lang="en-CA" dirty="0"/>
          </a:p>
        </p:txBody>
      </p:sp>
      <p:pic>
        <p:nvPicPr>
          <p:cNvPr id="6146" name="Picture 2" descr="http://www.bloomberg.com/image/iFR5oPwGED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57600"/>
            <a:ext cx="3925995" cy="261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87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Freedom as the capacity </a:t>
            </a:r>
            <a:r>
              <a:rPr lang="en-US" dirty="0" smtClean="0"/>
              <a:t>to act on mental </a:t>
            </a:r>
            <a:r>
              <a:rPr lang="en-US" dirty="0" smtClean="0"/>
              <a:t>states (physical</a:t>
            </a:r>
            <a:r>
              <a:rPr lang="en-US" dirty="0" smtClean="0"/>
              <a:t>, social, structural, </a:t>
            </a:r>
            <a:r>
              <a:rPr lang="en-US" dirty="0" smtClean="0"/>
              <a:t>resources)</a:t>
            </a:r>
            <a:endParaRPr lang="en-US" dirty="0" smtClean="0"/>
          </a:p>
        </p:txBody>
      </p:sp>
      <p:pic>
        <p:nvPicPr>
          <p:cNvPr id="32770" name="Picture 2" descr="http://www.aestheticamagazine.com/wp-content/uploads/2012/06/house-of-ca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0"/>
            <a:ext cx="4838700" cy="294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022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People who use online communications "only for business are employing only a small part of the communications capacity of the Internet. </a:t>
            </a:r>
          </a:p>
        </p:txBody>
      </p:sp>
      <p:pic>
        <p:nvPicPr>
          <p:cNvPr id="5122" name="Picture 2" descr="http://timebusinessblog.files.wordpress.com/2013/09/rtx13x0q.jpg?w=480&amp;h=320&amp;cr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899829"/>
            <a:ext cx="3581400" cy="238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38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Learning and communicating are not merely acts of sending content over a wire. They are about engaging in (what Wittgenstein called) a "way of life.“</a:t>
            </a:r>
          </a:p>
        </p:txBody>
      </p:sp>
      <p:pic>
        <p:nvPicPr>
          <p:cNvPr id="4098" name="Picture 2" descr="http://farm6.staticflickr.com/5021/5650274352_019e936a83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697" y="3733800"/>
            <a:ext cx="2019300" cy="285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040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CA" dirty="0" smtClean="0"/>
              <a:t>These common everyday things form the mental structure on which we hang the highly theoretical structure. </a:t>
            </a:r>
          </a:p>
        </p:txBody>
      </p:sp>
    </p:spTree>
    <p:extLst>
      <p:ext uri="{BB962C8B-B14F-4D97-AF65-F5344CB8AC3E}">
        <p14:creationId xmlns:p14="http://schemas.microsoft.com/office/powerpoint/2010/main" val="30941356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Stephen Downes</a:t>
            </a:r>
          </a:p>
          <a:p>
            <a:pPr marL="0" indent="0">
              <a:buNone/>
            </a:pPr>
            <a:r>
              <a:rPr lang="en-US" dirty="0" smtClean="0"/>
              <a:t>http://www.downes.ca</a:t>
            </a:r>
            <a:endParaRPr lang="en-US" dirty="0"/>
          </a:p>
        </p:txBody>
      </p:sp>
    </p:spTree>
    <p:extLst>
      <p:ext uri="{BB962C8B-B14F-4D97-AF65-F5344CB8AC3E}">
        <p14:creationId xmlns:p14="http://schemas.microsoft.com/office/powerpoint/2010/main" val="238329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Scope and range of autonomous </a:t>
            </a:r>
            <a:r>
              <a:rPr lang="en-US" dirty="0" err="1" smtClean="0"/>
              <a:t>behaviour</a:t>
            </a:r>
            <a:r>
              <a:rPr lang="en-US" dirty="0" smtClean="0"/>
              <a:t> (expression</a:t>
            </a:r>
            <a:r>
              <a:rPr lang="en-US" dirty="0" smtClean="0"/>
              <a:t>, association, selection, </a:t>
            </a:r>
            <a:r>
              <a:rPr lang="en-US" dirty="0" smtClean="0"/>
              <a:t>method)</a:t>
            </a:r>
            <a:endParaRPr lang="en-US" dirty="0" smtClean="0"/>
          </a:p>
        </p:txBody>
      </p:sp>
      <p:pic>
        <p:nvPicPr>
          <p:cNvPr id="33794" name="Picture 2" descr="http://www.creativeapplications.net/wp-content/uploads/2013/10/constellaction_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3200400"/>
            <a:ext cx="4194175" cy="279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Effects of autonomous </a:t>
            </a:r>
            <a:r>
              <a:rPr lang="en-US" dirty="0" err="1" smtClean="0"/>
              <a:t>behaviour</a:t>
            </a:r>
            <a:r>
              <a:rPr lang="en-US" dirty="0" smtClean="0"/>
              <a:t> (impact</a:t>
            </a:r>
            <a:r>
              <a:rPr lang="en-US" dirty="0" smtClean="0"/>
              <a:t>, </a:t>
            </a:r>
            <a:r>
              <a:rPr lang="en-US" dirty="0" smtClean="0"/>
              <a:t>improvement)</a:t>
            </a:r>
            <a:endParaRPr lang="en-US" dirty="0"/>
          </a:p>
        </p:txBody>
      </p:sp>
      <p:pic>
        <p:nvPicPr>
          <p:cNvPr id="34818" name="Picture 2" descr="http://blog.iqmatrix.com/wp-content/uploads/2009/04/law-of-cause-effect-iqmatr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476" y="2895600"/>
            <a:ext cx="4502424" cy="32235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79476" y="6248400"/>
            <a:ext cx="3032369" cy="276999"/>
          </a:xfrm>
          <a:prstGeom prst="rect">
            <a:avLst/>
          </a:prstGeom>
        </p:spPr>
        <p:txBody>
          <a:bodyPr wrap="none">
            <a:spAutoFit/>
          </a:bodyPr>
          <a:lstStyle/>
          <a:p>
            <a:r>
              <a:rPr lang="en-CA" sz="1200" dirty="0">
                <a:hlinkClick r:id="rId3"/>
              </a:rPr>
              <a:t>http://</a:t>
            </a:r>
            <a:r>
              <a:rPr lang="en-CA" sz="1200" dirty="0" smtClean="0">
                <a:hlinkClick r:id="rId3"/>
              </a:rPr>
              <a:t>blog.iqmatrix.com/law-of-cause-effect</a:t>
            </a:r>
            <a:r>
              <a:rPr lang="en-CA" sz="1200" dirty="0" smtClean="0"/>
              <a:t> </a:t>
            </a:r>
            <a:endParaRPr lang="en-CA" sz="1200" dirty="0"/>
          </a:p>
        </p:txBody>
      </p:sp>
    </p:spTree>
    <p:extLst>
      <p:ext uri="{BB962C8B-B14F-4D97-AF65-F5344CB8AC3E}">
        <p14:creationId xmlns:p14="http://schemas.microsoft.com/office/powerpoint/2010/main" val="193120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a:t>
            </a:r>
            <a:endParaRPr lang="en-US" dirty="0"/>
          </a:p>
        </p:txBody>
      </p:sp>
      <p:sp>
        <p:nvSpPr>
          <p:cNvPr id="3" name="Content Placeholder 2"/>
          <p:cNvSpPr>
            <a:spLocks noGrp="1"/>
          </p:cNvSpPr>
          <p:nvPr>
            <p:ph idx="1"/>
          </p:nvPr>
        </p:nvSpPr>
        <p:spPr/>
        <p:txBody>
          <a:bodyPr/>
          <a:lstStyle/>
          <a:p>
            <a:endParaRPr lang="en-US"/>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153400" cy="483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7927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35036</TotalTime>
  <Words>1001</Words>
  <Application>Microsoft Office PowerPoint</Application>
  <PresentationFormat>On-screen Show (4:3)</PresentationFormat>
  <Paragraphs>100</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The Habits of  Highly Connected Learners</vt:lpstr>
      <vt:lpstr>Part A The Semantic Condition</vt:lpstr>
      <vt:lpstr>What is a Successful Network?</vt:lpstr>
      <vt:lpstr>Autonomy</vt:lpstr>
      <vt:lpstr>PowerPoint Presentation</vt:lpstr>
      <vt:lpstr>PowerPoint Presentation</vt:lpstr>
      <vt:lpstr>PowerPoint Presentation</vt:lpstr>
      <vt:lpstr>PowerPoint Presentation</vt:lpstr>
      <vt:lpstr>Diversity</vt:lpstr>
      <vt:lpstr>PowerPoint Presentation</vt:lpstr>
      <vt:lpstr>PowerPoint Presentation</vt:lpstr>
      <vt:lpstr>PowerPoint Presentation</vt:lpstr>
      <vt:lpstr>PowerPoint Presentation</vt:lpstr>
      <vt:lpstr>PowerPoint Presentation</vt:lpstr>
      <vt:lpstr>Openness</vt:lpstr>
      <vt:lpstr>PowerPoint Presentation</vt:lpstr>
      <vt:lpstr>PowerPoint Presentation</vt:lpstr>
      <vt:lpstr>PowerPoint Presentation</vt:lpstr>
      <vt:lpstr>PowerPoint Presentation</vt:lpstr>
      <vt:lpstr>Interactivity</vt:lpstr>
      <vt:lpstr>PowerPoint Presentation</vt:lpstr>
      <vt:lpstr>PowerPoint Presentation</vt:lpstr>
      <vt:lpstr>PowerPoint Presentation</vt:lpstr>
      <vt:lpstr>PowerPoint Presentation</vt:lpstr>
      <vt:lpstr>Part B Highly Connected People</vt:lpstr>
      <vt:lpstr>Being Reactive</vt:lpstr>
      <vt:lpstr>PowerPoint Presentation</vt:lpstr>
      <vt:lpstr>PowerPoint Presentation</vt:lpstr>
      <vt:lpstr>PowerPoint Presentation</vt:lpstr>
      <vt:lpstr> </vt:lpstr>
      <vt:lpstr>Going With the Flow</vt:lpstr>
      <vt:lpstr>PowerPoint Presentation</vt:lpstr>
      <vt:lpstr>PowerPoint Presentation</vt:lpstr>
      <vt:lpstr>PowerPoint Presentation</vt:lpstr>
      <vt:lpstr>PowerPoint Presentation</vt:lpstr>
      <vt:lpstr>Connection Comes First</vt:lpstr>
      <vt:lpstr>PowerPoint Presentation</vt:lpstr>
      <vt:lpstr>PowerPoint Presentation</vt:lpstr>
      <vt:lpstr>PowerPoint Presentation</vt:lpstr>
      <vt:lpstr>PowerPoint Presentation</vt:lpstr>
      <vt:lpstr>PowerPoint Presentation</vt:lpstr>
      <vt:lpstr>Sharing</vt:lpstr>
      <vt:lpstr>PowerPoint Presentation</vt:lpstr>
      <vt:lpstr>PowerPoint Presentation</vt:lpstr>
      <vt:lpstr>PowerPoint Presentation</vt:lpstr>
      <vt:lpstr>PowerPoint Presentation</vt:lpstr>
      <vt:lpstr>Learning for Ourselves</vt:lpstr>
      <vt:lpstr>PowerPoint Presentation</vt:lpstr>
      <vt:lpstr>PowerPoint Presentation</vt:lpstr>
      <vt:lpstr>PowerPoint Presentation</vt:lpstr>
      <vt:lpstr>PowerPoint Presentation</vt:lpstr>
      <vt:lpstr>Cooperation</vt:lpstr>
      <vt:lpstr>PowerPoint Presentation</vt:lpstr>
      <vt:lpstr>PowerPoint Presentation</vt:lpstr>
      <vt:lpstr>PowerPoint Presentation</vt:lpstr>
      <vt:lpstr>PowerPoint Presentation</vt:lpstr>
      <vt:lpstr>Engage</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Semantic Condition</dc:title>
  <dc:creator>Stephen Downes</dc:creator>
  <cp:lastModifiedBy>Stephen Downes</cp:lastModifiedBy>
  <cp:revision>20</cp:revision>
  <dcterms:created xsi:type="dcterms:W3CDTF">2013-06-17T14:26:05Z</dcterms:created>
  <dcterms:modified xsi:type="dcterms:W3CDTF">2013-10-20T23:47:09Z</dcterms:modified>
</cp:coreProperties>
</file>