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5" r:id="rId3"/>
    <p:sldId id="316" r:id="rId4"/>
    <p:sldId id="288" r:id="rId5"/>
    <p:sldId id="284" r:id="rId6"/>
    <p:sldId id="290" r:id="rId7"/>
    <p:sldId id="296" r:id="rId8"/>
    <p:sldId id="298" r:id="rId9"/>
    <p:sldId id="297" r:id="rId10"/>
    <p:sldId id="291" r:id="rId11"/>
    <p:sldId id="292" r:id="rId12"/>
    <p:sldId id="293" r:id="rId13"/>
    <p:sldId id="294" r:id="rId14"/>
    <p:sldId id="295" r:id="rId15"/>
    <p:sldId id="299" r:id="rId16"/>
    <p:sldId id="301" r:id="rId17"/>
    <p:sldId id="289" r:id="rId18"/>
    <p:sldId id="304" r:id="rId19"/>
    <p:sldId id="305" r:id="rId20"/>
    <p:sldId id="306" r:id="rId21"/>
    <p:sldId id="308" r:id="rId22"/>
    <p:sldId id="309" r:id="rId23"/>
    <p:sldId id="310" r:id="rId24"/>
    <p:sldId id="312" r:id="rId25"/>
    <p:sldId id="317" r:id="rId26"/>
    <p:sldId id="323" r:id="rId27"/>
    <p:sldId id="328" r:id="rId28"/>
    <p:sldId id="329" r:id="rId29"/>
    <p:sldId id="331" r:id="rId30"/>
    <p:sldId id="333" r:id="rId31"/>
    <p:sldId id="343" r:id="rId32"/>
    <p:sldId id="334" r:id="rId33"/>
    <p:sldId id="335" r:id="rId34"/>
    <p:sldId id="342" r:id="rId35"/>
    <p:sldId id="340" r:id="rId36"/>
    <p:sldId id="285"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90" autoAdjust="0"/>
    <p:restoredTop sz="94613" autoAdjust="0"/>
  </p:normalViewPr>
  <p:slideViewPr>
    <p:cSldViewPr>
      <p:cViewPr varScale="1">
        <p:scale>
          <a:sx n="94" d="100"/>
          <a:sy n="94" d="100"/>
        </p:scale>
        <p:origin x="-1002" y="-102"/>
      </p:cViewPr>
      <p:guideLst>
        <p:guide orient="horz" pos="192"/>
        <p:guide pos="5520"/>
      </p:guideLst>
    </p:cSldViewPr>
  </p:slideViewPr>
  <p:outlineViewPr>
    <p:cViewPr>
      <p:scale>
        <a:sx n="33" d="100"/>
        <a:sy n="33" d="100"/>
      </p:scale>
      <p:origin x="0" y="119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A064B-FA59-4167-8691-1C6CB3A0726E}" type="doc">
      <dgm:prSet loTypeId="urn:microsoft.com/office/officeart/2005/8/layout/cycle4#1" loCatId="relationship" qsTypeId="urn:microsoft.com/office/officeart/2005/8/quickstyle/simple3" qsCatId="simple" csTypeId="urn:microsoft.com/office/officeart/2005/8/colors/accent1_5" csCatId="accent1" phldr="1"/>
      <dgm:spPr/>
      <dgm:t>
        <a:bodyPr/>
        <a:lstStyle/>
        <a:p>
          <a:endParaRPr lang="en-US"/>
        </a:p>
      </dgm:t>
    </dgm:pt>
    <dgm:pt modelId="{64917724-761E-43CB-9D5E-00B81605F32D}">
      <dgm:prSet phldrT="[Text]" custT="1"/>
      <dgm:spPr/>
      <dgm:t>
        <a:bodyPr/>
        <a:lstStyle/>
        <a:p>
          <a:r>
            <a:rPr lang="en-US" sz="1050" dirty="0" smtClean="0"/>
            <a:t>Resource Network</a:t>
          </a:r>
        </a:p>
      </dgm:t>
    </dgm:pt>
    <dgm:pt modelId="{F9C37A85-AE26-4CD0-8966-57E217FEF7E6}" type="parTrans" cxnId="{8CF06DF6-E018-4326-945A-AB2363AFFA5B}">
      <dgm:prSet/>
      <dgm:spPr/>
      <dgm:t>
        <a:bodyPr/>
        <a:lstStyle/>
        <a:p>
          <a:endParaRPr lang="en-US" sz="2800"/>
        </a:p>
      </dgm:t>
    </dgm:pt>
    <dgm:pt modelId="{63805B21-E5BA-4D69-8D69-F7BB5BC8CC3D}" type="sibTrans" cxnId="{8CF06DF6-E018-4326-945A-AB2363AFFA5B}">
      <dgm:prSet/>
      <dgm:spPr/>
      <dgm:t>
        <a:bodyPr/>
        <a:lstStyle/>
        <a:p>
          <a:endParaRPr lang="en-US" sz="2800"/>
        </a:p>
      </dgm:t>
    </dgm:pt>
    <dgm:pt modelId="{CE9C28C3-C634-41AA-A0E7-1E5DC160A54F}">
      <dgm:prSet phldrT="[Text]" custT="1"/>
      <dgm:spPr/>
      <dgm:t>
        <a:bodyPr/>
        <a:lstStyle/>
        <a:p>
          <a:r>
            <a:rPr lang="en-US" sz="1050" dirty="0" smtClean="0"/>
            <a:t>Learning Assistant</a:t>
          </a:r>
        </a:p>
      </dgm:t>
    </dgm:pt>
    <dgm:pt modelId="{3F950904-19A8-432B-A57F-94368B0F407E}" type="parTrans" cxnId="{3DC70AE9-717A-478C-9301-916F7E58A37B}">
      <dgm:prSet/>
      <dgm:spPr/>
      <dgm:t>
        <a:bodyPr/>
        <a:lstStyle/>
        <a:p>
          <a:endParaRPr lang="en-US" sz="2800"/>
        </a:p>
      </dgm:t>
    </dgm:pt>
    <dgm:pt modelId="{10C8222D-3C12-4288-92F1-7E20E97BB61B}" type="sibTrans" cxnId="{3DC70AE9-717A-478C-9301-916F7E58A37B}">
      <dgm:prSet/>
      <dgm:spPr/>
      <dgm:t>
        <a:bodyPr/>
        <a:lstStyle/>
        <a:p>
          <a:endParaRPr lang="en-US" sz="2800"/>
        </a:p>
      </dgm:t>
    </dgm:pt>
    <dgm:pt modelId="{626B0365-3251-475F-BDB9-A7F3A74540CC}">
      <dgm:prSet phldrT="[Text]" custT="1"/>
      <dgm:spPr/>
      <dgm:t>
        <a:bodyPr/>
        <a:lstStyle/>
        <a:p>
          <a:r>
            <a:rPr lang="en-US" sz="1000" dirty="0" smtClean="0"/>
            <a:t>Automate Skills Dev.</a:t>
          </a:r>
          <a:endParaRPr lang="en-US" sz="1000" dirty="0"/>
        </a:p>
      </dgm:t>
    </dgm:pt>
    <dgm:pt modelId="{288EEAC8-597E-404A-8519-04FFBCCDD3A8}" type="parTrans" cxnId="{AC803204-52EE-4FF8-AF86-3B777ED12C14}">
      <dgm:prSet/>
      <dgm:spPr/>
      <dgm:t>
        <a:bodyPr/>
        <a:lstStyle/>
        <a:p>
          <a:endParaRPr lang="en-US" sz="2800"/>
        </a:p>
      </dgm:t>
    </dgm:pt>
    <dgm:pt modelId="{FEB74A5C-D437-43A0-8030-52BD16D726A8}" type="sibTrans" cxnId="{AC803204-52EE-4FF8-AF86-3B777ED12C14}">
      <dgm:prSet/>
      <dgm:spPr/>
      <dgm:t>
        <a:bodyPr/>
        <a:lstStyle/>
        <a:p>
          <a:endParaRPr lang="en-US" sz="2800"/>
        </a:p>
      </dgm:t>
    </dgm:pt>
    <dgm:pt modelId="{DB0658BB-052B-4FF6-A990-75DB2B57DDA3}">
      <dgm:prSet phldrT="[Text]" custT="1"/>
      <dgm:spPr/>
      <dgm:t>
        <a:bodyPr/>
        <a:lstStyle/>
        <a:p>
          <a:r>
            <a:rPr lang="en-US" sz="1000" dirty="0" smtClean="0"/>
            <a:t>Personal Learning Records</a:t>
          </a:r>
          <a:endParaRPr lang="en-US" sz="1000" dirty="0"/>
        </a:p>
      </dgm:t>
    </dgm:pt>
    <dgm:pt modelId="{F639A419-DBFA-4954-9E83-0956F69B32FC}" type="parTrans" cxnId="{63DDD65F-C5B5-4F0D-A16F-53DC5ED50F75}">
      <dgm:prSet/>
      <dgm:spPr/>
      <dgm:t>
        <a:bodyPr/>
        <a:lstStyle/>
        <a:p>
          <a:endParaRPr lang="en-US"/>
        </a:p>
      </dgm:t>
    </dgm:pt>
    <dgm:pt modelId="{2C64986C-3866-4029-B153-707EF00F6B7C}" type="sibTrans" cxnId="{63DDD65F-C5B5-4F0D-A16F-53DC5ED50F75}">
      <dgm:prSet/>
      <dgm:spPr/>
      <dgm:t>
        <a:bodyPr/>
        <a:lstStyle/>
        <a:p>
          <a:endParaRPr lang="en-US"/>
        </a:p>
      </dgm:t>
    </dgm:pt>
    <dgm:pt modelId="{8FDF5E2C-3FD5-4AC6-8BF3-72400377FF23}" type="pres">
      <dgm:prSet presAssocID="{A97A064B-FA59-4167-8691-1C6CB3A0726E}" presName="cycleMatrixDiagram" presStyleCnt="0">
        <dgm:presLayoutVars>
          <dgm:chMax val="1"/>
          <dgm:dir/>
          <dgm:animLvl val="lvl"/>
          <dgm:resizeHandles val="exact"/>
        </dgm:presLayoutVars>
      </dgm:prSet>
      <dgm:spPr/>
      <dgm:t>
        <a:bodyPr/>
        <a:lstStyle/>
        <a:p>
          <a:endParaRPr lang="en-US"/>
        </a:p>
      </dgm:t>
    </dgm:pt>
    <dgm:pt modelId="{9B68A5A2-F7A1-4D37-A780-CCFADE04F046}" type="pres">
      <dgm:prSet presAssocID="{A97A064B-FA59-4167-8691-1C6CB3A0726E}" presName="children" presStyleCnt="0"/>
      <dgm:spPr/>
      <dgm:t>
        <a:bodyPr/>
        <a:lstStyle/>
        <a:p>
          <a:endParaRPr lang="en-US"/>
        </a:p>
      </dgm:t>
    </dgm:pt>
    <dgm:pt modelId="{E1DF9EEF-13ED-4547-9363-91956409649E}" type="pres">
      <dgm:prSet presAssocID="{A97A064B-FA59-4167-8691-1C6CB3A0726E}" presName="childPlaceholder" presStyleCnt="0"/>
      <dgm:spPr/>
      <dgm:t>
        <a:bodyPr/>
        <a:lstStyle/>
        <a:p>
          <a:endParaRPr lang="en-US"/>
        </a:p>
      </dgm:t>
    </dgm:pt>
    <dgm:pt modelId="{87C4FB9A-7944-44F9-ADB8-21A4CC239583}" type="pres">
      <dgm:prSet presAssocID="{A97A064B-FA59-4167-8691-1C6CB3A0726E}" presName="circle" presStyleCnt="0"/>
      <dgm:spPr/>
      <dgm:t>
        <a:bodyPr/>
        <a:lstStyle/>
        <a:p>
          <a:endParaRPr lang="en-US"/>
        </a:p>
      </dgm:t>
    </dgm:pt>
    <dgm:pt modelId="{4057FE0C-D157-4473-B98F-67FDE465A781}" type="pres">
      <dgm:prSet presAssocID="{A97A064B-FA59-4167-8691-1C6CB3A0726E}" presName="quadrant1" presStyleLbl="node1" presStyleIdx="0" presStyleCnt="4">
        <dgm:presLayoutVars>
          <dgm:chMax val="1"/>
          <dgm:bulletEnabled val="1"/>
        </dgm:presLayoutVars>
      </dgm:prSet>
      <dgm:spPr/>
      <dgm:t>
        <a:bodyPr/>
        <a:lstStyle/>
        <a:p>
          <a:endParaRPr lang="en-US"/>
        </a:p>
      </dgm:t>
    </dgm:pt>
    <dgm:pt modelId="{932784F9-DAA7-4D83-904C-E2518DA25024}" type="pres">
      <dgm:prSet presAssocID="{A97A064B-FA59-4167-8691-1C6CB3A0726E}" presName="quadrant2" presStyleLbl="node1" presStyleIdx="1" presStyleCnt="4">
        <dgm:presLayoutVars>
          <dgm:chMax val="1"/>
          <dgm:bulletEnabled val="1"/>
        </dgm:presLayoutVars>
      </dgm:prSet>
      <dgm:spPr/>
      <dgm:t>
        <a:bodyPr/>
        <a:lstStyle/>
        <a:p>
          <a:endParaRPr lang="en-US"/>
        </a:p>
      </dgm:t>
    </dgm:pt>
    <dgm:pt modelId="{41FBD4E5-D527-46F9-86A7-A21E78F66641}" type="pres">
      <dgm:prSet presAssocID="{A97A064B-FA59-4167-8691-1C6CB3A0726E}" presName="quadrant3" presStyleLbl="node1" presStyleIdx="2" presStyleCnt="4">
        <dgm:presLayoutVars>
          <dgm:chMax val="1"/>
          <dgm:bulletEnabled val="1"/>
        </dgm:presLayoutVars>
      </dgm:prSet>
      <dgm:spPr/>
      <dgm:t>
        <a:bodyPr/>
        <a:lstStyle/>
        <a:p>
          <a:endParaRPr lang="en-US"/>
        </a:p>
      </dgm:t>
    </dgm:pt>
    <dgm:pt modelId="{1673823A-BF7E-4A9A-8E5F-1322B2F57BE2}" type="pres">
      <dgm:prSet presAssocID="{A97A064B-FA59-4167-8691-1C6CB3A0726E}" presName="quadrant4" presStyleLbl="node1" presStyleIdx="3" presStyleCnt="4">
        <dgm:presLayoutVars>
          <dgm:chMax val="1"/>
          <dgm:bulletEnabled val="1"/>
        </dgm:presLayoutVars>
      </dgm:prSet>
      <dgm:spPr/>
      <dgm:t>
        <a:bodyPr/>
        <a:lstStyle/>
        <a:p>
          <a:endParaRPr lang="en-US"/>
        </a:p>
      </dgm:t>
    </dgm:pt>
    <dgm:pt modelId="{1B4C1F47-A3F8-466F-903A-54AF12133C6A}" type="pres">
      <dgm:prSet presAssocID="{A97A064B-FA59-4167-8691-1C6CB3A0726E}" presName="quadrantPlaceholder" presStyleCnt="0"/>
      <dgm:spPr/>
      <dgm:t>
        <a:bodyPr/>
        <a:lstStyle/>
        <a:p>
          <a:endParaRPr lang="en-US"/>
        </a:p>
      </dgm:t>
    </dgm:pt>
    <dgm:pt modelId="{7BD13B4D-85E1-4DCB-95FD-490A7D78696C}" type="pres">
      <dgm:prSet presAssocID="{A97A064B-FA59-4167-8691-1C6CB3A0726E}" presName="center1" presStyleLbl="fgShp" presStyleIdx="0" presStyleCnt="2" custScaleX="828222" custScaleY="1017382" custLinFactNeighborY="7222"/>
      <dgm:spPr/>
      <dgm:t>
        <a:bodyPr/>
        <a:lstStyle/>
        <a:p>
          <a:endParaRPr lang="en-US"/>
        </a:p>
      </dgm:t>
    </dgm:pt>
    <dgm:pt modelId="{2D7A17E6-0339-4BDB-966A-532FFD983C75}" type="pres">
      <dgm:prSet presAssocID="{A97A064B-FA59-4167-8691-1C6CB3A0726E}" presName="center2" presStyleLbl="fgShp" presStyleIdx="1" presStyleCnt="2" custScaleX="825467" custScaleY="905928" custLinFactNeighborX="-1998" custLinFactNeighborY="-14154"/>
      <dgm:spPr/>
      <dgm:t>
        <a:bodyPr/>
        <a:lstStyle/>
        <a:p>
          <a:endParaRPr lang="en-US"/>
        </a:p>
      </dgm:t>
    </dgm:pt>
  </dgm:ptLst>
  <dgm:cxnLst>
    <dgm:cxn modelId="{6F0245C9-0E4E-40D6-97BC-364956F450B7}" type="presOf" srcId="{DB0658BB-052B-4FF6-A990-75DB2B57DDA3}" destId="{1673823A-BF7E-4A9A-8E5F-1322B2F57BE2}" srcOrd="0" destOrd="0" presId="urn:microsoft.com/office/officeart/2005/8/layout/cycle4#1"/>
    <dgm:cxn modelId="{83481218-45A1-4A15-A15D-A9F1B9332A2E}" type="presOf" srcId="{626B0365-3251-475F-BDB9-A7F3A74540CC}" destId="{41FBD4E5-D527-46F9-86A7-A21E78F66641}" srcOrd="0" destOrd="0" presId="urn:microsoft.com/office/officeart/2005/8/layout/cycle4#1"/>
    <dgm:cxn modelId="{3DC70AE9-717A-478C-9301-916F7E58A37B}" srcId="{A97A064B-FA59-4167-8691-1C6CB3A0726E}" destId="{CE9C28C3-C634-41AA-A0E7-1E5DC160A54F}" srcOrd="1" destOrd="0" parTransId="{3F950904-19A8-432B-A57F-94368B0F407E}" sibTransId="{10C8222D-3C12-4288-92F1-7E20E97BB61B}"/>
    <dgm:cxn modelId="{63DDD65F-C5B5-4F0D-A16F-53DC5ED50F75}" srcId="{A97A064B-FA59-4167-8691-1C6CB3A0726E}" destId="{DB0658BB-052B-4FF6-A990-75DB2B57DDA3}" srcOrd="3" destOrd="0" parTransId="{F639A419-DBFA-4954-9E83-0956F69B32FC}" sibTransId="{2C64986C-3866-4029-B153-707EF00F6B7C}"/>
    <dgm:cxn modelId="{B274BC15-DC83-4231-A5CB-8D3443B80C5B}" type="presOf" srcId="{A97A064B-FA59-4167-8691-1C6CB3A0726E}" destId="{8FDF5E2C-3FD5-4AC6-8BF3-72400377FF23}" srcOrd="0" destOrd="0" presId="urn:microsoft.com/office/officeart/2005/8/layout/cycle4#1"/>
    <dgm:cxn modelId="{74252ECD-32DE-4911-955E-B84AAF85344D}" type="presOf" srcId="{64917724-761E-43CB-9D5E-00B81605F32D}" destId="{4057FE0C-D157-4473-B98F-67FDE465A781}" srcOrd="0" destOrd="0" presId="urn:microsoft.com/office/officeart/2005/8/layout/cycle4#1"/>
    <dgm:cxn modelId="{AC803204-52EE-4FF8-AF86-3B777ED12C14}" srcId="{A97A064B-FA59-4167-8691-1C6CB3A0726E}" destId="{626B0365-3251-475F-BDB9-A7F3A74540CC}" srcOrd="2" destOrd="0" parTransId="{288EEAC8-597E-404A-8519-04FFBCCDD3A8}" sibTransId="{FEB74A5C-D437-43A0-8030-52BD16D726A8}"/>
    <dgm:cxn modelId="{926F87AE-79A3-43ED-8802-F6D4807A6FCE}" type="presOf" srcId="{CE9C28C3-C634-41AA-A0E7-1E5DC160A54F}" destId="{932784F9-DAA7-4D83-904C-E2518DA25024}" srcOrd="0" destOrd="0" presId="urn:microsoft.com/office/officeart/2005/8/layout/cycle4#1"/>
    <dgm:cxn modelId="{8CF06DF6-E018-4326-945A-AB2363AFFA5B}" srcId="{A97A064B-FA59-4167-8691-1C6CB3A0726E}" destId="{64917724-761E-43CB-9D5E-00B81605F32D}" srcOrd="0" destOrd="0" parTransId="{F9C37A85-AE26-4CD0-8966-57E217FEF7E6}" sibTransId="{63805B21-E5BA-4D69-8D69-F7BB5BC8CC3D}"/>
    <dgm:cxn modelId="{5845A1F2-4299-4640-A124-C515EFFECA67}" type="presParOf" srcId="{8FDF5E2C-3FD5-4AC6-8BF3-72400377FF23}" destId="{9B68A5A2-F7A1-4D37-A780-CCFADE04F046}" srcOrd="0" destOrd="0" presId="urn:microsoft.com/office/officeart/2005/8/layout/cycle4#1"/>
    <dgm:cxn modelId="{88FBF564-3B50-4FF1-A6E7-7DAB7F9A428B}" type="presParOf" srcId="{9B68A5A2-F7A1-4D37-A780-CCFADE04F046}" destId="{E1DF9EEF-13ED-4547-9363-91956409649E}" srcOrd="0" destOrd="0" presId="urn:microsoft.com/office/officeart/2005/8/layout/cycle4#1"/>
    <dgm:cxn modelId="{B769D21F-5E8D-4AC1-A631-6CE0F0401494}" type="presParOf" srcId="{8FDF5E2C-3FD5-4AC6-8BF3-72400377FF23}" destId="{87C4FB9A-7944-44F9-ADB8-21A4CC239583}" srcOrd="1" destOrd="0" presId="urn:microsoft.com/office/officeart/2005/8/layout/cycle4#1"/>
    <dgm:cxn modelId="{9CB967DD-4BC8-4FAF-86E4-3DC260B3D49C}" type="presParOf" srcId="{87C4FB9A-7944-44F9-ADB8-21A4CC239583}" destId="{4057FE0C-D157-4473-B98F-67FDE465A781}" srcOrd="0" destOrd="0" presId="urn:microsoft.com/office/officeart/2005/8/layout/cycle4#1"/>
    <dgm:cxn modelId="{1F7E7224-C25F-4E91-BB3F-44EA0D5DAE81}" type="presParOf" srcId="{87C4FB9A-7944-44F9-ADB8-21A4CC239583}" destId="{932784F9-DAA7-4D83-904C-E2518DA25024}" srcOrd="1" destOrd="0" presId="urn:microsoft.com/office/officeart/2005/8/layout/cycle4#1"/>
    <dgm:cxn modelId="{62DD84B2-07C8-4D15-9A8A-CF68977C7C06}" type="presParOf" srcId="{87C4FB9A-7944-44F9-ADB8-21A4CC239583}" destId="{41FBD4E5-D527-46F9-86A7-A21E78F66641}" srcOrd="2" destOrd="0" presId="urn:microsoft.com/office/officeart/2005/8/layout/cycle4#1"/>
    <dgm:cxn modelId="{9593AE60-0B5B-4133-A18B-721655F8B7F9}" type="presParOf" srcId="{87C4FB9A-7944-44F9-ADB8-21A4CC239583}" destId="{1673823A-BF7E-4A9A-8E5F-1322B2F57BE2}" srcOrd="3" destOrd="0" presId="urn:microsoft.com/office/officeart/2005/8/layout/cycle4#1"/>
    <dgm:cxn modelId="{850B2F8F-5930-4BEB-B693-599D61A974DD}" type="presParOf" srcId="{87C4FB9A-7944-44F9-ADB8-21A4CC239583}" destId="{1B4C1F47-A3F8-466F-903A-54AF12133C6A}" srcOrd="4" destOrd="0" presId="urn:microsoft.com/office/officeart/2005/8/layout/cycle4#1"/>
    <dgm:cxn modelId="{4E3C0F12-4246-4FAB-8021-63F7A0B43832}" type="presParOf" srcId="{8FDF5E2C-3FD5-4AC6-8BF3-72400377FF23}" destId="{7BD13B4D-85E1-4DCB-95FD-490A7D78696C}" srcOrd="2" destOrd="0" presId="urn:microsoft.com/office/officeart/2005/8/layout/cycle4#1"/>
    <dgm:cxn modelId="{04D99749-25CE-4C4D-94AD-01711EAD50C8}" type="presParOf" srcId="{8FDF5E2C-3FD5-4AC6-8BF3-72400377FF23}" destId="{2D7A17E6-0339-4BDB-966A-532FFD983C75}"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2E9206-2468-4F0C-B908-169CE8B6EF2C}" type="datetimeFigureOut">
              <a:rPr lang="en-US" smtClean="0"/>
              <a:pPr/>
              <a:t>2/10/2014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BDCAC9-656E-44D4-A4E0-697FA80202FB}" type="slidenum">
              <a:rPr lang="en-US" smtClean="0"/>
              <a:pPr/>
              <a:t>‹#›</a:t>
            </a:fld>
            <a:endParaRPr lang="en-US"/>
          </a:p>
        </p:txBody>
      </p:sp>
    </p:spTree>
    <p:extLst>
      <p:ext uri="{BB962C8B-B14F-4D97-AF65-F5344CB8AC3E}">
        <p14:creationId xmlns:p14="http://schemas.microsoft.com/office/powerpoint/2010/main" val="364591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BDCAC9-656E-44D4-A4E0-697FA80202FB}" type="slidenum">
              <a:rPr lang="en-US" smtClean="0"/>
              <a:pPr/>
              <a:t>1</a:t>
            </a:fld>
            <a:endParaRPr lang="en-US"/>
          </a:p>
        </p:txBody>
      </p:sp>
    </p:spTree>
    <p:extLst>
      <p:ext uri="{BB962C8B-B14F-4D97-AF65-F5344CB8AC3E}">
        <p14:creationId xmlns:p14="http://schemas.microsoft.com/office/powerpoint/2010/main" val="282040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1EDF1C-742F-4E3A-84B7-E986C73C0FF5}"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1B9A57-566D-42E2-9A56-DFBCC265BD8B}"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09" lvl="1" indent="-285734">
              <a:lnSpc>
                <a:spcPct val="115000"/>
              </a:lnSpc>
              <a:buFont typeface="+mj-lt"/>
              <a:buAutoNum type="alphaLcPeriod"/>
            </a:pPr>
            <a:r>
              <a:rPr lang="en-US" dirty="0">
                <a:ea typeface="Calibri"/>
                <a:cs typeface="Times New Roman"/>
              </a:rPr>
              <a:t>the solution would consist of the main components as shown on the slide</a:t>
            </a:r>
          </a:p>
          <a:p>
            <a:pPr marL="1142937" lvl="2" indent="-228587">
              <a:lnSpc>
                <a:spcPct val="115000"/>
              </a:lnSpc>
              <a:buFont typeface="+mj-lt"/>
              <a:buAutoNum type="romanLcPeriod"/>
            </a:pPr>
            <a:r>
              <a:rPr lang="en-CA" dirty="0">
                <a:ea typeface="Calibri"/>
                <a:cs typeface="Times New Roman"/>
              </a:rPr>
              <a:t>Learning as a Cloud Service - will create a distributed learning layer, which is mechanism for working with data no matter where it is stored, through desktop, mobile and other devices.</a:t>
            </a:r>
            <a:endParaRPr lang="en-US" dirty="0">
              <a:ea typeface="Calibri"/>
              <a:cs typeface="Times New Roman"/>
            </a:endParaRPr>
          </a:p>
          <a:p>
            <a:pPr marL="1142937" lvl="2" indent="-228587">
              <a:lnSpc>
                <a:spcPct val="115000"/>
              </a:lnSpc>
              <a:buFont typeface="+mj-lt"/>
              <a:buAutoNum type="romanLcPeriod"/>
            </a:pPr>
            <a:r>
              <a:rPr lang="en-CA" dirty="0">
                <a:ea typeface="Calibri"/>
                <a:cs typeface="Times New Roman"/>
              </a:rPr>
              <a:t>Resource Repository Network – will create a resource graph from multiple sources and multiple formats including live and dynamic data such as oilfield data, refinery instrumentation, or Oil and Gas market information.</a:t>
            </a:r>
            <a:endParaRPr lang="en-US" dirty="0">
              <a:ea typeface="Calibri"/>
              <a:cs typeface="Times New Roman"/>
            </a:endParaRPr>
          </a:p>
          <a:p>
            <a:pPr marL="1142937" lvl="2" indent="-228587">
              <a:lnSpc>
                <a:spcPct val="115000"/>
              </a:lnSpc>
              <a:buFont typeface="+mj-lt"/>
              <a:buAutoNum type="romanLcPeriod"/>
            </a:pPr>
            <a:r>
              <a:rPr lang="en-CA" dirty="0">
                <a:ea typeface="Calibri"/>
                <a:cs typeface="Times New Roman"/>
              </a:rPr>
              <a:t>Personal Learning Record - this project will define how we represent, capture, and leverage user activity, including ratings, test results, performance measures, and the like, in a distributed learning and work environment.</a:t>
            </a:r>
            <a:endParaRPr lang="en-US" dirty="0">
              <a:ea typeface="Calibri"/>
              <a:cs typeface="Times New Roman"/>
            </a:endParaRPr>
          </a:p>
          <a:p>
            <a:pPr marL="1142937" lvl="2" indent="-228587">
              <a:lnSpc>
                <a:spcPct val="115000"/>
              </a:lnSpc>
              <a:buFont typeface="+mj-lt"/>
              <a:buAutoNum type="romanLcPeriod"/>
            </a:pPr>
            <a:r>
              <a:rPr lang="en-CA" dirty="0">
                <a:ea typeface="Calibri"/>
                <a:cs typeface="Times New Roman"/>
              </a:rPr>
              <a:t>Automated Competence Development And Recognition – whereas existing recommender systems depend on manually defined metrics, this system will detect new and emerging competences and automatically assess employee performance.</a:t>
            </a:r>
            <a:endParaRPr lang="en-US" dirty="0">
              <a:ea typeface="Calibri"/>
              <a:cs typeface="Times New Roman"/>
            </a:endParaRPr>
          </a:p>
          <a:p>
            <a:pPr marL="1142937" lvl="2" indent="-228587">
              <a:lnSpc>
                <a:spcPct val="115000"/>
              </a:lnSpc>
              <a:spcAft>
                <a:spcPts val="1000"/>
              </a:spcAft>
              <a:buFont typeface="+mj-lt"/>
              <a:buAutoNum type="romanLcPeriod"/>
            </a:pPr>
            <a:r>
              <a:rPr lang="en-CA" dirty="0">
                <a:ea typeface="Calibri"/>
                <a:cs typeface="Times New Roman"/>
              </a:rPr>
              <a:t>Personal Learning Assistant – this project will develop an integrated learning appliance, a mechanism for looking up or finding references or resources inside other programs or environments. </a:t>
            </a:r>
            <a:endParaRPr lang="en-US"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120890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1200"/>
              </a:spcAft>
            </a:pPr>
            <a:r>
              <a:rPr lang="en-CA" sz="900" dirty="0" smtClean="0">
                <a:effectLst/>
                <a:latin typeface="+mn-lt"/>
                <a:ea typeface="Calibri"/>
                <a:cs typeface="Times New Roman"/>
              </a:rPr>
              <a:t>NRC’s LPSS program proposes to shift the perspective from static courses and classes to personal learning as a dynamic and ongoing process. The objective is two-fold: to reduce cost, and increase effectiveness by changing learning from something that you drop everything to go somewhere and do, to something that is an ongoing part of your life and work. The LPSS is not a single product. It represents an evolution in learning technology from today’s proprietary closed-platform model of online learning to one that crosses organizational boundaries to create a learning network. It is an </a:t>
            </a:r>
            <a:r>
              <a:rPr lang="en-CA" sz="900" i="1" dirty="0" smtClean="0">
                <a:effectLst/>
                <a:latin typeface="+mn-lt"/>
                <a:ea typeface="Calibri"/>
                <a:cs typeface="Times New Roman"/>
              </a:rPr>
              <a:t>infrastructure</a:t>
            </a:r>
            <a:r>
              <a:rPr lang="en-CA" sz="900" dirty="0" smtClean="0">
                <a:effectLst/>
                <a:latin typeface="+mn-lt"/>
                <a:ea typeface="Calibri"/>
                <a:cs typeface="Times New Roman"/>
              </a:rPr>
              <a:t>, like the water distribution network, or the electrical grid, made up of producers, transformers, delivery systems and applications, designed to deliver learning access and resources precisely when and where needed.</a:t>
            </a:r>
          </a:p>
          <a:p>
            <a:pPr marL="0" marR="0" algn="just">
              <a:spcBef>
                <a:spcPts val="0"/>
              </a:spcBef>
              <a:spcAft>
                <a:spcPts val="1200"/>
              </a:spcAft>
            </a:pPr>
            <a:endParaRPr lang="en-CA" sz="900" dirty="0" smtClean="0">
              <a:effectLst/>
              <a:latin typeface="+mn-lt"/>
              <a:ea typeface="Calibri"/>
              <a:cs typeface="Times New Roman"/>
            </a:endParaRPr>
          </a:p>
          <a:p>
            <a:pPr marL="0" marR="0" algn="just">
              <a:spcBef>
                <a:spcPts val="0"/>
              </a:spcBef>
              <a:spcAft>
                <a:spcPts val="1200"/>
              </a:spcAft>
            </a:pPr>
            <a:endParaRPr lang="en-CA" sz="900" dirty="0" smtClean="0">
              <a:effectLst/>
              <a:latin typeface="+mn-lt"/>
              <a:ea typeface="Calibri"/>
              <a:cs typeface="Times New Roman"/>
            </a:endParaRPr>
          </a:p>
          <a:p>
            <a:pPr marL="0" marR="0" algn="just">
              <a:spcBef>
                <a:spcPts val="0"/>
              </a:spcBef>
              <a:spcAft>
                <a:spcPts val="1200"/>
              </a:spcAft>
            </a:pPr>
            <a:r>
              <a:rPr lang="en-CA" sz="900" dirty="0" smtClean="0">
                <a:effectLst/>
                <a:latin typeface="+mn-lt"/>
                <a:ea typeface="Calibri"/>
                <a:cs typeface="Times New Roman"/>
              </a:rPr>
              <a:t>LPSS is built on what we call a </a:t>
            </a:r>
            <a:r>
              <a:rPr lang="en-CA" sz="900" i="1" dirty="0" smtClean="0">
                <a:effectLst/>
                <a:latin typeface="+mn-lt"/>
                <a:ea typeface="Calibri"/>
                <a:cs typeface="Times New Roman"/>
              </a:rPr>
              <a:t>Common Platform </a:t>
            </a:r>
            <a:r>
              <a:rPr lang="en-CA" sz="900" dirty="0" smtClean="0">
                <a:effectLst/>
                <a:latin typeface="+mn-lt"/>
                <a:ea typeface="Calibri"/>
                <a:cs typeface="Times New Roman"/>
              </a:rPr>
              <a:t>(thrust 1). This is the minimum set of applications and functions needed to support end-to-end functionality in the learning and performance support system. It is a structure that enables employees to access resources and materials, work with them and store documents and data, to compile a record of their own learning over a career, to be assessed, certified and credentialed, and be guided by a learning assistant from one learning objective to the next.</a:t>
            </a:r>
          </a:p>
          <a:p>
            <a:pPr marL="0" marR="0" algn="just">
              <a:spcBef>
                <a:spcPts val="0"/>
              </a:spcBef>
              <a:spcAft>
                <a:spcPts val="1200"/>
              </a:spcAft>
            </a:pPr>
            <a:endParaRPr lang="en-CA" sz="900" dirty="0" smtClean="0">
              <a:effectLst/>
              <a:latin typeface="+mn-lt"/>
              <a:ea typeface="Calibri"/>
              <a:cs typeface="Times New Roman"/>
            </a:endParaRPr>
          </a:p>
          <a:p>
            <a:pPr marL="0" marR="0" algn="just">
              <a:spcBef>
                <a:spcPts val="0"/>
              </a:spcBef>
              <a:spcAft>
                <a:spcPts val="1200"/>
              </a:spcAft>
            </a:pPr>
            <a:r>
              <a:rPr lang="en-CA" sz="900" dirty="0" smtClean="0">
                <a:effectLst/>
                <a:latin typeface="+mn-lt"/>
                <a:ea typeface="Calibri"/>
                <a:cs typeface="Times New Roman"/>
              </a:rPr>
              <a:t>The Common Platform is a type of precompetitive infrastructure employed by companies seeking to create a common marketplace. The World Wide Web itself is an example of such a platform, building on existing internet technologies, and establishing basic protocols such as HTTP and HTML. In learning technology, the Instructional Management System (now IMS Global) recently established the Learning Tools Interoperability and Common Cartridge frameworks, collaborating with learning technology development companies and user groups such as the U.S. military to develop a set of reference implementations to serve as the minimum set of applications and functions needed to support end-to-end learning content delivery functionality. In turn, the LPSS Common Platform extends learning support beyond the corporate intranet and into each person’s work environment, wherever they happen to be.</a:t>
            </a:r>
          </a:p>
          <a:p>
            <a:pPr marL="0" marR="0" algn="just">
              <a:spcBef>
                <a:spcPts val="0"/>
              </a:spcBef>
              <a:spcAft>
                <a:spcPts val="1200"/>
              </a:spcAft>
            </a:pPr>
            <a:endParaRPr lang="en-CA" sz="900" dirty="0" smtClean="0">
              <a:effectLst/>
              <a:latin typeface="+mn-lt"/>
              <a:ea typeface="Calibri"/>
              <a:cs typeface="Times New Roman"/>
            </a:endParaRPr>
          </a:p>
          <a:p>
            <a:pPr marL="0" marR="0" algn="just">
              <a:spcBef>
                <a:spcPts val="0"/>
              </a:spcBef>
              <a:spcAft>
                <a:spcPts val="1200"/>
              </a:spcAft>
            </a:pPr>
            <a:r>
              <a:rPr lang="en-CA" sz="900" dirty="0" smtClean="0">
                <a:effectLst/>
                <a:latin typeface="+mn-lt"/>
                <a:ea typeface="Calibri"/>
                <a:cs typeface="Times New Roman"/>
              </a:rPr>
              <a:t>The Common Platform is further extended through </a:t>
            </a:r>
            <a:r>
              <a:rPr lang="en-CA" sz="900" i="1" dirty="0" smtClean="0">
                <a:effectLst/>
                <a:latin typeface="+mn-lt"/>
                <a:ea typeface="Calibri"/>
                <a:cs typeface="Times New Roman"/>
              </a:rPr>
              <a:t>Commercial Projects </a:t>
            </a:r>
            <a:r>
              <a:rPr lang="en-CA" sz="900" dirty="0" smtClean="0">
                <a:effectLst/>
                <a:latin typeface="+mn-lt"/>
                <a:ea typeface="Calibri"/>
                <a:cs typeface="Times New Roman"/>
              </a:rPr>
              <a:t>(thrust 2). This name reflects the idea that in addition to addressing immediate training and development needs in the O&amp;G sector, we are creating with our technology partners, applications that will have much wider application, and therefore can be marketed to other verticals. We have identified five such products, and each of these is associated with a separate project within the LPSS program:</a:t>
            </a:r>
          </a:p>
          <a:p>
            <a:pPr marL="0" marR="0" algn="just">
              <a:spcBef>
                <a:spcPts val="0"/>
              </a:spcBef>
              <a:spcAft>
                <a:spcPts val="1200"/>
              </a:spcAft>
            </a:pPr>
            <a:endParaRPr lang="en-CA" sz="900" dirty="0" smtClean="0">
              <a:effectLst/>
              <a:latin typeface="+mn-lt"/>
              <a:ea typeface="Calibri"/>
              <a:cs typeface="Times New Roman"/>
            </a:endParaRPr>
          </a:p>
          <a:p>
            <a:pPr marL="342900" lvl="0" indent="-342900" algn="just">
              <a:spcBef>
                <a:spcPts val="0"/>
              </a:spcBef>
              <a:spcAft>
                <a:spcPts val="0"/>
              </a:spcAft>
              <a:buFont typeface="Symbol"/>
              <a:buChar char=""/>
            </a:pPr>
            <a:r>
              <a:rPr lang="en-CA" i="1" dirty="0" smtClean="0">
                <a:effectLst/>
                <a:ea typeface="Times New Roman"/>
              </a:rPr>
              <a:t>The Resource Repository Network (RRN)</a:t>
            </a:r>
            <a:r>
              <a:rPr lang="en-CA" dirty="0" smtClean="0">
                <a:effectLst/>
                <a:ea typeface="Times New Roman"/>
              </a:rPr>
              <a:t>. This project addresses the way we acquire, organize and distribute resources in general. These are resources that will be accessed by personal devices as needed and include not only books and publications but also shared files and data sources within the corporate infrastructure. This is an aspect of the project that </a:t>
            </a:r>
            <a:r>
              <a:rPr lang="en-CA" i="1" dirty="0" smtClean="0">
                <a:effectLst/>
                <a:ea typeface="Times New Roman"/>
              </a:rPr>
              <a:t>must</a:t>
            </a:r>
            <a:r>
              <a:rPr lang="en-CA" dirty="0" smtClean="0">
                <a:effectLst/>
                <a:ea typeface="Times New Roman"/>
              </a:rPr>
              <a:t> be industry-driven, as resource producers are reluctant to share a common marketplace with each other otherwise.</a:t>
            </a:r>
            <a:endParaRPr lang="en-CA" dirty="0" smtClean="0">
              <a:effectLst/>
            </a:endParaRPr>
          </a:p>
          <a:p>
            <a:pPr marL="342900" lvl="0" indent="-342900" algn="just">
              <a:spcBef>
                <a:spcPts val="0"/>
              </a:spcBef>
              <a:spcAft>
                <a:spcPts val="0"/>
              </a:spcAft>
              <a:buFont typeface="Symbol"/>
              <a:buChar char=""/>
            </a:pPr>
            <a:r>
              <a:rPr lang="en-CA" i="1" dirty="0" smtClean="0">
                <a:effectLst/>
                <a:ea typeface="Times New Roman"/>
              </a:rPr>
              <a:t>Learning as a Cloud Service (LCS).</a:t>
            </a:r>
            <a:r>
              <a:rPr lang="en-CA" dirty="0" smtClean="0">
                <a:effectLst/>
                <a:ea typeface="Times New Roman"/>
              </a:rPr>
              <a:t> This project addresses how individuals manage their learning data, including their notes, personal library, documents and reports, and everything else. This data needs to be available anywhere a person is, so it needs to be synchronized across devices. But not everything on every device; that’s not practical. And what a person needs will shift from day to day in any case. This project isn’t simply about putting everything in the cloud and accessing it remotely - it's about creating a dynamic, living and current archive of relevant material on each device, all working together in a coordinated fashion.</a:t>
            </a:r>
            <a:endParaRPr lang="en-CA" dirty="0" smtClean="0">
              <a:effectLst/>
            </a:endParaRPr>
          </a:p>
          <a:p>
            <a:pPr marL="342900" lvl="0" indent="-342900" algn="just">
              <a:spcBef>
                <a:spcPts val="0"/>
              </a:spcBef>
              <a:spcAft>
                <a:spcPts val="0"/>
              </a:spcAft>
              <a:buFont typeface="Symbol"/>
              <a:buChar char=""/>
            </a:pPr>
            <a:r>
              <a:rPr lang="en-CA" i="1" dirty="0" smtClean="0">
                <a:effectLst/>
                <a:ea typeface="Times New Roman"/>
              </a:rPr>
              <a:t>The Personal Learning Record (PLR).</a:t>
            </a:r>
            <a:r>
              <a:rPr lang="en-CA" dirty="0" smtClean="0">
                <a:effectLst/>
                <a:ea typeface="Times New Roman"/>
              </a:rPr>
              <a:t> Also referred to as ‘</a:t>
            </a:r>
            <a:r>
              <a:rPr lang="en-CA" dirty="0" err="1" smtClean="0">
                <a:effectLst/>
                <a:ea typeface="Times New Roman"/>
              </a:rPr>
              <a:t>paradata</a:t>
            </a:r>
            <a:r>
              <a:rPr lang="en-CA" dirty="0" smtClean="0">
                <a:effectLst/>
                <a:ea typeface="Times New Roman"/>
              </a:rPr>
              <a:t>’, the information contained in a personal learning record is not limited to test results and credentials, but it rather represents a record of all a person’s educational activities. What is needed here is a way to record what a person produces, what a person does, what a person says, what he or she thinks, and what that person accomplishes. Creating a personal learning record must balance two major objectives: on the one hand, creating utility through data sharing, while at the same time, keeping personal records personal and outside the grid.</a:t>
            </a:r>
            <a:endParaRPr lang="en-CA" dirty="0" smtClean="0">
              <a:effectLst/>
            </a:endParaRPr>
          </a:p>
          <a:p>
            <a:pPr marL="342900" lvl="0" indent="-342900" algn="just">
              <a:spcBef>
                <a:spcPts val="0"/>
              </a:spcBef>
              <a:spcAft>
                <a:spcPts val="0"/>
              </a:spcAft>
              <a:buFont typeface="Symbol"/>
              <a:buChar char=""/>
            </a:pPr>
            <a:r>
              <a:rPr lang="en-CA" i="1" dirty="0" smtClean="0">
                <a:effectLst/>
                <a:ea typeface="Times New Roman"/>
              </a:rPr>
              <a:t>Automated Competence Development and Recognition (ACDR or ACD</a:t>
            </a:r>
            <a:r>
              <a:rPr lang="en-CA" dirty="0" smtClean="0">
                <a:effectLst/>
                <a:ea typeface="Times New Roman"/>
              </a:rPr>
              <a:t>/</a:t>
            </a:r>
            <a:r>
              <a:rPr lang="en-CA" i="1" dirty="0" smtClean="0">
                <a:effectLst/>
                <a:ea typeface="Times New Roman"/>
              </a:rPr>
              <a:t>ACR).</a:t>
            </a:r>
            <a:r>
              <a:rPr lang="en-CA" dirty="0" smtClean="0">
                <a:effectLst/>
                <a:ea typeface="Times New Roman"/>
              </a:rPr>
              <a:t> Our </a:t>
            </a:r>
            <a:r>
              <a:rPr lang="en-CA" dirty="0" smtClean="0">
                <a:effectLst/>
              </a:rPr>
              <a:t>objective is to</a:t>
            </a:r>
            <a:r>
              <a:rPr lang="en-CA" dirty="0" smtClean="0">
                <a:effectLst/>
                <a:ea typeface="Times New Roman"/>
              </a:rPr>
              <a:t> essentially eliminate or reduce the need for tests by employing a method similar to that which an expert would perform when evaluating for a skill or competence. It depicts the assessment process as a </a:t>
            </a:r>
            <a:r>
              <a:rPr lang="en-CA" i="1" dirty="0" smtClean="0">
                <a:effectLst/>
                <a:ea typeface="Times New Roman"/>
              </a:rPr>
              <a:t>recognition process</a:t>
            </a:r>
            <a:r>
              <a:rPr lang="en-CA" dirty="0" smtClean="0">
                <a:effectLst/>
                <a:ea typeface="Times New Roman"/>
              </a:rPr>
              <a:t>. It is composed of two parts: one, a pattern-creation process, which creates a baseline or idealized picture of a skill or competence. It’s like creating a skills inventory, but using a cluster-recognition process instead of a team of experts to compile the definitions. The second part is a pattern matching process, where we determine the degree of fit between the target individual performance, and the previously identified</a:t>
            </a:r>
            <a:r>
              <a:rPr lang="en-CA" dirty="0" smtClean="0">
                <a:solidFill>
                  <a:srgbClr val="948A54"/>
                </a:solidFill>
                <a:effectLst/>
                <a:ea typeface="Times New Roman"/>
              </a:rPr>
              <a:t> </a:t>
            </a:r>
            <a:r>
              <a:rPr lang="en-CA" dirty="0" smtClean="0">
                <a:effectLst/>
                <a:ea typeface="Times New Roman"/>
              </a:rPr>
              <a:t>skill or competence.</a:t>
            </a:r>
            <a:endParaRPr lang="en-CA" dirty="0" smtClean="0">
              <a:effectLst/>
            </a:endParaRPr>
          </a:p>
          <a:p>
            <a:pPr marL="342900" lvl="0" indent="-342900" algn="just">
              <a:spcBef>
                <a:spcPts val="0"/>
              </a:spcBef>
              <a:spcAft>
                <a:spcPts val="0"/>
              </a:spcAft>
              <a:buFont typeface="Symbol"/>
              <a:buChar char=""/>
            </a:pPr>
            <a:r>
              <a:rPr lang="en-CA" i="1" dirty="0" smtClean="0">
                <a:effectLst/>
                <a:ea typeface="Times New Roman"/>
              </a:rPr>
              <a:t>Personal Learning Assistant (PLA)</a:t>
            </a:r>
            <a:r>
              <a:rPr lang="en-CA" dirty="0" smtClean="0">
                <a:effectLst/>
                <a:ea typeface="Times New Roman"/>
              </a:rPr>
              <a:t>. </a:t>
            </a:r>
            <a:r>
              <a:rPr lang="en-CA" dirty="0" smtClean="0">
                <a:effectLst/>
              </a:rPr>
              <a:t>This project will develop a mechanism for</a:t>
            </a:r>
            <a:r>
              <a:rPr lang="en-CA" dirty="0" smtClean="0">
                <a:effectLst/>
                <a:ea typeface="Times New Roman"/>
              </a:rPr>
              <a:t> finding the appropriate resource for the right person at the right time. This is a two-part problem: first, selecting the appropriate data - the facts, knowledge, process, skill or information needed to perform the task; and second, selecting the appropriate learning framework in which to present that data. In addition to being sensitive to the data and the view, the selection system needs to be context sensitive as well - sometimes it's OK to give a long and detailed explanation of how a substation works, but when you're in -40</a:t>
            </a:r>
            <a:r>
              <a:rPr lang="en-CA" dirty="0" smtClean="0">
                <a:effectLst/>
                <a:latin typeface="+mn-lt"/>
                <a:ea typeface="Times New Roman"/>
                <a:sym typeface="Symbol"/>
              </a:rPr>
              <a:t></a:t>
            </a:r>
            <a:r>
              <a:rPr lang="en-CA" dirty="0" smtClean="0">
                <a:effectLst/>
                <a:ea typeface="Times New Roman"/>
              </a:rPr>
              <a:t> degree weather, you might want the basics, quickly. So these problems combined become the personal learning assistant project.</a:t>
            </a:r>
            <a:endParaRPr lang="en-CA" dirty="0" smtClean="0">
              <a:effectLst/>
            </a:endParaRPr>
          </a:p>
          <a:p>
            <a:endParaRPr lang="en-CA"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35</a:t>
            </a:fld>
            <a:endParaRPr lang="en-US"/>
          </a:p>
        </p:txBody>
      </p:sp>
    </p:spTree>
    <p:extLst>
      <p:ext uri="{BB962C8B-B14F-4D97-AF65-F5344CB8AC3E}">
        <p14:creationId xmlns:p14="http://schemas.microsoft.com/office/powerpoint/2010/main" val="332919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9FD35-D0B4-4C30-98D0-01FF90B72A0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9FD35-D0B4-4C30-98D0-01FF90B72A0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BDCAC9-656E-44D4-A4E0-697FA80202FB}" type="slidenum">
              <a:rPr lang="en-US" smtClean="0"/>
              <a:pPr/>
              <a:t>5</a:t>
            </a:fld>
            <a:endParaRPr lang="en-US"/>
          </a:p>
        </p:txBody>
      </p:sp>
    </p:spTree>
    <p:extLst>
      <p:ext uri="{BB962C8B-B14F-4D97-AF65-F5344CB8AC3E}">
        <p14:creationId xmlns:p14="http://schemas.microsoft.com/office/powerpoint/2010/main" val="21702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oudy Old Style" charset="0"/>
                <a:ea typeface="ＭＳ Ｐゴシック" charset="0"/>
                <a:cs typeface="ＭＳ Ｐゴシック" charset="0"/>
              </a:defRPr>
            </a:lvl1pPr>
            <a:lvl2pPr marL="757066" indent="-291179">
              <a:defRPr>
                <a:solidFill>
                  <a:schemeClr val="tx1"/>
                </a:solidFill>
                <a:latin typeface="Goudy Old Style" charset="0"/>
                <a:ea typeface="ＭＳ Ｐゴシック" charset="0"/>
              </a:defRPr>
            </a:lvl2pPr>
            <a:lvl3pPr marL="1164717" indent="-232943">
              <a:defRPr>
                <a:solidFill>
                  <a:schemeClr val="tx1"/>
                </a:solidFill>
                <a:latin typeface="Goudy Old Style" charset="0"/>
                <a:ea typeface="ＭＳ Ｐゴシック" charset="0"/>
              </a:defRPr>
            </a:lvl3pPr>
            <a:lvl4pPr marL="1630604" indent="-232943">
              <a:defRPr>
                <a:solidFill>
                  <a:schemeClr val="tx1"/>
                </a:solidFill>
                <a:latin typeface="Goudy Old Style" charset="0"/>
                <a:ea typeface="ＭＳ Ｐゴシック" charset="0"/>
              </a:defRPr>
            </a:lvl4pPr>
            <a:lvl5pPr marL="2096491" indent="-232943">
              <a:defRPr>
                <a:solidFill>
                  <a:schemeClr val="tx1"/>
                </a:solidFill>
                <a:latin typeface="Goudy Old Style" charset="0"/>
                <a:ea typeface="ＭＳ Ｐゴシック" charset="0"/>
              </a:defRPr>
            </a:lvl5pPr>
            <a:lvl6pPr marL="2562377" indent="-232943" fontAlgn="base">
              <a:spcBef>
                <a:spcPct val="0"/>
              </a:spcBef>
              <a:spcAft>
                <a:spcPct val="0"/>
              </a:spcAft>
              <a:defRPr>
                <a:solidFill>
                  <a:schemeClr val="tx1"/>
                </a:solidFill>
                <a:latin typeface="Goudy Old Style" charset="0"/>
                <a:ea typeface="ＭＳ Ｐゴシック" charset="0"/>
              </a:defRPr>
            </a:lvl6pPr>
            <a:lvl7pPr marL="3028264" indent="-232943" fontAlgn="base">
              <a:spcBef>
                <a:spcPct val="0"/>
              </a:spcBef>
              <a:spcAft>
                <a:spcPct val="0"/>
              </a:spcAft>
              <a:defRPr>
                <a:solidFill>
                  <a:schemeClr val="tx1"/>
                </a:solidFill>
                <a:latin typeface="Goudy Old Style" charset="0"/>
                <a:ea typeface="ＭＳ Ｐゴシック" charset="0"/>
              </a:defRPr>
            </a:lvl7pPr>
            <a:lvl8pPr marL="3494151" indent="-232943" fontAlgn="base">
              <a:spcBef>
                <a:spcPct val="0"/>
              </a:spcBef>
              <a:spcAft>
                <a:spcPct val="0"/>
              </a:spcAft>
              <a:defRPr>
                <a:solidFill>
                  <a:schemeClr val="tx1"/>
                </a:solidFill>
                <a:latin typeface="Goudy Old Style" charset="0"/>
                <a:ea typeface="ＭＳ Ｐゴシック" charset="0"/>
              </a:defRPr>
            </a:lvl8pPr>
            <a:lvl9pPr marL="3960038" indent="-232943" fontAlgn="base">
              <a:spcBef>
                <a:spcPct val="0"/>
              </a:spcBef>
              <a:spcAft>
                <a:spcPct val="0"/>
              </a:spcAft>
              <a:defRPr>
                <a:solidFill>
                  <a:schemeClr val="tx1"/>
                </a:solidFill>
                <a:latin typeface="Goudy Old Style" charset="0"/>
                <a:ea typeface="ＭＳ Ｐゴシック" charset="0"/>
              </a:defRPr>
            </a:lvl9pPr>
          </a:lstStyle>
          <a:p>
            <a:pPr fontAlgn="base">
              <a:spcBef>
                <a:spcPct val="0"/>
              </a:spcBef>
              <a:spcAft>
                <a:spcPct val="0"/>
              </a:spcAft>
            </a:pPr>
            <a:fld id="{C79C4D81-990F-E34F-BD87-C4D30A8BC72C}" type="slidenum">
              <a:rPr lang="en-US">
                <a:latin typeface="Calibri" charset="0"/>
              </a:rPr>
              <a:pPr fontAlgn="base">
                <a:spcBef>
                  <a:spcPct val="0"/>
                </a:spcBef>
                <a:spcAft>
                  <a:spcPct val="0"/>
                </a:spcAft>
              </a:pPr>
              <a:t>14</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99FD35-D0B4-4C30-98D0-01FF90B72A0A}"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AF6D3569-3202-4A30-8A26-F718A50015AD}" type="slidenum">
              <a:rPr lang="en-US" altLang="en-US" smtClean="0"/>
              <a:pPr eaLnBrk="1" hangingPunct="1"/>
              <a:t>16</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026043-5E7D-4200-8AEF-409F21FD0712}"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220F91-0DCD-47D2-B5C9-AB5BCC149349}" type="slidenum">
              <a:rPr lang="en-US" smtClean="0"/>
              <a:pPr fontAlgn="base">
                <a:spcBef>
                  <a:spcPct val="0"/>
                </a:spcBef>
                <a:spcAft>
                  <a:spcPct val="0"/>
                </a:spcAft>
                <a:defRPr/>
              </a:pPr>
              <a:t>27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bkgrnd2.png"/>
          <p:cNvPicPr>
            <a:picLocks noChangeAspect="1"/>
          </p:cNvPicPr>
          <p:nvPr userDrawn="1"/>
        </p:nvPicPr>
        <p:blipFill>
          <a:blip r:embed="rId2" cstate="screen"/>
          <a:srcRect/>
          <a:stretch>
            <a:fillRect/>
          </a:stretch>
        </p:blipFill>
        <p:spPr bwMode="invGray">
          <a:xfrm>
            <a:off x="0" y="0"/>
            <a:ext cx="9144000" cy="6858000"/>
          </a:xfrm>
          <a:prstGeom prst="rect">
            <a:avLst/>
          </a:prstGeom>
        </p:spPr>
      </p:pic>
      <p:sp>
        <p:nvSpPr>
          <p:cNvPr id="2" name="Title 1"/>
          <p:cNvSpPr>
            <a:spLocks noGrp="1"/>
          </p:cNvSpPr>
          <p:nvPr>
            <p:ph type="ctrTitle" hasCustomPrompt="1"/>
          </p:nvPr>
        </p:nvSpPr>
        <p:spPr>
          <a:xfrm>
            <a:off x="457200" y="1676401"/>
            <a:ext cx="6096000" cy="2686050"/>
          </a:xfrm>
        </p:spPr>
        <p:txBody>
          <a:bodyPr anchor="b">
            <a:normAutofit/>
          </a:bodyPr>
          <a:lstStyle>
            <a:lvl1pPr algn="l">
              <a:defRPr sz="3200" b="1">
                <a:solidFill>
                  <a:schemeClr val="bg1"/>
                </a:solidFill>
                <a:latin typeface="Arial" pitchFamily="34" charset="0"/>
                <a:cs typeface="Arial" pitchFamily="34" charset="0"/>
              </a:defRPr>
            </a:lvl1pPr>
          </a:lstStyle>
          <a:p>
            <a:r>
              <a:rPr lang="en-US" dirty="0" smtClean="0"/>
              <a:t>Click to edit Master title style</a:t>
            </a:r>
            <a:br>
              <a:rPr lang="en-US" dirty="0" smtClean="0"/>
            </a:br>
            <a:r>
              <a:rPr lang="en-US" dirty="0" smtClean="0"/>
              <a:t>two lines possible</a:t>
            </a:r>
            <a:endParaRPr lang="en-US" dirty="0"/>
          </a:p>
        </p:txBody>
      </p:sp>
      <p:sp>
        <p:nvSpPr>
          <p:cNvPr id="3" name="Subtitle 2"/>
          <p:cNvSpPr>
            <a:spLocks noGrp="1"/>
          </p:cNvSpPr>
          <p:nvPr>
            <p:ph type="subTitle" idx="1"/>
          </p:nvPr>
        </p:nvSpPr>
        <p:spPr>
          <a:xfrm>
            <a:off x="457200" y="4648200"/>
            <a:ext cx="5410200" cy="1447800"/>
          </a:xfrm>
        </p:spPr>
        <p:txBody>
          <a:bodyPr>
            <a:normAutofit/>
          </a:bodyPr>
          <a:lstStyle>
            <a:lvl1pPr marL="0" indent="0" algn="l">
              <a:buNone/>
              <a:defRPr sz="18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bwMode="gray">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invGray">
          <a:xfrm>
            <a:off x="0" y="0"/>
            <a:ext cx="9144000" cy="457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bwMode="gray">
          <a:xfrm>
            <a:off x="0" y="457200"/>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nrc-logotype-e.png"/>
          <p:cNvPicPr>
            <a:picLocks noChangeAspect="1"/>
          </p:cNvPicPr>
          <p:nvPr userDrawn="1"/>
        </p:nvPicPr>
        <p:blipFill>
          <a:blip r:embed="rId3" cstate="screen"/>
          <a:stretch>
            <a:fillRect/>
          </a:stretch>
        </p:blipFill>
        <p:spPr>
          <a:xfrm>
            <a:off x="7162800" y="108662"/>
            <a:ext cx="1549457" cy="243668"/>
          </a:xfrm>
          <a:prstGeom prst="rect">
            <a:avLst/>
          </a:prstGeom>
        </p:spPr>
      </p:pic>
      <p:pic>
        <p:nvPicPr>
          <p:cNvPr id="13" name="Picture 12" descr="FIP-8x11_1-2in_110_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7200" y="6318744"/>
            <a:ext cx="8253250" cy="36583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8683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305800" cy="4525963"/>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371600" y="6477001"/>
            <a:ext cx="2895600" cy="381000"/>
          </a:xfrm>
        </p:spPr>
        <p:txBody>
          <a:bodyPr/>
          <a:lstStyle/>
          <a:p>
            <a:endParaRPr lang="en-US" dirty="0"/>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88085"/>
            <a:ext cx="9144000" cy="5181600"/>
          </a:xfrm>
          <a:prstGeom prst="rect">
            <a:avLst/>
          </a:prstGeom>
        </p:spPr>
      </p:pic>
      <p:sp>
        <p:nvSpPr>
          <p:cNvPr id="8" name="Rectangle 7"/>
          <p:cNvSpPr/>
          <p:nvPr userDrawn="1"/>
        </p:nvSpPr>
        <p:spPr>
          <a:xfrm>
            <a:off x="0" y="1219200"/>
            <a:ext cx="9144000" cy="3733800"/>
          </a:xfrm>
          <a:prstGeom prst="rect">
            <a:avLst/>
          </a:prstGeom>
          <a:gradFill>
            <a:gsLst>
              <a:gs pos="0">
                <a:schemeClr val="bg1">
                  <a:alpha val="0"/>
                </a:schemeClr>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305800" cy="8683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305800" cy="4525963"/>
          </a:xfrm>
        </p:spPr>
        <p:txBody>
          <a:bodyPr/>
          <a:lstStyle>
            <a:lvl1pPr>
              <a:spcBef>
                <a:spcPts val="6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371600" y="6477001"/>
            <a:ext cx="2895600" cy="381000"/>
          </a:xfrm>
        </p:spPr>
        <p:txBody>
          <a:bodyPr/>
          <a:lstStyle/>
          <a:p>
            <a:endParaRPr lang="en-US" dirty="0"/>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80D42-4309-42CB-9101-536F0D1551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580D42-4309-42CB-9101-536F0D1551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ark bkgrnd">
    <p:spTree>
      <p:nvGrpSpPr>
        <p:cNvPr id="1" name=""/>
        <p:cNvGrpSpPr/>
        <p:nvPr/>
      </p:nvGrpSpPr>
      <p:grpSpPr>
        <a:xfrm>
          <a:off x="0" y="0"/>
          <a:ext cx="0" cy="0"/>
          <a:chOff x="0" y="0"/>
          <a:chExt cx="0" cy="0"/>
        </a:xfrm>
      </p:grpSpPr>
      <p:pic>
        <p:nvPicPr>
          <p:cNvPr id="6" name="Picture 5" descr="cover-bkgrnd2.png"/>
          <p:cNvPicPr>
            <a:picLocks noChangeAspect="1"/>
          </p:cNvPicPr>
          <p:nvPr userDrawn="1"/>
        </p:nvPicPr>
        <p:blipFill>
          <a:blip r:embed="rId2" cstate="screen"/>
          <a:srcRect/>
          <a:stretch>
            <a:fillRect/>
          </a:stretch>
        </p:blipFill>
        <p:spPr bwMode="invGray">
          <a:xfrm>
            <a:off x="0" y="0"/>
            <a:ext cx="9144000" cy="6858000"/>
          </a:xfrm>
          <a:prstGeom prst="rect">
            <a:avLst/>
          </a:prstGeom>
        </p:spPr>
      </p:pic>
      <p:sp>
        <p:nvSpPr>
          <p:cNvPr id="8" name="Rectangle 7"/>
          <p:cNvSpPr/>
          <p:nvPr userDrawn="1"/>
        </p:nvSpPr>
        <p:spPr bwMode="invGray">
          <a:xfrm>
            <a:off x="0" y="6477000"/>
            <a:ext cx="9144000" cy="381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580D42-4309-42CB-9101-536F0D1551A5}" type="slidenum">
              <a:rPr lang="en-US" smtClean="0"/>
              <a:pPr/>
              <a:t>‹#›</a:t>
            </a:fld>
            <a:endParaRPr lang="en-US" dirty="0"/>
          </a:p>
        </p:txBody>
      </p:sp>
      <p:pic>
        <p:nvPicPr>
          <p:cNvPr id="9" name="Picture 8" descr="nrc-logotype-e.png"/>
          <p:cNvPicPr>
            <a:picLocks noChangeAspect="1"/>
          </p:cNvPicPr>
          <p:nvPr userDrawn="1"/>
        </p:nvPicPr>
        <p:blipFill>
          <a:blip r:embed="rId3" cstate="screen"/>
          <a:stretch>
            <a:fillRect/>
          </a:stretch>
        </p:blipFill>
        <p:spPr>
          <a:xfrm>
            <a:off x="7509640" y="6584730"/>
            <a:ext cx="1219200" cy="191732"/>
          </a:xfrm>
          <a:prstGeom prst="rect">
            <a:avLst/>
          </a:prstGeom>
        </p:spPr>
      </p:pic>
      <p:sp>
        <p:nvSpPr>
          <p:cNvPr id="10" name="Rectangle 9"/>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blue bakgrnd">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0">
                <a:srgbClr val="89DAFF"/>
              </a:gs>
              <a:gs pos="100000">
                <a:schemeClr val="bg1"/>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bwMode="invGray">
          <a:xfrm>
            <a:off x="0" y="6477000"/>
            <a:ext cx="9144000" cy="381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9" name="Picture 8" descr="nrc-logotype-e.png"/>
          <p:cNvPicPr>
            <a:picLocks noChangeAspect="1"/>
          </p:cNvPicPr>
          <p:nvPr userDrawn="1"/>
        </p:nvPicPr>
        <p:blipFill>
          <a:blip r:embed="rId2" cstate="screen"/>
          <a:stretch>
            <a:fillRect/>
          </a:stretch>
        </p:blipFill>
        <p:spPr>
          <a:xfrm>
            <a:off x="7509640" y="6584730"/>
            <a:ext cx="1219200" cy="191732"/>
          </a:xfrm>
          <a:prstGeom prst="rect">
            <a:avLst/>
          </a:prstGeom>
        </p:spPr>
      </p:pic>
      <p:sp>
        <p:nvSpPr>
          <p:cNvPr id="2" name="Title 1"/>
          <p:cNvSpPr>
            <a:spLocks noGrp="1"/>
          </p:cNvSpPr>
          <p:nvPr>
            <p:ph type="title"/>
          </p:nvPr>
        </p:nvSpPr>
        <p:spPr>
          <a:xfrm>
            <a:off x="457200" y="5334000"/>
            <a:ext cx="8305800" cy="868362"/>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1371600" y="6477001"/>
            <a:ext cx="2895600" cy="381000"/>
          </a:xfrm>
        </p:spPr>
        <p:txBody>
          <a:bodyPr/>
          <a:lstStyle/>
          <a:p>
            <a:endParaRPr lang="en-US" dirty="0"/>
          </a:p>
        </p:txBody>
      </p:sp>
      <p:sp>
        <p:nvSpPr>
          <p:cNvPr id="6" name="Slide Number Placeholder 5"/>
          <p:cNvSpPr>
            <a:spLocks noGrp="1"/>
          </p:cNvSpPr>
          <p:nvPr>
            <p:ph type="sldNum" sz="quarter" idx="12"/>
          </p:nvPr>
        </p:nvSpPr>
        <p:spPr>
          <a:xfrm>
            <a:off x="457200" y="6477000"/>
            <a:ext cx="762000" cy="381000"/>
          </a:xfrm>
        </p:spPr>
        <p:txBody>
          <a:bodyPr/>
          <a:lstStyle/>
          <a:p>
            <a:fld id="{A5580D42-4309-42CB-9101-536F0D1551A5}" type="slidenum">
              <a:rPr lang="en-US" smtClean="0"/>
              <a:pPr/>
              <a:t>‹#›</a:t>
            </a:fld>
            <a:endParaRPr lang="en-US" dirty="0"/>
          </a:p>
        </p:txBody>
      </p:sp>
      <p:sp>
        <p:nvSpPr>
          <p:cNvPr id="10" name="Rectangle 9"/>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header">
    <p:spTree>
      <p:nvGrpSpPr>
        <p:cNvPr id="1" name=""/>
        <p:cNvGrpSpPr/>
        <p:nvPr/>
      </p:nvGrpSpPr>
      <p:grpSpPr>
        <a:xfrm>
          <a:off x="0" y="0"/>
          <a:ext cx="0" cy="0"/>
          <a:chOff x="0" y="0"/>
          <a:chExt cx="0" cy="0"/>
        </a:xfrm>
      </p:grpSpPr>
      <p:sp>
        <p:nvSpPr>
          <p:cNvPr id="6" name="Rectangle 5"/>
          <p:cNvSpPr/>
          <p:nvPr userDrawn="1"/>
        </p:nvSpPr>
        <p:spPr bwMode="gray">
          <a:xfrm>
            <a:off x="0" y="0"/>
            <a:ext cx="9144000" cy="647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580D42-4309-42CB-9101-536F0D1551A5}" type="slidenum">
              <a:rPr lang="en-US" smtClean="0"/>
              <a:pPr/>
              <a:t>‹#›</a:t>
            </a:fld>
            <a:endParaRPr lang="en-US" dirty="0"/>
          </a:p>
        </p:txBody>
      </p:sp>
      <p:sp>
        <p:nvSpPr>
          <p:cNvPr id="7" name="Rectangle 6"/>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header2.png"/>
          <p:cNvPicPr>
            <a:picLocks noChangeAspect="1"/>
          </p:cNvPicPr>
          <p:nvPr userDrawn="1"/>
        </p:nvPicPr>
        <p:blipFill>
          <a:blip r:embed="rId10" cstate="screen"/>
          <a:srcRect/>
          <a:stretch>
            <a:fillRect/>
          </a:stretch>
        </p:blipFill>
        <p:spPr bwMode="invGray">
          <a:xfrm>
            <a:off x="0" y="0"/>
            <a:ext cx="9144000" cy="1666837"/>
          </a:xfrm>
          <a:prstGeom prst="rect">
            <a:avLst/>
          </a:prstGeom>
        </p:spPr>
      </p:pic>
      <p:sp>
        <p:nvSpPr>
          <p:cNvPr id="7" name="Rectangle 6"/>
          <p:cNvSpPr/>
          <p:nvPr userDrawn="1"/>
        </p:nvSpPr>
        <p:spPr bwMode="invGray">
          <a:xfrm>
            <a:off x="0" y="6477000"/>
            <a:ext cx="9144000" cy="38100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descr="nrc-logotype-e.png"/>
          <p:cNvPicPr>
            <a:picLocks noChangeAspect="1"/>
          </p:cNvPicPr>
          <p:nvPr userDrawn="1"/>
        </p:nvPicPr>
        <p:blipFill>
          <a:blip r:embed="rId11" cstate="screen"/>
          <a:stretch>
            <a:fillRect/>
          </a:stretch>
        </p:blipFill>
        <p:spPr>
          <a:xfrm>
            <a:off x="7509640" y="6584730"/>
            <a:ext cx="1219200" cy="191732"/>
          </a:xfrm>
          <a:prstGeom prst="rect">
            <a:avLst/>
          </a:prstGeom>
        </p:spPr>
      </p:pic>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371600" y="6477001"/>
            <a:ext cx="2895600" cy="381000"/>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457200" y="6477000"/>
            <a:ext cx="762000" cy="381000"/>
          </a:xfrm>
          <a:prstGeom prst="rect">
            <a:avLst/>
          </a:prstGeom>
        </p:spPr>
        <p:txBody>
          <a:bodyPr vert="horz" lIns="91440" tIns="45720" rIns="91440" bIns="45720" rtlCol="0" anchor="ctr"/>
          <a:lstStyle>
            <a:lvl1pPr algn="l">
              <a:defRPr sz="1000" b="1">
                <a:solidFill>
                  <a:schemeClr val="bg1"/>
                </a:solidFill>
                <a:latin typeface="Arial" pitchFamily="34" charset="0"/>
                <a:cs typeface="Arial" pitchFamily="34" charset="0"/>
              </a:defRPr>
            </a:lvl1pPr>
          </a:lstStyle>
          <a:p>
            <a:fld id="{A5580D42-4309-42CB-9101-536F0D1551A5}" type="slidenum">
              <a:rPr lang="en-US" smtClean="0"/>
              <a:pPr/>
              <a:t>‹#›</a:t>
            </a:fld>
            <a:endParaRPr lang="en-US" dirty="0"/>
          </a:p>
        </p:txBody>
      </p:sp>
      <p:sp>
        <p:nvSpPr>
          <p:cNvPr id="11" name="Rectangle 10"/>
          <p:cNvSpPr/>
          <p:nvPr userDrawn="1"/>
        </p:nvSpPr>
        <p:spPr bwMode="gray">
          <a:xfrm>
            <a:off x="0" y="6476785"/>
            <a:ext cx="9144000" cy="274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7" r:id="rId6"/>
    <p:sldLayoutId id="2147483662" r:id="rId7"/>
    <p:sldLayoutId id="2147483654" r:id="rId8"/>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227013" indent="-227013"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461963" indent="-2349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687388" indent="-225425"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914400" indent="-22701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1141413" indent="-22701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ownes.ca/presentation/208"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onnect.downes.ca/"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irrodl.org/index.php/irrodl/article/view/882"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downes.ca/presentation/232"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www.marxists.org/subject/education/freire/pedagogy/ch02.ht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downes.ca/presentation/257" TargetMode="External"/><Relationship Id="rId1" Type="http://schemas.openxmlformats.org/officeDocument/2006/relationships/slideLayout" Target="../slideLayouts/slideLayout2.xml"/><Relationship Id="rId4" Type="http://schemas.openxmlformats.org/officeDocument/2006/relationships/hyperlink" Target="http://pixdaus.com/single.php?id=2552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downes.ca/post/3865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apers.ssrn.com/sol3/papers.cfm?abstract_id=1767870"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downes.ca/post/51122" TargetMode="External"/><Relationship Id="rId1" Type="http://schemas.openxmlformats.org/officeDocument/2006/relationships/slideLayout" Target="../slideLayouts/slideLayout2.xml"/><Relationship Id="rId4" Type="http://schemas.openxmlformats.org/officeDocument/2006/relationships/hyperlink" Target="http://www.masternewmedia.org/news/2008/06/01/making_sense_of_new_technologies.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gapingvoid.com/complicated128.jpg"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www.downes.ca/post/4866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grsshopper.downes.c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ple.elg.ca/course/?p=1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downes.ca/post/33034"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techticker.net/2008/09/16/types-of-knowledge/"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ownes.ca/post/43456"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halfanhour.blogspot.com/2007/02/what-connectivism-is.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lideshare.net/jarche/working-smarter-hr-exec-council?from=ss_embed"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A Personal Learning Framework</a:t>
            </a:r>
            <a:r>
              <a:rPr lang="en-US" sz="3600" dirty="0"/>
              <a:t/>
            </a:r>
            <a:br>
              <a:rPr lang="en-US" sz="3600" dirty="0"/>
            </a:br>
            <a:endParaRPr lang="en-US" sz="2800" dirty="0"/>
          </a:p>
        </p:txBody>
      </p:sp>
      <p:sp>
        <p:nvSpPr>
          <p:cNvPr id="3" name="Subtitle 2"/>
          <p:cNvSpPr>
            <a:spLocks noGrp="1"/>
          </p:cNvSpPr>
          <p:nvPr>
            <p:ph type="subTitle" idx="1"/>
          </p:nvPr>
        </p:nvSpPr>
        <p:spPr/>
        <p:txBody>
          <a:bodyPr>
            <a:normAutofit/>
          </a:bodyPr>
          <a:lstStyle/>
          <a:p>
            <a:r>
              <a:rPr lang="en-US" sz="1600" dirty="0" smtClean="0"/>
              <a:t>Stephen </a:t>
            </a:r>
            <a:r>
              <a:rPr lang="en-US" sz="1600" dirty="0"/>
              <a:t>D</a:t>
            </a:r>
            <a:r>
              <a:rPr lang="en-US" sz="1600" dirty="0" smtClean="0"/>
              <a:t>ownes</a:t>
            </a:r>
            <a:endParaRPr lang="en-US" sz="1600" dirty="0"/>
          </a:p>
          <a:p>
            <a:r>
              <a:rPr lang="en-US" sz="1600" dirty="0" smtClean="0"/>
              <a:t>February 8, 2014</a:t>
            </a:r>
            <a:endParaRPr lang="en-US" sz="1600" dirty="0"/>
          </a:p>
          <a:p>
            <a:r>
              <a:rPr lang="en-US" sz="1600" dirty="0" smtClean="0"/>
              <a:t>Learning and Performance </a:t>
            </a:r>
            <a:r>
              <a:rPr lang="en-US" sz="1600" smtClean="0"/>
              <a:t>Support Systems</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Map of the Community</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042" y="1482725"/>
            <a:ext cx="7494676" cy="413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79718" y="5826081"/>
            <a:ext cx="7964517" cy="600164"/>
          </a:xfrm>
          <a:prstGeom prst="rect">
            <a:avLst/>
          </a:prstGeom>
        </p:spPr>
        <p:txBody>
          <a:bodyPr wrap="square">
            <a:spAutoFit/>
          </a:bodyPr>
          <a:lstStyle/>
          <a:p>
            <a:r>
              <a:rPr lang="en-US" sz="1100" dirty="0" smtClean="0"/>
              <a:t>Connectivism: A Theory of Personal Learning</a:t>
            </a:r>
          </a:p>
          <a:p>
            <a:r>
              <a:rPr lang="en-US" sz="1100" dirty="0" smtClean="0"/>
              <a:t>Stephen Downes, December 3, 2008, Educational Development Centre, Ottawa</a:t>
            </a:r>
          </a:p>
          <a:p>
            <a:r>
              <a:rPr lang="pl-PL" sz="1100" dirty="0" smtClean="0">
                <a:hlinkClick r:id="rId3"/>
              </a:rPr>
              <a:t>http://www.downes.ca/presentation/208</a:t>
            </a:r>
            <a:r>
              <a:rPr lang="en-CA" sz="1100" dirty="0" smtClean="0"/>
              <a:t> </a:t>
            </a:r>
            <a:endParaRPr lang="en-US" sz="1100" dirty="0" smtClean="0"/>
          </a:p>
        </p:txBody>
      </p:sp>
    </p:spTree>
    <p:extLst>
      <p:ext uri="{BB962C8B-B14F-4D97-AF65-F5344CB8AC3E}">
        <p14:creationId xmlns:p14="http://schemas.microsoft.com/office/powerpoint/2010/main" val="2168472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MOOC Model</a:t>
            </a:r>
            <a:endParaRPr lang="en-US" dirty="0"/>
          </a:p>
        </p:txBody>
      </p:sp>
      <p:sp>
        <p:nvSpPr>
          <p:cNvPr id="3" name="Content Placeholder 2"/>
          <p:cNvSpPr>
            <a:spLocks noGrp="1"/>
          </p:cNvSpPr>
          <p:nvPr>
            <p:ph idx="1"/>
          </p:nvPr>
        </p:nvSpPr>
        <p:spPr/>
        <p:txBody>
          <a:bodyPr/>
          <a:lstStyle/>
          <a:p>
            <a:r>
              <a:rPr lang="en-US" dirty="0" smtClean="0"/>
              <a:t>MOOC: Massive Open Online Course</a:t>
            </a:r>
          </a:p>
          <a:p>
            <a:r>
              <a:rPr lang="en-US" dirty="0" smtClean="0"/>
              <a:t>There is no central core feature – no core content, group, </a:t>
            </a:r>
            <a:r>
              <a:rPr lang="en-US" dirty="0" err="1" smtClean="0"/>
              <a:t>etc</a:t>
            </a:r>
            <a:endParaRPr lang="en-US" dirty="0" smtClean="0"/>
          </a:p>
          <a:p>
            <a:r>
              <a:rPr lang="en-US" dirty="0" smtClean="0"/>
              <a:t>Course design is a network, or a map, or a community</a:t>
            </a:r>
          </a:p>
          <a:p>
            <a:r>
              <a:rPr lang="en-US" dirty="0" smtClean="0"/>
              <a:t>Resources are distributed, and aggregated</a:t>
            </a:r>
          </a:p>
          <a:p>
            <a:r>
              <a:rPr lang="en-US" dirty="0" smtClean="0"/>
              <a:t>Participants are encouraged to create their own resources, communities, groups</a:t>
            </a:r>
            <a:endParaRPr lang="en-US" dirty="0"/>
          </a:p>
        </p:txBody>
      </p:sp>
    </p:spTree>
    <p:extLst>
      <p:ext uri="{BB962C8B-B14F-4D97-AF65-F5344CB8AC3E}">
        <p14:creationId xmlns:p14="http://schemas.microsoft.com/office/powerpoint/2010/main" val="494347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Screen shot 2011-09-04 at 11.58.2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2875" y="1447800"/>
            <a:ext cx="6435726" cy="372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5"/>
          <p:cNvSpPr txBox="1">
            <a:spLocks noChangeArrowheads="1"/>
          </p:cNvSpPr>
          <p:nvPr/>
        </p:nvSpPr>
        <p:spPr bwMode="auto">
          <a:xfrm>
            <a:off x="1295400" y="5290504"/>
            <a:ext cx="711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400" dirty="0">
                <a:latin typeface="Chalkboard" charset="0"/>
                <a:cs typeface="Chalkboard" charset="0"/>
              </a:rPr>
              <a:t>PLENK 2010 involved a significant research effort</a:t>
            </a:r>
          </a:p>
        </p:txBody>
      </p:sp>
      <p:sp>
        <p:nvSpPr>
          <p:cNvPr id="40964" name="Rectangle 7"/>
          <p:cNvSpPr>
            <a:spLocks noChangeArrowheads="1"/>
          </p:cNvSpPr>
          <p:nvPr/>
        </p:nvSpPr>
        <p:spPr bwMode="auto">
          <a:xfrm>
            <a:off x="1392555" y="5864226"/>
            <a:ext cx="2659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s-IS" dirty="0">
                <a:hlinkClick r:id="rId3"/>
              </a:rPr>
              <a:t>http://connect.downes.ca/</a:t>
            </a:r>
            <a:r>
              <a:rPr lang="is-IS" dirty="0"/>
              <a:t> </a:t>
            </a:r>
            <a:endParaRPr lang="en-US" dirty="0"/>
          </a:p>
        </p:txBody>
      </p:sp>
      <p:sp>
        <p:nvSpPr>
          <p:cNvPr id="2" name="Title 1"/>
          <p:cNvSpPr>
            <a:spLocks noGrp="1"/>
          </p:cNvSpPr>
          <p:nvPr>
            <p:ph type="title"/>
          </p:nvPr>
        </p:nvSpPr>
        <p:spPr/>
        <p:txBody>
          <a:bodyPr/>
          <a:lstStyle/>
          <a:p>
            <a:endParaRPr lang="en-CA"/>
          </a:p>
        </p:txBody>
      </p:sp>
    </p:spTree>
    <p:extLst>
      <p:ext uri="{BB962C8B-B14F-4D97-AF65-F5344CB8AC3E}">
        <p14:creationId xmlns:p14="http://schemas.microsoft.com/office/powerpoint/2010/main" val="3798548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5"/>
          <p:cNvSpPr txBox="1">
            <a:spLocks noChangeArrowheads="1"/>
          </p:cNvSpPr>
          <p:nvPr/>
        </p:nvSpPr>
        <p:spPr bwMode="auto">
          <a:xfrm>
            <a:off x="457200" y="5311776"/>
            <a:ext cx="711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400" dirty="0">
                <a:latin typeface="Chalkboard" charset="0"/>
                <a:cs typeface="Chalkboard" charset="0"/>
              </a:rPr>
              <a:t>Supporting ongoing MOOC participation</a:t>
            </a:r>
          </a:p>
        </p:txBody>
      </p:sp>
      <p:sp>
        <p:nvSpPr>
          <p:cNvPr id="41987" name="Rectangle 7"/>
          <p:cNvSpPr>
            <a:spLocks noChangeArrowheads="1"/>
          </p:cNvSpPr>
          <p:nvPr/>
        </p:nvSpPr>
        <p:spPr bwMode="auto">
          <a:xfrm>
            <a:off x="609600" y="5849939"/>
            <a:ext cx="5484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l-PL" dirty="0">
                <a:hlinkClick r:id="rId2"/>
              </a:rPr>
              <a:t>http://www.irrodl.org/index.php/irrodl/article/view/882</a:t>
            </a:r>
            <a:r>
              <a:rPr lang="pl-PL" dirty="0"/>
              <a:t> </a:t>
            </a:r>
            <a:r>
              <a:rPr lang="is-IS" dirty="0"/>
              <a:t> </a:t>
            </a:r>
            <a:endParaRPr lang="en-US" dirty="0"/>
          </a:p>
        </p:txBody>
      </p:sp>
      <p:pic>
        <p:nvPicPr>
          <p:cNvPr id="4198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0572" y="1432878"/>
            <a:ext cx="6732588"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888" y="3200400"/>
            <a:ext cx="1355725"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11"/>
          <p:cNvSpPr txBox="1">
            <a:spLocks noChangeArrowheads="1"/>
          </p:cNvSpPr>
          <p:nvPr/>
        </p:nvSpPr>
        <p:spPr bwMode="auto">
          <a:xfrm>
            <a:off x="496888" y="4838700"/>
            <a:ext cx="1355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1600" dirty="0">
                <a:solidFill>
                  <a:srgbClr val="800000"/>
                </a:solidFill>
                <a:latin typeface="Chalkboard" charset="0"/>
                <a:cs typeface="Chalkboard" charset="0"/>
              </a:rPr>
              <a:t>Rita Kop</a:t>
            </a:r>
          </a:p>
        </p:txBody>
      </p:sp>
      <p:sp>
        <p:nvSpPr>
          <p:cNvPr id="8" name="Title 1"/>
          <p:cNvSpPr txBox="1">
            <a:spLocks/>
          </p:cNvSpPr>
          <p:nvPr/>
        </p:nvSpPr>
        <p:spPr>
          <a:xfrm>
            <a:off x="457200" y="274638"/>
            <a:ext cx="83058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r>
              <a:rPr lang="en-US" dirty="0"/>
              <a:t>PLENK Analytics</a:t>
            </a:r>
          </a:p>
        </p:txBody>
      </p:sp>
    </p:spTree>
    <p:extLst>
      <p:ext uri="{BB962C8B-B14F-4D97-AF65-F5344CB8AC3E}">
        <p14:creationId xmlns:p14="http://schemas.microsoft.com/office/powerpoint/2010/main" val="1864792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2"/>
          <p:cNvSpPr txBox="1">
            <a:spLocks noChangeArrowheads="1"/>
          </p:cNvSpPr>
          <p:nvPr/>
        </p:nvSpPr>
        <p:spPr bwMode="auto">
          <a:xfrm>
            <a:off x="492125" y="5254625"/>
            <a:ext cx="7175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cs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en-US" sz="2400" dirty="0">
                <a:latin typeface="Chalkboard" charset="0"/>
                <a:cs typeface="Chalkboard" charset="0"/>
              </a:rPr>
              <a:t>Understanding how we use artifacts to </a:t>
            </a:r>
            <a:r>
              <a:rPr lang="en-US" sz="2400" i="1" dirty="0">
                <a:latin typeface="Chalkboard" charset="0"/>
                <a:cs typeface="Chalkboard" charset="0"/>
              </a:rPr>
              <a:t>communicate</a:t>
            </a:r>
            <a:r>
              <a:rPr lang="en-US" sz="2400" dirty="0">
                <a:latin typeface="Chalkboard" charset="0"/>
                <a:cs typeface="Chalkboard" charset="0"/>
              </a:rPr>
              <a:t> in online and other learning networks</a:t>
            </a:r>
          </a:p>
        </p:txBody>
      </p:sp>
      <p:pic>
        <p:nvPicPr>
          <p:cNvPr id="44035" name="Picture 5" descr="Screen shot 2011-09-05 at 12.17.24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375" y="1536700"/>
            <a:ext cx="587375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6" descr="Screen shot 2011-09-05 at 12.18.33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125" y="2635250"/>
            <a:ext cx="3175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7"/>
          <p:cNvSpPr>
            <a:spLocks noChangeArrowheads="1"/>
          </p:cNvSpPr>
          <p:nvPr/>
        </p:nvSpPr>
        <p:spPr bwMode="auto">
          <a:xfrm>
            <a:off x="467360" y="6067207"/>
            <a:ext cx="396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l-PL">
                <a:hlinkClick r:id="rId5"/>
              </a:rPr>
              <a:t>http://www.downes.ca/presentation/232</a:t>
            </a:r>
            <a:r>
              <a:rPr lang="pl-PL"/>
              <a:t> </a:t>
            </a:r>
            <a:endParaRPr lang="en-US"/>
          </a:p>
        </p:txBody>
      </p:sp>
      <p:sp>
        <p:nvSpPr>
          <p:cNvPr id="7" name="Title 1"/>
          <p:cNvSpPr txBox="1">
            <a:spLocks/>
          </p:cNvSpPr>
          <p:nvPr/>
        </p:nvSpPr>
        <p:spPr>
          <a:xfrm>
            <a:off x="457200" y="274638"/>
            <a:ext cx="8305800" cy="86836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r>
              <a:rPr lang="en-US" dirty="0"/>
              <a:t>Critical Literacies</a:t>
            </a:r>
          </a:p>
        </p:txBody>
      </p:sp>
    </p:spTree>
    <p:extLst>
      <p:ext uri="{BB962C8B-B14F-4D97-AF65-F5344CB8AC3E}">
        <p14:creationId xmlns:p14="http://schemas.microsoft.com/office/powerpoint/2010/main" val="3867655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457200" y="6477000"/>
            <a:ext cx="762000" cy="381000"/>
          </a:xfrm>
        </p:spPr>
        <p:txBody>
          <a:bodyPr/>
          <a:lstStyle/>
          <a:p>
            <a:fld id="{A5580D42-4309-42CB-9101-536F0D1551A5}" type="slidenum">
              <a:rPr lang="en-US" smtClean="0"/>
              <a:pPr/>
              <a:t>15</a:t>
            </a:fld>
            <a:endParaRPr lang="en-US" dirty="0"/>
          </a:p>
        </p:txBody>
      </p:sp>
      <p:sp>
        <p:nvSpPr>
          <p:cNvPr id="2" name="Content Placeholder 1"/>
          <p:cNvSpPr>
            <a:spLocks noGrp="1"/>
          </p:cNvSpPr>
          <p:nvPr>
            <p:ph idx="4294967295"/>
          </p:nvPr>
        </p:nvSpPr>
        <p:spPr>
          <a:xfrm>
            <a:off x="457200" y="3276600"/>
            <a:ext cx="7519988" cy="3108325"/>
          </a:xfrm>
        </p:spPr>
        <p:txBody>
          <a:bodyPr>
            <a:normAutofit fontScale="92500" lnSpcReduction="10000"/>
          </a:bodyPr>
          <a:lstStyle/>
          <a:p>
            <a:pPr marL="0" indent="0">
              <a:lnSpc>
                <a:spcPct val="120000"/>
              </a:lnSpc>
              <a:buNone/>
            </a:pPr>
            <a:r>
              <a:rPr lang="en-CA" dirty="0" smtClean="0">
                <a:solidFill>
                  <a:schemeClr val="bg1"/>
                </a:solidFill>
              </a:rPr>
              <a:t>“Students</a:t>
            </a:r>
            <a:r>
              <a:rPr lang="en-CA" dirty="0">
                <a:solidFill>
                  <a:schemeClr val="bg1"/>
                </a:solidFill>
              </a:rPr>
              <a:t>, as they are increasingly posed with problems relating to themselves in the world and with the world, will feel increasingly challenged and obliged to respond to that challenge… Their response to the challenge evokes new challenges, followed by new understandings; and gradually the students come to regard themselves as committed</a:t>
            </a:r>
            <a:r>
              <a:rPr lang="en-CA" dirty="0" smtClean="0">
                <a:solidFill>
                  <a:schemeClr val="bg1"/>
                </a:solidFill>
              </a:rPr>
              <a:t>.”</a:t>
            </a:r>
          </a:p>
          <a:p>
            <a:pPr lvl="1">
              <a:buNone/>
            </a:pPr>
            <a:r>
              <a:rPr lang="en-US" altLang="en-US" i="1" dirty="0" smtClean="0"/>
              <a:t>Paulo </a:t>
            </a:r>
            <a:r>
              <a:rPr lang="en-US" altLang="en-US" i="1" dirty="0" err="1" smtClean="0"/>
              <a:t>Freire</a:t>
            </a:r>
            <a:endParaRPr lang="en-US" altLang="en-US" i="1" dirty="0"/>
          </a:p>
          <a:p>
            <a:pPr lvl="1">
              <a:buNone/>
            </a:pPr>
            <a:r>
              <a:rPr lang="en-US" altLang="en-US" sz="1800" i="1" dirty="0">
                <a:hlinkClick r:id="rId3"/>
              </a:rPr>
              <a:t>http://</a:t>
            </a:r>
            <a:r>
              <a:rPr lang="en-US" altLang="en-US" sz="1800" i="1" dirty="0" smtClean="0">
                <a:hlinkClick r:id="rId3"/>
              </a:rPr>
              <a:t>www.marxists.org/subject/education/freire/pedagogy/ch02.htm</a:t>
            </a:r>
            <a:r>
              <a:rPr lang="en-US" altLang="en-US" sz="1800" i="1" dirty="0" smtClean="0"/>
              <a:t>  </a:t>
            </a:r>
            <a:endParaRPr lang="en-US" altLang="en-US" sz="1800" i="1" dirty="0"/>
          </a:p>
          <a:p>
            <a:pPr marL="0" indent="0">
              <a:lnSpc>
                <a:spcPct val="120000"/>
              </a:lnSpc>
              <a:buNone/>
            </a:pPr>
            <a:endParaRPr lang="en-CA" dirty="0">
              <a:solidFill>
                <a:schemeClr val="bg1"/>
              </a:solidFill>
            </a:endParaRPr>
          </a:p>
        </p:txBody>
      </p:sp>
    </p:spTree>
    <p:extLst>
      <p:ext uri="{BB962C8B-B14F-4D97-AF65-F5344CB8AC3E}">
        <p14:creationId xmlns:p14="http://schemas.microsoft.com/office/powerpoint/2010/main" val="192176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Personal Knowledge</a:t>
            </a:r>
            <a:endParaRPr lang="en-US" altLang="en-US" dirty="0" smtClean="0"/>
          </a:p>
        </p:txBody>
      </p:sp>
      <p:sp>
        <p:nvSpPr>
          <p:cNvPr id="23555" name="Content Placeholder 2"/>
          <p:cNvSpPr>
            <a:spLocks noGrp="1"/>
          </p:cNvSpPr>
          <p:nvPr>
            <p:ph idx="1"/>
          </p:nvPr>
        </p:nvSpPr>
        <p:spPr/>
        <p:txBody>
          <a:bodyPr/>
          <a:lstStyle/>
          <a:p>
            <a:pPr eaLnBrk="1" hangingPunct="1"/>
            <a:r>
              <a:rPr lang="en-US" altLang="en-US" dirty="0" smtClean="0"/>
              <a:t>Is not ‘constructed’</a:t>
            </a:r>
          </a:p>
          <a:p>
            <a:pPr eaLnBrk="1" hangingPunct="1"/>
            <a:r>
              <a:rPr lang="en-US" altLang="en-US" dirty="0" smtClean="0"/>
              <a:t>You do not ‘make meaning’ for yourself</a:t>
            </a:r>
          </a:p>
          <a:p>
            <a:pPr eaLnBrk="1" hangingPunct="1"/>
            <a:r>
              <a:rPr lang="en-CA" altLang="en-US" dirty="0" smtClean="0"/>
              <a:t>It is a matter of organic growth</a:t>
            </a:r>
          </a:p>
          <a:p>
            <a:pPr eaLnBrk="1" hangingPunct="1"/>
            <a:endParaRPr lang="en-US" altLang="en-US" dirty="0" smtClean="0"/>
          </a:p>
        </p:txBody>
      </p:sp>
      <p:pic>
        <p:nvPicPr>
          <p:cNvPr id="2355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76600"/>
            <a:ext cx="2490788"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5"/>
          <p:cNvSpPr txBox="1">
            <a:spLocks noChangeArrowheads="1"/>
          </p:cNvSpPr>
          <p:nvPr/>
        </p:nvSpPr>
        <p:spPr bwMode="auto">
          <a:xfrm>
            <a:off x="3733800" y="3068320"/>
            <a:ext cx="487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dirty="0"/>
              <a:t>This is important because it means that developing personal knowledge is more like </a:t>
            </a:r>
            <a:r>
              <a:rPr lang="en-US" altLang="en-US" sz="2800" i="1" dirty="0"/>
              <a:t>exercising</a:t>
            </a:r>
            <a:r>
              <a:rPr lang="en-US" altLang="en-US" sz="2800" dirty="0"/>
              <a:t> than like inputting, absorbing or remembering</a:t>
            </a:r>
          </a:p>
        </p:txBody>
      </p:sp>
    </p:spTree>
    <p:extLst>
      <p:ext uri="{BB962C8B-B14F-4D97-AF65-F5344CB8AC3E}">
        <p14:creationId xmlns:p14="http://schemas.microsoft.com/office/powerpoint/2010/main" val="3685662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Main Idea</a:t>
            </a:r>
            <a:endParaRPr lang="en-CA"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17</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5867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5800" y="5562600"/>
            <a:ext cx="7162800" cy="830997"/>
          </a:xfrm>
          <a:prstGeom prst="rect">
            <a:avLst/>
          </a:prstGeom>
        </p:spPr>
        <p:txBody>
          <a:bodyPr wrap="square">
            <a:spAutoFit/>
          </a:bodyPr>
          <a:lstStyle/>
          <a:p>
            <a:r>
              <a:rPr lang="en-US" altLang="en-US" sz="2400" dirty="0">
                <a:latin typeface="Arial" panose="020B0604020202020204" pitchFamily="34" charset="0"/>
                <a:cs typeface="Arial" panose="020B0604020202020204" pitchFamily="34" charset="0"/>
              </a:rPr>
              <a:t>The web of the future isn’t about visiting sites, it’s about connecting resources.</a:t>
            </a:r>
          </a:p>
        </p:txBody>
      </p:sp>
    </p:spTree>
    <p:extLst>
      <p:ext uri="{BB962C8B-B14F-4D97-AF65-F5344CB8AC3E}">
        <p14:creationId xmlns:p14="http://schemas.microsoft.com/office/powerpoint/2010/main" val="1126484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990600"/>
          </a:xfrm>
        </p:spPr>
        <p:txBody>
          <a:bodyPr>
            <a:noAutofit/>
          </a:bodyPr>
          <a:lstStyle/>
          <a:p>
            <a:r>
              <a:rPr lang="en-US" dirty="0" smtClean="0"/>
              <a:t>Organization</a:t>
            </a:r>
            <a:endParaRPr lang="en-US" dirty="0"/>
          </a:p>
        </p:txBody>
      </p:sp>
      <p:sp>
        <p:nvSpPr>
          <p:cNvPr id="3" name="Content Placeholder 2"/>
          <p:cNvSpPr>
            <a:spLocks noGrp="1"/>
          </p:cNvSpPr>
          <p:nvPr>
            <p:ph idx="1"/>
          </p:nvPr>
        </p:nvSpPr>
        <p:spPr>
          <a:xfrm>
            <a:off x="457200" y="1447800"/>
            <a:ext cx="8229600" cy="4343400"/>
          </a:xfrm>
        </p:spPr>
        <p:txBody>
          <a:bodyPr>
            <a:normAutofit/>
          </a:bodyPr>
          <a:lstStyle/>
          <a:p>
            <a:pPr>
              <a:buNone/>
            </a:pPr>
            <a:r>
              <a:rPr lang="en-US" sz="2400" dirty="0" smtClean="0"/>
              <a:t>We’re trying to understand society by collecting individuals</a:t>
            </a:r>
          </a:p>
          <a:p>
            <a:pPr>
              <a:buNone/>
            </a:pPr>
            <a:r>
              <a:rPr lang="en-US" sz="2400" dirty="0" smtClean="0"/>
              <a:t>But a sand castle isn’t just a pile of sand</a:t>
            </a:r>
          </a:p>
          <a:p>
            <a:pPr>
              <a:buNone/>
            </a:pPr>
            <a:endParaRPr lang="en-US" sz="24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800" dirty="0" smtClean="0"/>
          </a:p>
          <a:p>
            <a:pPr>
              <a:buNone/>
            </a:pPr>
            <a:endParaRPr lang="en-US" sz="2800" dirty="0" smtClean="0"/>
          </a:p>
        </p:txBody>
      </p:sp>
      <p:sp>
        <p:nvSpPr>
          <p:cNvPr id="4" name="Rectangle 3"/>
          <p:cNvSpPr/>
          <p:nvPr/>
        </p:nvSpPr>
        <p:spPr>
          <a:xfrm>
            <a:off x="5257800" y="6165889"/>
            <a:ext cx="3348737" cy="307777"/>
          </a:xfrm>
          <a:prstGeom prst="rect">
            <a:avLst/>
          </a:prstGeom>
        </p:spPr>
        <p:txBody>
          <a:bodyPr wrap="none">
            <a:spAutoFit/>
          </a:bodyPr>
          <a:lstStyle/>
          <a:p>
            <a:r>
              <a:rPr lang="en-US" sz="1400" dirty="0" smtClean="0">
                <a:hlinkClick r:id="rId2"/>
              </a:rPr>
              <a:t>http://www.downes.ca/presentation/257</a:t>
            </a:r>
            <a:r>
              <a:rPr lang="en-US" sz="1400" dirty="0" smtClean="0"/>
              <a:t> </a:t>
            </a:r>
            <a:endParaRPr lang="en-US" sz="1400" dirty="0"/>
          </a:p>
        </p:txBody>
      </p:sp>
      <p:pic>
        <p:nvPicPr>
          <p:cNvPr id="5" name="Picture 4"/>
          <p:cNvPicPr>
            <a:picLocks noChangeAspect="1"/>
          </p:cNvPicPr>
          <p:nvPr/>
        </p:nvPicPr>
        <p:blipFill>
          <a:blip r:embed="rId3"/>
          <a:stretch>
            <a:fillRect/>
          </a:stretch>
        </p:blipFill>
        <p:spPr>
          <a:xfrm>
            <a:off x="2133600" y="2590800"/>
            <a:ext cx="5334000" cy="3041315"/>
          </a:xfrm>
          <a:prstGeom prst="rect">
            <a:avLst/>
          </a:prstGeom>
        </p:spPr>
      </p:pic>
      <p:sp>
        <p:nvSpPr>
          <p:cNvPr id="6" name="Rectangle 5"/>
          <p:cNvSpPr/>
          <p:nvPr/>
        </p:nvSpPr>
        <p:spPr>
          <a:xfrm>
            <a:off x="4648200" y="5867400"/>
            <a:ext cx="3698448" cy="307777"/>
          </a:xfrm>
          <a:prstGeom prst="rect">
            <a:avLst/>
          </a:prstGeom>
        </p:spPr>
        <p:txBody>
          <a:bodyPr wrap="none">
            <a:spAutoFit/>
          </a:bodyPr>
          <a:lstStyle/>
          <a:p>
            <a:r>
              <a:rPr lang="en-US" sz="1400" dirty="0" smtClean="0"/>
              <a:t>Image: </a:t>
            </a:r>
            <a:r>
              <a:rPr lang="en-US" sz="1400" dirty="0" smtClean="0">
                <a:hlinkClick r:id="rId4"/>
              </a:rPr>
              <a:t>http://pixdaus.com/single.php?id=25529</a:t>
            </a:r>
            <a:r>
              <a:rPr lang="en-US" sz="1400" dirty="0" smtClean="0"/>
              <a:t> </a:t>
            </a:r>
            <a:endParaRPr lang="en-US" sz="1400" dirty="0"/>
          </a:p>
        </p:txBody>
      </p:sp>
    </p:spTree>
    <p:extLst>
      <p:ext uri="{BB962C8B-B14F-4D97-AF65-F5344CB8AC3E}">
        <p14:creationId xmlns:p14="http://schemas.microsoft.com/office/powerpoint/2010/main" val="2543260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219200"/>
          </a:xfrm>
        </p:spPr>
        <p:txBody>
          <a:bodyPr>
            <a:noAutofit/>
          </a:bodyPr>
          <a:lstStyle/>
          <a:p>
            <a:r>
              <a:rPr lang="en-US" dirty="0" err="1" smtClean="0"/>
              <a:t>Connectivism</a:t>
            </a:r>
            <a:endParaRPr lang="en-US" dirty="0"/>
          </a:p>
        </p:txBody>
      </p:sp>
      <p:sp>
        <p:nvSpPr>
          <p:cNvPr id="3" name="Content Placeholder 2"/>
          <p:cNvSpPr>
            <a:spLocks noGrp="1"/>
          </p:cNvSpPr>
          <p:nvPr>
            <p:ph idx="1"/>
          </p:nvPr>
        </p:nvSpPr>
        <p:spPr>
          <a:xfrm>
            <a:off x="457200" y="457200"/>
            <a:ext cx="8229600" cy="4953000"/>
          </a:xfrm>
        </p:spPr>
        <p:txBody>
          <a:bodyPr>
            <a:normAutofit/>
          </a:bodyPr>
          <a:lstStyle/>
          <a:p>
            <a:pPr>
              <a:buNone/>
            </a:pPr>
            <a:r>
              <a:rPr lang="en-US" sz="2400" dirty="0" smtClean="0"/>
              <a:t>Knowledge is distributed across a network of connections</a:t>
            </a:r>
          </a:p>
          <a:p>
            <a:pPr>
              <a:buNone/>
            </a:pPr>
            <a:r>
              <a:rPr lang="en-US" sz="2400" dirty="0" smtClean="0"/>
              <a:t>Learning is the ability to traverse and grow those networks</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800" dirty="0" smtClean="0"/>
          </a:p>
          <a:p>
            <a:pPr>
              <a:buNone/>
            </a:pPr>
            <a:endParaRPr lang="en-US" sz="2800" dirty="0" smtClean="0"/>
          </a:p>
        </p:txBody>
      </p:sp>
      <p:sp>
        <p:nvSpPr>
          <p:cNvPr id="4" name="Rectangle 3"/>
          <p:cNvSpPr/>
          <p:nvPr/>
        </p:nvSpPr>
        <p:spPr>
          <a:xfrm>
            <a:off x="3048000" y="6216134"/>
            <a:ext cx="3521254" cy="369332"/>
          </a:xfrm>
          <a:prstGeom prst="rect">
            <a:avLst/>
          </a:prstGeom>
        </p:spPr>
        <p:txBody>
          <a:bodyPr wrap="none">
            <a:spAutoFit/>
          </a:bodyPr>
          <a:lstStyle/>
          <a:p>
            <a:r>
              <a:rPr lang="en-US" dirty="0" smtClean="0">
                <a:hlinkClick r:id="rId2"/>
              </a:rPr>
              <a:t>http://www.downes.ca/post/38653</a:t>
            </a:r>
            <a:r>
              <a:rPr lang="en-US" dirty="0" smtClean="0"/>
              <a:t>  </a:t>
            </a:r>
            <a:endParaRPr lang="en-US" dirty="0"/>
          </a:p>
        </p:txBody>
      </p:sp>
      <p:pic>
        <p:nvPicPr>
          <p:cNvPr id="5" name="Picture 4"/>
          <p:cNvPicPr>
            <a:picLocks noChangeAspect="1"/>
          </p:cNvPicPr>
          <p:nvPr/>
        </p:nvPicPr>
        <p:blipFill>
          <a:blip r:embed="rId3"/>
          <a:stretch>
            <a:fillRect/>
          </a:stretch>
        </p:blipFill>
        <p:spPr>
          <a:xfrm>
            <a:off x="1981200" y="1711350"/>
            <a:ext cx="5537200" cy="3698850"/>
          </a:xfrm>
          <a:prstGeom prst="rect">
            <a:avLst/>
          </a:prstGeom>
        </p:spPr>
      </p:pic>
    </p:spTree>
    <p:extLst>
      <p:ext uri="{BB962C8B-B14F-4D97-AF65-F5344CB8AC3E}">
        <p14:creationId xmlns:p14="http://schemas.microsoft.com/office/powerpoint/2010/main" val="142960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457200" y="6477000"/>
            <a:ext cx="762000" cy="381000"/>
          </a:xfrm>
        </p:spPr>
        <p:txBody>
          <a:bodyPr/>
          <a:lstStyle/>
          <a:p>
            <a:fld id="{A5580D42-4309-42CB-9101-536F0D1551A5}" type="slidenum">
              <a:rPr lang="en-US" smtClean="0"/>
              <a:pPr/>
              <a:t>2</a:t>
            </a:fld>
            <a:endParaRPr lang="en-US" dirty="0"/>
          </a:p>
        </p:txBody>
      </p:sp>
      <p:sp>
        <p:nvSpPr>
          <p:cNvPr id="2" name="Content Placeholder 1"/>
          <p:cNvSpPr>
            <a:spLocks noGrp="1"/>
          </p:cNvSpPr>
          <p:nvPr>
            <p:ph idx="4294967295"/>
          </p:nvPr>
        </p:nvSpPr>
        <p:spPr>
          <a:xfrm>
            <a:off x="457200" y="3276600"/>
            <a:ext cx="7519988" cy="3108325"/>
          </a:xfrm>
        </p:spPr>
        <p:txBody>
          <a:bodyPr>
            <a:normAutofit/>
          </a:bodyPr>
          <a:lstStyle/>
          <a:p>
            <a:pPr marL="0" indent="0">
              <a:lnSpc>
                <a:spcPct val="120000"/>
              </a:lnSpc>
              <a:buNone/>
            </a:pPr>
            <a:r>
              <a:rPr lang="en-CA" dirty="0" smtClean="0">
                <a:solidFill>
                  <a:schemeClr val="bg1"/>
                </a:solidFill>
              </a:rPr>
              <a:t>Organizations </a:t>
            </a:r>
            <a:r>
              <a:rPr lang="en-CA" dirty="0">
                <a:solidFill>
                  <a:schemeClr val="bg1"/>
                </a:solidFill>
              </a:rPr>
              <a:t>aren’t thinking about the ‘networked individual’ – the networking choices and patterns of individual Internet users. They’re still focused on their own organizational information systems and traditional institutional networks.</a:t>
            </a:r>
          </a:p>
          <a:p>
            <a:pPr lvl="1">
              <a:buFont typeface="Arial" charset="0"/>
              <a:buNone/>
            </a:pPr>
            <a:r>
              <a:rPr lang="en-CA" altLang="en-US" i="1" dirty="0"/>
              <a:t>William H. Dutton </a:t>
            </a:r>
            <a:r>
              <a:rPr lang="en-CA" altLang="en-US" sz="1200" i="1" dirty="0"/>
              <a:t> </a:t>
            </a:r>
          </a:p>
          <a:p>
            <a:pPr lvl="1">
              <a:buFont typeface="Arial" charset="0"/>
              <a:buNone/>
            </a:pPr>
            <a:r>
              <a:rPr lang="en-CA" altLang="en-US" sz="1200" i="1" dirty="0" smtClean="0">
                <a:hlinkClick r:id="rId3"/>
              </a:rPr>
              <a:t>http</a:t>
            </a:r>
            <a:r>
              <a:rPr lang="en-CA" altLang="en-US" sz="1200" i="1" dirty="0">
                <a:hlinkClick r:id="rId3"/>
              </a:rPr>
              <a:t>://papers.ssrn.com/sol3/papers.cfm?abstract_id=1767870</a:t>
            </a:r>
            <a:r>
              <a:rPr lang="en-CA" altLang="en-US" sz="1200" i="1" dirty="0"/>
              <a:t> </a:t>
            </a:r>
            <a:endParaRPr lang="en-CA" altLang="en-US" i="1" dirty="0"/>
          </a:p>
          <a:p>
            <a:pPr marL="0" indent="0">
              <a:lnSpc>
                <a:spcPct val="120000"/>
              </a:lnSpc>
              <a:buNone/>
            </a:pPr>
            <a:endParaRPr lang="en-CA" dirty="0">
              <a:solidFill>
                <a:schemeClr val="bg1"/>
              </a:solidFill>
            </a:endParaRPr>
          </a:p>
        </p:txBody>
      </p:sp>
    </p:spTree>
    <p:extLst>
      <p:ext uri="{BB962C8B-B14F-4D97-AF65-F5344CB8AC3E}">
        <p14:creationId xmlns:p14="http://schemas.microsoft.com/office/powerpoint/2010/main" val="32093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219200"/>
          </a:xfrm>
        </p:spPr>
        <p:txBody>
          <a:bodyPr>
            <a:noAutofit/>
          </a:bodyPr>
          <a:lstStyle/>
          <a:p>
            <a:r>
              <a:rPr lang="en-US" dirty="0" smtClean="0"/>
              <a:t>Engagement and Empowerment</a:t>
            </a:r>
            <a:endParaRPr lang="en-US" dirty="0"/>
          </a:p>
        </p:txBody>
      </p:sp>
      <p:sp>
        <p:nvSpPr>
          <p:cNvPr id="3" name="Content Placeholder 2"/>
          <p:cNvSpPr>
            <a:spLocks noGrp="1"/>
          </p:cNvSpPr>
          <p:nvPr>
            <p:ph idx="1"/>
          </p:nvPr>
        </p:nvSpPr>
        <p:spPr>
          <a:xfrm>
            <a:off x="304800" y="1447799"/>
            <a:ext cx="8229600" cy="4812625"/>
          </a:xfrm>
        </p:spPr>
        <p:txBody>
          <a:bodyPr>
            <a:normAutofit/>
          </a:bodyPr>
          <a:lstStyle/>
          <a:p>
            <a:pPr>
              <a:buNone/>
            </a:pPr>
            <a:r>
              <a:rPr lang="en-US" sz="2400" dirty="0" smtClean="0"/>
              <a:t>There is no curriculum, no body of knowledge - </a:t>
            </a:r>
            <a:r>
              <a:rPr lang="en-US" sz="2400" dirty="0" err="1" smtClean="0"/>
              <a:t>McGuffin</a:t>
            </a:r>
            <a:endParaRPr lang="en-US" sz="2400" dirty="0" smtClean="0"/>
          </a:p>
          <a:p>
            <a:pPr>
              <a:buNone/>
            </a:pPr>
            <a:r>
              <a:rPr lang="en-US" sz="2400" dirty="0" smtClean="0"/>
              <a:t>The product of learning is the learner</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800" dirty="0" smtClean="0"/>
          </a:p>
          <a:p>
            <a:pPr>
              <a:buNone/>
            </a:pPr>
            <a:endParaRPr lang="en-US" sz="2800" dirty="0" smtClean="0"/>
          </a:p>
        </p:txBody>
      </p:sp>
      <p:sp>
        <p:nvSpPr>
          <p:cNvPr id="4" name="Rectangle 3"/>
          <p:cNvSpPr/>
          <p:nvPr/>
        </p:nvSpPr>
        <p:spPr>
          <a:xfrm>
            <a:off x="4800600" y="6400800"/>
            <a:ext cx="3521254" cy="369332"/>
          </a:xfrm>
          <a:prstGeom prst="rect">
            <a:avLst/>
          </a:prstGeom>
        </p:spPr>
        <p:txBody>
          <a:bodyPr wrap="none">
            <a:spAutoFit/>
          </a:bodyPr>
          <a:lstStyle/>
          <a:p>
            <a:r>
              <a:rPr lang="en-US" dirty="0" smtClean="0">
                <a:hlinkClick r:id="rId2"/>
              </a:rPr>
              <a:t>http://www.downes.ca/post/51122</a:t>
            </a:r>
            <a:r>
              <a:rPr lang="en-US" dirty="0" smtClean="0"/>
              <a:t> </a:t>
            </a:r>
            <a:endParaRPr lang="en-US" dirty="0"/>
          </a:p>
        </p:txBody>
      </p:sp>
      <p:pic>
        <p:nvPicPr>
          <p:cNvPr id="5" name="Picture 4"/>
          <p:cNvPicPr>
            <a:picLocks noChangeAspect="1"/>
          </p:cNvPicPr>
          <p:nvPr/>
        </p:nvPicPr>
        <p:blipFill>
          <a:blip r:embed="rId3"/>
          <a:stretch>
            <a:fillRect/>
          </a:stretch>
        </p:blipFill>
        <p:spPr>
          <a:xfrm>
            <a:off x="1828800" y="2514600"/>
            <a:ext cx="4876800" cy="2946191"/>
          </a:xfrm>
          <a:prstGeom prst="rect">
            <a:avLst/>
          </a:prstGeom>
        </p:spPr>
      </p:pic>
      <p:sp>
        <p:nvSpPr>
          <p:cNvPr id="6" name="Rectangle 5"/>
          <p:cNvSpPr/>
          <p:nvPr/>
        </p:nvSpPr>
        <p:spPr>
          <a:xfrm>
            <a:off x="342900" y="5867400"/>
            <a:ext cx="8915400" cy="307777"/>
          </a:xfrm>
          <a:prstGeom prst="rect">
            <a:avLst/>
          </a:prstGeom>
        </p:spPr>
        <p:txBody>
          <a:bodyPr wrap="square">
            <a:spAutoFit/>
          </a:bodyPr>
          <a:lstStyle/>
          <a:p>
            <a:r>
              <a:rPr lang="en-US" sz="1400" dirty="0" smtClean="0"/>
              <a:t>Image: </a:t>
            </a:r>
            <a:r>
              <a:rPr lang="en-US" sz="1400" dirty="0" smtClean="0">
                <a:hlinkClick r:id="rId4"/>
              </a:rPr>
              <a:t>http://www.masternewmedia.org/news/2008/06/01/making_sense_of_new_technologies.htm</a:t>
            </a:r>
            <a:r>
              <a:rPr lang="en-US" sz="1400" dirty="0" smtClean="0"/>
              <a:t> </a:t>
            </a:r>
            <a:endParaRPr lang="en-US" sz="1400" dirty="0"/>
          </a:p>
        </p:txBody>
      </p:sp>
      <p:sp>
        <p:nvSpPr>
          <p:cNvPr id="7" name="TextBox 6"/>
          <p:cNvSpPr txBox="1"/>
          <p:nvPr/>
        </p:nvSpPr>
        <p:spPr>
          <a:xfrm>
            <a:off x="7010400" y="2499360"/>
            <a:ext cx="1524000" cy="2031325"/>
          </a:xfrm>
          <a:prstGeom prst="rect">
            <a:avLst/>
          </a:prstGeom>
          <a:noFill/>
        </p:spPr>
        <p:txBody>
          <a:bodyPr wrap="square" rtlCol="0">
            <a:spAutoFit/>
          </a:bodyPr>
          <a:lstStyle/>
          <a:p>
            <a:r>
              <a:rPr lang="en-US" dirty="0" smtClean="0"/>
              <a:t>Fernando Flores</a:t>
            </a:r>
          </a:p>
          <a:p>
            <a:r>
              <a:rPr lang="en-US" dirty="0" smtClean="0"/>
              <a:t>Emotional Fortitude</a:t>
            </a:r>
          </a:p>
          <a:p>
            <a:endParaRPr lang="en-US" dirty="0" smtClean="0"/>
          </a:p>
          <a:p>
            <a:r>
              <a:rPr lang="en-US" dirty="0" smtClean="0"/>
              <a:t>21</a:t>
            </a:r>
            <a:r>
              <a:rPr lang="en-US" baseline="30000" dirty="0" smtClean="0"/>
              <a:t>st</a:t>
            </a:r>
            <a:r>
              <a:rPr lang="en-US" dirty="0" smtClean="0"/>
              <a:t> century skills</a:t>
            </a:r>
            <a:endParaRPr lang="en-US" dirty="0"/>
          </a:p>
        </p:txBody>
      </p:sp>
    </p:spTree>
    <p:extLst>
      <p:ext uri="{BB962C8B-B14F-4D97-AF65-F5344CB8AC3E}">
        <p14:creationId xmlns:p14="http://schemas.microsoft.com/office/powerpoint/2010/main" val="1231037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219200"/>
          </a:xfrm>
        </p:spPr>
        <p:txBody>
          <a:bodyPr>
            <a:noAutofit/>
          </a:bodyPr>
          <a:lstStyle/>
          <a:p>
            <a:r>
              <a:rPr lang="en-US" dirty="0" smtClean="0"/>
              <a:t>Complexity</a:t>
            </a:r>
            <a:endParaRPr lang="en-US" dirty="0"/>
          </a:p>
        </p:txBody>
      </p:sp>
      <p:sp>
        <p:nvSpPr>
          <p:cNvPr id="3" name="Content Placeholder 2"/>
          <p:cNvSpPr>
            <a:spLocks noGrp="1"/>
          </p:cNvSpPr>
          <p:nvPr>
            <p:ph idx="1"/>
          </p:nvPr>
        </p:nvSpPr>
        <p:spPr>
          <a:xfrm>
            <a:off x="533400" y="1297424"/>
            <a:ext cx="8229600" cy="4114800"/>
          </a:xfrm>
        </p:spPr>
        <p:txBody>
          <a:bodyPr>
            <a:normAutofit/>
          </a:bodyPr>
          <a:lstStyle/>
          <a:p>
            <a:pPr>
              <a:buNone/>
            </a:pPr>
            <a:r>
              <a:rPr lang="en-US" sz="2400" dirty="0" smtClean="0"/>
              <a:t>It’s not that there’s nothing to learn</a:t>
            </a:r>
          </a:p>
          <a:p>
            <a:pPr>
              <a:buNone/>
            </a:pPr>
            <a:r>
              <a:rPr lang="en-US" sz="2400" dirty="0" smtClean="0"/>
              <a:t>But that it’s complex, and needs to be </a:t>
            </a:r>
            <a:r>
              <a:rPr lang="en-US" sz="2400" i="1" dirty="0" smtClean="0"/>
              <a:t>navigated</a:t>
            </a:r>
            <a:endParaRPr lang="en-US" sz="2400" dirty="0" smtClean="0"/>
          </a:p>
          <a:p>
            <a:pPr>
              <a:buNone/>
            </a:pPr>
            <a:r>
              <a:rPr lang="en-US" sz="2400" dirty="0" smtClean="0"/>
              <a:t>Not memorized</a:t>
            </a:r>
          </a:p>
          <a:p>
            <a:pPr>
              <a:buNone/>
            </a:pPr>
            <a:endParaRPr lang="en-US" sz="2800" dirty="0" smtClean="0"/>
          </a:p>
        </p:txBody>
      </p:sp>
      <p:pic>
        <p:nvPicPr>
          <p:cNvPr id="4" name="Picture 3"/>
          <p:cNvPicPr>
            <a:picLocks noChangeAspect="1"/>
          </p:cNvPicPr>
          <p:nvPr/>
        </p:nvPicPr>
        <p:blipFill>
          <a:blip r:embed="rId2"/>
          <a:stretch>
            <a:fillRect/>
          </a:stretch>
        </p:blipFill>
        <p:spPr>
          <a:xfrm>
            <a:off x="1379627" y="2743200"/>
            <a:ext cx="4800600" cy="2669024"/>
          </a:xfrm>
          <a:prstGeom prst="rect">
            <a:avLst/>
          </a:prstGeom>
        </p:spPr>
      </p:pic>
      <p:sp>
        <p:nvSpPr>
          <p:cNvPr id="6" name="Rectangle 5"/>
          <p:cNvSpPr/>
          <p:nvPr/>
        </p:nvSpPr>
        <p:spPr>
          <a:xfrm>
            <a:off x="3733800" y="5689619"/>
            <a:ext cx="4783227" cy="307777"/>
          </a:xfrm>
          <a:prstGeom prst="rect">
            <a:avLst/>
          </a:prstGeom>
        </p:spPr>
        <p:txBody>
          <a:bodyPr wrap="square">
            <a:spAutoFit/>
          </a:bodyPr>
          <a:lstStyle/>
          <a:p>
            <a:r>
              <a:rPr lang="en-US" sz="1400" dirty="0" smtClean="0"/>
              <a:t>Image: </a:t>
            </a:r>
            <a:r>
              <a:rPr lang="en-US" sz="1400" dirty="0" smtClean="0">
                <a:hlinkClick r:id="rId3"/>
              </a:rPr>
              <a:t>http</a:t>
            </a:r>
            <a:r>
              <a:rPr lang="en-US" sz="1400" dirty="0">
                <a:hlinkClick r:id="rId3"/>
              </a:rPr>
              <a:t>://www.gapingvoid.com/complicated128.</a:t>
            </a:r>
            <a:r>
              <a:rPr lang="en-US" sz="1400" dirty="0" smtClean="0">
                <a:hlinkClick r:id="rId3"/>
              </a:rPr>
              <a:t>jpg</a:t>
            </a:r>
            <a:r>
              <a:rPr lang="en-US" sz="1400" dirty="0" smtClean="0"/>
              <a:t> </a:t>
            </a:r>
            <a:endParaRPr lang="en-US" sz="1400" dirty="0"/>
          </a:p>
        </p:txBody>
      </p:sp>
      <p:sp>
        <p:nvSpPr>
          <p:cNvPr id="7" name="Rectangle 6"/>
          <p:cNvSpPr/>
          <p:nvPr/>
        </p:nvSpPr>
        <p:spPr>
          <a:xfrm>
            <a:off x="5334000" y="6062245"/>
            <a:ext cx="2901500" cy="307777"/>
          </a:xfrm>
          <a:prstGeom prst="rect">
            <a:avLst/>
          </a:prstGeom>
        </p:spPr>
        <p:txBody>
          <a:bodyPr wrap="none">
            <a:spAutoFit/>
          </a:bodyPr>
          <a:lstStyle/>
          <a:p>
            <a:r>
              <a:rPr lang="en-US" sz="1400" dirty="0" smtClean="0">
                <a:hlinkClick r:id="rId4"/>
              </a:rPr>
              <a:t>http://www.downes.ca/post/48669</a:t>
            </a:r>
            <a:r>
              <a:rPr lang="en-US" sz="1400" dirty="0" smtClean="0"/>
              <a:t> </a:t>
            </a:r>
            <a:endParaRPr lang="en-US" sz="1400" dirty="0"/>
          </a:p>
        </p:txBody>
      </p:sp>
    </p:spTree>
    <p:extLst>
      <p:ext uri="{BB962C8B-B14F-4D97-AF65-F5344CB8AC3E}">
        <p14:creationId xmlns:p14="http://schemas.microsoft.com/office/powerpoint/2010/main" val="2953946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1676400"/>
          </a:xfrm>
        </p:spPr>
        <p:txBody>
          <a:bodyPr>
            <a:normAutofit/>
          </a:bodyPr>
          <a:lstStyle/>
          <a:p>
            <a:pPr>
              <a:buNone/>
            </a:pPr>
            <a:r>
              <a:rPr lang="en-US" sz="2400" dirty="0" smtClean="0"/>
              <a:t>A tool for learning networks</a:t>
            </a:r>
          </a:p>
          <a:p>
            <a:pPr>
              <a:buNone/>
            </a:pPr>
            <a:r>
              <a:rPr lang="en-US" sz="2400" dirty="0" smtClean="0"/>
              <a:t>It functions as a </a:t>
            </a:r>
            <a:r>
              <a:rPr lang="en-US" sz="2400" i="1" dirty="0" smtClean="0"/>
              <a:t>node</a:t>
            </a:r>
          </a:p>
          <a:p>
            <a:pPr>
              <a:buNone/>
            </a:pPr>
            <a:r>
              <a:rPr lang="en-US" sz="2400" dirty="0" smtClean="0"/>
              <a:t>Not as part of a </a:t>
            </a:r>
            <a:r>
              <a:rPr lang="en-US" sz="2400" i="1" dirty="0" smtClean="0"/>
              <a:t>mass</a:t>
            </a:r>
            <a:endParaRPr lang="en-US" sz="24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800" dirty="0" smtClean="0"/>
          </a:p>
          <a:p>
            <a:pPr>
              <a:buNone/>
            </a:pPr>
            <a:endParaRPr lang="en-US" sz="2800" dirty="0" smtClean="0"/>
          </a:p>
        </p:txBody>
      </p:sp>
      <p:sp>
        <p:nvSpPr>
          <p:cNvPr id="4" name="Rectangle 3"/>
          <p:cNvSpPr/>
          <p:nvPr/>
        </p:nvSpPr>
        <p:spPr>
          <a:xfrm>
            <a:off x="5054682" y="5943600"/>
            <a:ext cx="2980303" cy="369332"/>
          </a:xfrm>
          <a:prstGeom prst="rect">
            <a:avLst/>
          </a:prstGeom>
        </p:spPr>
        <p:txBody>
          <a:bodyPr wrap="none">
            <a:spAutoFit/>
          </a:bodyPr>
          <a:lstStyle/>
          <a:p>
            <a:r>
              <a:rPr lang="en-US" dirty="0" smtClean="0">
                <a:hlinkClick r:id="rId2"/>
              </a:rPr>
              <a:t>http://grsshopper.downes.ca/</a:t>
            </a:r>
            <a:r>
              <a:rPr lang="en-US" dirty="0" smtClean="0"/>
              <a:t> </a:t>
            </a:r>
            <a:endParaRPr lang="en-US" dirty="0"/>
          </a:p>
        </p:txBody>
      </p:sp>
      <p:pic>
        <p:nvPicPr>
          <p:cNvPr id="5" name="Picture 4"/>
          <p:cNvPicPr>
            <a:picLocks noChangeAspect="1"/>
          </p:cNvPicPr>
          <p:nvPr/>
        </p:nvPicPr>
        <p:blipFill>
          <a:blip r:embed="rId3"/>
          <a:stretch>
            <a:fillRect/>
          </a:stretch>
        </p:blipFill>
        <p:spPr>
          <a:xfrm>
            <a:off x="2971800" y="2814828"/>
            <a:ext cx="4186084" cy="2595372"/>
          </a:xfrm>
          <a:prstGeom prst="rect">
            <a:avLst/>
          </a:prstGeom>
        </p:spPr>
      </p:pic>
      <p:sp>
        <p:nvSpPr>
          <p:cNvPr id="6" name="Title 5"/>
          <p:cNvSpPr>
            <a:spLocks noGrp="1"/>
          </p:cNvSpPr>
          <p:nvPr>
            <p:ph type="title"/>
          </p:nvPr>
        </p:nvSpPr>
        <p:spPr/>
        <p:txBody>
          <a:bodyPr/>
          <a:lstStyle/>
          <a:p>
            <a:endParaRPr lang="en-CA"/>
          </a:p>
        </p:txBody>
      </p:sp>
    </p:spTree>
    <p:extLst>
      <p:ext uri="{BB962C8B-B14F-4D97-AF65-F5344CB8AC3E}">
        <p14:creationId xmlns:p14="http://schemas.microsoft.com/office/powerpoint/2010/main" val="3662407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57800" y="2209800"/>
            <a:ext cx="2945984" cy="3498850"/>
          </a:xfrm>
          <a:prstGeom prst="rect">
            <a:avLst/>
          </a:prstGeom>
        </p:spPr>
      </p:pic>
      <p:sp>
        <p:nvSpPr>
          <p:cNvPr id="2" name="Title 1"/>
          <p:cNvSpPr>
            <a:spLocks noGrp="1"/>
          </p:cNvSpPr>
          <p:nvPr>
            <p:ph type="title"/>
          </p:nvPr>
        </p:nvSpPr>
        <p:spPr>
          <a:xfrm>
            <a:off x="457200" y="5181600"/>
            <a:ext cx="8229600" cy="1219200"/>
          </a:xfrm>
        </p:spPr>
        <p:txBody>
          <a:bodyPr>
            <a:noAutofit/>
          </a:bodyPr>
          <a:lstStyle/>
          <a:p>
            <a:r>
              <a:rPr lang="en-US" dirty="0" smtClean="0"/>
              <a:t>Learning is Immersive</a:t>
            </a:r>
            <a:endParaRPr lang="en-US" dirty="0"/>
          </a:p>
        </p:txBody>
      </p:sp>
      <p:sp>
        <p:nvSpPr>
          <p:cNvPr id="3" name="Content Placeholder 2"/>
          <p:cNvSpPr>
            <a:spLocks noGrp="1"/>
          </p:cNvSpPr>
          <p:nvPr>
            <p:ph idx="1"/>
          </p:nvPr>
        </p:nvSpPr>
        <p:spPr>
          <a:xfrm>
            <a:off x="533400" y="1468120"/>
            <a:ext cx="4343400" cy="4094480"/>
          </a:xfrm>
        </p:spPr>
        <p:txBody>
          <a:bodyPr>
            <a:normAutofit/>
          </a:bodyPr>
          <a:lstStyle/>
          <a:p>
            <a:r>
              <a:rPr lang="en-US" sz="2400" dirty="0" smtClean="0"/>
              <a:t>We function as nodes in the network</a:t>
            </a:r>
          </a:p>
          <a:p>
            <a:r>
              <a:rPr lang="en-US" sz="2400" dirty="0" smtClean="0"/>
              <a:t>Aggregate, remix, repurpose, feed forward</a:t>
            </a:r>
          </a:p>
          <a:p>
            <a:r>
              <a:rPr lang="en-US" sz="2400" dirty="0" smtClean="0"/>
              <a:t>Craig </a:t>
            </a:r>
            <a:r>
              <a:rPr lang="en-US" sz="2400" dirty="0" err="1" smtClean="0"/>
              <a:t>Newmark</a:t>
            </a:r>
            <a:r>
              <a:rPr lang="en-US" sz="2400" dirty="0" smtClean="0"/>
              <a:t>: listen to people, repeat what they say, and then get out of the way.</a:t>
            </a:r>
          </a:p>
          <a:p>
            <a:pPr>
              <a:buNone/>
            </a:pPr>
            <a:endParaRPr lang="en-US" sz="2000" dirty="0" smtClean="0"/>
          </a:p>
        </p:txBody>
      </p:sp>
      <p:pic>
        <p:nvPicPr>
          <p:cNvPr id="5" name="Picture 4"/>
          <p:cNvPicPr>
            <a:picLocks noChangeAspect="1"/>
          </p:cNvPicPr>
          <p:nvPr/>
        </p:nvPicPr>
        <p:blipFill>
          <a:blip r:embed="rId3"/>
          <a:stretch>
            <a:fillRect/>
          </a:stretch>
        </p:blipFill>
        <p:spPr>
          <a:xfrm>
            <a:off x="5193424" y="3913505"/>
            <a:ext cx="457200" cy="350520"/>
          </a:xfrm>
          <a:prstGeom prst="rect">
            <a:avLst/>
          </a:prstGeom>
        </p:spPr>
      </p:pic>
      <p:sp>
        <p:nvSpPr>
          <p:cNvPr id="6" name="Rectangle 5"/>
          <p:cNvSpPr/>
          <p:nvPr/>
        </p:nvSpPr>
        <p:spPr>
          <a:xfrm>
            <a:off x="5101655" y="5872718"/>
            <a:ext cx="3071649" cy="369332"/>
          </a:xfrm>
          <a:prstGeom prst="rect">
            <a:avLst/>
          </a:prstGeom>
        </p:spPr>
        <p:txBody>
          <a:bodyPr wrap="none">
            <a:spAutoFit/>
          </a:bodyPr>
          <a:lstStyle/>
          <a:p>
            <a:r>
              <a:rPr lang="en-US" dirty="0" smtClean="0">
                <a:hlinkClick r:id="rId4"/>
              </a:rPr>
              <a:t>http://ple.elg.ca/course/?p=18</a:t>
            </a:r>
            <a:r>
              <a:rPr lang="en-US" dirty="0" smtClean="0"/>
              <a:t> </a:t>
            </a:r>
            <a:endParaRPr lang="en-US" dirty="0"/>
          </a:p>
        </p:txBody>
      </p:sp>
    </p:spTree>
    <p:extLst>
      <p:ext uri="{BB962C8B-B14F-4D97-AF65-F5344CB8AC3E}">
        <p14:creationId xmlns:p14="http://schemas.microsoft.com/office/powerpoint/2010/main" val="882716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29000" y="3253613"/>
            <a:ext cx="5461000" cy="2544826"/>
          </a:xfrm>
          <a:prstGeom prst="rect">
            <a:avLst/>
          </a:prstGeom>
        </p:spPr>
      </p:pic>
      <p:sp>
        <p:nvSpPr>
          <p:cNvPr id="2" name="Title 1"/>
          <p:cNvSpPr>
            <a:spLocks noGrp="1"/>
          </p:cNvSpPr>
          <p:nvPr>
            <p:ph type="title"/>
          </p:nvPr>
        </p:nvSpPr>
        <p:spPr>
          <a:xfrm>
            <a:off x="457200" y="5181600"/>
            <a:ext cx="8229600" cy="1219200"/>
          </a:xfrm>
        </p:spPr>
        <p:txBody>
          <a:bodyPr>
            <a:noAutofit/>
          </a:bodyPr>
          <a:lstStyle/>
          <a:p>
            <a:r>
              <a:rPr lang="en-US" dirty="0" smtClean="0"/>
              <a:t>Networks, Network Theory</a:t>
            </a:r>
            <a:endParaRPr lang="en-US" dirty="0"/>
          </a:p>
        </p:txBody>
      </p:sp>
      <p:sp>
        <p:nvSpPr>
          <p:cNvPr id="3" name="Content Placeholder 2"/>
          <p:cNvSpPr>
            <a:spLocks noGrp="1"/>
          </p:cNvSpPr>
          <p:nvPr>
            <p:ph idx="1"/>
          </p:nvPr>
        </p:nvSpPr>
        <p:spPr>
          <a:xfrm>
            <a:off x="629920" y="1828800"/>
            <a:ext cx="8229600" cy="3657600"/>
          </a:xfrm>
        </p:spPr>
        <p:txBody>
          <a:bodyPr>
            <a:normAutofit/>
          </a:bodyPr>
          <a:lstStyle/>
          <a:p>
            <a:pPr>
              <a:buNone/>
            </a:pPr>
            <a:r>
              <a:rPr lang="en-US" sz="2400" dirty="0" smtClean="0"/>
              <a:t>Two kinds of knowledge </a:t>
            </a:r>
          </a:p>
          <a:p>
            <a:pPr>
              <a:buNone/>
            </a:pPr>
            <a:r>
              <a:rPr lang="en-US" sz="2400" dirty="0" smtClean="0"/>
              <a:t>	– personal knowledge</a:t>
            </a:r>
          </a:p>
          <a:p>
            <a:pPr>
              <a:buNone/>
            </a:pPr>
            <a:r>
              <a:rPr lang="en-US" sz="2400" dirty="0" smtClean="0"/>
              <a:t>	– social, or public knowledge</a:t>
            </a:r>
          </a:p>
          <a:p>
            <a:pPr>
              <a:buNone/>
            </a:pPr>
            <a:r>
              <a:rPr lang="en-US" sz="2400" dirty="0" smtClean="0"/>
              <a:t>Networks in general</a:t>
            </a:r>
          </a:p>
          <a:p>
            <a:pPr>
              <a:buNone/>
            </a:pPr>
            <a:r>
              <a:rPr lang="en-US" sz="2400" dirty="0" smtClean="0"/>
              <a:t>A common set of principles</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800" dirty="0" smtClean="0"/>
          </a:p>
          <a:p>
            <a:pPr>
              <a:buNone/>
            </a:pPr>
            <a:endParaRPr lang="en-US" sz="2800" dirty="0" smtClean="0"/>
          </a:p>
        </p:txBody>
      </p:sp>
      <p:sp>
        <p:nvSpPr>
          <p:cNvPr id="4" name="Rectangle 3"/>
          <p:cNvSpPr/>
          <p:nvPr/>
        </p:nvSpPr>
        <p:spPr>
          <a:xfrm>
            <a:off x="629920" y="6107648"/>
            <a:ext cx="3299173" cy="338554"/>
          </a:xfrm>
          <a:prstGeom prst="rect">
            <a:avLst/>
          </a:prstGeom>
        </p:spPr>
        <p:txBody>
          <a:bodyPr wrap="none">
            <a:spAutoFit/>
          </a:bodyPr>
          <a:lstStyle/>
          <a:p>
            <a:r>
              <a:rPr lang="en-US" sz="1600" dirty="0" smtClean="0">
                <a:hlinkClick r:id="rId3"/>
              </a:rPr>
              <a:t>http://www.downes.ca/post/33034</a:t>
            </a:r>
            <a:r>
              <a:rPr lang="en-US" sz="1600" dirty="0" smtClean="0"/>
              <a:t> </a:t>
            </a:r>
            <a:endParaRPr lang="en-US" sz="1600" dirty="0"/>
          </a:p>
        </p:txBody>
      </p:sp>
      <p:sp>
        <p:nvSpPr>
          <p:cNvPr id="6" name="Rectangle 5"/>
          <p:cNvSpPr/>
          <p:nvPr/>
        </p:nvSpPr>
        <p:spPr>
          <a:xfrm>
            <a:off x="609600" y="5791200"/>
            <a:ext cx="6172200" cy="338554"/>
          </a:xfrm>
          <a:prstGeom prst="rect">
            <a:avLst/>
          </a:prstGeom>
        </p:spPr>
        <p:txBody>
          <a:bodyPr wrap="square">
            <a:spAutoFit/>
          </a:bodyPr>
          <a:lstStyle/>
          <a:p>
            <a:r>
              <a:rPr lang="en-US" sz="1600" dirty="0" smtClean="0"/>
              <a:t>Image: </a:t>
            </a:r>
            <a:r>
              <a:rPr lang="en-US" sz="1600" dirty="0" smtClean="0">
                <a:hlinkClick r:id="rId4"/>
              </a:rPr>
              <a:t>http://techticker.net/2008/09/16/types-of-knowledge/</a:t>
            </a:r>
            <a:r>
              <a:rPr lang="en-US" sz="1600" dirty="0" smtClean="0"/>
              <a:t> </a:t>
            </a:r>
            <a:endParaRPr lang="en-US" sz="1600" dirty="0"/>
          </a:p>
        </p:txBody>
      </p:sp>
    </p:spTree>
    <p:extLst>
      <p:ext uri="{BB962C8B-B14F-4D97-AF65-F5344CB8AC3E}">
        <p14:creationId xmlns:p14="http://schemas.microsoft.com/office/powerpoint/2010/main" val="1947358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Design of a PLE</a:t>
            </a:r>
            <a:endParaRPr lang="en-CA" dirty="0"/>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2"/>
          </p:nvPr>
        </p:nvSpPr>
        <p:spPr/>
        <p:txBody>
          <a:bodyPr/>
          <a:lstStyle/>
          <a:p>
            <a:fld id="{A5580D42-4309-42CB-9101-536F0D1551A5}" type="slidenum">
              <a:rPr lang="en-US" smtClean="0"/>
              <a:pPr/>
              <a:t>25</a:t>
            </a:fld>
            <a:endParaRPr lang="en-US" dirty="0"/>
          </a:p>
        </p:txBody>
      </p:sp>
      <p:pic>
        <p:nvPicPr>
          <p:cNvPr id="5" name="Picture 4" descr="ple network.jpg"/>
          <p:cNvPicPr/>
          <p:nvPr/>
        </p:nvPicPr>
        <p:blipFill>
          <a:blip r:embed="rId2"/>
          <a:stretch>
            <a:fillRect/>
          </a:stretch>
        </p:blipFill>
        <p:spPr>
          <a:xfrm>
            <a:off x="1752600" y="1600200"/>
            <a:ext cx="5562600" cy="4191000"/>
          </a:xfrm>
          <a:prstGeom prst="rect">
            <a:avLst/>
          </a:prstGeom>
          <a:ln>
            <a:solidFill>
              <a:schemeClr val="bg1">
                <a:lumMod val="75000"/>
              </a:schemeClr>
            </a:solidFill>
          </a:ln>
        </p:spPr>
      </p:pic>
    </p:spTree>
    <p:extLst>
      <p:ext uri="{BB962C8B-B14F-4D97-AF65-F5344CB8AC3E}">
        <p14:creationId xmlns:p14="http://schemas.microsoft.com/office/powerpoint/2010/main" val="3571272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err="1" smtClean="0"/>
              <a:t>Plearn</a:t>
            </a:r>
            <a:r>
              <a:rPr lang="en-US" altLang="en-US" dirty="0" smtClean="0"/>
              <a:t> </a:t>
            </a:r>
          </a:p>
        </p:txBody>
      </p:sp>
      <p:sp>
        <p:nvSpPr>
          <p:cNvPr id="7171" name="Content Placeholder 2"/>
          <p:cNvSpPr>
            <a:spLocks noGrp="1"/>
          </p:cNvSpPr>
          <p:nvPr>
            <p:ph idx="1"/>
          </p:nvPr>
        </p:nvSpPr>
        <p:spPr/>
        <p:txBody>
          <a:bodyPr/>
          <a:lstStyle/>
          <a:p>
            <a:pPr eaLnBrk="1" hangingPunct="1"/>
            <a:endParaRPr lang="en-US" altLang="en-US" dirty="0" smtClean="0"/>
          </a:p>
        </p:txBody>
      </p:sp>
      <p:pic>
        <p:nvPicPr>
          <p:cNvPr id="4" name="Picture 3" descr="ple functions 1.jpg"/>
          <p:cNvPicPr/>
          <p:nvPr/>
        </p:nvPicPr>
        <p:blipFill>
          <a:blip r:embed="rId3"/>
          <a:stretch>
            <a:fillRect/>
          </a:stretch>
        </p:blipFill>
        <p:spPr>
          <a:xfrm>
            <a:off x="4206240" y="1478280"/>
            <a:ext cx="3962400" cy="2933700"/>
          </a:xfrm>
          <a:prstGeom prst="rect">
            <a:avLst/>
          </a:prstGeom>
          <a:ln>
            <a:solidFill>
              <a:schemeClr val="bg1">
                <a:lumMod val="75000"/>
              </a:schemeClr>
            </a:solidFill>
          </a:ln>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 y="4411980"/>
            <a:ext cx="510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78280"/>
            <a:ext cx="3670300" cy="262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212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dirty="0" smtClean="0"/>
              <a:t>Aggregation</a:t>
            </a:r>
          </a:p>
        </p:txBody>
      </p:sp>
      <p:sp>
        <p:nvSpPr>
          <p:cNvPr id="12291" name="Content Placeholder 2"/>
          <p:cNvSpPr>
            <a:spLocks noGrp="1"/>
          </p:cNvSpPr>
          <p:nvPr>
            <p:ph idx="1"/>
          </p:nvPr>
        </p:nvSpPr>
        <p:spPr/>
        <p:txBody>
          <a:bodyPr/>
          <a:lstStyle/>
          <a:p>
            <a:pPr eaLnBrk="1" hangingPunct="1"/>
            <a:endParaRPr lang="en-US" altLang="en-US" smtClean="0"/>
          </a:p>
        </p:txBody>
      </p:sp>
      <p:pic>
        <p:nvPicPr>
          <p:cNvPr id="10244" name="Picture 4"/>
          <p:cNvPicPr>
            <a:picLocks noChangeAspect="1" noChangeArrowheads="1"/>
          </p:cNvPicPr>
          <p:nvPr/>
        </p:nvPicPr>
        <p:blipFill>
          <a:blip r:embed="rId3"/>
          <a:srcRect/>
          <a:stretch>
            <a:fillRect/>
          </a:stretch>
        </p:blipFill>
        <p:spPr bwMode="auto">
          <a:xfrm>
            <a:off x="914400" y="1447800"/>
            <a:ext cx="6934200" cy="4927600"/>
          </a:xfrm>
          <a:prstGeom prst="rect">
            <a:avLst/>
          </a:prstGeom>
          <a:noFill/>
          <a:ln w="9525">
            <a:solidFill>
              <a:schemeClr val="tx2">
                <a:lumMod val="60000"/>
                <a:lumOff val="40000"/>
              </a:schemeClr>
            </a:solidFill>
            <a:miter lim="800000"/>
            <a:headEnd/>
            <a:tailEnd/>
          </a:ln>
        </p:spPr>
      </p:pic>
    </p:spTree>
    <p:extLst>
      <p:ext uri="{BB962C8B-B14F-4D97-AF65-F5344CB8AC3E}">
        <p14:creationId xmlns:p14="http://schemas.microsoft.com/office/powerpoint/2010/main" val="157257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Resource Profiles</a:t>
            </a:r>
          </a:p>
        </p:txBody>
      </p:sp>
      <p:sp>
        <p:nvSpPr>
          <p:cNvPr id="13315" name="Content Placeholder 2"/>
          <p:cNvSpPr>
            <a:spLocks noGrp="1"/>
          </p:cNvSpPr>
          <p:nvPr>
            <p:ph idx="1"/>
          </p:nvPr>
        </p:nvSpPr>
        <p:spPr/>
        <p:txBody>
          <a:bodyPr/>
          <a:lstStyle/>
          <a:p>
            <a:pPr eaLnBrk="1" hangingPunct="1"/>
            <a:endParaRPr lang="en-US" altLang="en-US" smtClean="0"/>
          </a:p>
        </p:txBody>
      </p:sp>
      <p:pic>
        <p:nvPicPr>
          <p:cNvPr id="11268" name="Picture 4"/>
          <p:cNvPicPr>
            <a:picLocks noChangeAspect="1" noChangeArrowheads="1"/>
          </p:cNvPicPr>
          <p:nvPr/>
        </p:nvPicPr>
        <p:blipFill>
          <a:blip r:embed="rId3"/>
          <a:srcRect/>
          <a:stretch>
            <a:fillRect/>
          </a:stretch>
        </p:blipFill>
        <p:spPr bwMode="auto">
          <a:xfrm>
            <a:off x="1447800" y="1524000"/>
            <a:ext cx="5734050" cy="4300538"/>
          </a:xfrm>
          <a:prstGeom prst="rect">
            <a:avLst/>
          </a:prstGeom>
          <a:noFill/>
          <a:ln w="9525">
            <a:solidFill>
              <a:schemeClr val="tx2">
                <a:lumMod val="40000"/>
                <a:lumOff val="60000"/>
              </a:schemeClr>
            </a:solidFill>
            <a:miter lim="800000"/>
            <a:headEnd/>
            <a:tailEnd/>
          </a:ln>
        </p:spPr>
      </p:pic>
    </p:spTree>
    <p:extLst>
      <p:ext uri="{BB962C8B-B14F-4D97-AF65-F5344CB8AC3E}">
        <p14:creationId xmlns:p14="http://schemas.microsoft.com/office/powerpoint/2010/main" val="958288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Scaffolds and Third Party Services</a:t>
            </a:r>
          </a:p>
        </p:txBody>
      </p:sp>
      <p:sp>
        <p:nvSpPr>
          <p:cNvPr id="15363" name="Content Placeholder 2"/>
          <p:cNvSpPr>
            <a:spLocks noGrp="1"/>
          </p:cNvSpPr>
          <p:nvPr>
            <p:ph idx="1"/>
          </p:nvPr>
        </p:nvSpPr>
        <p:spPr/>
        <p:txBody>
          <a:bodyPr/>
          <a:lstStyle/>
          <a:p>
            <a:pPr eaLnBrk="1" hangingPunct="1"/>
            <a:endParaRPr lang="en-US" altLang="en-US" smtClean="0"/>
          </a:p>
        </p:txBody>
      </p:sp>
      <p:pic>
        <p:nvPicPr>
          <p:cNvPr id="14340" name="Picture 4"/>
          <p:cNvPicPr>
            <a:picLocks noChangeAspect="1" noChangeArrowheads="1"/>
          </p:cNvPicPr>
          <p:nvPr/>
        </p:nvPicPr>
        <p:blipFill>
          <a:blip r:embed="rId3"/>
          <a:srcRect/>
          <a:stretch>
            <a:fillRect/>
          </a:stretch>
        </p:blipFill>
        <p:spPr bwMode="auto">
          <a:xfrm>
            <a:off x="838200" y="1752600"/>
            <a:ext cx="7312025" cy="4133850"/>
          </a:xfrm>
          <a:prstGeom prst="rect">
            <a:avLst/>
          </a:prstGeom>
          <a:noFill/>
          <a:ln w="9525">
            <a:solidFill>
              <a:schemeClr val="tx2">
                <a:lumMod val="60000"/>
                <a:lumOff val="40000"/>
              </a:schemeClr>
            </a:solidFill>
            <a:miter lim="800000"/>
            <a:headEnd/>
            <a:tailEnd/>
          </a:ln>
        </p:spPr>
      </p:pic>
    </p:spTree>
    <p:extLst>
      <p:ext uri="{BB962C8B-B14F-4D97-AF65-F5344CB8AC3E}">
        <p14:creationId xmlns:p14="http://schemas.microsoft.com/office/powerpoint/2010/main" val="2669403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43400" y="2895600"/>
            <a:ext cx="5039360" cy="3475421"/>
          </a:xfrm>
          <a:prstGeom prst="rect">
            <a:avLst/>
          </a:prstGeom>
        </p:spPr>
      </p:pic>
      <p:sp>
        <p:nvSpPr>
          <p:cNvPr id="2" name="Title 1"/>
          <p:cNvSpPr>
            <a:spLocks noGrp="1"/>
          </p:cNvSpPr>
          <p:nvPr>
            <p:ph type="title"/>
          </p:nvPr>
        </p:nvSpPr>
        <p:spPr>
          <a:xfrm>
            <a:off x="457200" y="5181600"/>
            <a:ext cx="8229600" cy="1219200"/>
          </a:xfrm>
        </p:spPr>
        <p:txBody>
          <a:bodyPr>
            <a:noAutofit/>
          </a:bodyPr>
          <a:lstStyle/>
          <a:p>
            <a:r>
              <a:rPr lang="en-US" strike="sngStrike" dirty="0" smtClean="0"/>
              <a:t>Collective</a:t>
            </a:r>
            <a:r>
              <a:rPr lang="en-US" dirty="0" smtClean="0"/>
              <a:t> Connective Intelligence</a:t>
            </a:r>
            <a:endParaRPr lang="en-US" dirty="0"/>
          </a:p>
        </p:txBody>
      </p:sp>
      <p:sp>
        <p:nvSpPr>
          <p:cNvPr id="3" name="Content Placeholder 2"/>
          <p:cNvSpPr>
            <a:spLocks noGrp="1"/>
          </p:cNvSpPr>
          <p:nvPr>
            <p:ph idx="1"/>
          </p:nvPr>
        </p:nvSpPr>
        <p:spPr>
          <a:xfrm>
            <a:off x="304800" y="1578478"/>
            <a:ext cx="6705600" cy="3048000"/>
          </a:xfrm>
        </p:spPr>
        <p:txBody>
          <a:bodyPr>
            <a:normAutofit/>
          </a:bodyPr>
          <a:lstStyle/>
          <a:p>
            <a:r>
              <a:rPr lang="en-US" sz="2400" dirty="0" smtClean="0"/>
              <a:t>We are still in a world of mass, of masses of people, votes, ideas</a:t>
            </a:r>
          </a:p>
          <a:p>
            <a:r>
              <a:rPr lang="en-US" sz="2400" dirty="0" smtClean="0"/>
              <a:t>These are the properties of the individual, applied to the whole</a:t>
            </a:r>
          </a:p>
          <a:p>
            <a:r>
              <a:rPr lang="en-US" sz="2400" dirty="0" smtClean="0"/>
              <a:t>Is the power of the brain in the neuron? Really?</a:t>
            </a: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800" dirty="0" smtClean="0"/>
          </a:p>
          <a:p>
            <a:pPr>
              <a:buNone/>
            </a:pPr>
            <a:endParaRPr lang="en-US" sz="2800" dirty="0" smtClean="0"/>
          </a:p>
        </p:txBody>
      </p:sp>
      <p:sp>
        <p:nvSpPr>
          <p:cNvPr id="4" name="Rectangle 3"/>
          <p:cNvSpPr/>
          <p:nvPr/>
        </p:nvSpPr>
        <p:spPr>
          <a:xfrm>
            <a:off x="685800" y="5846802"/>
            <a:ext cx="3521254" cy="369332"/>
          </a:xfrm>
          <a:prstGeom prst="rect">
            <a:avLst/>
          </a:prstGeom>
        </p:spPr>
        <p:txBody>
          <a:bodyPr wrap="none">
            <a:spAutoFit/>
          </a:bodyPr>
          <a:lstStyle/>
          <a:p>
            <a:r>
              <a:rPr lang="en-US" dirty="0" smtClean="0">
                <a:hlinkClick r:id="rId3"/>
              </a:rPr>
              <a:t>http://www.downes.ca/post/43456</a:t>
            </a:r>
            <a:r>
              <a:rPr lang="en-US" dirty="0" smtClean="0"/>
              <a:t> </a:t>
            </a:r>
            <a:endParaRPr lang="en-US" dirty="0"/>
          </a:p>
        </p:txBody>
      </p:sp>
    </p:spTree>
    <p:extLst>
      <p:ext uri="{BB962C8B-B14F-4D97-AF65-F5344CB8AC3E}">
        <p14:creationId xmlns:p14="http://schemas.microsoft.com/office/powerpoint/2010/main" val="3498477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and Performance Support Systems</a:t>
            </a:r>
            <a:endParaRPr lang="en-CA"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30</a:t>
            </a:fld>
            <a:endParaRPr lang="en-US" dirty="0"/>
          </a:p>
        </p:txBody>
      </p:sp>
      <p:pic>
        <p:nvPicPr>
          <p:cNvPr id="5" name="Picture 6" descr="http://asset6.wellmedia.ca/i/f113e301000939ee16a7581a94865ef7_ra,w403,h403_pa,w403,h40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73290"/>
            <a:ext cx="4448175" cy="44481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1600200"/>
            <a:ext cx="3200400" cy="1815882"/>
          </a:xfrm>
          <a:prstGeom prst="rect">
            <a:avLst/>
          </a:prstGeom>
        </p:spPr>
        <p:txBody>
          <a:bodyPr wrap="square">
            <a:spAutoFit/>
          </a:bodyPr>
          <a:lstStyle/>
          <a:p>
            <a:r>
              <a:rPr lang="en-US" sz="2800" dirty="0"/>
              <a:t>Single point of access to all skills development and training needs</a:t>
            </a:r>
          </a:p>
        </p:txBody>
      </p:sp>
    </p:spTree>
    <p:extLst>
      <p:ext uri="{BB962C8B-B14F-4D97-AF65-F5344CB8AC3E}">
        <p14:creationId xmlns:p14="http://schemas.microsoft.com/office/powerpoint/2010/main" val="428356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171450" indent="-171450">
              <a:buFontTx/>
              <a:buChar char="-"/>
            </a:pPr>
            <a:r>
              <a:rPr lang="en-US" dirty="0" smtClean="0"/>
              <a:t>It’s </a:t>
            </a:r>
            <a:r>
              <a:rPr lang="en-US" dirty="0"/>
              <a:t>personal and you carry it with you</a:t>
            </a:r>
          </a:p>
          <a:p>
            <a:pPr marL="171450" indent="-171450">
              <a:buFontTx/>
              <a:buChar char="-"/>
            </a:pPr>
            <a:r>
              <a:rPr lang="en-US" dirty="0" smtClean="0"/>
              <a:t>It’s </a:t>
            </a:r>
            <a:r>
              <a:rPr lang="en-US" dirty="0"/>
              <a:t>a network – we don’t put everything in one package, but develop an infrastructure that links relevant resources</a:t>
            </a:r>
          </a:p>
          <a:p>
            <a:pPr marL="171450" indent="-171450">
              <a:buFontTx/>
              <a:buChar char="-"/>
            </a:pPr>
            <a:r>
              <a:rPr lang="en-US" dirty="0"/>
              <a:t>Different types of things, not just courses:</a:t>
            </a:r>
          </a:p>
          <a:p>
            <a:pPr marL="628650" lvl="1" indent="-171450">
              <a:buFontTx/>
              <a:buChar char="-"/>
            </a:pPr>
            <a:r>
              <a:rPr lang="en-US" sz="2400" dirty="0"/>
              <a:t>Access to learning resources</a:t>
            </a:r>
          </a:p>
          <a:p>
            <a:pPr marL="628650" lvl="1" indent="-171450">
              <a:buFontTx/>
              <a:buChar char="-"/>
            </a:pPr>
            <a:r>
              <a:rPr lang="en-US" sz="2400" dirty="0"/>
              <a:t>Calling cards and communication tools</a:t>
            </a:r>
          </a:p>
          <a:p>
            <a:pPr marL="628650" lvl="1" indent="-171450">
              <a:buFontTx/>
              <a:buChar char="-"/>
            </a:pPr>
            <a:r>
              <a:rPr lang="en-US" sz="2400" dirty="0"/>
              <a:t>Credentials, permits and licenses</a:t>
            </a:r>
          </a:p>
          <a:p>
            <a:endParaRPr lang="en-CA"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31</a:t>
            </a:fld>
            <a:endParaRPr lang="en-US" dirty="0"/>
          </a:p>
        </p:txBody>
      </p:sp>
    </p:spTree>
    <p:extLst>
      <p:ext uri="{BB962C8B-B14F-4D97-AF65-F5344CB8AC3E}">
        <p14:creationId xmlns:p14="http://schemas.microsoft.com/office/powerpoint/2010/main" val="622034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Slide Number Placeholder 3"/>
          <p:cNvSpPr>
            <a:spLocks noGrp="1"/>
          </p:cNvSpPr>
          <p:nvPr>
            <p:ph type="sldNum" sz="quarter" idx="12"/>
          </p:nvPr>
        </p:nvSpPr>
        <p:spPr/>
        <p:txBody>
          <a:bodyPr/>
          <a:lstStyle/>
          <a:p>
            <a:fld id="{A5580D42-4309-42CB-9101-536F0D1551A5}" type="slidenum">
              <a:rPr lang="en-US" smtClean="0"/>
              <a:pPr/>
              <a:t>32</a:t>
            </a:fld>
            <a:endParaRPr lang="en-US" dirty="0"/>
          </a:p>
        </p:txBody>
      </p:sp>
      <p:sp>
        <p:nvSpPr>
          <p:cNvPr id="5" name="Content Placeholder 4"/>
          <p:cNvSpPr txBox="1">
            <a:spLocks noGrp="1"/>
          </p:cNvSpPr>
          <p:nvPr>
            <p:ph idx="1"/>
          </p:nvPr>
        </p:nvSpPr>
        <p:spPr>
          <a:xfrm>
            <a:off x="457200" y="2514600"/>
            <a:ext cx="8305800" cy="313932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Individual learning path</a:t>
            </a:r>
          </a:p>
          <a:p>
            <a:pPr marL="285750" indent="-285750">
              <a:buFont typeface="Arial" panose="020B0604020202020204" pitchFamily="34" charset="0"/>
              <a:buChar char="•"/>
            </a:pPr>
            <a:r>
              <a:rPr lang="en-US" sz="2400" dirty="0" smtClean="0"/>
              <a:t>Context-aware support </a:t>
            </a:r>
          </a:p>
          <a:p>
            <a:pPr marL="285750" indent="-285750">
              <a:buFont typeface="Arial" panose="020B0604020202020204" pitchFamily="34" charset="0"/>
              <a:buChar char="•"/>
            </a:pPr>
            <a:r>
              <a:rPr lang="en-US" sz="2400" dirty="0" smtClean="0"/>
              <a:t>Searchable and verifiable</a:t>
            </a:r>
          </a:p>
          <a:p>
            <a:pPr marL="285750" indent="-285750">
              <a:buFont typeface="Arial" panose="020B0604020202020204" pitchFamily="34" charset="0"/>
              <a:buChar char="•"/>
            </a:pPr>
            <a:r>
              <a:rPr lang="en-US" sz="2400" dirty="0" smtClean="0"/>
              <a:t>Tailored to industry needs</a:t>
            </a:r>
          </a:p>
          <a:p>
            <a:pPr marL="285750" indent="-285750">
              <a:buFont typeface="Arial" panose="020B0604020202020204" pitchFamily="34" charset="0"/>
              <a:buChar char="•"/>
            </a:pPr>
            <a:r>
              <a:rPr lang="en-US" sz="2400" dirty="0" smtClean="0"/>
              <a:t>Always available</a:t>
            </a:r>
          </a:p>
          <a:p>
            <a:pPr marL="285750" indent="-285750">
              <a:buFont typeface="Arial" panose="020B0604020202020204" pitchFamily="34" charset="0"/>
              <a:buChar char="•"/>
            </a:pPr>
            <a:r>
              <a:rPr lang="en-US" sz="2400" dirty="0" smtClean="0"/>
              <a:t>Point of need performance support</a:t>
            </a:r>
          </a:p>
          <a:p>
            <a:pPr marL="0" indent="0">
              <a:buNone/>
            </a:pPr>
            <a:endParaRPr lang="en-US" dirty="0" smtClean="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520" y="1981200"/>
            <a:ext cx="24003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469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Learning and Performance </a:t>
            </a:r>
            <a:r>
              <a:rPr lang="en-CA" dirty="0" smtClean="0"/>
              <a:t>Support System:</a:t>
            </a:r>
            <a:r>
              <a:rPr lang="en-US" dirty="0"/>
              <a:t/>
            </a:r>
            <a:br>
              <a:rPr lang="en-US" dirty="0"/>
            </a:br>
            <a:r>
              <a:rPr lang="en-US" dirty="0" smtClean="0"/>
              <a:t>Core Technology Development Projects</a:t>
            </a:r>
            <a:endParaRPr lang="en-US" dirty="0"/>
          </a:p>
        </p:txBody>
      </p:sp>
      <p:sp>
        <p:nvSpPr>
          <p:cNvPr id="3" name="Content Placeholder 2"/>
          <p:cNvSpPr>
            <a:spLocks noGrp="1"/>
          </p:cNvSpPr>
          <p:nvPr>
            <p:ph sz="half" idx="1"/>
          </p:nvPr>
        </p:nvSpPr>
        <p:spPr>
          <a:xfrm>
            <a:off x="457200" y="1600200"/>
            <a:ext cx="4495800" cy="4525963"/>
          </a:xfrm>
        </p:spPr>
        <p:txBody>
          <a:bodyPr>
            <a:normAutofit/>
          </a:bodyPr>
          <a:lstStyle/>
          <a:p>
            <a:pPr marL="342900" indent="-342900">
              <a:buFont typeface="Arial" panose="020B0604020202020204" pitchFamily="34" charset="0"/>
              <a:buChar char="•"/>
            </a:pPr>
            <a:r>
              <a:rPr lang="en-CA" dirty="0" smtClean="0">
                <a:solidFill>
                  <a:schemeClr val="tx1"/>
                </a:solidFill>
              </a:rPr>
              <a:t>Learning </a:t>
            </a:r>
            <a:r>
              <a:rPr lang="en-CA" dirty="0">
                <a:solidFill>
                  <a:schemeClr val="tx1"/>
                </a:solidFill>
              </a:rPr>
              <a:t>services </a:t>
            </a:r>
            <a:r>
              <a:rPr lang="en-CA" dirty="0" smtClean="0">
                <a:solidFill>
                  <a:schemeClr val="tx1"/>
                </a:solidFill>
              </a:rPr>
              <a:t>network and marketplace</a:t>
            </a:r>
          </a:p>
          <a:p>
            <a:pPr marL="342900" indent="-342900">
              <a:buFont typeface="Arial" panose="020B0604020202020204" pitchFamily="34" charset="0"/>
              <a:buChar char="•"/>
            </a:pPr>
            <a:r>
              <a:rPr lang="en-CA" dirty="0" smtClean="0">
                <a:solidFill>
                  <a:schemeClr val="tx1"/>
                </a:solidFill>
              </a:rPr>
              <a:t>Automated skills development and recognition</a:t>
            </a:r>
          </a:p>
          <a:p>
            <a:pPr marL="342900" indent="-342900">
              <a:buFont typeface="Arial" panose="020B0604020202020204" pitchFamily="34" charset="0"/>
              <a:buChar char="•"/>
            </a:pPr>
            <a:r>
              <a:rPr lang="en-US" dirty="0" smtClean="0">
                <a:solidFill>
                  <a:schemeClr val="tx1"/>
                </a:solidFill>
              </a:rPr>
              <a:t>Lifetime management of </a:t>
            </a:r>
            <a:r>
              <a:rPr lang="en-CA" dirty="0" smtClean="0">
                <a:solidFill>
                  <a:schemeClr val="tx1"/>
                </a:solidFill>
              </a:rPr>
              <a:t>learning </a:t>
            </a:r>
            <a:r>
              <a:rPr lang="en-CA" dirty="0">
                <a:solidFill>
                  <a:schemeClr val="tx1"/>
                </a:solidFill>
              </a:rPr>
              <a:t>and training records and </a:t>
            </a:r>
            <a:r>
              <a:rPr lang="en-CA" dirty="0" smtClean="0">
                <a:solidFill>
                  <a:schemeClr val="tx1"/>
                </a:solidFill>
              </a:rPr>
              <a:t>credentials</a:t>
            </a:r>
          </a:p>
          <a:p>
            <a:pPr marL="342900" indent="-342900">
              <a:buFont typeface="Arial" panose="020B0604020202020204" pitchFamily="34" charset="0"/>
              <a:buChar char="•"/>
            </a:pPr>
            <a:r>
              <a:rPr lang="en-CA" dirty="0">
                <a:solidFill>
                  <a:schemeClr val="tx1"/>
                </a:solidFill>
              </a:rPr>
              <a:t>Personal learning assistant to view, update and access training</a:t>
            </a:r>
            <a:endParaRPr lang="en-US" dirty="0">
              <a:solidFill>
                <a:schemeClr val="tx1"/>
              </a:solidFill>
            </a:endParaRPr>
          </a:p>
        </p:txBody>
      </p:sp>
      <p:graphicFrame>
        <p:nvGraphicFramePr>
          <p:cNvPr id="5" name="Content Placeholder 6"/>
          <p:cNvGraphicFramePr>
            <a:graphicFrameLocks/>
          </p:cNvGraphicFramePr>
          <p:nvPr>
            <p:extLst>
              <p:ext uri="{D42A27DB-BD31-4B8C-83A1-F6EECF244321}">
                <p14:modId xmlns:p14="http://schemas.microsoft.com/office/powerpoint/2010/main" val="1775279415"/>
              </p:ext>
            </p:extLst>
          </p:nvPr>
        </p:nvGraphicFramePr>
        <p:xfrm>
          <a:off x="5257800" y="1524000"/>
          <a:ext cx="3205480" cy="323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105400" y="4648200"/>
            <a:ext cx="3877586" cy="1569660"/>
          </a:xfrm>
          <a:prstGeom prst="rect">
            <a:avLst/>
          </a:prstGeom>
        </p:spPr>
        <p:txBody>
          <a:bodyPr wrap="square">
            <a:spAutoFit/>
          </a:bodyPr>
          <a:lstStyle/>
          <a:p>
            <a:pPr marL="342900" indent="-342900">
              <a:buFont typeface="Arial" panose="020B0604020202020204" pitchFamily="34" charset="0"/>
              <a:buChar char="•"/>
            </a:pPr>
            <a:r>
              <a:rPr lang="en-CA" sz="2400" dirty="0">
                <a:solidFill>
                  <a:prstClr val="black"/>
                </a:solidFill>
              </a:rPr>
              <a:t>Learning as a cloud service and deep integration with external systems</a:t>
            </a:r>
            <a:endParaRPr lang="en-US" sz="2400" dirty="0">
              <a:solidFill>
                <a:prstClr val="black"/>
              </a:solidFill>
            </a:endParaRPr>
          </a:p>
        </p:txBody>
      </p:sp>
    </p:spTree>
    <p:extLst>
      <p:ext uri="{BB962C8B-B14F-4D97-AF65-F5344CB8AC3E}">
        <p14:creationId xmlns:p14="http://schemas.microsoft.com/office/powerpoint/2010/main" val="269062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and scientific requirements</a:t>
            </a:r>
            <a:endParaRPr lang="en-CA" dirty="0"/>
          </a:p>
        </p:txBody>
      </p:sp>
      <p:sp>
        <p:nvSpPr>
          <p:cNvPr id="4" name="Slide Number Placeholder 3"/>
          <p:cNvSpPr>
            <a:spLocks noGrp="1"/>
          </p:cNvSpPr>
          <p:nvPr>
            <p:ph type="sldNum" sz="quarter" idx="12"/>
          </p:nvPr>
        </p:nvSpPr>
        <p:spPr/>
        <p:txBody>
          <a:bodyPr/>
          <a:lstStyle/>
          <a:p>
            <a:fld id="{A5580D42-4309-42CB-9101-536F0D1551A5}" type="slidenum">
              <a:rPr lang="en-US" smtClean="0"/>
              <a:pPr/>
              <a:t>34</a:t>
            </a:fld>
            <a:endParaRPr lang="en-US" dirty="0"/>
          </a:p>
        </p:txBody>
      </p:sp>
      <p:sp>
        <p:nvSpPr>
          <p:cNvPr id="6" name="Content Placeholder 5"/>
          <p:cNvSpPr txBox="1">
            <a:spLocks noGrp="1"/>
          </p:cNvSpPr>
          <p:nvPr>
            <p:ph idx="1"/>
          </p:nvPr>
        </p:nvSpPr>
        <p:spPr>
          <a:xfrm>
            <a:off x="457200" y="1600200"/>
            <a:ext cx="8305800" cy="4401205"/>
          </a:xfrm>
          <a:prstGeom prst="rect">
            <a:avLst/>
          </a:prstGeom>
          <a:noFill/>
        </p:spPr>
        <p:txBody>
          <a:bodyPr wrap="square" rtlCol="0">
            <a:spAutoFit/>
          </a:bodyPr>
          <a:lstStyle/>
          <a:p>
            <a:pPr marL="285750" indent="-285750">
              <a:buFont typeface="Arial" panose="020B0604020202020204" pitchFamily="34" charset="0"/>
              <a:buChar char="•"/>
            </a:pPr>
            <a:r>
              <a:rPr lang="en-CA" sz="2400" dirty="0"/>
              <a:t>User / Data / Knowledge / Access Management</a:t>
            </a:r>
          </a:p>
          <a:p>
            <a:pPr marL="285750" indent="-285750">
              <a:buFont typeface="Arial" panose="020B0604020202020204" pitchFamily="34" charset="0"/>
              <a:buChar char="•"/>
            </a:pPr>
            <a:r>
              <a:rPr lang="en-CA" sz="2400" dirty="0"/>
              <a:t>Workflow </a:t>
            </a:r>
            <a:r>
              <a:rPr lang="en-CA" sz="2400" dirty="0" smtClean="0"/>
              <a:t>Management / Recommender Engines</a:t>
            </a:r>
            <a:endParaRPr lang="en-CA" sz="2400" dirty="0"/>
          </a:p>
          <a:p>
            <a:pPr marL="285750" indent="-285750">
              <a:buFont typeface="Arial" panose="020B0604020202020204" pitchFamily="34" charset="0"/>
              <a:buChar char="•"/>
            </a:pPr>
            <a:r>
              <a:rPr lang="en-CA" sz="2400" dirty="0" smtClean="0"/>
              <a:t>Analytics </a:t>
            </a:r>
            <a:r>
              <a:rPr lang="en-CA" sz="2400" dirty="0"/>
              <a:t>/ Search / Profiling </a:t>
            </a:r>
            <a:r>
              <a:rPr lang="en-CA" sz="2400" dirty="0" smtClean="0"/>
              <a:t>Tools</a:t>
            </a:r>
            <a:endParaRPr lang="en-CA" sz="2400" dirty="0"/>
          </a:p>
          <a:p>
            <a:pPr marL="285750" indent="-285750">
              <a:buFont typeface="Arial" panose="020B0604020202020204" pitchFamily="34" charset="0"/>
              <a:buChar char="•"/>
            </a:pPr>
            <a:r>
              <a:rPr lang="en-CA" sz="2400" dirty="0"/>
              <a:t>Intelligent Tutoring / Adaptive Learning / EPSS</a:t>
            </a:r>
          </a:p>
          <a:p>
            <a:pPr marL="285750" indent="-285750">
              <a:buFont typeface="Arial" panose="020B0604020202020204" pitchFamily="34" charset="0"/>
              <a:buChar char="•"/>
            </a:pPr>
            <a:r>
              <a:rPr lang="en-CA" sz="2400" dirty="0" smtClean="0"/>
              <a:t>Educational / Learning Sociology / Psychology / Technology / Policies</a:t>
            </a:r>
          </a:p>
          <a:p>
            <a:pPr marL="285750" indent="-285750">
              <a:buFont typeface="Arial" panose="020B0604020202020204" pitchFamily="34" charset="0"/>
              <a:buChar char="•"/>
            </a:pPr>
            <a:r>
              <a:rPr lang="en-CA" sz="2400" dirty="0"/>
              <a:t>Skills / Competency / Proficiency Framework</a:t>
            </a:r>
          </a:p>
          <a:p>
            <a:pPr marL="285750" indent="-285750">
              <a:buFont typeface="Arial" panose="020B0604020202020204" pitchFamily="34" charset="0"/>
              <a:buChar char="•"/>
            </a:pPr>
            <a:r>
              <a:rPr lang="en-CA" sz="2400" dirty="0"/>
              <a:t>HCI / HMI (Human Computer / Machine Interaction)</a:t>
            </a:r>
          </a:p>
          <a:p>
            <a:pPr marL="285750" indent="-285750">
              <a:buFont typeface="Arial" panose="020B0604020202020204" pitchFamily="34" charset="0"/>
              <a:buChar char="•"/>
            </a:pPr>
            <a:r>
              <a:rPr lang="en-CA" sz="2400" dirty="0" smtClean="0"/>
              <a:t>Modeling </a:t>
            </a:r>
            <a:r>
              <a:rPr lang="en-CA" sz="2400" dirty="0"/>
              <a:t>/ Simulations for learning</a:t>
            </a:r>
          </a:p>
          <a:p>
            <a:pPr marL="285750" indent="-285750">
              <a:buFont typeface="Arial" panose="020B0604020202020204" pitchFamily="34" charset="0"/>
              <a:buChar char="•"/>
            </a:pPr>
            <a:r>
              <a:rPr lang="en-CA" sz="2400" dirty="0"/>
              <a:t>Input / Output Modalities and Edge </a:t>
            </a:r>
            <a:r>
              <a:rPr lang="en-CA" sz="2400" dirty="0" smtClean="0"/>
              <a:t>connections</a:t>
            </a:r>
          </a:p>
        </p:txBody>
      </p:sp>
    </p:spTree>
    <p:extLst>
      <p:ext uri="{BB962C8B-B14F-4D97-AF65-F5344CB8AC3E}">
        <p14:creationId xmlns:p14="http://schemas.microsoft.com/office/powerpoint/2010/main" val="3581046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Design and Scope</a:t>
            </a:r>
          </a:p>
        </p:txBody>
      </p:sp>
      <p:sp>
        <p:nvSpPr>
          <p:cNvPr id="3" name="Rounded Rectangle 2"/>
          <p:cNvSpPr/>
          <p:nvPr/>
        </p:nvSpPr>
        <p:spPr>
          <a:xfrm>
            <a:off x="3840489" y="2697488"/>
            <a:ext cx="4023316" cy="1188707"/>
          </a:xfrm>
          <a:prstGeom prst="roundRect">
            <a:avLst/>
          </a:prstGeom>
          <a:solidFill>
            <a:srgbClr val="E46C0A">
              <a:alpha val="25000"/>
            </a:srgbClr>
          </a:solidFill>
          <a:ln w="12700">
            <a:solidFill>
              <a:srgbClr val="E46C0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ounded Rectangle 3"/>
          <p:cNvSpPr/>
          <p:nvPr/>
        </p:nvSpPr>
        <p:spPr>
          <a:xfrm>
            <a:off x="7955243" y="3156280"/>
            <a:ext cx="1005829" cy="821354"/>
          </a:xfrm>
          <a:prstGeom prst="round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smtClean="0"/>
              <a:t>EXTERNAL</a:t>
            </a:r>
            <a:br>
              <a:rPr lang="en-CA" sz="1000" b="1" dirty="0" smtClean="0"/>
            </a:br>
            <a:r>
              <a:rPr lang="en-CA" sz="1000" b="1" dirty="0" smtClean="0"/>
              <a:t>APPS</a:t>
            </a:r>
            <a:endParaRPr lang="en-CA" sz="800" dirty="0" smtClean="0"/>
          </a:p>
        </p:txBody>
      </p:sp>
      <p:sp>
        <p:nvSpPr>
          <p:cNvPr id="5" name="Rounded Rectangle 4"/>
          <p:cNvSpPr/>
          <p:nvPr/>
        </p:nvSpPr>
        <p:spPr>
          <a:xfrm>
            <a:off x="3931926" y="4251951"/>
            <a:ext cx="1280147" cy="640074"/>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smtClean="0">
                <a:solidFill>
                  <a:schemeClr val="tx1">
                    <a:lumMod val="95000"/>
                    <a:lumOff val="5000"/>
                  </a:schemeClr>
                </a:solidFill>
              </a:rPr>
              <a:t>MATS</a:t>
            </a:r>
            <a:br>
              <a:rPr lang="en-CA" sz="1050" b="1" dirty="0" smtClean="0">
                <a:solidFill>
                  <a:schemeClr val="tx1">
                    <a:lumMod val="95000"/>
                    <a:lumOff val="5000"/>
                  </a:schemeClr>
                </a:solidFill>
              </a:rPr>
            </a:br>
            <a:r>
              <a:rPr lang="en-CA" sz="900" dirty="0" smtClean="0">
                <a:solidFill>
                  <a:schemeClr val="tx1">
                    <a:lumMod val="95000"/>
                    <a:lumOff val="5000"/>
                  </a:schemeClr>
                </a:solidFill>
              </a:rPr>
              <a:t>Program</a:t>
            </a:r>
          </a:p>
          <a:p>
            <a:pPr algn="ctr"/>
            <a:r>
              <a:rPr lang="en-CA" sz="900" dirty="0" smtClean="0">
                <a:solidFill>
                  <a:schemeClr val="tx1">
                    <a:lumMod val="95000"/>
                    <a:lumOff val="5000"/>
                  </a:schemeClr>
                </a:solidFill>
              </a:rPr>
              <a:t>Technologies</a:t>
            </a:r>
          </a:p>
        </p:txBody>
      </p:sp>
      <p:sp>
        <p:nvSpPr>
          <p:cNvPr id="6" name="Rounded Rectangle 5"/>
          <p:cNvSpPr/>
          <p:nvPr/>
        </p:nvSpPr>
        <p:spPr>
          <a:xfrm>
            <a:off x="6949414" y="2788928"/>
            <a:ext cx="822951" cy="5486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200" b="1" dirty="0" smtClean="0">
                <a:solidFill>
                  <a:srgbClr val="FFFFFF"/>
                </a:solidFill>
              </a:rPr>
              <a:t>PLA</a:t>
            </a:r>
            <a:endParaRPr lang="en-CA" sz="900" dirty="0"/>
          </a:p>
        </p:txBody>
      </p:sp>
      <p:sp>
        <p:nvSpPr>
          <p:cNvPr id="7" name="Rounded Rectangle 6"/>
          <p:cNvSpPr/>
          <p:nvPr/>
        </p:nvSpPr>
        <p:spPr>
          <a:xfrm>
            <a:off x="6217902" y="2788928"/>
            <a:ext cx="822951" cy="5486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200" b="1" dirty="0" smtClean="0">
                <a:solidFill>
                  <a:srgbClr val="FFFFFF"/>
                </a:solidFill>
              </a:rPr>
              <a:t>ACDR</a:t>
            </a:r>
            <a:endParaRPr lang="en-CA" sz="900" dirty="0"/>
          </a:p>
        </p:txBody>
      </p:sp>
      <p:sp>
        <p:nvSpPr>
          <p:cNvPr id="8" name="Rounded Rectangle 7"/>
          <p:cNvSpPr/>
          <p:nvPr/>
        </p:nvSpPr>
        <p:spPr>
          <a:xfrm>
            <a:off x="5486390" y="2788928"/>
            <a:ext cx="822951" cy="5486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t>PLR</a:t>
            </a:r>
            <a:endParaRPr lang="en-CA" sz="900" dirty="0"/>
          </a:p>
        </p:txBody>
      </p:sp>
      <p:sp>
        <p:nvSpPr>
          <p:cNvPr id="9" name="Rounded Rectangle 8"/>
          <p:cNvSpPr/>
          <p:nvPr/>
        </p:nvSpPr>
        <p:spPr>
          <a:xfrm>
            <a:off x="3931927" y="3337562"/>
            <a:ext cx="3840438" cy="457194"/>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t>COMMON PLATFORM</a:t>
            </a:r>
          </a:p>
          <a:p>
            <a:pPr algn="ctr"/>
            <a:r>
              <a:rPr lang="en-CA" sz="900" dirty="0" smtClean="0"/>
              <a:t>Services, Communications, Management</a:t>
            </a:r>
            <a:endParaRPr lang="en-CA" sz="900" dirty="0"/>
          </a:p>
        </p:txBody>
      </p:sp>
      <p:sp>
        <p:nvSpPr>
          <p:cNvPr id="10" name="Rounded Rectangle 9"/>
          <p:cNvSpPr/>
          <p:nvPr/>
        </p:nvSpPr>
        <p:spPr>
          <a:xfrm>
            <a:off x="4754878" y="2788928"/>
            <a:ext cx="822951" cy="5486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t>PCL</a:t>
            </a:r>
            <a:endParaRPr lang="en-CA" sz="900" dirty="0"/>
          </a:p>
        </p:txBody>
      </p:sp>
      <p:sp>
        <p:nvSpPr>
          <p:cNvPr id="11" name="Rounded Rectangle 10"/>
          <p:cNvSpPr/>
          <p:nvPr/>
        </p:nvSpPr>
        <p:spPr>
          <a:xfrm>
            <a:off x="3931926" y="2788928"/>
            <a:ext cx="914391" cy="548640"/>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t>RRN</a:t>
            </a:r>
            <a:endParaRPr lang="en-CA" sz="900" dirty="0"/>
          </a:p>
        </p:txBody>
      </p:sp>
      <p:sp>
        <p:nvSpPr>
          <p:cNvPr id="12" name="Rounded Rectangle 11"/>
          <p:cNvSpPr/>
          <p:nvPr/>
        </p:nvSpPr>
        <p:spPr>
          <a:xfrm>
            <a:off x="2468903" y="3154684"/>
            <a:ext cx="1280160" cy="821354"/>
          </a:xfrm>
          <a:prstGeom prst="round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b="1" dirty="0" smtClean="0"/>
              <a:t>EXTERNAL</a:t>
            </a:r>
            <a:br>
              <a:rPr lang="en-CA" sz="1000" b="1" dirty="0" smtClean="0"/>
            </a:br>
            <a:r>
              <a:rPr lang="en-CA" sz="1000" b="1" dirty="0" smtClean="0"/>
              <a:t>DATA Services</a:t>
            </a:r>
            <a:endParaRPr lang="en-CA" sz="800" dirty="0" smtClean="0"/>
          </a:p>
        </p:txBody>
      </p:sp>
      <p:sp>
        <p:nvSpPr>
          <p:cNvPr id="13" name="Up-Down Arrow 12"/>
          <p:cNvSpPr/>
          <p:nvPr/>
        </p:nvSpPr>
        <p:spPr>
          <a:xfrm>
            <a:off x="4389122" y="3703318"/>
            <a:ext cx="365756" cy="548634"/>
          </a:xfrm>
          <a:prstGeom prst="upDown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Up-Down Arrow 13"/>
          <p:cNvSpPr/>
          <p:nvPr/>
        </p:nvSpPr>
        <p:spPr>
          <a:xfrm rot="5400000">
            <a:off x="3703329" y="3383282"/>
            <a:ext cx="274318" cy="365756"/>
          </a:xfrm>
          <a:prstGeom prst="upDown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Connector 14"/>
          <p:cNvCxnSpPr/>
          <p:nvPr/>
        </p:nvCxnSpPr>
        <p:spPr>
          <a:xfrm>
            <a:off x="2377464" y="3154683"/>
            <a:ext cx="0" cy="822951"/>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Cloud 15"/>
          <p:cNvSpPr/>
          <p:nvPr/>
        </p:nvSpPr>
        <p:spPr>
          <a:xfrm>
            <a:off x="125779" y="2697488"/>
            <a:ext cx="2160246" cy="1645902"/>
          </a:xfrm>
          <a:prstGeom prst="clou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365806" y="3246122"/>
            <a:ext cx="1737340" cy="584775"/>
          </a:xfrm>
          <a:prstGeom prst="rect">
            <a:avLst/>
          </a:prstGeom>
          <a:noFill/>
        </p:spPr>
        <p:txBody>
          <a:bodyPr wrap="square" rtlCol="0">
            <a:spAutoFit/>
          </a:bodyPr>
          <a:lstStyle/>
          <a:p>
            <a:pPr algn="ctr"/>
            <a:r>
              <a:rPr lang="fr-CA" sz="1600" b="1" dirty="0" smtClean="0"/>
              <a:t>WORLD</a:t>
            </a:r>
          </a:p>
          <a:p>
            <a:pPr algn="ctr"/>
            <a:r>
              <a:rPr lang="fr-CA" sz="1600" b="1" dirty="0" smtClean="0"/>
              <a:t>DATA</a:t>
            </a:r>
            <a:endParaRPr lang="en-CA" sz="1600" b="1" dirty="0"/>
          </a:p>
        </p:txBody>
      </p:sp>
      <p:sp>
        <p:nvSpPr>
          <p:cNvPr id="18" name="Up-Down Arrow 17"/>
          <p:cNvSpPr/>
          <p:nvPr/>
        </p:nvSpPr>
        <p:spPr>
          <a:xfrm rot="5400000">
            <a:off x="7726644" y="3384879"/>
            <a:ext cx="274318" cy="365756"/>
          </a:xfrm>
          <a:prstGeom prst="upDown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ounded Rectangle 18"/>
          <p:cNvSpPr/>
          <p:nvPr/>
        </p:nvSpPr>
        <p:spPr>
          <a:xfrm>
            <a:off x="6492219" y="1600220"/>
            <a:ext cx="1280160" cy="729916"/>
          </a:xfrm>
          <a:prstGeom prst="roundRect">
            <a:avLst/>
          </a:prstGeom>
          <a:solidFill>
            <a:srgbClr val="E46C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1100" b="1" dirty="0">
                <a:solidFill>
                  <a:srgbClr val="FFFFFF"/>
                </a:solidFill>
              </a:rPr>
              <a:t>MINT</a:t>
            </a:r>
            <a:r>
              <a:rPr lang="en-CA" sz="1000" b="1" dirty="0">
                <a:solidFill>
                  <a:srgbClr val="FFFFFF"/>
                </a:solidFill>
              </a:rPr>
              <a:t/>
            </a:r>
            <a:br>
              <a:rPr lang="en-CA" sz="1000" b="1" dirty="0">
                <a:solidFill>
                  <a:srgbClr val="FFFFFF"/>
                </a:solidFill>
              </a:rPr>
            </a:br>
            <a:r>
              <a:rPr lang="en-CA" sz="750" dirty="0">
                <a:solidFill>
                  <a:srgbClr val="FFFFFF"/>
                </a:solidFill>
              </a:rPr>
              <a:t>Multimodal </a:t>
            </a:r>
            <a:r>
              <a:rPr lang="en-CA" sz="750" dirty="0" err="1">
                <a:solidFill>
                  <a:srgbClr val="FFFFFF"/>
                </a:solidFill>
              </a:rPr>
              <a:t>INteractive</a:t>
            </a:r>
            <a:r>
              <a:rPr lang="en-CA" sz="750" dirty="0">
                <a:solidFill>
                  <a:srgbClr val="FFFFFF"/>
                </a:solidFill>
              </a:rPr>
              <a:t> Trainer</a:t>
            </a:r>
          </a:p>
          <a:p>
            <a:pPr lvl="0" algn="ctr"/>
            <a:endParaRPr lang="en-CA" sz="750" dirty="0">
              <a:solidFill>
                <a:srgbClr val="FFFFFF"/>
              </a:solidFill>
            </a:endParaRPr>
          </a:p>
        </p:txBody>
      </p:sp>
      <p:sp>
        <p:nvSpPr>
          <p:cNvPr id="20" name="Rounded Rectangle 19"/>
          <p:cNvSpPr/>
          <p:nvPr/>
        </p:nvSpPr>
        <p:spPr>
          <a:xfrm>
            <a:off x="5212073" y="1600220"/>
            <a:ext cx="1280160" cy="724403"/>
          </a:xfrm>
          <a:prstGeom prst="roundRect">
            <a:avLst/>
          </a:prstGeom>
          <a:solidFill>
            <a:srgbClr val="E46C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t>MOOC-REL</a:t>
            </a:r>
          </a:p>
          <a:p>
            <a:pPr algn="ctr"/>
            <a:r>
              <a:rPr lang="en-CA" sz="750" dirty="0" smtClean="0"/>
              <a:t>Massive Open Online Course </a:t>
            </a:r>
            <a:r>
              <a:rPr lang="en-CA" sz="750" dirty="0" err="1" smtClean="0"/>
              <a:t>Ressources</a:t>
            </a:r>
            <a:r>
              <a:rPr lang="en-CA" sz="750" dirty="0" smtClean="0"/>
              <a:t> </a:t>
            </a:r>
            <a:r>
              <a:rPr lang="en-CA" sz="750" dirty="0" err="1" smtClean="0"/>
              <a:t>Éducatives</a:t>
            </a:r>
            <a:r>
              <a:rPr lang="en-CA" sz="750" dirty="0" smtClean="0"/>
              <a:t> </a:t>
            </a:r>
            <a:r>
              <a:rPr lang="en-CA" sz="750" dirty="0" err="1" smtClean="0"/>
              <a:t>Libres</a:t>
            </a:r>
            <a:endParaRPr lang="en-CA" sz="750" dirty="0" smtClean="0"/>
          </a:p>
        </p:txBody>
      </p:sp>
      <p:sp>
        <p:nvSpPr>
          <p:cNvPr id="21" name="Rounded Rectangle 20"/>
          <p:cNvSpPr/>
          <p:nvPr/>
        </p:nvSpPr>
        <p:spPr>
          <a:xfrm>
            <a:off x="3931927" y="1600220"/>
            <a:ext cx="1280145" cy="729915"/>
          </a:xfrm>
          <a:prstGeom prst="roundRect">
            <a:avLst/>
          </a:prstGeom>
          <a:solidFill>
            <a:srgbClr val="E46C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t>WAVE</a:t>
            </a:r>
          </a:p>
          <a:p>
            <a:pPr algn="ctr"/>
            <a:r>
              <a:rPr lang="en-CA" sz="750" dirty="0" smtClean="0"/>
              <a:t>Workflow Analysis, Visualization and Enhancement</a:t>
            </a:r>
          </a:p>
        </p:txBody>
      </p:sp>
      <p:sp>
        <p:nvSpPr>
          <p:cNvPr id="22" name="Up-Down Arrow 21"/>
          <p:cNvSpPr/>
          <p:nvPr/>
        </p:nvSpPr>
        <p:spPr>
          <a:xfrm>
            <a:off x="4389122" y="2331732"/>
            <a:ext cx="365756" cy="457195"/>
          </a:xfrm>
          <a:prstGeom prst="upDown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Up-Down Arrow 22"/>
          <p:cNvSpPr/>
          <p:nvPr/>
        </p:nvSpPr>
        <p:spPr>
          <a:xfrm>
            <a:off x="5669268" y="2331732"/>
            <a:ext cx="365756" cy="457195"/>
          </a:xfrm>
          <a:prstGeom prst="upDown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Up-Down Arrow 23"/>
          <p:cNvSpPr/>
          <p:nvPr/>
        </p:nvSpPr>
        <p:spPr>
          <a:xfrm>
            <a:off x="6949414" y="2331732"/>
            <a:ext cx="365756" cy="457195"/>
          </a:xfrm>
          <a:prstGeom prst="upDown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p:cNvSpPr/>
          <p:nvPr/>
        </p:nvSpPr>
        <p:spPr>
          <a:xfrm>
            <a:off x="6217902" y="4253550"/>
            <a:ext cx="1280147" cy="640074"/>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smtClean="0">
                <a:solidFill>
                  <a:schemeClr val="tx1">
                    <a:lumMod val="95000"/>
                    <a:lumOff val="5000"/>
                  </a:schemeClr>
                </a:solidFill>
              </a:rPr>
              <a:t>NRC Programs</a:t>
            </a:r>
            <a:br>
              <a:rPr lang="en-CA" sz="1050" b="1" dirty="0" smtClean="0">
                <a:solidFill>
                  <a:schemeClr val="tx1">
                    <a:lumMod val="95000"/>
                    <a:lumOff val="5000"/>
                  </a:schemeClr>
                </a:solidFill>
              </a:rPr>
            </a:br>
            <a:r>
              <a:rPr lang="en-CA" sz="900" dirty="0" smtClean="0">
                <a:solidFill>
                  <a:schemeClr val="tx1">
                    <a:lumMod val="95000"/>
                    <a:lumOff val="5000"/>
                  </a:schemeClr>
                </a:solidFill>
              </a:rPr>
              <a:t>Government</a:t>
            </a:r>
          </a:p>
          <a:p>
            <a:pPr algn="ctr"/>
            <a:r>
              <a:rPr lang="en-CA" sz="900" dirty="0" smtClean="0">
                <a:solidFill>
                  <a:schemeClr val="tx1">
                    <a:lumMod val="95000"/>
                    <a:lumOff val="5000"/>
                  </a:schemeClr>
                </a:solidFill>
              </a:rPr>
              <a:t>Departments</a:t>
            </a:r>
          </a:p>
        </p:txBody>
      </p:sp>
      <p:sp>
        <p:nvSpPr>
          <p:cNvPr id="27" name="TextBox 26"/>
          <p:cNvSpPr txBox="1"/>
          <p:nvPr/>
        </p:nvSpPr>
        <p:spPr>
          <a:xfrm>
            <a:off x="442615" y="5181600"/>
            <a:ext cx="6934200" cy="923330"/>
          </a:xfrm>
          <a:prstGeom prst="rect">
            <a:avLst/>
          </a:prstGeom>
          <a:noFill/>
        </p:spPr>
        <p:txBody>
          <a:bodyPr wrap="square" rtlCol="0">
            <a:spAutoFit/>
          </a:bodyPr>
          <a:lstStyle/>
          <a:p>
            <a:r>
              <a:rPr lang="en-US" dirty="0">
                <a:solidFill>
                  <a:schemeClr val="tx2">
                    <a:lumMod val="60000"/>
                    <a:lumOff val="40000"/>
                  </a:schemeClr>
                </a:solidFill>
              </a:rPr>
              <a:t>Blue</a:t>
            </a:r>
            <a:r>
              <a:rPr lang="en-US" dirty="0"/>
              <a:t>: </a:t>
            </a:r>
            <a:r>
              <a:rPr lang="en-US" dirty="0" smtClean="0"/>
              <a:t>Core technology </a:t>
            </a:r>
            <a:r>
              <a:rPr lang="en-US" dirty="0"/>
              <a:t>projects</a:t>
            </a:r>
          </a:p>
          <a:p>
            <a:r>
              <a:rPr lang="en-US" dirty="0" smtClean="0">
                <a:solidFill>
                  <a:schemeClr val="accent6">
                    <a:lumMod val="75000"/>
                  </a:schemeClr>
                </a:solidFill>
              </a:rPr>
              <a:t>Orange</a:t>
            </a:r>
            <a:r>
              <a:rPr lang="en-US" dirty="0" smtClean="0"/>
              <a:t>: Implementation projects with commercial clients</a:t>
            </a:r>
          </a:p>
          <a:p>
            <a:r>
              <a:rPr lang="en-US" dirty="0" smtClean="0">
                <a:solidFill>
                  <a:schemeClr val="tx1">
                    <a:lumMod val="65000"/>
                    <a:lumOff val="35000"/>
                  </a:schemeClr>
                </a:solidFill>
              </a:rPr>
              <a:t>Grey</a:t>
            </a:r>
            <a:r>
              <a:rPr lang="en-US" dirty="0" smtClean="0"/>
              <a:t>: Infrastructure, other NRC programs, external services</a:t>
            </a:r>
            <a:endParaRPr lang="en-US" dirty="0"/>
          </a:p>
        </p:txBody>
      </p:sp>
      <p:sp>
        <p:nvSpPr>
          <p:cNvPr id="29" name="Down Arrow 28"/>
          <p:cNvSpPr/>
          <p:nvPr/>
        </p:nvSpPr>
        <p:spPr>
          <a:xfrm>
            <a:off x="6675097" y="3810000"/>
            <a:ext cx="365756" cy="441952"/>
          </a:xfrm>
          <a:prstGeom prst="down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88603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580D42-4309-42CB-9101-536F0D1551A5}" type="slidenum">
              <a:rPr lang="en-US" smtClean="0"/>
              <a:pPr/>
              <a:t>36</a:t>
            </a:fld>
            <a:endParaRPr lang="en-US"/>
          </a:p>
        </p:txBody>
      </p:sp>
      <p:sp>
        <p:nvSpPr>
          <p:cNvPr id="5" name="Footer Placeholder 2"/>
          <p:cNvSpPr>
            <a:spLocks noGrp="1"/>
          </p:cNvSpPr>
          <p:nvPr>
            <p:ph type="ftr" sz="quarter" idx="11"/>
          </p:nvPr>
        </p:nvSpPr>
        <p:spPr>
          <a:xfrm>
            <a:off x="1371600" y="6477001"/>
            <a:ext cx="2895600" cy="381000"/>
          </a:xfrm>
        </p:spPr>
        <p:txBody>
          <a:bodyPr/>
          <a:lstStyle/>
          <a:p>
            <a:endParaRPr lang="en-US"/>
          </a:p>
        </p:txBody>
      </p:sp>
      <p:sp>
        <p:nvSpPr>
          <p:cNvPr id="6" name="Slide Number Placeholder 3"/>
          <p:cNvSpPr txBox="1">
            <a:spLocks/>
          </p:cNvSpPr>
          <p:nvPr/>
        </p:nvSpPr>
        <p:spPr>
          <a:xfrm>
            <a:off x="457200" y="6477000"/>
            <a:ext cx="762000" cy="381000"/>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0D42-4309-42CB-9101-536F0D1551A5}" type="slidenum">
              <a:rPr lang="en-US" smtClean="0"/>
              <a:pPr/>
              <a:t>36</a:t>
            </a:fld>
            <a:endParaRPr lang="en-US"/>
          </a:p>
        </p:txBody>
      </p:sp>
      <p:pic>
        <p:nvPicPr>
          <p:cNvPr id="7" name="Picture 6" descr="cover-bkgrnd2.png"/>
          <p:cNvPicPr>
            <a:picLocks noChangeAspect="1"/>
          </p:cNvPicPr>
          <p:nvPr/>
        </p:nvPicPr>
        <p:blipFill>
          <a:blip r:embed="rId2" cstate="screen"/>
          <a:srcRect/>
          <a:stretch>
            <a:fillRect/>
          </a:stretch>
        </p:blipFill>
        <p:spPr bwMode="invGray">
          <a:xfrm>
            <a:off x="0" y="0"/>
            <a:ext cx="9144000" cy="6858000"/>
          </a:xfrm>
          <a:prstGeom prst="rect">
            <a:avLst/>
          </a:prstGeom>
        </p:spPr>
      </p:pic>
      <p:sp>
        <p:nvSpPr>
          <p:cNvPr id="8" name="Rectangle 7"/>
          <p:cNvSpPr/>
          <p:nvPr/>
        </p:nvSpPr>
        <p:spPr bwMode="gray">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invGray">
          <a:xfrm>
            <a:off x="0" y="0"/>
            <a:ext cx="9144000" cy="457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bwMode="gray">
          <a:xfrm>
            <a:off x="0" y="457200"/>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nrc-logotype-e.png"/>
          <p:cNvPicPr>
            <a:picLocks noChangeAspect="1"/>
          </p:cNvPicPr>
          <p:nvPr/>
        </p:nvPicPr>
        <p:blipFill>
          <a:blip r:embed="rId3" cstate="screen"/>
          <a:stretch>
            <a:fillRect/>
          </a:stretch>
        </p:blipFill>
        <p:spPr>
          <a:xfrm>
            <a:off x="7162800" y="108662"/>
            <a:ext cx="1549457" cy="243668"/>
          </a:xfrm>
          <a:prstGeom prst="rect">
            <a:avLst/>
          </a:prstGeom>
        </p:spPr>
      </p:pic>
      <p:pic>
        <p:nvPicPr>
          <p:cNvPr id="12" name="Picture 11" descr="FIP-8x11_1-2in_110_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6318744"/>
            <a:ext cx="8253250" cy="365836"/>
          </a:xfrm>
          <a:prstGeom prst="rect">
            <a:avLst/>
          </a:prstGeom>
        </p:spPr>
      </p:pic>
      <p:sp>
        <p:nvSpPr>
          <p:cNvPr id="13" name="Text Placeholder 4"/>
          <p:cNvSpPr txBox="1">
            <a:spLocks/>
          </p:cNvSpPr>
          <p:nvPr/>
        </p:nvSpPr>
        <p:spPr>
          <a:xfrm>
            <a:off x="381000" y="3036887"/>
            <a:ext cx="6096000" cy="1382713"/>
          </a:xfrm>
          <a:prstGeom prst="rect">
            <a:avLst/>
          </a:prstGeom>
        </p:spPr>
        <p:txBody>
          <a:bodyPr anchor="b">
            <a:noAutofit/>
          </a:bodyPr>
          <a:lstStyle>
            <a:lvl1pPr marL="0" indent="0" algn="l" defTabSz="914400" rtl="0" eaLnBrk="1" latinLnBrk="0" hangingPunct="1">
              <a:spcBef>
                <a:spcPts val="0"/>
              </a:spcBef>
              <a:buFont typeface="Arial" pitchFamily="34" charset="0"/>
              <a:buNone/>
              <a:defRPr sz="3200" b="1" kern="1200">
                <a:solidFill>
                  <a:schemeClr val="bg1"/>
                </a:solidFill>
                <a:latin typeface="Arial" pitchFamily="34" charset="0"/>
                <a:ea typeface="+mn-ea"/>
                <a:cs typeface="Arial" pitchFamily="34" charset="0"/>
              </a:defRPr>
            </a:lvl1pPr>
            <a:lvl2pPr marL="227013" indent="0" algn="l" defTabSz="914400" rtl="0" eaLnBrk="1" latinLnBrk="0" hangingPunct="1">
              <a:spcBef>
                <a:spcPts val="0"/>
              </a:spcBef>
              <a:buFont typeface="Arial" pitchFamily="34" charset="0"/>
              <a:buNone/>
              <a:defRPr sz="3200" b="1" kern="1200">
                <a:solidFill>
                  <a:schemeClr val="bg1"/>
                </a:solidFill>
                <a:latin typeface="Arial" pitchFamily="34" charset="0"/>
                <a:ea typeface="+mn-ea"/>
                <a:cs typeface="Arial" pitchFamily="34" charset="0"/>
              </a:defRPr>
            </a:lvl2pPr>
            <a:lvl3pPr marL="461963" indent="0" algn="l" defTabSz="914400" rtl="0" eaLnBrk="1" latinLnBrk="0" hangingPunct="1">
              <a:spcBef>
                <a:spcPts val="0"/>
              </a:spcBef>
              <a:buFont typeface="Arial" pitchFamily="34" charset="0"/>
              <a:buNone/>
              <a:defRPr sz="3200" b="1" kern="1200">
                <a:solidFill>
                  <a:schemeClr val="bg1"/>
                </a:solidFill>
                <a:latin typeface="Arial" pitchFamily="34" charset="0"/>
                <a:ea typeface="+mn-ea"/>
                <a:cs typeface="Arial" pitchFamily="34" charset="0"/>
              </a:defRPr>
            </a:lvl3pPr>
            <a:lvl4pPr marL="687387" indent="0" algn="l" defTabSz="914400" rtl="0" eaLnBrk="1" latinLnBrk="0" hangingPunct="1">
              <a:spcBef>
                <a:spcPts val="0"/>
              </a:spcBef>
              <a:buFont typeface="Arial" pitchFamily="34" charset="0"/>
              <a:buNone/>
              <a:defRPr sz="3200" b="1" kern="1200">
                <a:solidFill>
                  <a:schemeClr val="bg1"/>
                </a:solidFill>
                <a:latin typeface="Arial" pitchFamily="34" charset="0"/>
                <a:ea typeface="+mn-ea"/>
                <a:cs typeface="Arial" pitchFamily="34" charset="0"/>
              </a:defRPr>
            </a:lvl4pPr>
            <a:lvl5pPr marL="914400" indent="0" algn="l" defTabSz="914400" rtl="0" eaLnBrk="1" latinLnBrk="0" hangingPunct="1">
              <a:spcBef>
                <a:spcPts val="0"/>
              </a:spcBef>
              <a:buFont typeface="Arial" pitchFamily="34" charset="0"/>
              <a:buNone/>
              <a:defRPr sz="3200" b="1"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Thank you</a:t>
            </a:r>
            <a:endParaRPr lang="en-US" dirty="0"/>
          </a:p>
        </p:txBody>
      </p:sp>
      <p:sp>
        <p:nvSpPr>
          <p:cNvPr id="14" name="Text Placeholder 13"/>
          <p:cNvSpPr txBox="1">
            <a:spLocks/>
          </p:cNvSpPr>
          <p:nvPr/>
        </p:nvSpPr>
        <p:spPr>
          <a:xfrm>
            <a:off x="381000" y="4572000"/>
            <a:ext cx="6096000" cy="1676400"/>
          </a:xfrm>
          <a:prstGeom prst="rect">
            <a:avLst/>
          </a:prstGeom>
        </p:spPr>
        <p:txBody>
          <a:bodyPr>
            <a:normAutofit/>
          </a:bodyPr>
          <a:lstStyle>
            <a:lvl1pPr marL="0" indent="0" algn="l" defTabSz="914400" rtl="0" eaLnBrk="1" latinLnBrk="0" hangingPunct="1">
              <a:spcBef>
                <a:spcPts val="0"/>
              </a:spcBef>
              <a:buFont typeface="Arial" pitchFamily="34" charset="0"/>
              <a:buNone/>
              <a:defRPr sz="1600" b="1" kern="1200">
                <a:solidFill>
                  <a:schemeClr val="bg1"/>
                </a:solidFill>
                <a:latin typeface="Arial" pitchFamily="34" charset="0"/>
                <a:ea typeface="+mn-ea"/>
                <a:cs typeface="Arial" pitchFamily="34" charset="0"/>
              </a:defRPr>
            </a:lvl1pPr>
            <a:lvl2pPr marL="461963" indent="0" algn="l" defTabSz="914400" rtl="0" eaLnBrk="1" latinLnBrk="0" hangingPunct="1">
              <a:spcBef>
                <a:spcPts val="0"/>
              </a:spcBef>
              <a:buFont typeface="Arial" pitchFamily="34" charset="0"/>
              <a:buNone/>
              <a:defRPr sz="1600" b="1" kern="1200">
                <a:solidFill>
                  <a:schemeClr val="bg1"/>
                </a:solidFill>
                <a:latin typeface="Arial" pitchFamily="34" charset="0"/>
                <a:ea typeface="+mn-ea"/>
                <a:cs typeface="Arial" pitchFamily="34" charset="0"/>
              </a:defRPr>
            </a:lvl2pPr>
            <a:lvl3pPr marL="687388" indent="0" algn="l" defTabSz="914400" rtl="0" eaLnBrk="1" latinLnBrk="0" hangingPunct="1">
              <a:spcBef>
                <a:spcPts val="0"/>
              </a:spcBef>
              <a:buFont typeface="Arial" pitchFamily="34" charset="0"/>
              <a:buNone/>
              <a:defRPr sz="1600" b="1" kern="1200">
                <a:solidFill>
                  <a:schemeClr val="bg1"/>
                </a:solidFill>
                <a:latin typeface="Arial" pitchFamily="34" charset="0"/>
                <a:ea typeface="+mn-ea"/>
                <a:cs typeface="Arial" pitchFamily="34" charset="0"/>
              </a:defRPr>
            </a:lvl3pPr>
            <a:lvl4pPr marL="914400" indent="0" algn="l" defTabSz="914400" rtl="0" eaLnBrk="1" latinLnBrk="0" hangingPunct="1">
              <a:spcBef>
                <a:spcPts val="0"/>
              </a:spcBef>
              <a:buFont typeface="Arial" pitchFamily="34" charset="0"/>
              <a:buNone/>
              <a:defRPr sz="1600" b="1" kern="1200">
                <a:solidFill>
                  <a:schemeClr val="bg1"/>
                </a:solidFill>
                <a:latin typeface="Arial" pitchFamily="34" charset="0"/>
                <a:ea typeface="+mn-ea"/>
                <a:cs typeface="Arial" pitchFamily="34" charset="0"/>
              </a:defRPr>
            </a:lvl4pPr>
            <a:lvl5pPr marL="1141413" indent="0" algn="l" defTabSz="914400" rtl="0" eaLnBrk="1" latinLnBrk="0" hangingPunct="1">
              <a:spcBef>
                <a:spcPts val="0"/>
              </a:spcBef>
              <a:buFont typeface="Arial" pitchFamily="34" charset="0"/>
              <a:buNone/>
              <a:defRPr sz="1600" b="1"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Stephen Downes</a:t>
            </a:r>
          </a:p>
          <a:p>
            <a:r>
              <a:rPr lang="en-US" b="0" dirty="0" smtClean="0"/>
              <a:t>Program Leader, LPSS</a:t>
            </a:r>
          </a:p>
          <a:p>
            <a:r>
              <a:rPr lang="en-US" b="0" dirty="0" smtClean="0"/>
              <a:t>Stephen.Downes@nrc-cnrc.gc.ca</a:t>
            </a:r>
            <a:r>
              <a:rPr lang="en-US" b="0" dirty="0"/>
              <a:t> </a:t>
            </a:r>
            <a:r>
              <a:rPr lang="en-US" b="0" dirty="0" smtClean="0"/>
              <a:t> stephen@downes.ca</a:t>
            </a:r>
          </a:p>
          <a:p>
            <a:r>
              <a:rPr lang="en-US" b="0" dirty="0" smtClean="0"/>
              <a:t>www.nrc-cnrc.gc.ca   www.downes.ca</a:t>
            </a:r>
          </a:p>
        </p:txBody>
      </p:sp>
    </p:spTree>
    <p:extLst>
      <p:ext uri="{BB962C8B-B14F-4D97-AF65-F5344CB8AC3E}">
        <p14:creationId xmlns:p14="http://schemas.microsoft.com/office/powerpoint/2010/main" val="26978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457200" y="6477000"/>
            <a:ext cx="762000" cy="381000"/>
          </a:xfrm>
        </p:spPr>
        <p:txBody>
          <a:bodyPr/>
          <a:lstStyle/>
          <a:p>
            <a:fld id="{A5580D42-4309-42CB-9101-536F0D1551A5}" type="slidenum">
              <a:rPr lang="en-US" smtClean="0"/>
              <a:pPr/>
              <a:t>4</a:t>
            </a:fld>
            <a:endParaRPr lang="en-US" dirty="0"/>
          </a:p>
        </p:txBody>
      </p:sp>
      <p:sp>
        <p:nvSpPr>
          <p:cNvPr id="2" name="Content Placeholder 1"/>
          <p:cNvSpPr>
            <a:spLocks noGrp="1"/>
          </p:cNvSpPr>
          <p:nvPr>
            <p:ph idx="4294967295"/>
          </p:nvPr>
        </p:nvSpPr>
        <p:spPr>
          <a:xfrm>
            <a:off x="457200" y="3276600"/>
            <a:ext cx="7519988" cy="3108325"/>
          </a:xfrm>
        </p:spPr>
        <p:txBody>
          <a:bodyPr>
            <a:normAutofit lnSpcReduction="10000"/>
          </a:bodyPr>
          <a:lstStyle/>
          <a:p>
            <a:pPr marL="0" indent="0">
              <a:spcBef>
                <a:spcPts val="2400"/>
              </a:spcBef>
              <a:spcAft>
                <a:spcPts val="600"/>
              </a:spcAft>
              <a:buNone/>
            </a:pPr>
            <a:r>
              <a:rPr lang="en-CA" sz="2800" b="1" dirty="0" smtClean="0">
                <a:solidFill>
                  <a:srgbClr val="89DAFF"/>
                </a:solidFill>
                <a:latin typeface="Arial" charset="0"/>
                <a:cs typeface="Arial" charset="0"/>
              </a:rPr>
              <a:t>Connectivism</a:t>
            </a:r>
          </a:p>
          <a:p>
            <a:pPr marL="0" indent="0">
              <a:lnSpc>
                <a:spcPct val="120000"/>
              </a:lnSpc>
              <a:buNone/>
            </a:pPr>
            <a:r>
              <a:rPr lang="en-CA" dirty="0">
                <a:solidFill>
                  <a:schemeClr val="bg1"/>
                </a:solidFill>
              </a:rPr>
              <a:t>“At its heart, connectivism is the thesis that knowledge is distributed across a network of connections, and therefore that learning consists of the ability to construct and traverse those networks</a:t>
            </a:r>
            <a:r>
              <a:rPr lang="en-CA" dirty="0" smtClean="0">
                <a:solidFill>
                  <a:schemeClr val="bg1"/>
                </a:solidFill>
              </a:rPr>
              <a:t>.”</a:t>
            </a:r>
          </a:p>
          <a:p>
            <a:pPr lvl="1">
              <a:buNone/>
            </a:pPr>
            <a:r>
              <a:rPr lang="en-US" altLang="en-US" i="1" dirty="0"/>
              <a:t>What Connectivism Is</a:t>
            </a:r>
          </a:p>
          <a:p>
            <a:pPr lvl="1">
              <a:buNone/>
            </a:pPr>
            <a:r>
              <a:rPr lang="en-US" altLang="en-US" sz="1800" i="1" dirty="0">
                <a:hlinkClick r:id="rId3"/>
              </a:rPr>
              <a:t>http://halfanhour.blogspot.com/2007/02/what-connectivism-is.html</a:t>
            </a:r>
            <a:r>
              <a:rPr lang="en-US" altLang="en-US" sz="1800" i="1" dirty="0"/>
              <a:t> </a:t>
            </a:r>
          </a:p>
          <a:p>
            <a:pPr marL="0" indent="0">
              <a:lnSpc>
                <a:spcPct val="120000"/>
              </a:lnSpc>
              <a:buNone/>
            </a:pPr>
            <a:endParaRPr lang="en-CA" dirty="0">
              <a:solidFill>
                <a:schemeClr val="bg1"/>
              </a:solidFill>
            </a:endParaRPr>
          </a:p>
        </p:txBody>
      </p:sp>
    </p:spTree>
    <p:extLst>
      <p:ext uri="{BB962C8B-B14F-4D97-AF65-F5344CB8AC3E}">
        <p14:creationId xmlns:p14="http://schemas.microsoft.com/office/powerpoint/2010/main" val="72492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800600"/>
          </a:xfrm>
        </p:spPr>
        <p:txBody>
          <a:bodyPr>
            <a:noAutofit/>
          </a:bodyPr>
          <a:lstStyle/>
          <a:p>
            <a:pPr marL="0" indent="0">
              <a:buNone/>
            </a:pPr>
            <a:r>
              <a:rPr lang="en-CA" altLang="en-US" dirty="0"/>
              <a:t>Typical Workplace Learning:</a:t>
            </a:r>
          </a:p>
          <a:p>
            <a:pPr lvl="1"/>
            <a:r>
              <a:rPr lang="en-CA" altLang="en-US" sz="3200" dirty="0"/>
              <a:t> Demand driven</a:t>
            </a:r>
          </a:p>
          <a:p>
            <a:pPr lvl="1"/>
            <a:r>
              <a:rPr lang="en-CA" altLang="en-US" sz="3200" dirty="0"/>
              <a:t> Employer driven </a:t>
            </a:r>
          </a:p>
          <a:p>
            <a:pPr lvl="1"/>
            <a:r>
              <a:rPr lang="en-CA" altLang="en-US" sz="3200" dirty="0"/>
              <a:t> Content driven</a:t>
            </a:r>
          </a:p>
          <a:p>
            <a:pPr marL="0" indent="0">
              <a:buNone/>
            </a:pPr>
            <a:r>
              <a:rPr lang="en-CA" altLang="en-US" dirty="0"/>
              <a:t>It’s no coincidence that the dominant workplace e-learning technology is based on military training manuals</a:t>
            </a:r>
          </a:p>
          <a:p>
            <a:pPr>
              <a:lnSpc>
                <a:spcPct val="95000"/>
              </a:lnSpc>
              <a:spcBef>
                <a:spcPts val="800"/>
              </a:spcBef>
            </a:pPr>
            <a:endParaRPr lang="en-US" sz="2100" dirty="0">
              <a:solidFill>
                <a:schemeClr val="tx1"/>
              </a:solidFill>
            </a:endParaRPr>
          </a:p>
        </p:txBody>
      </p:sp>
      <p:sp>
        <p:nvSpPr>
          <p:cNvPr id="5" name="Slide Number Placeholder 4"/>
          <p:cNvSpPr>
            <a:spLocks noGrp="1"/>
          </p:cNvSpPr>
          <p:nvPr>
            <p:ph type="sldNum" sz="quarter" idx="12"/>
          </p:nvPr>
        </p:nvSpPr>
        <p:spPr/>
        <p:txBody>
          <a:bodyPr/>
          <a:lstStyle/>
          <a:p>
            <a:fld id="{A5580D42-4309-42CB-9101-536F0D1551A5}" type="slidenum">
              <a:rPr lang="en-US" smtClean="0"/>
              <a:pPr/>
              <a:t>5</a:t>
            </a:fld>
            <a:endParaRPr lang="en-US" dirty="0"/>
          </a:p>
        </p:txBody>
      </p:sp>
      <p:sp>
        <p:nvSpPr>
          <p:cNvPr id="4" name="Title 3"/>
          <p:cNvSpPr>
            <a:spLocks noGrp="1"/>
          </p:cNvSpPr>
          <p:nvPr>
            <p:ph type="title"/>
          </p:nvPr>
        </p:nvSpPr>
        <p:spPr/>
        <p:txBody>
          <a:bodyPr/>
          <a:lstStyle/>
          <a:p>
            <a:endParaRPr lang="en-CA"/>
          </a:p>
        </p:txBody>
      </p:sp>
    </p:spTree>
    <p:extLst>
      <p:ext uri="{BB962C8B-B14F-4D97-AF65-F5344CB8AC3E}">
        <p14:creationId xmlns:p14="http://schemas.microsoft.com/office/powerpoint/2010/main" val="2576664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CA" altLang="en-US" smtClean="0"/>
          </a:p>
        </p:txBody>
      </p:sp>
      <p:sp>
        <p:nvSpPr>
          <p:cNvPr id="5123" name="Content Placeholder 2"/>
          <p:cNvSpPr>
            <a:spLocks noGrp="1"/>
          </p:cNvSpPr>
          <p:nvPr>
            <p:ph idx="1"/>
          </p:nvPr>
        </p:nvSpPr>
        <p:spPr/>
        <p:txBody>
          <a:bodyPr/>
          <a:lstStyle/>
          <a:p>
            <a:pPr marL="0" indent="0">
              <a:buNone/>
            </a:pPr>
            <a:r>
              <a:rPr lang="en-CA" altLang="en-US" dirty="0" smtClean="0"/>
              <a:t>The Evolving Organization</a:t>
            </a: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56769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96000" y="152400"/>
            <a:ext cx="2209800" cy="369888"/>
          </a:xfrm>
          <a:prstGeom prst="rect">
            <a:avLst/>
          </a:prstGeom>
          <a:noFill/>
        </p:spPr>
        <p:txBody>
          <a:bodyPr>
            <a:spAutoFit/>
          </a:bodyPr>
          <a:lstStyle/>
          <a:p>
            <a:pPr fontAlgn="auto">
              <a:spcBef>
                <a:spcPts val="0"/>
              </a:spcBef>
              <a:spcAft>
                <a:spcPts val="0"/>
              </a:spcAft>
              <a:defRPr/>
            </a:pPr>
            <a:r>
              <a:rPr lang="en-CA" dirty="0">
                <a:solidFill>
                  <a:schemeClr val="bg2">
                    <a:lumMod val="50000"/>
                  </a:schemeClr>
                </a:solidFill>
                <a:latin typeface="+mn-lt"/>
                <a:cs typeface="+mn-cs"/>
              </a:rPr>
              <a:t>Vs Demand Driven</a:t>
            </a:r>
          </a:p>
        </p:txBody>
      </p:sp>
      <p:sp>
        <p:nvSpPr>
          <p:cNvPr id="5126" name="Rectangle 5"/>
          <p:cNvSpPr>
            <a:spLocks noChangeArrowheads="1"/>
          </p:cNvSpPr>
          <p:nvPr/>
        </p:nvSpPr>
        <p:spPr bwMode="auto">
          <a:xfrm>
            <a:off x="685800" y="6019800"/>
            <a:ext cx="685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CA" altLang="en-US" sz="1200"/>
              <a:t>Adapted from: </a:t>
            </a:r>
            <a:r>
              <a:rPr lang="en-CA" altLang="en-US" sz="1200">
                <a:hlinkClick r:id="rId3"/>
              </a:rPr>
              <a:t>http://www.slideshare.net/jarche/working-smarter-hr-exec-council?from=ss_embed</a:t>
            </a:r>
            <a:r>
              <a:rPr lang="en-CA" altLang="en-US" sz="1200"/>
              <a:t> </a:t>
            </a:r>
          </a:p>
        </p:txBody>
      </p:sp>
    </p:spTree>
    <p:extLst>
      <p:ext uri="{BB962C8B-B14F-4D97-AF65-F5344CB8AC3E}">
        <p14:creationId xmlns:p14="http://schemas.microsoft.com/office/powerpoint/2010/main" val="482020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 Interactions</a:t>
            </a:r>
            <a:endParaRPr lang="en-US" dirty="0"/>
          </a:p>
        </p:txBody>
      </p:sp>
      <p:sp>
        <p:nvSpPr>
          <p:cNvPr id="3" name="Content Placeholder 2"/>
          <p:cNvSpPr>
            <a:spLocks noGrp="1"/>
          </p:cNvSpPr>
          <p:nvPr>
            <p:ph idx="1"/>
          </p:nvPr>
        </p:nvSpPr>
        <p:spPr/>
        <p:txBody>
          <a:bodyPr>
            <a:normAutofit/>
          </a:bodyPr>
          <a:lstStyle/>
          <a:p>
            <a:r>
              <a:rPr lang="en-US" sz="2800" dirty="0" smtClean="0"/>
              <a:t>Not ‘spreading the word’</a:t>
            </a:r>
          </a:p>
          <a:p>
            <a:r>
              <a:rPr lang="en-US" sz="2800" dirty="0" smtClean="0"/>
              <a:t>Not ‘amplification’</a:t>
            </a:r>
          </a:p>
          <a:p>
            <a:r>
              <a:rPr lang="en-US" sz="2800" dirty="0" smtClean="0"/>
              <a:t>But rather, the creation of our own society, together</a:t>
            </a:r>
          </a:p>
          <a:p>
            <a:pPr lvl="1"/>
            <a:r>
              <a:rPr lang="en-US" sz="2400" dirty="0" smtClean="0"/>
              <a:t>emergent from the free actions of each of us</a:t>
            </a:r>
          </a:p>
          <a:p>
            <a:pPr lvl="1"/>
            <a:r>
              <a:rPr lang="en-US" sz="2400" dirty="0" smtClean="0"/>
              <a:t>not based on the ideas of one (or a small number) of individuals</a:t>
            </a:r>
            <a:endParaRPr lang="en-US" sz="2400" dirty="0"/>
          </a:p>
        </p:txBody>
      </p:sp>
    </p:spTree>
    <p:extLst>
      <p:ext uri="{BB962C8B-B14F-4D97-AF65-F5344CB8AC3E}">
        <p14:creationId xmlns:p14="http://schemas.microsoft.com/office/powerpoint/2010/main" val="3442283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Roles for Research</a:t>
            </a:r>
            <a:endParaRPr lang="en-US" dirty="0"/>
          </a:p>
        </p:txBody>
      </p:sp>
      <p:pic>
        <p:nvPicPr>
          <p:cNvPr id="4" name="Content Placeholder 3"/>
          <p:cNvPicPr>
            <a:picLocks noGrp="1" noChangeAspect="1"/>
          </p:cNvPicPr>
          <p:nvPr>
            <p:ph idx="1"/>
          </p:nvPr>
        </p:nvPicPr>
        <p:blipFill>
          <a:blip r:embed="rId2"/>
          <a:srcRect t="21131" b="21131"/>
          <a:stretch>
            <a:fillRect/>
          </a:stretch>
        </p:blipFill>
        <p:spPr/>
      </p:pic>
    </p:spTree>
    <p:extLst>
      <p:ext uri="{BB962C8B-B14F-4D97-AF65-F5344CB8AC3E}">
        <p14:creationId xmlns:p14="http://schemas.microsoft.com/office/powerpoint/2010/main" val="792358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Models for Schools</a:t>
            </a:r>
            <a:endParaRPr lang="en-US" dirty="0"/>
          </a:p>
        </p:txBody>
      </p:sp>
      <p:pic>
        <p:nvPicPr>
          <p:cNvPr id="4" name="Content Placeholder 3"/>
          <p:cNvPicPr>
            <a:picLocks noGrp="1" noChangeAspect="1"/>
          </p:cNvPicPr>
          <p:nvPr>
            <p:ph idx="1"/>
          </p:nvPr>
        </p:nvPicPr>
        <p:blipFill>
          <a:blip r:embed="rId2"/>
          <a:srcRect t="8712" b="8712"/>
          <a:stretch>
            <a:fillRect/>
          </a:stretch>
        </p:blipFill>
        <p:spPr/>
      </p:pic>
    </p:spTree>
    <p:extLst>
      <p:ext uri="{BB962C8B-B14F-4D97-AF65-F5344CB8AC3E}">
        <p14:creationId xmlns:p14="http://schemas.microsoft.com/office/powerpoint/2010/main" val="751747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4346</TotalTime>
  <Words>2222</Words>
  <Application>Microsoft Office PowerPoint</Application>
  <PresentationFormat>On-screen Show (4:3)</PresentationFormat>
  <Paragraphs>264</Paragraphs>
  <Slides>36</Slides>
  <Notes>13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A Personal Learning Framework </vt:lpstr>
      <vt:lpstr>PowerPoint Presentation</vt:lpstr>
      <vt:lpstr>Collective Connective Intelligence</vt:lpstr>
      <vt:lpstr>PowerPoint Presentation</vt:lpstr>
      <vt:lpstr>PowerPoint Presentation</vt:lpstr>
      <vt:lpstr>PowerPoint Presentation</vt:lpstr>
      <vt:lpstr>Community = Interactions</vt:lpstr>
      <vt:lpstr>New Roles for Research</vt:lpstr>
      <vt:lpstr>New Models for Schools</vt:lpstr>
      <vt:lpstr>A Map of the Community</vt:lpstr>
      <vt:lpstr>The MOOC Model</vt:lpstr>
      <vt:lpstr>PowerPoint Presentation</vt:lpstr>
      <vt:lpstr>PowerPoint Presentation</vt:lpstr>
      <vt:lpstr>PowerPoint Presentation</vt:lpstr>
      <vt:lpstr>PowerPoint Presentation</vt:lpstr>
      <vt:lpstr>Personal Knowledge</vt:lpstr>
      <vt:lpstr>The Main Idea</vt:lpstr>
      <vt:lpstr>Organization</vt:lpstr>
      <vt:lpstr>Connectivism</vt:lpstr>
      <vt:lpstr>Engagement and Empowerment</vt:lpstr>
      <vt:lpstr>Complexity</vt:lpstr>
      <vt:lpstr>PowerPoint Presentation</vt:lpstr>
      <vt:lpstr>Learning is Immersive</vt:lpstr>
      <vt:lpstr>Networks, Network Theory</vt:lpstr>
      <vt:lpstr>The Design of a PLE</vt:lpstr>
      <vt:lpstr>Plearn </vt:lpstr>
      <vt:lpstr>Aggregation</vt:lpstr>
      <vt:lpstr>Resource Profiles</vt:lpstr>
      <vt:lpstr>Scaffolds and Third Party Services</vt:lpstr>
      <vt:lpstr>Learning and Performance Support Systems</vt:lpstr>
      <vt:lpstr>PowerPoint Presentation</vt:lpstr>
      <vt:lpstr>PowerPoint Presentation</vt:lpstr>
      <vt:lpstr>Learning and Performance Support System: Core Technology Development Projects</vt:lpstr>
      <vt:lpstr>Technical and scientific requirements</vt:lpstr>
      <vt:lpstr>Program Design and Scope</vt:lpstr>
      <vt:lpstr>PowerPoint Presentation</vt:lpstr>
    </vt:vector>
  </TitlesOfParts>
  <Company>NRC - CNRC- CBS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Dana Cranstone</dc:creator>
  <cp:lastModifiedBy>Stephen Downes</cp:lastModifiedBy>
  <cp:revision>126</cp:revision>
  <dcterms:created xsi:type="dcterms:W3CDTF">2013-06-12T14:07:13Z</dcterms:created>
  <dcterms:modified xsi:type="dcterms:W3CDTF">2014-02-10T18:36:45Z</dcterms:modified>
</cp:coreProperties>
</file>