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6" r:id="rId2"/>
    <p:sldId id="271" r:id="rId3"/>
    <p:sldId id="272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59" r:id="rId14"/>
    <p:sldId id="260" r:id="rId15"/>
    <p:sldId id="27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4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DF873-703B-4E9F-98A3-C8083623146A}" type="datetimeFigureOut">
              <a:rPr lang="en-CA" smtClean="0"/>
              <a:t>20/04/2014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E2989-B266-4F8D-BFF0-866A65D918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94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2DE-5163-45B6-B72C-CCB0301DF4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9C3E51-2140-E74D-A52F-7EDE7E5F5DCB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9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0D3BAB-6D79-1243-9B01-174131571EAC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0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25CCD8-5C2E-8149-95BE-960FD8EE8BDC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6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4/20/2014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obimooc.wikispace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://ds106.u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el2014.mooc.ca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@downes.ca" TargetMode="External"/><Relationship Id="rId2" Type="http://schemas.openxmlformats.org/officeDocument/2006/relationships/hyperlink" Target="http://www.downes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phen.Downes@nrc-cnrc.gc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37794987@N00/2843707657/" TargetMode="External"/><Relationship Id="rId4" Type="http://schemas.openxmlformats.org/officeDocument/2006/relationships/hyperlink" Target="http://gbl55.wordpress.com/2011/03/08/cck11-man-this-mooc-is-something-els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apps.cc.umanitoba.ca/moodle/course/view.php?id=20" TargetMode="External"/><Relationship Id="rId5" Type="http://schemas.openxmlformats.org/officeDocument/2006/relationships/hyperlink" Target="http://connect.downes.ca/cgi-bin/archive.cgi?page=thedaily.htm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connect.downes.ca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ange.mooc.ca/" TargetMode="External"/><Relationship Id="rId5" Type="http://schemas.openxmlformats.org/officeDocument/2006/relationships/hyperlink" Target="http://edfuture.net/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s.cetis.ac.uk/wp-content/uploads/2013/03/MOOCs-and-Open-Educatio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ope.bccampus.ca/course/view.php?id=36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763451" cy="3035808"/>
          </a:xfrm>
        </p:spPr>
        <p:txBody>
          <a:bodyPr/>
          <a:lstStyle/>
          <a:p>
            <a:r>
              <a:rPr lang="en-CA" dirty="0" smtClean="0"/>
              <a:t>MOOCs 4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Stephen Downes</a:t>
            </a:r>
          </a:p>
          <a:p>
            <a:r>
              <a:rPr lang="en-CA" dirty="0" smtClean="0"/>
              <a:t>Philadelphia, April 11,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74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094621" y="492125"/>
            <a:ext cx="3114592" cy="1238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cs typeface="Chalkduster" charset="0"/>
              </a:rPr>
              <a:t>MobiMOOC</a:t>
            </a:r>
            <a:endParaRPr lang="en-US" dirty="0">
              <a:cs typeface="Chalkduster" charset="0"/>
            </a:endParaRPr>
          </a:p>
        </p:txBody>
      </p:sp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6110288" y="5765217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http://mobimooc.wikispaces.com/</a:t>
            </a:r>
            <a:r>
              <a:rPr lang="en-US" dirty="0"/>
              <a:t> 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3172327" y="5308601"/>
            <a:ext cx="6649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800000"/>
                </a:solidFill>
                <a:latin typeface="Chalkboard" charset="0"/>
                <a:cs typeface="Chalkboard" charset="0"/>
              </a:rPr>
              <a:t>Supporting Mobile Learning Technology</a:t>
            </a:r>
          </a:p>
        </p:txBody>
      </p:sp>
      <p:pic>
        <p:nvPicPr>
          <p:cNvPr id="4915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30376"/>
            <a:ext cx="696595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730375"/>
            <a:ext cx="1270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8802689" y="3492501"/>
            <a:ext cx="1406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800000"/>
                </a:solidFill>
                <a:latin typeface="Chalkboard" charset="0"/>
                <a:cs typeface="Chalkboard" charset="0"/>
              </a:rPr>
              <a:t>Inge de Waard</a:t>
            </a:r>
          </a:p>
        </p:txBody>
      </p:sp>
    </p:spTree>
    <p:extLst>
      <p:ext uri="{BB962C8B-B14F-4D97-AF65-F5344CB8AC3E}">
        <p14:creationId xmlns:p14="http://schemas.microsoft.com/office/powerpoint/2010/main" val="31282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690145" y="19050"/>
            <a:ext cx="8316913" cy="123825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cs typeface="Chalkduster" charset="0"/>
              </a:rPr>
              <a:t>The madness and mayhem of DS106</a:t>
            </a:r>
          </a:p>
        </p:txBody>
      </p:sp>
      <p:sp>
        <p:nvSpPr>
          <p:cNvPr id="50178" name="TextBox 10"/>
          <p:cNvSpPr txBox="1">
            <a:spLocks noChangeArrowheads="1"/>
          </p:cNvSpPr>
          <p:nvPr/>
        </p:nvSpPr>
        <p:spPr bwMode="auto">
          <a:xfrm>
            <a:off x="3429001" y="5133976"/>
            <a:ext cx="7662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800000"/>
                </a:solidFill>
                <a:latin typeface="Chalkboard" charset="0"/>
                <a:cs typeface="Chalkboard" charset="0"/>
              </a:rPr>
              <a:t>DS = Digital Storytelling</a:t>
            </a:r>
          </a:p>
          <a:p>
            <a:r>
              <a:rPr lang="en-US" sz="2800" dirty="0">
                <a:solidFill>
                  <a:srgbClr val="800000"/>
                </a:solidFill>
                <a:latin typeface="Chalkboard" charset="0"/>
                <a:cs typeface="Chalkboard" charset="0"/>
              </a:rPr>
              <a:t>DS106 redefined activities and participation </a:t>
            </a:r>
          </a:p>
        </p:txBody>
      </p:sp>
      <p:pic>
        <p:nvPicPr>
          <p:cNvPr id="5017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206500"/>
            <a:ext cx="4945063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1" y="1730376"/>
            <a:ext cx="14827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3213101"/>
            <a:ext cx="18161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641475"/>
            <a:ext cx="2146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11"/>
          <p:cNvSpPr txBox="1">
            <a:spLocks noChangeArrowheads="1"/>
          </p:cNvSpPr>
          <p:nvPr/>
        </p:nvSpPr>
        <p:spPr bwMode="auto">
          <a:xfrm>
            <a:off x="8548688" y="4554539"/>
            <a:ext cx="211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800000"/>
                </a:solidFill>
                <a:latin typeface="Chalkboard" charset="0"/>
                <a:cs typeface="Chalkboard" charset="0"/>
              </a:rPr>
              <a:t>Jim Groom</a:t>
            </a:r>
          </a:p>
        </p:txBody>
      </p:sp>
      <p:sp>
        <p:nvSpPr>
          <p:cNvPr id="50184" name="Rectangle 12"/>
          <p:cNvSpPr>
            <a:spLocks noChangeArrowheads="1"/>
          </p:cNvSpPr>
          <p:nvPr/>
        </p:nvSpPr>
        <p:spPr bwMode="auto">
          <a:xfrm>
            <a:off x="3478464" y="6088064"/>
            <a:ext cx="1955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http://ds106.us/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74" y="1941695"/>
            <a:ext cx="8325853" cy="3511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6988" y="5681803"/>
            <a:ext cx="336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MOOC REL 2014</a:t>
            </a:r>
          </a:p>
          <a:p>
            <a:r>
              <a:rPr lang="en-CA" dirty="0">
                <a:hlinkClick r:id="rId3"/>
              </a:rPr>
              <a:t>http://rel2014.mooc.ca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1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 </a:t>
            </a:r>
            <a:r>
              <a:rPr lang="en-CA" dirty="0" err="1" smtClean="0"/>
              <a:t>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Autonomy -</a:t>
            </a:r>
            <a:r>
              <a:rPr lang="en-CA" sz="2800" dirty="0"/>
              <a:t> </a:t>
            </a:r>
            <a:r>
              <a:rPr lang="en-CA" sz="2800" dirty="0" smtClean="0"/>
              <a:t>People make their own choices, select their own path</a:t>
            </a:r>
            <a:endParaRPr lang="en-CA" sz="2400" dirty="0" smtClean="0"/>
          </a:p>
          <a:p>
            <a:r>
              <a:rPr lang="en-CA" sz="2800" dirty="0" smtClean="0"/>
              <a:t>Openness - Content in and out, people can come and go</a:t>
            </a:r>
          </a:p>
          <a:p>
            <a:r>
              <a:rPr lang="en-CA" sz="2800" dirty="0" smtClean="0"/>
              <a:t>Diversity – a mosaic not a melting pot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</a:pPr>
            <a:r>
              <a:rPr lang="en-CA" sz="2000" dirty="0"/>
              <a:t>Overt recognition that people have multiple motives, objectives, </a:t>
            </a:r>
            <a:r>
              <a:rPr lang="en-CA" sz="2000" dirty="0" smtClean="0"/>
              <a:t>values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</a:pPr>
            <a:r>
              <a:rPr lang="en-CA" sz="2000" dirty="0" smtClean="0"/>
              <a:t>Includes but not limited to culture, language, technology, etc.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CA" sz="2800" dirty="0" smtClean="0"/>
              <a:t>Interactivity – knowledge that scales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</a:pPr>
            <a:r>
              <a:rPr lang="en-CA" sz="2000" dirty="0" smtClean="0"/>
              <a:t>Not a ‘transmission’ model of learning 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</a:pPr>
            <a:r>
              <a:rPr lang="en-CA" sz="2000" dirty="0" smtClean="0"/>
              <a:t>Learning the result of growth and development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76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468436" cy="4050792"/>
          </a:xfrm>
        </p:spPr>
        <p:txBody>
          <a:bodyPr>
            <a:noAutofit/>
          </a:bodyPr>
          <a:lstStyle/>
          <a:p>
            <a:r>
              <a:rPr lang="en-CA" sz="2800" dirty="0" smtClean="0"/>
              <a:t>Personal learning and performance support systems</a:t>
            </a:r>
          </a:p>
          <a:p>
            <a:r>
              <a:rPr lang="en-CA" sz="2800" dirty="0" smtClean="0"/>
              <a:t>Based on network principles designed for individual interactivity</a:t>
            </a:r>
          </a:p>
          <a:p>
            <a:r>
              <a:rPr lang="en-CA" sz="2800" dirty="0" smtClean="0"/>
              <a:t>Our LPSS Program:</a:t>
            </a:r>
          </a:p>
          <a:p>
            <a:pPr lvl="1"/>
            <a:r>
              <a:rPr lang="en-CA" sz="2400" dirty="0" smtClean="0"/>
              <a:t>Personal Learning Record – badges and beyond</a:t>
            </a:r>
          </a:p>
          <a:p>
            <a:pPr lvl="1"/>
            <a:r>
              <a:rPr lang="en-CA" sz="2400" dirty="0" smtClean="0"/>
              <a:t>Resource Repository Network – syndication, not silos</a:t>
            </a:r>
          </a:p>
          <a:p>
            <a:pPr lvl="1"/>
            <a:r>
              <a:rPr lang="en-CA" sz="2400" dirty="0" smtClean="0"/>
              <a:t>Personal Cloud – distributed ubiquitous computing</a:t>
            </a:r>
          </a:p>
          <a:p>
            <a:pPr lvl="1"/>
            <a:r>
              <a:rPr lang="en-CA" sz="2400" dirty="0" smtClean="0"/>
              <a:t>Personal Learning Assistant – a projection of services into platforms</a:t>
            </a:r>
          </a:p>
          <a:p>
            <a:pPr lvl="1"/>
            <a:r>
              <a:rPr lang="en-CA" sz="2400" dirty="0" smtClean="0"/>
              <a:t>Competency Development – smart credentials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605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896" y="517360"/>
            <a:ext cx="4108072" cy="842209"/>
          </a:xfrm>
        </p:spPr>
        <p:txBody>
          <a:bodyPr>
            <a:normAutofit/>
          </a:bodyPr>
          <a:lstStyle/>
          <a:p>
            <a:r>
              <a:rPr lang="en-CA" dirty="0" smtClean="0"/>
              <a:t>Core Projects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972" y="1603330"/>
            <a:ext cx="7832829" cy="426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 dirty="0" smtClean="0"/>
              <a:t>Stephen Downes</a:t>
            </a:r>
          </a:p>
          <a:p>
            <a:pPr marL="0" indent="0">
              <a:buNone/>
            </a:pPr>
            <a:r>
              <a:rPr lang="en-CA" sz="2800" dirty="0" smtClean="0"/>
              <a:t>Program Leader, Learning and Performance Support Systems</a:t>
            </a:r>
          </a:p>
          <a:p>
            <a:pPr marL="0" indent="0">
              <a:buNone/>
            </a:pPr>
            <a:r>
              <a:rPr lang="en-CA" sz="2800" dirty="0" smtClean="0"/>
              <a:t>National Research Council Canada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 smtClean="0">
                <a:hlinkClick r:id="rId2"/>
              </a:rPr>
              <a:t>http://www.downes.ca</a:t>
            </a: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>
                <a:hlinkClick r:id="rId3"/>
              </a:rPr>
              <a:t>stephen@downes.ca</a:t>
            </a:r>
            <a:r>
              <a:rPr lang="en-CA" sz="2800" dirty="0" smtClean="0"/>
              <a:t>    </a:t>
            </a:r>
            <a:r>
              <a:rPr lang="en-CA" sz="2800" dirty="0" smtClean="0">
                <a:hlinkClick r:id="rId4"/>
              </a:rPr>
              <a:t>Stephen.Downes@nrc-cnrc.gc.ca</a:t>
            </a:r>
            <a:endParaRPr lang="en-CA" sz="28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30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Democratization?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smtClean="0"/>
              <a:t>- </a:t>
            </a:r>
            <a:r>
              <a:rPr lang="en-CA" sz="2400" dirty="0"/>
              <a:t>getting people into jobs, </a:t>
            </a:r>
            <a:r>
              <a:rPr lang="en-CA" sz="2400" dirty="0" err="1"/>
              <a:t>etc</a:t>
            </a:r>
            <a:r>
              <a:rPr lang="en-CA" sz="2400" dirty="0"/>
              <a:t> (India - 500 million people need employment skills)</a:t>
            </a:r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smtClean="0"/>
              <a:t>- </a:t>
            </a:r>
            <a:r>
              <a:rPr lang="en-CA" sz="2400" dirty="0"/>
              <a:t>question of how much is a production problem and how much is a distribution problem</a:t>
            </a:r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smtClean="0"/>
              <a:t>- </a:t>
            </a:r>
            <a:r>
              <a:rPr lang="en-CA" sz="2400" dirty="0"/>
              <a:t>how much of this economy depends on creating scarcities rather than responding to them</a:t>
            </a:r>
          </a:p>
          <a:p>
            <a:pPr marL="0" indent="0">
              <a:buNone/>
            </a:pPr>
            <a:r>
              <a:rPr lang="en-CA" sz="2400" dirty="0"/>
              <a:t>		- issues of licensing</a:t>
            </a:r>
          </a:p>
          <a:p>
            <a:pPr marL="0" indent="0">
              <a:buNone/>
            </a:pPr>
            <a:r>
              <a:rPr lang="en-CA" sz="2400" dirty="0"/>
              <a:t>		- 'giving knowledge for free' </a:t>
            </a:r>
            <a:r>
              <a:rPr lang="en-CA" sz="2400" dirty="0" err="1"/>
              <a:t>vs</a:t>
            </a:r>
            <a:r>
              <a:rPr lang="en-CA" sz="2400" dirty="0"/>
              <a:t> 'creating knowledge'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04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	- democratic MOOCs - </a:t>
            </a:r>
            <a:r>
              <a:rPr lang="en-CA" sz="2400" dirty="0" err="1"/>
              <a:t>vs</a:t>
            </a:r>
            <a:r>
              <a:rPr lang="en-CA" sz="2400" dirty="0"/>
              <a:t>? what leads us closer to meeting needs of developing </a:t>
            </a:r>
            <a:r>
              <a:rPr lang="en-CA" sz="2400" dirty="0" smtClean="0"/>
              <a:t>world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	- &amp; education isn't a 'delivery problem' so much as a creation problem</a:t>
            </a:r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smtClean="0"/>
              <a:t>- </a:t>
            </a:r>
            <a:r>
              <a:rPr lang="en-CA" sz="2400" dirty="0"/>
              <a:t>we need to get away from delivering learning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1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Invention of MOOCs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Developed in 2008 in Canada</a:t>
            </a:r>
          </a:p>
          <a:p>
            <a:r>
              <a:rPr lang="en-CA" sz="2800" dirty="0" smtClean="0"/>
              <a:t>Based on network principles</a:t>
            </a:r>
          </a:p>
          <a:p>
            <a:pPr lvl="1"/>
            <a:r>
              <a:rPr lang="en-CA" sz="2400" dirty="0" smtClean="0"/>
              <a:t>No central organizing principle or content</a:t>
            </a:r>
          </a:p>
          <a:p>
            <a:pPr lvl="1"/>
            <a:r>
              <a:rPr lang="en-CA" sz="2400" dirty="0" smtClean="0"/>
              <a:t>Knowledge created rather than propagated</a:t>
            </a:r>
          </a:p>
          <a:p>
            <a:endParaRPr lang="en-CA" dirty="0"/>
          </a:p>
        </p:txBody>
      </p:sp>
      <p:pic>
        <p:nvPicPr>
          <p:cNvPr id="4" name="Picture 2" descr="http://www.rzuser.uni-heidelberg.de/~x28/en/172/ccke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1" y="4044990"/>
            <a:ext cx="3099441" cy="20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69" y="4044991"/>
            <a:ext cx="2335958" cy="20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67835" y="6147355"/>
            <a:ext cx="32541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 smtClean="0"/>
              <a:t>Image: Gordon </a:t>
            </a:r>
            <a:r>
              <a:rPr lang="en-CA" sz="1050" dirty="0"/>
              <a:t>Lockhart</a:t>
            </a:r>
            <a:br>
              <a:rPr lang="en-CA" sz="1050" dirty="0"/>
            </a:br>
            <a:r>
              <a:rPr lang="en-CA" sz="1050" u="sng" dirty="0">
                <a:hlinkClick r:id="rId4"/>
              </a:rPr>
              <a:t>http://gbl55.wordpress.com/2011/03/08/cck11-man-this-mooc-is-something-else</a:t>
            </a:r>
            <a:r>
              <a:rPr lang="en-CA" sz="1050" u="sng" dirty="0" smtClean="0">
                <a:hlinkClick r:id="rId4"/>
              </a:rPr>
              <a:t>/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1180751" y="6153887"/>
            <a:ext cx="3048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 smtClean="0"/>
              <a:t>Image: Matthias Melcher</a:t>
            </a:r>
          </a:p>
          <a:p>
            <a:r>
              <a:rPr lang="en-CA" sz="1050" dirty="0" smtClean="0">
                <a:hlinkClick r:id="rId5"/>
              </a:rPr>
              <a:t>https</a:t>
            </a:r>
            <a:r>
              <a:rPr lang="en-CA" sz="1050" dirty="0">
                <a:hlinkClick r:id="rId5"/>
              </a:rPr>
              <a:t>://www.flickr.com/photos/37794987@N00/2843707657</a:t>
            </a:r>
            <a:r>
              <a:rPr lang="en-CA" sz="1050" dirty="0" smtClean="0">
                <a:hlinkClick r:id="rId5"/>
              </a:rPr>
              <a:t>/</a:t>
            </a:r>
            <a:r>
              <a:rPr lang="en-CA" sz="1050" dirty="0" smtClean="0"/>
              <a:t> 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627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MOOCs Defined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‘Massive’ by design</a:t>
            </a:r>
          </a:p>
          <a:p>
            <a:pPr lvl="1"/>
            <a:r>
              <a:rPr lang="en-CA" sz="2400" dirty="0" smtClean="0"/>
              <a:t>Network design avoids bottlenecks; scaling achieved by mesh</a:t>
            </a:r>
          </a:p>
          <a:p>
            <a:r>
              <a:rPr lang="en-CA" sz="2800" dirty="0" smtClean="0"/>
              <a:t>‘Open’ as in door</a:t>
            </a:r>
          </a:p>
          <a:p>
            <a:pPr lvl="1"/>
            <a:r>
              <a:rPr lang="en-CA" sz="2400" dirty="0" smtClean="0"/>
              <a:t>Free as in ‘beer’ and ‘</a:t>
            </a:r>
            <a:r>
              <a:rPr lang="en-CA" sz="2400" dirty="0" err="1" smtClean="0"/>
              <a:t>libre</a:t>
            </a:r>
            <a:r>
              <a:rPr lang="en-CA" sz="2400" dirty="0" smtClean="0"/>
              <a:t>’, Open as in ‘content’ and in ‘door’</a:t>
            </a:r>
          </a:p>
          <a:p>
            <a:r>
              <a:rPr lang="en-CA" sz="2800" dirty="0" smtClean="0"/>
              <a:t>‘Online’ as in online</a:t>
            </a:r>
          </a:p>
          <a:p>
            <a:pPr lvl="1"/>
            <a:r>
              <a:rPr lang="en-CA" sz="2400" dirty="0" smtClean="0"/>
              <a:t>Local events encouraged, but the course isn’t offline</a:t>
            </a:r>
          </a:p>
          <a:p>
            <a:r>
              <a:rPr lang="en-CA" sz="2800" dirty="0" smtClean="0"/>
              <a:t>Course (as opposed to community)</a:t>
            </a:r>
          </a:p>
          <a:p>
            <a:pPr lvl="1"/>
            <a:r>
              <a:rPr lang="en-CA" sz="2400" dirty="0" smtClean="0"/>
              <a:t>In the sense of ‘a course of lectures’</a:t>
            </a: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37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CCK08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66" y="852615"/>
            <a:ext cx="523858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81" y="2186509"/>
            <a:ext cx="4680520" cy="355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70058" y="5817685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5"/>
              </a:rPr>
              <a:t>http://connect.downes.ca/cgi-bin/archive.cgi?page=thedaily.htm</a:t>
            </a:r>
            <a:r>
              <a:rPr lang="en-CA" sz="1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3255" y="4986688"/>
            <a:ext cx="3043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6"/>
              </a:rPr>
              <a:t>http://wwwapps.cc.umanitoba.ca/moodle/course/view.php?id=20</a:t>
            </a:r>
            <a:r>
              <a:rPr lang="en-CA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3908" y="5817685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2300 </a:t>
            </a:r>
            <a:r>
              <a:rPr lang="fr-FR" sz="2400" dirty="0" err="1"/>
              <a:t>students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3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83" y="1010568"/>
            <a:ext cx="4359400" cy="268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56" y="3268558"/>
            <a:ext cx="5186468" cy="307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1795" y="5674417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2800 </a:t>
            </a:r>
            <a:r>
              <a:rPr lang="fr-FR" dirty="0" err="1"/>
              <a:t>students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19218" y="3736607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1800 </a:t>
            </a:r>
            <a:r>
              <a:rPr lang="fr-FR" dirty="0" err="1"/>
              <a:t>students</a:t>
            </a:r>
            <a:endParaRPr lang="en-US" dirty="0"/>
          </a:p>
        </p:txBody>
      </p:sp>
      <p:pic>
        <p:nvPicPr>
          <p:cNvPr id="1029" name="Picture 5" descr="http://etcjournal.files.wordpress.com/2012/10/cfhe12.jpg?w=300&amp;h=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12" y="2483223"/>
            <a:ext cx="2857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99592" y="1812224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3000 </a:t>
            </a:r>
            <a:r>
              <a:rPr lang="fr-FR" dirty="0" err="1"/>
              <a:t>students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56670" y="2098035"/>
            <a:ext cx="1844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http://edfuture.net/</a:t>
            </a:r>
            <a:r>
              <a:rPr lang="en-US" sz="1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3749" y="5999817"/>
            <a:ext cx="2189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http://change.mooc.ca/</a:t>
            </a:r>
            <a:r>
              <a:rPr lang="en-US" sz="14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19219" y="4069867"/>
            <a:ext cx="2417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7"/>
              </a:rPr>
              <a:t>http://connect.downes.ca/</a:t>
            </a:r>
            <a:r>
              <a:rPr lang="en-US" sz="1400" dirty="0"/>
              <a:t>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167235" y="611090"/>
            <a:ext cx="337235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Other</a:t>
            </a:r>
            <a:r>
              <a:rPr lang="en-US" dirty="0">
                <a:solidFill>
                  <a:schemeClr val="tx1"/>
                </a:solidFill>
              </a:rPr>
              <a:t> Courses</a:t>
            </a:r>
          </a:p>
        </p:txBody>
      </p:sp>
    </p:spTree>
    <p:extLst>
      <p:ext uri="{BB962C8B-B14F-4D97-AF65-F5344CB8AC3E}">
        <p14:creationId xmlns:p14="http://schemas.microsoft.com/office/powerpoint/2010/main" val="13302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850" y="133099"/>
            <a:ext cx="7704667" cy="135555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Evolution of MOOCs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66" y="1277435"/>
            <a:ext cx="7853060" cy="4111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2232" y="56775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600" dirty="0">
                <a:hlinkClick r:id="rId3"/>
              </a:rPr>
              <a:t>http://publications.cetis.ac.uk/wp-content/uploads/2013/03/MOOCs-and-Open-Education.pdf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69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63311" y="200025"/>
            <a:ext cx="5370763" cy="1238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800000"/>
                </a:solidFill>
                <a:cs typeface="Chalkduster" charset="0"/>
              </a:rPr>
              <a:t>Learning Analytics</a:t>
            </a:r>
          </a:p>
        </p:txBody>
      </p:sp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4563310" y="6211888"/>
            <a:ext cx="4841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http://scope.bccampus.ca/course/view.php?id=365</a:t>
            </a:r>
            <a:r>
              <a:rPr lang="en-US" dirty="0"/>
              <a:t> 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48131" name="TextBox 10"/>
          <p:cNvSpPr txBox="1">
            <a:spLocks noChangeArrowheads="1"/>
          </p:cNvSpPr>
          <p:nvPr/>
        </p:nvSpPr>
        <p:spPr bwMode="auto">
          <a:xfrm>
            <a:off x="2546351" y="5570539"/>
            <a:ext cx="7662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800000"/>
                </a:solidFill>
                <a:latin typeface="Chalkboard" charset="0"/>
                <a:cs typeface="Chalkboard" charset="0"/>
              </a:rPr>
              <a:t>LAK11: How to measure success in a MOOC</a:t>
            </a:r>
          </a:p>
        </p:txBody>
      </p:sp>
      <p:pic>
        <p:nvPicPr>
          <p:cNvPr id="4813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1" y="1557338"/>
            <a:ext cx="6350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50</TotalTime>
  <Words>376</Words>
  <Application>Microsoft Office PowerPoint</Application>
  <PresentationFormat>Custom</PresentationFormat>
  <Paragraphs>90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Wood Type</vt:lpstr>
      <vt:lpstr>MOOCs 4 Development</vt:lpstr>
      <vt:lpstr>Democratization?</vt:lpstr>
      <vt:lpstr>PowerPoint Presentation</vt:lpstr>
      <vt:lpstr>The Invention of MOOCs</vt:lpstr>
      <vt:lpstr>MOOCs Defined</vt:lpstr>
      <vt:lpstr>CCK08</vt:lpstr>
      <vt:lpstr>  </vt:lpstr>
      <vt:lpstr>Evolution of MOOCs</vt:lpstr>
      <vt:lpstr>Learning Analytics</vt:lpstr>
      <vt:lpstr>MobiMOOC</vt:lpstr>
      <vt:lpstr>The madness and mayhem of DS106</vt:lpstr>
      <vt:lpstr>Currently</vt:lpstr>
      <vt:lpstr>Design PrInciples</vt:lpstr>
      <vt:lpstr>Future Technology</vt:lpstr>
      <vt:lpstr>Core Projects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MOOCs 4 Development</dc:title>
  <dc:creator>Stephen Downes</dc:creator>
  <cp:lastModifiedBy>Stephen Downes</cp:lastModifiedBy>
  <cp:revision>7</cp:revision>
  <dcterms:created xsi:type="dcterms:W3CDTF">2014-04-11T12:35:19Z</dcterms:created>
  <dcterms:modified xsi:type="dcterms:W3CDTF">2014-04-20T18:34:30Z</dcterms:modified>
</cp:coreProperties>
</file>