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304" r:id="rId3"/>
    <p:sldId id="301" r:id="rId4"/>
    <p:sldId id="302" r:id="rId5"/>
    <p:sldId id="257" r:id="rId6"/>
    <p:sldId id="258" r:id="rId7"/>
    <p:sldId id="283" r:id="rId8"/>
    <p:sldId id="284" r:id="rId9"/>
    <p:sldId id="285" r:id="rId10"/>
    <p:sldId id="286" r:id="rId11"/>
    <p:sldId id="308" r:id="rId12"/>
    <p:sldId id="300" r:id="rId13"/>
    <p:sldId id="287" r:id="rId14"/>
    <p:sldId id="288" r:id="rId15"/>
    <p:sldId id="291" r:id="rId16"/>
    <p:sldId id="292" r:id="rId17"/>
    <p:sldId id="293" r:id="rId18"/>
    <p:sldId id="294" r:id="rId19"/>
    <p:sldId id="295" r:id="rId20"/>
    <p:sldId id="296" r:id="rId21"/>
    <p:sldId id="297" r:id="rId22"/>
    <p:sldId id="298" r:id="rId23"/>
    <p:sldId id="307" r:id="rId24"/>
    <p:sldId id="299" r:id="rId25"/>
    <p:sldId id="303" r:id="rId26"/>
    <p:sldId id="262" r:id="rId27"/>
    <p:sldId id="263" r:id="rId28"/>
    <p:sldId id="278" r:id="rId29"/>
    <p:sldId id="264" r:id="rId30"/>
    <p:sldId id="268" r:id="rId31"/>
    <p:sldId id="309" r:id="rId32"/>
    <p:sldId id="310" r:id="rId33"/>
    <p:sldId id="311" r:id="rId34"/>
    <p:sldId id="312" r:id="rId35"/>
    <p:sldId id="313" r:id="rId36"/>
    <p:sldId id="315" r:id="rId37"/>
    <p:sldId id="319" r:id="rId38"/>
    <p:sldId id="321" r:id="rId39"/>
    <p:sldId id="322" r:id="rId40"/>
    <p:sldId id="324" r:id="rId41"/>
    <p:sldId id="265" r:id="rId42"/>
    <p:sldId id="266" r:id="rId43"/>
    <p:sldId id="279" r:id="rId44"/>
    <p:sldId id="280" r:id="rId45"/>
    <p:sldId id="281" r:id="rId46"/>
    <p:sldId id="282" r:id="rId47"/>
    <p:sldId id="305" r:id="rId48"/>
    <p:sldId id="30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17" autoAdjust="0"/>
    <p:restoredTop sz="94660"/>
  </p:normalViewPr>
  <p:slideViewPr>
    <p:cSldViewPr snapToGrid="0">
      <p:cViewPr varScale="1">
        <p:scale>
          <a:sx n="63" d="100"/>
          <a:sy n="63" d="100"/>
        </p:scale>
        <p:origin x="77"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26F21C-2101-4673-ACBD-A407102DDF87}" type="datetimeFigureOut">
              <a:rPr lang="en-CA" smtClean="0"/>
              <a:t>2014-05-22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0830A3-606F-4C82-987D-C89AB28EFF22}" type="slidenum">
              <a:rPr lang="en-CA" smtClean="0"/>
              <a:t>‹#›</a:t>
            </a:fld>
            <a:endParaRPr lang="en-CA"/>
          </a:p>
        </p:txBody>
      </p:sp>
    </p:spTree>
    <p:extLst>
      <p:ext uri="{BB962C8B-B14F-4D97-AF65-F5344CB8AC3E}">
        <p14:creationId xmlns:p14="http://schemas.microsoft.com/office/powerpoint/2010/main" val="3650946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diyubook.com/2011/07/now-available-for-free-download-the-edupunks-guide/" TargetMode="External"/><Relationship Id="rId2" Type="http://schemas.openxmlformats.org/officeDocument/2006/relationships/slide" Target="../slides/slide43.xml"/><Relationship Id="rId1" Type="http://schemas.openxmlformats.org/officeDocument/2006/relationships/notesMaster" Target="../notesMasters/notesMaster1.xml"/><Relationship Id="rId5" Type="http://schemas.openxmlformats.org/officeDocument/2006/relationships/hyperlink" Target="http://dmlcentral.net/blog/howard-rheingold/shelly-terrell-global-netweaver-curator-pln-builder" TargetMode="External"/><Relationship Id="rId4" Type="http://schemas.openxmlformats.org/officeDocument/2006/relationships/hyperlink" Target="http://dmlcentral.net/blog/howard-rheingold/toward-peeragogy"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F6A2DE-5163-45B6-B72C-CCB0301DF40B}" type="slidenum">
              <a:rPr lang="en-US" smtClean="0"/>
              <a:t>29</a:t>
            </a:fld>
            <a:endParaRPr lang="en-US"/>
          </a:p>
        </p:txBody>
      </p:sp>
    </p:spTree>
    <p:extLst>
      <p:ext uri="{BB962C8B-B14F-4D97-AF65-F5344CB8AC3E}">
        <p14:creationId xmlns:p14="http://schemas.microsoft.com/office/powerpoint/2010/main" val="2852914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a typeface="ＭＳ Ｐゴシック" panose="020B0600070205080204" pitchFamily="34" charset="-128"/>
            </a:endParaRP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0D51067-7C80-44FD-A189-FA22268EF87E}" type="slidenum">
              <a:rPr lang="en-US" sz="1200"/>
              <a:pPr/>
              <a:t>39</a:t>
            </a:fld>
            <a:endParaRPr lang="en-US" sz="1200"/>
          </a:p>
        </p:txBody>
      </p:sp>
    </p:spTree>
    <p:extLst>
      <p:ext uri="{BB962C8B-B14F-4D97-AF65-F5344CB8AC3E}">
        <p14:creationId xmlns:p14="http://schemas.microsoft.com/office/powerpoint/2010/main" val="3093580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a typeface="ＭＳ Ｐゴシック" panose="020B0600070205080204" pitchFamily="34" charset="-128"/>
            </a:endParaRP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0CF9241-AA8D-431C-8D22-F8E14DCD2540}" type="slidenum">
              <a:rPr lang="en-US" sz="1200"/>
              <a:pPr/>
              <a:t>40</a:t>
            </a:fld>
            <a:endParaRPr lang="en-US" sz="1200"/>
          </a:p>
        </p:txBody>
      </p:sp>
    </p:spTree>
    <p:extLst>
      <p:ext uri="{BB962C8B-B14F-4D97-AF65-F5344CB8AC3E}">
        <p14:creationId xmlns:p14="http://schemas.microsoft.com/office/powerpoint/2010/main" val="2301540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Howard Rheingold searches for the new in Anya </a:t>
            </a:r>
            <a:r>
              <a:rPr lang="en-US" dirty="0" err="1" smtClean="0"/>
              <a:t>Kamenetz's</a:t>
            </a:r>
            <a:r>
              <a:rPr lang="en-US" dirty="0" smtClean="0"/>
              <a:t> </a:t>
            </a:r>
            <a:r>
              <a:rPr lang="en-US" dirty="0" smtClean="0">
                <a:hlinkClick r:id="rId3"/>
              </a:rPr>
              <a:t>Edupunk's Guide</a:t>
            </a:r>
            <a:r>
              <a:rPr lang="en-US" dirty="0" smtClean="0"/>
              <a:t>, suggesting that what has been added is the idea of the personal learning plan to the personal learning network. "Making a public commitment to something is going to increase your accountability," says </a:t>
            </a:r>
            <a:r>
              <a:rPr lang="en-US" dirty="0" err="1" smtClean="0"/>
              <a:t>Kamenetz</a:t>
            </a:r>
            <a:r>
              <a:rPr lang="en-US" dirty="0" smtClean="0"/>
              <a:t>. Rheingold writes, "Her work serves as a bridge between blended learning and </a:t>
            </a:r>
            <a:r>
              <a:rPr lang="en-US" dirty="0" smtClean="0">
                <a:hlinkClick r:id="rId4"/>
              </a:rPr>
              <a:t>peeragogy</a:t>
            </a:r>
            <a:r>
              <a:rPr lang="en-US" dirty="0" smtClean="0"/>
              <a:t>. I previously wrote about </a:t>
            </a:r>
            <a:r>
              <a:rPr lang="en-US" dirty="0" smtClean="0">
                <a:hlinkClick r:id="rId5"/>
              </a:rPr>
              <a:t>Shelly Terrell</a:t>
            </a:r>
            <a:r>
              <a:rPr lang="en-US" dirty="0" smtClean="0"/>
              <a:t> and personal learning networks" and asks here what it takes for a group to self-organize. </a:t>
            </a:r>
            <a:r>
              <a:rPr lang="en-US" dirty="0" err="1" smtClean="0"/>
              <a:t>Kamanetz</a:t>
            </a:r>
            <a:r>
              <a:rPr lang="en-US" dirty="0" smtClean="0"/>
              <a:t> responds that there needs to be a common understanding of the goal - of course, this would be the </a:t>
            </a:r>
            <a:r>
              <a:rPr lang="en-US" i="1" dirty="0" smtClean="0"/>
              <a:t>outcome</a:t>
            </a:r>
            <a:r>
              <a:rPr lang="en-US" dirty="0" smtClean="0"/>
              <a:t> of self-organization, not what makes it possible.</a:t>
            </a:r>
            <a:endParaRPr lang="en-US" dirty="0"/>
          </a:p>
        </p:txBody>
      </p:sp>
      <p:sp>
        <p:nvSpPr>
          <p:cNvPr id="4" name="Slide Number Placeholder 3"/>
          <p:cNvSpPr>
            <a:spLocks noGrp="1"/>
          </p:cNvSpPr>
          <p:nvPr>
            <p:ph type="sldNum" sz="quarter" idx="10"/>
          </p:nvPr>
        </p:nvSpPr>
        <p:spPr/>
        <p:txBody>
          <a:bodyPr/>
          <a:lstStyle/>
          <a:p>
            <a:fld id="{F6F9076F-C1BF-804E-A802-86AF8A32B4F6}" type="slidenum">
              <a:rPr lang="en-US" smtClean="0"/>
              <a:t>43</a:t>
            </a:fld>
            <a:endParaRPr lang="en-US"/>
          </a:p>
        </p:txBody>
      </p:sp>
    </p:spTree>
    <p:extLst>
      <p:ext uri="{BB962C8B-B14F-4D97-AF65-F5344CB8AC3E}">
        <p14:creationId xmlns:p14="http://schemas.microsoft.com/office/powerpoint/2010/main" val="2042476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20CF3C4-8EE2-4FE9-8499-3F8E5722E06A}" type="slidenum">
              <a:rPr lang="en-US" sz="1200"/>
              <a:pPr/>
              <a:t>31</a:t>
            </a:fld>
            <a:endParaRPr lang="en-US" sz="1200"/>
          </a:p>
        </p:txBody>
      </p:sp>
      <p:sp>
        <p:nvSpPr>
          <p:cNvPr id="111619" name="Slide Image Placeholder 1"/>
          <p:cNvSpPr>
            <a:spLocks noGrp="1" noRot="1" noChangeAspect="1" noTextEdit="1"/>
          </p:cNvSpPr>
          <p:nvPr>
            <p:ph type="sldImg"/>
          </p:nvPr>
        </p:nvSpPr>
        <p:spPr>
          <a:solidFill>
            <a:srgbClr val="FFFFFF"/>
          </a:solidFill>
          <a:ln/>
        </p:spPr>
      </p:sp>
      <p:sp>
        <p:nvSpPr>
          <p:cNvPr id="111620" name="Notes Placeholder 2"/>
          <p:cNvSpPr>
            <a:spLocks noGrp="1"/>
          </p:cNvSpPr>
          <p:nvPr>
            <p:ph type="body" idx="1"/>
          </p:nvPr>
        </p:nvSpPr>
        <p:spPr>
          <a:xfrm>
            <a:off x="685800" y="4343400"/>
            <a:ext cx="5486400" cy="4114800"/>
          </a:xfrm>
          <a:solidFill>
            <a:srgbClr val="FFFFFF"/>
          </a:solidFill>
          <a:ln>
            <a:solidFill>
              <a:srgbClr val="000000"/>
            </a:solidFill>
          </a:ln>
        </p:spPr>
        <p:txBody>
          <a:bodyPr/>
          <a:lstStyle/>
          <a:p>
            <a:pPr eaLnBrk="1" hangingPunct="1">
              <a:spcBef>
                <a:spcPct val="0"/>
              </a:spcBef>
            </a:pPr>
            <a:endParaRPr lang="en-US" smtClean="0">
              <a:latin typeface="Arial" panose="020B0604020202020204" pitchFamily="34" charset="0"/>
              <a:ea typeface="ＭＳ Ｐゴシック" panose="020B0600070205080204" pitchFamily="34" charset="-128"/>
            </a:endParaRPr>
          </a:p>
        </p:txBody>
      </p:sp>
      <p:sp>
        <p:nvSpPr>
          <p:cNvPr id="11162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0F2CEF7D-E0B8-4B23-A3CF-5B17E01D6781}" type="slidenum">
              <a:rPr lang="en-US" sz="1200"/>
              <a:pPr algn="r" eaLnBrk="1" hangingPunct="1"/>
              <a:t>31</a:t>
            </a:fld>
            <a:endParaRPr lang="en-US" sz="1200"/>
          </a:p>
        </p:txBody>
      </p:sp>
    </p:spTree>
    <p:extLst>
      <p:ext uri="{BB962C8B-B14F-4D97-AF65-F5344CB8AC3E}">
        <p14:creationId xmlns:p14="http://schemas.microsoft.com/office/powerpoint/2010/main" val="859195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a typeface="ＭＳ Ｐゴシック" panose="020B0600070205080204" pitchFamily="34" charset="-128"/>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DCF76B4-984F-41E2-8995-C640C9B989A0}" type="slidenum">
              <a:rPr lang="en-US" sz="1200"/>
              <a:pPr/>
              <a:t>32</a:t>
            </a:fld>
            <a:endParaRPr lang="en-US" sz="1200"/>
          </a:p>
        </p:txBody>
      </p:sp>
    </p:spTree>
    <p:extLst>
      <p:ext uri="{BB962C8B-B14F-4D97-AF65-F5344CB8AC3E}">
        <p14:creationId xmlns:p14="http://schemas.microsoft.com/office/powerpoint/2010/main" val="685108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a typeface="ＭＳ Ｐゴシック" panose="020B0600070205080204" pitchFamily="34" charset="-128"/>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51A3C2F-BE14-4037-9179-B135CB1F55AA}" type="slidenum">
              <a:rPr lang="en-US" sz="1200"/>
              <a:pPr/>
              <a:t>33</a:t>
            </a:fld>
            <a:endParaRPr lang="en-US" sz="1200"/>
          </a:p>
        </p:txBody>
      </p:sp>
    </p:spTree>
    <p:extLst>
      <p:ext uri="{BB962C8B-B14F-4D97-AF65-F5344CB8AC3E}">
        <p14:creationId xmlns:p14="http://schemas.microsoft.com/office/powerpoint/2010/main" val="2369393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a typeface="ＭＳ Ｐゴシック" panose="020B0600070205080204" pitchFamily="34" charset="-128"/>
            </a:endParaRP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01077E9-A02B-4EDD-A573-A5DFCDE77A5A}" type="slidenum">
              <a:rPr lang="en-US" sz="1200"/>
              <a:pPr/>
              <a:t>34</a:t>
            </a:fld>
            <a:endParaRPr lang="en-US" sz="1200"/>
          </a:p>
        </p:txBody>
      </p:sp>
    </p:spTree>
    <p:extLst>
      <p:ext uri="{BB962C8B-B14F-4D97-AF65-F5344CB8AC3E}">
        <p14:creationId xmlns:p14="http://schemas.microsoft.com/office/powerpoint/2010/main" val="896112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a typeface="ＭＳ Ｐゴシック" panose="020B0600070205080204" pitchFamily="34" charset="-128"/>
            </a:endParaRP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D683227-C91F-4824-85A7-1F921104433D}" type="slidenum">
              <a:rPr lang="en-US" sz="1200"/>
              <a:pPr/>
              <a:t>35</a:t>
            </a:fld>
            <a:endParaRPr lang="en-US" sz="1200"/>
          </a:p>
        </p:txBody>
      </p:sp>
    </p:spTree>
    <p:extLst>
      <p:ext uri="{BB962C8B-B14F-4D97-AF65-F5344CB8AC3E}">
        <p14:creationId xmlns:p14="http://schemas.microsoft.com/office/powerpoint/2010/main" val="311585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a typeface="ＭＳ Ｐゴシック" panose="020B0600070205080204" pitchFamily="34" charset="-128"/>
            </a:endParaRP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98DF5DA-352B-4E80-89EC-391210240629}" type="slidenum">
              <a:rPr lang="en-US" sz="1200"/>
              <a:pPr/>
              <a:t>36</a:t>
            </a:fld>
            <a:endParaRPr lang="en-US" sz="1200"/>
          </a:p>
        </p:txBody>
      </p:sp>
    </p:spTree>
    <p:extLst>
      <p:ext uri="{BB962C8B-B14F-4D97-AF65-F5344CB8AC3E}">
        <p14:creationId xmlns:p14="http://schemas.microsoft.com/office/powerpoint/2010/main" val="3246323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a typeface="ＭＳ Ｐゴシック" panose="020B0600070205080204" pitchFamily="34" charset="-128"/>
            </a:endParaRP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D176760-E48E-45CE-A4CE-E96455FB293A}" type="slidenum">
              <a:rPr lang="en-US" sz="1200"/>
              <a:pPr/>
              <a:t>37</a:t>
            </a:fld>
            <a:endParaRPr lang="en-US" sz="1200"/>
          </a:p>
        </p:txBody>
      </p:sp>
    </p:spTree>
    <p:extLst>
      <p:ext uri="{BB962C8B-B14F-4D97-AF65-F5344CB8AC3E}">
        <p14:creationId xmlns:p14="http://schemas.microsoft.com/office/powerpoint/2010/main" val="2949848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a typeface="ＭＳ Ｐゴシック" panose="020B0600070205080204" pitchFamily="34" charset="-128"/>
            </a:endParaRPr>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4283E37-675D-4AC2-BA65-C21722644E71}" type="slidenum">
              <a:rPr lang="en-US" sz="1200"/>
              <a:pPr/>
              <a:t>38</a:t>
            </a:fld>
            <a:endParaRPr lang="en-US" sz="1200"/>
          </a:p>
        </p:txBody>
      </p:sp>
    </p:spTree>
    <p:extLst>
      <p:ext uri="{BB962C8B-B14F-4D97-AF65-F5344CB8AC3E}">
        <p14:creationId xmlns:p14="http://schemas.microsoft.com/office/powerpoint/2010/main" val="2664194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62C3A31-2A46-4BD4-8788-ED176F5BC843}" type="datetimeFigureOut">
              <a:rPr lang="en-CA" smtClean="0"/>
              <a:t>2014-05-22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96E8413-0915-412D-859A-5F9229C0F4DC}" type="slidenum">
              <a:rPr lang="en-CA" smtClean="0"/>
              <a:t>‹#›</a:t>
            </a:fld>
            <a:endParaRPr lang="en-CA"/>
          </a:p>
        </p:txBody>
      </p:sp>
    </p:spTree>
    <p:extLst>
      <p:ext uri="{BB962C8B-B14F-4D97-AF65-F5344CB8AC3E}">
        <p14:creationId xmlns:p14="http://schemas.microsoft.com/office/powerpoint/2010/main" val="671210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62C3A31-2A46-4BD4-8788-ED176F5BC843}" type="datetimeFigureOut">
              <a:rPr lang="en-CA" smtClean="0"/>
              <a:t>2014-05-22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96E8413-0915-412D-859A-5F9229C0F4DC}" type="slidenum">
              <a:rPr lang="en-CA" smtClean="0"/>
              <a:t>‹#›</a:t>
            </a:fld>
            <a:endParaRPr lang="en-CA"/>
          </a:p>
        </p:txBody>
      </p:sp>
    </p:spTree>
    <p:extLst>
      <p:ext uri="{BB962C8B-B14F-4D97-AF65-F5344CB8AC3E}">
        <p14:creationId xmlns:p14="http://schemas.microsoft.com/office/powerpoint/2010/main" val="1720050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62C3A31-2A46-4BD4-8788-ED176F5BC843}" type="datetimeFigureOut">
              <a:rPr lang="en-CA" smtClean="0"/>
              <a:t>2014-05-22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96E8413-0915-412D-859A-5F9229C0F4DC}" type="slidenum">
              <a:rPr lang="en-CA" smtClean="0"/>
              <a:t>‹#›</a:t>
            </a:fld>
            <a:endParaRPr lang="en-CA"/>
          </a:p>
        </p:txBody>
      </p:sp>
    </p:spTree>
    <p:extLst>
      <p:ext uri="{BB962C8B-B14F-4D97-AF65-F5344CB8AC3E}">
        <p14:creationId xmlns:p14="http://schemas.microsoft.com/office/powerpoint/2010/main" val="864112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62C3A31-2A46-4BD4-8788-ED176F5BC843}" type="datetimeFigureOut">
              <a:rPr lang="en-CA" smtClean="0"/>
              <a:t>2014-05-22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96E8413-0915-412D-859A-5F9229C0F4DC}" type="slidenum">
              <a:rPr lang="en-CA" smtClean="0"/>
              <a:t>‹#›</a:t>
            </a:fld>
            <a:endParaRPr lang="en-CA"/>
          </a:p>
        </p:txBody>
      </p:sp>
    </p:spTree>
    <p:extLst>
      <p:ext uri="{BB962C8B-B14F-4D97-AF65-F5344CB8AC3E}">
        <p14:creationId xmlns:p14="http://schemas.microsoft.com/office/powerpoint/2010/main" val="981337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2C3A31-2A46-4BD4-8788-ED176F5BC843}" type="datetimeFigureOut">
              <a:rPr lang="en-CA" smtClean="0"/>
              <a:t>2014-05-22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96E8413-0915-412D-859A-5F9229C0F4DC}" type="slidenum">
              <a:rPr lang="en-CA" smtClean="0"/>
              <a:t>‹#›</a:t>
            </a:fld>
            <a:endParaRPr lang="en-CA"/>
          </a:p>
        </p:txBody>
      </p:sp>
    </p:spTree>
    <p:extLst>
      <p:ext uri="{BB962C8B-B14F-4D97-AF65-F5344CB8AC3E}">
        <p14:creationId xmlns:p14="http://schemas.microsoft.com/office/powerpoint/2010/main" val="4124699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062C3A31-2A46-4BD4-8788-ED176F5BC843}" type="datetimeFigureOut">
              <a:rPr lang="en-CA" smtClean="0"/>
              <a:t>2014-05-22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96E8413-0915-412D-859A-5F9229C0F4DC}" type="slidenum">
              <a:rPr lang="en-CA" smtClean="0"/>
              <a:t>‹#›</a:t>
            </a:fld>
            <a:endParaRPr lang="en-CA"/>
          </a:p>
        </p:txBody>
      </p:sp>
    </p:spTree>
    <p:extLst>
      <p:ext uri="{BB962C8B-B14F-4D97-AF65-F5344CB8AC3E}">
        <p14:creationId xmlns:p14="http://schemas.microsoft.com/office/powerpoint/2010/main" val="1722958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062C3A31-2A46-4BD4-8788-ED176F5BC843}" type="datetimeFigureOut">
              <a:rPr lang="en-CA" smtClean="0"/>
              <a:t>2014-05-22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96E8413-0915-412D-859A-5F9229C0F4DC}" type="slidenum">
              <a:rPr lang="en-CA" smtClean="0"/>
              <a:t>‹#›</a:t>
            </a:fld>
            <a:endParaRPr lang="en-CA"/>
          </a:p>
        </p:txBody>
      </p:sp>
    </p:spTree>
    <p:extLst>
      <p:ext uri="{BB962C8B-B14F-4D97-AF65-F5344CB8AC3E}">
        <p14:creationId xmlns:p14="http://schemas.microsoft.com/office/powerpoint/2010/main" val="3667176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062C3A31-2A46-4BD4-8788-ED176F5BC843}" type="datetimeFigureOut">
              <a:rPr lang="en-CA" smtClean="0"/>
              <a:t>2014-05-22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96E8413-0915-412D-859A-5F9229C0F4DC}" type="slidenum">
              <a:rPr lang="en-CA" smtClean="0"/>
              <a:t>‹#›</a:t>
            </a:fld>
            <a:endParaRPr lang="en-CA"/>
          </a:p>
        </p:txBody>
      </p:sp>
    </p:spTree>
    <p:extLst>
      <p:ext uri="{BB962C8B-B14F-4D97-AF65-F5344CB8AC3E}">
        <p14:creationId xmlns:p14="http://schemas.microsoft.com/office/powerpoint/2010/main" val="2513715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C3A31-2A46-4BD4-8788-ED176F5BC843}" type="datetimeFigureOut">
              <a:rPr lang="en-CA" smtClean="0"/>
              <a:t>2014-05-22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96E8413-0915-412D-859A-5F9229C0F4DC}" type="slidenum">
              <a:rPr lang="en-CA" smtClean="0"/>
              <a:t>‹#›</a:t>
            </a:fld>
            <a:endParaRPr lang="en-CA"/>
          </a:p>
        </p:txBody>
      </p:sp>
    </p:spTree>
    <p:extLst>
      <p:ext uri="{BB962C8B-B14F-4D97-AF65-F5344CB8AC3E}">
        <p14:creationId xmlns:p14="http://schemas.microsoft.com/office/powerpoint/2010/main" val="1275865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2C3A31-2A46-4BD4-8788-ED176F5BC843}" type="datetimeFigureOut">
              <a:rPr lang="en-CA" smtClean="0"/>
              <a:t>2014-05-22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96E8413-0915-412D-859A-5F9229C0F4DC}" type="slidenum">
              <a:rPr lang="en-CA" smtClean="0"/>
              <a:t>‹#›</a:t>
            </a:fld>
            <a:endParaRPr lang="en-CA"/>
          </a:p>
        </p:txBody>
      </p:sp>
    </p:spTree>
    <p:extLst>
      <p:ext uri="{BB962C8B-B14F-4D97-AF65-F5344CB8AC3E}">
        <p14:creationId xmlns:p14="http://schemas.microsoft.com/office/powerpoint/2010/main" val="3799759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2C3A31-2A46-4BD4-8788-ED176F5BC843}" type="datetimeFigureOut">
              <a:rPr lang="en-CA" smtClean="0"/>
              <a:t>2014-05-22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96E8413-0915-412D-859A-5F9229C0F4DC}" type="slidenum">
              <a:rPr lang="en-CA" smtClean="0"/>
              <a:t>‹#›</a:t>
            </a:fld>
            <a:endParaRPr lang="en-CA"/>
          </a:p>
        </p:txBody>
      </p:sp>
    </p:spTree>
    <p:extLst>
      <p:ext uri="{BB962C8B-B14F-4D97-AF65-F5344CB8AC3E}">
        <p14:creationId xmlns:p14="http://schemas.microsoft.com/office/powerpoint/2010/main" val="1879289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C3A31-2A46-4BD4-8788-ED176F5BC843}" type="datetimeFigureOut">
              <a:rPr lang="en-CA" smtClean="0"/>
              <a:t>2014-05-22</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E8413-0915-412D-859A-5F9229C0F4DC}" type="slidenum">
              <a:rPr lang="en-CA" smtClean="0"/>
              <a:t>‹#›</a:t>
            </a:fld>
            <a:endParaRPr lang="en-CA"/>
          </a:p>
        </p:txBody>
      </p:sp>
    </p:spTree>
    <p:extLst>
      <p:ext uri="{BB962C8B-B14F-4D97-AF65-F5344CB8AC3E}">
        <p14:creationId xmlns:p14="http://schemas.microsoft.com/office/powerpoint/2010/main" val="2322500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technologyreview.com/featuredstory/520446/the-decline-of-wikipedi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depts.washington.edu/methods/readings/emirbayer.pdf" TargetMode="External"/><Relationship Id="rId2" Type="http://schemas.openxmlformats.org/officeDocument/2006/relationships/hyperlink" Target="http://socio.ch/sim/index_sim.htm" TargetMode="External"/><Relationship Id="rId1" Type="http://schemas.openxmlformats.org/officeDocument/2006/relationships/slideLayout" Target="../slideLayouts/slideLayout2.xml"/><Relationship Id="rId4" Type="http://schemas.openxmlformats.org/officeDocument/2006/relationships/hyperlink" Target="http://citeseerx.ist.psu.edu/viewdoc/download?doi=10.1.1.130.1129&amp;rep=rep1&amp;type=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rand.org/content/dam/rand/pubs/papers/2005/P7967.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downes.ca/presentation/53"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citeseerx.ist.psu.edu/viewdoc/download?doi=10.1.1.195.3584&amp;rep=rep1&amp;type=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apps.cc.umanitoba.ca/moodle/course/view.php?id=20" TargetMode="External"/><Relationship Id="rId5" Type="http://schemas.openxmlformats.org/officeDocument/2006/relationships/hyperlink" Target="http://connect.downes.ca/cgi-bin/archive.cgi?page=thedaily.htm" TargetMode="Externa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hyperlink" Target="http://halshs.archives-ouvertes.fr/docs/00/19/02/40/PDF/Dillenbourg-Pierre-1999.pdf" TargetMode="External"/><Relationship Id="rId2" Type="http://schemas.openxmlformats.org/officeDocument/2006/relationships/hyperlink" Target="http://www-ee.stanford.edu/~hellman/Breakthrough/book/pdfs/axelrod.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x28newblog.blog.uni-heidelberg.de/2008/09/06/cck08-first-impressions/"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connect.downes.ca/"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tinyurl.com/cck08map"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www.flickr.com/photos/25838481@N04/"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groups.google.com/group/connectivism"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ltc.umanitoba.ca/wiki/Conectivismo_-_Curso_online"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umdperg.pbworks.com/f/RoschelleTeasley1995OCR.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hyperlink" Target="http://connect.downes.ca/" TargetMode="External"/><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hyperlink" Target="http://change.mooc.ca/" TargetMode="External"/><Relationship Id="rId5" Type="http://schemas.openxmlformats.org/officeDocument/2006/relationships/hyperlink" Target="http://edfuture.net/" TargetMode="External"/><Relationship Id="rId4" Type="http://schemas.openxmlformats.org/officeDocument/2006/relationships/image" Target="../media/image31.jpeg"/></Relationships>
</file>

<file path=ppt/slides/_rels/slide42.xml.rels><?xml version="1.0" encoding="UTF-8" standalone="yes"?>
<Relationships xmlns="http://schemas.openxmlformats.org/package/2006/relationships"><Relationship Id="rId3" Type="http://schemas.openxmlformats.org/officeDocument/2006/relationships/hyperlink" Target="http://rel2014.mooc.ca/"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downes.ca/post/58150" TargetMode="External"/><Relationship Id="rId4" Type="http://schemas.openxmlformats.org/officeDocument/2006/relationships/hyperlink" Target="http://dmlcentral.net/blog/howard-rheingold/diy-u-interview-anya-kamenetz"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halfanhour.blogspot.com.es/2013/12/learning-and-performance-support-systems.html" TargetMode="External"/><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hyperlink" Target="http://www.nrc-cnrc.gc.ca/eng/solutions/collaborative/lpss.html"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cloudhead.headmine.net/post/3279118157/cooperation-vs-collaborat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cloudhead.headmine.net/post/3279118157/cooperation-vs-collabora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4064" y="225933"/>
            <a:ext cx="6120384" cy="1828800"/>
          </a:xfrm>
        </p:spPr>
        <p:txBody>
          <a:bodyPr>
            <a:normAutofit/>
          </a:bodyPr>
          <a:lstStyle/>
          <a:p>
            <a:r>
              <a:rPr lang="en-CA" dirty="0" smtClean="0"/>
              <a:t>Collaboration and Cooperation</a:t>
            </a:r>
            <a:endParaRPr lang="en-CA" dirty="0"/>
          </a:p>
        </p:txBody>
      </p:sp>
      <p:sp>
        <p:nvSpPr>
          <p:cNvPr id="3" name="Subtitle 2"/>
          <p:cNvSpPr>
            <a:spLocks noGrp="1"/>
          </p:cNvSpPr>
          <p:nvPr>
            <p:ph type="subTitle" idx="1"/>
          </p:nvPr>
        </p:nvSpPr>
        <p:spPr>
          <a:xfrm>
            <a:off x="5327904" y="5040694"/>
            <a:ext cx="5730240" cy="1655762"/>
          </a:xfrm>
        </p:spPr>
        <p:txBody>
          <a:bodyPr/>
          <a:lstStyle/>
          <a:p>
            <a:r>
              <a:rPr lang="en-CA" dirty="0" smtClean="0"/>
              <a:t>Stephen Downes</a:t>
            </a:r>
          </a:p>
          <a:p>
            <a:r>
              <a:rPr lang="en-CA" dirty="0" smtClean="0"/>
              <a:t>National Research Council Canada</a:t>
            </a:r>
          </a:p>
          <a:p>
            <a:r>
              <a:rPr lang="en-CA" dirty="0" smtClean="0"/>
              <a:t>May 22, 2014</a:t>
            </a:r>
            <a:endParaRPr lang="en-CA" dirty="0"/>
          </a:p>
        </p:txBody>
      </p:sp>
      <p:pic>
        <p:nvPicPr>
          <p:cNvPr id="4" name="Picture 3"/>
          <p:cNvPicPr>
            <a:picLocks noChangeAspect="1"/>
          </p:cNvPicPr>
          <p:nvPr/>
        </p:nvPicPr>
        <p:blipFill>
          <a:blip r:embed="rId2"/>
          <a:stretch>
            <a:fillRect/>
          </a:stretch>
        </p:blipFill>
        <p:spPr>
          <a:xfrm>
            <a:off x="240601" y="225933"/>
            <a:ext cx="4200525" cy="6315075"/>
          </a:xfrm>
          <a:prstGeom prst="rect">
            <a:avLst/>
          </a:prstGeom>
        </p:spPr>
      </p:pic>
      <p:sp>
        <p:nvSpPr>
          <p:cNvPr id="5" name="TextBox 4"/>
          <p:cNvSpPr txBox="1"/>
          <p:nvPr/>
        </p:nvSpPr>
        <p:spPr>
          <a:xfrm>
            <a:off x="5608320" y="2401824"/>
            <a:ext cx="5596128" cy="1908215"/>
          </a:xfrm>
          <a:prstGeom prst="rect">
            <a:avLst/>
          </a:prstGeom>
          <a:noFill/>
        </p:spPr>
        <p:txBody>
          <a:bodyPr wrap="square" rtlCol="0">
            <a:spAutoFit/>
          </a:bodyPr>
          <a:lstStyle/>
          <a:p>
            <a:pPr algn="ctr"/>
            <a:r>
              <a:rPr lang="en-CA" sz="2000" dirty="0" smtClean="0"/>
              <a:t>Workshop on “Mass Collaboration and Education”</a:t>
            </a:r>
          </a:p>
          <a:p>
            <a:pPr algn="ctr"/>
            <a:endParaRPr lang="en-CA" sz="2000" dirty="0" smtClean="0"/>
          </a:p>
          <a:p>
            <a:pPr algn="ctr"/>
            <a:r>
              <a:rPr lang="en-CA" sz="2000" dirty="0" smtClean="0"/>
              <a:t>Leibniz-</a:t>
            </a:r>
            <a:r>
              <a:rPr lang="en-CA" sz="2000" dirty="0" err="1" smtClean="0"/>
              <a:t>Institut</a:t>
            </a:r>
            <a:r>
              <a:rPr lang="en-CA" sz="2000" dirty="0" smtClean="0"/>
              <a:t> </a:t>
            </a:r>
            <a:r>
              <a:rPr lang="en-CA" sz="2000" dirty="0" err="1" smtClean="0"/>
              <a:t>f</a:t>
            </a:r>
            <a:r>
              <a:rPr lang="en-CA" sz="2000" dirty="0" err="1" smtClean="0"/>
              <a:t>ü</a:t>
            </a:r>
            <a:r>
              <a:rPr lang="en-CA" sz="2000" dirty="0" err="1" smtClean="0"/>
              <a:t>r</a:t>
            </a:r>
            <a:r>
              <a:rPr lang="en-CA" sz="2000" dirty="0" smtClean="0"/>
              <a:t> </a:t>
            </a:r>
            <a:r>
              <a:rPr lang="en-CA" sz="2000" dirty="0" err="1" smtClean="0"/>
              <a:t>Wissensmedien</a:t>
            </a:r>
            <a:endParaRPr lang="en-CA" sz="2000" dirty="0" smtClean="0"/>
          </a:p>
          <a:p>
            <a:pPr algn="ctr"/>
            <a:r>
              <a:rPr lang="en-CA" sz="2000" dirty="0" smtClean="0"/>
              <a:t>Knowledge Media Research Centre</a:t>
            </a:r>
          </a:p>
          <a:p>
            <a:pPr algn="ctr"/>
            <a:r>
              <a:rPr lang="en-CA" sz="2000" dirty="0" err="1" smtClean="0"/>
              <a:t>Tübingen</a:t>
            </a:r>
            <a:r>
              <a:rPr lang="en-CA" sz="2000" dirty="0" smtClean="0"/>
              <a:t>, Germany</a:t>
            </a:r>
          </a:p>
          <a:p>
            <a:endParaRPr lang="en-CA" dirty="0"/>
          </a:p>
        </p:txBody>
      </p:sp>
    </p:spTree>
    <p:extLst>
      <p:ext uri="{BB962C8B-B14F-4D97-AF65-F5344CB8AC3E}">
        <p14:creationId xmlns:p14="http://schemas.microsoft.com/office/powerpoint/2010/main" val="4230825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Wikipedia…</a:t>
            </a:r>
            <a:endParaRPr lang="en-CA" dirty="0"/>
          </a:p>
        </p:txBody>
      </p:sp>
      <p:sp>
        <p:nvSpPr>
          <p:cNvPr id="3" name="Content Placeholder 2"/>
          <p:cNvSpPr>
            <a:spLocks noGrp="1"/>
          </p:cNvSpPr>
          <p:nvPr>
            <p:ph idx="1"/>
          </p:nvPr>
        </p:nvSpPr>
        <p:spPr/>
        <p:txBody>
          <a:bodyPr/>
          <a:lstStyle/>
          <a:p>
            <a:r>
              <a:rPr lang="en-CA" dirty="0" smtClean="0"/>
              <a:t>Is a collective</a:t>
            </a:r>
          </a:p>
          <a:p>
            <a:pPr lvl="1"/>
            <a:r>
              <a:rPr lang="en-CA" sz="2800" dirty="0" smtClean="0"/>
              <a:t>Everybody is working toward a common goal</a:t>
            </a:r>
          </a:p>
          <a:p>
            <a:pPr lvl="1"/>
            <a:r>
              <a:rPr lang="en-CA" sz="2800" dirty="0" smtClean="0"/>
              <a:t>There’s </a:t>
            </a:r>
            <a:r>
              <a:rPr lang="en-CA" sz="2800" i="1" dirty="0" smtClean="0"/>
              <a:t>one</a:t>
            </a:r>
            <a:r>
              <a:rPr lang="en-CA" sz="2800" dirty="0" smtClean="0"/>
              <a:t> article on a topic which people create jointly</a:t>
            </a:r>
          </a:p>
          <a:p>
            <a:pPr lvl="1"/>
            <a:r>
              <a:rPr lang="en-CA" sz="2800" dirty="0" smtClean="0"/>
              <a:t>Wikipedia’s ‘rules’ are essentially prerequisites for collaboration</a:t>
            </a:r>
          </a:p>
          <a:p>
            <a:pPr lvl="2"/>
            <a:r>
              <a:rPr lang="en-CA" sz="2800" dirty="0" smtClean="0"/>
              <a:t>“neutral’ (</a:t>
            </a:r>
            <a:r>
              <a:rPr lang="en-CA" sz="2800" dirty="0" err="1" smtClean="0"/>
              <a:t>ie</a:t>
            </a:r>
            <a:r>
              <a:rPr lang="en-CA" sz="2800" dirty="0" smtClean="0"/>
              <a:t>., ‘group’) point of view</a:t>
            </a:r>
          </a:p>
          <a:p>
            <a:pPr lvl="2"/>
            <a:r>
              <a:rPr lang="en-CA" sz="2800" dirty="0" smtClean="0"/>
              <a:t>Referencing = rule for </a:t>
            </a:r>
            <a:r>
              <a:rPr lang="en-CA" sz="2800" dirty="0" err="1" smtClean="0"/>
              <a:t>dedising</a:t>
            </a:r>
            <a:r>
              <a:rPr lang="en-CA" sz="2800" dirty="0" smtClean="0"/>
              <a:t> on content</a:t>
            </a:r>
          </a:p>
          <a:p>
            <a:r>
              <a:rPr lang="en-CA" dirty="0" smtClean="0"/>
              <a:t>Hence the power struggles and hierarchies that have developed</a:t>
            </a:r>
            <a:endParaRPr lang="en-CA" dirty="0"/>
          </a:p>
        </p:txBody>
      </p:sp>
      <p:sp>
        <p:nvSpPr>
          <p:cNvPr id="4" name="Rectangle 3"/>
          <p:cNvSpPr/>
          <p:nvPr/>
        </p:nvSpPr>
        <p:spPr>
          <a:xfrm>
            <a:off x="838200" y="5608403"/>
            <a:ext cx="6096000" cy="923330"/>
          </a:xfrm>
          <a:prstGeom prst="rect">
            <a:avLst/>
          </a:prstGeom>
        </p:spPr>
        <p:txBody>
          <a:bodyPr>
            <a:spAutoFit/>
          </a:bodyPr>
          <a:lstStyle/>
          <a:p>
            <a:r>
              <a:rPr lang="en-CA" dirty="0" smtClean="0"/>
              <a:t>See, </a:t>
            </a:r>
            <a:r>
              <a:rPr lang="en-CA" dirty="0" err="1" smtClean="0"/>
              <a:t>eg</a:t>
            </a:r>
            <a:r>
              <a:rPr lang="en-CA" dirty="0" smtClean="0"/>
              <a:t>., ‘The Decline of Wikipedia’ </a:t>
            </a:r>
            <a:r>
              <a:rPr lang="en-CA" dirty="0" smtClean="0">
                <a:hlinkClick r:id="rId2"/>
              </a:rPr>
              <a:t>http://www.technologyreview.com/featuredstory/520446/the-decline-of-wikipedia/</a:t>
            </a:r>
            <a:r>
              <a:rPr lang="en-CA" dirty="0" smtClean="0"/>
              <a:t> </a:t>
            </a:r>
            <a:endParaRPr lang="en-CA" dirty="0"/>
          </a:p>
        </p:txBody>
      </p:sp>
    </p:spTree>
    <p:extLst>
      <p:ext uri="{BB962C8B-B14F-4D97-AF65-F5344CB8AC3E}">
        <p14:creationId xmlns:p14="http://schemas.microsoft.com/office/powerpoint/2010/main" val="4273879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Some (Post-Hoc) Antecedents</a:t>
            </a:r>
            <a:endParaRPr lang="en-CA" dirty="0"/>
          </a:p>
        </p:txBody>
      </p:sp>
      <p:sp>
        <p:nvSpPr>
          <p:cNvPr id="3" name="Content Placeholder 2"/>
          <p:cNvSpPr>
            <a:spLocks noGrp="1"/>
          </p:cNvSpPr>
          <p:nvPr>
            <p:ph idx="1"/>
          </p:nvPr>
        </p:nvSpPr>
        <p:spPr/>
        <p:txBody>
          <a:bodyPr/>
          <a:lstStyle/>
          <a:p>
            <a:r>
              <a:rPr lang="en-CA" dirty="0" err="1" smtClean="0"/>
              <a:t>Simmel’s</a:t>
            </a:r>
            <a:r>
              <a:rPr lang="en-CA" dirty="0" smtClean="0"/>
              <a:t> (1890) distinction between ‘groups’ (defined by some membership criterion) and ‘webs of affiliation’ (linked through specific types of connections) </a:t>
            </a:r>
            <a:r>
              <a:rPr lang="en-CA" sz="2400" dirty="0" smtClean="0">
                <a:hlinkClick r:id="rId2"/>
              </a:rPr>
              <a:t>http://socio.ch/sim/index_sim.htm</a:t>
            </a:r>
            <a:r>
              <a:rPr lang="en-CA" sz="2400" dirty="0" smtClean="0"/>
              <a:t> </a:t>
            </a:r>
            <a:endParaRPr lang="en-CA" dirty="0"/>
          </a:p>
          <a:p>
            <a:r>
              <a:rPr lang="en-CA" dirty="0" smtClean="0"/>
              <a:t>‘</a:t>
            </a:r>
            <a:r>
              <a:rPr lang="en-CA" dirty="0" err="1" smtClean="0"/>
              <a:t>anticategorical</a:t>
            </a:r>
            <a:r>
              <a:rPr lang="en-CA" dirty="0" smtClean="0"/>
              <a:t> imperative’ (</a:t>
            </a:r>
            <a:r>
              <a:rPr lang="en-CA" dirty="0" err="1" smtClean="0"/>
              <a:t>Emirbayer</a:t>
            </a:r>
            <a:r>
              <a:rPr lang="en-CA" dirty="0" smtClean="0"/>
              <a:t> and Goodwin, 1994) which rejects explanations of ‘social behavior as the result of individuals’ common possession of attributes and norms rather than as the result of their involvement in structural social relations’. See </a:t>
            </a:r>
            <a:r>
              <a:rPr lang="en-CA" sz="2400" dirty="0" smtClean="0">
                <a:hlinkClick r:id="rId3"/>
              </a:rPr>
              <a:t>http://depts.washington.edu/methods/readings/emirbayer.pdf</a:t>
            </a:r>
            <a:r>
              <a:rPr lang="en-CA" sz="2400" dirty="0" smtClean="0"/>
              <a:t> </a:t>
            </a:r>
            <a:endParaRPr lang="en-CA" dirty="0"/>
          </a:p>
        </p:txBody>
      </p:sp>
      <p:sp>
        <p:nvSpPr>
          <p:cNvPr id="4" name="Rectangle 3"/>
          <p:cNvSpPr/>
          <p:nvPr/>
        </p:nvSpPr>
        <p:spPr>
          <a:xfrm>
            <a:off x="838200" y="6127234"/>
            <a:ext cx="9793224" cy="369332"/>
          </a:xfrm>
          <a:prstGeom prst="rect">
            <a:avLst/>
          </a:prstGeom>
        </p:spPr>
        <p:txBody>
          <a:bodyPr wrap="square">
            <a:spAutoFit/>
          </a:bodyPr>
          <a:lstStyle/>
          <a:p>
            <a:r>
              <a:rPr lang="en-CA" dirty="0" smtClean="0">
                <a:hlinkClick r:id="rId4"/>
              </a:rPr>
              <a:t>http://citeseerx.ist.psu.edu/viewdoc/download?doi=10.1.1.130.1129&amp;rep=rep1&amp;type=pdf</a:t>
            </a:r>
            <a:r>
              <a:rPr lang="en-CA" dirty="0" smtClean="0"/>
              <a:t> </a:t>
            </a:r>
            <a:endParaRPr lang="en-CA" dirty="0"/>
          </a:p>
        </p:txBody>
      </p:sp>
    </p:spTree>
    <p:extLst>
      <p:ext uri="{BB962C8B-B14F-4D97-AF65-F5344CB8AC3E}">
        <p14:creationId xmlns:p14="http://schemas.microsoft.com/office/powerpoint/2010/main" val="2314414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TIMN…</a:t>
            </a:r>
            <a:endParaRPr lang="en-CA" dirty="0"/>
          </a:p>
        </p:txBody>
      </p:sp>
      <p:sp>
        <p:nvSpPr>
          <p:cNvPr id="4" name="Rectangle 3"/>
          <p:cNvSpPr/>
          <p:nvPr/>
        </p:nvSpPr>
        <p:spPr>
          <a:xfrm>
            <a:off x="838200" y="6176963"/>
            <a:ext cx="7539789" cy="369332"/>
          </a:xfrm>
          <a:prstGeom prst="rect">
            <a:avLst/>
          </a:prstGeom>
        </p:spPr>
        <p:txBody>
          <a:bodyPr wrap="square">
            <a:spAutoFit/>
          </a:bodyPr>
          <a:lstStyle/>
          <a:p>
            <a:r>
              <a:rPr lang="en-CA" dirty="0" smtClean="0">
                <a:hlinkClick r:id="rId2"/>
              </a:rPr>
              <a:t>http://www.rand.org/content/dam/rand/pubs/papers/2005/P7967.pdf</a:t>
            </a:r>
            <a:r>
              <a:rPr lang="en-CA" dirty="0" smtClean="0"/>
              <a:t> </a:t>
            </a:r>
            <a:endParaRPr lang="en-CA" dirty="0"/>
          </a:p>
        </p:txBody>
      </p:sp>
      <p:pic>
        <p:nvPicPr>
          <p:cNvPr id="1026" name="Picture 2" descr="http://www.jarche.com/wp-content/uploads/2011/06/TIMN-460x3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1845" y="1456404"/>
            <a:ext cx="6016625" cy="4512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434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Groups </a:t>
            </a:r>
            <a:r>
              <a:rPr lang="en-CA" dirty="0" err="1" smtClean="0"/>
              <a:t>vs</a:t>
            </a:r>
            <a:r>
              <a:rPr lang="en-CA" dirty="0" smtClean="0"/>
              <a:t> Networks</a:t>
            </a:r>
            <a:endParaRPr lang="en-C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92115" y="1474120"/>
            <a:ext cx="5402180" cy="4051635"/>
          </a:xfrm>
        </p:spPr>
      </p:pic>
      <p:sp>
        <p:nvSpPr>
          <p:cNvPr id="5" name="Title 1"/>
          <p:cNvSpPr txBox="1">
            <a:spLocks/>
          </p:cNvSpPr>
          <p:nvPr/>
        </p:nvSpPr>
        <p:spPr>
          <a:xfrm>
            <a:off x="3420979" y="5525755"/>
            <a:ext cx="71635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t>= Collectives </a:t>
            </a:r>
            <a:r>
              <a:rPr lang="en-CA" dirty="0" err="1" smtClean="0"/>
              <a:t>vs</a:t>
            </a:r>
            <a:r>
              <a:rPr lang="en-CA" dirty="0" smtClean="0"/>
              <a:t> Connectives</a:t>
            </a:r>
            <a:endParaRPr lang="en-CA" dirty="0"/>
          </a:p>
        </p:txBody>
      </p:sp>
    </p:spTree>
    <p:extLst>
      <p:ext uri="{BB962C8B-B14F-4D97-AF65-F5344CB8AC3E}">
        <p14:creationId xmlns:p14="http://schemas.microsoft.com/office/powerpoint/2010/main" val="1547895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t>Their Natures</a:t>
            </a:r>
          </a:p>
        </p:txBody>
      </p:sp>
      <p:sp>
        <p:nvSpPr>
          <p:cNvPr id="87044" name="Rectangle 4"/>
          <p:cNvSpPr>
            <a:spLocks noGrp="1" noChangeArrowheads="1"/>
          </p:cNvSpPr>
          <p:nvPr>
            <p:ph type="body" idx="1"/>
          </p:nvPr>
        </p:nvSpPr>
        <p:spPr>
          <a:noFill/>
          <a:ln/>
        </p:spPr>
        <p:txBody>
          <a:bodyPr/>
          <a:lstStyle/>
          <a:p>
            <a:r>
              <a:rPr lang="en-US" dirty="0"/>
              <a:t>A </a:t>
            </a:r>
            <a:r>
              <a:rPr lang="en-US" i="1" dirty="0" smtClean="0"/>
              <a:t>collective</a:t>
            </a:r>
            <a:r>
              <a:rPr lang="en-US" dirty="0" smtClean="0"/>
              <a:t> </a:t>
            </a:r>
            <a:r>
              <a:rPr lang="en-US" dirty="0"/>
              <a:t>is a collection of entities or members according to their nature; what defines a group is the quality members possess and number</a:t>
            </a:r>
          </a:p>
          <a:p>
            <a:r>
              <a:rPr lang="en-US" dirty="0"/>
              <a:t>A </a:t>
            </a:r>
            <a:r>
              <a:rPr lang="en-US" i="1" dirty="0" smtClean="0"/>
              <a:t>connective</a:t>
            </a:r>
            <a:r>
              <a:rPr lang="en-US" dirty="0" smtClean="0"/>
              <a:t> </a:t>
            </a:r>
            <a:r>
              <a:rPr lang="en-US" dirty="0"/>
              <a:t>is an association of entities or members via a set of connections; what defines a network is the extent and nature of this connectivity</a:t>
            </a:r>
          </a:p>
        </p:txBody>
      </p:sp>
      <p:sp>
        <p:nvSpPr>
          <p:cNvPr id="2" name="Rectangle 1"/>
          <p:cNvSpPr/>
          <p:nvPr/>
        </p:nvSpPr>
        <p:spPr>
          <a:xfrm>
            <a:off x="936171" y="5992297"/>
            <a:ext cx="4561185" cy="369332"/>
          </a:xfrm>
          <a:prstGeom prst="rect">
            <a:avLst/>
          </a:prstGeom>
        </p:spPr>
        <p:txBody>
          <a:bodyPr wrap="none">
            <a:spAutoFit/>
          </a:bodyPr>
          <a:lstStyle/>
          <a:p>
            <a:r>
              <a:rPr lang="en-CA" dirty="0" smtClean="0"/>
              <a:t>From </a:t>
            </a:r>
            <a:r>
              <a:rPr lang="en-CA" dirty="0" smtClean="0">
                <a:hlinkClick r:id="rId2"/>
              </a:rPr>
              <a:t>http://www.downes.ca/presentation/53</a:t>
            </a:r>
            <a:r>
              <a:rPr lang="en-CA" dirty="0" smtClean="0"/>
              <a:t> </a:t>
            </a:r>
            <a:endParaRPr lang="en-CA" dirty="0"/>
          </a:p>
        </p:txBody>
      </p:sp>
    </p:spTree>
    <p:extLst>
      <p:ext uri="{BB962C8B-B14F-4D97-AF65-F5344CB8AC3E}">
        <p14:creationId xmlns:p14="http://schemas.microsoft.com/office/powerpoint/2010/main" val="36649228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t>Elements and Ecologies</a:t>
            </a:r>
          </a:p>
        </p:txBody>
      </p:sp>
      <p:sp>
        <p:nvSpPr>
          <p:cNvPr id="91139" name="Rectangle 3"/>
          <p:cNvSpPr>
            <a:spLocks noGrp="1" noChangeArrowheads="1"/>
          </p:cNvSpPr>
          <p:nvPr>
            <p:ph type="body" idx="1"/>
          </p:nvPr>
        </p:nvSpPr>
        <p:spPr>
          <a:xfrm>
            <a:off x="1588168" y="1600200"/>
            <a:ext cx="8622632" cy="5257800"/>
          </a:xfrm>
        </p:spPr>
        <p:txBody>
          <a:bodyPr>
            <a:normAutofit/>
          </a:bodyPr>
          <a:lstStyle/>
          <a:p>
            <a:pPr>
              <a:spcBef>
                <a:spcPct val="0"/>
              </a:spcBef>
            </a:pPr>
            <a:r>
              <a:rPr lang="en-US" sz="3200" dirty="0"/>
              <a:t>A </a:t>
            </a:r>
            <a:r>
              <a:rPr lang="en-US" sz="3200" dirty="0" smtClean="0"/>
              <a:t>collective </a:t>
            </a:r>
            <a:r>
              <a:rPr lang="en-US" sz="3200" dirty="0"/>
              <a:t>is </a:t>
            </a:r>
            <a:r>
              <a:rPr lang="en-US" sz="3200" b="1" dirty="0"/>
              <a:t>elemental</a:t>
            </a:r>
            <a:r>
              <a:rPr lang="en-US" sz="3200" dirty="0"/>
              <a:t>, defined by mass and sameness – like an ingot of metal (Aside: </a:t>
            </a:r>
            <a:r>
              <a:rPr lang="en-US" sz="3200" dirty="0" smtClean="0"/>
              <a:t>traditional democracy </a:t>
            </a:r>
            <a:r>
              <a:rPr lang="en-US" sz="3200" dirty="0"/>
              <a:t>is a </a:t>
            </a:r>
            <a:r>
              <a:rPr lang="en-US" sz="3200" dirty="0" smtClean="0"/>
              <a:t>collective</a:t>
            </a:r>
            <a:r>
              <a:rPr lang="en-US" sz="3200" dirty="0" smtClean="0"/>
              <a:t> </a:t>
            </a:r>
            <a:r>
              <a:rPr lang="en-US" sz="3200" dirty="0"/>
              <a:t>phenomenon)</a:t>
            </a:r>
          </a:p>
          <a:p>
            <a:pPr>
              <a:lnSpc>
                <a:spcPct val="90000"/>
              </a:lnSpc>
              <a:spcBef>
                <a:spcPct val="0"/>
              </a:spcBef>
            </a:pPr>
            <a:r>
              <a:rPr lang="en-US" sz="3200" dirty="0"/>
              <a:t>A </a:t>
            </a:r>
            <a:r>
              <a:rPr lang="en-US" sz="3200" dirty="0" smtClean="0"/>
              <a:t>connective </a:t>
            </a:r>
            <a:r>
              <a:rPr lang="en-US" sz="3200" dirty="0"/>
              <a:t>is diverse and changing, defined by interactions – like an </a:t>
            </a:r>
            <a:r>
              <a:rPr lang="en-US" sz="3200" b="1" dirty="0"/>
              <a:t>ecosystem</a:t>
            </a:r>
          </a:p>
          <a:p>
            <a:pPr>
              <a:lnSpc>
                <a:spcPct val="90000"/>
              </a:lnSpc>
              <a:spcBef>
                <a:spcPct val="0"/>
              </a:spcBef>
            </a:pPr>
            <a:endParaRPr lang="en-US" sz="3200" dirty="0"/>
          </a:p>
          <a:p>
            <a:pPr>
              <a:lnSpc>
                <a:spcPct val="90000"/>
              </a:lnSpc>
              <a:spcBef>
                <a:spcPct val="0"/>
              </a:spcBef>
              <a:buFontTx/>
              <a:buNone/>
            </a:pPr>
            <a:r>
              <a:rPr lang="en-US" sz="3200" dirty="0"/>
              <a:t>   Can we achieve order, responsibility, identity in an ecosystem? Do we need the iron hand? (Aside: Solon, learning, justice)</a:t>
            </a:r>
          </a:p>
        </p:txBody>
      </p:sp>
    </p:spTree>
    <p:extLst>
      <p:ext uri="{BB962C8B-B14F-4D97-AF65-F5344CB8AC3E}">
        <p14:creationId xmlns:p14="http://schemas.microsoft.com/office/powerpoint/2010/main" val="3350075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dirty="0"/>
              <a:t>C</a:t>
            </a:r>
            <a:r>
              <a:rPr lang="en-US" dirty="0" smtClean="0"/>
              <a:t>ollective</a:t>
            </a:r>
            <a:r>
              <a:rPr lang="en-US" dirty="0" smtClean="0"/>
              <a:t> </a:t>
            </a:r>
            <a:r>
              <a:rPr lang="en-US" dirty="0"/>
              <a:t>Unity</a:t>
            </a:r>
          </a:p>
        </p:txBody>
      </p:sp>
      <p:sp>
        <p:nvSpPr>
          <p:cNvPr id="92163" name="Rectangle 3"/>
          <p:cNvSpPr>
            <a:spLocks noGrp="1" noChangeArrowheads="1"/>
          </p:cNvSpPr>
          <p:nvPr>
            <p:ph type="body" idx="1"/>
          </p:nvPr>
        </p:nvSpPr>
        <p:spPr>
          <a:xfrm>
            <a:off x="1491916" y="1447800"/>
            <a:ext cx="8795084" cy="5105400"/>
          </a:xfrm>
        </p:spPr>
        <p:txBody>
          <a:bodyPr>
            <a:normAutofit/>
          </a:bodyPr>
          <a:lstStyle/>
          <a:p>
            <a:r>
              <a:rPr lang="en-US" sz="3200" dirty="0"/>
              <a:t>A </a:t>
            </a:r>
            <a:r>
              <a:rPr lang="en-US" sz="3200" dirty="0" smtClean="0"/>
              <a:t>collective</a:t>
            </a:r>
            <a:r>
              <a:rPr lang="en-US" sz="3200" dirty="0" smtClean="0"/>
              <a:t> </a:t>
            </a:r>
            <a:r>
              <a:rPr lang="en-US" sz="3200" dirty="0"/>
              <a:t>must be </a:t>
            </a:r>
            <a:r>
              <a:rPr lang="en-US" sz="3200" i="1" dirty="0"/>
              <a:t>cohesive</a:t>
            </a:r>
            <a:r>
              <a:rPr lang="en-US" sz="3200" dirty="0"/>
              <a:t>, </a:t>
            </a:r>
            <a:r>
              <a:rPr lang="en-US" sz="3200" i="1" dirty="0"/>
              <a:t>united, “</a:t>
            </a:r>
            <a:r>
              <a:rPr lang="en-US" sz="3200" dirty="0"/>
              <a:t>out of many, one</a:t>
            </a:r>
            <a:r>
              <a:rPr lang="en-US" sz="3200" i="1" dirty="0"/>
              <a:t>”… “the people, united, will never be defeated…” </a:t>
            </a:r>
            <a:r>
              <a:rPr lang="en-US" sz="3200" dirty="0"/>
              <a:t>The melting pot… the encouragement is to conform, to be like the others </a:t>
            </a:r>
            <a:endParaRPr lang="en-US" sz="3200" i="1" dirty="0"/>
          </a:p>
          <a:p>
            <a:r>
              <a:rPr lang="en-US" sz="3200" dirty="0"/>
              <a:t>C</a:t>
            </a:r>
            <a:r>
              <a:rPr lang="en-US" sz="3200" dirty="0" smtClean="0"/>
              <a:t>ollective</a:t>
            </a:r>
            <a:r>
              <a:rPr lang="en-US" sz="3200" dirty="0" smtClean="0"/>
              <a:t> </a:t>
            </a:r>
            <a:r>
              <a:rPr lang="en-US" sz="3200" dirty="0"/>
              <a:t>technology appeals to the </a:t>
            </a:r>
            <a:r>
              <a:rPr lang="en-US" sz="3200" b="1" dirty="0"/>
              <a:t>mass</a:t>
            </a:r>
            <a:r>
              <a:rPr lang="en-US" sz="3200" dirty="0"/>
              <a:t>: television, radio, newspapers, books</a:t>
            </a:r>
          </a:p>
          <a:p>
            <a:r>
              <a:rPr lang="en-US" sz="3200" dirty="0"/>
              <a:t>Internet technology includes: all-staff email, corporate website, portal</a:t>
            </a:r>
          </a:p>
        </p:txBody>
      </p:sp>
    </p:spTree>
    <p:extLst>
      <p:ext uri="{BB962C8B-B14F-4D97-AF65-F5344CB8AC3E}">
        <p14:creationId xmlns:p14="http://schemas.microsoft.com/office/powerpoint/2010/main" val="3110552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886326" y="341062"/>
            <a:ext cx="10515600" cy="1325563"/>
          </a:xfrm>
        </p:spPr>
        <p:txBody>
          <a:bodyPr/>
          <a:lstStyle/>
          <a:p>
            <a:r>
              <a:rPr lang="en-US" dirty="0" smtClean="0"/>
              <a:t>Connective </a:t>
            </a:r>
            <a:r>
              <a:rPr lang="en-US" dirty="0"/>
              <a:t>Diversity</a:t>
            </a:r>
          </a:p>
        </p:txBody>
      </p:sp>
      <p:sp>
        <p:nvSpPr>
          <p:cNvPr id="93187" name="Rectangle 3"/>
          <p:cNvSpPr>
            <a:spLocks noGrp="1" noChangeArrowheads="1"/>
          </p:cNvSpPr>
          <p:nvPr>
            <p:ph type="body" idx="1"/>
          </p:nvPr>
        </p:nvSpPr>
        <p:spPr>
          <a:xfrm>
            <a:off x="1660358" y="1447800"/>
            <a:ext cx="8626642" cy="4648200"/>
          </a:xfrm>
        </p:spPr>
        <p:txBody>
          <a:bodyPr>
            <a:normAutofit/>
          </a:bodyPr>
          <a:lstStyle/>
          <a:p>
            <a:r>
              <a:rPr lang="en-US" sz="3200" dirty="0"/>
              <a:t>A c</a:t>
            </a:r>
            <a:r>
              <a:rPr lang="en-US" sz="3200" dirty="0" smtClean="0"/>
              <a:t>onnective</a:t>
            </a:r>
            <a:r>
              <a:rPr lang="en-US" sz="3200" dirty="0" smtClean="0"/>
              <a:t>, </a:t>
            </a:r>
            <a:r>
              <a:rPr lang="en-US" sz="3200" dirty="0"/>
              <a:t>by contrast, thrives on </a:t>
            </a:r>
            <a:r>
              <a:rPr lang="en-US" sz="3200" i="1" dirty="0"/>
              <a:t>diversity</a:t>
            </a:r>
            <a:r>
              <a:rPr lang="en-US" sz="3200" dirty="0"/>
              <a:t> … </a:t>
            </a:r>
            <a:r>
              <a:rPr lang="en-US" sz="3200" i="1" dirty="0"/>
              <a:t>“to each his own” </a:t>
            </a:r>
            <a:r>
              <a:rPr lang="en-US" sz="3200" dirty="0"/>
              <a:t>… the salad bowl… the encouragement is to be distinct, to create</a:t>
            </a:r>
          </a:p>
          <a:p>
            <a:r>
              <a:rPr lang="en-US" sz="3200" dirty="0" smtClean="0"/>
              <a:t>Connective</a:t>
            </a:r>
            <a:r>
              <a:rPr lang="en-US" sz="3200" dirty="0" smtClean="0"/>
              <a:t> </a:t>
            </a:r>
            <a:r>
              <a:rPr lang="en-US" sz="3200" dirty="0"/>
              <a:t>technology includes: talking, telephoning, writing letters, personal email</a:t>
            </a:r>
          </a:p>
          <a:p>
            <a:r>
              <a:rPr lang="en-US" sz="3200" dirty="0"/>
              <a:t>Internet technology: personal home pages, blogs</a:t>
            </a:r>
          </a:p>
        </p:txBody>
      </p:sp>
    </p:spTree>
    <p:extLst>
      <p:ext uri="{BB962C8B-B14F-4D97-AF65-F5344CB8AC3E}">
        <p14:creationId xmlns:p14="http://schemas.microsoft.com/office/powerpoint/2010/main" val="32881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dirty="0"/>
              <a:t>C</a:t>
            </a:r>
            <a:r>
              <a:rPr lang="en-US" dirty="0" smtClean="0"/>
              <a:t>ollective</a:t>
            </a:r>
            <a:r>
              <a:rPr lang="en-US" dirty="0" smtClean="0"/>
              <a:t> </a:t>
            </a:r>
            <a:r>
              <a:rPr lang="en-US" dirty="0"/>
              <a:t>Coordination</a:t>
            </a:r>
          </a:p>
        </p:txBody>
      </p:sp>
      <p:sp>
        <p:nvSpPr>
          <p:cNvPr id="94211" name="Rectangle 3"/>
          <p:cNvSpPr>
            <a:spLocks noGrp="1" noChangeArrowheads="1"/>
          </p:cNvSpPr>
          <p:nvPr>
            <p:ph type="body" idx="1"/>
          </p:nvPr>
        </p:nvSpPr>
        <p:spPr>
          <a:xfrm>
            <a:off x="1515979" y="1447800"/>
            <a:ext cx="8771021" cy="5105400"/>
          </a:xfrm>
        </p:spPr>
        <p:txBody>
          <a:bodyPr/>
          <a:lstStyle/>
          <a:p>
            <a:r>
              <a:rPr lang="en-US" sz="3200" dirty="0"/>
              <a:t>C</a:t>
            </a:r>
            <a:r>
              <a:rPr lang="en-US" sz="3200" dirty="0" smtClean="0"/>
              <a:t>ollectives</a:t>
            </a:r>
            <a:r>
              <a:rPr lang="en-US" sz="3200" dirty="0" smtClean="0"/>
              <a:t> </a:t>
            </a:r>
            <a:r>
              <a:rPr lang="en-US" sz="3200" dirty="0"/>
              <a:t>require </a:t>
            </a:r>
            <a:r>
              <a:rPr lang="en-US" sz="3200" i="1" dirty="0"/>
              <a:t>coordination</a:t>
            </a:r>
            <a:r>
              <a:rPr lang="en-US" sz="3200" dirty="0"/>
              <a:t>, a leader, someone who will show the way… and to be </a:t>
            </a:r>
            <a:r>
              <a:rPr lang="en-US" sz="3200" i="1" dirty="0"/>
              <a:t>managed</a:t>
            </a:r>
            <a:r>
              <a:rPr lang="en-US" sz="3200" dirty="0"/>
              <a:t>… a group will often be defined by its </a:t>
            </a:r>
            <a:r>
              <a:rPr lang="en-US" sz="3200" i="1" dirty="0"/>
              <a:t>values</a:t>
            </a:r>
            <a:r>
              <a:rPr lang="en-US" sz="3200" dirty="0"/>
              <a:t> (aka the leader’s values?)  and then a way to get members to follow, to share the </a:t>
            </a:r>
            <a:r>
              <a:rPr lang="en-US" sz="3200" i="1" dirty="0"/>
              <a:t>vision,</a:t>
            </a:r>
            <a:r>
              <a:rPr lang="en-US" sz="3200" dirty="0"/>
              <a:t> will define </a:t>
            </a:r>
            <a:r>
              <a:rPr lang="en-US" sz="3200" i="1" dirty="0"/>
              <a:t>standards - </a:t>
            </a:r>
            <a:r>
              <a:rPr lang="en-US" sz="3200" dirty="0"/>
              <a:t>members </a:t>
            </a:r>
            <a:r>
              <a:rPr lang="en-US" sz="3200" i="1" dirty="0"/>
              <a:t>belong </a:t>
            </a:r>
            <a:r>
              <a:rPr lang="en-US" sz="3200" dirty="0"/>
              <a:t>to a </a:t>
            </a:r>
            <a:r>
              <a:rPr lang="en-US" sz="3200" dirty="0" smtClean="0"/>
              <a:t>collective</a:t>
            </a:r>
            <a:endParaRPr lang="en-US" sz="3200" i="1" dirty="0"/>
          </a:p>
          <a:p>
            <a:r>
              <a:rPr lang="en-US" sz="3200" dirty="0"/>
              <a:t>Associated technology includes the Learning Management System, Learning Design, LOM, </a:t>
            </a:r>
            <a:r>
              <a:rPr lang="en-US" sz="3200" dirty="0" err="1"/>
              <a:t>etc</a:t>
            </a:r>
            <a:endParaRPr lang="en-US" sz="3200" dirty="0"/>
          </a:p>
          <a:p>
            <a:endParaRPr lang="en-US" dirty="0"/>
          </a:p>
          <a:p>
            <a:endParaRPr lang="en-US" dirty="0"/>
          </a:p>
        </p:txBody>
      </p:sp>
    </p:spTree>
    <p:extLst>
      <p:ext uri="{BB962C8B-B14F-4D97-AF65-F5344CB8AC3E}">
        <p14:creationId xmlns:p14="http://schemas.microsoft.com/office/powerpoint/2010/main" val="3428240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dirty="0" smtClean="0"/>
              <a:t>Connective</a:t>
            </a:r>
            <a:r>
              <a:rPr lang="en-US" dirty="0" smtClean="0"/>
              <a:t> </a:t>
            </a:r>
            <a:r>
              <a:rPr lang="en-US" dirty="0"/>
              <a:t>Autonomy</a:t>
            </a:r>
          </a:p>
        </p:txBody>
      </p:sp>
      <p:sp>
        <p:nvSpPr>
          <p:cNvPr id="95235" name="Rectangle 3"/>
          <p:cNvSpPr>
            <a:spLocks noGrp="1" noChangeArrowheads="1"/>
          </p:cNvSpPr>
          <p:nvPr>
            <p:ph type="body" idx="1"/>
          </p:nvPr>
        </p:nvSpPr>
        <p:spPr>
          <a:xfrm>
            <a:off x="1540042" y="1447800"/>
            <a:ext cx="8746958" cy="5105400"/>
          </a:xfrm>
        </p:spPr>
        <p:txBody>
          <a:bodyPr>
            <a:normAutofit/>
          </a:bodyPr>
          <a:lstStyle/>
          <a:p>
            <a:r>
              <a:rPr lang="en-US" sz="3200" dirty="0" smtClean="0"/>
              <a:t>Connective</a:t>
            </a:r>
            <a:r>
              <a:rPr lang="en-US" sz="3200" dirty="0" smtClean="0"/>
              <a:t>s </a:t>
            </a:r>
            <a:r>
              <a:rPr lang="en-US" sz="3200" dirty="0"/>
              <a:t>require </a:t>
            </a:r>
            <a:r>
              <a:rPr lang="en-US" sz="3200" i="1" dirty="0"/>
              <a:t>autonomy, </a:t>
            </a:r>
            <a:r>
              <a:rPr lang="en-US" sz="3200" dirty="0"/>
              <a:t>that is, that each individual operate </a:t>
            </a:r>
            <a:r>
              <a:rPr lang="en-US" sz="3200" i="1" dirty="0"/>
              <a:t>independently</a:t>
            </a:r>
            <a:r>
              <a:rPr lang="en-US" sz="3200" dirty="0"/>
              <a:t> according to his or her </a:t>
            </a:r>
            <a:r>
              <a:rPr lang="en-US" sz="3200" i="1" dirty="0"/>
              <a:t>own values and interests –</a:t>
            </a:r>
            <a:r>
              <a:rPr lang="en-US" sz="3200" dirty="0"/>
              <a:t> cooperation entails mutual exchange of value rather than follower and leader – members </a:t>
            </a:r>
            <a:r>
              <a:rPr lang="en-US" sz="3200" i="1" dirty="0"/>
              <a:t>interact </a:t>
            </a:r>
            <a:r>
              <a:rPr lang="en-US" sz="3200" dirty="0"/>
              <a:t>with a network</a:t>
            </a:r>
            <a:endParaRPr lang="en-US" sz="3200" i="1" dirty="0"/>
          </a:p>
          <a:p>
            <a:r>
              <a:rPr lang="en-US" sz="3200" dirty="0"/>
              <a:t>Associated technology: e-portfolios, personal learning environments</a:t>
            </a:r>
          </a:p>
        </p:txBody>
      </p:sp>
    </p:spTree>
    <p:extLst>
      <p:ext uri="{BB962C8B-B14F-4D97-AF65-F5344CB8AC3E}">
        <p14:creationId xmlns:p14="http://schemas.microsoft.com/office/powerpoint/2010/main" val="2571372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Proposition…</a:t>
            </a:r>
            <a:endParaRPr lang="en-CA" dirty="0"/>
          </a:p>
        </p:txBody>
      </p:sp>
      <p:sp>
        <p:nvSpPr>
          <p:cNvPr id="3" name="Content Placeholder 2"/>
          <p:cNvSpPr>
            <a:spLocks noGrp="1"/>
          </p:cNvSpPr>
          <p:nvPr>
            <p:ph idx="1"/>
          </p:nvPr>
        </p:nvSpPr>
        <p:spPr>
          <a:xfrm>
            <a:off x="984504" y="1508633"/>
            <a:ext cx="10515600" cy="4351338"/>
          </a:xfrm>
        </p:spPr>
        <p:txBody>
          <a:bodyPr>
            <a:normAutofit/>
          </a:bodyPr>
          <a:lstStyle/>
          <a:p>
            <a:r>
              <a:rPr lang="en-CA" sz="3200" dirty="0" smtClean="0"/>
              <a:t>That mass collaboration, properly so-called, is not possible</a:t>
            </a:r>
          </a:p>
          <a:p>
            <a:pPr lvl="1"/>
            <a:r>
              <a:rPr lang="en-CA" sz="2800" dirty="0" smtClean="0"/>
              <a:t>(or, to the extent that it is possible, it is so undesirable we would prefer to avoid it)</a:t>
            </a:r>
          </a:p>
          <a:p>
            <a:r>
              <a:rPr lang="en-CA" sz="3200" dirty="0" smtClean="0"/>
              <a:t>And that instead we should be exploring mass </a:t>
            </a:r>
            <a:r>
              <a:rPr lang="en-CA" sz="3200" i="1" dirty="0" smtClean="0"/>
              <a:t>cooperation</a:t>
            </a:r>
            <a:r>
              <a:rPr lang="en-CA" sz="3200" dirty="0" smtClean="0"/>
              <a:t> as an alternative objective</a:t>
            </a:r>
            <a:endParaRPr lang="en-CA" sz="3200" dirty="0"/>
          </a:p>
        </p:txBody>
      </p:sp>
      <p:pic>
        <p:nvPicPr>
          <p:cNvPr id="5" name="Picture 4"/>
          <p:cNvPicPr>
            <a:picLocks noChangeAspect="1"/>
          </p:cNvPicPr>
          <p:nvPr/>
        </p:nvPicPr>
        <p:blipFill>
          <a:blip r:embed="rId2"/>
          <a:stretch>
            <a:fillRect/>
          </a:stretch>
        </p:blipFill>
        <p:spPr>
          <a:xfrm>
            <a:off x="984504" y="3952504"/>
            <a:ext cx="8981313" cy="2783576"/>
          </a:xfrm>
          <a:prstGeom prst="rect">
            <a:avLst/>
          </a:prstGeom>
        </p:spPr>
      </p:pic>
    </p:spTree>
    <p:extLst>
      <p:ext uri="{BB962C8B-B14F-4D97-AF65-F5344CB8AC3E}">
        <p14:creationId xmlns:p14="http://schemas.microsoft.com/office/powerpoint/2010/main" val="3265368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dirty="0"/>
              <a:t>C</a:t>
            </a:r>
            <a:r>
              <a:rPr lang="en-US" dirty="0" smtClean="0"/>
              <a:t>ollective</a:t>
            </a:r>
            <a:r>
              <a:rPr lang="en-US" dirty="0" smtClean="0"/>
              <a:t> </a:t>
            </a:r>
            <a:r>
              <a:rPr lang="en-US" dirty="0"/>
              <a:t>Borders or Boundaries</a:t>
            </a:r>
          </a:p>
        </p:txBody>
      </p:sp>
      <p:sp>
        <p:nvSpPr>
          <p:cNvPr id="96259" name="Rectangle 3"/>
          <p:cNvSpPr>
            <a:spLocks noGrp="1" noChangeArrowheads="1"/>
          </p:cNvSpPr>
          <p:nvPr>
            <p:ph type="body" idx="1"/>
          </p:nvPr>
        </p:nvSpPr>
        <p:spPr>
          <a:xfrm>
            <a:off x="1684421" y="1375610"/>
            <a:ext cx="9091864" cy="5867400"/>
          </a:xfrm>
        </p:spPr>
        <p:txBody>
          <a:bodyPr>
            <a:normAutofit/>
          </a:bodyPr>
          <a:lstStyle/>
          <a:p>
            <a:r>
              <a:rPr lang="en-US" sz="3200" dirty="0"/>
              <a:t>C</a:t>
            </a:r>
            <a:r>
              <a:rPr lang="en-US" sz="3200" dirty="0" smtClean="0"/>
              <a:t>ollectives</a:t>
            </a:r>
            <a:r>
              <a:rPr lang="en-US" sz="3200" dirty="0" smtClean="0"/>
              <a:t> </a:t>
            </a:r>
            <a:r>
              <a:rPr lang="en-US" sz="3200" dirty="0"/>
              <a:t>are </a:t>
            </a:r>
            <a:r>
              <a:rPr lang="en-US" sz="3200" i="1" dirty="0"/>
              <a:t>closed </a:t>
            </a:r>
            <a:r>
              <a:rPr lang="en-US" sz="3200" dirty="0"/>
              <a:t> - they require a </a:t>
            </a:r>
            <a:r>
              <a:rPr lang="en-US" sz="3200" i="1" dirty="0"/>
              <a:t>boundary </a:t>
            </a:r>
            <a:r>
              <a:rPr lang="en-US" sz="3200" dirty="0"/>
              <a:t> that defines members and non-members – </a:t>
            </a:r>
            <a:r>
              <a:rPr lang="en-US" sz="3200" b="1" dirty="0"/>
              <a:t>walls - </a:t>
            </a:r>
            <a:r>
              <a:rPr lang="en-US" sz="3200" dirty="0"/>
              <a:t>membership, logins and passwords, jargon and controlled vocabulary, lock-in (staying on-message, speak as one)</a:t>
            </a:r>
          </a:p>
          <a:p>
            <a:r>
              <a:rPr lang="en-US" sz="3200" dirty="0"/>
              <a:t>Technology: enterprise computing, federated search, user IDs and passwords, copyrights, patents, trademarks, assertions of </a:t>
            </a:r>
            <a:r>
              <a:rPr lang="en-US" sz="3200" i="1" dirty="0"/>
              <a:t>exclusivity</a:t>
            </a:r>
            <a:endParaRPr lang="en-US" sz="3200" dirty="0"/>
          </a:p>
        </p:txBody>
      </p:sp>
    </p:spTree>
    <p:extLst>
      <p:ext uri="{BB962C8B-B14F-4D97-AF65-F5344CB8AC3E}">
        <p14:creationId xmlns:p14="http://schemas.microsoft.com/office/powerpoint/2010/main" val="1662755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dirty="0" smtClean="0"/>
              <a:t>Connective</a:t>
            </a:r>
            <a:r>
              <a:rPr lang="en-US" dirty="0" smtClean="0"/>
              <a:t> </a:t>
            </a:r>
            <a:r>
              <a:rPr lang="en-US" dirty="0"/>
              <a:t>Openness</a:t>
            </a:r>
          </a:p>
        </p:txBody>
      </p:sp>
      <p:sp>
        <p:nvSpPr>
          <p:cNvPr id="97283" name="Rectangle 3"/>
          <p:cNvSpPr>
            <a:spLocks noGrp="1" noChangeArrowheads="1"/>
          </p:cNvSpPr>
          <p:nvPr>
            <p:ph type="body" idx="1"/>
          </p:nvPr>
        </p:nvSpPr>
        <p:spPr>
          <a:xfrm>
            <a:off x="1588168" y="1447800"/>
            <a:ext cx="8698832" cy="5105400"/>
          </a:xfrm>
        </p:spPr>
        <p:txBody>
          <a:bodyPr>
            <a:normAutofit/>
          </a:bodyPr>
          <a:lstStyle/>
          <a:p>
            <a:r>
              <a:rPr lang="en-US" sz="3200" dirty="0" smtClean="0"/>
              <a:t>Connective</a:t>
            </a:r>
            <a:r>
              <a:rPr lang="en-US" sz="3200" dirty="0" smtClean="0"/>
              <a:t>s </a:t>
            </a:r>
            <a:r>
              <a:rPr lang="en-US" sz="3200" dirty="0"/>
              <a:t>require that all entities be able to send and receive messages both (a) </a:t>
            </a:r>
            <a:r>
              <a:rPr lang="en-US" sz="3200" i="1" dirty="0"/>
              <a:t>in their own way</a:t>
            </a:r>
            <a:r>
              <a:rPr lang="en-US" sz="3200" dirty="0"/>
              <a:t> and (b) </a:t>
            </a:r>
            <a:r>
              <a:rPr lang="en-US" sz="3200" i="1" dirty="0"/>
              <a:t>without being impeded</a:t>
            </a:r>
          </a:p>
          <a:p>
            <a:r>
              <a:rPr lang="en-US" sz="3200" dirty="0"/>
              <a:t>In their own way: open source software, platform independence, APIs, RSS, communities of practice</a:t>
            </a:r>
          </a:p>
          <a:p>
            <a:r>
              <a:rPr lang="en-US" sz="3200" dirty="0"/>
              <a:t>Without being impeded: Creative Commons and GPL, distributed identity</a:t>
            </a:r>
          </a:p>
        </p:txBody>
      </p:sp>
    </p:spTree>
    <p:extLst>
      <p:ext uri="{BB962C8B-B14F-4D97-AF65-F5344CB8AC3E}">
        <p14:creationId xmlns:p14="http://schemas.microsoft.com/office/powerpoint/2010/main" val="3094936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dirty="0" smtClean="0"/>
              <a:t>Collective</a:t>
            </a:r>
            <a:r>
              <a:rPr lang="en-US" dirty="0" smtClean="0"/>
              <a:t> Centralization</a:t>
            </a:r>
            <a:endParaRPr lang="en-US" dirty="0"/>
          </a:p>
        </p:txBody>
      </p:sp>
      <p:sp>
        <p:nvSpPr>
          <p:cNvPr id="98307" name="Rectangle 3"/>
          <p:cNvSpPr>
            <a:spLocks noGrp="1" noChangeArrowheads="1"/>
          </p:cNvSpPr>
          <p:nvPr>
            <p:ph type="body" idx="1"/>
          </p:nvPr>
        </p:nvSpPr>
        <p:spPr>
          <a:xfrm>
            <a:off x="1572769" y="1447800"/>
            <a:ext cx="8866632" cy="5867400"/>
          </a:xfrm>
        </p:spPr>
        <p:txBody>
          <a:bodyPr>
            <a:normAutofit/>
          </a:bodyPr>
          <a:lstStyle/>
          <a:p>
            <a:r>
              <a:rPr lang="en-US" sz="3200" dirty="0" smtClean="0"/>
              <a:t>Collectives </a:t>
            </a:r>
            <a:r>
              <a:rPr lang="en-US" sz="3200" dirty="0"/>
              <a:t>are </a:t>
            </a:r>
            <a:r>
              <a:rPr lang="en-US" sz="3200" i="1" dirty="0"/>
              <a:t>distributive</a:t>
            </a:r>
            <a:r>
              <a:rPr lang="en-US" sz="3200" dirty="0"/>
              <a:t> – knowledge, information, money, etc., flows from the </a:t>
            </a:r>
            <a:r>
              <a:rPr lang="en-US" sz="3200" dirty="0" err="1"/>
              <a:t>centre</a:t>
            </a:r>
            <a:r>
              <a:rPr lang="en-US" sz="3200" dirty="0"/>
              <a:t> – an ‘authority’ and is distributed through to their </a:t>
            </a:r>
            <a:r>
              <a:rPr lang="en-US" sz="3200" dirty="0" smtClean="0"/>
              <a:t>members</a:t>
            </a:r>
          </a:p>
          <a:p>
            <a:r>
              <a:rPr lang="en-US" sz="3200" dirty="0" smtClean="0"/>
              <a:t>Collective knowledge is </a:t>
            </a:r>
            <a:r>
              <a:rPr lang="en-US" sz="3200" i="1" dirty="0" smtClean="0"/>
              <a:t>representationally </a:t>
            </a:r>
            <a:r>
              <a:rPr lang="en-US" sz="3200" dirty="0" smtClean="0"/>
              <a:t>based</a:t>
            </a:r>
          </a:p>
          <a:p>
            <a:pPr lvl="1"/>
            <a:r>
              <a:rPr lang="en-US" sz="2800" dirty="0" err="1" smtClean="0"/>
              <a:t>Ie</a:t>
            </a:r>
            <a:r>
              <a:rPr lang="en-US" sz="2800" dirty="0" smtClean="0"/>
              <a:t>., it is based in a symbol system</a:t>
            </a:r>
          </a:p>
          <a:p>
            <a:pPr lvl="1"/>
            <a:r>
              <a:rPr lang="en-US" sz="2800" dirty="0" smtClean="0"/>
              <a:t>And it required a (shared) semantics</a:t>
            </a:r>
          </a:p>
          <a:p>
            <a:r>
              <a:rPr lang="en-US" sz="3200" dirty="0" smtClean="0"/>
              <a:t>Associated technology: broadcast technologies, controlled vocabularies and ontologies</a:t>
            </a:r>
            <a:endParaRPr lang="en-US" sz="3200" dirty="0"/>
          </a:p>
        </p:txBody>
      </p:sp>
    </p:spTree>
    <p:extLst>
      <p:ext uri="{BB962C8B-B14F-4D97-AF65-F5344CB8AC3E}">
        <p14:creationId xmlns:p14="http://schemas.microsoft.com/office/powerpoint/2010/main" val="2109891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Connective Decentralization</a:t>
            </a:r>
            <a:endParaRPr lang="en-CA" dirty="0"/>
          </a:p>
        </p:txBody>
      </p:sp>
      <p:sp>
        <p:nvSpPr>
          <p:cNvPr id="3" name="Content Placeholder 2"/>
          <p:cNvSpPr>
            <a:spLocks noGrp="1"/>
          </p:cNvSpPr>
          <p:nvPr>
            <p:ph idx="1"/>
          </p:nvPr>
        </p:nvSpPr>
        <p:spPr>
          <a:xfrm>
            <a:off x="1597152" y="1825625"/>
            <a:ext cx="9756648" cy="4351338"/>
          </a:xfrm>
        </p:spPr>
        <p:txBody>
          <a:bodyPr>
            <a:normAutofit/>
          </a:bodyPr>
          <a:lstStyle/>
          <a:p>
            <a:r>
              <a:rPr lang="en-CA" sz="3200" dirty="0" err="1" smtClean="0"/>
              <a:t>Connectivists</a:t>
            </a:r>
            <a:r>
              <a:rPr lang="en-CA" sz="3200" dirty="0" smtClean="0"/>
              <a:t> are </a:t>
            </a:r>
            <a:r>
              <a:rPr lang="en-CA" sz="3200" i="1" dirty="0" err="1" smtClean="0"/>
              <a:t>emergentist</a:t>
            </a:r>
            <a:r>
              <a:rPr lang="en-CA" sz="3200" dirty="0" smtClean="0"/>
              <a:t> – knowledge is generated as a consequence of the interactions among members</a:t>
            </a:r>
          </a:p>
          <a:p>
            <a:r>
              <a:rPr lang="en-CA" sz="3200" dirty="0" smtClean="0"/>
              <a:t>Connective knowledge is </a:t>
            </a:r>
            <a:r>
              <a:rPr lang="en-CA" sz="3200" i="1" dirty="0" smtClean="0"/>
              <a:t>non-representational</a:t>
            </a:r>
            <a:endParaRPr lang="en-CA" sz="3200" dirty="0" smtClean="0"/>
          </a:p>
          <a:p>
            <a:pPr lvl="1"/>
            <a:r>
              <a:rPr lang="en-CA" sz="2800" dirty="0" smtClean="0"/>
              <a:t>The knowledge </a:t>
            </a:r>
            <a:r>
              <a:rPr lang="en-CA" sz="2800" i="1" dirty="0" smtClean="0"/>
              <a:t>is</a:t>
            </a:r>
            <a:r>
              <a:rPr lang="en-CA" sz="2800" dirty="0" smtClean="0"/>
              <a:t> the structure; there is no requirement that the structure ‘stand for’ anything</a:t>
            </a:r>
          </a:p>
          <a:p>
            <a:pPr lvl="1"/>
            <a:r>
              <a:rPr lang="en-CA" sz="2800" dirty="0" smtClean="0"/>
              <a:t>Interpretations of the structure are generated </a:t>
            </a:r>
            <a:r>
              <a:rPr lang="en-CA" sz="2800" i="1" dirty="0" smtClean="0"/>
              <a:t>externally</a:t>
            </a:r>
            <a:r>
              <a:rPr lang="en-CA" sz="2800" dirty="0" smtClean="0"/>
              <a:t> and are not inherent to the structure</a:t>
            </a:r>
          </a:p>
          <a:p>
            <a:r>
              <a:rPr lang="en-CA" sz="3200" dirty="0" smtClean="0"/>
              <a:t>Relevant technology: tagging systems, ‘Page Rank’</a:t>
            </a:r>
            <a:endParaRPr lang="en-CA" sz="3200" dirty="0"/>
          </a:p>
        </p:txBody>
      </p:sp>
    </p:spTree>
    <p:extLst>
      <p:ext uri="{BB962C8B-B14F-4D97-AF65-F5344CB8AC3E}">
        <p14:creationId xmlns:p14="http://schemas.microsoft.com/office/powerpoint/2010/main" val="33825171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dirty="0"/>
              <a:t>Why </a:t>
            </a:r>
            <a:r>
              <a:rPr lang="en-US" dirty="0" smtClean="0"/>
              <a:t>Connectives</a:t>
            </a:r>
            <a:r>
              <a:rPr lang="en-US" dirty="0" smtClean="0"/>
              <a:t>?</a:t>
            </a:r>
            <a:endParaRPr lang="en-US" dirty="0"/>
          </a:p>
        </p:txBody>
      </p:sp>
      <p:sp>
        <p:nvSpPr>
          <p:cNvPr id="100355" name="Rectangle 3"/>
          <p:cNvSpPr>
            <a:spLocks noGrp="1" noChangeArrowheads="1"/>
          </p:cNvSpPr>
          <p:nvPr>
            <p:ph type="body" idx="1"/>
          </p:nvPr>
        </p:nvSpPr>
        <p:spPr>
          <a:xfrm>
            <a:off x="1636295" y="1447800"/>
            <a:ext cx="6483577" cy="5105400"/>
          </a:xfrm>
        </p:spPr>
        <p:txBody>
          <a:bodyPr/>
          <a:lstStyle/>
          <a:p>
            <a:r>
              <a:rPr lang="en-US" dirty="0"/>
              <a:t>Nature of the knower: humans are more like </a:t>
            </a:r>
            <a:r>
              <a:rPr lang="en-US" dirty="0" smtClean="0"/>
              <a:t>connectives than collectives </a:t>
            </a:r>
            <a:endParaRPr lang="en-US" dirty="0"/>
          </a:p>
          <a:p>
            <a:r>
              <a:rPr lang="en-US" dirty="0"/>
              <a:t>Quality of the knowledge: </a:t>
            </a:r>
            <a:r>
              <a:rPr lang="en-US" dirty="0" smtClean="0"/>
              <a:t>collectives </a:t>
            </a:r>
            <a:r>
              <a:rPr lang="en-US" dirty="0"/>
              <a:t>are limited by the capacity of the leader</a:t>
            </a:r>
          </a:p>
          <a:p>
            <a:r>
              <a:rPr lang="en-US" dirty="0"/>
              <a:t>Nature of the knowledge: </a:t>
            </a:r>
            <a:r>
              <a:rPr lang="en-US" dirty="0" smtClean="0"/>
              <a:t>collective </a:t>
            </a:r>
            <a:r>
              <a:rPr lang="en-US" dirty="0"/>
              <a:t>knowledge is </a:t>
            </a:r>
            <a:r>
              <a:rPr lang="en-US" i="1" dirty="0"/>
              <a:t>transmitted</a:t>
            </a:r>
            <a:r>
              <a:rPr lang="en-US" dirty="0"/>
              <a:t> and </a:t>
            </a:r>
            <a:r>
              <a:rPr lang="en-US" i="1" dirty="0"/>
              <a:t>simple</a:t>
            </a:r>
            <a:r>
              <a:rPr lang="en-US" dirty="0"/>
              <a:t> (cause-effect, yes-no, </a:t>
            </a:r>
            <a:r>
              <a:rPr lang="en-US" dirty="0" err="1"/>
              <a:t>etc</a:t>
            </a:r>
            <a:r>
              <a:rPr lang="en-US" dirty="0"/>
              <a:t>) while network knowledge is </a:t>
            </a:r>
            <a:r>
              <a:rPr lang="en-US" i="1" dirty="0"/>
              <a:t>emergent</a:t>
            </a:r>
            <a:r>
              <a:rPr lang="en-US" dirty="0"/>
              <a:t> and </a:t>
            </a:r>
            <a:r>
              <a:rPr lang="en-US" i="1" dirty="0"/>
              <a:t>complex</a:t>
            </a:r>
          </a:p>
        </p:txBody>
      </p:sp>
      <p:pic>
        <p:nvPicPr>
          <p:cNvPr id="2" name="Picture 1"/>
          <p:cNvPicPr>
            <a:picLocks noChangeAspect="1"/>
          </p:cNvPicPr>
          <p:nvPr/>
        </p:nvPicPr>
        <p:blipFill>
          <a:blip r:embed="rId2"/>
          <a:stretch>
            <a:fillRect/>
          </a:stretch>
        </p:blipFill>
        <p:spPr>
          <a:xfrm>
            <a:off x="8353234" y="831532"/>
            <a:ext cx="2400110" cy="5136467"/>
          </a:xfrm>
          <a:prstGeom prst="rect">
            <a:avLst/>
          </a:prstGeom>
        </p:spPr>
      </p:pic>
    </p:spTree>
    <p:extLst>
      <p:ext uri="{BB962C8B-B14F-4D97-AF65-F5344CB8AC3E}">
        <p14:creationId xmlns:p14="http://schemas.microsoft.com/office/powerpoint/2010/main" val="11520244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1218004"/>
            <a:ext cx="10515600" cy="4351338"/>
          </a:xfrm>
        </p:spPr>
        <p:txBody>
          <a:bodyPr/>
          <a:lstStyle/>
          <a:p>
            <a:r>
              <a:rPr lang="en-CA" dirty="0" smtClean="0"/>
              <a:t> Harrison White. It's not an understatement to say that a lot of what I say here is anticipated years earlier in his work. "Social life is made up of endless chains and multiple overlapping nets, with no clear boundaries. It is long stings .... It is only a messy mesh or, rather, mush. Social reality is a terrain, a typology of networks and chains."</a:t>
            </a:r>
            <a:endParaRPr lang="en-CA" dirty="0"/>
          </a:p>
        </p:txBody>
      </p:sp>
      <p:sp>
        <p:nvSpPr>
          <p:cNvPr id="4" name="Rectangle 3"/>
          <p:cNvSpPr/>
          <p:nvPr/>
        </p:nvSpPr>
        <p:spPr>
          <a:xfrm>
            <a:off x="1074821" y="3916143"/>
            <a:ext cx="9416716" cy="369332"/>
          </a:xfrm>
          <a:prstGeom prst="rect">
            <a:avLst/>
          </a:prstGeom>
        </p:spPr>
        <p:txBody>
          <a:bodyPr wrap="square">
            <a:spAutoFit/>
          </a:bodyPr>
          <a:lstStyle/>
          <a:p>
            <a:r>
              <a:rPr lang="en-CA" dirty="0" smtClean="0">
                <a:hlinkClick r:id="rId2"/>
              </a:rPr>
              <a:t>http://citeseerx.ist.psu.edu/viewdoc/download?doi=10.1.1.195.3584&amp;rep=rep1&amp;type=pdf</a:t>
            </a:r>
            <a:r>
              <a:rPr lang="en-CA" dirty="0" smtClean="0"/>
              <a:t> </a:t>
            </a:r>
            <a:endParaRPr lang="en-CA" dirty="0"/>
          </a:p>
        </p:txBody>
      </p:sp>
      <p:pic>
        <p:nvPicPr>
          <p:cNvPr id="5" name="Picture 4"/>
          <p:cNvPicPr>
            <a:picLocks noChangeAspect="1"/>
          </p:cNvPicPr>
          <p:nvPr/>
        </p:nvPicPr>
        <p:blipFill>
          <a:blip r:embed="rId3"/>
          <a:stretch>
            <a:fillRect/>
          </a:stretch>
        </p:blipFill>
        <p:spPr>
          <a:xfrm>
            <a:off x="838200" y="3393673"/>
            <a:ext cx="9534525" cy="3000375"/>
          </a:xfrm>
          <a:prstGeom prst="rect">
            <a:avLst/>
          </a:prstGeom>
        </p:spPr>
      </p:pic>
    </p:spTree>
    <p:extLst>
      <p:ext uri="{BB962C8B-B14F-4D97-AF65-F5344CB8AC3E}">
        <p14:creationId xmlns:p14="http://schemas.microsoft.com/office/powerpoint/2010/main" val="19914057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9505" y="764373"/>
            <a:ext cx="7315200" cy="1293028"/>
          </a:xfrm>
        </p:spPr>
        <p:txBody>
          <a:bodyPr/>
          <a:lstStyle/>
          <a:p>
            <a:r>
              <a:rPr lang="en-CA" dirty="0" smtClean="0"/>
              <a:t>The MOOC</a:t>
            </a:r>
            <a:endParaRPr lang="en-CA" dirty="0"/>
          </a:p>
        </p:txBody>
      </p:sp>
      <p:sp>
        <p:nvSpPr>
          <p:cNvPr id="3" name="Content Placeholder 2"/>
          <p:cNvSpPr>
            <a:spLocks noGrp="1"/>
          </p:cNvSpPr>
          <p:nvPr>
            <p:ph idx="1"/>
          </p:nvPr>
        </p:nvSpPr>
        <p:spPr>
          <a:xfrm>
            <a:off x="6132095" y="2169511"/>
            <a:ext cx="4443663" cy="3018286"/>
          </a:xfrm>
        </p:spPr>
        <p:txBody>
          <a:bodyPr>
            <a:normAutofit fontScale="92500" lnSpcReduction="20000"/>
          </a:bodyPr>
          <a:lstStyle/>
          <a:p>
            <a:r>
              <a:rPr lang="en-CA" sz="3200" dirty="0">
                <a:solidFill>
                  <a:schemeClr val="accent2">
                    <a:lumMod val="75000"/>
                  </a:schemeClr>
                </a:solidFill>
              </a:rPr>
              <a:t>Massive</a:t>
            </a:r>
            <a:r>
              <a:rPr lang="en-CA" sz="3200" dirty="0"/>
              <a:t> – by design</a:t>
            </a:r>
          </a:p>
          <a:p>
            <a:r>
              <a:rPr lang="en-CA" sz="3200" dirty="0">
                <a:solidFill>
                  <a:schemeClr val="accent1">
                    <a:lumMod val="75000"/>
                  </a:schemeClr>
                </a:solidFill>
              </a:rPr>
              <a:t>Open</a:t>
            </a:r>
            <a:r>
              <a:rPr lang="en-CA" sz="3200" dirty="0"/>
              <a:t> – gratis and </a:t>
            </a:r>
            <a:r>
              <a:rPr lang="en-CA" sz="3200" dirty="0" err="1"/>
              <a:t>libre</a:t>
            </a:r>
            <a:endParaRPr lang="en-CA" sz="3200" dirty="0"/>
          </a:p>
          <a:p>
            <a:r>
              <a:rPr lang="en-CA" sz="3200" dirty="0">
                <a:solidFill>
                  <a:schemeClr val="accent3">
                    <a:lumMod val="50000"/>
                  </a:schemeClr>
                </a:solidFill>
              </a:rPr>
              <a:t>Online </a:t>
            </a:r>
            <a:r>
              <a:rPr lang="en-CA" sz="3200" dirty="0"/>
              <a:t>– not blended, not wrapped</a:t>
            </a:r>
          </a:p>
          <a:p>
            <a:r>
              <a:rPr lang="en-CA" sz="3200" dirty="0">
                <a:solidFill>
                  <a:srgbClr val="00B0F0"/>
                </a:solidFill>
              </a:rPr>
              <a:t>Courses </a:t>
            </a:r>
            <a:r>
              <a:rPr lang="en-CA" sz="3200" dirty="0"/>
              <a:t>– not communities, websites, video collections, </a:t>
            </a:r>
            <a:r>
              <a:rPr lang="en-CA" sz="3200" dirty="0" err="1"/>
              <a:t>etc</a:t>
            </a:r>
            <a:endParaRPr lang="en-CA" sz="3200" dirty="0"/>
          </a:p>
          <a:p>
            <a:endParaRPr lang="en-CA"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516" y="1973179"/>
            <a:ext cx="3707558" cy="341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50995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Massive Open Online Course</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5834743" y="3682637"/>
            <a:ext cx="609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Site</a:t>
            </a:r>
            <a:endParaRPr lang="en-US" dirty="0">
              <a:solidFill>
                <a:schemeClr val="bg1"/>
              </a:solidFill>
            </a:endParaRPr>
          </a:p>
        </p:txBody>
      </p:sp>
      <p:sp>
        <p:nvSpPr>
          <p:cNvPr id="5" name="Smiley Face 4"/>
          <p:cNvSpPr/>
          <p:nvPr/>
        </p:nvSpPr>
        <p:spPr>
          <a:xfrm>
            <a:off x="7848600" y="3352800"/>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6" name="Smiley Face 5"/>
          <p:cNvSpPr/>
          <p:nvPr/>
        </p:nvSpPr>
        <p:spPr>
          <a:xfrm>
            <a:off x="7659189" y="4343400"/>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7" name="Smiley Face 6"/>
          <p:cNvSpPr/>
          <p:nvPr/>
        </p:nvSpPr>
        <p:spPr>
          <a:xfrm>
            <a:off x="7391400" y="2286000"/>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Smiley Face 7"/>
          <p:cNvSpPr/>
          <p:nvPr/>
        </p:nvSpPr>
        <p:spPr>
          <a:xfrm>
            <a:off x="6553200" y="4876800"/>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9" name="Smiley Face 8"/>
          <p:cNvSpPr/>
          <p:nvPr/>
        </p:nvSpPr>
        <p:spPr>
          <a:xfrm>
            <a:off x="5105400" y="4800600"/>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Smiley Face 9"/>
          <p:cNvSpPr/>
          <p:nvPr/>
        </p:nvSpPr>
        <p:spPr>
          <a:xfrm>
            <a:off x="3886200" y="3848100"/>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 name="Smiley Face 10"/>
          <p:cNvSpPr/>
          <p:nvPr/>
        </p:nvSpPr>
        <p:spPr>
          <a:xfrm>
            <a:off x="4204063" y="2743200"/>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3" name="Smiley Face 12"/>
          <p:cNvSpPr/>
          <p:nvPr/>
        </p:nvSpPr>
        <p:spPr>
          <a:xfrm>
            <a:off x="5638800" y="2286000"/>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15" name="Straight Arrow Connector 14"/>
          <p:cNvCxnSpPr/>
          <p:nvPr/>
        </p:nvCxnSpPr>
        <p:spPr>
          <a:xfrm flipH="1">
            <a:off x="6591300" y="2971800"/>
            <a:ext cx="8001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591300" y="3657601"/>
            <a:ext cx="1067890" cy="1774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6705600" y="4038600"/>
            <a:ext cx="838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6477000" y="4267200"/>
            <a:ext cx="228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943600" y="2895600"/>
            <a:ext cx="152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876800" y="3276600"/>
            <a:ext cx="762000" cy="342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648200" y="3962400"/>
            <a:ext cx="914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5562600" y="4267200"/>
            <a:ext cx="3048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953000" y="3124200"/>
            <a:ext cx="2819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4648200" y="2743200"/>
            <a:ext cx="26670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4876800" y="2667000"/>
            <a:ext cx="685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6991350" y="3048000"/>
            <a:ext cx="55245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5834744" y="3835038"/>
            <a:ext cx="1937657" cy="1041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4495800" y="2819401"/>
            <a:ext cx="1219200" cy="10156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7620000" y="3009900"/>
            <a:ext cx="152400" cy="1257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7848600" y="2895600"/>
            <a:ext cx="228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6362700" y="2552700"/>
            <a:ext cx="8763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4267200" y="3352800"/>
            <a:ext cx="76200" cy="3935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flipV="1">
            <a:off x="4648200" y="3448050"/>
            <a:ext cx="609600" cy="1276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5981701" y="5143500"/>
            <a:ext cx="46264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flipV="1">
            <a:off x="4648200" y="4267200"/>
            <a:ext cx="2819400" cy="342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419600" y="4381500"/>
            <a:ext cx="609600" cy="495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7315201" y="4876800"/>
            <a:ext cx="343989"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286000" y="5715000"/>
            <a:ext cx="6858000" cy="461665"/>
          </a:xfrm>
          <a:prstGeom prst="rect">
            <a:avLst/>
          </a:prstGeom>
          <a:noFill/>
        </p:spPr>
        <p:txBody>
          <a:bodyPr wrap="square" rtlCol="0">
            <a:spAutoFit/>
          </a:bodyPr>
          <a:lstStyle/>
          <a:p>
            <a:r>
              <a:rPr lang="en-US" sz="2400" dirty="0"/>
              <a:t>A MOOC is a Web, not a Website</a:t>
            </a:r>
            <a:endParaRPr lang="en-US" sz="2400" dirty="0"/>
          </a:p>
        </p:txBody>
      </p:sp>
    </p:spTree>
    <p:extLst>
      <p:ext uri="{BB962C8B-B14F-4D97-AF65-F5344CB8AC3E}">
        <p14:creationId xmlns:p14="http://schemas.microsoft.com/office/powerpoint/2010/main" val="2836566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ncrypted-tbn0.google.com/images?q=tbn:ANd9GcTBjb--B3FSflNfAvE2kIROt_Vxc4nSA9gFlWM6Dc-oxZjh-Lt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0727" y="2331720"/>
            <a:ext cx="5160946" cy="28181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Design Principles</a:t>
            </a:r>
            <a:endParaRPr lang="en-US" dirty="0"/>
          </a:p>
        </p:txBody>
      </p:sp>
      <p:sp>
        <p:nvSpPr>
          <p:cNvPr id="4" name="TextBox 3"/>
          <p:cNvSpPr txBox="1"/>
          <p:nvPr/>
        </p:nvSpPr>
        <p:spPr>
          <a:xfrm>
            <a:off x="2819400" y="1904999"/>
            <a:ext cx="2807368" cy="1446550"/>
          </a:xfrm>
          <a:prstGeom prst="rect">
            <a:avLst/>
          </a:prstGeom>
          <a:solidFill>
            <a:schemeClr val="bg1"/>
          </a:solidFill>
          <a:ln>
            <a:solidFill>
              <a:schemeClr val="tx1"/>
            </a:solidFill>
          </a:ln>
        </p:spPr>
        <p:txBody>
          <a:bodyPr wrap="square" rtlCol="0">
            <a:spAutoFit/>
          </a:bodyPr>
          <a:lstStyle/>
          <a:p>
            <a:r>
              <a:rPr lang="en-US" sz="2800" dirty="0"/>
              <a:t>Autonomy</a:t>
            </a:r>
          </a:p>
          <a:p>
            <a:r>
              <a:rPr lang="en-US" sz="2000" dirty="0"/>
              <a:t>- Choice of contents</a:t>
            </a:r>
          </a:p>
          <a:p>
            <a:r>
              <a:rPr lang="en-US" sz="2000" dirty="0"/>
              <a:t>- Personal learning</a:t>
            </a:r>
          </a:p>
          <a:p>
            <a:r>
              <a:rPr lang="en-US" sz="2000" dirty="0"/>
              <a:t>- No curriculum</a:t>
            </a:r>
            <a:endParaRPr lang="en-US" sz="2000" dirty="0"/>
          </a:p>
        </p:txBody>
      </p:sp>
      <p:sp>
        <p:nvSpPr>
          <p:cNvPr id="5" name="TextBox 4"/>
          <p:cNvSpPr txBox="1"/>
          <p:nvPr/>
        </p:nvSpPr>
        <p:spPr>
          <a:xfrm>
            <a:off x="2053390" y="3886199"/>
            <a:ext cx="3125905" cy="1446550"/>
          </a:xfrm>
          <a:prstGeom prst="rect">
            <a:avLst/>
          </a:prstGeom>
          <a:solidFill>
            <a:schemeClr val="bg1"/>
          </a:solidFill>
          <a:ln>
            <a:solidFill>
              <a:schemeClr val="tx1"/>
            </a:solidFill>
          </a:ln>
        </p:spPr>
        <p:txBody>
          <a:bodyPr wrap="square" rtlCol="0">
            <a:spAutoFit/>
          </a:bodyPr>
          <a:lstStyle/>
          <a:p>
            <a:r>
              <a:rPr lang="en-US" sz="2800" dirty="0"/>
              <a:t>Diversity</a:t>
            </a:r>
          </a:p>
          <a:p>
            <a:r>
              <a:rPr lang="en-US" sz="2000" dirty="0"/>
              <a:t>- Multiple tools</a:t>
            </a:r>
          </a:p>
          <a:p>
            <a:r>
              <a:rPr lang="en-US" sz="2000" dirty="0"/>
              <a:t>- Individual perspective</a:t>
            </a:r>
          </a:p>
          <a:p>
            <a:r>
              <a:rPr lang="en-US" sz="2000" dirty="0"/>
              <a:t>- Varied content</a:t>
            </a:r>
            <a:endParaRPr lang="en-US" sz="2000" dirty="0"/>
          </a:p>
        </p:txBody>
      </p:sp>
      <p:sp>
        <p:nvSpPr>
          <p:cNvPr id="6" name="TextBox 5"/>
          <p:cNvSpPr txBox="1"/>
          <p:nvPr/>
        </p:nvSpPr>
        <p:spPr>
          <a:xfrm>
            <a:off x="6248400" y="1828800"/>
            <a:ext cx="2735179" cy="1754326"/>
          </a:xfrm>
          <a:prstGeom prst="rect">
            <a:avLst/>
          </a:prstGeom>
          <a:solidFill>
            <a:schemeClr val="bg1"/>
          </a:solidFill>
          <a:ln>
            <a:solidFill>
              <a:schemeClr val="tx1"/>
            </a:solidFill>
          </a:ln>
        </p:spPr>
        <p:txBody>
          <a:bodyPr wrap="square" rtlCol="0">
            <a:spAutoFit/>
          </a:bodyPr>
          <a:lstStyle/>
          <a:p>
            <a:r>
              <a:rPr lang="en-US" sz="2800" dirty="0"/>
              <a:t>Openness</a:t>
            </a:r>
          </a:p>
          <a:p>
            <a:r>
              <a:rPr lang="en-US" sz="2000" dirty="0"/>
              <a:t>- Open access</a:t>
            </a:r>
          </a:p>
          <a:p>
            <a:r>
              <a:rPr lang="en-US" sz="2000" dirty="0"/>
              <a:t>- Open content</a:t>
            </a:r>
          </a:p>
          <a:p>
            <a:r>
              <a:rPr lang="en-US" sz="2000" dirty="0"/>
              <a:t>- Open activities</a:t>
            </a:r>
          </a:p>
          <a:p>
            <a:r>
              <a:rPr lang="en-US" sz="2000" dirty="0"/>
              <a:t>- Open assessment </a:t>
            </a:r>
            <a:endParaRPr lang="en-US" sz="2000" dirty="0"/>
          </a:p>
        </p:txBody>
      </p:sp>
      <p:sp>
        <p:nvSpPr>
          <p:cNvPr id="7" name="TextBox 6"/>
          <p:cNvSpPr txBox="1"/>
          <p:nvPr/>
        </p:nvSpPr>
        <p:spPr>
          <a:xfrm>
            <a:off x="5791200" y="4343400"/>
            <a:ext cx="3950368" cy="1446550"/>
          </a:xfrm>
          <a:prstGeom prst="rect">
            <a:avLst/>
          </a:prstGeom>
          <a:solidFill>
            <a:schemeClr val="bg1"/>
          </a:solidFill>
          <a:ln>
            <a:solidFill>
              <a:schemeClr val="tx1"/>
            </a:solidFill>
          </a:ln>
        </p:spPr>
        <p:txBody>
          <a:bodyPr wrap="square" rtlCol="0">
            <a:spAutoFit/>
          </a:bodyPr>
          <a:lstStyle/>
          <a:p>
            <a:r>
              <a:rPr lang="en-US" sz="2800" dirty="0"/>
              <a:t>Interactivity</a:t>
            </a:r>
          </a:p>
          <a:p>
            <a:r>
              <a:rPr lang="en-US" sz="2000" dirty="0"/>
              <a:t>- Encourage communication</a:t>
            </a:r>
          </a:p>
          <a:p>
            <a:r>
              <a:rPr lang="en-US" sz="2000" dirty="0"/>
              <a:t>- Cooperative learning</a:t>
            </a:r>
          </a:p>
          <a:p>
            <a:r>
              <a:rPr lang="en-US" sz="2000" dirty="0"/>
              <a:t>- Emergent knowledge</a:t>
            </a:r>
            <a:endParaRPr lang="en-US" sz="2000" dirty="0"/>
          </a:p>
        </p:txBody>
      </p:sp>
    </p:spTree>
    <p:extLst>
      <p:ext uri="{BB962C8B-B14F-4D97-AF65-F5344CB8AC3E}">
        <p14:creationId xmlns:p14="http://schemas.microsoft.com/office/powerpoint/2010/main" val="11221367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CCK08</a:t>
            </a:r>
            <a:endParaRPr lang="en-CA"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0825" y="625321"/>
            <a:ext cx="5238583"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7581" y="2186509"/>
            <a:ext cx="4680520" cy="355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670058" y="5817684"/>
            <a:ext cx="5958408" cy="338554"/>
          </a:xfrm>
          <a:prstGeom prst="rect">
            <a:avLst/>
          </a:prstGeom>
        </p:spPr>
        <p:txBody>
          <a:bodyPr wrap="square">
            <a:spAutoFit/>
          </a:bodyPr>
          <a:lstStyle/>
          <a:p>
            <a:r>
              <a:rPr lang="en-CA" sz="1600" dirty="0">
                <a:hlinkClick r:id="rId5"/>
              </a:rPr>
              <a:t>http://connect.downes.ca/cgi-bin/archive.cgi?page=thedaily.htm</a:t>
            </a:r>
            <a:r>
              <a:rPr lang="en-CA" sz="1600" dirty="0"/>
              <a:t> </a:t>
            </a:r>
          </a:p>
        </p:txBody>
      </p:sp>
      <p:sp>
        <p:nvSpPr>
          <p:cNvPr id="5" name="Rectangle 4"/>
          <p:cNvSpPr/>
          <p:nvPr/>
        </p:nvSpPr>
        <p:spPr>
          <a:xfrm>
            <a:off x="2173908" y="4525023"/>
            <a:ext cx="3043584" cy="584775"/>
          </a:xfrm>
          <a:prstGeom prst="rect">
            <a:avLst/>
          </a:prstGeom>
        </p:spPr>
        <p:txBody>
          <a:bodyPr wrap="square">
            <a:spAutoFit/>
          </a:bodyPr>
          <a:lstStyle/>
          <a:p>
            <a:r>
              <a:rPr lang="en-CA" sz="1600" dirty="0">
                <a:hlinkClick r:id="rId6"/>
              </a:rPr>
              <a:t>http://wwwapps.cc.umanitoba.ca/moodle/course/view.php?id=20</a:t>
            </a:r>
            <a:r>
              <a:rPr lang="en-CA" sz="1600" dirty="0"/>
              <a:t> </a:t>
            </a:r>
          </a:p>
        </p:txBody>
      </p:sp>
      <p:sp>
        <p:nvSpPr>
          <p:cNvPr id="6" name="Rectangle 5"/>
          <p:cNvSpPr/>
          <p:nvPr/>
        </p:nvSpPr>
        <p:spPr>
          <a:xfrm>
            <a:off x="2139129" y="5356020"/>
            <a:ext cx="1954446" cy="461665"/>
          </a:xfrm>
          <a:prstGeom prst="rect">
            <a:avLst/>
          </a:prstGeom>
        </p:spPr>
        <p:txBody>
          <a:bodyPr wrap="none">
            <a:spAutoFit/>
          </a:bodyPr>
          <a:lstStyle/>
          <a:p>
            <a:r>
              <a:rPr lang="fr-FR" sz="2400" dirty="0"/>
              <a:t>2300 </a:t>
            </a:r>
            <a:r>
              <a:rPr lang="fr-FR" sz="2400" dirty="0" err="1"/>
              <a:t>students</a:t>
            </a:r>
            <a:endParaRPr lang="en-US" sz="2400" dirty="0"/>
          </a:p>
        </p:txBody>
      </p:sp>
    </p:spTree>
    <p:extLst>
      <p:ext uri="{BB962C8B-B14F-4D97-AF65-F5344CB8AC3E}">
        <p14:creationId xmlns:p14="http://schemas.microsoft.com/office/powerpoint/2010/main" val="1829905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Evolution of Cooperation</a:t>
            </a:r>
            <a:endParaRPr lang="en-CA" dirty="0"/>
          </a:p>
        </p:txBody>
      </p:sp>
      <p:sp>
        <p:nvSpPr>
          <p:cNvPr id="3" name="Content Placeholder 2"/>
          <p:cNvSpPr>
            <a:spLocks noGrp="1"/>
          </p:cNvSpPr>
          <p:nvPr>
            <p:ph idx="1"/>
          </p:nvPr>
        </p:nvSpPr>
        <p:spPr>
          <a:xfrm>
            <a:off x="838200" y="1777499"/>
            <a:ext cx="10341864" cy="4351338"/>
          </a:xfrm>
        </p:spPr>
        <p:txBody>
          <a:bodyPr/>
          <a:lstStyle/>
          <a:p>
            <a:r>
              <a:rPr lang="en-CA" dirty="0" smtClean="0"/>
              <a:t>Robert Axelrod asks, "Under what conditions will cooperation emerge in a world of egoists without central authority?“</a:t>
            </a:r>
          </a:p>
          <a:p>
            <a:endParaRPr lang="en-CA" dirty="0"/>
          </a:p>
          <a:p>
            <a:r>
              <a:rPr lang="en-CA" dirty="0" smtClean="0"/>
              <a:t>Pierre </a:t>
            </a:r>
            <a:r>
              <a:rPr lang="en-CA" dirty="0" err="1" smtClean="0"/>
              <a:t>Dillenbourg</a:t>
            </a:r>
            <a:r>
              <a:rPr lang="en-CA" dirty="0" smtClean="0"/>
              <a:t>: "In cooperation, partners split the work, solve sub-tasks individually and then assemble the partial results into the final output. In collaboration, partners do the work 'together'."</a:t>
            </a:r>
            <a:endParaRPr lang="en-CA" dirty="0"/>
          </a:p>
        </p:txBody>
      </p:sp>
      <p:sp>
        <p:nvSpPr>
          <p:cNvPr id="4" name="Rectangle 3"/>
          <p:cNvSpPr/>
          <p:nvPr/>
        </p:nvSpPr>
        <p:spPr>
          <a:xfrm>
            <a:off x="1074821" y="2558262"/>
            <a:ext cx="7936831" cy="369332"/>
          </a:xfrm>
          <a:prstGeom prst="rect">
            <a:avLst/>
          </a:prstGeom>
        </p:spPr>
        <p:txBody>
          <a:bodyPr wrap="square">
            <a:spAutoFit/>
          </a:bodyPr>
          <a:lstStyle/>
          <a:p>
            <a:r>
              <a:rPr lang="en-CA" dirty="0" smtClean="0">
                <a:hlinkClick r:id="rId2"/>
              </a:rPr>
              <a:t>http://www-ee.stanford.edu/~hellman/Breakthrough/book/pdfs/axelrod.pdf</a:t>
            </a:r>
            <a:r>
              <a:rPr lang="en-CA" dirty="0" smtClean="0"/>
              <a:t> </a:t>
            </a:r>
            <a:endParaRPr lang="en-CA" dirty="0"/>
          </a:p>
        </p:txBody>
      </p:sp>
      <p:sp>
        <p:nvSpPr>
          <p:cNvPr id="5" name="Rectangle 4"/>
          <p:cNvSpPr/>
          <p:nvPr/>
        </p:nvSpPr>
        <p:spPr>
          <a:xfrm>
            <a:off x="1074821" y="4367612"/>
            <a:ext cx="8742947" cy="369332"/>
          </a:xfrm>
          <a:prstGeom prst="rect">
            <a:avLst/>
          </a:prstGeom>
        </p:spPr>
        <p:txBody>
          <a:bodyPr wrap="square">
            <a:spAutoFit/>
          </a:bodyPr>
          <a:lstStyle/>
          <a:p>
            <a:r>
              <a:rPr lang="en-CA" dirty="0" smtClean="0">
                <a:hlinkClick r:id="rId3"/>
              </a:rPr>
              <a:t>http://halshs.archives-ouvertes.fr/docs/00/19/02/40/PDF/Dillenbourg-Pierre-1999.pdf</a:t>
            </a:r>
            <a:r>
              <a:rPr lang="en-CA" dirty="0" smtClean="0"/>
              <a:t> </a:t>
            </a:r>
            <a:endParaRPr lang="en-CA" dirty="0"/>
          </a:p>
        </p:txBody>
      </p:sp>
    </p:spTree>
    <p:extLst>
      <p:ext uri="{BB962C8B-B14F-4D97-AF65-F5344CB8AC3E}">
        <p14:creationId xmlns:p14="http://schemas.microsoft.com/office/powerpoint/2010/main" val="4265734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Connectivist </a:t>
            </a:r>
            <a:r>
              <a:rPr lang="fr-CA" dirty="0" err="1" smtClean="0"/>
              <a:t>MOOCs</a:t>
            </a:r>
            <a:endParaRPr lang="en-US" dirty="0"/>
          </a:p>
        </p:txBody>
      </p:sp>
      <p:pic>
        <p:nvPicPr>
          <p:cNvPr id="3074" name="Picture 2" descr="http://www.rzuser.uni-heidelberg.de/~x28/en/172/ccken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641" y="1888958"/>
            <a:ext cx="6387927" cy="41881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007768" y="6309321"/>
            <a:ext cx="6246440" cy="307777"/>
          </a:xfrm>
          <a:prstGeom prst="rect">
            <a:avLst/>
          </a:prstGeom>
        </p:spPr>
        <p:txBody>
          <a:bodyPr wrap="square">
            <a:spAutoFit/>
          </a:bodyPr>
          <a:lstStyle/>
          <a:p>
            <a:r>
              <a:rPr lang="en-US" sz="1400" dirty="0">
                <a:hlinkClick r:id="rId3"/>
              </a:rPr>
              <a:t>http://x28newblog.blog.uni-heidelberg.de/2008/09/06/cck08-first-impressions</a:t>
            </a:r>
            <a:r>
              <a:rPr lang="en-US" sz="1400" dirty="0">
                <a:hlinkClick r:id="rId3"/>
              </a:rPr>
              <a:t>/</a:t>
            </a:r>
            <a:r>
              <a:rPr lang="en-US" sz="1400" dirty="0"/>
              <a:t> </a:t>
            </a:r>
            <a:endParaRPr lang="en-US" sz="1400" dirty="0"/>
          </a:p>
        </p:txBody>
      </p:sp>
    </p:spTree>
    <p:extLst>
      <p:ext uri="{BB962C8B-B14F-4D97-AF65-F5344CB8AC3E}">
        <p14:creationId xmlns:p14="http://schemas.microsoft.com/office/powerpoint/2010/main" val="36061295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p:txBody>
          <a:bodyPr/>
          <a:lstStyle/>
          <a:p>
            <a:pPr eaLnBrk="1" hangingPunct="1"/>
            <a:r>
              <a:rPr lang="en-US" smtClean="0"/>
              <a:t>Course Components</a:t>
            </a:r>
          </a:p>
        </p:txBody>
      </p:sp>
      <p:sp>
        <p:nvSpPr>
          <p:cNvPr id="43011" name="Rectangle 3"/>
          <p:cNvSpPr>
            <a:spLocks noGrp="1" noChangeArrowheads="1"/>
          </p:cNvSpPr>
          <p:nvPr>
            <p:ph type="body" idx="4294967295"/>
          </p:nvPr>
        </p:nvSpPr>
        <p:spPr/>
        <p:txBody>
          <a:bodyPr/>
          <a:lstStyle/>
          <a:p>
            <a:pPr eaLnBrk="1" hangingPunct="1"/>
            <a:r>
              <a:rPr lang="en-US" smtClean="0"/>
              <a:t>The Daily</a:t>
            </a:r>
          </a:p>
        </p:txBody>
      </p:sp>
      <p:pic>
        <p:nvPicPr>
          <p:cNvPr id="430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950720"/>
            <a:ext cx="6926904" cy="387064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3013" name="Rectangle 5"/>
          <p:cNvSpPr>
            <a:spLocks noChangeArrowheads="1"/>
          </p:cNvSpPr>
          <p:nvPr/>
        </p:nvSpPr>
        <p:spPr bwMode="auto">
          <a:xfrm>
            <a:off x="3048000" y="5867401"/>
            <a:ext cx="28400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a:hlinkClick r:id="rId4"/>
              </a:rPr>
              <a:t>http://connect.downes.ca/</a:t>
            </a:r>
            <a:r>
              <a:rPr lang="en-US" sz="1800"/>
              <a:t> </a:t>
            </a:r>
          </a:p>
        </p:txBody>
      </p:sp>
    </p:spTree>
    <p:extLst>
      <p:ext uri="{BB962C8B-B14F-4D97-AF65-F5344CB8AC3E}">
        <p14:creationId xmlns:p14="http://schemas.microsoft.com/office/powerpoint/2010/main" val="2329663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p:txBody>
          <a:bodyPr/>
          <a:lstStyle/>
          <a:p>
            <a:pPr eaLnBrk="1" hangingPunct="1"/>
            <a:r>
              <a:rPr lang="en-US" smtClean="0"/>
              <a:t>Course Components</a:t>
            </a:r>
          </a:p>
        </p:txBody>
      </p:sp>
      <p:sp>
        <p:nvSpPr>
          <p:cNvPr id="44035" name="Rectangle 3"/>
          <p:cNvSpPr>
            <a:spLocks noGrp="1" noChangeArrowheads="1"/>
          </p:cNvSpPr>
          <p:nvPr>
            <p:ph type="body" idx="4294967295"/>
          </p:nvPr>
        </p:nvSpPr>
        <p:spPr/>
        <p:txBody>
          <a:bodyPr/>
          <a:lstStyle/>
          <a:p>
            <a:pPr eaLnBrk="1" hangingPunct="1"/>
            <a:r>
              <a:rPr lang="en-US" smtClean="0"/>
              <a:t>Managing Content</a:t>
            </a:r>
          </a:p>
        </p:txBody>
      </p:sp>
      <p:pic>
        <p:nvPicPr>
          <p:cNvPr id="440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365248"/>
            <a:ext cx="5935752" cy="38085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213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p:txBody>
          <a:bodyPr/>
          <a:lstStyle/>
          <a:p>
            <a:pPr eaLnBrk="1" hangingPunct="1"/>
            <a:r>
              <a:rPr lang="en-US" smtClean="0"/>
              <a:t>Course Components</a:t>
            </a:r>
          </a:p>
        </p:txBody>
      </p:sp>
      <p:sp>
        <p:nvSpPr>
          <p:cNvPr id="45059" name="Rectangle 3"/>
          <p:cNvSpPr>
            <a:spLocks noGrp="1" noChangeArrowheads="1"/>
          </p:cNvSpPr>
          <p:nvPr>
            <p:ph type="body" idx="4294967295"/>
          </p:nvPr>
        </p:nvSpPr>
        <p:spPr/>
        <p:txBody>
          <a:bodyPr/>
          <a:lstStyle/>
          <a:p>
            <a:pPr eaLnBrk="1" hangingPunct="1"/>
            <a:r>
              <a:rPr lang="en-US" smtClean="0"/>
              <a:t>Feed Harvesting</a:t>
            </a:r>
          </a:p>
        </p:txBody>
      </p:sp>
      <p:pic>
        <p:nvPicPr>
          <p:cNvPr id="450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1" y="2597151"/>
            <a:ext cx="6164263" cy="3800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655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p:txBody>
          <a:bodyPr/>
          <a:lstStyle/>
          <a:p>
            <a:pPr eaLnBrk="1" hangingPunct="1"/>
            <a:r>
              <a:rPr lang="en-US" smtClean="0"/>
              <a:t>Course Components</a:t>
            </a:r>
          </a:p>
        </p:txBody>
      </p:sp>
      <p:sp>
        <p:nvSpPr>
          <p:cNvPr id="46083" name="Rectangle 3"/>
          <p:cNvSpPr>
            <a:spLocks noGrp="1" noChangeArrowheads="1"/>
          </p:cNvSpPr>
          <p:nvPr>
            <p:ph type="body" idx="4294967295"/>
          </p:nvPr>
        </p:nvSpPr>
        <p:spPr/>
        <p:txBody>
          <a:bodyPr/>
          <a:lstStyle/>
          <a:p>
            <a:pPr eaLnBrk="1" hangingPunct="1"/>
            <a:r>
              <a:rPr lang="en-US" smtClean="0"/>
              <a:t>OPML…</a:t>
            </a:r>
          </a:p>
        </p:txBody>
      </p:sp>
      <p:pic>
        <p:nvPicPr>
          <p:cNvPr id="46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1903" y="1926336"/>
            <a:ext cx="6641299" cy="379069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789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p:txBody>
          <a:bodyPr/>
          <a:lstStyle/>
          <a:p>
            <a:pPr eaLnBrk="1" hangingPunct="1"/>
            <a:r>
              <a:rPr lang="en-US" smtClean="0"/>
              <a:t>Course Components</a:t>
            </a:r>
          </a:p>
        </p:txBody>
      </p:sp>
      <p:sp>
        <p:nvSpPr>
          <p:cNvPr id="47107" name="Rectangle 3"/>
          <p:cNvSpPr>
            <a:spLocks noGrp="1" noChangeArrowheads="1"/>
          </p:cNvSpPr>
          <p:nvPr>
            <p:ph type="body" idx="4294967295"/>
          </p:nvPr>
        </p:nvSpPr>
        <p:spPr/>
        <p:txBody>
          <a:bodyPr/>
          <a:lstStyle/>
          <a:p>
            <a:pPr eaLnBrk="1" hangingPunct="1"/>
            <a:r>
              <a:rPr lang="en-US" smtClean="0"/>
              <a:t>Intro…</a:t>
            </a:r>
          </a:p>
        </p:txBody>
      </p:sp>
      <p:pic>
        <p:nvPicPr>
          <p:cNvPr id="471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690689"/>
            <a:ext cx="7263378" cy="4719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5075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p:txBody>
          <a:bodyPr/>
          <a:lstStyle/>
          <a:p>
            <a:pPr eaLnBrk="1" hangingPunct="1"/>
            <a:r>
              <a:rPr lang="en-US" smtClean="0"/>
              <a:t>The Students</a:t>
            </a:r>
          </a:p>
        </p:txBody>
      </p:sp>
      <p:sp>
        <p:nvSpPr>
          <p:cNvPr id="49155" name="Rectangle 3"/>
          <p:cNvSpPr>
            <a:spLocks noGrp="1" noChangeArrowheads="1"/>
          </p:cNvSpPr>
          <p:nvPr>
            <p:ph type="body" idx="4294967295"/>
          </p:nvPr>
        </p:nvSpPr>
        <p:spPr/>
        <p:txBody>
          <a:bodyPr/>
          <a:lstStyle/>
          <a:p>
            <a:pPr eaLnBrk="1" hangingPunct="1"/>
            <a:r>
              <a:rPr lang="en-US" smtClean="0"/>
              <a:t>The </a:t>
            </a:r>
            <a:r>
              <a:rPr lang="en-US" i="1" smtClean="0"/>
              <a:t>Other</a:t>
            </a:r>
            <a:r>
              <a:rPr lang="en-US" smtClean="0"/>
              <a:t> Course Map…</a:t>
            </a:r>
          </a:p>
        </p:txBody>
      </p:sp>
      <p:pic>
        <p:nvPicPr>
          <p:cNvPr id="491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590801"/>
            <a:ext cx="6038850" cy="3375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9157" name="Rectangle 5"/>
          <p:cNvSpPr>
            <a:spLocks noChangeArrowheads="1"/>
          </p:cNvSpPr>
          <p:nvPr/>
        </p:nvSpPr>
        <p:spPr bwMode="auto">
          <a:xfrm>
            <a:off x="2895600" y="5943601"/>
            <a:ext cx="30305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a:hlinkClick r:id="rId4"/>
              </a:rPr>
              <a:t>http://tinyurl.com/cck08map</a:t>
            </a:r>
            <a:r>
              <a:rPr lang="en-US" sz="1800"/>
              <a:t> </a:t>
            </a:r>
          </a:p>
        </p:txBody>
      </p:sp>
    </p:spTree>
    <p:extLst>
      <p:ext uri="{BB962C8B-B14F-4D97-AF65-F5344CB8AC3E}">
        <p14:creationId xmlns:p14="http://schemas.microsoft.com/office/powerpoint/2010/main" val="26722782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p:txBody>
          <a:bodyPr/>
          <a:lstStyle/>
          <a:p>
            <a:pPr eaLnBrk="1" hangingPunct="1"/>
            <a:r>
              <a:rPr lang="en-US" smtClean="0"/>
              <a:t>The Students</a:t>
            </a:r>
          </a:p>
        </p:txBody>
      </p:sp>
      <p:sp>
        <p:nvSpPr>
          <p:cNvPr id="53251" name="Rectangle 3"/>
          <p:cNvSpPr>
            <a:spLocks noGrp="1" noChangeArrowheads="1"/>
          </p:cNvSpPr>
          <p:nvPr>
            <p:ph type="body" idx="4294967295"/>
          </p:nvPr>
        </p:nvSpPr>
        <p:spPr/>
        <p:txBody>
          <a:bodyPr/>
          <a:lstStyle/>
          <a:p>
            <a:pPr eaLnBrk="1" hangingPunct="1"/>
            <a:r>
              <a:rPr lang="en-US" dirty="0" err="1" smtClean="0"/>
              <a:t>Wordle</a:t>
            </a:r>
            <a:r>
              <a:rPr lang="en-US" dirty="0" smtClean="0"/>
              <a:t>… </a:t>
            </a:r>
          </a:p>
        </p:txBody>
      </p:sp>
      <p:pic>
        <p:nvPicPr>
          <p:cNvPr id="532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0752" y="1463040"/>
            <a:ext cx="6230056" cy="403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Rectangle 5"/>
          <p:cNvSpPr>
            <a:spLocks noChangeArrowheads="1"/>
          </p:cNvSpPr>
          <p:nvPr/>
        </p:nvSpPr>
        <p:spPr bwMode="auto">
          <a:xfrm>
            <a:off x="2667000" y="5715001"/>
            <a:ext cx="4889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a:hlinkClick r:id="rId4"/>
              </a:rPr>
              <a:t>http://www.flickr.com/photos/25838481@N04/</a:t>
            </a:r>
            <a:r>
              <a:rPr lang="en-US" sz="1800"/>
              <a:t> </a:t>
            </a:r>
          </a:p>
        </p:txBody>
      </p:sp>
    </p:spTree>
    <p:extLst>
      <p:ext uri="{BB962C8B-B14F-4D97-AF65-F5344CB8AC3E}">
        <p14:creationId xmlns:p14="http://schemas.microsoft.com/office/powerpoint/2010/main" val="4854559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p:txBody>
          <a:bodyPr/>
          <a:lstStyle/>
          <a:p>
            <a:pPr eaLnBrk="1" hangingPunct="1"/>
            <a:r>
              <a:rPr lang="en-US" smtClean="0"/>
              <a:t>The Students</a:t>
            </a:r>
          </a:p>
        </p:txBody>
      </p:sp>
      <p:sp>
        <p:nvSpPr>
          <p:cNvPr id="55299" name="Rectangle 3"/>
          <p:cNvSpPr>
            <a:spLocks noGrp="1" noChangeArrowheads="1"/>
          </p:cNvSpPr>
          <p:nvPr>
            <p:ph type="body" idx="4294967295"/>
          </p:nvPr>
        </p:nvSpPr>
        <p:spPr/>
        <p:txBody>
          <a:bodyPr/>
          <a:lstStyle/>
          <a:p>
            <a:pPr eaLnBrk="1" hangingPunct="1"/>
            <a:r>
              <a:rPr lang="en-US" smtClean="0"/>
              <a:t>Google Groups</a:t>
            </a:r>
          </a:p>
        </p:txBody>
      </p:sp>
      <p:pic>
        <p:nvPicPr>
          <p:cNvPr id="553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539874"/>
            <a:ext cx="6715896" cy="448786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5301" name="Rectangle 5"/>
          <p:cNvSpPr>
            <a:spLocks noChangeArrowheads="1"/>
          </p:cNvSpPr>
          <p:nvPr/>
        </p:nvSpPr>
        <p:spPr bwMode="auto">
          <a:xfrm>
            <a:off x="2819401" y="6096001"/>
            <a:ext cx="4797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a:hlinkClick r:id="rId4"/>
              </a:rPr>
              <a:t>http://groups.google.com/group/connectivism</a:t>
            </a:r>
            <a:r>
              <a:rPr lang="en-US" sz="1800"/>
              <a:t> </a:t>
            </a:r>
          </a:p>
        </p:txBody>
      </p:sp>
    </p:spTree>
    <p:extLst>
      <p:ext uri="{BB962C8B-B14F-4D97-AF65-F5344CB8AC3E}">
        <p14:creationId xmlns:p14="http://schemas.microsoft.com/office/powerpoint/2010/main" val="34034618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p:txBody>
          <a:bodyPr/>
          <a:lstStyle/>
          <a:p>
            <a:pPr eaLnBrk="1" hangingPunct="1"/>
            <a:r>
              <a:rPr lang="en-US" smtClean="0"/>
              <a:t>The Students</a:t>
            </a:r>
          </a:p>
        </p:txBody>
      </p:sp>
      <p:sp>
        <p:nvSpPr>
          <p:cNvPr id="56323" name="Rectangle 3"/>
          <p:cNvSpPr>
            <a:spLocks noGrp="1" noChangeArrowheads="1"/>
          </p:cNvSpPr>
          <p:nvPr>
            <p:ph type="body" idx="4294967295"/>
          </p:nvPr>
        </p:nvSpPr>
        <p:spPr/>
        <p:txBody>
          <a:bodyPr/>
          <a:lstStyle/>
          <a:p>
            <a:pPr eaLnBrk="1" hangingPunct="1"/>
            <a:r>
              <a:rPr lang="en-US" smtClean="0"/>
              <a:t>Translations…</a:t>
            </a:r>
          </a:p>
        </p:txBody>
      </p:sp>
      <p:pic>
        <p:nvPicPr>
          <p:cNvPr id="563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590800"/>
            <a:ext cx="5486400" cy="3259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6325" name="Rectangle 5"/>
          <p:cNvSpPr>
            <a:spLocks noChangeArrowheads="1"/>
          </p:cNvSpPr>
          <p:nvPr/>
        </p:nvSpPr>
        <p:spPr bwMode="auto">
          <a:xfrm>
            <a:off x="2286001" y="6096001"/>
            <a:ext cx="6042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a:hlinkClick r:id="rId4"/>
              </a:rPr>
              <a:t>http://ltc.umanitoba.ca/wiki/Conectivismo_-_Curso_online</a:t>
            </a:r>
            <a:r>
              <a:rPr lang="en-US" sz="1800"/>
              <a:t> </a:t>
            </a:r>
          </a:p>
        </p:txBody>
      </p:sp>
    </p:spTree>
    <p:extLst>
      <p:ext uri="{BB962C8B-B14F-4D97-AF65-F5344CB8AC3E}">
        <p14:creationId xmlns:p14="http://schemas.microsoft.com/office/powerpoint/2010/main" val="2593481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dirty="0" smtClean="0"/>
              <a:t>Stephanie D. </a:t>
            </a:r>
            <a:r>
              <a:rPr lang="en-CA" dirty="0" err="1" smtClean="0"/>
              <a:t>Teasley</a:t>
            </a:r>
            <a:r>
              <a:rPr lang="en-CA" dirty="0"/>
              <a:t> </a:t>
            </a:r>
            <a:r>
              <a:rPr lang="en-CA" dirty="0" smtClean="0"/>
              <a:t>and Jeremy </a:t>
            </a:r>
            <a:r>
              <a:rPr lang="en-CA" dirty="0" err="1" smtClean="0"/>
              <a:t>Roschellel</a:t>
            </a:r>
            <a:r>
              <a:rPr lang="en-CA" dirty="0" smtClean="0"/>
              <a:t>: "Collaboration is a coordinated, synchronous activity that is the result of a continued attempt to construct and maintain a shared conception of a problem... Cooperative work is accomplished by the division of labour among participants, as an activity where each person is responsible for a portion of the problem solving." What's important in collaboration is the creation of a shared model. "Our perspective has characterised collaboration as a process of constructing and maintaining a Joint Problem Space."</a:t>
            </a:r>
            <a:endParaRPr lang="en-CA" dirty="0"/>
          </a:p>
        </p:txBody>
      </p:sp>
      <p:sp>
        <p:nvSpPr>
          <p:cNvPr id="4" name="Rectangle 3"/>
          <p:cNvSpPr/>
          <p:nvPr/>
        </p:nvSpPr>
        <p:spPr>
          <a:xfrm>
            <a:off x="1100070" y="5301247"/>
            <a:ext cx="6045501" cy="369332"/>
          </a:xfrm>
          <a:prstGeom prst="rect">
            <a:avLst/>
          </a:prstGeom>
        </p:spPr>
        <p:txBody>
          <a:bodyPr wrap="none">
            <a:spAutoFit/>
          </a:bodyPr>
          <a:lstStyle/>
          <a:p>
            <a:r>
              <a:rPr lang="en-CA" dirty="0" smtClean="0">
                <a:hlinkClick r:id="rId2"/>
              </a:rPr>
              <a:t>http://umdperg.pbworks.com/f/RoschelleTeasley1995OCR.pdf</a:t>
            </a:r>
            <a:r>
              <a:rPr lang="en-CA" dirty="0" smtClean="0"/>
              <a:t> </a:t>
            </a:r>
            <a:endParaRPr lang="en-CA" dirty="0"/>
          </a:p>
        </p:txBody>
      </p:sp>
    </p:spTree>
    <p:extLst>
      <p:ext uri="{BB962C8B-B14F-4D97-AF65-F5344CB8AC3E}">
        <p14:creationId xmlns:p14="http://schemas.microsoft.com/office/powerpoint/2010/main" val="17763463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p:txBody>
          <a:bodyPr/>
          <a:lstStyle/>
          <a:p>
            <a:pPr eaLnBrk="1" hangingPunct="1"/>
            <a:r>
              <a:rPr lang="en-US" smtClean="0"/>
              <a:t>The Students</a:t>
            </a:r>
          </a:p>
        </p:txBody>
      </p:sp>
      <p:sp>
        <p:nvSpPr>
          <p:cNvPr id="58371" name="Rectangle 3"/>
          <p:cNvSpPr>
            <a:spLocks noGrp="1" noChangeArrowheads="1"/>
          </p:cNvSpPr>
          <p:nvPr>
            <p:ph type="body" idx="4294967295"/>
          </p:nvPr>
        </p:nvSpPr>
        <p:spPr/>
        <p:txBody>
          <a:bodyPr/>
          <a:lstStyle/>
          <a:p>
            <a:pPr eaLnBrk="1" hangingPunct="1"/>
            <a:r>
              <a:rPr lang="en-US" smtClean="0"/>
              <a:t>Second Life…</a:t>
            </a:r>
          </a:p>
          <a:p>
            <a:pPr eaLnBrk="1" hangingPunct="1"/>
            <a:r>
              <a:rPr lang="en-US" smtClean="0"/>
              <a:t>Diigo…</a:t>
            </a:r>
          </a:p>
          <a:p>
            <a:pPr eaLnBrk="1" hangingPunct="1"/>
            <a:r>
              <a:rPr lang="en-US" smtClean="0"/>
              <a:t>de.l.icio.us</a:t>
            </a:r>
          </a:p>
          <a:p>
            <a:pPr eaLnBrk="1" hangingPunct="1"/>
            <a:r>
              <a:rPr lang="en-US" smtClean="0"/>
              <a:t>WordPress…</a:t>
            </a:r>
          </a:p>
        </p:txBody>
      </p:sp>
      <p:pic>
        <p:nvPicPr>
          <p:cNvPr id="583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751" y="1690688"/>
            <a:ext cx="5561529" cy="24302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4228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9069" y="1423929"/>
            <a:ext cx="4359400" cy="2682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3872" y="2348881"/>
            <a:ext cx="5186468" cy="30750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621594" y="5558338"/>
            <a:ext cx="1568186" cy="369332"/>
          </a:xfrm>
          <a:prstGeom prst="rect">
            <a:avLst/>
          </a:prstGeom>
        </p:spPr>
        <p:txBody>
          <a:bodyPr wrap="none">
            <a:spAutoFit/>
          </a:bodyPr>
          <a:lstStyle/>
          <a:p>
            <a:r>
              <a:rPr lang="fr-FR" dirty="0"/>
              <a:t>2800 </a:t>
            </a:r>
            <a:r>
              <a:rPr lang="fr-FR" dirty="0" err="1"/>
              <a:t>students</a:t>
            </a:r>
            <a:endParaRPr lang="en-US" dirty="0"/>
          </a:p>
        </p:txBody>
      </p:sp>
      <p:sp>
        <p:nvSpPr>
          <p:cNvPr id="5" name="Rectangle 4"/>
          <p:cNvSpPr/>
          <p:nvPr/>
        </p:nvSpPr>
        <p:spPr>
          <a:xfrm>
            <a:off x="1856456" y="4149080"/>
            <a:ext cx="1568186" cy="369332"/>
          </a:xfrm>
          <a:prstGeom prst="rect">
            <a:avLst/>
          </a:prstGeom>
        </p:spPr>
        <p:txBody>
          <a:bodyPr wrap="none">
            <a:spAutoFit/>
          </a:bodyPr>
          <a:lstStyle/>
          <a:p>
            <a:r>
              <a:rPr lang="fr-FR" dirty="0"/>
              <a:t>1800 </a:t>
            </a:r>
            <a:r>
              <a:rPr lang="fr-FR" dirty="0" err="1"/>
              <a:t>students</a:t>
            </a:r>
            <a:endParaRPr lang="en-US" dirty="0"/>
          </a:p>
        </p:txBody>
      </p:sp>
      <p:pic>
        <p:nvPicPr>
          <p:cNvPr id="1029" name="Picture 5" descr="http://etcjournal.files.wordpress.com/2012/10/cfhe12.jpg?w=300&amp;h=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2492" y="5104830"/>
            <a:ext cx="2857500" cy="6381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07110" y="5830277"/>
            <a:ext cx="1568186" cy="369332"/>
          </a:xfrm>
          <a:prstGeom prst="rect">
            <a:avLst/>
          </a:prstGeom>
        </p:spPr>
        <p:txBody>
          <a:bodyPr wrap="none">
            <a:spAutoFit/>
          </a:bodyPr>
          <a:lstStyle/>
          <a:p>
            <a:r>
              <a:rPr lang="fr-FR" dirty="0"/>
              <a:t>3000 </a:t>
            </a:r>
            <a:r>
              <a:rPr lang="fr-FR" dirty="0" err="1"/>
              <a:t>students</a:t>
            </a:r>
            <a:endParaRPr lang="en-US" dirty="0"/>
          </a:p>
        </p:txBody>
      </p:sp>
      <p:sp>
        <p:nvSpPr>
          <p:cNvPr id="6" name="Rectangle 5"/>
          <p:cNvSpPr/>
          <p:nvPr/>
        </p:nvSpPr>
        <p:spPr>
          <a:xfrm>
            <a:off x="1712493" y="6093316"/>
            <a:ext cx="1711109" cy="307777"/>
          </a:xfrm>
          <a:prstGeom prst="rect">
            <a:avLst/>
          </a:prstGeom>
        </p:spPr>
        <p:txBody>
          <a:bodyPr wrap="none">
            <a:spAutoFit/>
          </a:bodyPr>
          <a:lstStyle/>
          <a:p>
            <a:r>
              <a:rPr lang="en-US" sz="1400" dirty="0">
                <a:hlinkClick r:id="rId5"/>
              </a:rPr>
              <a:t>http://edfuture.net</a:t>
            </a:r>
            <a:r>
              <a:rPr lang="en-US" sz="1400" dirty="0">
                <a:hlinkClick r:id="rId5"/>
              </a:rPr>
              <a:t>/</a:t>
            </a:r>
            <a:r>
              <a:rPr lang="en-US" sz="1400" dirty="0"/>
              <a:t> </a:t>
            </a:r>
            <a:endParaRPr lang="en-US" sz="1400" dirty="0"/>
          </a:p>
        </p:txBody>
      </p:sp>
      <p:sp>
        <p:nvSpPr>
          <p:cNvPr id="7" name="Rectangle 6"/>
          <p:cNvSpPr/>
          <p:nvPr/>
        </p:nvSpPr>
        <p:spPr>
          <a:xfrm>
            <a:off x="8112225" y="5927671"/>
            <a:ext cx="1964769" cy="307777"/>
          </a:xfrm>
          <a:prstGeom prst="rect">
            <a:avLst/>
          </a:prstGeom>
        </p:spPr>
        <p:txBody>
          <a:bodyPr wrap="none">
            <a:spAutoFit/>
          </a:bodyPr>
          <a:lstStyle/>
          <a:p>
            <a:r>
              <a:rPr lang="en-US" sz="1400" dirty="0">
                <a:hlinkClick r:id="rId6"/>
              </a:rPr>
              <a:t>http</a:t>
            </a:r>
            <a:r>
              <a:rPr lang="en-US" sz="1400" dirty="0">
                <a:hlinkClick r:id="rId6"/>
              </a:rPr>
              <a:t>://change.mooc.ca/</a:t>
            </a:r>
            <a:r>
              <a:rPr lang="en-US" sz="1400" dirty="0"/>
              <a:t> </a:t>
            </a:r>
            <a:endParaRPr lang="en-US" sz="1400" dirty="0"/>
          </a:p>
        </p:txBody>
      </p:sp>
      <p:sp>
        <p:nvSpPr>
          <p:cNvPr id="8" name="Rectangle 7"/>
          <p:cNvSpPr/>
          <p:nvPr/>
        </p:nvSpPr>
        <p:spPr>
          <a:xfrm>
            <a:off x="1909069" y="4420493"/>
            <a:ext cx="2188484" cy="307777"/>
          </a:xfrm>
          <a:prstGeom prst="rect">
            <a:avLst/>
          </a:prstGeom>
        </p:spPr>
        <p:txBody>
          <a:bodyPr wrap="none">
            <a:spAutoFit/>
          </a:bodyPr>
          <a:lstStyle/>
          <a:p>
            <a:r>
              <a:rPr lang="en-US" sz="1400" dirty="0">
                <a:hlinkClick r:id="rId7"/>
              </a:rPr>
              <a:t>http</a:t>
            </a:r>
            <a:r>
              <a:rPr lang="en-US" sz="1400" dirty="0">
                <a:hlinkClick r:id="rId7"/>
              </a:rPr>
              <a:t>://connect.downes.ca/</a:t>
            </a:r>
            <a:r>
              <a:rPr lang="en-US" sz="1400" dirty="0"/>
              <a:t> </a:t>
            </a:r>
            <a:endParaRPr lang="en-US" sz="1400" dirty="0"/>
          </a:p>
        </p:txBody>
      </p:sp>
      <p:sp>
        <p:nvSpPr>
          <p:cNvPr id="14" name="Title 1"/>
          <p:cNvSpPr txBox="1">
            <a:spLocks/>
          </p:cNvSpPr>
          <p:nvPr/>
        </p:nvSpPr>
        <p:spPr>
          <a:xfrm>
            <a:off x="2859505" y="764373"/>
            <a:ext cx="7315200"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CA" dirty="0"/>
              <a:t>Other Courses</a:t>
            </a:r>
            <a:endParaRPr lang="en-CA" dirty="0"/>
          </a:p>
        </p:txBody>
      </p:sp>
    </p:spTree>
    <p:extLst>
      <p:ext uri="{BB962C8B-B14F-4D97-AF65-F5344CB8AC3E}">
        <p14:creationId xmlns:p14="http://schemas.microsoft.com/office/powerpoint/2010/main" val="26368700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Most Recently</a:t>
            </a:r>
            <a:endParaRPr lang="en-CA" dirty="0"/>
          </a:p>
        </p:txBody>
      </p:sp>
      <p:sp>
        <p:nvSpPr>
          <p:cNvPr id="3" name="Content Placeholder 2"/>
          <p:cNvSpPr>
            <a:spLocks noGrp="1"/>
          </p:cNvSpPr>
          <p:nvPr>
            <p:ph idx="1"/>
          </p:nvPr>
        </p:nvSpPr>
        <p:spPr/>
        <p:txBody>
          <a:bodyPr/>
          <a:lstStyle/>
          <a:p>
            <a:endParaRPr lang="en-CA" dirty="0"/>
          </a:p>
        </p:txBody>
      </p:sp>
      <p:pic>
        <p:nvPicPr>
          <p:cNvPr id="4" name="Picture 3"/>
          <p:cNvPicPr>
            <a:picLocks noChangeAspect="1"/>
          </p:cNvPicPr>
          <p:nvPr/>
        </p:nvPicPr>
        <p:blipFill>
          <a:blip r:embed="rId2"/>
          <a:stretch>
            <a:fillRect/>
          </a:stretch>
        </p:blipFill>
        <p:spPr>
          <a:xfrm>
            <a:off x="1933074" y="1941695"/>
            <a:ext cx="8325853" cy="3511508"/>
          </a:xfrm>
          <a:prstGeom prst="rect">
            <a:avLst/>
          </a:prstGeom>
        </p:spPr>
      </p:pic>
      <p:sp>
        <p:nvSpPr>
          <p:cNvPr id="5" name="TextBox 4"/>
          <p:cNvSpPr txBox="1"/>
          <p:nvPr/>
        </p:nvSpPr>
        <p:spPr>
          <a:xfrm>
            <a:off x="1933073" y="5835317"/>
            <a:ext cx="3368843" cy="646331"/>
          </a:xfrm>
          <a:prstGeom prst="rect">
            <a:avLst/>
          </a:prstGeom>
          <a:noFill/>
        </p:spPr>
        <p:txBody>
          <a:bodyPr wrap="square" rtlCol="0">
            <a:spAutoFit/>
          </a:bodyPr>
          <a:lstStyle/>
          <a:p>
            <a:r>
              <a:rPr lang="en-CA" dirty="0"/>
              <a:t>MOOC REL 2014</a:t>
            </a:r>
          </a:p>
          <a:p>
            <a:r>
              <a:rPr lang="en-CA" dirty="0">
                <a:hlinkClick r:id="rId3"/>
              </a:rPr>
              <a:t>http://rel2014.mooc.ca</a:t>
            </a:r>
            <a:r>
              <a:rPr lang="en-CA" dirty="0"/>
              <a:t> </a:t>
            </a:r>
            <a:endParaRPr lang="en-CA" dirty="0"/>
          </a:p>
        </p:txBody>
      </p:sp>
    </p:spTree>
    <p:extLst>
      <p:ext uri="{BB962C8B-B14F-4D97-AF65-F5344CB8AC3E}">
        <p14:creationId xmlns:p14="http://schemas.microsoft.com/office/powerpoint/2010/main" val="35850249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a:t>
            </a:r>
            <a:r>
              <a:rPr lang="en-US" dirty="0"/>
              <a:t>L</a:t>
            </a:r>
            <a:r>
              <a:rPr lang="en-US" dirty="0" smtClean="0"/>
              <a:t>earning</a:t>
            </a:r>
            <a:endParaRPr lang="en-US" dirty="0"/>
          </a:p>
        </p:txBody>
      </p:sp>
      <p:pic>
        <p:nvPicPr>
          <p:cNvPr id="7" name="Content Placeholder 6"/>
          <p:cNvPicPr>
            <a:picLocks noGrp="1" noChangeAspect="1"/>
          </p:cNvPicPr>
          <p:nvPr>
            <p:ph idx="1"/>
          </p:nvPr>
        </p:nvPicPr>
        <p:blipFill>
          <a:blip r:embed="rId3"/>
          <a:srcRect l="1897" r="1897"/>
          <a:stretch>
            <a:fillRect/>
          </a:stretch>
        </p:blipFill>
        <p:spPr>
          <a:xfrm>
            <a:off x="2255520" y="1580950"/>
            <a:ext cx="7955280" cy="4069080"/>
          </a:xfrm>
        </p:spPr>
      </p:pic>
      <p:sp>
        <p:nvSpPr>
          <p:cNvPr id="5" name="Rectangle 4"/>
          <p:cNvSpPr/>
          <p:nvPr/>
        </p:nvSpPr>
        <p:spPr>
          <a:xfrm>
            <a:off x="1800330" y="5820277"/>
            <a:ext cx="4572000" cy="646331"/>
          </a:xfrm>
          <a:prstGeom prst="rect">
            <a:avLst/>
          </a:prstGeom>
        </p:spPr>
        <p:txBody>
          <a:bodyPr>
            <a:spAutoFit/>
          </a:bodyPr>
          <a:lstStyle/>
          <a:p>
            <a:r>
              <a:rPr lang="tr-TR" dirty="0">
                <a:hlinkClick r:id="rId4"/>
              </a:rPr>
              <a:t>http://dmlcentral.net/blog/howard-rheingold/diy-u-interview-anya-</a:t>
            </a:r>
            <a:r>
              <a:rPr lang="tr-TR" dirty="0">
                <a:hlinkClick r:id="rId4"/>
              </a:rPr>
              <a:t>kamenetz</a:t>
            </a:r>
            <a:r>
              <a:rPr lang="tr-TR" dirty="0"/>
              <a:t> </a:t>
            </a:r>
            <a:endParaRPr lang="en-US" dirty="0"/>
          </a:p>
        </p:txBody>
      </p:sp>
      <p:sp>
        <p:nvSpPr>
          <p:cNvPr id="6" name="Rectangle 5"/>
          <p:cNvSpPr/>
          <p:nvPr/>
        </p:nvSpPr>
        <p:spPr>
          <a:xfrm>
            <a:off x="6233161" y="5820276"/>
            <a:ext cx="3541767" cy="369332"/>
          </a:xfrm>
          <a:prstGeom prst="rect">
            <a:avLst/>
          </a:prstGeom>
        </p:spPr>
        <p:txBody>
          <a:bodyPr wrap="none">
            <a:spAutoFit/>
          </a:bodyPr>
          <a:lstStyle/>
          <a:p>
            <a:r>
              <a:rPr lang="pl-PL" dirty="0">
                <a:hlinkClick r:id="rId5"/>
              </a:rPr>
              <a:t>http://www.downes.ca/post/58150</a:t>
            </a:r>
            <a:endParaRPr lang="en-US" dirty="0"/>
          </a:p>
        </p:txBody>
      </p:sp>
    </p:spTree>
    <p:extLst>
      <p:ext uri="{BB962C8B-B14F-4D97-AF65-F5344CB8AC3E}">
        <p14:creationId xmlns:p14="http://schemas.microsoft.com/office/powerpoint/2010/main" val="670971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Student’s Perspective</a:t>
            </a:r>
            <a:endParaRPr lang="en-US" dirty="0"/>
          </a:p>
        </p:txBody>
      </p:sp>
      <p:sp>
        <p:nvSpPr>
          <p:cNvPr id="3" name="Content Placeholder 2"/>
          <p:cNvSpPr>
            <a:spLocks noGrp="1"/>
          </p:cNvSpPr>
          <p:nvPr>
            <p:ph idx="1"/>
          </p:nvPr>
        </p:nvSpPr>
        <p:spPr/>
        <p:txBody>
          <a:bodyPr/>
          <a:lstStyle/>
          <a:p>
            <a:endParaRPr lang="en-US" dirty="0"/>
          </a:p>
        </p:txBody>
      </p:sp>
      <p:sp>
        <p:nvSpPr>
          <p:cNvPr id="4" name="Smiley Face 3"/>
          <p:cNvSpPr/>
          <p:nvPr/>
        </p:nvSpPr>
        <p:spPr>
          <a:xfrm>
            <a:off x="5486400" y="3352800"/>
            <a:ext cx="914400" cy="914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 name="Rectangle 5"/>
          <p:cNvSpPr/>
          <p:nvPr/>
        </p:nvSpPr>
        <p:spPr>
          <a:xfrm>
            <a:off x="6858000" y="2514600"/>
            <a:ext cx="609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Site</a:t>
            </a:r>
            <a:endParaRPr lang="en-US" dirty="0">
              <a:solidFill>
                <a:schemeClr val="bg1"/>
              </a:solidFill>
            </a:endParaRPr>
          </a:p>
        </p:txBody>
      </p:sp>
      <p:sp>
        <p:nvSpPr>
          <p:cNvPr id="7" name="Smiley Face 6"/>
          <p:cNvSpPr/>
          <p:nvPr/>
        </p:nvSpPr>
        <p:spPr>
          <a:xfrm>
            <a:off x="3505200" y="3276601"/>
            <a:ext cx="513472"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Smiley Face 7"/>
          <p:cNvSpPr/>
          <p:nvPr/>
        </p:nvSpPr>
        <p:spPr>
          <a:xfrm>
            <a:off x="3505200" y="4648201"/>
            <a:ext cx="513472"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9" name="Smiley Face 8"/>
          <p:cNvSpPr/>
          <p:nvPr/>
        </p:nvSpPr>
        <p:spPr>
          <a:xfrm>
            <a:off x="4530467" y="2323074"/>
            <a:ext cx="513472"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Smiley Face 9"/>
          <p:cNvSpPr/>
          <p:nvPr/>
        </p:nvSpPr>
        <p:spPr>
          <a:xfrm>
            <a:off x="4800600" y="5257801"/>
            <a:ext cx="513472"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 name="Smiley Face 10"/>
          <p:cNvSpPr/>
          <p:nvPr/>
        </p:nvSpPr>
        <p:spPr>
          <a:xfrm>
            <a:off x="6892834" y="5151058"/>
            <a:ext cx="513472"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 name="Smiley Face 11"/>
          <p:cNvSpPr/>
          <p:nvPr/>
        </p:nvSpPr>
        <p:spPr>
          <a:xfrm>
            <a:off x="7371472" y="3664130"/>
            <a:ext cx="513472"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14" name="Straight Arrow Connector 13"/>
          <p:cNvCxnSpPr/>
          <p:nvPr/>
        </p:nvCxnSpPr>
        <p:spPr>
          <a:xfrm flipH="1" flipV="1">
            <a:off x="5043940" y="2838994"/>
            <a:ext cx="442461" cy="4376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400800" y="2971800"/>
            <a:ext cx="381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591300" y="3922089"/>
            <a:ext cx="5715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248400" y="4343401"/>
            <a:ext cx="644434" cy="8076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265170" y="4419601"/>
            <a:ext cx="297431" cy="7314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4114800" y="4038600"/>
            <a:ext cx="1199272"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4191000" y="3534561"/>
            <a:ext cx="1123072" cy="1295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153400" y="3922090"/>
            <a:ext cx="685800" cy="1165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7848600" y="2514601"/>
            <a:ext cx="838200" cy="664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7467600" y="1905000"/>
            <a:ext cx="533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7628208" y="5562600"/>
            <a:ext cx="753792"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2743200" y="5257800"/>
            <a:ext cx="685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2590800" y="4876800"/>
            <a:ext cx="685800" cy="293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2743200" y="3276600"/>
            <a:ext cx="6096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7351" y="37719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943" y="2859677"/>
            <a:ext cx="583474" cy="58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2111" y="2438400"/>
            <a:ext cx="543658"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6254" y="5515760"/>
            <a:ext cx="532965" cy="52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0943" y="4724400"/>
            <a:ext cx="408312" cy="439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0700" y="1600201"/>
            <a:ext cx="482600" cy="519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1380" y="5535913"/>
            <a:ext cx="482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2247042" y="6172201"/>
            <a:ext cx="6629400" cy="461665"/>
          </a:xfrm>
          <a:prstGeom prst="rect">
            <a:avLst/>
          </a:prstGeom>
          <a:noFill/>
        </p:spPr>
        <p:txBody>
          <a:bodyPr wrap="square" rtlCol="0">
            <a:spAutoFit/>
          </a:bodyPr>
          <a:lstStyle/>
          <a:p>
            <a:r>
              <a:rPr lang="en-US" sz="2400" dirty="0"/>
              <a:t>A range of different resources and services</a:t>
            </a:r>
            <a:endParaRPr lang="en-US" sz="2400" dirty="0"/>
          </a:p>
        </p:txBody>
      </p:sp>
    </p:spTree>
    <p:extLst>
      <p:ext uri="{BB962C8B-B14F-4D97-AF65-F5344CB8AC3E}">
        <p14:creationId xmlns:p14="http://schemas.microsoft.com/office/powerpoint/2010/main" val="31799623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5284" y="764373"/>
            <a:ext cx="7298356" cy="1293028"/>
          </a:xfrm>
        </p:spPr>
        <p:txBody>
          <a:bodyPr/>
          <a:lstStyle/>
          <a:p>
            <a:r>
              <a:rPr lang="en-CA" dirty="0" smtClean="0"/>
              <a:t>LPSS core technologies</a:t>
            </a:r>
            <a:endParaRPr lang="en-CA" dirty="0"/>
          </a:p>
        </p:txBody>
      </p:sp>
      <p:sp>
        <p:nvSpPr>
          <p:cNvPr id="3" name="Content Placeholder 2"/>
          <p:cNvSpPr>
            <a:spLocks noGrp="1"/>
          </p:cNvSpPr>
          <p:nvPr>
            <p:ph idx="1"/>
          </p:nvPr>
        </p:nvSpPr>
        <p:spPr/>
        <p:txBody>
          <a:bodyPr/>
          <a:lstStyle/>
          <a:p>
            <a:endParaRPr lang="en-CA" dirty="0"/>
          </a:p>
        </p:txBody>
      </p:sp>
      <p:pic>
        <p:nvPicPr>
          <p:cNvPr id="5" name="Picture 4"/>
          <p:cNvPicPr>
            <a:picLocks noChangeAspect="1"/>
          </p:cNvPicPr>
          <p:nvPr/>
        </p:nvPicPr>
        <p:blipFill>
          <a:blip r:embed="rId2"/>
          <a:stretch>
            <a:fillRect/>
          </a:stretch>
        </p:blipFill>
        <p:spPr>
          <a:xfrm>
            <a:off x="1781940" y="2057403"/>
            <a:ext cx="7834039" cy="4255377"/>
          </a:xfrm>
          <a:prstGeom prst="rect">
            <a:avLst/>
          </a:prstGeom>
        </p:spPr>
      </p:pic>
    </p:spTree>
    <p:extLst>
      <p:ext uri="{BB962C8B-B14F-4D97-AF65-F5344CB8AC3E}">
        <p14:creationId xmlns:p14="http://schemas.microsoft.com/office/powerpoint/2010/main" val="22361683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Learning and Performance Support</a:t>
            </a:r>
            <a:endParaRPr lang="en-CA" dirty="0"/>
          </a:p>
        </p:txBody>
      </p:sp>
      <p:sp>
        <p:nvSpPr>
          <p:cNvPr id="3" name="Content Placeholder 2"/>
          <p:cNvSpPr>
            <a:spLocks noGrp="1"/>
          </p:cNvSpPr>
          <p:nvPr>
            <p:ph idx="1"/>
          </p:nvPr>
        </p:nvSpPr>
        <p:spPr/>
        <p:txBody>
          <a:bodyPr/>
          <a:lstStyle/>
          <a:p>
            <a:endParaRPr lang="en-CA"/>
          </a:p>
        </p:txBody>
      </p:sp>
      <p:pic>
        <p:nvPicPr>
          <p:cNvPr id="1026" name="Picture 2" descr="http://4.bp.blogspot.com/-m0gHLaUJnFU/Up9F3PFhxpI/AAAAAAAAIEQ/Tj8wt2mQ89w/s1600/LP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8361" y="2194561"/>
            <a:ext cx="7965997" cy="29790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17296" y="5527307"/>
            <a:ext cx="7688179" cy="646331"/>
          </a:xfrm>
          <a:prstGeom prst="rect">
            <a:avLst/>
          </a:prstGeom>
        </p:spPr>
        <p:txBody>
          <a:bodyPr wrap="square">
            <a:spAutoFit/>
          </a:bodyPr>
          <a:lstStyle/>
          <a:p>
            <a:r>
              <a:rPr lang="en-CA" dirty="0">
                <a:hlinkClick r:id="rId3"/>
              </a:rPr>
              <a:t>http://</a:t>
            </a:r>
            <a:r>
              <a:rPr lang="en-CA" dirty="0">
                <a:hlinkClick r:id="rId3"/>
              </a:rPr>
              <a:t>halfanhour.blogspot.com.es/2013/12/learning-and-performance-support-systems.html</a:t>
            </a:r>
            <a:r>
              <a:rPr lang="en-CA" dirty="0"/>
              <a:t> </a:t>
            </a:r>
            <a:endParaRPr lang="en-CA" dirty="0"/>
          </a:p>
        </p:txBody>
      </p:sp>
      <p:sp>
        <p:nvSpPr>
          <p:cNvPr id="5" name="Rectangle 4"/>
          <p:cNvSpPr/>
          <p:nvPr/>
        </p:nvSpPr>
        <p:spPr>
          <a:xfrm>
            <a:off x="2017295" y="6342698"/>
            <a:ext cx="8566484" cy="369332"/>
          </a:xfrm>
          <a:prstGeom prst="rect">
            <a:avLst/>
          </a:prstGeom>
        </p:spPr>
        <p:txBody>
          <a:bodyPr wrap="square">
            <a:spAutoFit/>
          </a:bodyPr>
          <a:lstStyle/>
          <a:p>
            <a:r>
              <a:rPr lang="en-CA" dirty="0">
                <a:hlinkClick r:id="rId4"/>
              </a:rPr>
              <a:t>http://</a:t>
            </a:r>
            <a:r>
              <a:rPr lang="en-CA" dirty="0">
                <a:hlinkClick r:id="rId4"/>
              </a:rPr>
              <a:t>www.nrc-cnrc.gc.ca/eng/solutions/collaborative/lpss.html</a:t>
            </a:r>
            <a:r>
              <a:rPr lang="en-CA" dirty="0"/>
              <a:t> </a:t>
            </a:r>
            <a:endParaRPr lang="en-CA" dirty="0"/>
          </a:p>
        </p:txBody>
      </p:sp>
    </p:spTree>
    <p:extLst>
      <p:ext uri="{BB962C8B-B14F-4D97-AF65-F5344CB8AC3E}">
        <p14:creationId xmlns:p14="http://schemas.microsoft.com/office/powerpoint/2010/main" val="11770219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Core Lessons Here…</a:t>
            </a:r>
            <a:endParaRPr lang="en-CA" dirty="0"/>
          </a:p>
        </p:txBody>
      </p:sp>
      <p:sp>
        <p:nvSpPr>
          <p:cNvPr id="3" name="Content Placeholder 2"/>
          <p:cNvSpPr>
            <a:spLocks noGrp="1"/>
          </p:cNvSpPr>
          <p:nvPr>
            <p:ph idx="1"/>
          </p:nvPr>
        </p:nvSpPr>
        <p:spPr/>
        <p:txBody>
          <a:bodyPr>
            <a:normAutofit/>
          </a:bodyPr>
          <a:lstStyle/>
          <a:p>
            <a:r>
              <a:rPr lang="en-CA" sz="3200" dirty="0" smtClean="0"/>
              <a:t>That, as I said, mass collaboration is either impossible or undesirable</a:t>
            </a:r>
          </a:p>
          <a:p>
            <a:pPr lvl="1"/>
            <a:r>
              <a:rPr lang="en-CA" sz="2800" dirty="0" smtClean="0"/>
              <a:t>Which should lead you to question whether studies of </a:t>
            </a:r>
            <a:r>
              <a:rPr lang="en-CA" sz="2800" dirty="0" err="1" smtClean="0"/>
              <a:t>eg</a:t>
            </a:r>
            <a:r>
              <a:rPr lang="en-CA" sz="2800" dirty="0" smtClean="0"/>
              <a:t>. Wikipedia will take you to the places you want to go</a:t>
            </a:r>
          </a:p>
          <a:p>
            <a:r>
              <a:rPr lang="en-CA" sz="3200" dirty="0" smtClean="0"/>
              <a:t>And I’ve identified cooperation as an alternative model</a:t>
            </a:r>
          </a:p>
          <a:p>
            <a:pPr lvl="1"/>
            <a:r>
              <a:rPr lang="en-CA" sz="2800" dirty="0" smtClean="0"/>
              <a:t>Especially as a model of organization</a:t>
            </a:r>
          </a:p>
          <a:p>
            <a:pPr lvl="1"/>
            <a:r>
              <a:rPr lang="en-CA" sz="2800" dirty="0" smtClean="0"/>
              <a:t>But additionally as a model of learning</a:t>
            </a:r>
          </a:p>
          <a:p>
            <a:pPr lvl="2"/>
            <a:r>
              <a:rPr lang="en-CA" sz="2400" dirty="0" smtClean="0"/>
              <a:t>Which has been tried and resulted in MOOCs</a:t>
            </a:r>
            <a:endParaRPr lang="en-CA" sz="2400" dirty="0"/>
          </a:p>
        </p:txBody>
      </p:sp>
    </p:spTree>
    <p:extLst>
      <p:ext uri="{BB962C8B-B14F-4D97-AF65-F5344CB8AC3E}">
        <p14:creationId xmlns:p14="http://schemas.microsoft.com/office/powerpoint/2010/main" val="40360396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1825625"/>
            <a:ext cx="10515600" cy="4351338"/>
          </a:xfrm>
        </p:spPr>
        <p:txBody>
          <a:bodyPr>
            <a:normAutofit/>
          </a:bodyPr>
          <a:lstStyle/>
          <a:p>
            <a:r>
              <a:rPr lang="en-CA" sz="3200" dirty="0" smtClean="0"/>
              <a:t>Stephen Downes</a:t>
            </a:r>
          </a:p>
          <a:p>
            <a:r>
              <a:rPr lang="en-CA" sz="3200" dirty="0" smtClean="0"/>
              <a:t>http://www.downes.ca</a:t>
            </a:r>
            <a:endParaRPr lang="en-CA" sz="3200" dirty="0"/>
          </a:p>
        </p:txBody>
      </p:sp>
      <p:pic>
        <p:nvPicPr>
          <p:cNvPr id="4" name="Picture 3"/>
          <p:cNvPicPr>
            <a:picLocks noChangeAspect="1"/>
          </p:cNvPicPr>
          <p:nvPr/>
        </p:nvPicPr>
        <p:blipFill>
          <a:blip r:embed="rId2"/>
          <a:stretch>
            <a:fillRect/>
          </a:stretch>
        </p:blipFill>
        <p:spPr>
          <a:xfrm>
            <a:off x="5643943" y="1825625"/>
            <a:ext cx="5709857" cy="4329136"/>
          </a:xfrm>
          <a:prstGeom prst="rect">
            <a:avLst/>
          </a:prstGeom>
        </p:spPr>
      </p:pic>
    </p:spTree>
    <p:extLst>
      <p:ext uri="{BB962C8B-B14F-4D97-AF65-F5344CB8AC3E}">
        <p14:creationId xmlns:p14="http://schemas.microsoft.com/office/powerpoint/2010/main" val="2152392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Let’s draw the distinction…</a:t>
            </a:r>
            <a:endParaRPr lang="en-CA" dirty="0"/>
          </a:p>
        </p:txBody>
      </p:sp>
      <p:sp>
        <p:nvSpPr>
          <p:cNvPr id="3" name="Content Placeholder 2"/>
          <p:cNvSpPr>
            <a:spLocks noGrp="1"/>
          </p:cNvSpPr>
          <p:nvPr>
            <p:ph idx="1"/>
          </p:nvPr>
        </p:nvSpPr>
        <p:spPr>
          <a:xfrm>
            <a:off x="838200" y="1825625"/>
            <a:ext cx="6318504" cy="4351338"/>
          </a:xfrm>
        </p:spPr>
        <p:txBody>
          <a:bodyPr/>
          <a:lstStyle/>
          <a:p>
            <a:r>
              <a:rPr lang="en-CA" sz="3200" dirty="0" smtClean="0"/>
              <a:t>When collaborating, people work together (co-labor) on a single shared goal.</a:t>
            </a:r>
          </a:p>
          <a:p>
            <a:r>
              <a:rPr lang="en-CA" sz="3200" dirty="0" smtClean="0"/>
              <a:t>When cooperating, people perform together (co-operate) while working on selfish yet common goals.</a:t>
            </a:r>
          </a:p>
          <a:p>
            <a:endParaRPr lang="en-CA" dirty="0"/>
          </a:p>
        </p:txBody>
      </p:sp>
      <p:sp>
        <p:nvSpPr>
          <p:cNvPr id="4" name="TextBox 3"/>
          <p:cNvSpPr txBox="1"/>
          <p:nvPr/>
        </p:nvSpPr>
        <p:spPr>
          <a:xfrm>
            <a:off x="721896" y="5665569"/>
            <a:ext cx="8205536" cy="646331"/>
          </a:xfrm>
          <a:prstGeom prst="rect">
            <a:avLst/>
          </a:prstGeom>
          <a:noFill/>
        </p:spPr>
        <p:txBody>
          <a:bodyPr wrap="square" rtlCol="0">
            <a:spAutoFit/>
          </a:bodyPr>
          <a:lstStyle/>
          <a:p>
            <a:r>
              <a:rPr lang="en-CA" dirty="0" smtClean="0"/>
              <a:t>Heavily borrowed from </a:t>
            </a:r>
            <a:r>
              <a:rPr lang="en-CA" dirty="0" smtClean="0">
                <a:hlinkClick r:id="rId2"/>
              </a:rPr>
              <a:t>http://cloudhead.headmine.net/post/3279118157/cooperation-vs-collaboration</a:t>
            </a:r>
            <a:r>
              <a:rPr lang="en-CA" dirty="0" smtClean="0"/>
              <a:t> </a:t>
            </a:r>
            <a:endParaRPr lang="en-CA" dirty="0"/>
          </a:p>
        </p:txBody>
      </p:sp>
      <p:pic>
        <p:nvPicPr>
          <p:cNvPr id="5" name="Picture 4"/>
          <p:cNvPicPr>
            <a:picLocks noChangeAspect="1"/>
          </p:cNvPicPr>
          <p:nvPr/>
        </p:nvPicPr>
        <p:blipFill>
          <a:blip r:embed="rId3"/>
          <a:stretch>
            <a:fillRect/>
          </a:stretch>
        </p:blipFill>
        <p:spPr>
          <a:xfrm>
            <a:off x="7604281" y="825881"/>
            <a:ext cx="3514823" cy="4348848"/>
          </a:xfrm>
          <a:prstGeom prst="rect">
            <a:avLst/>
          </a:prstGeom>
        </p:spPr>
      </p:pic>
    </p:spTree>
    <p:extLst>
      <p:ext uri="{BB962C8B-B14F-4D97-AF65-F5344CB8AC3E}">
        <p14:creationId xmlns:p14="http://schemas.microsoft.com/office/powerpoint/2010/main" val="3300172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Collaboration</a:t>
            </a:r>
            <a:endParaRPr lang="en-CA" dirty="0"/>
          </a:p>
        </p:txBody>
      </p:sp>
      <p:sp>
        <p:nvSpPr>
          <p:cNvPr id="3" name="Content Placeholder 2"/>
          <p:cNvSpPr>
            <a:spLocks noGrp="1"/>
          </p:cNvSpPr>
          <p:nvPr>
            <p:ph idx="1"/>
          </p:nvPr>
        </p:nvSpPr>
        <p:spPr/>
        <p:txBody>
          <a:bodyPr/>
          <a:lstStyle/>
          <a:p>
            <a:pPr marL="0" indent="0">
              <a:buNone/>
            </a:pPr>
            <a:r>
              <a:rPr lang="en-CA" sz="3200" dirty="0" smtClean="0"/>
              <a:t>The idea of shared goals, shared values…</a:t>
            </a:r>
          </a:p>
          <a:p>
            <a:r>
              <a:rPr lang="en-CA" dirty="0" smtClean="0"/>
              <a:t>like an orchestra which follows a script everyone has agreed upon</a:t>
            </a:r>
          </a:p>
          <a:p>
            <a:r>
              <a:rPr lang="en-CA" dirty="0"/>
              <a:t>l</a:t>
            </a:r>
            <a:r>
              <a:rPr lang="en-CA" dirty="0" smtClean="0"/>
              <a:t>ike a team playing a game against a common opponent </a:t>
            </a:r>
          </a:p>
          <a:p>
            <a:endParaRPr lang="en-CA" dirty="0"/>
          </a:p>
        </p:txBody>
      </p:sp>
      <p:pic>
        <p:nvPicPr>
          <p:cNvPr id="4" name="Picture 3"/>
          <p:cNvPicPr>
            <a:picLocks noChangeAspect="1"/>
          </p:cNvPicPr>
          <p:nvPr/>
        </p:nvPicPr>
        <p:blipFill>
          <a:blip r:embed="rId2"/>
          <a:stretch>
            <a:fillRect/>
          </a:stretch>
        </p:blipFill>
        <p:spPr>
          <a:xfrm>
            <a:off x="838200" y="3703891"/>
            <a:ext cx="9532330" cy="2608009"/>
          </a:xfrm>
          <a:prstGeom prst="rect">
            <a:avLst/>
          </a:prstGeom>
        </p:spPr>
      </p:pic>
    </p:spTree>
    <p:extLst>
      <p:ext uri="{BB962C8B-B14F-4D97-AF65-F5344CB8AC3E}">
        <p14:creationId xmlns:p14="http://schemas.microsoft.com/office/powerpoint/2010/main" val="4101136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Cooperation</a:t>
            </a:r>
            <a:endParaRPr lang="en-CA" dirty="0"/>
          </a:p>
        </p:txBody>
      </p:sp>
      <p:sp>
        <p:nvSpPr>
          <p:cNvPr id="3" name="Content Placeholder 2"/>
          <p:cNvSpPr>
            <a:spLocks noGrp="1"/>
          </p:cNvSpPr>
          <p:nvPr>
            <p:ph idx="1"/>
          </p:nvPr>
        </p:nvSpPr>
        <p:spPr/>
        <p:txBody>
          <a:bodyPr/>
          <a:lstStyle/>
          <a:p>
            <a:pPr marL="0" indent="0">
              <a:buNone/>
            </a:pPr>
            <a:r>
              <a:rPr lang="en-CA" sz="3200" dirty="0" smtClean="0"/>
              <a:t>The idea of separate goals interacting for mutual gain</a:t>
            </a:r>
            <a:r>
              <a:rPr lang="en-CA" dirty="0" smtClean="0"/>
              <a:t> </a:t>
            </a:r>
            <a:endParaRPr lang="en-CA" dirty="0"/>
          </a:p>
          <a:p>
            <a:r>
              <a:rPr lang="en-CA" dirty="0"/>
              <a:t>l</a:t>
            </a:r>
            <a:r>
              <a:rPr lang="en-CA" dirty="0" smtClean="0"/>
              <a:t>ike a marketplace with competing but cooperating vendors</a:t>
            </a:r>
          </a:p>
          <a:p>
            <a:r>
              <a:rPr lang="en-CA" dirty="0" smtClean="0"/>
              <a:t>like the internet</a:t>
            </a:r>
          </a:p>
          <a:p>
            <a:endParaRPr lang="en-CA" dirty="0"/>
          </a:p>
        </p:txBody>
      </p:sp>
      <p:pic>
        <p:nvPicPr>
          <p:cNvPr id="4" name="Picture 3"/>
          <p:cNvPicPr>
            <a:picLocks noChangeAspect="1"/>
          </p:cNvPicPr>
          <p:nvPr/>
        </p:nvPicPr>
        <p:blipFill>
          <a:blip r:embed="rId2"/>
          <a:stretch>
            <a:fillRect/>
          </a:stretch>
        </p:blipFill>
        <p:spPr>
          <a:xfrm>
            <a:off x="838200" y="3661786"/>
            <a:ext cx="5928550" cy="2855409"/>
          </a:xfrm>
          <a:prstGeom prst="rect">
            <a:avLst/>
          </a:prstGeom>
        </p:spPr>
      </p:pic>
    </p:spTree>
    <p:extLst>
      <p:ext uri="{BB962C8B-B14F-4D97-AF65-F5344CB8AC3E}">
        <p14:creationId xmlns:p14="http://schemas.microsoft.com/office/powerpoint/2010/main" val="638621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5225604"/>
              </p:ext>
            </p:extLst>
          </p:nvPr>
        </p:nvGraphicFramePr>
        <p:xfrm>
          <a:off x="838200" y="782053"/>
          <a:ext cx="10515599" cy="5856972"/>
        </p:xfrm>
        <a:graphic>
          <a:graphicData uri="http://schemas.openxmlformats.org/drawingml/2006/table">
            <a:tbl>
              <a:tblPr firstRow="1" bandRow="1">
                <a:tableStyleId>{5940675A-B579-460E-94D1-54222C63F5DA}</a:tableStyleId>
              </a:tblPr>
              <a:tblGrid>
                <a:gridCol w="3348789"/>
                <a:gridCol w="3537285"/>
                <a:gridCol w="3629525"/>
              </a:tblGrid>
              <a:tr h="2839452">
                <a:tc>
                  <a:txBody>
                    <a:bodyPr/>
                    <a:lstStyle/>
                    <a:p>
                      <a:r>
                        <a:rPr lang="en-CA" sz="3200" dirty="0" smtClean="0"/>
                        <a:t>Individuals compete</a:t>
                      </a:r>
                      <a:endParaRPr lang="en-CA"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3200" dirty="0" smtClean="0"/>
                        <a:t>Collectives collaborate</a:t>
                      </a:r>
                    </a:p>
                    <a:p>
                      <a:endParaRPr lang="en-CA" sz="3200" dirty="0"/>
                    </a:p>
                  </a:txBody>
                  <a:tcPr/>
                </a:tc>
                <a:tc>
                  <a:txBody>
                    <a:bodyPr/>
                    <a:lstStyle/>
                    <a:p>
                      <a:r>
                        <a:rPr lang="en-CA" sz="3200" dirty="0" smtClean="0"/>
                        <a:t>Connectives cooperate</a:t>
                      </a:r>
                      <a:endParaRPr lang="en-CA" sz="3200" dirty="0"/>
                    </a:p>
                  </a:txBody>
                  <a:tcPr/>
                </a:tc>
              </a:tr>
              <a:tr h="2608345">
                <a:tc>
                  <a:txBody>
                    <a:bodyPr/>
                    <a:lstStyle/>
                    <a:p>
                      <a:pPr marL="342900" indent="-342900">
                        <a:buFont typeface="Arial" panose="020B0604020202020204" pitchFamily="34" charset="0"/>
                        <a:buChar char="•"/>
                      </a:pPr>
                      <a:r>
                        <a:rPr lang="en-CA" sz="2400" dirty="0" smtClean="0"/>
                        <a:t>priority to the individual over the group</a:t>
                      </a:r>
                    </a:p>
                    <a:p>
                      <a:pPr marL="342900" indent="-342900">
                        <a:buFont typeface="Arial" panose="020B0604020202020204" pitchFamily="34" charset="0"/>
                        <a:buChar char="•"/>
                      </a:pPr>
                      <a:r>
                        <a:rPr lang="en-CA" sz="2400" dirty="0" smtClean="0"/>
                        <a:t>no shared sense of identity</a:t>
                      </a:r>
                    </a:p>
                    <a:p>
                      <a:pPr marL="342900" indent="-342900">
                        <a:buFont typeface="Arial" panose="020B0604020202020204" pitchFamily="34" charset="0"/>
                        <a:buChar char="•"/>
                      </a:pPr>
                      <a:r>
                        <a:rPr lang="en-CA" sz="2400" dirty="0" smtClean="0"/>
                        <a:t>pursuing</a:t>
                      </a:r>
                      <a:r>
                        <a:rPr lang="en-CA" sz="2400" baseline="0" dirty="0" smtClean="0"/>
                        <a:t> own goals and competing against others</a:t>
                      </a:r>
                      <a:endParaRPr lang="en-CA" sz="2400" dirty="0"/>
                    </a:p>
                  </a:txBody>
                  <a:tcPr/>
                </a:tc>
                <a:tc>
                  <a:txBody>
                    <a:bodyPr/>
                    <a:lstStyle/>
                    <a:p>
                      <a:pPr marL="342900" indent="-342900">
                        <a:buFont typeface="Arial" panose="020B0604020202020204" pitchFamily="34" charset="0"/>
                        <a:buChar char="•"/>
                      </a:pPr>
                      <a:r>
                        <a:rPr lang="en-CA" sz="2400" dirty="0" smtClean="0"/>
                        <a:t>priority to the group over the individual </a:t>
                      </a:r>
                    </a:p>
                    <a:p>
                      <a:pPr marL="342900" indent="-342900">
                        <a:buFont typeface="Arial" panose="020B0604020202020204" pitchFamily="34" charset="0"/>
                        <a:buChar char="•"/>
                      </a:pPr>
                      <a:r>
                        <a:rPr lang="en-CA" sz="2400" dirty="0" smtClean="0"/>
                        <a:t>members</a:t>
                      </a:r>
                      <a:r>
                        <a:rPr lang="en-CA" sz="2400" baseline="0" dirty="0" smtClean="0"/>
                        <a:t> </a:t>
                      </a:r>
                      <a:r>
                        <a:rPr lang="en-CA" sz="2400" dirty="0" smtClean="0"/>
                        <a:t>adopt a joint identity </a:t>
                      </a:r>
                    </a:p>
                    <a:p>
                      <a:pPr marL="342900" indent="-342900">
                        <a:buFont typeface="Arial" panose="020B0604020202020204" pitchFamily="34" charset="0"/>
                        <a:buChar char="•"/>
                      </a:pPr>
                      <a:r>
                        <a:rPr lang="en-CA" sz="2400" dirty="0" smtClean="0"/>
                        <a:t>united them around their shared goal. </a:t>
                      </a:r>
                    </a:p>
                    <a:p>
                      <a:pPr marL="342900" indent="-342900">
                        <a:buFont typeface="Arial" panose="020B0604020202020204" pitchFamily="34" charset="0"/>
                        <a:buChar char="•"/>
                      </a:pPr>
                      <a:endParaRPr lang="en-CA" sz="2400" dirty="0"/>
                    </a:p>
                  </a:txBody>
                  <a:tcPr/>
                </a:tc>
                <a:tc>
                  <a:txBody>
                    <a:bodyPr/>
                    <a:lstStyle/>
                    <a:p>
                      <a:pPr marL="342900" indent="-342900">
                        <a:buFont typeface="Arial" panose="020B0604020202020204" pitchFamily="34" charset="0"/>
                        <a:buChar char="•"/>
                      </a:pPr>
                      <a:r>
                        <a:rPr lang="en-CA" sz="2400" dirty="0" smtClean="0"/>
                        <a:t>supports and encourages both simultaneously</a:t>
                      </a:r>
                      <a:r>
                        <a:rPr lang="en-CA" sz="2400" baseline="0" dirty="0" smtClean="0"/>
                        <a:t> group and individual</a:t>
                      </a:r>
                      <a:r>
                        <a:rPr lang="en-CA" sz="2400" dirty="0" smtClean="0"/>
                        <a:t> </a:t>
                      </a:r>
                    </a:p>
                    <a:p>
                      <a:pPr marL="342900" indent="-342900">
                        <a:buFont typeface="Arial" panose="020B0604020202020204" pitchFamily="34" charset="0"/>
                        <a:buChar char="•"/>
                      </a:pPr>
                      <a:r>
                        <a:rPr lang="en-CA" sz="2400" dirty="0" smtClean="0"/>
                        <a:t>no shared sense of identity</a:t>
                      </a:r>
                    </a:p>
                    <a:p>
                      <a:pPr marL="342900" indent="-342900">
                        <a:buFont typeface="Arial" panose="020B0604020202020204" pitchFamily="34" charset="0"/>
                        <a:buChar char="•"/>
                      </a:pPr>
                      <a:r>
                        <a:rPr lang="en-CA" sz="2400" dirty="0" smtClean="0"/>
                        <a:t>members busy pursuing their own goals</a:t>
                      </a:r>
                      <a:endParaRPr lang="en-CA" sz="2400" dirty="0"/>
                    </a:p>
                  </a:txBody>
                  <a:tcPr/>
                </a:tc>
              </a:tr>
            </a:tbl>
          </a:graphicData>
        </a:graphic>
      </p:graphicFrame>
      <p:pic>
        <p:nvPicPr>
          <p:cNvPr id="6" name="Picture 5"/>
          <p:cNvPicPr>
            <a:picLocks noChangeAspect="1"/>
          </p:cNvPicPr>
          <p:nvPr/>
        </p:nvPicPr>
        <p:blipFill>
          <a:blip r:embed="rId2"/>
          <a:stretch>
            <a:fillRect/>
          </a:stretch>
        </p:blipFill>
        <p:spPr>
          <a:xfrm>
            <a:off x="4531644" y="1945355"/>
            <a:ext cx="2482767" cy="1571625"/>
          </a:xfrm>
          <a:prstGeom prst="rect">
            <a:avLst/>
          </a:prstGeom>
        </p:spPr>
      </p:pic>
      <p:pic>
        <p:nvPicPr>
          <p:cNvPr id="7" name="Picture 6"/>
          <p:cNvPicPr>
            <a:picLocks noChangeAspect="1"/>
          </p:cNvPicPr>
          <p:nvPr/>
        </p:nvPicPr>
        <p:blipFill>
          <a:blip r:embed="rId3"/>
          <a:stretch>
            <a:fillRect/>
          </a:stretch>
        </p:blipFill>
        <p:spPr>
          <a:xfrm>
            <a:off x="7847846" y="2007464"/>
            <a:ext cx="2727911" cy="1395216"/>
          </a:xfrm>
          <a:prstGeom prst="rect">
            <a:avLst/>
          </a:prstGeom>
        </p:spPr>
      </p:pic>
      <p:pic>
        <p:nvPicPr>
          <p:cNvPr id="8" name="Picture 7"/>
          <p:cNvPicPr>
            <a:picLocks noChangeAspect="1"/>
          </p:cNvPicPr>
          <p:nvPr/>
        </p:nvPicPr>
        <p:blipFill>
          <a:blip r:embed="rId4"/>
          <a:stretch>
            <a:fillRect/>
          </a:stretch>
        </p:blipFill>
        <p:spPr>
          <a:xfrm>
            <a:off x="1501691" y="2333597"/>
            <a:ext cx="333375" cy="371475"/>
          </a:xfrm>
          <a:prstGeom prst="rect">
            <a:avLst/>
          </a:prstGeom>
        </p:spPr>
      </p:pic>
      <p:pic>
        <p:nvPicPr>
          <p:cNvPr id="9" name="Picture 8"/>
          <p:cNvPicPr>
            <a:picLocks noChangeAspect="1"/>
          </p:cNvPicPr>
          <p:nvPr/>
        </p:nvPicPr>
        <p:blipFill>
          <a:blip r:embed="rId4"/>
          <a:stretch>
            <a:fillRect/>
          </a:stretch>
        </p:blipFill>
        <p:spPr>
          <a:xfrm>
            <a:off x="2849979" y="2387514"/>
            <a:ext cx="333375" cy="371475"/>
          </a:xfrm>
          <a:prstGeom prst="rect">
            <a:avLst/>
          </a:prstGeom>
        </p:spPr>
      </p:pic>
      <p:pic>
        <p:nvPicPr>
          <p:cNvPr id="10" name="Picture 9"/>
          <p:cNvPicPr>
            <a:picLocks noChangeAspect="1"/>
          </p:cNvPicPr>
          <p:nvPr/>
        </p:nvPicPr>
        <p:blipFill>
          <a:blip r:embed="rId4"/>
          <a:stretch>
            <a:fillRect/>
          </a:stretch>
        </p:blipFill>
        <p:spPr>
          <a:xfrm>
            <a:off x="2247649" y="2930441"/>
            <a:ext cx="333375" cy="371475"/>
          </a:xfrm>
          <a:prstGeom prst="rect">
            <a:avLst/>
          </a:prstGeom>
        </p:spPr>
      </p:pic>
      <p:pic>
        <p:nvPicPr>
          <p:cNvPr id="11" name="Picture 10"/>
          <p:cNvPicPr>
            <a:picLocks noChangeAspect="1"/>
          </p:cNvPicPr>
          <p:nvPr/>
        </p:nvPicPr>
        <p:blipFill>
          <a:blip r:embed="rId4"/>
          <a:stretch>
            <a:fillRect/>
          </a:stretch>
        </p:blipFill>
        <p:spPr>
          <a:xfrm>
            <a:off x="3262562" y="2705072"/>
            <a:ext cx="333375" cy="371475"/>
          </a:xfrm>
          <a:prstGeom prst="rect">
            <a:avLst/>
          </a:prstGeom>
        </p:spPr>
      </p:pic>
      <p:pic>
        <p:nvPicPr>
          <p:cNvPr id="12" name="Picture 11"/>
          <p:cNvPicPr>
            <a:picLocks noChangeAspect="1"/>
          </p:cNvPicPr>
          <p:nvPr/>
        </p:nvPicPr>
        <p:blipFill>
          <a:blip r:embed="rId4"/>
          <a:stretch>
            <a:fillRect/>
          </a:stretch>
        </p:blipFill>
        <p:spPr>
          <a:xfrm>
            <a:off x="3730415" y="2104996"/>
            <a:ext cx="333375" cy="371475"/>
          </a:xfrm>
          <a:prstGeom prst="rect">
            <a:avLst/>
          </a:prstGeom>
        </p:spPr>
      </p:pic>
      <p:pic>
        <p:nvPicPr>
          <p:cNvPr id="13" name="Picture 12"/>
          <p:cNvPicPr>
            <a:picLocks noChangeAspect="1"/>
          </p:cNvPicPr>
          <p:nvPr/>
        </p:nvPicPr>
        <p:blipFill>
          <a:blip r:embed="rId4"/>
          <a:stretch>
            <a:fillRect/>
          </a:stretch>
        </p:blipFill>
        <p:spPr>
          <a:xfrm>
            <a:off x="2929187" y="3038195"/>
            <a:ext cx="333375" cy="371475"/>
          </a:xfrm>
          <a:prstGeom prst="rect">
            <a:avLst/>
          </a:prstGeom>
        </p:spPr>
      </p:pic>
      <p:pic>
        <p:nvPicPr>
          <p:cNvPr id="14" name="Picture 13"/>
          <p:cNvPicPr>
            <a:picLocks noChangeAspect="1"/>
          </p:cNvPicPr>
          <p:nvPr/>
        </p:nvPicPr>
        <p:blipFill>
          <a:blip r:embed="rId4"/>
          <a:stretch>
            <a:fillRect/>
          </a:stretch>
        </p:blipFill>
        <p:spPr>
          <a:xfrm>
            <a:off x="2361885" y="2697774"/>
            <a:ext cx="333375" cy="371475"/>
          </a:xfrm>
          <a:prstGeom prst="rect">
            <a:avLst/>
          </a:prstGeom>
        </p:spPr>
      </p:pic>
      <p:pic>
        <p:nvPicPr>
          <p:cNvPr id="15" name="Picture 14"/>
          <p:cNvPicPr>
            <a:picLocks noChangeAspect="1"/>
          </p:cNvPicPr>
          <p:nvPr/>
        </p:nvPicPr>
        <p:blipFill>
          <a:blip r:embed="rId4"/>
          <a:stretch>
            <a:fillRect/>
          </a:stretch>
        </p:blipFill>
        <p:spPr>
          <a:xfrm>
            <a:off x="3083905" y="2016039"/>
            <a:ext cx="333375" cy="371475"/>
          </a:xfrm>
          <a:prstGeom prst="rect">
            <a:avLst/>
          </a:prstGeom>
        </p:spPr>
      </p:pic>
      <p:pic>
        <p:nvPicPr>
          <p:cNvPr id="16" name="Picture 15"/>
          <p:cNvPicPr>
            <a:picLocks noChangeAspect="1"/>
          </p:cNvPicPr>
          <p:nvPr/>
        </p:nvPicPr>
        <p:blipFill>
          <a:blip r:embed="rId4"/>
          <a:stretch>
            <a:fillRect/>
          </a:stretch>
        </p:blipFill>
        <p:spPr>
          <a:xfrm>
            <a:off x="2058872" y="2073328"/>
            <a:ext cx="333375" cy="371475"/>
          </a:xfrm>
          <a:prstGeom prst="rect">
            <a:avLst/>
          </a:prstGeom>
        </p:spPr>
      </p:pic>
      <p:pic>
        <p:nvPicPr>
          <p:cNvPr id="17" name="Picture 16"/>
          <p:cNvPicPr>
            <a:picLocks noChangeAspect="1"/>
          </p:cNvPicPr>
          <p:nvPr/>
        </p:nvPicPr>
        <p:blipFill>
          <a:blip r:embed="rId4"/>
          <a:stretch>
            <a:fillRect/>
          </a:stretch>
        </p:blipFill>
        <p:spPr>
          <a:xfrm>
            <a:off x="1406817" y="3031205"/>
            <a:ext cx="333375" cy="371475"/>
          </a:xfrm>
          <a:prstGeom prst="rect">
            <a:avLst/>
          </a:prstGeom>
        </p:spPr>
      </p:pic>
      <p:pic>
        <p:nvPicPr>
          <p:cNvPr id="18" name="Picture 17"/>
          <p:cNvPicPr>
            <a:picLocks noChangeAspect="1"/>
          </p:cNvPicPr>
          <p:nvPr/>
        </p:nvPicPr>
        <p:blipFill>
          <a:blip r:embed="rId4"/>
          <a:stretch>
            <a:fillRect/>
          </a:stretch>
        </p:blipFill>
        <p:spPr>
          <a:xfrm>
            <a:off x="1648136" y="2682401"/>
            <a:ext cx="333375" cy="371475"/>
          </a:xfrm>
          <a:prstGeom prst="rect">
            <a:avLst/>
          </a:prstGeom>
        </p:spPr>
      </p:pic>
      <p:pic>
        <p:nvPicPr>
          <p:cNvPr id="19" name="Picture 18"/>
          <p:cNvPicPr>
            <a:picLocks noChangeAspect="1"/>
          </p:cNvPicPr>
          <p:nvPr/>
        </p:nvPicPr>
        <p:blipFill>
          <a:blip r:embed="rId4"/>
          <a:stretch>
            <a:fillRect/>
          </a:stretch>
        </p:blipFill>
        <p:spPr>
          <a:xfrm>
            <a:off x="1379668" y="1971897"/>
            <a:ext cx="333375" cy="371475"/>
          </a:xfrm>
          <a:prstGeom prst="rect">
            <a:avLst/>
          </a:prstGeom>
        </p:spPr>
      </p:pic>
    </p:spTree>
    <p:extLst>
      <p:ext uri="{BB962C8B-B14F-4D97-AF65-F5344CB8AC3E}">
        <p14:creationId xmlns:p14="http://schemas.microsoft.com/office/powerpoint/2010/main" val="3613839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Collectives are breeding grounds for hierarchies and power struggles</a:t>
            </a:r>
            <a:endParaRPr lang="en-CA" dirty="0"/>
          </a:p>
        </p:txBody>
      </p:sp>
      <p:sp>
        <p:nvSpPr>
          <p:cNvPr id="3" name="Content Placeholder 2"/>
          <p:cNvSpPr>
            <a:spLocks noGrp="1"/>
          </p:cNvSpPr>
          <p:nvPr>
            <p:ph idx="1"/>
          </p:nvPr>
        </p:nvSpPr>
        <p:spPr>
          <a:xfrm>
            <a:off x="838200" y="1825625"/>
            <a:ext cx="7476744" cy="4351338"/>
          </a:xfrm>
        </p:spPr>
        <p:txBody>
          <a:bodyPr>
            <a:normAutofit/>
          </a:bodyPr>
          <a:lstStyle/>
          <a:p>
            <a:pPr marL="457200" lvl="1" indent="0">
              <a:buNone/>
            </a:pPr>
            <a:r>
              <a:rPr lang="en-CA" sz="3200" dirty="0" smtClean="0"/>
              <a:t>“Even with the best intentions, collaboration often encourages pyramids of power and authority. The higher up the pyramid you are in a collective, the more freedom you have to carve out your own individual identity and direct the group’s efforts towards your own goals.”</a:t>
            </a:r>
            <a:endParaRPr lang="en-CA" sz="3200" dirty="0"/>
          </a:p>
        </p:txBody>
      </p:sp>
      <p:sp>
        <p:nvSpPr>
          <p:cNvPr id="4" name="Rectangle 3"/>
          <p:cNvSpPr/>
          <p:nvPr/>
        </p:nvSpPr>
        <p:spPr>
          <a:xfrm>
            <a:off x="1215510" y="6127234"/>
            <a:ext cx="7808495" cy="369332"/>
          </a:xfrm>
          <a:prstGeom prst="rect">
            <a:avLst/>
          </a:prstGeom>
        </p:spPr>
        <p:txBody>
          <a:bodyPr wrap="square">
            <a:spAutoFit/>
          </a:bodyPr>
          <a:lstStyle/>
          <a:p>
            <a:r>
              <a:rPr lang="en-CA" dirty="0" smtClean="0">
                <a:hlinkClick r:id="rId2"/>
              </a:rPr>
              <a:t>http://cloudhead.headmine.net/post/3279118157/cooperation-vs-collaboration</a:t>
            </a:r>
            <a:r>
              <a:rPr lang="en-CA" dirty="0" smtClean="0"/>
              <a:t> </a:t>
            </a:r>
            <a:endParaRPr lang="en-CA" dirty="0"/>
          </a:p>
        </p:txBody>
      </p:sp>
      <p:pic>
        <p:nvPicPr>
          <p:cNvPr id="5" name="Picture 4"/>
          <p:cNvPicPr>
            <a:picLocks noChangeAspect="1"/>
          </p:cNvPicPr>
          <p:nvPr/>
        </p:nvPicPr>
        <p:blipFill>
          <a:blip r:embed="rId3"/>
          <a:stretch>
            <a:fillRect/>
          </a:stretch>
        </p:blipFill>
        <p:spPr>
          <a:xfrm>
            <a:off x="8682614" y="1690688"/>
            <a:ext cx="2217535" cy="4066786"/>
          </a:xfrm>
          <a:prstGeom prst="rect">
            <a:avLst/>
          </a:prstGeom>
        </p:spPr>
      </p:pic>
    </p:spTree>
    <p:extLst>
      <p:ext uri="{BB962C8B-B14F-4D97-AF65-F5344CB8AC3E}">
        <p14:creationId xmlns:p14="http://schemas.microsoft.com/office/powerpoint/2010/main" val="35659341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TotalTime>
  <Words>1813</Words>
  <Application>Microsoft Office PowerPoint</Application>
  <PresentationFormat>Widescreen</PresentationFormat>
  <Paragraphs>217</Paragraphs>
  <Slides>48</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ＭＳ Ｐゴシック</vt:lpstr>
      <vt:lpstr>Arial</vt:lpstr>
      <vt:lpstr>Calibri</vt:lpstr>
      <vt:lpstr>Calibri Light</vt:lpstr>
      <vt:lpstr>Office Theme</vt:lpstr>
      <vt:lpstr>Collaboration and Cooperation</vt:lpstr>
      <vt:lpstr>Proposition…</vt:lpstr>
      <vt:lpstr>The Evolution of Cooperation</vt:lpstr>
      <vt:lpstr>PowerPoint Presentation</vt:lpstr>
      <vt:lpstr>Let’s draw the distinction…</vt:lpstr>
      <vt:lpstr>Collaboration</vt:lpstr>
      <vt:lpstr>Cooperation</vt:lpstr>
      <vt:lpstr>PowerPoint Presentation</vt:lpstr>
      <vt:lpstr>Collectives are breeding grounds for hierarchies and power struggles</vt:lpstr>
      <vt:lpstr>Wikipedia…</vt:lpstr>
      <vt:lpstr>Some (Post-Hoc) Antecedents</vt:lpstr>
      <vt:lpstr>TIMN…</vt:lpstr>
      <vt:lpstr>Groups vs Networks</vt:lpstr>
      <vt:lpstr>Their Natures</vt:lpstr>
      <vt:lpstr>Elements and Ecologies</vt:lpstr>
      <vt:lpstr>Collective Unity</vt:lpstr>
      <vt:lpstr>Connective Diversity</vt:lpstr>
      <vt:lpstr>Collective Coordination</vt:lpstr>
      <vt:lpstr>Connective Autonomy</vt:lpstr>
      <vt:lpstr>Collective Borders or Boundaries</vt:lpstr>
      <vt:lpstr>Connective Openness</vt:lpstr>
      <vt:lpstr>Collective Centralization</vt:lpstr>
      <vt:lpstr>Connective Decentralization</vt:lpstr>
      <vt:lpstr>Why Connectives?</vt:lpstr>
      <vt:lpstr>PowerPoint Presentation</vt:lpstr>
      <vt:lpstr>The MOOC</vt:lpstr>
      <vt:lpstr>Massive Open Online Course</vt:lpstr>
      <vt:lpstr>Design Principles</vt:lpstr>
      <vt:lpstr>CCK08</vt:lpstr>
      <vt:lpstr>Connectivist MOOCs</vt:lpstr>
      <vt:lpstr>Course Components</vt:lpstr>
      <vt:lpstr>Course Components</vt:lpstr>
      <vt:lpstr>Course Components</vt:lpstr>
      <vt:lpstr>Course Components</vt:lpstr>
      <vt:lpstr>Course Components</vt:lpstr>
      <vt:lpstr>The Students</vt:lpstr>
      <vt:lpstr>The Students</vt:lpstr>
      <vt:lpstr>The Students</vt:lpstr>
      <vt:lpstr>The Students</vt:lpstr>
      <vt:lpstr>The Students</vt:lpstr>
      <vt:lpstr>  </vt:lpstr>
      <vt:lpstr>Most Recently</vt:lpstr>
      <vt:lpstr>Personal Learning</vt:lpstr>
      <vt:lpstr>The Student’s Perspective</vt:lpstr>
      <vt:lpstr>LPSS core technologies</vt:lpstr>
      <vt:lpstr>Learning and Performance Support</vt:lpstr>
      <vt:lpstr>Core Lessons Here…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and Cooperation</dc:title>
  <dc:creator>Stephen Downes</dc:creator>
  <cp:lastModifiedBy>Stephen Downes</cp:lastModifiedBy>
  <cp:revision>23</cp:revision>
  <dcterms:created xsi:type="dcterms:W3CDTF">2014-05-22T03:43:47Z</dcterms:created>
  <dcterms:modified xsi:type="dcterms:W3CDTF">2014-05-22T10:05:02Z</dcterms:modified>
</cp:coreProperties>
</file>