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81" r:id="rId4"/>
    <p:sldId id="418" r:id="rId5"/>
    <p:sldId id="388" r:id="rId6"/>
    <p:sldId id="292" r:id="rId7"/>
    <p:sldId id="326" r:id="rId8"/>
    <p:sldId id="283" r:id="rId9"/>
    <p:sldId id="301" r:id="rId10"/>
    <p:sldId id="349" r:id="rId11"/>
    <p:sldId id="278" r:id="rId12"/>
    <p:sldId id="310" r:id="rId13"/>
    <p:sldId id="345" r:id="rId14"/>
    <p:sldId id="288" r:id="rId15"/>
    <p:sldId id="287" r:id="rId16"/>
    <p:sldId id="327" r:id="rId17"/>
    <p:sldId id="328" r:id="rId18"/>
    <p:sldId id="343" r:id="rId19"/>
    <p:sldId id="380" r:id="rId20"/>
    <p:sldId id="324" r:id="rId21"/>
    <p:sldId id="338" r:id="rId22"/>
    <p:sldId id="466" r:id="rId23"/>
    <p:sldId id="341" r:id="rId24"/>
    <p:sldId id="410" r:id="rId25"/>
    <p:sldId id="472" r:id="rId26"/>
    <p:sldId id="473" r:id="rId27"/>
    <p:sldId id="452" r:id="rId28"/>
    <p:sldId id="356" r:id="rId29"/>
    <p:sldId id="271" r:id="rId30"/>
    <p:sldId id="340" r:id="rId31"/>
    <p:sldId id="461" r:id="rId32"/>
    <p:sldId id="290" r:id="rId33"/>
    <p:sldId id="264" r:id="rId34"/>
    <p:sldId id="387" r:id="rId35"/>
    <p:sldId id="431" r:id="rId36"/>
    <p:sldId id="439" r:id="rId37"/>
    <p:sldId id="464" r:id="rId38"/>
    <p:sldId id="417" r:id="rId39"/>
    <p:sldId id="460" r:id="rId40"/>
    <p:sldId id="297" r:id="rId41"/>
    <p:sldId id="270" r:id="rId42"/>
    <p:sldId id="462" r:id="rId43"/>
    <p:sldId id="306" r:id="rId44"/>
    <p:sldId id="407" r:id="rId45"/>
    <p:sldId id="276" r:id="rId46"/>
    <p:sldId id="474" r:id="rId47"/>
    <p:sldId id="295" r:id="rId48"/>
    <p:sldId id="383" r:id="rId49"/>
    <p:sldId id="370" r:id="rId50"/>
    <p:sldId id="336" r:id="rId51"/>
    <p:sldId id="351" r:id="rId52"/>
    <p:sldId id="406" r:id="rId53"/>
    <p:sldId id="286" r:id="rId54"/>
    <p:sldId id="376" r:id="rId55"/>
    <p:sldId id="475" r:id="rId56"/>
    <p:sldId id="420" r:id="rId57"/>
    <p:sldId id="377" r:id="rId58"/>
    <p:sldId id="438" r:id="rId59"/>
    <p:sldId id="335" r:id="rId60"/>
    <p:sldId id="432" r:id="rId61"/>
    <p:sldId id="389" r:id="rId62"/>
    <p:sldId id="427" r:id="rId63"/>
    <p:sldId id="402" r:id="rId64"/>
    <p:sldId id="342" r:id="rId65"/>
    <p:sldId id="275" r:id="rId66"/>
    <p:sldId id="424" r:id="rId67"/>
    <p:sldId id="423" r:id="rId68"/>
    <p:sldId id="307" r:id="rId69"/>
    <p:sldId id="308" r:id="rId70"/>
    <p:sldId id="392" r:id="rId71"/>
    <p:sldId id="390" r:id="rId72"/>
    <p:sldId id="440" r:id="rId73"/>
    <p:sldId id="419" r:id="rId74"/>
    <p:sldId id="469" r:id="rId75"/>
    <p:sldId id="393" r:id="rId76"/>
    <p:sldId id="396" r:id="rId77"/>
    <p:sldId id="412" r:id="rId78"/>
    <p:sldId id="415" r:id="rId79"/>
    <p:sldId id="445" r:id="rId80"/>
    <p:sldId id="260" r:id="rId81"/>
    <p:sldId id="258" r:id="rId82"/>
    <p:sldId id="433" r:id="rId83"/>
    <p:sldId id="312" r:id="rId84"/>
    <p:sldId id="414" r:id="rId85"/>
    <p:sldId id="333" r:id="rId86"/>
    <p:sldId id="391" r:id="rId87"/>
    <p:sldId id="269" r:id="rId88"/>
    <p:sldId id="379" r:id="rId89"/>
    <p:sldId id="298" r:id="rId90"/>
    <p:sldId id="296" r:id="rId91"/>
    <p:sldId id="347" r:id="rId92"/>
    <p:sldId id="459" r:id="rId93"/>
    <p:sldId id="437" r:id="rId94"/>
    <p:sldId id="284" r:id="rId95"/>
    <p:sldId id="463" r:id="rId96"/>
    <p:sldId id="470" r:id="rId97"/>
    <p:sldId id="265" r:id="rId98"/>
    <p:sldId id="294" r:id="rId99"/>
    <p:sldId id="279" r:id="rId100"/>
    <p:sldId id="441" r:id="rId101"/>
    <p:sldId id="403" r:id="rId102"/>
    <p:sldId id="435" r:id="rId103"/>
    <p:sldId id="457" r:id="rId104"/>
    <p:sldId id="381" r:id="rId105"/>
    <p:sldId id="272" r:id="rId106"/>
    <p:sldId id="398" r:id="rId107"/>
    <p:sldId id="395" r:id="rId108"/>
    <p:sldId id="465" r:id="rId109"/>
    <p:sldId id="479" r:id="rId110"/>
    <p:sldId id="426" r:id="rId111"/>
    <p:sldId id="299" r:id="rId112"/>
    <p:sldId id="374" r:id="rId113"/>
    <p:sldId id="285" r:id="rId114"/>
    <p:sldId id="339" r:id="rId115"/>
    <p:sldId id="384" r:id="rId116"/>
    <p:sldId id="458" r:id="rId117"/>
    <p:sldId id="367" r:id="rId118"/>
    <p:sldId id="262" r:id="rId119"/>
    <p:sldId id="359" r:id="rId120"/>
    <p:sldId id="354" r:id="rId121"/>
    <p:sldId id="375" r:id="rId122"/>
    <p:sldId id="355" r:id="rId123"/>
    <p:sldId id="411" r:id="rId124"/>
    <p:sldId id="421" r:id="rId125"/>
    <p:sldId id="378" r:id="rId126"/>
    <p:sldId id="449" r:id="rId127"/>
    <p:sldId id="451" r:id="rId128"/>
    <p:sldId id="455" r:id="rId129"/>
    <p:sldId id="454" r:id="rId130"/>
    <p:sldId id="302" r:id="rId131"/>
    <p:sldId id="365" r:id="rId132"/>
    <p:sldId id="291" r:id="rId133"/>
    <p:sldId id="323" r:id="rId134"/>
    <p:sldId id="362" r:id="rId135"/>
    <p:sldId id="371" r:id="rId136"/>
    <p:sldId id="444" r:id="rId137"/>
    <p:sldId id="329" r:id="rId138"/>
    <p:sldId id="401" r:id="rId139"/>
    <p:sldId id="397" r:id="rId140"/>
    <p:sldId id="399" r:id="rId141"/>
    <p:sldId id="400" r:id="rId142"/>
    <p:sldId id="443" r:id="rId143"/>
    <p:sldId id="477" r:id="rId144"/>
    <p:sldId id="325" r:id="rId145"/>
    <p:sldId id="373" r:id="rId146"/>
    <p:sldId id="313" r:id="rId147"/>
    <p:sldId id="386" r:id="rId148"/>
    <p:sldId id="261" r:id="rId149"/>
    <p:sldId id="259" r:id="rId150"/>
    <p:sldId id="319" r:id="rId151"/>
    <p:sldId id="366" r:id="rId152"/>
    <p:sldId id="353" r:id="rId153"/>
    <p:sldId id="405" r:id="rId154"/>
    <p:sldId id="450" r:id="rId155"/>
    <p:sldId id="300" r:id="rId156"/>
    <p:sldId id="413" r:id="rId157"/>
    <p:sldId id="360" r:id="rId158"/>
    <p:sldId id="304" r:id="rId159"/>
    <p:sldId id="314" r:id="rId160"/>
    <p:sldId id="368" r:id="rId161"/>
    <p:sldId id="448" r:id="rId162"/>
    <p:sldId id="346" r:id="rId163"/>
    <p:sldId id="425" r:id="rId164"/>
    <p:sldId id="315" r:id="rId165"/>
    <p:sldId id="468" r:id="rId166"/>
    <p:sldId id="321" r:id="rId167"/>
    <p:sldId id="316" r:id="rId168"/>
    <p:sldId id="309" r:id="rId169"/>
    <p:sldId id="317" r:id="rId170"/>
    <p:sldId id="372" r:id="rId171"/>
    <p:sldId id="280" r:id="rId172"/>
    <p:sldId id="305" r:id="rId173"/>
    <p:sldId id="273" r:id="rId174"/>
    <p:sldId id="361" r:id="rId175"/>
    <p:sldId id="408" r:id="rId176"/>
    <p:sldId id="357" r:id="rId177"/>
    <p:sldId id="263" r:id="rId178"/>
    <p:sldId id="363" r:id="rId179"/>
    <p:sldId id="358" r:id="rId180"/>
    <p:sldId id="364" r:id="rId181"/>
    <p:sldId id="467" r:id="rId182"/>
    <p:sldId id="394" r:id="rId183"/>
    <p:sldId id="446" r:id="rId184"/>
    <p:sldId id="422" r:id="rId185"/>
    <p:sldId id="277" r:id="rId186"/>
    <p:sldId id="322" r:id="rId187"/>
    <p:sldId id="471" r:id="rId188"/>
    <p:sldId id="293" r:id="rId189"/>
    <p:sldId id="409" r:id="rId190"/>
    <p:sldId id="456" r:id="rId191"/>
    <p:sldId id="318" r:id="rId192"/>
    <p:sldId id="428" r:id="rId193"/>
    <p:sldId id="429" r:id="rId194"/>
    <p:sldId id="430" r:id="rId195"/>
    <p:sldId id="289" r:id="rId196"/>
    <p:sldId id="274" r:id="rId197"/>
    <p:sldId id="267" r:id="rId198"/>
    <p:sldId id="478" r:id="rId199"/>
    <p:sldId id="434" r:id="rId200"/>
    <p:sldId id="447" r:id="rId201"/>
    <p:sldId id="453" r:id="rId202"/>
    <p:sldId id="350" r:id="rId203"/>
    <p:sldId id="480" r:id="rId204"/>
    <p:sldId id="268" r:id="rId205"/>
    <p:sldId id="476" r:id="rId206"/>
    <p:sldId id="334" r:id="rId207"/>
    <p:sldId id="348" r:id="rId208"/>
    <p:sldId id="331" r:id="rId209"/>
    <p:sldId id="436" r:id="rId210"/>
    <p:sldId id="385" r:id="rId211"/>
    <p:sldId id="332" r:id="rId212"/>
    <p:sldId id="369" r:id="rId213"/>
    <p:sldId id="311" r:id="rId214"/>
    <p:sldId id="320" r:id="rId215"/>
    <p:sldId id="382" r:id="rId216"/>
    <p:sldId id="344" r:id="rId217"/>
    <p:sldId id="442" r:id="rId2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autoAdjust="0"/>
    <p:restoredTop sz="94694" autoAdjust="0"/>
  </p:normalViewPr>
  <p:slideViewPr>
    <p:cSldViewPr>
      <p:cViewPr varScale="1">
        <p:scale>
          <a:sx n="120" d="100"/>
          <a:sy n="120" d="100"/>
        </p:scale>
        <p:origin x="-246" y="-108"/>
      </p:cViewPr>
      <p:guideLst>
        <p:guide orient="horz" pos="2160"/>
        <p:guide pos="2880"/>
      </p:guideLst>
    </p:cSldViewPr>
  </p:slideViewPr>
  <p:outlineViewPr>
    <p:cViewPr>
      <p:scale>
        <a:sx n="33" d="100"/>
        <a:sy n="33" d="100"/>
      </p:scale>
      <p:origin x="48" y="4214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16" Type="http://schemas.openxmlformats.org/officeDocument/2006/relationships/slide" Target="slides/slide215.xml"/><Relationship Id="rId211" Type="http://schemas.openxmlformats.org/officeDocument/2006/relationships/slide" Target="slides/slide210.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01" Type="http://schemas.openxmlformats.org/officeDocument/2006/relationships/slide" Target="slides/slide200.xml"/><Relationship Id="rId222"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presProps" Target="presProps.xml"/><Relationship Id="rId3" Type="http://schemas.openxmlformats.org/officeDocument/2006/relationships/slide" Target="slides/slide2.xml"/><Relationship Id="rId214" Type="http://schemas.openxmlformats.org/officeDocument/2006/relationships/slide" Target="slides/slide213.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theme" Target="theme/theme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6067DCFA-560A-41A7-9D88-40C0048437B3}" type="datetimeFigureOut">
              <a:rPr lang="en-CA" smtClean="0"/>
              <a:t>02/07/2014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59C7135A-8613-4886-ABFC-23D0A6183BE0}" type="slidenum">
              <a:rPr lang="en-CA" smtClean="0"/>
              <a:t>‹#›</a:t>
            </a:fld>
            <a:endParaRPr lang="en-CA"/>
          </a:p>
        </p:txBody>
      </p:sp>
    </p:spTree>
    <p:extLst>
      <p:ext uri="{BB962C8B-B14F-4D97-AF65-F5344CB8AC3E}">
        <p14:creationId xmlns:p14="http://schemas.microsoft.com/office/powerpoint/2010/main" val="2406983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6067DCFA-560A-41A7-9D88-40C0048437B3}" type="datetimeFigureOut">
              <a:rPr lang="en-CA" smtClean="0"/>
              <a:t>02/07/2014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59C7135A-8613-4886-ABFC-23D0A6183BE0}" type="slidenum">
              <a:rPr lang="en-CA" smtClean="0"/>
              <a:t>‹#›</a:t>
            </a:fld>
            <a:endParaRPr lang="en-CA"/>
          </a:p>
        </p:txBody>
      </p:sp>
    </p:spTree>
    <p:extLst>
      <p:ext uri="{BB962C8B-B14F-4D97-AF65-F5344CB8AC3E}">
        <p14:creationId xmlns:p14="http://schemas.microsoft.com/office/powerpoint/2010/main" val="93274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6067DCFA-560A-41A7-9D88-40C0048437B3}" type="datetimeFigureOut">
              <a:rPr lang="en-CA" smtClean="0"/>
              <a:t>02/07/2014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59C7135A-8613-4886-ABFC-23D0A6183BE0}" type="slidenum">
              <a:rPr lang="en-CA" smtClean="0"/>
              <a:t>‹#›</a:t>
            </a:fld>
            <a:endParaRPr lang="en-CA"/>
          </a:p>
        </p:txBody>
      </p:sp>
    </p:spTree>
    <p:extLst>
      <p:ext uri="{BB962C8B-B14F-4D97-AF65-F5344CB8AC3E}">
        <p14:creationId xmlns:p14="http://schemas.microsoft.com/office/powerpoint/2010/main" val="575772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6067DCFA-560A-41A7-9D88-40C0048437B3}" type="datetimeFigureOut">
              <a:rPr lang="en-CA" smtClean="0"/>
              <a:t>02/07/2014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59C7135A-8613-4886-ABFC-23D0A6183BE0}" type="slidenum">
              <a:rPr lang="en-CA" smtClean="0"/>
              <a:t>‹#›</a:t>
            </a:fld>
            <a:endParaRPr lang="en-CA"/>
          </a:p>
        </p:txBody>
      </p:sp>
    </p:spTree>
    <p:extLst>
      <p:ext uri="{BB962C8B-B14F-4D97-AF65-F5344CB8AC3E}">
        <p14:creationId xmlns:p14="http://schemas.microsoft.com/office/powerpoint/2010/main" val="2875099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067DCFA-560A-41A7-9D88-40C0048437B3}" type="datetimeFigureOut">
              <a:rPr lang="en-CA" smtClean="0"/>
              <a:t>02/07/2014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59C7135A-8613-4886-ABFC-23D0A6183BE0}" type="slidenum">
              <a:rPr lang="en-CA" smtClean="0"/>
              <a:t>‹#›</a:t>
            </a:fld>
            <a:endParaRPr lang="en-CA"/>
          </a:p>
        </p:txBody>
      </p:sp>
    </p:spTree>
    <p:extLst>
      <p:ext uri="{BB962C8B-B14F-4D97-AF65-F5344CB8AC3E}">
        <p14:creationId xmlns:p14="http://schemas.microsoft.com/office/powerpoint/2010/main" val="2474593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6067DCFA-560A-41A7-9D88-40C0048437B3}" type="datetimeFigureOut">
              <a:rPr lang="en-CA" smtClean="0"/>
              <a:t>02/07/2014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59C7135A-8613-4886-ABFC-23D0A6183BE0}" type="slidenum">
              <a:rPr lang="en-CA" smtClean="0"/>
              <a:t>‹#›</a:t>
            </a:fld>
            <a:endParaRPr lang="en-CA"/>
          </a:p>
        </p:txBody>
      </p:sp>
    </p:spTree>
    <p:extLst>
      <p:ext uri="{BB962C8B-B14F-4D97-AF65-F5344CB8AC3E}">
        <p14:creationId xmlns:p14="http://schemas.microsoft.com/office/powerpoint/2010/main" val="291731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6067DCFA-560A-41A7-9D88-40C0048437B3}" type="datetimeFigureOut">
              <a:rPr lang="en-CA" smtClean="0"/>
              <a:t>02/07/2014</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59C7135A-8613-4886-ABFC-23D0A6183BE0}" type="slidenum">
              <a:rPr lang="en-CA" smtClean="0"/>
              <a:t>‹#›</a:t>
            </a:fld>
            <a:endParaRPr lang="en-CA"/>
          </a:p>
        </p:txBody>
      </p:sp>
    </p:spTree>
    <p:extLst>
      <p:ext uri="{BB962C8B-B14F-4D97-AF65-F5344CB8AC3E}">
        <p14:creationId xmlns:p14="http://schemas.microsoft.com/office/powerpoint/2010/main" val="2524108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6067DCFA-560A-41A7-9D88-40C0048437B3}" type="datetimeFigureOut">
              <a:rPr lang="en-CA" smtClean="0"/>
              <a:t>02/07/2014</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59C7135A-8613-4886-ABFC-23D0A6183BE0}" type="slidenum">
              <a:rPr lang="en-CA" smtClean="0"/>
              <a:t>‹#›</a:t>
            </a:fld>
            <a:endParaRPr lang="en-CA"/>
          </a:p>
        </p:txBody>
      </p:sp>
    </p:spTree>
    <p:extLst>
      <p:ext uri="{BB962C8B-B14F-4D97-AF65-F5344CB8AC3E}">
        <p14:creationId xmlns:p14="http://schemas.microsoft.com/office/powerpoint/2010/main" val="2196285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67DCFA-560A-41A7-9D88-40C0048437B3}" type="datetimeFigureOut">
              <a:rPr lang="en-CA" smtClean="0"/>
              <a:t>02/07/2014</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59C7135A-8613-4886-ABFC-23D0A6183BE0}" type="slidenum">
              <a:rPr lang="en-CA" smtClean="0"/>
              <a:t>‹#›</a:t>
            </a:fld>
            <a:endParaRPr lang="en-CA"/>
          </a:p>
        </p:txBody>
      </p:sp>
    </p:spTree>
    <p:extLst>
      <p:ext uri="{BB962C8B-B14F-4D97-AF65-F5344CB8AC3E}">
        <p14:creationId xmlns:p14="http://schemas.microsoft.com/office/powerpoint/2010/main" val="31483343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67DCFA-560A-41A7-9D88-40C0048437B3}" type="datetimeFigureOut">
              <a:rPr lang="en-CA" smtClean="0"/>
              <a:t>02/07/2014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59C7135A-8613-4886-ABFC-23D0A6183BE0}" type="slidenum">
              <a:rPr lang="en-CA" smtClean="0"/>
              <a:t>‹#›</a:t>
            </a:fld>
            <a:endParaRPr lang="en-CA"/>
          </a:p>
        </p:txBody>
      </p:sp>
    </p:spTree>
    <p:extLst>
      <p:ext uri="{BB962C8B-B14F-4D97-AF65-F5344CB8AC3E}">
        <p14:creationId xmlns:p14="http://schemas.microsoft.com/office/powerpoint/2010/main" val="21431702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67DCFA-560A-41A7-9D88-40C0048437B3}" type="datetimeFigureOut">
              <a:rPr lang="en-CA" smtClean="0"/>
              <a:t>02/07/2014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59C7135A-8613-4886-ABFC-23D0A6183BE0}" type="slidenum">
              <a:rPr lang="en-CA" smtClean="0"/>
              <a:t>‹#›</a:t>
            </a:fld>
            <a:endParaRPr lang="en-CA"/>
          </a:p>
        </p:txBody>
      </p:sp>
    </p:spTree>
    <p:extLst>
      <p:ext uri="{BB962C8B-B14F-4D97-AF65-F5344CB8AC3E}">
        <p14:creationId xmlns:p14="http://schemas.microsoft.com/office/powerpoint/2010/main" val="41202859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67DCFA-560A-41A7-9D88-40C0048437B3}" type="datetimeFigureOut">
              <a:rPr lang="en-CA" smtClean="0"/>
              <a:t>02/07/2014</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C7135A-8613-4886-ABFC-23D0A6183BE0}" type="slidenum">
              <a:rPr lang="en-CA" smtClean="0"/>
              <a:t>‹#›</a:t>
            </a:fld>
            <a:endParaRPr lang="en-CA"/>
          </a:p>
        </p:txBody>
      </p:sp>
    </p:spTree>
    <p:extLst>
      <p:ext uri="{BB962C8B-B14F-4D97-AF65-F5344CB8AC3E}">
        <p14:creationId xmlns:p14="http://schemas.microsoft.com/office/powerpoint/2010/main" val="9964266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showtime.gre.ac.uk/index.php/ecentre/apt2014/schedConf/index"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downes.ca/author/10108" TargetMode="External"/><Relationship Id="rId2" Type="http://schemas.openxmlformats.org/officeDocument/2006/relationships/hyperlink" Target="http://www.casa-acae.com/wp/wp-content/uploads/2014/06/CASAJune5th-NewDataCostEducation.pdf" TargetMode="External"/><Relationship Id="rId1" Type="http://schemas.openxmlformats.org/officeDocument/2006/relationships/slideLayout" Target="../slideLayouts/slideLayout2.xml"/><Relationship Id="rId5" Type="http://schemas.openxmlformats.org/officeDocument/2006/relationships/hyperlink" Target="http://www.concordia.ca/alumni-friends/cunews/offices/vpdersg/aar/2014/06/02/fundrise-is-concordiasfirstuniversitybasedcrowdfundingplatform.html" TargetMode="External"/><Relationship Id="rId4" Type="http://schemas.openxmlformats.org/officeDocument/2006/relationships/hyperlink" Target="http://www.downes.ca/feed/1390" TargetMode="External"/></Relationships>
</file>

<file path=ppt/slides/_rels/slide100.xml.rels><?xml version="1.0" encoding="UTF-8" standalone="yes"?>
<Relationships xmlns="http://schemas.openxmlformats.org/package/2006/relationships"><Relationship Id="rId3" Type="http://schemas.openxmlformats.org/officeDocument/2006/relationships/hyperlink" Target="http://www.downes.ca/author/10047" TargetMode="External"/><Relationship Id="rId2" Type="http://schemas.openxmlformats.org/officeDocument/2006/relationships/hyperlink" Target="http://www.irrodl.org/index.php/irrodl/article/view/1704/2834" TargetMode="External"/><Relationship Id="rId1" Type="http://schemas.openxmlformats.org/officeDocument/2006/relationships/slideLayout" Target="../slideLayouts/slideLayout2.xml"/><Relationship Id="rId6" Type="http://schemas.openxmlformats.org/officeDocument/2006/relationships/hyperlink" Target="http://www.downes.ca/feed/752" TargetMode="External"/><Relationship Id="rId5" Type="http://schemas.openxmlformats.org/officeDocument/2006/relationships/hyperlink" Target="http://www.downes.ca/feed/890" TargetMode="External"/><Relationship Id="rId4" Type="http://schemas.openxmlformats.org/officeDocument/2006/relationships/hyperlink" Target="http://www.downes.ca/author/10048" TargetMode="External"/></Relationships>
</file>

<file path=ppt/slides/_rels/slide101.xml.rels><?xml version="1.0" encoding="UTF-8" standalone="yes"?>
<Relationships xmlns="http://schemas.openxmlformats.org/package/2006/relationships"><Relationship Id="rId3" Type="http://schemas.openxmlformats.org/officeDocument/2006/relationships/hyperlink" Target="http://www.downes.ca/author/229" TargetMode="External"/><Relationship Id="rId2" Type="http://schemas.openxmlformats.org/officeDocument/2006/relationships/hyperlink" Target="http://www.hyperorg.com/blogger/2014/05/11/2b2k-in-over-our-heads-my-simmons-commencement-address/" TargetMode="External"/><Relationship Id="rId1" Type="http://schemas.openxmlformats.org/officeDocument/2006/relationships/slideLayout" Target="../slideLayouts/slideLayout2.xml"/><Relationship Id="rId4" Type="http://schemas.openxmlformats.org/officeDocument/2006/relationships/hyperlink" Target="http://www.downes.ca/feed/1361" TargetMode="External"/></Relationships>
</file>

<file path=ppt/slides/_rels/slide102.xml.rels><?xml version="1.0" encoding="UTF-8" standalone="yes"?>
<Relationships xmlns="http://schemas.openxmlformats.org/package/2006/relationships"><Relationship Id="rId3" Type="http://schemas.openxmlformats.org/officeDocument/2006/relationships/hyperlink" Target="http://www.downes.ca/author/10054" TargetMode="External"/><Relationship Id="rId7" Type="http://schemas.openxmlformats.org/officeDocument/2006/relationships/hyperlink" Target="http://www.networkedlearningconference.org.uk/abstracts/wright_symposium.htm" TargetMode="External"/><Relationship Id="rId2" Type="http://schemas.openxmlformats.org/officeDocument/2006/relationships/hyperlink" Target="http://www.networkedlearningconference.org.uk/abstracts/pdf/hannon.pdf" TargetMode="External"/><Relationship Id="rId1" Type="http://schemas.openxmlformats.org/officeDocument/2006/relationships/slideLayout" Target="../slideLayouts/slideLayout2.xml"/><Relationship Id="rId6" Type="http://schemas.openxmlformats.org/officeDocument/2006/relationships/hyperlink" Target="http://www.downes.ca/feed/1348" TargetMode="External"/><Relationship Id="rId5" Type="http://schemas.openxmlformats.org/officeDocument/2006/relationships/hyperlink" Target="http://www.downes.ca/author/10056" TargetMode="External"/><Relationship Id="rId4" Type="http://schemas.openxmlformats.org/officeDocument/2006/relationships/hyperlink" Target="http://www.downes.ca/author/10055" TargetMode="External"/></Relationships>
</file>

<file path=ppt/slides/_rels/slide103.xml.rels><?xml version="1.0" encoding="UTF-8" standalone="yes"?>
<Relationships xmlns="http://schemas.openxmlformats.org/package/2006/relationships"><Relationship Id="rId3" Type="http://schemas.openxmlformats.org/officeDocument/2006/relationships/hyperlink" Target="http://www.downes.ca/author/10029" TargetMode="External"/><Relationship Id="rId2" Type="http://schemas.openxmlformats.org/officeDocument/2006/relationships/hyperlink" Target="http://blogs.hbr.org/2014/04/to-create-change-leadership-is-more-important-than-authority/" TargetMode="External"/><Relationship Id="rId1" Type="http://schemas.openxmlformats.org/officeDocument/2006/relationships/slideLayout" Target="../slideLayouts/slideLayout2.xml"/><Relationship Id="rId6" Type="http://schemas.openxmlformats.org/officeDocument/2006/relationships/hyperlink" Target="http://www.digitaltonto.com/2011/why-the-lunatics-really-do-run-the-asylum/" TargetMode="External"/><Relationship Id="rId5" Type="http://schemas.openxmlformats.org/officeDocument/2006/relationships/hyperlink" Target="http://en.wikipedia.org/wiki/Social_contract" TargetMode="External"/><Relationship Id="rId4" Type="http://schemas.openxmlformats.org/officeDocument/2006/relationships/hyperlink" Target="http://www.downes.ca/feed/653" TargetMode="External"/></Relationships>
</file>

<file path=ppt/slides/_rels/slide104.xml.rels><?xml version="1.0" encoding="UTF-8" standalone="yes"?>
<Relationships xmlns="http://schemas.openxmlformats.org/package/2006/relationships"><Relationship Id="rId3" Type="http://schemas.openxmlformats.org/officeDocument/2006/relationships/hyperlink" Target="http://www.downes.ca/author/3473" TargetMode="External"/><Relationship Id="rId2" Type="http://schemas.openxmlformats.org/officeDocument/2006/relationships/hyperlink" Target="http://flosse.blogging.fi/2010/12/27/designing-learning-tools-%E2%80%94-introduction-to-some-methodological-thoughts/" TargetMode="External"/><Relationship Id="rId1" Type="http://schemas.openxmlformats.org/officeDocument/2006/relationships/slideLayout" Target="../slideLayouts/slideLayout2.xml"/><Relationship Id="rId5" Type="http://schemas.openxmlformats.org/officeDocument/2006/relationships/hyperlink" Target="http://www.downes.ca/post/54461" TargetMode="External"/><Relationship Id="rId4" Type="http://schemas.openxmlformats.org/officeDocument/2006/relationships/hyperlink" Target="http://www.downes.ca/feed/226" TargetMode="External"/></Relationships>
</file>

<file path=ppt/slides/_rels/slide105.xml.rels><?xml version="1.0" encoding="UTF-8" standalone="yes"?>
<Relationships xmlns="http://schemas.openxmlformats.org/package/2006/relationships"><Relationship Id="rId3" Type="http://schemas.openxmlformats.org/officeDocument/2006/relationships/hyperlink" Target="http://www.downes.ca/author/3813" TargetMode="External"/><Relationship Id="rId2" Type="http://schemas.openxmlformats.org/officeDocument/2006/relationships/hyperlink" Target="http://ukwebfocus.wordpress.com/2014/06/30/the-city-and-the-city-reflections-on-the-cetis-2014-conference/" TargetMode="External"/><Relationship Id="rId1" Type="http://schemas.openxmlformats.org/officeDocument/2006/relationships/slideLayout" Target="../slideLayouts/slideLayout2.xml"/><Relationship Id="rId5" Type="http://schemas.openxmlformats.org/officeDocument/2006/relationships/hyperlink" Target="http://www.hole-in-the-wall.com/Beginnings.html" TargetMode="External"/><Relationship Id="rId4" Type="http://schemas.openxmlformats.org/officeDocument/2006/relationships/hyperlink" Target="http://www.downes.ca/feed/555" TargetMode="External"/></Relationships>
</file>

<file path=ppt/slides/_rels/slide106.xml.rels><?xml version="1.0" encoding="UTF-8" standalone="yes"?>
<Relationships xmlns="http://schemas.openxmlformats.org/package/2006/relationships"><Relationship Id="rId8" Type="http://schemas.openxmlformats.org/officeDocument/2006/relationships/hyperlink" Target="http://www.ploscompbiol.org/article/info%3Adoi%2F10.1371%2Fjournal.pcbi.1002894" TargetMode="External"/><Relationship Id="rId3" Type="http://schemas.openxmlformats.org/officeDocument/2006/relationships/hyperlink" Target="http://www.downes.ca/author/7571" TargetMode="External"/><Relationship Id="rId7" Type="http://schemas.openxmlformats.org/officeDocument/2006/relationships/hyperlink" Target="http://www.mnn.com/earth-matters/animals/stories/the-incredible-science-behind-starling-murmurations" TargetMode="External"/><Relationship Id="rId2" Type="http://schemas.openxmlformats.org/officeDocument/2006/relationships/hyperlink" Target="http://www.wired.com/2010/06/starling-physics/" TargetMode="External"/><Relationship Id="rId1" Type="http://schemas.openxmlformats.org/officeDocument/2006/relationships/slideLayout" Target="../slideLayouts/slideLayout2.xml"/><Relationship Id="rId6" Type="http://schemas.openxmlformats.org/officeDocument/2006/relationships/hyperlink" Target="http://www.pnas.org/content/early/2010/06/11/1005766107.abstract" TargetMode="External"/><Relationship Id="rId5" Type="http://schemas.openxmlformats.org/officeDocument/2006/relationships/hyperlink" Target="http://www.downes.ca/presentation/315" TargetMode="External"/><Relationship Id="rId4" Type="http://schemas.openxmlformats.org/officeDocument/2006/relationships/hyperlink" Target="http://www.downes.ca/feed/723" TargetMode="External"/><Relationship Id="rId9" Type="http://schemas.openxmlformats.org/officeDocument/2006/relationships/image" Target="../media/image38.png"/></Relationships>
</file>

<file path=ppt/slides/_rels/slide107.xml.rels><?xml version="1.0" encoding="UTF-8" standalone="yes"?>
<Relationships xmlns="http://schemas.openxmlformats.org/package/2006/relationships"><Relationship Id="rId3" Type="http://schemas.openxmlformats.org/officeDocument/2006/relationships/hyperlink" Target="http://www.downes.ca/feed/1367" TargetMode="External"/><Relationship Id="rId2" Type="http://schemas.openxmlformats.org/officeDocument/2006/relationships/hyperlink" Target="http://www.maasaimara.com/entries/great-wildebeest-migration-maasai-mara" TargetMode="Externa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hyperlink" Target="http://www.downes.ca/author/9978" TargetMode="External"/><Relationship Id="rId7" Type="http://schemas.openxmlformats.org/officeDocument/2006/relationships/image" Target="../media/image39.png"/><Relationship Id="rId2" Type="http://schemas.openxmlformats.org/officeDocument/2006/relationships/hyperlink" Target="http://hplusmagazine.com/2014/04/24/lamarckian-inheritance-passing-what-you-have-learned-to-your-children/" TargetMode="External"/><Relationship Id="rId1" Type="http://schemas.openxmlformats.org/officeDocument/2006/relationships/slideLayout" Target="../slideLayouts/slideLayout2.xml"/><Relationship Id="rId6" Type="http://schemas.openxmlformats.org/officeDocument/2006/relationships/hyperlink" Target="http://en.wikipedia.org/wiki/Jean-Baptiste_Lamarck" TargetMode="External"/><Relationship Id="rId5" Type="http://schemas.openxmlformats.org/officeDocument/2006/relationships/hyperlink" Target="http://en.wikipedia.org/wiki/Erasmus_Darwin" TargetMode="External"/><Relationship Id="rId4" Type="http://schemas.openxmlformats.org/officeDocument/2006/relationships/hyperlink" Target="http://www.downes.ca/feed/1334" TargetMode="External"/></Relationships>
</file>

<file path=ppt/slides/_rels/slide109.xml.rels><?xml version="1.0" encoding="UTF-8" standalone="yes"?>
<Relationships xmlns="http://schemas.openxmlformats.org/package/2006/relationships"><Relationship Id="rId3" Type="http://schemas.openxmlformats.org/officeDocument/2006/relationships/hyperlink" Target="http://www.downes.ca/author/9229" TargetMode="External"/><Relationship Id="rId2" Type="http://schemas.openxmlformats.org/officeDocument/2006/relationships/hyperlink" Target="http://tressiemc.com/2014/04/23/another-post-about-hashtags-no-seriously/" TargetMode="Externa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hyperlink" Target="http://www.downes.ca/feed/878"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www.downes.ca/author/10150" TargetMode="External"/><Relationship Id="rId2" Type="http://schemas.openxmlformats.org/officeDocument/2006/relationships/hyperlink" Target="http://chronicle.com/article/College-Libraries-Push-Back-as/147085/?cid=at&amp;utm_source=at&amp;utm_medium=en" TargetMode="External"/><Relationship Id="rId1" Type="http://schemas.openxmlformats.org/officeDocument/2006/relationships/slideLayout" Target="../slideLayouts/slideLayout2.xml"/><Relationship Id="rId4" Type="http://schemas.openxmlformats.org/officeDocument/2006/relationships/hyperlink" Target="http://www.downes.ca/feed/770" TargetMode="External"/></Relationships>
</file>

<file path=ppt/slides/_rels/slide110.xml.rels><?xml version="1.0" encoding="UTF-8" standalone="yes"?>
<Relationships xmlns="http://schemas.openxmlformats.org/package/2006/relationships"><Relationship Id="rId3" Type="http://schemas.openxmlformats.org/officeDocument/2006/relationships/hyperlink" Target="http://www.downes.ca/author/6576" TargetMode="External"/><Relationship Id="rId2" Type="http://schemas.openxmlformats.org/officeDocument/2006/relationships/hyperlink" Target="http://x28newblog.wordpress.com/2014/04/25/conceptual-connections-once-again/" TargetMode="External"/><Relationship Id="rId1" Type="http://schemas.openxmlformats.org/officeDocument/2006/relationships/slideLayout" Target="../slideLayouts/slideLayout2.xml"/><Relationship Id="rId5" Type="http://schemas.openxmlformats.org/officeDocument/2006/relationships/hyperlink" Target="http://x28newblog.wordpress.com/2014/04/23/cmaps-fault/" TargetMode="External"/><Relationship Id="rId4" Type="http://schemas.openxmlformats.org/officeDocument/2006/relationships/hyperlink" Target="http://www.downes.ca/feed/1225" TargetMode="External"/></Relationships>
</file>

<file path=ppt/slides/_rels/slide111.xml.rels><?xml version="1.0" encoding="UTF-8" standalone="yes"?>
<Relationships xmlns="http://schemas.openxmlformats.org/package/2006/relationships"><Relationship Id="rId8" Type="http://schemas.openxmlformats.org/officeDocument/2006/relationships/hyperlink" Target="http://www.poynter.org/latest-news/mediawire/256284/technology-cant-vanquish-trolls-completely-says-leader-of-comments-project/?utm_source=API%27s+Need+to+Know+newsletter&amp;utm_campaign=1124ebf5b6-Need_to_Know_June_20_20146_20_2014&amp;utm_medium=email&amp;utm_term=0_e3bf78af04-1124ebf5b6-31700409" TargetMode="External"/><Relationship Id="rId3" Type="http://schemas.openxmlformats.org/officeDocument/2006/relationships/hyperlink" Target="http://www.downes.ca/author/7654" TargetMode="External"/><Relationship Id="rId7" Type="http://schemas.openxmlformats.org/officeDocument/2006/relationships/hyperlink" Target="http://gigaom.com/2014/06/19/the-new-york-times-wapo-and-mozilla-are-building-an-open-source-community-platform-to-try-and-fix-comments/" TargetMode="External"/><Relationship Id="rId2" Type="http://schemas.openxmlformats.org/officeDocument/2006/relationships/hyperlink" Target="http://www.washingtonpost.com/lifestyle/style/washington-post-new-york-times-and-mozilla-team-up-for-new-web-site-comment-system/2014/06/19/fa836e90-f71e-11e3-8aa9-dad2ec039789_story.html?utm_source=API%27s+Need+to+Know+newsletter&amp;utm_campaign=1124ebf5b6-" TargetMode="External"/><Relationship Id="rId1" Type="http://schemas.openxmlformats.org/officeDocument/2006/relationships/slideLayout" Target="../slideLayouts/slideLayout2.xml"/><Relationship Id="rId6" Type="http://schemas.openxmlformats.org/officeDocument/2006/relationships/hyperlink" Target="http://www.niemanlab.org/2014/06/why-the-new-york-times-and-the-washington-post-and-mozilla-are-building-an-audience-engagement-platform-together/?utm_source=API%27s+Need+to+Know+newsletter&amp;utm_campaign=1124ebf5b6-Need_to_Know_June_20_20146_20_2014&amp;utm_medium=email&amp;utm_term=0_e3bf78af04-1124ebf5b6-31700409" TargetMode="External"/><Relationship Id="rId5" Type="http://schemas.openxmlformats.org/officeDocument/2006/relationships/hyperlink" Target="https://disqus.com/" TargetMode="External"/><Relationship Id="rId10" Type="http://schemas.openxmlformats.org/officeDocument/2006/relationships/hyperlink" Target="http://denovati.com/2014/06/managing-comments-online" TargetMode="External"/><Relationship Id="rId4" Type="http://schemas.openxmlformats.org/officeDocument/2006/relationships/hyperlink" Target="http://www.downes.ca/feed/850" TargetMode="External"/><Relationship Id="rId9" Type="http://schemas.openxmlformats.org/officeDocument/2006/relationships/hyperlink" Target="http://scripting.com/2014/06/19/fixingCommentsThatsNotTheProblem.html" TargetMode="External"/></Relationships>
</file>

<file path=ppt/slides/_rels/slide112.xml.rels><?xml version="1.0" encoding="UTF-8" standalone="yes"?>
<Relationships xmlns="http://schemas.openxmlformats.org/package/2006/relationships"><Relationship Id="rId3" Type="http://schemas.openxmlformats.org/officeDocument/2006/relationships/hyperlink" Target="http://www.downes.ca/author/2973" TargetMode="External"/><Relationship Id="rId2" Type="http://schemas.openxmlformats.org/officeDocument/2006/relationships/hyperlink" Target="http://www.businessinsider.com/mary-meekers-2014-internet-presentation-2014-5#-1" TargetMode="Externa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hyperlink" Target="https://www.flickr.com/photos/jdlasica/3007695614/in/photolist-5zMe7W-2of6a-2ofc1-biopz-7TjfEY-5B548B-5B5chz-5B54Wx-5B554D-5B58Bg-5B543R-5B59zP-emxKT5-5WewW1-8UkTYc-dyuALW-65UbAf-5xZtKe-9LAv66-ancRWe-6Xde1D-5B9raQ-5B5asr-5B9mC3-5B57CF-5B55Yc-5B9jwy-5B9jg1-5B54yP-5B9k8o-5B9j9E-5B55bT-5B55ui-5B54Qg-yyJrf-6TNmT1-exQYT-bs2e1z-rT4YA-5vdS5-a664pH-8FdQQv-gin3eR-btDgX2-5aNHgq-jLYUoG-ju8T3E-9VLQHR-jC5u26-fhaaoP/" TargetMode="External"/><Relationship Id="rId4" Type="http://schemas.openxmlformats.org/officeDocument/2006/relationships/hyperlink" Target="http://www.downes.ca/feed/1379" TargetMode="External"/></Relationships>
</file>

<file path=ppt/slides/_rels/slide113.xml.rels><?xml version="1.0" encoding="UTF-8" standalone="yes"?>
<Relationships xmlns="http://schemas.openxmlformats.org/package/2006/relationships"><Relationship Id="rId3" Type="http://schemas.openxmlformats.org/officeDocument/2006/relationships/hyperlink" Target="http://www.downes.ca/author/422" TargetMode="External"/><Relationship Id="rId2" Type="http://schemas.openxmlformats.org/officeDocument/2006/relationships/hyperlink" Target="http://www.elearning-africa.com/eLA_Newsportal/elearning-africa-keynote-plenary-sessions/" TargetMode="Externa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hyperlink" Target="http://www.elearning-africa.com/eLA_Newsportal/skills-for-the-nigerian-workforce/" TargetMode="External"/><Relationship Id="rId4" Type="http://schemas.openxmlformats.org/officeDocument/2006/relationships/hyperlink" Target="http://www.downes.ca/feed/1417" TargetMode="External"/></Relationships>
</file>

<file path=ppt/slides/_rels/slide114.xml.rels><?xml version="1.0" encoding="UTF-8" standalone="yes"?>
<Relationships xmlns="http://schemas.openxmlformats.org/package/2006/relationships"><Relationship Id="rId3" Type="http://schemas.openxmlformats.org/officeDocument/2006/relationships/hyperlink" Target="http://www.downes.ca/author/9078" TargetMode="External"/><Relationship Id="rId7" Type="http://schemas.openxmlformats.org/officeDocument/2006/relationships/image" Target="../media/image43.png"/><Relationship Id="rId2" Type="http://schemas.openxmlformats.org/officeDocument/2006/relationships/hyperlink" Target="http://mfeldstein.com/three-makes-movement-branson-creates-youth-panel-student-voice-ed-tech" TargetMode="External"/><Relationship Id="rId1" Type="http://schemas.openxmlformats.org/officeDocument/2006/relationships/slideLayout" Target="../slideLayouts/slideLayout2.xml"/><Relationship Id="rId6" Type="http://schemas.openxmlformats.org/officeDocument/2006/relationships/hyperlink" Target="https://www.google.ca/search?q=%22student+panel%22+%22ed+tech%22" TargetMode="External"/><Relationship Id="rId5" Type="http://schemas.openxmlformats.org/officeDocument/2006/relationships/hyperlink" Target="https://www.google.ca/search?q=" TargetMode="External"/><Relationship Id="rId4" Type="http://schemas.openxmlformats.org/officeDocument/2006/relationships/hyperlink" Target="http://www.downes.ca/feed/156" TargetMode="External"/></Relationships>
</file>

<file path=ppt/slides/_rels/slide115.xml.rels><?xml version="1.0" encoding="UTF-8" standalone="yes"?>
<Relationships xmlns="http://schemas.openxmlformats.org/package/2006/relationships"><Relationship Id="rId3" Type="http://schemas.openxmlformats.org/officeDocument/2006/relationships/hyperlink" Target="http://www.downes.ca/author/8084" TargetMode="External"/><Relationship Id="rId2" Type="http://schemas.openxmlformats.org/officeDocument/2006/relationships/hyperlink" Target="http://www.hackeducation.com/2014/05/22/alberta-digital-learning-forum/" TargetMode="External"/><Relationship Id="rId1" Type="http://schemas.openxmlformats.org/officeDocument/2006/relationships/slideLayout" Target="../slideLayouts/slideLayout2.xml"/><Relationship Id="rId4" Type="http://schemas.openxmlformats.org/officeDocument/2006/relationships/hyperlink" Target="http://www.downes.ca/feed/639" TargetMode="External"/></Relationships>
</file>

<file path=ppt/slides/_rels/slide116.xml.rels><?xml version="1.0" encoding="UTF-8" standalone="yes"?>
<Relationships xmlns="http://schemas.openxmlformats.org/package/2006/relationships"><Relationship Id="rId3" Type="http://schemas.openxmlformats.org/officeDocument/2006/relationships/hyperlink" Target="http://www.downes.ca/author/4185" TargetMode="External"/><Relationship Id="rId2" Type="http://schemas.openxmlformats.org/officeDocument/2006/relationships/hyperlink" Target="http://www.lucygray.org/weblog/2014/04/shame-on-slideshare-and-lessons-learned.html" TargetMode="Externa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hyperlink" Target="http://www.downes.ca/me/presentations.htm" TargetMode="External"/><Relationship Id="rId4" Type="http://schemas.openxmlformats.org/officeDocument/2006/relationships/hyperlink" Target="http://www.downes.ca/feed/1340" TargetMode="External"/></Relationships>
</file>

<file path=ppt/slides/_rels/slide117.xml.rels><?xml version="1.0" encoding="UTF-8" standalone="yes"?>
<Relationships xmlns="http://schemas.openxmlformats.org/package/2006/relationships"><Relationship Id="rId3" Type="http://schemas.openxmlformats.org/officeDocument/2006/relationships/hyperlink" Target="http://www.downes.ca/author/2442" TargetMode="External"/><Relationship Id="rId7" Type="http://schemas.openxmlformats.org/officeDocument/2006/relationships/image" Target="../media/image45.png"/><Relationship Id="rId2" Type="http://schemas.openxmlformats.org/officeDocument/2006/relationships/hyperlink" Target="http://werd.io/2014/how-were-on-the-verge-of-an-amazing-new-open" TargetMode="External"/><Relationship Id="rId1" Type="http://schemas.openxmlformats.org/officeDocument/2006/relationships/slideLayout" Target="../slideLayouts/slideLayout2.xml"/><Relationship Id="rId6" Type="http://schemas.openxmlformats.org/officeDocument/2006/relationships/hyperlink" Target="http://hackeducation.com/2014/04/25/domain-of-ones-own-incubator-emory/" TargetMode="External"/><Relationship Id="rId5" Type="http://schemas.openxmlformats.org/officeDocument/2006/relationships/hyperlink" Target="http://withknown.com/" TargetMode="External"/><Relationship Id="rId4" Type="http://schemas.openxmlformats.org/officeDocument/2006/relationships/hyperlink" Target="http://www.downes.ca/feed/1178" TargetMode="External"/></Relationships>
</file>

<file path=ppt/slides/_rels/slide118.xml.rels><?xml version="1.0" encoding="UTF-8" standalone="yes"?>
<Relationships xmlns="http://schemas.openxmlformats.org/package/2006/relationships"><Relationship Id="rId8" Type="http://schemas.openxmlformats.org/officeDocument/2006/relationships/hyperlink" Target="http://halfanhour.blogspot.ca/2013/12/learning-and-performance-support-systems.html" TargetMode="External"/><Relationship Id="rId3" Type="http://schemas.openxmlformats.org/officeDocument/2006/relationships/hyperlink" Target="http://withknown.com/" TargetMode="External"/><Relationship Id="rId7" Type="http://schemas.openxmlformats.org/officeDocument/2006/relationships/hyperlink" Target="http://www.downes.ca/search/diaspora" TargetMode="External"/><Relationship Id="rId2" Type="http://schemas.openxmlformats.org/officeDocument/2006/relationships/hyperlink" Target="http://opencontent.org/blog/archives/3393" TargetMode="External"/><Relationship Id="rId1" Type="http://schemas.openxmlformats.org/officeDocument/2006/relationships/slideLayout" Target="../slideLayouts/slideLayout2.xml"/><Relationship Id="rId6" Type="http://schemas.openxmlformats.org/officeDocument/2006/relationships/hyperlink" Target="http://www.downes.ca/search/indieweb" TargetMode="External"/><Relationship Id="rId5" Type="http://schemas.openxmlformats.org/officeDocument/2006/relationships/hyperlink" Target="http://www.downes.ca/post/62322" TargetMode="External"/><Relationship Id="rId10" Type="http://schemas.openxmlformats.org/officeDocument/2006/relationships/hyperlink" Target="http://bavatuesdays.com/a-new-wave-of-open/" TargetMode="External"/><Relationship Id="rId4" Type="http://schemas.openxmlformats.org/officeDocument/2006/relationships/hyperlink" Target="http://indiewebcamp.com/POSSE" TargetMode="External"/><Relationship Id="rId9" Type="http://schemas.openxmlformats.org/officeDocument/2006/relationships/hyperlink" Target="http://www.slideshare.net/Downes/2014-02-08-personal-learning-framework" TargetMode="External"/></Relationships>
</file>

<file path=ppt/slides/_rels/slide119.xml.rels><?xml version="1.0" encoding="UTF-8" standalone="yes"?>
<Relationships xmlns="http://schemas.openxmlformats.org/package/2006/relationships"><Relationship Id="rId8" Type="http://schemas.openxmlformats.org/officeDocument/2006/relationships/hyperlink" Target="https://www.youtube.com/watch?v=HVHhOthvxOw" TargetMode="External"/><Relationship Id="rId3" Type="http://schemas.openxmlformats.org/officeDocument/2006/relationships/hyperlink" Target="http://www.downes.ca/author/8080" TargetMode="External"/><Relationship Id="rId7" Type="http://schemas.openxmlformats.org/officeDocument/2006/relationships/hyperlink" Target="http://bavatuesdays.com/reclaiming-innovation/" TargetMode="External"/><Relationship Id="rId2" Type="http://schemas.openxmlformats.org/officeDocument/2006/relationships/hyperlink" Target="http://www.educause.edu/visuals/shared/er/extras/2014/ReclaimingInnovation/default.html" TargetMode="External"/><Relationship Id="rId1" Type="http://schemas.openxmlformats.org/officeDocument/2006/relationships/slideLayout" Target="../slideLayouts/slideLayout2.xml"/><Relationship Id="rId6" Type="http://schemas.openxmlformats.org/officeDocument/2006/relationships/hyperlink" Target="http://darcynorman.net/2011/01/18/bags-of-gold/" TargetMode="External"/><Relationship Id="rId5" Type="http://schemas.openxmlformats.org/officeDocument/2006/relationships/hyperlink" Target="http://www.downes.ca/feed/744" TargetMode="External"/><Relationship Id="rId4" Type="http://schemas.openxmlformats.org/officeDocument/2006/relationships/hyperlink" Target="http://www.downes.ca/author/1748" TargetMode="External"/><Relationship Id="rId9"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hyperlink" Target="http://www.downes.ca/author/10126" TargetMode="External"/><Relationship Id="rId2" Type="http://schemas.openxmlformats.org/officeDocument/2006/relationships/hyperlink" Target="http://www.theguardian.com/science/2014/jun/16/universities-get-poor-value-academic-journal-publishing-firms" TargetMode="Externa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www.pnas.org/content/early/2014/06/11/1403006111" TargetMode="External"/><Relationship Id="rId4" Type="http://schemas.openxmlformats.org/officeDocument/2006/relationships/hyperlink" Target="http://www.downes.ca/feed/661" TargetMode="External"/></Relationships>
</file>

<file path=ppt/slides/_rels/slide120.xml.rels><?xml version="1.0" encoding="UTF-8" standalone="yes"?>
<Relationships xmlns="http://schemas.openxmlformats.org/package/2006/relationships"><Relationship Id="rId3" Type="http://schemas.openxmlformats.org/officeDocument/2006/relationships/hyperlink" Target="http://www.downes.ca/author/1657" TargetMode="External"/><Relationship Id="rId2" Type="http://schemas.openxmlformats.org/officeDocument/2006/relationships/hyperlink" Target="http://cogdogblog.com/2014/06/09/under-the-hood/" TargetMode="Externa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hyperlink" Target="http://www.downes.ca/feed/96" TargetMode="External"/></Relationships>
</file>

<file path=ppt/slides/_rels/slide121.xml.rels><?xml version="1.0" encoding="UTF-8" standalone="yes"?>
<Relationships xmlns="http://schemas.openxmlformats.org/package/2006/relationships"><Relationship Id="rId3" Type="http://schemas.openxmlformats.org/officeDocument/2006/relationships/hyperlink" Target="http://www.downes.ca/author/10099" TargetMode="External"/><Relationship Id="rId7" Type="http://schemas.openxmlformats.org/officeDocument/2006/relationships/hyperlink" Target="http://code.edx.org/" TargetMode="External"/><Relationship Id="rId2" Type="http://schemas.openxmlformats.org/officeDocument/2006/relationships/hyperlink" Target="http://radar.oreilly.com/2014/05/beyond-the-stack.html" TargetMode="External"/><Relationship Id="rId1" Type="http://schemas.openxmlformats.org/officeDocument/2006/relationships/slideLayout" Target="../slideLayouts/slideLayout2.xml"/><Relationship Id="rId6" Type="http://schemas.openxmlformats.org/officeDocument/2006/relationships/hyperlink" Target="http://aws.amazon.com/solutions/case-studies/coursera/" TargetMode="External"/><Relationship Id="rId5" Type="http://schemas.openxmlformats.org/officeDocument/2006/relationships/hyperlink" Target="http://radar.oreilly.com/2014/05/everything-is-distributed.html" TargetMode="External"/><Relationship Id="rId4" Type="http://schemas.openxmlformats.org/officeDocument/2006/relationships/hyperlink" Target="http://www.downes.ca/feed/682" TargetMode="External"/></Relationships>
</file>

<file path=ppt/slides/_rels/slide122.xml.rels><?xml version="1.0" encoding="UTF-8" standalone="yes"?>
<Relationships xmlns="http://schemas.openxmlformats.org/package/2006/relationships"><Relationship Id="rId3" Type="http://schemas.openxmlformats.org/officeDocument/2006/relationships/hyperlink" Target="http://www.downes.ca/author/6170" TargetMode="External"/><Relationship Id="rId2" Type="http://schemas.openxmlformats.org/officeDocument/2006/relationships/hyperlink" Target="http://publications.cetis.ac.uk/2014/960" TargetMode="Externa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hyperlink" Target="http://www.downes.ca/feed/1208" TargetMode="External"/><Relationship Id="rId4" Type="http://schemas.openxmlformats.org/officeDocument/2006/relationships/hyperlink" Target="http://www.downes.ca/author/7682" TargetMode="External"/></Relationships>
</file>

<file path=ppt/slides/_rels/slide12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hyperlink" Target="http://www.downes.ca/feed/1358" TargetMode="External"/><Relationship Id="rId7" Type="http://schemas.openxmlformats.org/officeDocument/2006/relationships/hyperlink" Target="http://docs.aws.amazon.com/AWSEC2/latest/UserGuide/AMIs.html" TargetMode="External"/><Relationship Id="rId2" Type="http://schemas.openxmlformats.org/officeDocument/2006/relationships/hyperlink" Target="https://bitnami.com/stacks" TargetMode="External"/><Relationship Id="rId1" Type="http://schemas.openxmlformats.org/officeDocument/2006/relationships/slideLayout" Target="../slideLayouts/slideLayout2.xml"/><Relationship Id="rId6" Type="http://schemas.openxmlformats.org/officeDocument/2006/relationships/hyperlink" Target="http://bavatuesdays.com/ghost-from-the-machine/" TargetMode="External"/><Relationship Id="rId5" Type="http://schemas.openxmlformats.org/officeDocument/2006/relationships/hyperlink" Target="https://bitnami.com/learn_more" TargetMode="External"/><Relationship Id="rId4" Type="http://schemas.openxmlformats.org/officeDocument/2006/relationships/hyperlink" Target="https://bitnami.com/cloud/" TargetMode="External"/></Relationships>
</file>

<file path=ppt/slides/_rels/slide124.xml.rels><?xml version="1.0" encoding="UTF-8" standalone="yes"?>
<Relationships xmlns="http://schemas.openxmlformats.org/package/2006/relationships"><Relationship Id="rId3" Type="http://schemas.openxmlformats.org/officeDocument/2006/relationships/hyperlink" Target="http://www.downes.ca/author/9128" TargetMode="External"/><Relationship Id="rId2" Type="http://schemas.openxmlformats.org/officeDocument/2006/relationships/hyperlink" Target="http://www.wired.com/2014/05/out-in-the-open-indie-box/" TargetMode="Externa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hyperlink" Target="http://en.wikipedia.org/wiki/Native_advertising" TargetMode="External"/><Relationship Id="rId4" Type="http://schemas.openxmlformats.org/officeDocument/2006/relationships/hyperlink" Target="http://www.downes.ca/feed/723" TargetMode="External"/></Relationships>
</file>

<file path=ppt/slides/_rels/slide125.xml.rels><?xml version="1.0" encoding="UTF-8" standalone="yes"?>
<Relationships xmlns="http://schemas.openxmlformats.org/package/2006/relationships"><Relationship Id="rId3" Type="http://schemas.openxmlformats.org/officeDocument/2006/relationships/hyperlink" Target="http://www.downes.ca/author/10097" TargetMode="External"/><Relationship Id="rId2" Type="http://schemas.openxmlformats.org/officeDocument/2006/relationships/hyperlink" Target="http://kelliralph.wordpress.com/2014/05/24/connectivism-informing-distance-education-theory-pedagogy-and-research/" TargetMode="Externa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hyperlink" Target="http://www.downes.ca/feed/1376" TargetMode="External"/></Relationships>
</file>

<file path=ppt/slides/_rels/slide12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hyperlink" Target="http://www.downes.ca/author/6576" TargetMode="External"/><Relationship Id="rId7" Type="http://schemas.openxmlformats.org/officeDocument/2006/relationships/hyperlink" Target="http://www.journals.elsevier.com/pattern-recognition/" TargetMode="External"/><Relationship Id="rId2" Type="http://schemas.openxmlformats.org/officeDocument/2006/relationships/hyperlink" Target="http://x28newblog.wordpress.com/2014/05/01/visualizing-my-understanding-of-connectivism/" TargetMode="External"/><Relationship Id="rId1" Type="http://schemas.openxmlformats.org/officeDocument/2006/relationships/slideLayout" Target="../slideLayouts/slideLayout2.xml"/><Relationship Id="rId6" Type="http://schemas.openxmlformats.org/officeDocument/2006/relationships/hyperlink" Target="http://www.amazon.com/Pattern-Recognition-William-Gibson/dp/0425198685" TargetMode="External"/><Relationship Id="rId5" Type="http://schemas.openxmlformats.org/officeDocument/2006/relationships/hyperlink" Target="https://twitter.com/Downes/status/461105641151823873" TargetMode="External"/><Relationship Id="rId4" Type="http://schemas.openxmlformats.org/officeDocument/2006/relationships/hyperlink" Target="http://www.downes.ca/feed/1225" TargetMode="External"/></Relationships>
</file>

<file path=ppt/slides/_rels/slide127.xml.rels><?xml version="1.0" encoding="UTF-8" standalone="yes"?>
<Relationships xmlns="http://schemas.openxmlformats.org/package/2006/relationships"><Relationship Id="rId3" Type="http://schemas.openxmlformats.org/officeDocument/2006/relationships/hyperlink" Target="http://www.downes.ca/author/8104" TargetMode="External"/><Relationship Id="rId2" Type="http://schemas.openxmlformats.org/officeDocument/2006/relationships/hyperlink" Target="http://cain.blogspot.ca/2014/04/why-connectivism-is-learning-theory.html" TargetMode="Externa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hyperlink" Target="http://www.downes.ca/feed/76" TargetMode="External"/></Relationships>
</file>

<file path=ppt/slides/_rels/slide128.xml.rels><?xml version="1.0" encoding="UTF-8" standalone="yes"?>
<Relationships xmlns="http://schemas.openxmlformats.org/package/2006/relationships"><Relationship Id="rId3" Type="http://schemas.openxmlformats.org/officeDocument/2006/relationships/hyperlink" Target="http://www.downes.ca/author/10032" TargetMode="External"/><Relationship Id="rId7" Type="http://schemas.openxmlformats.org/officeDocument/2006/relationships/hyperlink" Target="http://www.downes.ca/feed/1342" TargetMode="External"/><Relationship Id="rId2" Type="http://schemas.openxmlformats.org/officeDocument/2006/relationships/hyperlink" Target="http://jolt.merlot.org/vol10no1/fournier_0314.pdf" TargetMode="External"/><Relationship Id="rId1" Type="http://schemas.openxmlformats.org/officeDocument/2006/relationships/slideLayout" Target="../slideLayouts/slideLayout2.xml"/><Relationship Id="rId6" Type="http://schemas.openxmlformats.org/officeDocument/2006/relationships/hyperlink" Target="http://www.downes.ca/feed/1341" TargetMode="External"/><Relationship Id="rId5" Type="http://schemas.openxmlformats.org/officeDocument/2006/relationships/hyperlink" Target="http://www.downes.ca/author/7706" TargetMode="External"/><Relationship Id="rId4" Type="http://schemas.openxmlformats.org/officeDocument/2006/relationships/hyperlink" Target="http://www.downes.ca/author/7717" TargetMode="External"/></Relationships>
</file>

<file path=ppt/slides/_rels/slide129.xml.rels><?xml version="1.0" encoding="UTF-8" standalone="yes"?>
<Relationships xmlns="http://schemas.openxmlformats.org/package/2006/relationships"><Relationship Id="rId3" Type="http://schemas.openxmlformats.org/officeDocument/2006/relationships/hyperlink" Target="http://www.downes.ca/author/10033" TargetMode="External"/><Relationship Id="rId2" Type="http://schemas.openxmlformats.org/officeDocument/2006/relationships/hyperlink" Target="http://jolt.merlot.org/vol10no1/saadatmand_0314.pdf" TargetMode="External"/><Relationship Id="rId1" Type="http://schemas.openxmlformats.org/officeDocument/2006/relationships/slideLayout" Target="../slideLayouts/slideLayout2.xml"/><Relationship Id="rId6" Type="http://schemas.openxmlformats.org/officeDocument/2006/relationships/hyperlink" Target="http://www.downes.ca/feed/1342" TargetMode="External"/><Relationship Id="rId5" Type="http://schemas.openxmlformats.org/officeDocument/2006/relationships/hyperlink" Target="http://www.downes.ca/feed/1341" TargetMode="External"/><Relationship Id="rId4" Type="http://schemas.openxmlformats.org/officeDocument/2006/relationships/hyperlink" Target="http://www.downes.ca/author/10034"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www.downes.ca/author/9079" TargetMode="External"/><Relationship Id="rId7" Type="http://schemas.openxmlformats.org/officeDocument/2006/relationships/image" Target="../media/image4.png"/><Relationship Id="rId2" Type="http://schemas.openxmlformats.org/officeDocument/2006/relationships/hyperlink" Target="http://www.timeshighereducation.co.uk/news/resignations-threat-over-taylor-and-francis-censorship/2013752.article" TargetMode="External"/><Relationship Id="rId1" Type="http://schemas.openxmlformats.org/officeDocument/2006/relationships/slideLayout" Target="../slideLayouts/slideLayout2.xml"/><Relationship Id="rId6" Type="http://schemas.openxmlformats.org/officeDocument/2006/relationships/hyperlink" Target="http://www.metafilter.com/139731/Publisher-be-damned-From-price-gouging-to-the-open-road" TargetMode="External"/><Relationship Id="rId5" Type="http://schemas.openxmlformats.org/officeDocument/2006/relationships/hyperlink" Target="http://files.figshare.com/1521805/Publisher__be_damned_.pdf" TargetMode="External"/><Relationship Id="rId4" Type="http://schemas.openxmlformats.org/officeDocument/2006/relationships/hyperlink" Target="http://www.downes.ca/feed/726" TargetMode="External"/></Relationships>
</file>

<file path=ppt/slides/_rels/slide130.xml.rels><?xml version="1.0" encoding="UTF-8" standalone="yes"?>
<Relationships xmlns="http://schemas.openxmlformats.org/package/2006/relationships"><Relationship Id="rId3" Type="http://schemas.openxmlformats.org/officeDocument/2006/relationships/hyperlink" Target="http://www.downes.ca/author/422" TargetMode="External"/><Relationship Id="rId2" Type="http://schemas.openxmlformats.org/officeDocument/2006/relationships/hyperlink" Target="http://aspeninstitute.fsmdev.com/documents/AspenReportFinalPagesRev.pdf" TargetMode="External"/><Relationship Id="rId1" Type="http://schemas.openxmlformats.org/officeDocument/2006/relationships/slideLayout" Target="../slideLayouts/slideLayout2.xml"/><Relationship Id="rId6" Type="http://schemas.openxmlformats.org/officeDocument/2006/relationships/hyperlink" Target="http://halfanhour.blogspot.ca/2013/12/learning-and-performance-support-systems.html" TargetMode="External"/><Relationship Id="rId5" Type="http://schemas.openxmlformats.org/officeDocument/2006/relationships/hyperlink" Target="http://www.nrc-cnrc.gc.ca/eng/solutions/collaborative/lpss.html" TargetMode="External"/><Relationship Id="rId4" Type="http://schemas.openxmlformats.org/officeDocument/2006/relationships/hyperlink" Target="http://www.downes.ca/feed/1407" TargetMode="External"/></Relationships>
</file>

<file path=ppt/slides/_rels/slide13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hyperlink" Target="http://www.downes.ca/author/7749" TargetMode="External"/><Relationship Id="rId7" Type="http://schemas.openxmlformats.org/officeDocument/2006/relationships/hyperlink" Target="http://www.downes.ca/feed/739" TargetMode="External"/><Relationship Id="rId2" Type="http://schemas.openxmlformats.org/officeDocument/2006/relationships/hyperlink" Target="http://www.literacyandtechnology.org/uploads/1/3/6/8/136889/ib1.pdf" TargetMode="External"/><Relationship Id="rId1" Type="http://schemas.openxmlformats.org/officeDocument/2006/relationships/slideLayout" Target="../slideLayouts/slideLayout2.xml"/><Relationship Id="rId6" Type="http://schemas.openxmlformats.org/officeDocument/2006/relationships/hyperlink" Target="http://www.downes.ca/feed/1383" TargetMode="External"/><Relationship Id="rId5" Type="http://schemas.openxmlformats.org/officeDocument/2006/relationships/hyperlink" Target="http://www.downes.ca/author/10103" TargetMode="External"/><Relationship Id="rId4" Type="http://schemas.openxmlformats.org/officeDocument/2006/relationships/hyperlink" Target="http://www.downes.ca/author/10102" TargetMode="External"/></Relationships>
</file>

<file path=ppt/slides/_rels/slide132.xml.rels><?xml version="1.0" encoding="UTF-8" standalone="yes"?>
<Relationships xmlns="http://schemas.openxmlformats.org/package/2006/relationships"><Relationship Id="rId3" Type="http://schemas.openxmlformats.org/officeDocument/2006/relationships/hyperlink" Target="http://www.downes.ca/author/10151" TargetMode="External"/><Relationship Id="rId7" Type="http://schemas.openxmlformats.org/officeDocument/2006/relationships/hyperlink" Target="http://humanstxt.org/" TargetMode="External"/><Relationship Id="rId2" Type="http://schemas.openxmlformats.org/officeDocument/2006/relationships/hyperlink" Target="http://www.labnol.org/internet/improve-website-tips/5007/" TargetMode="External"/><Relationship Id="rId1" Type="http://schemas.openxmlformats.org/officeDocument/2006/relationships/slideLayout" Target="../slideLayouts/slideLayout2.xml"/><Relationship Id="rId6" Type="http://schemas.openxmlformats.org/officeDocument/2006/relationships/hyperlink" Target="http://www.diigo.com/bookmark/http%3A%2F%2Fwww.fractuslearning.com%2F2014%2F06%2F12%2Fbest-rss-feeds-for-educators%2F" TargetMode="External"/><Relationship Id="rId5" Type="http://schemas.openxmlformats.org/officeDocument/2006/relationships/hyperlink" Target="http://www.theglobeandmail.com/technology/digital-culture/saved-you-a-clickhole-can-mockery-and-spoilers-cure-viral-news/article19155635/" TargetMode="External"/><Relationship Id="rId4" Type="http://schemas.openxmlformats.org/officeDocument/2006/relationships/hyperlink" Target="http://www.downes.ca/feed/1414" TargetMode="External"/></Relationships>
</file>

<file path=ppt/slides/_rels/slide133.xml.rels><?xml version="1.0" encoding="UTF-8" standalone="yes"?>
<Relationships xmlns="http://schemas.openxmlformats.org/package/2006/relationships"><Relationship Id="rId8" Type="http://schemas.openxmlformats.org/officeDocument/2006/relationships/hyperlink" Target="http://www.spongeuk.com/" TargetMode="External"/><Relationship Id="rId3" Type="http://schemas.openxmlformats.org/officeDocument/2006/relationships/hyperlink" Target="http://www.downes.ca/feed/1398" TargetMode="External"/><Relationship Id="rId7" Type="http://schemas.openxmlformats.org/officeDocument/2006/relationships/hyperlink" Target="http://www.learningpool.com/" TargetMode="External"/><Relationship Id="rId2" Type="http://schemas.openxmlformats.org/officeDocument/2006/relationships/hyperlink" Target="https://community.adaptlearning.org/" TargetMode="External"/><Relationship Id="rId1" Type="http://schemas.openxmlformats.org/officeDocument/2006/relationships/slideLayout" Target="../slideLayouts/slideLayout2.xml"/><Relationship Id="rId6" Type="http://schemas.openxmlformats.org/officeDocument/2006/relationships/hyperlink" Target="http://www.kineo.com/" TargetMode="External"/><Relationship Id="rId5" Type="http://schemas.openxmlformats.org/officeDocument/2006/relationships/hyperlink" Target="https://community.adaptlearning.org/demo/index.html#/page/m05/t05/p05" TargetMode="External"/><Relationship Id="rId4" Type="http://schemas.openxmlformats.org/officeDocument/2006/relationships/hyperlink" Target="https://community.adaptlearning.org/mod/forum/discuss.php?d=290" TargetMode="External"/></Relationships>
</file>

<file path=ppt/slides/_rels/slide134.xml.rels><?xml version="1.0" encoding="UTF-8" standalone="yes"?>
<Relationships xmlns="http://schemas.openxmlformats.org/package/2006/relationships"><Relationship Id="rId3" Type="http://schemas.openxmlformats.org/officeDocument/2006/relationships/hyperlink" Target="http://www.downes.ca/author/3708" TargetMode="External"/><Relationship Id="rId2" Type="http://schemas.openxmlformats.org/officeDocument/2006/relationships/hyperlink" Target="http://www2.gnb.ca/content/gnb/en/departments/post-secondary_education_training_and_labour/news/news_release.2014.06.0636.html" TargetMode="External"/><Relationship Id="rId1" Type="http://schemas.openxmlformats.org/officeDocument/2006/relationships/slideLayout" Target="../slideLayouts/slideLayout2.xml"/><Relationship Id="rId5" Type="http://schemas.openxmlformats.org/officeDocument/2006/relationships/hyperlink" Target="http://www2.unb.ca/alc/index.html" TargetMode="External"/><Relationship Id="rId4" Type="http://schemas.openxmlformats.org/officeDocument/2006/relationships/hyperlink" Target="http://www.downes.ca/feed/1385" TargetMode="External"/></Relationships>
</file>

<file path=ppt/slides/_rels/slide135.xml.rels><?xml version="1.0" encoding="UTF-8" standalone="yes"?>
<Relationships xmlns="http://schemas.openxmlformats.org/package/2006/relationships"><Relationship Id="rId8" Type="http://schemas.openxmlformats.org/officeDocument/2006/relationships/hyperlink" Target="http://www.sherpa.ac.uk/romeo/" TargetMode="External"/><Relationship Id="rId3" Type="http://schemas.openxmlformats.org/officeDocument/2006/relationships/hyperlink" Target="http://www.downes.ca/author/1103" TargetMode="External"/><Relationship Id="rId7" Type="http://schemas.openxmlformats.org/officeDocument/2006/relationships/hyperlink" Target="http://www.mendeley.com/dashboard/" TargetMode="External"/><Relationship Id="rId2" Type="http://schemas.openxmlformats.org/officeDocument/2006/relationships/hyperlink" Target="http://poynder.blogspot.co.uk/2014/06/interview-with-steve-pettifer-computer.html" TargetMode="External"/><Relationship Id="rId1" Type="http://schemas.openxmlformats.org/officeDocument/2006/relationships/slideLayout" Target="../slideLayouts/slideLayout2.xml"/><Relationship Id="rId6" Type="http://schemas.openxmlformats.org/officeDocument/2006/relationships/hyperlink" Target="http://utopiadocs.cs.man.ac.uk/" TargetMode="External"/><Relationship Id="rId5" Type="http://schemas.openxmlformats.org/officeDocument/2006/relationships/hyperlink" Target="http://www.downes.ca/feed/1060" TargetMode="External"/><Relationship Id="rId10" Type="http://schemas.openxmlformats.org/officeDocument/2006/relationships/image" Target="../media/image55.png"/><Relationship Id="rId4" Type="http://schemas.openxmlformats.org/officeDocument/2006/relationships/hyperlink" Target="http://www.downes.ca/feed/1228" TargetMode="External"/><Relationship Id="rId9" Type="http://schemas.openxmlformats.org/officeDocument/2006/relationships/hyperlink" Target="http://en.wikipedia.org/wiki/Wikipedia" TargetMode="External"/></Relationships>
</file>

<file path=ppt/slides/_rels/slide136.xml.rels><?xml version="1.0" encoding="UTF-8" standalone="yes"?>
<Relationships xmlns="http://schemas.openxmlformats.org/package/2006/relationships"><Relationship Id="rId3" Type="http://schemas.openxmlformats.org/officeDocument/2006/relationships/hyperlink" Target="http://www.downes.ca/author/3949" TargetMode="External"/><Relationship Id="rId2" Type="http://schemas.openxmlformats.org/officeDocument/2006/relationships/hyperlink" Target="http://www.zdnet.com/emerging-tech-is-transforming-the-workplace-7000028960/" TargetMode="Externa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hyperlink" Target="http://www.jarche.com/2014/05/fridays-finds-217/" TargetMode="External"/><Relationship Id="rId4" Type="http://schemas.openxmlformats.org/officeDocument/2006/relationships/hyperlink" Target="http://www.downes.ca/feed/1013" TargetMode="External"/></Relationships>
</file>

<file path=ppt/slides/_rels/slide137.xml.rels><?xml version="1.0" encoding="UTF-8" standalone="yes"?>
<Relationships xmlns="http://schemas.openxmlformats.org/package/2006/relationships"><Relationship Id="rId8" Type="http://schemas.openxmlformats.org/officeDocument/2006/relationships/hyperlink" Target="https://www.flowdock.com/" TargetMode="External"/><Relationship Id="rId3" Type="http://schemas.openxmlformats.org/officeDocument/2006/relationships/hyperlink" Target="http://www.downes.ca/author/7857" TargetMode="External"/><Relationship Id="rId7" Type="http://schemas.openxmlformats.org/officeDocument/2006/relationships/hyperlink" Target="http://www.skype.com/en/" TargetMode="External"/><Relationship Id="rId2" Type="http://schemas.openxmlformats.org/officeDocument/2006/relationships/hyperlink" Target="http://www.nancydixonblog.com/2014/05/-proquest-case-study-using-the-oscillation-principle-for-software-development.html" TargetMode="External"/><Relationship Id="rId1" Type="http://schemas.openxmlformats.org/officeDocument/2006/relationships/slideLayout" Target="../slideLayouts/slideLayout2.xml"/><Relationship Id="rId6" Type="http://schemas.openxmlformats.org/officeDocument/2006/relationships/hyperlink" Target="http://www.google.com/+/learnmore/hangouts/" TargetMode="External"/><Relationship Id="rId5" Type="http://schemas.openxmlformats.org/officeDocument/2006/relationships/hyperlink" Target="http://en.wikipedia.org/wiki/Scrum_%28software_development%29" TargetMode="External"/><Relationship Id="rId4" Type="http://schemas.openxmlformats.org/officeDocument/2006/relationships/hyperlink" Target="http://www.downes.ca/feed/699" TargetMode="External"/></Relationships>
</file>

<file path=ppt/slides/_rels/slide138.xml.rels><?xml version="1.0" encoding="UTF-8" standalone="yes"?>
<Relationships xmlns="http://schemas.openxmlformats.org/package/2006/relationships"><Relationship Id="rId3" Type="http://schemas.openxmlformats.org/officeDocument/2006/relationships/hyperlink" Target="http://www.downes.ca/author/10080" TargetMode="External"/><Relationship Id="rId2" Type="http://schemas.openxmlformats.org/officeDocument/2006/relationships/hyperlink" Target="http://umdperg.pbworks.com/f/RoschelleTeasley1995OCR.pdf" TargetMode="External"/><Relationship Id="rId1" Type="http://schemas.openxmlformats.org/officeDocument/2006/relationships/slideLayout" Target="../slideLayouts/slideLayout2.xml"/><Relationship Id="rId6" Type="http://schemas.openxmlformats.org/officeDocument/2006/relationships/hyperlink" Target="http://homepages.inf.ed.ac.uk/pbrna/papers/bcs98paper/bcs98.html" TargetMode="External"/><Relationship Id="rId5" Type="http://schemas.openxmlformats.org/officeDocument/2006/relationships/hyperlink" Target="http://www.downes.ca/feed/1364" TargetMode="External"/><Relationship Id="rId4" Type="http://schemas.openxmlformats.org/officeDocument/2006/relationships/hyperlink" Target="http://www.downes.ca/author/10079" TargetMode="External"/></Relationships>
</file>

<file path=ppt/slides/_rels/slide139.xml.rels><?xml version="1.0" encoding="UTF-8" standalone="yes"?>
<Relationships xmlns="http://schemas.openxmlformats.org/package/2006/relationships"><Relationship Id="rId3" Type="http://schemas.openxmlformats.org/officeDocument/2006/relationships/hyperlink" Target="http://www.downes.ca/author/10083" TargetMode="External"/><Relationship Id="rId7" Type="http://schemas.openxmlformats.org/officeDocument/2006/relationships/hyperlink" Target="http://seapointcenter.com/what-collaborative-leader-know/" TargetMode="External"/><Relationship Id="rId2" Type="http://schemas.openxmlformats.org/officeDocument/2006/relationships/hyperlink" Target="http://seapointcenter.com/cooperation-teamwork-and-collaboration/" TargetMode="External"/><Relationship Id="rId1" Type="http://schemas.openxmlformats.org/officeDocument/2006/relationships/slideLayout" Target="../slideLayouts/slideLayout2.xml"/><Relationship Id="rId6" Type="http://schemas.openxmlformats.org/officeDocument/2006/relationships/hyperlink" Target="http://www.businessinsider.com/yahoo-working-from-home-memo-2013-2" TargetMode="External"/><Relationship Id="rId5" Type="http://schemas.openxmlformats.org/officeDocument/2006/relationships/hyperlink" Target="http://ieeexplore.ieee.org/xpl/login.jsp?reload=true&amp;tp=&amp;arnumber=1579343&amp;url=http%3A%2F%2Fieeexplore.ieee.org%2Fxpls%2Fabs_all.jsp%3Farnumber%3D1579343" TargetMode="External"/><Relationship Id="rId4" Type="http://schemas.openxmlformats.org/officeDocument/2006/relationships/hyperlink" Target="http://www.downes.ca/feed/1366"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www.downes.ca/author/422" TargetMode="External"/><Relationship Id="rId2" Type="http://schemas.openxmlformats.org/officeDocument/2006/relationships/hyperlink" Target="http://greyguide.isti.cnr.it/include/pisadeclarationmay2014.pdf" TargetMode="External"/><Relationship Id="rId1" Type="http://schemas.openxmlformats.org/officeDocument/2006/relationships/slideLayout" Target="../slideLayouts/slideLayout2.xml"/><Relationship Id="rId5" Type="http://schemas.openxmlformats.org/officeDocument/2006/relationships/hyperlink" Target="http://www.greynet.org/" TargetMode="External"/><Relationship Id="rId4" Type="http://schemas.openxmlformats.org/officeDocument/2006/relationships/hyperlink" Target="http://www.downes.ca/feed/1416" TargetMode="External"/></Relationships>
</file>

<file path=ppt/slides/_rels/slide140.xml.rels><?xml version="1.0" encoding="UTF-8" standalone="yes"?>
<Relationships xmlns="http://schemas.openxmlformats.org/package/2006/relationships"><Relationship Id="rId3" Type="http://schemas.openxmlformats.org/officeDocument/2006/relationships/hyperlink" Target="http://www.downes.ca/author/10082" TargetMode="External"/><Relationship Id="rId2" Type="http://schemas.openxmlformats.org/officeDocument/2006/relationships/hyperlink" Target="http://www-ee.stanford.edu/~hellman/Breakthrough/book/pdfs/axelrod.pdf" TargetMode="Externa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hyperlink" Target="http://www.downes.ca/author/10081" TargetMode="External"/><Relationship Id="rId2" Type="http://schemas.openxmlformats.org/officeDocument/2006/relationships/hyperlink" Target="http://americanenglish.state.gov/files/ae/resource_files/48_2-etf-towards-better-group-work-seeing-the-difference-between-cooperation-and-collaboration.pdf" TargetMode="External"/><Relationship Id="rId1" Type="http://schemas.openxmlformats.org/officeDocument/2006/relationships/slideLayout" Target="../slideLayouts/slideLayout2.xml"/><Relationship Id="rId5" Type="http://schemas.openxmlformats.org/officeDocument/2006/relationships/hyperlink" Target="http://www.ifets.info/others/journals/5_1/kreijns.html" TargetMode="External"/><Relationship Id="rId4" Type="http://schemas.openxmlformats.org/officeDocument/2006/relationships/hyperlink" Target="http://www.downes.ca/feed/1365" TargetMode="External"/></Relationships>
</file>

<file path=ppt/slides/_rels/slide142.xml.rels><?xml version="1.0" encoding="UTF-8" standalone="yes"?>
<Relationships xmlns="http://schemas.openxmlformats.org/package/2006/relationships"><Relationship Id="rId8" Type="http://schemas.openxmlformats.org/officeDocument/2006/relationships/hyperlink" Target="http://www.media.mit.edu/video/view/spring14-2014-04-24-4/ja" TargetMode="External"/><Relationship Id="rId3" Type="http://schemas.openxmlformats.org/officeDocument/2006/relationships/hyperlink" Target="http://www.downes.ca/author/311" TargetMode="External"/><Relationship Id="rId7" Type="http://schemas.openxmlformats.org/officeDocument/2006/relationships/hyperlink" Target="http://www.downes.ca/feed/1346" TargetMode="External"/><Relationship Id="rId2" Type="http://schemas.openxmlformats.org/officeDocument/2006/relationships/hyperlink" Target="http://www.media.mit.edu/video/view/spring14-2014-04-24-4" TargetMode="External"/><Relationship Id="rId1" Type="http://schemas.openxmlformats.org/officeDocument/2006/relationships/slideLayout" Target="../slideLayouts/slideLayout2.xml"/><Relationship Id="rId6" Type="http://schemas.openxmlformats.org/officeDocument/2006/relationships/hyperlink" Target="http://www.downes.ca/author/6140" TargetMode="External"/><Relationship Id="rId5" Type="http://schemas.openxmlformats.org/officeDocument/2006/relationships/hyperlink" Target="http://www.downes.ca/author/10045" TargetMode="External"/><Relationship Id="rId4" Type="http://schemas.openxmlformats.org/officeDocument/2006/relationships/hyperlink" Target="http://www.downes.ca/author/1348" TargetMode="External"/><Relationship Id="rId9" Type="http://schemas.openxmlformats.org/officeDocument/2006/relationships/image" Target="../media/image57.png"/></Relationships>
</file>

<file path=ppt/slides/_rels/slide143.xml.rels><?xml version="1.0" encoding="UTF-8" standalone="yes"?>
<Relationships xmlns="http://schemas.openxmlformats.org/package/2006/relationships"><Relationship Id="rId3" Type="http://schemas.openxmlformats.org/officeDocument/2006/relationships/hyperlink" Target="http://www.downes.ca/author/9958" TargetMode="External"/><Relationship Id="rId2" Type="http://schemas.openxmlformats.org/officeDocument/2006/relationships/hyperlink" Target="http://tech.fortune.cnn.com/2014/04/23/with-24-million-students-codecademy-revamps-its-offerings/?section=magazines_fortune" TargetMode="External"/><Relationship Id="rId1" Type="http://schemas.openxmlformats.org/officeDocument/2006/relationships/slideLayout" Target="../slideLayouts/slideLayout2.xml"/><Relationship Id="rId5" Type="http://schemas.openxmlformats.org/officeDocument/2006/relationships/hyperlink" Target="http://www.codecademy.com/" TargetMode="External"/><Relationship Id="rId4" Type="http://schemas.openxmlformats.org/officeDocument/2006/relationships/hyperlink" Target="http://www.downes.ca/feed/1328" TargetMode="External"/></Relationships>
</file>

<file path=ppt/slides/_rels/slide144.xml.rels><?xml version="1.0" encoding="UTF-8" standalone="yes"?>
<Relationships xmlns="http://schemas.openxmlformats.org/package/2006/relationships"><Relationship Id="rId3" Type="http://schemas.openxmlformats.org/officeDocument/2006/relationships/hyperlink" Target="http://www.downes.ca/author/1" TargetMode="External"/><Relationship Id="rId2" Type="http://schemas.openxmlformats.org/officeDocument/2006/relationships/hyperlink" Target="http://halfanhour.blogspot.ca/2014/06/new-learning.html" TargetMode="External"/><Relationship Id="rId1" Type="http://schemas.openxmlformats.org/officeDocument/2006/relationships/slideLayout" Target="../slideLayouts/slideLayout2.xml"/><Relationship Id="rId6" Type="http://schemas.openxmlformats.org/officeDocument/2006/relationships/hyperlink" Target="http://sheilaspeaking.wordpress.com/2014/05/09/are-parents-the-sleeping-giants-in-education/" TargetMode="External"/><Relationship Id="rId5" Type="http://schemas.openxmlformats.org/officeDocument/2006/relationships/hyperlink" Target="http://www.teachthought.com/trends/disrupting-education-8-ideas-will-break/" TargetMode="External"/><Relationship Id="rId4" Type="http://schemas.openxmlformats.org/officeDocument/2006/relationships/hyperlink" Target="http://www.downes.ca/feed/660" TargetMode="External"/></Relationships>
</file>

<file path=ppt/slides/_rels/slide145.xml.rels><?xml version="1.0" encoding="UTF-8" standalone="yes"?>
<Relationships xmlns="http://schemas.openxmlformats.org/package/2006/relationships"><Relationship Id="rId3" Type="http://schemas.openxmlformats.org/officeDocument/2006/relationships/hyperlink" Target="http://www.downes.ca/author/8618" TargetMode="External"/><Relationship Id="rId2" Type="http://schemas.openxmlformats.org/officeDocument/2006/relationships/hyperlink" Target="http://onlinejournalismblog.com/2014/05/09/coding-for-journalists-10-programming-concepts-it-helps-to-understand/" TargetMode="Externa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hyperlink" Target="http://www.downes.ca/feed/1380" TargetMode="External"/></Relationships>
</file>

<file path=ppt/slides/_rels/slide146.xml.rels><?xml version="1.0" encoding="UTF-8" standalone="yes"?>
<Relationships xmlns="http://schemas.openxmlformats.org/package/2006/relationships"><Relationship Id="rId3" Type="http://schemas.openxmlformats.org/officeDocument/2006/relationships/hyperlink" Target="http://www.downes.ca/author/10124" TargetMode="External"/><Relationship Id="rId7" Type="http://schemas.openxmlformats.org/officeDocument/2006/relationships/image" Target="../media/image59.png"/><Relationship Id="rId2" Type="http://schemas.openxmlformats.org/officeDocument/2006/relationships/hyperlink" Target="http://www.cbu.ca/sites/cbu.ca/files/a-university-as-it-might-be.pdf" TargetMode="External"/><Relationship Id="rId1" Type="http://schemas.openxmlformats.org/officeDocument/2006/relationships/slideLayout" Target="../slideLayouts/slideLayout2.xml"/><Relationship Id="rId6" Type="http://schemas.openxmlformats.org/officeDocument/2006/relationships/hyperlink" Target="https://www.uni-tuebingen.de/en/university.html" TargetMode="External"/><Relationship Id="rId5" Type="http://schemas.openxmlformats.org/officeDocument/2006/relationships/hyperlink" Target="http://law.leiden.edu/elmc/lu/leiden-university.html" TargetMode="External"/><Relationship Id="rId4" Type="http://schemas.openxmlformats.org/officeDocument/2006/relationships/hyperlink" Target="http://www.downes.ca/feed/1400" TargetMode="External"/></Relationships>
</file>

<file path=ppt/slides/_rels/slide147.xml.rels><?xml version="1.0" encoding="UTF-8" standalone="yes"?>
<Relationships xmlns="http://schemas.openxmlformats.org/package/2006/relationships"><Relationship Id="rId3" Type="http://schemas.openxmlformats.org/officeDocument/2006/relationships/hyperlink" Target="http://www.downes.ca/author/10093" TargetMode="External"/><Relationship Id="rId2" Type="http://schemas.openxmlformats.org/officeDocument/2006/relationships/hyperlink" Target="http://www.educationfutures.com/2014/05/01/building-a-knowmad-society-in-ecuador/" TargetMode="External"/><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hyperlink" Target="http://www.downes.ca/feed/173" TargetMode="External"/></Relationships>
</file>

<file path=ppt/slides/_rels/slide148.xml.rels><?xml version="1.0" encoding="UTF-8" standalone="yes"?>
<Relationships xmlns="http://schemas.openxmlformats.org/package/2006/relationships"><Relationship Id="rId2" Type="http://schemas.openxmlformats.org/officeDocument/2006/relationships/hyperlink" Target="http://www.epforum.eu/" TargetMode="External"/><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www.downes.ca/author/9078" TargetMode="External"/><Relationship Id="rId7" Type="http://schemas.openxmlformats.org/officeDocument/2006/relationships/hyperlink" Target="https://www.coursera.org/course/insidetheinternet" TargetMode="External"/><Relationship Id="rId2" Type="http://schemas.openxmlformats.org/officeDocument/2006/relationships/hyperlink" Target="http://en.wikipedia.org/wiki/History_of_the_World_Wide_Web" TargetMode="External"/><Relationship Id="rId1" Type="http://schemas.openxmlformats.org/officeDocument/2006/relationships/slideLayout" Target="../slideLayouts/slideLayout2.xml"/><Relationship Id="rId6" Type="http://schemas.openxmlformats.org/officeDocument/2006/relationships/hyperlink" Target="https://archive.org/details/iuma-ahnu_nahki" TargetMode="External"/><Relationship Id="rId5" Type="http://schemas.openxmlformats.org/officeDocument/2006/relationships/hyperlink" Target="http://faculty.education.ufl.edu/Melzie/Distance/Virtual%20Summer%20School%20Project" TargetMode="External"/><Relationship Id="rId4" Type="http://schemas.openxmlformats.org/officeDocument/2006/relationships/hyperlink" Target="http://www.downes.ca/feed/156" TargetMode="External"/></Relationships>
</file>

<file path=ppt/slides/_rels/slide150.xml.rels><?xml version="1.0" encoding="UTF-8" standalone="yes"?>
<Relationships xmlns="http://schemas.openxmlformats.org/package/2006/relationships"><Relationship Id="rId3" Type="http://schemas.openxmlformats.org/officeDocument/2006/relationships/hyperlink" Target="http://www.downes.ca/author/408" TargetMode="External"/><Relationship Id="rId2" Type="http://schemas.openxmlformats.org/officeDocument/2006/relationships/hyperlink" Target="http://www.nytimes.com/2007/04/27/us/27mit.html?_r=4" TargetMode="External"/><Relationship Id="rId1" Type="http://schemas.openxmlformats.org/officeDocument/2006/relationships/slideLayout" Target="../slideLayouts/slideLayout2.xml"/><Relationship Id="rId4" Type="http://schemas.openxmlformats.org/officeDocument/2006/relationships/hyperlink" Target="http://www.downes.ca/feed/678" TargetMode="External"/></Relationships>
</file>

<file path=ppt/slides/_rels/slide151.xml.rels><?xml version="1.0" encoding="UTF-8" standalone="yes"?>
<Relationships xmlns="http://schemas.openxmlformats.org/package/2006/relationships"><Relationship Id="rId8" Type="http://schemas.openxmlformats.org/officeDocument/2006/relationships/hyperlink" Target="http://www.nytimes.com/2014/05/25/opinion/sunday/faking-cultural-literacy.html?_r=1" TargetMode="External"/><Relationship Id="rId3" Type="http://schemas.openxmlformats.org/officeDocument/2006/relationships/hyperlink" Target="http://www.downes.ca/author/8603" TargetMode="External"/><Relationship Id="rId7" Type="http://schemas.openxmlformats.org/officeDocument/2006/relationships/hyperlink" Target="https://twitter.com/dajbelshaw" TargetMode="External"/><Relationship Id="rId2" Type="http://schemas.openxmlformats.org/officeDocument/2006/relationships/hyperlink" Target="http://www.cbc.ca/player/News/Canada/Audio/ID/2461862894/" TargetMode="External"/><Relationship Id="rId1" Type="http://schemas.openxmlformats.org/officeDocument/2006/relationships/slideLayout" Target="../slideLayouts/slideLayout2.xml"/><Relationship Id="rId6" Type="http://schemas.openxmlformats.org/officeDocument/2006/relationships/hyperlink" Target="http://www.wdw.utoronto.ca/index.php/faculty/676" TargetMode="External"/><Relationship Id="rId5" Type="http://schemas.openxmlformats.org/officeDocument/2006/relationships/hyperlink" Target="https://twitter.com/awsamuel" TargetMode="External"/><Relationship Id="rId4" Type="http://schemas.openxmlformats.org/officeDocument/2006/relationships/hyperlink" Target="http://www.downes.ca/feed/1382" TargetMode="External"/><Relationship Id="rId9" Type="http://schemas.openxmlformats.org/officeDocument/2006/relationships/image" Target="../media/image61.png"/></Relationships>
</file>

<file path=ppt/slides/_rels/slide152.xml.rels><?xml version="1.0" encoding="UTF-8" standalone="yes"?>
<Relationships xmlns="http://schemas.openxmlformats.org/package/2006/relationships"><Relationship Id="rId8" Type="http://schemas.openxmlformats.org/officeDocument/2006/relationships/hyperlink" Target="http://academicagroup.us6.list-manage.com/track/click?u=adff35e3091cad1452f767ad5&amp;id=68eb4fb65d&amp;e=9ceb90cc8e" TargetMode="External"/><Relationship Id="rId3" Type="http://schemas.openxmlformats.org/officeDocument/2006/relationships/hyperlink" Target="http://www.downes.ca/author/10106" TargetMode="External"/><Relationship Id="rId7" Type="http://schemas.openxmlformats.org/officeDocument/2006/relationships/hyperlink" Target="http://academicagroup.us6.list-manage.com/track/click?u=adff35e3091cad1452f767ad5&amp;id=7a5537b1ff&amp;e=9ceb90cc8e" TargetMode="External"/><Relationship Id="rId2" Type="http://schemas.openxmlformats.org/officeDocument/2006/relationships/hyperlink" Target="http://chronicle.com/blogs/ticker/scientists-calculate-your-chances-of-success-in-academe/79063" TargetMode="External"/><Relationship Id="rId1" Type="http://schemas.openxmlformats.org/officeDocument/2006/relationships/slideLayout" Target="../slideLayouts/slideLayout2.xml"/><Relationship Id="rId6" Type="http://schemas.openxmlformats.org/officeDocument/2006/relationships/hyperlink" Target="http://www.cell.com/current-biology/abstract/S0960-9822%2814%2900477-1" TargetMode="External"/><Relationship Id="rId5" Type="http://schemas.openxmlformats.org/officeDocument/2006/relationships/hyperlink" Target="http://chronicle.com/article/The-Number-Thats-Devouring/26481/" TargetMode="External"/><Relationship Id="rId4" Type="http://schemas.openxmlformats.org/officeDocument/2006/relationships/hyperlink" Target="http://www.downes.ca/feed/1389" TargetMode="External"/><Relationship Id="rId9" Type="http://schemas.openxmlformats.org/officeDocument/2006/relationships/hyperlink" Target="http://academicagroup.us6.list-manage.com/track/click?u=adff35e3091cad1452f767ad5&amp;id=0bf59bda54&amp;e=9ceb90cc8e" TargetMode="External"/></Relationships>
</file>

<file path=ppt/slides/_rels/slide153.xml.rels><?xml version="1.0" encoding="UTF-8" standalone="yes"?>
<Relationships xmlns="http://schemas.openxmlformats.org/package/2006/relationships"><Relationship Id="rId8" Type="http://schemas.openxmlformats.org/officeDocument/2006/relationships/hyperlink" Target="http://www.mindingthecampus.com/originals/2013/09/what_do_moocs_cost.html" TargetMode="External"/><Relationship Id="rId3" Type="http://schemas.openxmlformats.org/officeDocument/2006/relationships/hyperlink" Target="http://www.downes.ca/author/10072" TargetMode="External"/><Relationship Id="rId7" Type="http://schemas.openxmlformats.org/officeDocument/2006/relationships/hyperlink" Target="http://www.insidehighered.com/news/2013/07/18/citing-disappointing-student-outcomes-san-jose-state-pauses-work-udacity" TargetMode="External"/><Relationship Id="rId2" Type="http://schemas.openxmlformats.org/officeDocument/2006/relationships/hyperlink" Target="http://www.hybridpedagogy.com/journal/mooc-problem/" TargetMode="External"/><Relationship Id="rId1" Type="http://schemas.openxmlformats.org/officeDocument/2006/relationships/slideLayout" Target="../slideLayouts/slideLayout2.xml"/><Relationship Id="rId6" Type="http://schemas.openxmlformats.org/officeDocument/2006/relationships/hyperlink" Target="http://www.fastcompany.com/3021473/udacity-sebastian-thrun-uphill-climb" TargetMode="External"/><Relationship Id="rId5" Type="http://schemas.openxmlformats.org/officeDocument/2006/relationships/hyperlink" Target="http://www.nytimes.com/2013/01/28/business/davos-considers-learnings-next-wave.html?_r=0" TargetMode="External"/><Relationship Id="rId4" Type="http://schemas.openxmlformats.org/officeDocument/2006/relationships/hyperlink" Target="http://www.downes.ca/feed/828" TargetMode="External"/></Relationships>
</file>

<file path=ppt/slides/_rels/slide154.xml.rels><?xml version="1.0" encoding="UTF-8" standalone="yes"?>
<Relationships xmlns="http://schemas.openxmlformats.org/package/2006/relationships"><Relationship Id="rId3" Type="http://schemas.openxmlformats.org/officeDocument/2006/relationships/hyperlink" Target="http://www.downes.ca/author/10038" TargetMode="External"/><Relationship Id="rId7" Type="http://schemas.openxmlformats.org/officeDocument/2006/relationships/hyperlink" Target="http://www.cbc.ca/spark/blog/2014/04/27/we-asked-the-question" TargetMode="External"/><Relationship Id="rId2" Type="http://schemas.openxmlformats.org/officeDocument/2006/relationships/hyperlink" Target="http://www.cbc.ca/spark/episodes/2014/04/27/spark-249/" TargetMode="External"/><Relationship Id="rId1" Type="http://schemas.openxmlformats.org/officeDocument/2006/relationships/slideLayout" Target="../slideLayouts/slideLayout2.xml"/><Relationship Id="rId6" Type="http://schemas.openxmlformats.org/officeDocument/2006/relationships/hyperlink" Target="http://www.cbc.ca/spark/blog/2014/04/27/personal-education" TargetMode="External"/><Relationship Id="rId5" Type="http://schemas.openxmlformats.org/officeDocument/2006/relationships/hyperlink" Target="http://www.cbc.ca/spark/blog/2014/04/27/hr-tech" TargetMode="External"/><Relationship Id="rId4" Type="http://schemas.openxmlformats.org/officeDocument/2006/relationships/hyperlink" Target="http://www.downes.ca/feed/1343" TargetMode="External"/></Relationships>
</file>

<file path=ppt/slides/_rels/slide155.xml.rels><?xml version="1.0" encoding="UTF-8" standalone="yes"?>
<Relationships xmlns="http://schemas.openxmlformats.org/package/2006/relationships"><Relationship Id="rId3" Type="http://schemas.openxmlformats.org/officeDocument/2006/relationships/hyperlink" Target="http://www.downes.ca/author/10146" TargetMode="External"/><Relationship Id="rId2" Type="http://schemas.openxmlformats.org/officeDocument/2006/relationships/hyperlink" Target="http://research.cibcwm.com/economic_public/download/feature1.pdf" TargetMode="Externa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hyperlink" Target="http://www.downes.ca/feed/1412" TargetMode="External"/><Relationship Id="rId4" Type="http://schemas.openxmlformats.org/officeDocument/2006/relationships/hyperlink" Target="http://www.downes.ca/author/10147" TargetMode="External"/></Relationships>
</file>

<file path=ppt/slides/_rels/slide156.xml.rels><?xml version="1.0" encoding="UTF-8" standalone="yes"?>
<Relationships xmlns="http://schemas.openxmlformats.org/package/2006/relationships"><Relationship Id="rId3" Type="http://schemas.openxmlformats.org/officeDocument/2006/relationships/hyperlink" Target="http://www.downes.ca/author/10069" TargetMode="External"/><Relationship Id="rId2" Type="http://schemas.openxmlformats.org/officeDocument/2006/relationships/hyperlink" Target="http://business.financialpost.com/2014/05/12/employers-must-start-investing-in-skills-training-or-risk-having-public-policy-nudge-them-along/" TargetMode="Externa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hyperlink" Target="http://www.downes.ca/feed/1356" TargetMode="External"/></Relationships>
</file>

<file path=ppt/slides/_rels/slide157.xml.rels><?xml version="1.0" encoding="UTF-8" standalone="yes"?>
<Relationships xmlns="http://schemas.openxmlformats.org/package/2006/relationships"><Relationship Id="rId3" Type="http://schemas.openxmlformats.org/officeDocument/2006/relationships/hyperlink" Target="http://www.downes.ca/author/10104" TargetMode="External"/><Relationship Id="rId2" Type="http://schemas.openxmlformats.org/officeDocument/2006/relationships/hyperlink" Target="http://canada2020.ca/wp-content/uploads/2014/05/2014_Canada2020_Paper-Series_Education_EN_Final.pdf" TargetMode="External"/><Relationship Id="rId1" Type="http://schemas.openxmlformats.org/officeDocument/2006/relationships/slideLayout" Target="../slideLayouts/slideLayout2.xml"/><Relationship Id="rId5" Type="http://schemas.openxmlformats.org/officeDocument/2006/relationships/hyperlink" Target="http://canada2020.ca/" TargetMode="External"/><Relationship Id="rId4" Type="http://schemas.openxmlformats.org/officeDocument/2006/relationships/hyperlink" Target="http://www.downes.ca/feed/1386" TargetMode="External"/></Relationships>
</file>

<file path=ppt/slides/_rels/slide158.xml.rels><?xml version="1.0" encoding="UTF-8" standalone="yes"?>
<Relationships xmlns="http://schemas.openxmlformats.org/package/2006/relationships"><Relationship Id="rId8" Type="http://schemas.openxmlformats.org/officeDocument/2006/relationships/hyperlink" Target="http://www.downes.ca/feed/1406" TargetMode="External"/><Relationship Id="rId3" Type="http://schemas.openxmlformats.org/officeDocument/2006/relationships/hyperlink" Target="http://www.downes.ca/author/10134" TargetMode="External"/><Relationship Id="rId7" Type="http://schemas.openxmlformats.org/officeDocument/2006/relationships/hyperlink" Target="http://www.downes.ca/author/10138" TargetMode="External"/><Relationship Id="rId2" Type="http://schemas.openxmlformats.org/officeDocument/2006/relationships/hyperlink" Target="http://celt.uwindsor.ca/ojs/leddy/index.php/CELT/article/view/3976" TargetMode="External"/><Relationship Id="rId1" Type="http://schemas.openxmlformats.org/officeDocument/2006/relationships/slideLayout" Target="../slideLayouts/slideLayout2.xml"/><Relationship Id="rId6" Type="http://schemas.openxmlformats.org/officeDocument/2006/relationships/hyperlink" Target="http://www.downes.ca/author/10137" TargetMode="External"/><Relationship Id="rId5" Type="http://schemas.openxmlformats.org/officeDocument/2006/relationships/hyperlink" Target="http://www.downes.ca/author/10136" TargetMode="External"/><Relationship Id="rId10" Type="http://schemas.openxmlformats.org/officeDocument/2006/relationships/image" Target="../media/image64.png"/><Relationship Id="rId4" Type="http://schemas.openxmlformats.org/officeDocument/2006/relationships/hyperlink" Target="http://www.downes.ca/author/10135" TargetMode="External"/><Relationship Id="rId9" Type="http://schemas.openxmlformats.org/officeDocument/2006/relationships/hyperlink" Target="http://www.downes.ca/feed/1342" TargetMode="External"/></Relationships>
</file>

<file path=ppt/slides/_rels/slide159.xml.rels><?xml version="1.0" encoding="UTF-8" standalone="yes"?>
<Relationships xmlns="http://schemas.openxmlformats.org/package/2006/relationships"><Relationship Id="rId3" Type="http://schemas.openxmlformats.org/officeDocument/2006/relationships/hyperlink" Target="http://www.downes.ca/author/10123" TargetMode="External"/><Relationship Id="rId2" Type="http://schemas.openxmlformats.org/officeDocument/2006/relationships/hyperlink" Target="http://www.oliverquinlan.com/blog/2014/06/11/theory-of-change-in-education/" TargetMode="Externa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hyperlink" Target="http://diytoolkit.org/tools/theory-of-change/" TargetMode="External"/><Relationship Id="rId4" Type="http://schemas.openxmlformats.org/officeDocument/2006/relationships/hyperlink" Target="http://www.oliverquinlan.com/blog/2012/01/05/how-to-start-learning-objectives-or-the-objective-of-learning/"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www.downes.ca/author/8084" TargetMode="External"/><Relationship Id="rId2" Type="http://schemas.openxmlformats.org/officeDocument/2006/relationships/hyperlink" Target="http://www.hackeducation.com/2014/06/22/ed-tech-patents/" TargetMode="Externa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hyperlink" Target="http://www.downes.ca/feed/639" TargetMode="External"/></Relationships>
</file>

<file path=ppt/slides/_rels/slide160.xml.rels><?xml version="1.0" encoding="UTF-8" standalone="yes"?>
<Relationships xmlns="http://schemas.openxmlformats.org/package/2006/relationships"><Relationship Id="rId3" Type="http://schemas.openxmlformats.org/officeDocument/2006/relationships/hyperlink" Target="http://www.downes.ca/author/9899" TargetMode="External"/><Relationship Id="rId2" Type="http://schemas.openxmlformats.org/officeDocument/2006/relationships/hyperlink" Target="http://zhaolearning.com/2014/05/25/not-interested-in-being-1-shanghai-may-ditch-pisa/" TargetMode="Externa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hyperlink" Target="http://www.downes.ca/author/10039" TargetMode="External"/><Relationship Id="rId7" Type="http://schemas.openxmlformats.org/officeDocument/2006/relationships/image" Target="../media/image66.png"/><Relationship Id="rId2" Type="http://schemas.openxmlformats.org/officeDocument/2006/relationships/hyperlink" Target="http://www.teachthought.com/learning/solving-the-problem-of-modern-assessment/" TargetMode="External"/><Relationship Id="rId1" Type="http://schemas.openxmlformats.org/officeDocument/2006/relationships/slideLayout" Target="../slideLayouts/slideLayout2.xml"/><Relationship Id="rId6" Type="http://schemas.openxmlformats.org/officeDocument/2006/relationships/hyperlink" Target="http://nces.ed.gov/fastfacts/display.asp?id=372" TargetMode="External"/><Relationship Id="rId5" Type="http://schemas.openxmlformats.org/officeDocument/2006/relationships/hyperlink" Target="http://www.smarterbalanced.org/" TargetMode="External"/><Relationship Id="rId4" Type="http://schemas.openxmlformats.org/officeDocument/2006/relationships/hyperlink" Target="http://www.downes.ca/feed/1344" TargetMode="External"/></Relationships>
</file>

<file path=ppt/slides/_rels/slide162.xml.rels><?xml version="1.0" encoding="UTF-8" standalone="yes"?>
<Relationships xmlns="http://schemas.openxmlformats.org/package/2006/relationships"><Relationship Id="rId3" Type="http://schemas.openxmlformats.org/officeDocument/2006/relationships/hyperlink" Target="http://www.downes.ca/author/10109" TargetMode="External"/><Relationship Id="rId2" Type="http://schemas.openxmlformats.org/officeDocument/2006/relationships/hyperlink" Target="http://thelearningcurve.pearson.com/reports/the-learning-curve-report-2014" TargetMode="Externa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hyperlink" Target="http://thelearningcurve.pearson.com/content/download/bankname/components/filename/The_Learning_Curve_2014-Final_1.pdf" TargetMode="External"/><Relationship Id="rId4" Type="http://schemas.openxmlformats.org/officeDocument/2006/relationships/hyperlink" Target="http://www.downes.ca/feed/1392" TargetMode="External"/></Relationships>
</file>

<file path=ppt/slides/_rels/slide163.xml.rels><?xml version="1.0" encoding="UTF-8" standalone="yes"?>
<Relationships xmlns="http://schemas.openxmlformats.org/package/2006/relationships"><Relationship Id="rId3" Type="http://schemas.openxmlformats.org/officeDocument/2006/relationships/hyperlink" Target="http://chronicle.com/blognetwork/castingoutnines/2014/03/05/creating-learning-objectives-flipped-classroom-style/" TargetMode="External"/><Relationship Id="rId2" Type="http://schemas.openxmlformats.org/officeDocument/2006/relationships/hyperlink" Target="http://www.gardnercampbell.net/blog1/?p=2239" TargetMode="External"/><Relationship Id="rId1" Type="http://schemas.openxmlformats.org/officeDocument/2006/relationships/slideLayout" Target="../slideLayouts/slideLayout2.xml"/><Relationship Id="rId4" Type="http://schemas.openxmlformats.org/officeDocument/2006/relationships/hyperlink" Target="http://www.spritzinc.com/" TargetMode="External"/></Relationships>
</file>

<file path=ppt/slides/_rels/slide164.xml.rels><?xml version="1.0" encoding="UTF-8" standalone="yes"?>
<Relationships xmlns="http://schemas.openxmlformats.org/package/2006/relationships"><Relationship Id="rId3" Type="http://schemas.openxmlformats.org/officeDocument/2006/relationships/hyperlink" Target="http://www.downes.ca/author/5101" TargetMode="External"/><Relationship Id="rId2" Type="http://schemas.openxmlformats.org/officeDocument/2006/relationships/hyperlink" Target="http://dangerouslyirrelevant.org/2014/06/ed-tech-behaviorism.html" TargetMode="External"/><Relationship Id="rId1" Type="http://schemas.openxmlformats.org/officeDocument/2006/relationships/slideLayout" Target="../slideLayouts/slideLayout2.xml"/><Relationship Id="rId5" Type="http://schemas.openxmlformats.org/officeDocument/2006/relationships/hyperlink" Target="http://www.aconventional.com/2014/06/learning-explained.html" TargetMode="External"/><Relationship Id="rId4" Type="http://schemas.openxmlformats.org/officeDocument/2006/relationships/hyperlink" Target="http://www.downes.ca/feed/112" TargetMode="External"/></Relationships>
</file>

<file path=ppt/slides/_rels/slide165.xml.rels><?xml version="1.0" encoding="UTF-8" standalone="yes"?>
<Relationships xmlns="http://schemas.openxmlformats.org/package/2006/relationships"><Relationship Id="rId3" Type="http://schemas.openxmlformats.org/officeDocument/2006/relationships/hyperlink" Target="http://www.downes.ca/author/1886" TargetMode="External"/><Relationship Id="rId2" Type="http://schemas.openxmlformats.org/officeDocument/2006/relationships/hyperlink" Target="http://natureinstitute.org/txt/st/org/comm/ar/2014/machines_18.htm" TargetMode="External"/><Relationship Id="rId1" Type="http://schemas.openxmlformats.org/officeDocument/2006/relationships/slideLayout" Target="../slideLayouts/slideLayout2.xml"/><Relationship Id="rId4" Type="http://schemas.openxmlformats.org/officeDocument/2006/relationships/hyperlink" Target="http://www.downes.ca/feed/1333" TargetMode="External"/></Relationships>
</file>

<file path=ppt/slides/_rels/slide166.xml.rels><?xml version="1.0" encoding="UTF-8" standalone="yes"?>
<Relationships xmlns="http://schemas.openxmlformats.org/package/2006/relationships"><Relationship Id="rId3" Type="http://schemas.openxmlformats.org/officeDocument/2006/relationships/hyperlink" Target="http://www.downes.ca/author/8768" TargetMode="External"/><Relationship Id="rId7" Type="http://schemas.openxmlformats.org/officeDocument/2006/relationships/hyperlink" Target="http://academicagroup.us6.list-manage.com/track/click?u=adff35e3091cad1452f767ad5&amp;id=9c876b301f&amp;e=9ceb90cc8e" TargetMode="External"/><Relationship Id="rId2" Type="http://schemas.openxmlformats.org/officeDocument/2006/relationships/hyperlink" Target="http://www.universityaffairs.ca/competency-based-degree-programs-are-growing-in-the-us.aspx" TargetMode="External"/><Relationship Id="rId1" Type="http://schemas.openxmlformats.org/officeDocument/2006/relationships/slideLayout" Target="../slideLayouts/slideLayout2.xml"/><Relationship Id="rId6" Type="http://schemas.openxmlformats.org/officeDocument/2006/relationships/hyperlink" Target="http://academicagroup.us6.list-manage2.com/track/click?u=adff35e3091cad1452f767ad5&amp;id=0831844a24&amp;e=9ceb90cc8e" TargetMode="External"/><Relationship Id="rId5" Type="http://schemas.openxmlformats.org/officeDocument/2006/relationships/hyperlink" Target="http://academica.ca/" TargetMode="External"/><Relationship Id="rId4" Type="http://schemas.openxmlformats.org/officeDocument/2006/relationships/hyperlink" Target="http://www.downes.ca/feed/787" TargetMode="External"/></Relationships>
</file>

<file path=ppt/slides/_rels/slide167.xml.rels><?xml version="1.0" encoding="UTF-8" standalone="yes"?>
<Relationships xmlns="http://schemas.openxmlformats.org/package/2006/relationships"><Relationship Id="rId3" Type="http://schemas.openxmlformats.org/officeDocument/2006/relationships/hyperlink" Target="http://www.downes.ca/author/10122" TargetMode="External"/><Relationship Id="rId2" Type="http://schemas.openxmlformats.org/officeDocument/2006/relationships/hyperlink" Target="http://blogs.kqed.org/mindshift/2014/06/going-all-in-how-to-make-competency-based-learning-work/" TargetMode="External"/><Relationship Id="rId1" Type="http://schemas.openxmlformats.org/officeDocument/2006/relationships/slideLayout" Target="../slideLayouts/slideLayout2.xml"/><Relationship Id="rId4" Type="http://schemas.openxmlformats.org/officeDocument/2006/relationships/hyperlink" Target="http://www.downes.ca/feed/1312" TargetMode="External"/></Relationships>
</file>

<file path=ppt/slides/_rels/slide16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hyperlink" Target="http://www.downes.ca/author/10127" TargetMode="External"/><Relationship Id="rId7" Type="http://schemas.openxmlformats.org/officeDocument/2006/relationships/hyperlink" Target="http://heqco.ca/SiteCollectionDocuments/CBE%20Report-ENG.pdf" TargetMode="External"/><Relationship Id="rId2" Type="http://schemas.openxmlformats.org/officeDocument/2006/relationships/hyperlink" Target="http://heqco.ca/en-CA/Research/Research%20Publications/Pages/Summary.aspx?link=139" TargetMode="External"/><Relationship Id="rId1" Type="http://schemas.openxmlformats.org/officeDocument/2006/relationships/slideLayout" Target="../slideLayouts/slideLayout2.xml"/><Relationship Id="rId6" Type="http://schemas.openxmlformats.org/officeDocument/2006/relationships/hyperlink" Target="http://www.downes.ca/feed/1402" TargetMode="External"/><Relationship Id="rId5" Type="http://schemas.openxmlformats.org/officeDocument/2006/relationships/hyperlink" Target="http://www.downes.ca/author/10129" TargetMode="External"/><Relationship Id="rId4" Type="http://schemas.openxmlformats.org/officeDocument/2006/relationships/hyperlink" Target="http://www.downes.ca/author/10128" TargetMode="External"/></Relationships>
</file>

<file path=ppt/slides/_rels/slide169.xml.rels><?xml version="1.0" encoding="UTF-8" standalone="yes"?>
<Relationships xmlns="http://schemas.openxmlformats.org/package/2006/relationships"><Relationship Id="rId3" Type="http://schemas.openxmlformats.org/officeDocument/2006/relationships/hyperlink" Target="http://www.downes.ca/feed/1399" TargetMode="External"/><Relationship Id="rId2" Type="http://schemas.openxmlformats.org/officeDocument/2006/relationships/hyperlink" Target="http://www.qualt.com/" TargetMode="External"/><Relationship Id="rId1" Type="http://schemas.openxmlformats.org/officeDocument/2006/relationships/slideLayout" Target="../slideLayouts/slideLayout2.xml"/><Relationship Id="rId5" Type="http://schemas.openxmlformats.org/officeDocument/2006/relationships/hyperlink" Target="http://www.qualt.com/#courses_list" TargetMode="External"/><Relationship Id="rId4" Type="http://schemas.openxmlformats.org/officeDocument/2006/relationships/hyperlink" Target="http://www.qualt.com/news/mobile-skills-mooc-tipped-play-key-role-skills-revolution/"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www.downes.ca/author/1577" TargetMode="External"/><Relationship Id="rId2" Type="http://schemas.openxmlformats.org/officeDocument/2006/relationships/hyperlink" Target="http://www.wired.co.uk/news/archive/2014-06/02/pi-trademark-usa" TargetMode="External"/><Relationship Id="rId1" Type="http://schemas.openxmlformats.org/officeDocument/2006/relationships/slideLayout" Target="../slideLayouts/slideLayout2.xml"/><Relationship Id="rId5" Type="http://schemas.openxmlformats.org/officeDocument/2006/relationships/hyperlink" Target="http://www.robcottingham.ca/cartoon/archive/bye-bye-misappropriated-pi/" TargetMode="External"/><Relationship Id="rId4" Type="http://schemas.openxmlformats.org/officeDocument/2006/relationships/hyperlink" Target="http://www.downes.ca/feed/723" TargetMode="External"/></Relationships>
</file>

<file path=ppt/slides/_rels/slide170.xml.rels><?xml version="1.0" encoding="UTF-8" standalone="yes"?>
<Relationships xmlns="http://schemas.openxmlformats.org/package/2006/relationships"><Relationship Id="rId3" Type="http://schemas.openxmlformats.org/officeDocument/2006/relationships/hyperlink" Target="http://www.downes.ca/author/10100" TargetMode="External"/><Relationship Id="rId2" Type="http://schemas.openxmlformats.org/officeDocument/2006/relationships/hyperlink" Target="http://www.nytimes.com/2014/06/01/business/business-school-disrupted.html?_r=0" TargetMode="Externa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hyperlink" Target="http://hbx.hbs.edu/hbx-core/" TargetMode="External"/><Relationship Id="rId4" Type="http://schemas.openxmlformats.org/officeDocument/2006/relationships/hyperlink" Target="http://www.downes.ca/feed/678" TargetMode="External"/></Relationships>
</file>

<file path=ppt/slides/_rels/slide171.xml.rels><?xml version="1.0" encoding="UTF-8" standalone="yes"?>
<Relationships xmlns="http://schemas.openxmlformats.org/package/2006/relationships"><Relationship Id="rId8" Type="http://schemas.openxmlformats.org/officeDocument/2006/relationships/hyperlink" Target="http://www.nytimes.com/2014/06/18/business/economy/udacity-att-nanodegree-offers-an-entry-level-approach-to-college.html" TargetMode="External"/><Relationship Id="rId3" Type="http://schemas.openxmlformats.org/officeDocument/2006/relationships/hyperlink" Target="http://www.downes.ca/author/2826" TargetMode="External"/><Relationship Id="rId7" Type="http://schemas.openxmlformats.org/officeDocument/2006/relationships/hyperlink" Target="http://www.usnews.com/education/best-colleges/articles/2012/01/20/digital-badges-threaten-colleges-monopoly-on-credentials" TargetMode="External"/><Relationship Id="rId2" Type="http://schemas.openxmlformats.org/officeDocument/2006/relationships/hyperlink" Target="https://newsletter.alt.ac.uk/2014/06/alt-issues-first-open-badges-as-part-of-octel-and-releases-plugin-to-the-community/" TargetMode="External"/><Relationship Id="rId1" Type="http://schemas.openxmlformats.org/officeDocument/2006/relationships/slideLayout" Target="../slideLayouts/slideLayout2.xml"/><Relationship Id="rId6" Type="http://schemas.openxmlformats.org/officeDocument/2006/relationships/hyperlink" Target="http://cogdogblog.com/2014/06/25/to-badge-yourself-or-to-be-badged/" TargetMode="External"/><Relationship Id="rId5" Type="http://schemas.openxmlformats.org/officeDocument/2006/relationships/hyperlink" Target="https://github.com/mozilla/openbadges-specification/blob/master/Assertion/latest.md" TargetMode="External"/><Relationship Id="rId4" Type="http://schemas.openxmlformats.org/officeDocument/2006/relationships/hyperlink" Target="http://www.downes.ca/feed/40" TargetMode="External"/><Relationship Id="rId9" Type="http://schemas.openxmlformats.org/officeDocument/2006/relationships/hyperlink" Target="http://chronicle.com/blogs/wiredcampus/study-of-moocs-suggests-dropping-the-label-dropout/53421" TargetMode="External"/></Relationships>
</file>

<file path=ppt/slides/_rels/slide172.xml.rels><?xml version="1.0" encoding="UTF-8" standalone="yes"?>
<Relationships xmlns="http://schemas.openxmlformats.org/package/2006/relationships"><Relationship Id="rId3" Type="http://schemas.openxmlformats.org/officeDocument/2006/relationships/hyperlink" Target="http://www.downes.ca/author/10133" TargetMode="External"/><Relationship Id="rId2" Type="http://schemas.openxmlformats.org/officeDocument/2006/relationships/hyperlink" Target="http://blog.udacity.com/2014/06/announcing-nanodegrees-new-type-of.html" TargetMode="External"/><Relationship Id="rId1" Type="http://schemas.openxmlformats.org/officeDocument/2006/relationships/slideLayout" Target="../slideLayouts/slideLayout2.xml"/><Relationship Id="rId4" Type="http://schemas.openxmlformats.org/officeDocument/2006/relationships/hyperlink" Target="http://www.downes.ca/feed/1043" TargetMode="External"/></Relationships>
</file>

<file path=ppt/slides/_rels/slide173.xml.rels><?xml version="1.0" encoding="UTF-8" standalone="yes"?>
<Relationships xmlns="http://schemas.openxmlformats.org/package/2006/relationships"><Relationship Id="rId3" Type="http://schemas.openxmlformats.org/officeDocument/2006/relationships/hyperlink" Target="http://www.downes.ca/author/9113" TargetMode="External"/><Relationship Id="rId2" Type="http://schemas.openxmlformats.org/officeDocument/2006/relationships/hyperlink" Target="http://acreelman.blogspot.ca/2014/06/passport-for-learning.html" TargetMode="Externa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hyperlink" Target="http://vmpass.eu/" TargetMode="External"/><Relationship Id="rId4" Type="http://schemas.openxmlformats.org/officeDocument/2006/relationships/hyperlink" Target="http://www.downes.ca/feed/762" TargetMode="External"/></Relationships>
</file>

<file path=ppt/slides/_rels/slide174.xml.rels><?xml version="1.0" encoding="UTF-8" standalone="yes"?>
<Relationships xmlns="http://schemas.openxmlformats.org/package/2006/relationships"><Relationship Id="rId3" Type="http://schemas.openxmlformats.org/officeDocument/2006/relationships/hyperlink" Target="http://www.downes.ca/author/3284" TargetMode="External"/><Relationship Id="rId2" Type="http://schemas.openxmlformats.org/officeDocument/2006/relationships/hyperlink" Target="http://www.insidehighered.com/news/2014/06/03/conde-nast-team-venture-fund-create-college-courses-credentials" TargetMode="External"/><Relationship Id="rId1" Type="http://schemas.openxmlformats.org/officeDocument/2006/relationships/slideLayout" Target="../slideLayouts/slideLayout2.xml"/><Relationship Id="rId4" Type="http://schemas.openxmlformats.org/officeDocument/2006/relationships/hyperlink" Target="http://www.downes.ca/feed/269" TargetMode="External"/></Relationships>
</file>

<file path=ppt/slides/_rels/slide175.xml.rels><?xml version="1.0" encoding="UTF-8" standalone="yes"?>
<Relationships xmlns="http://schemas.openxmlformats.org/package/2006/relationships"><Relationship Id="rId3" Type="http://schemas.openxmlformats.org/officeDocument/2006/relationships/hyperlink" Target="http://www.downes.ca/feed/590" TargetMode="External"/><Relationship Id="rId2" Type="http://schemas.openxmlformats.org/officeDocument/2006/relationships/hyperlink" Target="http://www.achievementstandards.org/" TargetMode="Externa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hyperlink" Target="http://www.desire2learn.com/pressrelease/desire2learn-acquires-achievement-standards-network-jes-co/" TargetMode="External"/></Relationships>
</file>

<file path=ppt/slides/_rels/slide176.xml.rels><?xml version="1.0" encoding="UTF-8" standalone="yes"?>
<Relationships xmlns="http://schemas.openxmlformats.org/package/2006/relationships"><Relationship Id="rId3" Type="http://schemas.openxmlformats.org/officeDocument/2006/relationships/hyperlink" Target="http://www.downes.ca/author/8213" TargetMode="External"/><Relationship Id="rId7" Type="http://schemas.openxmlformats.org/officeDocument/2006/relationships/hyperlink" Target="http://demo.learninglocker.net/" TargetMode="External"/><Relationship Id="rId2" Type="http://schemas.openxmlformats.org/officeDocument/2006/relationships/hyperlink" Target="http://learninglocker.net/" TargetMode="External"/><Relationship Id="rId1" Type="http://schemas.openxmlformats.org/officeDocument/2006/relationships/slideLayout" Target="../slideLayouts/slideLayout2.xml"/><Relationship Id="rId6" Type="http://schemas.openxmlformats.org/officeDocument/2006/relationships/hyperlink" Target="https://lrs.learninglocker.net/" TargetMode="External"/><Relationship Id="rId5" Type="http://schemas.openxmlformats.org/officeDocument/2006/relationships/hyperlink" Target="http://www.learninglocker.net/" TargetMode="External"/><Relationship Id="rId4" Type="http://schemas.openxmlformats.org/officeDocument/2006/relationships/hyperlink" Target="http://www.downes.ca/feed/1387" TargetMode="External"/></Relationships>
</file>

<file path=ppt/slides/_rels/slide177.xml.rels><?xml version="1.0" encoding="UTF-8" standalone="yes"?>
<Relationships xmlns="http://schemas.openxmlformats.org/package/2006/relationships"><Relationship Id="rId8" Type="http://schemas.openxmlformats.org/officeDocument/2006/relationships/hyperlink" Target="http://www.downes.ca/cgi-bin/page.cgi?type=link&amp;post=62471&amp;format=browse" TargetMode="External"/><Relationship Id="rId3" Type="http://schemas.openxmlformats.org/officeDocument/2006/relationships/hyperlink" Target="http://www.downes.ca/author/10183" TargetMode="External"/><Relationship Id="rId7" Type="http://schemas.openxmlformats.org/officeDocument/2006/relationships/hyperlink" Target="http://www.downes.ca/cgi-bin/page.cgi?type=link&amp;post=62469&amp;format=browse" TargetMode="External"/><Relationship Id="rId2" Type="http://schemas.openxmlformats.org/officeDocument/2006/relationships/hyperlink" Target="http://flowingdata.com/2014/07/02/jobs-charted-by-state-and-salary/" TargetMode="External"/><Relationship Id="rId1" Type="http://schemas.openxmlformats.org/officeDocument/2006/relationships/slideLayout" Target="../slideLayouts/slideLayout2.xml"/><Relationship Id="rId6" Type="http://schemas.openxmlformats.org/officeDocument/2006/relationships/hyperlink" Target="http://www.downes.ca/cgi-bin/page.cgi?type=link&amp;post=1&amp;format=browse" TargetMode="External"/><Relationship Id="rId5" Type="http://schemas.openxmlformats.org/officeDocument/2006/relationships/hyperlink" Target="http://www.downes.ca/file/6537" TargetMode="External"/><Relationship Id="rId4" Type="http://schemas.openxmlformats.org/officeDocument/2006/relationships/hyperlink" Target="http://www.downes.ca/feed/1423" TargetMode="External"/><Relationship Id="rId9" Type="http://schemas.openxmlformats.org/officeDocument/2006/relationships/image" Target="../media/image72.png"/></Relationships>
</file>

<file path=ppt/slides/_rels/slide178.xml.rels><?xml version="1.0" encoding="UTF-8" standalone="yes"?>
<Relationships xmlns="http://schemas.openxmlformats.org/package/2006/relationships"><Relationship Id="rId3" Type="http://schemas.openxmlformats.org/officeDocument/2006/relationships/hyperlink" Target="http://www.downes.ca/author/6356" TargetMode="External"/><Relationship Id="rId2" Type="http://schemas.openxmlformats.org/officeDocument/2006/relationships/hyperlink" Target="http://www.daveswhiteboard.com/archives/5265" TargetMode="Externa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hyperlink" Target="http://www.downes.ca/feed/1384" TargetMode="External"/></Relationships>
</file>

<file path=ppt/slides/_rels/slide179.xml.rels><?xml version="1.0" encoding="UTF-8" standalone="yes"?>
<Relationships xmlns="http://schemas.openxmlformats.org/package/2006/relationships"><Relationship Id="rId3" Type="http://schemas.openxmlformats.org/officeDocument/2006/relationships/hyperlink" Target="http://www.downes.ca/author/6900" TargetMode="External"/><Relationship Id="rId2" Type="http://schemas.openxmlformats.org/officeDocument/2006/relationships/hyperlink" Target="http://www.articulate.com/rapid-elearning/secret-formula-becoming-e-learning-pro/" TargetMode="Externa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hyperlink" Target="http://www.universityaffairs.ca/Social-media-use-is-sporadic-among-researchers.aspx" TargetMode="External"/><Relationship Id="rId4" Type="http://schemas.openxmlformats.org/officeDocument/2006/relationships/hyperlink" Target="http://www.downes.ca/feed/534"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www.downes.ca/author/10110" TargetMode="External"/><Relationship Id="rId2" Type="http://schemas.openxmlformats.org/officeDocument/2006/relationships/hyperlink" Target="http://firstmonday.org/ojs/index.php/fm/article/view/4975/4089" TargetMode="External"/><Relationship Id="rId1" Type="http://schemas.openxmlformats.org/officeDocument/2006/relationships/slideLayout" Target="../slideLayouts/slideLayout2.xml"/><Relationship Id="rId5" Type="http://schemas.openxmlformats.org/officeDocument/2006/relationships/hyperlink" Target="http://www.downes.ca/feed/846" TargetMode="External"/><Relationship Id="rId4" Type="http://schemas.openxmlformats.org/officeDocument/2006/relationships/hyperlink" Target="http://www.downes.ca/author/10111" TargetMode="External"/></Relationships>
</file>

<file path=ppt/slides/_rels/slide180.xml.rels><?xml version="1.0" encoding="UTF-8" standalone="yes"?>
<Relationships xmlns="http://schemas.openxmlformats.org/package/2006/relationships"><Relationship Id="rId3" Type="http://schemas.openxmlformats.org/officeDocument/2006/relationships/hyperlink" Target="http://www.downes.ca/author/2724" TargetMode="External"/><Relationship Id="rId2" Type="http://schemas.openxmlformats.org/officeDocument/2006/relationships/hyperlink" Target="http://www.jarche.com/2014/06/mastering-the-internet-of-everything/" TargetMode="Externa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hyperlink" Target="http://blogs.cisco.com/ioe/answering-the-two-most-asked-questions-about-the-internet-of-everything/" TargetMode="External"/></Relationships>
</file>

<file path=ppt/slides/_rels/slide181.xml.rels><?xml version="1.0" encoding="UTF-8" standalone="yes"?>
<Relationships xmlns="http://schemas.openxmlformats.org/package/2006/relationships"><Relationship Id="rId8" Type="http://schemas.openxmlformats.org/officeDocument/2006/relationships/hyperlink" Target="https://gephi.org/" TargetMode="External"/><Relationship Id="rId3" Type="http://schemas.openxmlformats.org/officeDocument/2006/relationships/hyperlink" Target="http://www.downes.ca/author/4447" TargetMode="External"/><Relationship Id="rId7" Type="http://schemas.openxmlformats.org/officeDocument/2006/relationships/hyperlink" Target="https://apps.facebook.com/netvizz/" TargetMode="External"/><Relationship Id="rId2" Type="http://schemas.openxmlformats.org/officeDocument/2006/relationships/hyperlink" Target="http://www.bethkanter.org/catechfestla/" TargetMode="External"/><Relationship Id="rId1" Type="http://schemas.openxmlformats.org/officeDocument/2006/relationships/slideLayout" Target="../slideLayouts/slideLayout2.xml"/><Relationship Id="rId6" Type="http://schemas.openxmlformats.org/officeDocument/2006/relationships/hyperlink" Target="https://www.facebook.com/photo.php?fbid=10151498446276256&amp;set=pb.513946255.-2207520000.1379085355.&amp;type=3&amp;theater" TargetMode="External"/><Relationship Id="rId5" Type="http://schemas.openxmlformats.org/officeDocument/2006/relationships/hyperlink" Target="http://inmaps.linkedinlabs.com/share/Stephen_Downes/3767106932593042260708558216552259400" TargetMode="External"/><Relationship Id="rId10" Type="http://schemas.openxmlformats.org/officeDocument/2006/relationships/image" Target="../media/image76.png"/><Relationship Id="rId4" Type="http://schemas.openxmlformats.org/officeDocument/2006/relationships/hyperlink" Target="http://www.downes.ca/feed/771" TargetMode="External"/><Relationship Id="rId9" Type="http://schemas.openxmlformats.org/officeDocument/2006/relationships/hyperlink" Target="http://www.downes.ca/files/docs/Downes-Facebook.pdf" TargetMode="External"/></Relationships>
</file>

<file path=ppt/slides/_rels/slide182.xml.rels><?xml version="1.0" encoding="UTF-8" standalone="yes"?>
<Relationships xmlns="http://schemas.openxmlformats.org/package/2006/relationships"><Relationship Id="rId8" Type="http://schemas.openxmlformats.org/officeDocument/2006/relationships/hyperlink" Target="http://www.downes.ca/author/10089" TargetMode="External"/><Relationship Id="rId3" Type="http://schemas.openxmlformats.org/officeDocument/2006/relationships/hyperlink" Target="http://www.downes.ca/author/10087" TargetMode="External"/><Relationship Id="rId7" Type="http://schemas.openxmlformats.org/officeDocument/2006/relationships/hyperlink" Target="http://www.downes.ca/author/10088" TargetMode="External"/><Relationship Id="rId2" Type="http://schemas.openxmlformats.org/officeDocument/2006/relationships/hyperlink" Target="http://www.ifets.info/journals/17_2/8.pdf" TargetMode="External"/><Relationship Id="rId1" Type="http://schemas.openxmlformats.org/officeDocument/2006/relationships/slideLayout" Target="../slideLayouts/slideLayout2.xml"/><Relationship Id="rId6" Type="http://schemas.openxmlformats.org/officeDocument/2006/relationships/hyperlink" Target="http://www.downes.ca/author/10084" TargetMode="External"/><Relationship Id="rId11" Type="http://schemas.openxmlformats.org/officeDocument/2006/relationships/hyperlink" Target="http://www.ifets.info/issues.php?show=current" TargetMode="External"/><Relationship Id="rId5" Type="http://schemas.openxmlformats.org/officeDocument/2006/relationships/hyperlink" Target="http://www.downes.ca/author/10086" TargetMode="External"/><Relationship Id="rId10" Type="http://schemas.openxmlformats.org/officeDocument/2006/relationships/hyperlink" Target="http://www.ifets.info/journals/17_2/ets_17_2.pdf" TargetMode="External"/><Relationship Id="rId4" Type="http://schemas.openxmlformats.org/officeDocument/2006/relationships/hyperlink" Target="http://www.downes.ca/author/10085" TargetMode="External"/><Relationship Id="rId9" Type="http://schemas.openxmlformats.org/officeDocument/2006/relationships/hyperlink" Target="http://www.downes.ca/feed/1126" TargetMode="External"/></Relationships>
</file>

<file path=ppt/slides/_rels/slide183.xml.rels><?xml version="1.0" encoding="UTF-8" standalone="yes"?>
<Relationships xmlns="http://schemas.openxmlformats.org/package/2006/relationships"><Relationship Id="rId3" Type="http://schemas.openxmlformats.org/officeDocument/2006/relationships/hyperlink" Target="http://www.downes.ca/author/7355" TargetMode="External"/><Relationship Id="rId7" Type="http://schemas.openxmlformats.org/officeDocument/2006/relationships/image" Target="../media/image77.png"/><Relationship Id="rId2" Type="http://schemas.openxmlformats.org/officeDocument/2006/relationships/hyperlink" Target="http://chronicle.com/article/Writing-Instructor-Skeptical/146211/" TargetMode="External"/><Relationship Id="rId1" Type="http://schemas.openxmlformats.org/officeDocument/2006/relationships/slideLayout" Target="../slideLayouts/slideLayout2.xml"/><Relationship Id="rId6" Type="http://schemas.openxmlformats.org/officeDocument/2006/relationships/hyperlink" Target="http://s3.documentcloud.org/documents/1094637/shermis-aw-final.pdf" TargetMode="External"/><Relationship Id="rId5" Type="http://schemas.openxmlformats.org/officeDocument/2006/relationships/hyperlink" Target="http://journalofwritingassessment.org/article.php?article=69" TargetMode="External"/><Relationship Id="rId4" Type="http://schemas.openxmlformats.org/officeDocument/2006/relationships/hyperlink" Target="http://www.downes.ca/feed/770" TargetMode="External"/></Relationships>
</file>

<file path=ppt/slides/_rels/slide184.xml.rels><?xml version="1.0" encoding="UTF-8" standalone="yes"?>
<Relationships xmlns="http://schemas.openxmlformats.org/package/2006/relationships"><Relationship Id="rId3" Type="http://schemas.openxmlformats.org/officeDocument/2006/relationships/hyperlink" Target="http://www.downes.ca/author/10061" TargetMode="External"/><Relationship Id="rId2" Type="http://schemas.openxmlformats.org/officeDocument/2006/relationships/hyperlink" Target="http://www.networkedlearningconference.org.uk/abstracts/pdf/rose.pdf" TargetMode="External"/><Relationship Id="rId1" Type="http://schemas.openxmlformats.org/officeDocument/2006/relationships/slideLayout" Target="../slideLayouts/slideLayout2.xml"/><Relationship Id="rId4" Type="http://schemas.openxmlformats.org/officeDocument/2006/relationships/hyperlink" Target="http://www.downes.ca/feed/1348" TargetMode="External"/></Relationships>
</file>

<file path=ppt/slides/_rels/slide185.xml.rels><?xml version="1.0" encoding="UTF-8" standalone="yes"?>
<Relationships xmlns="http://schemas.openxmlformats.org/package/2006/relationships"><Relationship Id="rId3" Type="http://schemas.openxmlformats.org/officeDocument/2006/relationships/hyperlink" Target="http://www.downes.ca/author/10156" TargetMode="External"/><Relationship Id="rId2" Type="http://schemas.openxmlformats.org/officeDocument/2006/relationships/hyperlink" Target="http://www.insidehighered.com/news/2014/06/27/amusing-video-has-professors-read-aloud-harsh-student-reviews" TargetMode="External"/><Relationship Id="rId1" Type="http://schemas.openxmlformats.org/officeDocument/2006/relationships/slideLayout" Target="../slideLayouts/slideLayout2.xml"/><Relationship Id="rId4" Type="http://schemas.openxmlformats.org/officeDocument/2006/relationships/hyperlink" Target="http://www.downes.ca/feed/269" TargetMode="External"/></Relationships>
</file>

<file path=ppt/slides/_rels/slide186.xml.rels><?xml version="1.0" encoding="UTF-8" standalone="yes"?>
<Relationships xmlns="http://schemas.openxmlformats.org/package/2006/relationships"><Relationship Id="rId3" Type="http://schemas.openxmlformats.org/officeDocument/2006/relationships/hyperlink" Target="http://www.downes.ca/author/9056" TargetMode="External"/><Relationship Id="rId7" Type="http://schemas.openxmlformats.org/officeDocument/2006/relationships/hyperlink" Target="http://www.thestarphoenix.com/health/University+Saskatchewan+professor+fired+staff+speaking/9894902/story.html" TargetMode="External"/><Relationship Id="rId2" Type="http://schemas.openxmlformats.org/officeDocument/2006/relationships/hyperlink" Target="http://www.insidehighered.com/news/2014/06/13/aaup-conference-sessions-focus-academic-freedom-relation-social-media" TargetMode="External"/><Relationship Id="rId1" Type="http://schemas.openxmlformats.org/officeDocument/2006/relationships/slideLayout" Target="../slideLayouts/slideLayout2.xml"/><Relationship Id="rId6" Type="http://schemas.openxmlformats.org/officeDocument/2006/relationships/hyperlink" Target="http://rabble.ca/blogs/bloggers/j-baglow/2014/06/doing-democracy-ontario" TargetMode="External"/><Relationship Id="rId5" Type="http://schemas.openxmlformats.org/officeDocument/2006/relationships/hyperlink" Target="http://canadalandshow.com/article/source-globe-editorial-board-endorsed-wynne-liberals-was-overruled" TargetMode="External"/><Relationship Id="rId4" Type="http://schemas.openxmlformats.org/officeDocument/2006/relationships/hyperlink" Target="http://www.downes.ca/feed/269" TargetMode="External"/></Relationships>
</file>

<file path=ppt/slides/_rels/slide187.xml.rels><?xml version="1.0" encoding="UTF-8" standalone="yes"?>
<Relationships xmlns="http://schemas.openxmlformats.org/package/2006/relationships"><Relationship Id="rId3" Type="http://schemas.openxmlformats.org/officeDocument/2006/relationships/hyperlink" Target="http://www.downes.ca/author/4367" TargetMode="External"/><Relationship Id="rId2" Type="http://schemas.openxmlformats.org/officeDocument/2006/relationships/hyperlink" Target="http://architectures.danlockton.co.uk/2014/04/21/introducing-powerchord-blackbird-edition/" TargetMode="Externa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hyperlink" Target="http://architectures.danlockton.co.uk/2014/03/08/work-in-progress-ambient-audible-energy-data/" TargetMode="External"/><Relationship Id="rId4" Type="http://schemas.openxmlformats.org/officeDocument/2006/relationships/hyperlink" Target="http://www.downes.ca/feed/1332" TargetMode="External"/></Relationships>
</file>

<file path=ppt/slides/_rels/slide188.xml.rels><?xml version="1.0" encoding="UTF-8" standalone="yes"?>
<Relationships xmlns="http://schemas.openxmlformats.org/package/2006/relationships"><Relationship Id="rId3" Type="http://schemas.openxmlformats.org/officeDocument/2006/relationships/hyperlink" Target="http://www.downes.ca/author/1933" TargetMode="External"/><Relationship Id="rId2" Type="http://schemas.openxmlformats.org/officeDocument/2006/relationships/hyperlink" Target="http://www.youtube.com/watch?v=E5umSdiizH0" TargetMode="Externa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hyperlink" Target="http://www.downes.ca/feed/679" TargetMode="External"/></Relationships>
</file>

<file path=ppt/slides/_rels/slide189.xml.rels><?xml version="1.0" encoding="UTF-8" standalone="yes"?>
<Relationships xmlns="http://schemas.openxmlformats.org/package/2006/relationships"><Relationship Id="rId3" Type="http://schemas.openxmlformats.org/officeDocument/2006/relationships/hyperlink" Target="http://www.downes.ca/author/10139" TargetMode="External"/><Relationship Id="rId2" Type="http://schemas.openxmlformats.org/officeDocument/2006/relationships/hyperlink" Target="http://celt.uwindsor.ca/ojs/leddy/index.php/CELT/article/view/3981" TargetMode="External"/><Relationship Id="rId1" Type="http://schemas.openxmlformats.org/officeDocument/2006/relationships/slideLayout" Target="../slideLayouts/slideLayout2.xml"/><Relationship Id="rId4" Type="http://schemas.openxmlformats.org/officeDocument/2006/relationships/hyperlink" Target="http://www.downes.ca/feed/1406"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www.downes.ca/author/5957" TargetMode="External"/><Relationship Id="rId2" Type="http://schemas.openxmlformats.org/officeDocument/2006/relationships/hyperlink" Target="https://blog.mozilla.org/blog/2014/05/14/drm-and-the-challenge-of-serving-users/" TargetMode="External"/><Relationship Id="rId1" Type="http://schemas.openxmlformats.org/officeDocument/2006/relationships/slideLayout" Target="../slideLayouts/slideLayout2.xml"/><Relationship Id="rId4" Type="http://schemas.openxmlformats.org/officeDocument/2006/relationships/hyperlink" Target="http://www.downes.ca/feed/1374" TargetMode="External"/></Relationships>
</file>

<file path=ppt/slides/_rels/slide190.xml.rels><?xml version="1.0" encoding="UTF-8" standalone="yes"?>
<Relationships xmlns="http://schemas.openxmlformats.org/package/2006/relationships"><Relationship Id="rId3" Type="http://schemas.openxmlformats.org/officeDocument/2006/relationships/hyperlink" Target="http://www.downes.ca/author/10031" TargetMode="External"/><Relationship Id="rId2" Type="http://schemas.openxmlformats.org/officeDocument/2006/relationships/hyperlink" Target="http://www.universityaffairs.ca/how-artificial-intelligence-is-about-to-disrupt-higher-education.aspx" TargetMode="External"/><Relationship Id="rId1" Type="http://schemas.openxmlformats.org/officeDocument/2006/relationships/slideLayout" Target="../slideLayouts/slideLayout2.xml"/><Relationship Id="rId4" Type="http://schemas.openxmlformats.org/officeDocument/2006/relationships/hyperlink" Target="http://www.downes.ca/feed/787" TargetMode="External"/></Relationships>
</file>

<file path=ppt/slides/_rels/slide191.xml.rels><?xml version="1.0" encoding="UTF-8" standalone="yes"?>
<Relationships xmlns="http://schemas.openxmlformats.org/package/2006/relationships"><Relationship Id="rId3" Type="http://schemas.openxmlformats.org/officeDocument/2006/relationships/hyperlink" Target="http://www.downes.ca/author/10121" TargetMode="External"/><Relationship Id="rId2" Type="http://schemas.openxmlformats.org/officeDocument/2006/relationships/hyperlink" Target="http://bits.blogs.nytimes.com/2014/06/15/looking-at-link-between-violent-video-games-and-lack-of-empathy/" TargetMode="External"/><Relationship Id="rId1" Type="http://schemas.openxmlformats.org/officeDocument/2006/relationships/slideLayout" Target="../slideLayouts/slideLayout2.xml"/><Relationship Id="rId4" Type="http://schemas.openxmlformats.org/officeDocument/2006/relationships/hyperlink" Target="http://www.downes.ca/feed/678" TargetMode="External"/></Relationships>
</file>

<file path=ppt/slides/_rels/slide192.xml.rels><?xml version="1.0" encoding="UTF-8" standalone="yes"?>
<Relationships xmlns="http://schemas.openxmlformats.org/package/2006/relationships"><Relationship Id="rId8" Type="http://schemas.openxmlformats.org/officeDocument/2006/relationships/hyperlink" Target="http://www.ieeetclt.org/content/bulletin-16-1" TargetMode="External"/><Relationship Id="rId3" Type="http://schemas.openxmlformats.org/officeDocument/2006/relationships/hyperlink" Target="http://www.downes.ca/author/10073" TargetMode="External"/><Relationship Id="rId7" Type="http://schemas.openxmlformats.org/officeDocument/2006/relationships/hyperlink" Target="http://www.downes.ca/feed/1360" TargetMode="External"/><Relationship Id="rId2" Type="http://schemas.openxmlformats.org/officeDocument/2006/relationships/hyperlink" Target="http://www.ieeetclt.org/issues/january2014/Petropoulou.pdf" TargetMode="External"/><Relationship Id="rId1" Type="http://schemas.openxmlformats.org/officeDocument/2006/relationships/slideLayout" Target="../slideLayouts/slideLayout2.xml"/><Relationship Id="rId6" Type="http://schemas.openxmlformats.org/officeDocument/2006/relationships/hyperlink" Target="http://www.downes.ca/author/10076" TargetMode="External"/><Relationship Id="rId5" Type="http://schemas.openxmlformats.org/officeDocument/2006/relationships/hyperlink" Target="http://www.downes.ca/author/10075" TargetMode="External"/><Relationship Id="rId4" Type="http://schemas.openxmlformats.org/officeDocument/2006/relationships/hyperlink" Target="http://www.downes.ca/author/10074" TargetMode="External"/><Relationship Id="rId9" Type="http://schemas.openxmlformats.org/officeDocument/2006/relationships/hyperlink" Target="http://www.ieeetclt.org/content/bulletin-technical-committee-learning-technology-issues" TargetMode="External"/></Relationships>
</file>

<file path=ppt/slides/_rels/slide193.xml.rels><?xml version="1.0" encoding="UTF-8" standalone="yes"?>
<Relationships xmlns="http://schemas.openxmlformats.org/package/2006/relationships"><Relationship Id="rId3" Type="http://schemas.openxmlformats.org/officeDocument/2006/relationships/hyperlink" Target="http://www.downes.ca/author/10067" TargetMode="External"/><Relationship Id="rId2" Type="http://schemas.openxmlformats.org/officeDocument/2006/relationships/hyperlink" Target="http://newsletter.alt.ac.uk/2014/05/alt-members-views-on-learning-analytics/" TargetMode="External"/><Relationship Id="rId1" Type="http://schemas.openxmlformats.org/officeDocument/2006/relationships/slideLayout" Target="../slideLayouts/slideLayout2.xml"/><Relationship Id="rId4" Type="http://schemas.openxmlformats.org/officeDocument/2006/relationships/hyperlink" Target="http://www.downes.ca/feed/40" TargetMode="External"/></Relationships>
</file>

<file path=ppt/slides/_rels/slide194.xml.rels><?xml version="1.0" encoding="UTF-8" standalone="yes"?>
<Relationships xmlns="http://schemas.openxmlformats.org/package/2006/relationships"><Relationship Id="rId3" Type="http://schemas.openxmlformats.org/officeDocument/2006/relationships/hyperlink" Target="http://www.downes.ca/author/10058" TargetMode="External"/><Relationship Id="rId2" Type="http://schemas.openxmlformats.org/officeDocument/2006/relationships/hyperlink" Target="http://epress.lib.uts.edu.au/journals/index.php/JLA/article/view/3339" TargetMode="External"/><Relationship Id="rId1" Type="http://schemas.openxmlformats.org/officeDocument/2006/relationships/slideLayout" Target="../slideLayouts/slideLayout2.xml"/><Relationship Id="rId5" Type="http://schemas.openxmlformats.org/officeDocument/2006/relationships/hyperlink" Target="http://epress.lib.uts.edu.au/journals/index.php/JLA/issue/view/307" TargetMode="External"/><Relationship Id="rId4" Type="http://schemas.openxmlformats.org/officeDocument/2006/relationships/hyperlink" Target="http://www.downes.ca/feed/1351" TargetMode="External"/></Relationships>
</file>

<file path=ppt/slides/_rels/slide195.xml.rels><?xml version="1.0" encoding="UTF-8" standalone="yes"?>
<Relationships xmlns="http://schemas.openxmlformats.org/package/2006/relationships"><Relationship Id="rId3" Type="http://schemas.openxmlformats.org/officeDocument/2006/relationships/hyperlink" Target="http://www.downes.ca/author/10152" TargetMode="External"/><Relationship Id="rId7" Type="http://schemas.openxmlformats.org/officeDocument/2006/relationships/hyperlink" Target="http://blogs.forrester.com/nate_elliott/14-06-24-facebook_still_dominates_teens_social_usage" TargetMode="External"/><Relationship Id="rId2" Type="http://schemas.openxmlformats.org/officeDocument/2006/relationships/hyperlink" Target="http://www.adweek.com/news/technology/study-teens-are-not-fleeing-facebook-158535" TargetMode="External"/><Relationship Id="rId1" Type="http://schemas.openxmlformats.org/officeDocument/2006/relationships/slideLayout" Target="../slideLayouts/slideLayout2.xml"/><Relationship Id="rId6" Type="http://schemas.openxmlformats.org/officeDocument/2006/relationships/hyperlink" Target="https://www.facebook.com/notes/mike-develin/debunking-princeton/10151947421191849" TargetMode="External"/><Relationship Id="rId5" Type="http://schemas.openxmlformats.org/officeDocument/2006/relationships/hyperlink" Target="http://www.theguardian.com/technology/2014/jan/22/facebook-princeton-researchers-infectious-disease" TargetMode="External"/><Relationship Id="rId4" Type="http://schemas.openxmlformats.org/officeDocument/2006/relationships/hyperlink" Target="http://www.downes.ca/feed/1415" TargetMode="External"/></Relationships>
</file>

<file path=ppt/slides/_rels/slide196.xml.rels><?xml version="1.0" encoding="UTF-8" standalone="yes"?>
<Relationships xmlns="http://schemas.openxmlformats.org/package/2006/relationships"><Relationship Id="rId3" Type="http://schemas.openxmlformats.org/officeDocument/2006/relationships/hyperlink" Target="http://www.downes.ca/author/10157" TargetMode="External"/><Relationship Id="rId7" Type="http://schemas.openxmlformats.org/officeDocument/2006/relationships/hyperlink" Target="http://www.avclub.com/article/facebook-tinkered-users-feeds-massive-psychology-e-206324" TargetMode="External"/><Relationship Id="rId2" Type="http://schemas.openxmlformats.org/officeDocument/2006/relationships/hyperlink" Target="http://www.pnas.org/content/111/24/8788.full" TargetMode="External"/><Relationship Id="rId1" Type="http://schemas.openxmlformats.org/officeDocument/2006/relationships/slideLayout" Target="../slideLayouts/slideLayout2.xml"/><Relationship Id="rId6" Type="http://schemas.openxmlformats.org/officeDocument/2006/relationships/hyperlink" Target="http://www.downes.ca/feed/1420" TargetMode="External"/><Relationship Id="rId5" Type="http://schemas.openxmlformats.org/officeDocument/2006/relationships/hyperlink" Target="http://www.downes.ca/author/10159" TargetMode="External"/><Relationship Id="rId4" Type="http://schemas.openxmlformats.org/officeDocument/2006/relationships/hyperlink" Target="http://www.downes.ca/author/10158" TargetMode="External"/></Relationships>
</file>

<file path=ppt/slides/_rels/slide197.xml.rels><?xml version="1.0" encoding="UTF-8" standalone="yes"?>
<Relationships xmlns="http://schemas.openxmlformats.org/package/2006/relationships"><Relationship Id="rId8" Type="http://schemas.openxmlformats.org/officeDocument/2006/relationships/hyperlink" Target="https://www.facebook.com/akramer/posts/10152987150867796" TargetMode="External"/><Relationship Id="rId3" Type="http://schemas.openxmlformats.org/officeDocument/2006/relationships/hyperlink" Target="http://www.downes.ca/author/131" TargetMode="External"/><Relationship Id="rId7" Type="http://schemas.openxmlformats.org/officeDocument/2006/relationships/hyperlink" Target="https://gigaom.com/2014/06/30/heres-what-you-need-to-know-about-that-facebook-experiment-that-manipulated-your-emotions/" TargetMode="External"/><Relationship Id="rId12" Type="http://schemas.openxmlformats.org/officeDocument/2006/relationships/hyperlink" Target="http://www.zdnet.com/blog/violetblue/how-to-remove-yourself-from-people-search-websites/612" TargetMode="External"/><Relationship Id="rId2" Type="http://schemas.openxmlformats.org/officeDocument/2006/relationships/hyperlink" Target="http://www.theglobeandmail.com/technology/tech-news/facebook-psychology-experiment-raises-ire/article19386909/" TargetMode="External"/><Relationship Id="rId1" Type="http://schemas.openxmlformats.org/officeDocument/2006/relationships/slideLayout" Target="../slideLayouts/slideLayout2.xml"/><Relationship Id="rId6" Type="http://schemas.openxmlformats.org/officeDocument/2006/relationships/hyperlink" Target="http://online.wsj.com/articles/furor-erupts-over-facebook-experiment-on-users-1404085840" TargetMode="External"/><Relationship Id="rId11" Type="http://schemas.openxmlformats.org/officeDocument/2006/relationships/hyperlink" Target="http://www.zdnet.com/firm-facebooks-shadow-profiles-are-frightening-dossiers-on-everyone-7000017199/" TargetMode="External"/><Relationship Id="rId5" Type="http://schemas.openxmlformats.org/officeDocument/2006/relationships/hyperlink" Target="http://www.downes.ca/feed/685" TargetMode="External"/><Relationship Id="rId10" Type="http://schemas.openxmlformats.org/officeDocument/2006/relationships/hyperlink" Target="http://refuge.ghost.io/de-facing/" TargetMode="External"/><Relationship Id="rId4" Type="http://schemas.openxmlformats.org/officeDocument/2006/relationships/hyperlink" Target="http://www.downes.ca/feed/973" TargetMode="External"/><Relationship Id="rId9" Type="http://schemas.openxmlformats.org/officeDocument/2006/relationships/hyperlink" Target="https://www.facebook.com/audrey.watters?fref=ts" TargetMode="External"/></Relationships>
</file>

<file path=ppt/slides/_rels/slide198.xml.rels><?xml version="1.0" encoding="UTF-8" standalone="yes"?>
<Relationships xmlns="http://schemas.openxmlformats.org/package/2006/relationships"><Relationship Id="rId3" Type="http://schemas.openxmlformats.org/officeDocument/2006/relationships/hyperlink" Target="http://www.downes.ca/author/4153" TargetMode="External"/><Relationship Id="rId2" Type="http://schemas.openxmlformats.org/officeDocument/2006/relationships/hyperlink" Target="http://dougbelshaw.com/blog/2014/04/23/software-with-shareholders/" TargetMode="Externa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hyperlink" Target="http://www.downes.ca/post/126" TargetMode="External"/><Relationship Id="rId4" Type="http://schemas.openxmlformats.org/officeDocument/2006/relationships/hyperlink" Target="http://www.huffingtonpost.com/2014/04/22/watch-dogs-facebook-privacy-settings_n_5191237.html" TargetMode="External"/></Relationships>
</file>

<file path=ppt/slides/_rels/slide199.xml.rels><?xml version="1.0" encoding="UTF-8" standalone="yes"?>
<Relationships xmlns="http://schemas.openxmlformats.org/package/2006/relationships"><Relationship Id="rId3" Type="http://schemas.openxmlformats.org/officeDocument/2006/relationships/hyperlink" Target="http://www.downes.ca/author/4475" TargetMode="External"/><Relationship Id="rId2" Type="http://schemas.openxmlformats.org/officeDocument/2006/relationships/hyperlink" Target="http://www.elsua.net/2014/05/06/why-i-too-killed-my-linkedin-account/" TargetMode="External"/><Relationship Id="rId1" Type="http://schemas.openxmlformats.org/officeDocument/2006/relationships/slideLayout" Target="../slideLayouts/slideLayout2.xml"/><Relationship Id="rId5" Type="http://schemas.openxmlformats.org/officeDocument/2006/relationships/hyperlink" Target="http://www.hrexaminer.com/why-i-killed-my-linkedin-account/" TargetMode="External"/><Relationship Id="rId4" Type="http://schemas.openxmlformats.org/officeDocument/2006/relationships/hyperlink" Target="http://www.downes.ca/feed/857"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downes.ca/author/10120" TargetMode="External"/><Relationship Id="rId2" Type="http://schemas.openxmlformats.org/officeDocument/2006/relationships/hyperlink" Target="http://www.digitalnewsreport.org/" TargetMode="External"/><Relationship Id="rId1" Type="http://schemas.openxmlformats.org/officeDocument/2006/relationships/slideLayout" Target="../slideLayouts/slideLayout2.xml"/><Relationship Id="rId6" Type="http://schemas.openxmlformats.org/officeDocument/2006/relationships/hyperlink" Target="http://www.theguardian.com/media/greenslade/2014/jun/12/digital-media-social-media" TargetMode="External"/><Relationship Id="rId5" Type="http://schemas.openxmlformats.org/officeDocument/2006/relationships/hyperlink" Target="http://www.foliomag.com/2014/survey-next-five-years-hold-major-revenue-shift-publishers#.U5nRaijijCs" TargetMode="External"/><Relationship Id="rId4" Type="http://schemas.openxmlformats.org/officeDocument/2006/relationships/hyperlink" Target="http://www.downes.ca/feed/688" TargetMode="External"/></Relationships>
</file>

<file path=ppt/slides/_rels/slide200.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hyperlink" Target="http://www.downes.ca/author/10040" TargetMode="External"/><Relationship Id="rId7" Type="http://schemas.openxmlformats.org/officeDocument/2006/relationships/hyperlink" Target="http://cs.nyu.edu/trackmenot/" TargetMode="External"/><Relationship Id="rId2" Type="http://schemas.openxmlformats.org/officeDocument/2006/relationships/hyperlink" Target="http://marketingland.com/yahoo-ditches-track-will-signal-end-privacy-initiative-82384" TargetMode="External"/><Relationship Id="rId1" Type="http://schemas.openxmlformats.org/officeDocument/2006/relationships/slideLayout" Target="../slideLayouts/slideLayout2.xml"/><Relationship Id="rId6" Type="http://schemas.openxmlformats.org/officeDocument/2006/relationships/hyperlink" Target="https://addons.mozilla.org/en-US/firefox/user/privacychoice/?src=api" TargetMode="External"/><Relationship Id="rId5" Type="http://schemas.openxmlformats.org/officeDocument/2006/relationships/hyperlink" Target="https://addons.mozilla.org/en-US/firefox/user/abine/?src=api" TargetMode="External"/><Relationship Id="rId4" Type="http://schemas.openxmlformats.org/officeDocument/2006/relationships/hyperlink" Target="http://www.downes.ca/feed/1345" TargetMode="External"/></Relationships>
</file>

<file path=ppt/slides/_rels/slide201.xml.rels><?xml version="1.0" encoding="UTF-8" standalone="yes"?>
<Relationships xmlns="http://schemas.openxmlformats.org/package/2006/relationships"><Relationship Id="rId3" Type="http://schemas.openxmlformats.org/officeDocument/2006/relationships/hyperlink" Target="http://www.downes.ca/author/10036" TargetMode="External"/><Relationship Id="rId2" Type="http://schemas.openxmlformats.org/officeDocument/2006/relationships/hyperlink" Target="http://blogs.edweek.org/edweek/DigitalEducation/2014/04/google_halts_scanning_of_stude.html" TargetMode="External"/><Relationship Id="rId1" Type="http://schemas.openxmlformats.org/officeDocument/2006/relationships/slideLayout" Target="../slideLayouts/slideLayout2.xml"/><Relationship Id="rId5" Type="http://schemas.openxmlformats.org/officeDocument/2006/relationships/hyperlink" Target="http://googleenterprise.blogspot.com/2014/04/protecting-students-with-google-apps.html" TargetMode="External"/><Relationship Id="rId4" Type="http://schemas.openxmlformats.org/officeDocument/2006/relationships/hyperlink" Target="http://www.downes.ca/feed/871" TargetMode="External"/></Relationships>
</file>

<file path=ppt/slides/_rels/slide202.xml.rels><?xml version="1.0" encoding="UTF-8" standalone="yes"?>
<Relationships xmlns="http://schemas.openxmlformats.org/package/2006/relationships"><Relationship Id="rId3" Type="http://schemas.openxmlformats.org/officeDocument/2006/relationships/hyperlink" Target="http://www.downes.ca/author/9665" TargetMode="External"/><Relationship Id="rId2" Type="http://schemas.openxmlformats.org/officeDocument/2006/relationships/hyperlink" Target="http://chronicle.com/blogs/wiredcampus/emailed-in-error-uva-law-schools-student-spreadsheet-spreads-fast/53133" TargetMode="External"/><Relationship Id="rId1" Type="http://schemas.openxmlformats.org/officeDocument/2006/relationships/slideLayout" Target="../slideLayouts/slideLayout2.xml"/><Relationship Id="rId6" Type="http://schemas.openxmlformats.org/officeDocument/2006/relationships/hyperlink" Target="http://abovethelaw.com/2014/06/oops-top-law-school-email-screw-up-reveals-grades-ranks-of-all-clerkship-applicants/?show=comments#comments" TargetMode="External"/><Relationship Id="rId5" Type="http://schemas.openxmlformats.org/officeDocument/2006/relationships/hyperlink" Target="https://www.google.ca/search?q=%22student+records+exposed%22" TargetMode="External"/><Relationship Id="rId4" Type="http://schemas.openxmlformats.org/officeDocument/2006/relationships/hyperlink" Target="http://www.downes.ca/feed/504" TargetMode="External"/></Relationships>
</file>

<file path=ppt/slides/_rels/slide203.xml.rels><?xml version="1.0" encoding="UTF-8" standalone="yes"?>
<Relationships xmlns="http://schemas.openxmlformats.org/package/2006/relationships"><Relationship Id="rId3" Type="http://schemas.openxmlformats.org/officeDocument/2006/relationships/hyperlink" Target="http://www.downes.ca/author/9956" TargetMode="External"/><Relationship Id="rId2" Type="http://schemas.openxmlformats.org/officeDocument/2006/relationships/hyperlink" Target="http://www.chron.com/business/article/Gates-funded-student-data-group-to-shut-down-5418346.php?World_Business_News" TargetMode="External"/><Relationship Id="rId1" Type="http://schemas.openxmlformats.org/officeDocument/2006/relationships/slideLayout" Target="../slideLayouts/slideLayout2.xml"/><Relationship Id="rId4" Type="http://schemas.openxmlformats.org/officeDocument/2006/relationships/hyperlink" Target="http://www.downes.ca/feed/1327" TargetMode="External"/></Relationships>
</file>

<file path=ppt/slides/_rels/slide204.xml.rels><?xml version="1.0" encoding="UTF-8" standalone="yes"?>
<Relationships xmlns="http://schemas.openxmlformats.org/package/2006/relationships"><Relationship Id="rId3" Type="http://schemas.openxmlformats.org/officeDocument/2006/relationships/hyperlink" Target="http://www.downes.ca/author/10165" TargetMode="External"/><Relationship Id="rId2" Type="http://schemas.openxmlformats.org/officeDocument/2006/relationships/hyperlink" Target="http://www.safegov.org/2014/4/28/why-did-inbloom-die-a-hard-lesson-about-education-privacy" TargetMode="External"/><Relationship Id="rId1" Type="http://schemas.openxmlformats.org/officeDocument/2006/relationships/slideLayout" Target="../slideLayouts/slideLayout2.xml"/><Relationship Id="rId4" Type="http://schemas.openxmlformats.org/officeDocument/2006/relationships/hyperlink" Target="http://www.downes.ca/feed/1421" TargetMode="External"/></Relationships>
</file>

<file path=ppt/slides/_rels/slide205.xml.rels><?xml version="1.0" encoding="UTF-8" standalone="yes"?>
<Relationships xmlns="http://schemas.openxmlformats.org/package/2006/relationships"><Relationship Id="rId3" Type="http://schemas.openxmlformats.org/officeDocument/2006/relationships/hyperlink" Target="http://www.downes.ca/author/9959" TargetMode="External"/><Relationship Id="rId2" Type="http://schemas.openxmlformats.org/officeDocument/2006/relationships/hyperlink" Target="http://cloudcomputing.sys-con.com/node/3069314" TargetMode="External"/><Relationship Id="rId1" Type="http://schemas.openxmlformats.org/officeDocument/2006/relationships/slideLayout" Target="../slideLayouts/slideLayout2.xml"/><Relationship Id="rId4" Type="http://schemas.openxmlformats.org/officeDocument/2006/relationships/hyperlink" Target="http://www.downes.ca/feed/1329" TargetMode="External"/></Relationships>
</file>

<file path=ppt/slides/_rels/slide206.xml.rels><?xml version="1.0" encoding="UTF-8" standalone="yes"?>
<Relationships xmlns="http://schemas.openxmlformats.org/package/2006/relationships"><Relationship Id="rId3" Type="http://schemas.openxmlformats.org/officeDocument/2006/relationships/hyperlink" Target="http://www.downes.ca/author/10114" TargetMode="External"/><Relationship Id="rId2" Type="http://schemas.openxmlformats.org/officeDocument/2006/relationships/hyperlink" Target="http://www.universitybusiness.com/article/lecture-capture-privacy-please" TargetMode="External"/><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hyperlink" Target="http://www.downes.ca/feed/937" TargetMode="External"/></Relationships>
</file>

<file path=ppt/slides/_rels/slide207.xml.rels><?xml version="1.0" encoding="UTF-8" standalone="yes"?>
<Relationships xmlns="http://schemas.openxmlformats.org/package/2006/relationships"><Relationship Id="rId3" Type="http://schemas.openxmlformats.org/officeDocument/2006/relationships/hyperlink" Target="http://www.downes.ca/feed/1391" TargetMode="External"/><Relationship Id="rId2" Type="http://schemas.openxmlformats.org/officeDocument/2006/relationships/hyperlink" Target="http://rt.com/news/163968-nsa-proof-server-crowdfunding/" TargetMode="Externa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hyperlink" Target="https://www.seedmatch.de/startups/protonet-2" TargetMode="External"/></Relationships>
</file>

<file path=ppt/slides/_rels/slide208.xml.rels><?xml version="1.0" encoding="UTF-8" standalone="yes"?>
<Relationships xmlns="http://schemas.openxmlformats.org/package/2006/relationships"><Relationship Id="rId3" Type="http://schemas.openxmlformats.org/officeDocument/2006/relationships/hyperlink" Target="http://www.downes.ca/author/10117" TargetMode="External"/><Relationship Id="rId2" Type="http://schemas.openxmlformats.org/officeDocument/2006/relationships/hyperlink" Target="http://www.theguardian.com/technology/2014/jun/07/anonymous-social-media-apps-encourage-overshare" TargetMode="External"/><Relationship Id="rId1" Type="http://schemas.openxmlformats.org/officeDocument/2006/relationships/slideLayout" Target="../slideLayouts/slideLayout2.xml"/><Relationship Id="rId5" Type="http://schemas.openxmlformats.org/officeDocument/2006/relationships/hyperlink" Target="http://whisper.sh/" TargetMode="External"/><Relationship Id="rId4" Type="http://schemas.openxmlformats.org/officeDocument/2006/relationships/hyperlink" Target="http://www.downes.ca/feed/661" TargetMode="External"/></Relationships>
</file>

<file path=ppt/slides/_rels/slide209.xml.rels><?xml version="1.0" encoding="UTF-8" standalone="yes"?>
<Relationships xmlns="http://schemas.openxmlformats.org/package/2006/relationships"><Relationship Id="rId3" Type="http://schemas.openxmlformats.org/officeDocument/2006/relationships/hyperlink" Target="http://www.downes.ca/author/10053" TargetMode="External"/><Relationship Id="rId2" Type="http://schemas.openxmlformats.org/officeDocument/2006/relationships/hyperlink" Target="http://www.networkedlearningconference.org.uk/abstracts/pdf/thompson.pdf" TargetMode="External"/><Relationship Id="rId1" Type="http://schemas.openxmlformats.org/officeDocument/2006/relationships/slideLayout" Target="../slideLayouts/slideLayout2.xml"/><Relationship Id="rId5" Type="http://schemas.openxmlformats.org/officeDocument/2006/relationships/hyperlink" Target="http://www.networkedlearningconference.org.uk/abstracts/wright_symposium.htm" TargetMode="External"/><Relationship Id="rId4" Type="http://schemas.openxmlformats.org/officeDocument/2006/relationships/hyperlink" Target="http://www.downes.ca/feed/1348"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www.downes.ca/author/10113" TargetMode="External"/><Relationship Id="rId2" Type="http://schemas.openxmlformats.org/officeDocument/2006/relationships/hyperlink" Target="http://www.cbc.ca/asithappens/features/2014/06/06/university-of-alberta-president-salary-letter/" TargetMode="External"/><Relationship Id="rId1" Type="http://schemas.openxmlformats.org/officeDocument/2006/relationships/slideLayout" Target="../slideLayouts/slideLayout2.xml"/><Relationship Id="rId6" Type="http://schemas.openxmlformats.org/officeDocument/2006/relationships/hyperlink" Target="http://www.insidehighered.com/news/2014/06/09/four-faculty-members-offer-job-share-presidents-duties-and-salary" TargetMode="External"/><Relationship Id="rId5" Type="http://schemas.openxmlformats.org/officeDocument/2006/relationships/hyperlink" Target="http://www.edmontonjournal.com/news/edmonton/Four+academics+applying+share+role+University+Alberta/9916127/story.html" TargetMode="External"/><Relationship Id="rId4" Type="http://schemas.openxmlformats.org/officeDocument/2006/relationships/hyperlink" Target="http://www.downes.ca/feed/704" TargetMode="External"/></Relationships>
</file>

<file path=ppt/slides/_rels/slide210.xml.rels><?xml version="1.0" encoding="UTF-8" standalone="yes"?>
<Relationships xmlns="http://schemas.openxmlformats.org/package/2006/relationships"><Relationship Id="rId3" Type="http://schemas.openxmlformats.org/officeDocument/2006/relationships/hyperlink" Target="http://www.downes.ca/author/10118" TargetMode="External"/><Relationship Id="rId2" Type="http://schemas.openxmlformats.org/officeDocument/2006/relationships/hyperlink" Target="http://www.inc.com/magazine/201407/ceo-of-wickr-leads-social-media-resistance-movement.html" TargetMode="External"/><Relationship Id="rId1" Type="http://schemas.openxmlformats.org/officeDocument/2006/relationships/slideLayout" Target="../slideLayouts/slideLayout2.xml"/><Relationship Id="rId6" Type="http://schemas.openxmlformats.org/officeDocument/2006/relationships/hyperlink" Target="http://www.omlet.me/" TargetMode="External"/><Relationship Id="rId5" Type="http://schemas.openxmlformats.org/officeDocument/2006/relationships/hyperlink" Target="https://www.mywickr.com/en/index.php" TargetMode="External"/><Relationship Id="rId4" Type="http://schemas.openxmlformats.org/officeDocument/2006/relationships/hyperlink" Target="http://www.downes.ca/feed/1396" TargetMode="External"/></Relationships>
</file>

<file path=ppt/slides/_rels/slide211.xml.rels><?xml version="1.0" encoding="UTF-8" standalone="yes"?>
<Relationships xmlns="http://schemas.openxmlformats.org/package/2006/relationships"><Relationship Id="rId3" Type="http://schemas.openxmlformats.org/officeDocument/2006/relationships/hyperlink" Target="http://www.downes.ca/author/10116" TargetMode="External"/><Relationship Id="rId2" Type="http://schemas.openxmlformats.org/officeDocument/2006/relationships/hyperlink" Target="http://www.bbc.com/future/story/20140609-how-online-bots-are-tricking-you" TargetMode="External"/><Relationship Id="rId1" Type="http://schemas.openxmlformats.org/officeDocument/2006/relationships/slideLayout" Target="../slideLayouts/slideLayout2.xml"/><Relationship Id="rId4" Type="http://schemas.openxmlformats.org/officeDocument/2006/relationships/hyperlink" Target="http://www.downes.ca/feed/924" TargetMode="External"/></Relationships>
</file>

<file path=ppt/slides/_rels/slide212.xml.rels><?xml version="1.0" encoding="UTF-8" standalone="yes"?>
<Relationships xmlns="http://schemas.openxmlformats.org/package/2006/relationships"><Relationship Id="rId3" Type="http://schemas.openxmlformats.org/officeDocument/2006/relationships/hyperlink" Target="http://www.downes.ca/author/10101" TargetMode="External"/><Relationship Id="rId2" Type="http://schemas.openxmlformats.org/officeDocument/2006/relationships/hyperlink" Target="http://vimeo.com/95196331" TargetMode="External"/><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hyperlink" Target="http://www.downes.ca/feed/1381" TargetMode="External"/></Relationships>
</file>

<file path=ppt/slides/_rels/slide213.xml.rels><?xml version="1.0" encoding="UTF-8" standalone="yes"?>
<Relationships xmlns="http://schemas.openxmlformats.org/package/2006/relationships"><Relationship Id="rId3" Type="http://schemas.openxmlformats.org/officeDocument/2006/relationships/hyperlink" Target="http://www.downes.ca/author/10125" TargetMode="External"/><Relationship Id="rId2" Type="http://schemas.openxmlformats.org/officeDocument/2006/relationships/hyperlink" Target="http://theedublogger.com/2014/06/12/curation/" TargetMode="Externa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hyperlink" Target="http://www.downes.ca/feed/510" TargetMode="External"/></Relationships>
</file>

<file path=ppt/slides/_rels/slide214.xml.rels><?xml version="1.0" encoding="UTF-8" standalone="yes"?>
<Relationships xmlns="http://schemas.openxmlformats.org/package/2006/relationships"><Relationship Id="rId8" Type="http://schemas.openxmlformats.org/officeDocument/2006/relationships/hyperlink" Target="http://www.google.com/edu/" TargetMode="External"/><Relationship Id="rId3" Type="http://schemas.openxmlformats.org/officeDocument/2006/relationships/hyperlink" Target="http://www.downes.ca/author/7709" TargetMode="External"/><Relationship Id="rId7" Type="http://schemas.openxmlformats.org/officeDocument/2006/relationships/hyperlink" Target="https://plus.google.com/u/0/+GoogleforEducation/posts" TargetMode="External"/><Relationship Id="rId2" Type="http://schemas.openxmlformats.org/officeDocument/2006/relationships/hyperlink" Target="http://educationaltechnologyguy.blogspot.ca/2014/06/google-announces-google-educator-groups.html" TargetMode="External"/><Relationship Id="rId1" Type="http://schemas.openxmlformats.org/officeDocument/2006/relationships/slideLayout" Target="../slideLayouts/slideLayout2.xml"/><Relationship Id="rId6" Type="http://schemas.openxmlformats.org/officeDocument/2006/relationships/hyperlink" Target="http://www.google.com/landing/geg" TargetMode="External"/><Relationship Id="rId5" Type="http://schemas.openxmlformats.org/officeDocument/2006/relationships/hyperlink" Target="http://educationaltechnologyguy.blogspot.com/p/google-for-educators_22.html" TargetMode="External"/><Relationship Id="rId10" Type="http://schemas.openxmlformats.org/officeDocument/2006/relationships/image" Target="../media/image86.png"/><Relationship Id="rId4" Type="http://schemas.openxmlformats.org/officeDocument/2006/relationships/hyperlink" Target="http://www.downes.ca/feed/186" TargetMode="External"/><Relationship Id="rId9" Type="http://schemas.openxmlformats.org/officeDocument/2006/relationships/hyperlink" Target="http://www.google.com/landing/geg/" TargetMode="External"/></Relationships>
</file>

<file path=ppt/slides/_rels/slide215.xml.rels><?xml version="1.0" encoding="UTF-8" standalone="yes"?>
<Relationships xmlns="http://schemas.openxmlformats.org/package/2006/relationships"><Relationship Id="rId3" Type="http://schemas.openxmlformats.org/officeDocument/2006/relationships/hyperlink" Target="http://www.downes.ca/author/10095" TargetMode="External"/><Relationship Id="rId7" Type="http://schemas.openxmlformats.org/officeDocument/2006/relationships/image" Target="../media/image87.png"/><Relationship Id="rId2" Type="http://schemas.openxmlformats.org/officeDocument/2006/relationships/hyperlink" Target="http://gameswithpurpose.org/untrusted/" TargetMode="External"/><Relationship Id="rId1" Type="http://schemas.openxmlformats.org/officeDocument/2006/relationships/slideLayout" Target="../slideLayouts/slideLayout2.xml"/><Relationship Id="rId6" Type="http://schemas.openxmlformats.org/officeDocument/2006/relationships/hyperlink" Target="http://theoreti.ca/?p=5292" TargetMode="External"/><Relationship Id="rId5" Type="http://schemas.openxmlformats.org/officeDocument/2006/relationships/hyperlink" Target="http://alexnisnevich.github.io/untrusted/" TargetMode="External"/><Relationship Id="rId4" Type="http://schemas.openxmlformats.org/officeDocument/2006/relationships/hyperlink" Target="http://www.downes.ca/feed/1373" TargetMode="External"/></Relationships>
</file>

<file path=ppt/slides/_rels/slide216.xml.rels><?xml version="1.0" encoding="UTF-8" standalone="yes"?>
<Relationships xmlns="http://schemas.openxmlformats.org/package/2006/relationships"><Relationship Id="rId3" Type="http://schemas.openxmlformats.org/officeDocument/2006/relationships/hyperlink" Target="http://www.downes.ca/author/9420" TargetMode="External"/><Relationship Id="rId2" Type="http://schemas.openxmlformats.org/officeDocument/2006/relationships/hyperlink" Target="http://www.wiziq.com/class/info.aspx?7P2M2COncN%2f5Xs%2f5ivC1NlYJsTEBRRThQITIBdbg4QqeIUDbnj0i6HRES9H%2bM%2fIUe7Jne36hcQtRp28qgh9wx%2fQlHMhCcypz0nRi38B1PjA6lxDLzZL%2fGz%2fu2pDyWsHl" TargetMode="External"/><Relationship Id="rId1" Type="http://schemas.openxmlformats.org/officeDocument/2006/relationships/slideLayout" Target="../slideLayouts/slideLayout2.xml"/><Relationship Id="rId4" Type="http://schemas.openxmlformats.org/officeDocument/2006/relationships/hyperlink" Target="http://www.downes.ca/feed/1393" TargetMode="External"/></Relationships>
</file>

<file path=ppt/slides/_rels/slide217.xml.rels><?xml version="1.0" encoding="UTF-8" standalone="yes"?>
<Relationships xmlns="http://schemas.openxmlformats.org/package/2006/relationships"><Relationship Id="rId3" Type="http://schemas.openxmlformats.org/officeDocument/2006/relationships/hyperlink" Target="http://www.downes.ca/author/7445" TargetMode="External"/><Relationship Id="rId2" Type="http://schemas.openxmlformats.org/officeDocument/2006/relationships/hyperlink" Target="http://timkastelle.org/blog/2014/05/how-to-know-when-your-great-idea-is-ready-for-the-world/" TargetMode="Externa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hyperlink" Target="http://steveblank.com/2013/11/25/its-time-to-play-moneyball-the-investment-readiness-level/" TargetMode="External"/><Relationship Id="rId4" Type="http://schemas.openxmlformats.org/officeDocument/2006/relationships/hyperlink" Target="http://www.downes.ca/feed/1215"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www.downes.ca/author/1003" TargetMode="External"/><Relationship Id="rId2" Type="http://schemas.openxmlformats.org/officeDocument/2006/relationships/hyperlink" Target="http://terrya.edublogs.org/2014/04/23/greewich-connect-connects-with-us-on-a-number-of-levels/" TargetMode="External"/><Relationship Id="rId1" Type="http://schemas.openxmlformats.org/officeDocument/2006/relationships/slideLayout" Target="../slideLayouts/slideLayout2.xml"/><Relationship Id="rId5" Type="http://schemas.openxmlformats.org/officeDocument/2006/relationships/hyperlink" Target="http://conference.ocwconsortium.org/2014/wp-content/uploads/2014/02/Paper_30.pdf" TargetMode="External"/><Relationship Id="rId4" Type="http://schemas.openxmlformats.org/officeDocument/2006/relationships/hyperlink" Target="http://www.downes.ca/feed/565"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www.downes.ca/author/10112" TargetMode="External"/><Relationship Id="rId2" Type="http://schemas.openxmlformats.org/officeDocument/2006/relationships/hyperlink" Target="http://drshahsofficehours.wordpress.com/2014/06/05/my-last-day-as-a-professor/" TargetMode="External"/><Relationship Id="rId1" Type="http://schemas.openxmlformats.org/officeDocument/2006/relationships/slideLayout" Target="../slideLayouts/slideLayout2.xml"/><Relationship Id="rId5" Type="http://schemas.openxmlformats.org/officeDocument/2006/relationships/hyperlink" Target="http://www.downes.ca/feed/1395" TargetMode="External"/><Relationship Id="rId4" Type="http://schemas.openxmlformats.org/officeDocument/2006/relationships/hyperlink" Target="http://www.downes.ca/feed/1394"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www.downes.ca/feed/704" TargetMode="External"/><Relationship Id="rId2" Type="http://schemas.openxmlformats.org/officeDocument/2006/relationships/hyperlink" Target="http://www.cbc.ca/news/canada/saskatoon/prof-robert-buckingham-fired-after-criticizing-saskatchewan-university-plan-1.2642637" TargetMode="Externa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hyperlink" Target="https://www.facebook.com/courosa/posts/552845457332" TargetMode="External"/><Relationship Id="rId4" Type="http://schemas.openxmlformats.org/officeDocument/2006/relationships/hyperlink" Target="http://www.thestarphoenix.com/health/University+Saskatchewan+fires+outspoken+dean+banned/9837701/story.html"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www.downes.ca/author/9963" TargetMode="External"/><Relationship Id="rId2" Type="http://schemas.openxmlformats.org/officeDocument/2006/relationships/hyperlink" Target="http://jhangiani.wordpress.com/2014/04/23/a-faculty-perspective-on-open-textbooks/" TargetMode="External"/><Relationship Id="rId1" Type="http://schemas.openxmlformats.org/officeDocument/2006/relationships/slideLayout" Target="../slideLayouts/slideLayout2.xml"/><Relationship Id="rId6" Type="http://schemas.openxmlformats.org/officeDocument/2006/relationships/hyperlink" Target="http://www.downes.ca/post/62112" TargetMode="External"/><Relationship Id="rId5" Type="http://schemas.openxmlformats.org/officeDocument/2006/relationships/hyperlink" Target="http://www.downes.ca/feed/1331" TargetMode="External"/><Relationship Id="rId4" Type="http://schemas.openxmlformats.org/officeDocument/2006/relationships/hyperlink" Target="http://www.downes.ca/feed/1330"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www.downes.ca/author/6906" TargetMode="External"/><Relationship Id="rId2" Type="http://schemas.openxmlformats.org/officeDocument/2006/relationships/hyperlink" Target="http://www.tonybates.ca/2014/04/23/what-i-learned-from-the-open-textbook-summit/" TargetMode="External"/><Relationship Id="rId1" Type="http://schemas.openxmlformats.org/officeDocument/2006/relationships/slideLayout" Target="../slideLayouts/slideLayout2.xml"/><Relationship Id="rId5" Type="http://schemas.openxmlformats.org/officeDocument/2006/relationships/hyperlink" Target="http://www.downes.ca/feed/1256" TargetMode="External"/><Relationship Id="rId4" Type="http://schemas.openxmlformats.org/officeDocument/2006/relationships/hyperlink" Target="http://www.downes.ca/feed/1263"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www.downes.ca/author/9669" TargetMode="External"/><Relationship Id="rId2" Type="http://schemas.openxmlformats.org/officeDocument/2006/relationships/hyperlink" Target="http://www.insidehighered.com/news/2014/05/01/collaboration-or-lack-thereof-behind-semester-online-collapse" TargetMode="External"/><Relationship Id="rId1" Type="http://schemas.openxmlformats.org/officeDocument/2006/relationships/slideLayout" Target="../slideLayouts/slideLayout2.xml"/><Relationship Id="rId4" Type="http://schemas.openxmlformats.org/officeDocument/2006/relationships/hyperlink" Target="http://www.downes.ca/feed/269"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www.downes.ca/author/10105" TargetMode="External"/><Relationship Id="rId2" Type="http://schemas.openxmlformats.org/officeDocument/2006/relationships/hyperlink" Target="http://publications.mcgill.ca/reporter/2014/06/seeding-is-believing-mcgill-launches-crowdfunding-platform/" TargetMode="Externa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hyperlink" Target="http://www.downes.ca/feed/1388"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www.downes.ca/author/1103" TargetMode="External"/><Relationship Id="rId2" Type="http://schemas.openxmlformats.org/officeDocument/2006/relationships/hyperlink" Target="http://poynder.blogspot.ca/2014/06/the-subversive-proposal-at-20.html" TargetMode="External"/><Relationship Id="rId1" Type="http://schemas.openxmlformats.org/officeDocument/2006/relationships/slideLayout" Target="../slideLayouts/slideLayout2.xml"/><Relationship Id="rId6" Type="http://schemas.openxmlformats.org/officeDocument/2006/relationships/hyperlink" Target="https://groups.google.com/forum/?hl=en#%21topic/bit.listserv.vpiej-l/BoKENhK0_00" TargetMode="External"/><Relationship Id="rId5" Type="http://schemas.openxmlformats.org/officeDocument/2006/relationships/hyperlink" Target="http://www.downes.ca/feed/1060" TargetMode="External"/><Relationship Id="rId4" Type="http://schemas.openxmlformats.org/officeDocument/2006/relationships/hyperlink" Target="http://www.downes.ca/feed/1228"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www.downes.ca/author/8154" TargetMode="External"/><Relationship Id="rId2" Type="http://schemas.openxmlformats.org/officeDocument/2006/relationships/hyperlink" Target="https://newsletter.alt.ac.uk/2014/06/what-is-the-problem-for-which-moocs-are-the-solution/" TargetMode="External"/><Relationship Id="rId1" Type="http://schemas.openxmlformats.org/officeDocument/2006/relationships/slideLayout" Target="../slideLayouts/slideLayout2.xml"/><Relationship Id="rId6" Type="http://schemas.openxmlformats.org/officeDocument/2006/relationships/hyperlink" Target="http://ioelondonblog.wordpress.com/2014/05/14/what-is-the-problem-for-which-moocs-are-the-solution/" TargetMode="External"/><Relationship Id="rId5" Type="http://schemas.openxmlformats.org/officeDocument/2006/relationships/hyperlink" Target="http://unesdoc.unesco.org/images/0022/002256/225660e.pdf" TargetMode="External"/><Relationship Id="rId4" Type="http://schemas.openxmlformats.org/officeDocument/2006/relationships/hyperlink" Target="http://www.downes.ca/feed/40"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www.downes.ca/author/1103" TargetMode="External"/><Relationship Id="rId7" Type="http://schemas.openxmlformats.org/officeDocument/2006/relationships/image" Target="../media/image9.png"/><Relationship Id="rId2" Type="http://schemas.openxmlformats.org/officeDocument/2006/relationships/hyperlink" Target="http://poynder.blogspot.ca/2014/06/open-access-in-india-q-with-subbiah.html" TargetMode="External"/><Relationship Id="rId1" Type="http://schemas.openxmlformats.org/officeDocument/2006/relationships/slideLayout" Target="../slideLayouts/slideLayout2.xml"/><Relationship Id="rId6" Type="http://schemas.openxmlformats.org/officeDocument/2006/relationships/hyperlink" Target="http://en.wikipedia.org/wiki/Subbiah_Arunachalam" TargetMode="External"/><Relationship Id="rId5" Type="http://schemas.openxmlformats.org/officeDocument/2006/relationships/hyperlink" Target="http://www.downes.ca/feed/1060" TargetMode="External"/><Relationship Id="rId4" Type="http://schemas.openxmlformats.org/officeDocument/2006/relationships/hyperlink" Target="http://www.downes.ca/feed/1228"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www.downes.ca/author/422" TargetMode="External"/><Relationship Id="rId2" Type="http://schemas.openxmlformats.org/officeDocument/2006/relationships/hyperlink" Target="https://www.coar-repositories.org/community/events/aligning-repository-networks-meeting-2014/" TargetMode="External"/><Relationship Id="rId1" Type="http://schemas.openxmlformats.org/officeDocument/2006/relationships/slideLayout" Target="../slideLayouts/slideLayout2.xml"/><Relationship Id="rId6" Type="http://schemas.openxmlformats.org/officeDocument/2006/relationships/hyperlink" Target="https://www.coar-repositories.org/community/events/aligning-repository-networks-meeting-2014/communique/" TargetMode="External"/><Relationship Id="rId5" Type="http://schemas.openxmlformats.org/officeDocument/2006/relationships/hyperlink" Target="https://www.coar-repositories.org/files/Aligning-Repository-Networks-Meeting-Report.pdf" TargetMode="External"/><Relationship Id="rId4" Type="http://schemas.openxmlformats.org/officeDocument/2006/relationships/hyperlink" Target="http://www.downes.ca/feed/1337"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www.downes.ca/author/4238" TargetMode="External"/><Relationship Id="rId2" Type="http://schemas.openxmlformats.org/officeDocument/2006/relationships/hyperlink" Target="http://rossdawsonblog.com/weblog/archives/2014/06/impact-open-data-government-economic-growth.html" TargetMode="Externa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hyperlink" Target="http://www.downes.ca/feed/1082"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www.downes.ca/author/422" TargetMode="External"/><Relationship Id="rId2" Type="http://schemas.openxmlformats.org/officeDocument/2006/relationships/hyperlink" Target="http://teamopen.cc/thefuture/" TargetMode="Externa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hyperlink" Target="http://creativecommons.org/about/reform" TargetMode="External"/><Relationship Id="rId4" Type="http://schemas.openxmlformats.org/officeDocument/2006/relationships/hyperlink" Target="http://www.downes.ca/feed/674"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www.downes.ca/feed/1372" TargetMode="External"/><Relationship Id="rId2" Type="http://schemas.openxmlformats.org/officeDocument/2006/relationships/hyperlink" Target="http://www.ergophiljournal.org/" TargetMode="External"/><Relationship Id="rId1" Type="http://schemas.openxmlformats.org/officeDocument/2006/relationships/slideLayout" Target="../slideLayouts/slideLayout2.xml"/><Relationship Id="rId5" Type="http://schemas.openxmlformats.org/officeDocument/2006/relationships/hyperlink" Target="http://certaindoubts.com/first-issue-of-ergos/" TargetMode="External"/><Relationship Id="rId4" Type="http://schemas.openxmlformats.org/officeDocument/2006/relationships/hyperlink" Target="http://philosophymodsquad.wordpress.com/"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www.downes.ca/author/1651" TargetMode="External"/><Relationship Id="rId2" Type="http://schemas.openxmlformats.org/officeDocument/2006/relationships/hyperlink" Target="http://elearnqueen.blogspot.ca/2014/05/mini-lectures-using-learning-objects.html" TargetMode="Externa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hyperlink" Target="https://twitter.com/jclarey/status/464781795322781696" TargetMode="External"/><Relationship Id="rId4" Type="http://schemas.openxmlformats.org/officeDocument/2006/relationships/hyperlink" Target="http://www.downes.ca/feed/153"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www.downes.ca/author/10050" TargetMode="External"/><Relationship Id="rId2" Type="http://schemas.openxmlformats.org/officeDocument/2006/relationships/hyperlink" Target="http://blog.ted.com/2014/05/05/a-new-talk-sketched-daily-by-fan-stefani-bachetti/" TargetMode="Externa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hyperlink" Target="http://www.downes.ca/feed/1226"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www.downes.ca/author/422" TargetMode="External"/><Relationship Id="rId2" Type="http://schemas.openxmlformats.org/officeDocument/2006/relationships/hyperlink" Target="http://open.bccampus.ca/open-textbooks-toolkit/" TargetMode="External"/><Relationship Id="rId1" Type="http://schemas.openxmlformats.org/officeDocument/2006/relationships/slideLayout" Target="../slideLayouts/slideLayout2.xml"/><Relationship Id="rId4" Type="http://schemas.openxmlformats.org/officeDocument/2006/relationships/hyperlink" Target="http://www.downes.ca/feed/1335"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www.downes.ca/author/6151" TargetMode="External"/><Relationship Id="rId2" Type="http://schemas.openxmlformats.org/officeDocument/2006/relationships/hyperlink" Target="http://nogoodreason.typepad.co.uk/no_good_reason/2014/05/the-open-virus.html" TargetMode="Externa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hyperlink" Target="http://www.downes.ca/feed/509"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www.downes.ca/author/9990" TargetMode="External"/><Relationship Id="rId2" Type="http://schemas.openxmlformats.org/officeDocument/2006/relationships/hyperlink" Target="http://www.openedconsortium.org/" TargetMode="Externa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hyperlink" Target="http://conference.ocwconsortium.org/2014/" TargetMode="External"/><Relationship Id="rId4" Type="http://schemas.openxmlformats.org/officeDocument/2006/relationships/hyperlink" Target="http://www.downes.ca/feed/1338"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www.downes.ca/author/10066" TargetMode="External"/><Relationship Id="rId2" Type="http://schemas.openxmlformats.org/officeDocument/2006/relationships/hyperlink" Target="http://cbcse.org/wordpress/wp-content/uploads/2014/05/MOOCs_Expectations_and_Reality.pdf" TargetMode="External"/><Relationship Id="rId1" Type="http://schemas.openxmlformats.org/officeDocument/2006/relationships/slideLayout" Target="../slideLayouts/slideLayout2.xml"/><Relationship Id="rId5" Type="http://schemas.openxmlformats.org/officeDocument/2006/relationships/hyperlink" Target="http://www.downes.ca/feed/1355" TargetMode="External"/><Relationship Id="rId4" Type="http://schemas.openxmlformats.org/officeDocument/2006/relationships/hyperlink" Target="http://www.downes.ca/author/10065"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www.downes.ca/author/9113" TargetMode="External"/><Relationship Id="rId2" Type="http://schemas.openxmlformats.org/officeDocument/2006/relationships/hyperlink" Target="http://acreelman.blogspot.ca/2014/06/norwegian-mooc-commission.html" TargetMode="Externa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hyperlink" Target="http://www.regjeringen.no/nn/dep/kd/Dokument/NOU-ar/2014/NOU-2014-5.html?id=762916&amp;WT.tsrc=epost&amp;WT.mc_id=epostvarsel_regjeringano" TargetMode="External"/><Relationship Id="rId4" Type="http://schemas.openxmlformats.org/officeDocument/2006/relationships/hyperlink" Target="http://www.downes.ca/feed/762"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www.downes.ca/author/10150" TargetMode="External"/><Relationship Id="rId2" Type="http://schemas.openxmlformats.org/officeDocument/2006/relationships/hyperlink" Target="http://chronicle.com/blogs/wiredcampus/online-upstarts-goal-mooc-lectures-that-go-viral/53539" TargetMode="External"/><Relationship Id="rId1" Type="http://schemas.openxmlformats.org/officeDocument/2006/relationships/slideLayout" Target="../slideLayouts/slideLayout2.xml"/><Relationship Id="rId4" Type="http://schemas.openxmlformats.org/officeDocument/2006/relationships/hyperlink" Target="http://www.downes.ca/feed/504" TargetMode="External"/></Relationships>
</file>

<file path=ppt/slides/_rels/slide42.xml.rels><?xml version="1.0" encoding="UTF-8" standalone="yes"?>
<Relationships xmlns="http://schemas.openxmlformats.org/package/2006/relationships"><Relationship Id="rId8" Type="http://schemas.openxmlformats.org/officeDocument/2006/relationships/hyperlink" Target="http://www.shakesville.com/2013/10/disney-markets-racism-to-children.html" TargetMode="External"/><Relationship Id="rId3" Type="http://schemas.openxmlformats.org/officeDocument/2006/relationships/hyperlink" Target="http://www.downes.ca/author/9984" TargetMode="External"/><Relationship Id="rId7" Type="http://schemas.openxmlformats.org/officeDocument/2006/relationships/hyperlink" Target="http://nypost.com/2013/05/14/rich-manhattan-moms-hire-handicapped-tour-guides-so-kids-can-cut-lines-at-disney-world/" TargetMode="External"/><Relationship Id="rId2" Type="http://schemas.openxmlformats.org/officeDocument/2006/relationships/hyperlink" Target="http://kidscreen.com/2014/04/24/why-disney-is-pushing-further-into-the-preschool-mobile-space/" TargetMode="External"/><Relationship Id="rId1" Type="http://schemas.openxmlformats.org/officeDocument/2006/relationships/slideLayout" Target="../slideLayouts/slideLayout2.xml"/><Relationship Id="rId6" Type="http://schemas.openxmlformats.org/officeDocument/2006/relationships/hyperlink" Target="http://theweek.com/article/index/244284/girls-on-film-the-real-problem-with-the-disney-princess-brand" TargetMode="External"/><Relationship Id="rId5" Type="http://schemas.openxmlformats.org/officeDocument/2006/relationships/hyperlink" Target="https://archive.org/details/superman_otr" TargetMode="External"/><Relationship Id="rId10" Type="http://schemas.openxmlformats.org/officeDocument/2006/relationships/image" Target="../media/image17.png"/><Relationship Id="rId4" Type="http://schemas.openxmlformats.org/officeDocument/2006/relationships/hyperlink" Target="http://www.downes.ca/feed/1336" TargetMode="External"/><Relationship Id="rId9" Type="http://schemas.openxmlformats.org/officeDocument/2006/relationships/hyperlink" Target="https://www.mediaed.org/assets/products/112/studyguide_112.pdf"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www.downes.ca/author/4479" TargetMode="External"/><Relationship Id="rId7" Type="http://schemas.openxmlformats.org/officeDocument/2006/relationships/hyperlink" Target="https://www.cia.gov/library/publications/the-world-factbook/fields/2195.html" TargetMode="External"/><Relationship Id="rId2" Type="http://schemas.openxmlformats.org/officeDocument/2006/relationships/hyperlink" Target="http://educationoutrage.blogspot.ca/2014/06/stanford-decides-to-be-wal-mart-doesnt.html" TargetMode="External"/><Relationship Id="rId1" Type="http://schemas.openxmlformats.org/officeDocument/2006/relationships/slideLayout" Target="../slideLayouts/slideLayout2.xml"/><Relationship Id="rId6" Type="http://schemas.openxmlformats.org/officeDocument/2006/relationships/hyperlink" Target="http://www.census.gov/cgi-bin/broker" TargetMode="External"/><Relationship Id="rId5" Type="http://schemas.openxmlformats.org/officeDocument/2006/relationships/hyperlink" Target="http://news.stanford.edu/news/2012/february/stanford-undergraduate-tuition-020712.html" TargetMode="External"/><Relationship Id="rId4" Type="http://schemas.openxmlformats.org/officeDocument/2006/relationships/hyperlink" Target="http://www.downes.ca/feed/1405" TargetMode="External"/></Relationships>
</file>

<file path=ppt/slides/_rels/slide44.xml.rels><?xml version="1.0" encoding="UTF-8" standalone="yes"?>
<Relationships xmlns="http://schemas.openxmlformats.org/package/2006/relationships"><Relationship Id="rId8" Type="http://schemas.openxmlformats.org/officeDocument/2006/relationships/hyperlink" Target="http://live.huffingtonpost.com/r/segment/online-education-the-next-bubble/537117ecfe344468a4000e13" TargetMode="External"/><Relationship Id="rId3" Type="http://schemas.openxmlformats.org/officeDocument/2006/relationships/hyperlink" Target="http://www.downes.ca/author/10071" TargetMode="External"/><Relationship Id="rId7" Type="http://schemas.openxmlformats.org/officeDocument/2006/relationships/hyperlink" Target="http://www.insidehighered.com/news/2014/05/14/faculty-group-continues-anti-mooc-offensive" TargetMode="External"/><Relationship Id="rId2" Type="http://schemas.openxmlformats.org/officeDocument/2006/relationships/hyperlink" Target="http://campustechnology.com/articles/2014/05/13/are-moocs-a-moneymaking-scam-providers-challenged-to-substantiate-grandiose-claims.aspx" TargetMode="External"/><Relationship Id="rId1" Type="http://schemas.openxmlformats.org/officeDocument/2006/relationships/slideLayout" Target="../slideLayouts/slideLayout2.xml"/><Relationship Id="rId6" Type="http://schemas.openxmlformats.org/officeDocument/2006/relationships/hyperlink" Target="http://futureofhighered.org/workingpapers/" TargetMode="External"/><Relationship Id="rId5" Type="http://schemas.openxmlformats.org/officeDocument/2006/relationships/hyperlink" Target="http://futureofhighered.org/" TargetMode="External"/><Relationship Id="rId4" Type="http://schemas.openxmlformats.org/officeDocument/2006/relationships/hyperlink" Target="http://www.downes.ca/feed/1052" TargetMode="External"/><Relationship Id="rId9" Type="http://schemas.openxmlformats.org/officeDocument/2006/relationships/hyperlink" Target="http://www.latimes.com/local/lanow/la-me-ln-college-review-20140513-story.html"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www.downes.ca/author/7355" TargetMode="External"/><Relationship Id="rId2" Type="http://schemas.openxmlformats.org/officeDocument/2006/relationships/hyperlink" Target="http://chronicle.com/blogs/wiredcampus/5-things-researchers-have-discovered-about-moocs/53585" TargetMode="External"/><Relationship Id="rId1" Type="http://schemas.openxmlformats.org/officeDocument/2006/relationships/slideLayout" Target="../slideLayouts/slideLayout2.xml"/><Relationship Id="rId5" Type="http://schemas.openxmlformats.org/officeDocument/2006/relationships/hyperlink" Target="http://www.moocresearch.com/" TargetMode="External"/><Relationship Id="rId4" Type="http://schemas.openxmlformats.org/officeDocument/2006/relationships/hyperlink" Target="http://www.downes.ca/feed/504"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www.downes.ca/author/9078" TargetMode="External"/><Relationship Id="rId2" Type="http://schemas.openxmlformats.org/officeDocument/2006/relationships/hyperlink" Target="http://mfeldstein.com/partial-transcript-richard-levin-new-coursera-ceo-charlie-rose/" TargetMode="External"/><Relationship Id="rId1" Type="http://schemas.openxmlformats.org/officeDocument/2006/relationships/slideLayout" Target="../slideLayouts/slideLayout2.xml"/><Relationship Id="rId5" Type="http://schemas.openxmlformats.org/officeDocument/2006/relationships/hyperlink" Target="http://www.charlierose.com/watch/60376535" TargetMode="External"/><Relationship Id="rId4" Type="http://schemas.openxmlformats.org/officeDocument/2006/relationships/hyperlink" Target="http://www.downes.ca/feed/156"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www.downes.ca/author/10150" TargetMode="External"/><Relationship Id="rId2" Type="http://schemas.openxmlformats.org/officeDocument/2006/relationships/hyperlink" Target="http://chronicle.com/blogs/wiredcampus/study-of-moocs-suggests-dropping-the-label-dropout/53421?cid=at&amp;utm_source=at&amp;utm_medium=en" TargetMode="Externa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hyperlink" Target="http://cs.stanford.edu/people/ashton/pubs/mooc-engagement-www2014.pdf" TargetMode="External"/><Relationship Id="rId4" Type="http://schemas.openxmlformats.org/officeDocument/2006/relationships/hyperlink" Target="http://www.downes.ca/feed/504"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www.downes.ca/author/10094" TargetMode="External"/><Relationship Id="rId2" Type="http://schemas.openxmlformats.org/officeDocument/2006/relationships/hyperlink" Target="http://www.insidehighered.com/blogs/higher-ed-beta/alexander-mooc-lands" TargetMode="Externa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hyperlink" Target="http://www.downes.ca/feed/269"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www.downes.ca/author/9078" TargetMode="External"/><Relationship Id="rId2" Type="http://schemas.openxmlformats.org/officeDocument/2006/relationships/hyperlink" Target="http://mfeldstein.com/harvard-mit-learn-university-phoenix-analytics/" TargetMode="External"/><Relationship Id="rId1" Type="http://schemas.openxmlformats.org/officeDocument/2006/relationships/slideLayout" Target="../slideLayouts/slideLayout2.xml"/><Relationship Id="rId4" Type="http://schemas.openxmlformats.org/officeDocument/2006/relationships/hyperlink" Target="http://www.downes.ca/feed/156"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www.downes.ca/author/10091" TargetMode="External"/><Relationship Id="rId2" Type="http://schemas.openxmlformats.org/officeDocument/2006/relationships/hyperlink" Target="http://www.nytimes.com/2014/05/18/magazine/who-gets-to-graduate.html" TargetMode="External"/><Relationship Id="rId1" Type="http://schemas.openxmlformats.org/officeDocument/2006/relationships/slideLayout" Target="../slideLayouts/slideLayout2.xml"/><Relationship Id="rId4" Type="http://schemas.openxmlformats.org/officeDocument/2006/relationships/hyperlink" Target="http://www.downes.ca/feed/678" TargetMode="External"/></Relationships>
</file>

<file path=ppt/slides/_rels/slide50.xml.rels><?xml version="1.0" encoding="UTF-8" standalone="yes"?>
<Relationships xmlns="http://schemas.openxmlformats.org/package/2006/relationships"><Relationship Id="rId8" Type="http://schemas.openxmlformats.org/officeDocument/2006/relationships/hyperlink" Target="http://www.elearnspace.org/blog/2014/06/06/new-mooc-data-analytics-learning/" TargetMode="External"/><Relationship Id="rId3" Type="http://schemas.openxmlformats.org/officeDocument/2006/relationships/hyperlink" Target="http://www.downes.ca/author/860" TargetMode="External"/><Relationship Id="rId7" Type="http://schemas.openxmlformats.org/officeDocument/2006/relationships/hyperlink" Target="http://www.moocresearch.com/wp-content/uploads/2014/06/MOOC-Research-Initiative-Kellogg-9135-Final.pdf" TargetMode="External"/><Relationship Id="rId2" Type="http://schemas.openxmlformats.org/officeDocument/2006/relationships/hyperlink" Target="http://www.moocresearch.com/reports" TargetMode="External"/><Relationship Id="rId1" Type="http://schemas.openxmlformats.org/officeDocument/2006/relationships/slideLayout" Target="../slideLayouts/slideLayout2.xml"/><Relationship Id="rId6" Type="http://schemas.openxmlformats.org/officeDocument/2006/relationships/hyperlink" Target="http://www.moocresearch.com/wp-content/uploads/2014/06/C9144_HAWKSEY_MOOCResearchInitiativeHawksey9144.pdf" TargetMode="External"/><Relationship Id="rId5" Type="http://schemas.openxmlformats.org/officeDocument/2006/relationships/hyperlink" Target="http://www.moocresearch.com/wp-content/uploads/2014/06/C9131_WELLER_MOOC-Research-Initiative-OU.pdf" TargetMode="External"/><Relationship Id="rId4" Type="http://schemas.openxmlformats.org/officeDocument/2006/relationships/hyperlink" Target="http://www.downes.ca/feed/212" TargetMode="External"/><Relationship Id="rId9" Type="http://schemas.openxmlformats.org/officeDocument/2006/relationships/image" Target="../media/image20.png"/></Relationships>
</file>

<file path=ppt/slides/_rels/slide51.xml.rels><?xml version="1.0" encoding="UTF-8" standalone="yes"?>
<Relationships xmlns="http://schemas.openxmlformats.org/package/2006/relationships"><Relationship Id="rId3" Type="http://schemas.openxmlformats.org/officeDocument/2006/relationships/hyperlink" Target="http://www.downes.ca/author/9878" TargetMode="External"/><Relationship Id="rId7" Type="http://schemas.openxmlformats.org/officeDocument/2006/relationships/image" Target="../media/image21.png"/><Relationship Id="rId2" Type="http://schemas.openxmlformats.org/officeDocument/2006/relationships/hyperlink" Target="http://blogs.hbr.org/2014/06/moocs-wont-replace-business-schools-theyll-diversify-them/" TargetMode="External"/><Relationship Id="rId1" Type="http://schemas.openxmlformats.org/officeDocument/2006/relationships/slideLayout" Target="../slideLayouts/slideLayout2.xml"/><Relationship Id="rId6" Type="http://schemas.openxmlformats.org/officeDocument/2006/relationships/hyperlink" Target="http://www.downes.ca/feed/653" TargetMode="External"/><Relationship Id="rId5" Type="http://schemas.openxmlformats.org/officeDocument/2006/relationships/hyperlink" Target="http://www.downes.ca/author/10107" TargetMode="External"/><Relationship Id="rId4" Type="http://schemas.openxmlformats.org/officeDocument/2006/relationships/hyperlink" Target="http://www.downes.ca/author/9879"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www.downes.ca/author/7355" TargetMode="External"/><Relationship Id="rId2" Type="http://schemas.openxmlformats.org/officeDocument/2006/relationships/hyperlink" Target="http://chronicle.com/blogs/wiredcampus/conventional-online-higher-education-will-absorb-moocs-2-reports-say/52603?cid=at&amp;utm_source=at&amp;utm_medium=en" TargetMode="External"/><Relationship Id="rId1" Type="http://schemas.openxmlformats.org/officeDocument/2006/relationships/slideLayout" Target="../slideLayouts/slideLayout2.xml"/><Relationship Id="rId6" Type="http://schemas.openxmlformats.org/officeDocument/2006/relationships/hyperlink" Target="http://cbcse.org/wordpress/wp-content/uploads/2014/05/MOOCs_Expectations_and_Reality.pdf" TargetMode="External"/><Relationship Id="rId5" Type="http://schemas.openxmlformats.org/officeDocument/2006/relationships/hyperlink" Target="http://bellwethereducation.org/policymakers_guide_to_moocs" TargetMode="External"/><Relationship Id="rId4" Type="http://schemas.openxmlformats.org/officeDocument/2006/relationships/hyperlink" Target="http://www.downes.ca/feed/504"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www.downes.ca/author/395" TargetMode="External"/><Relationship Id="rId7" Type="http://schemas.openxmlformats.org/officeDocument/2006/relationships/hyperlink" Target="http://www.educause.edu/ero/article/value-moocs-early-adopter-universities" TargetMode="External"/><Relationship Id="rId2" Type="http://schemas.openxmlformats.org/officeDocument/2006/relationships/hyperlink" Target="http://mfeldstein.com/coursera-shifts-focus-impact-learners-reach-universities/" TargetMode="External"/><Relationship Id="rId1" Type="http://schemas.openxmlformats.org/officeDocument/2006/relationships/slideLayout" Target="../slideLayouts/slideLayout2.xml"/><Relationship Id="rId6" Type="http://schemas.openxmlformats.org/officeDocument/2006/relationships/hyperlink" Target="http://cbcse.org/wordpress/wp-content/uploads/2014/05/MOOCs_Expectations_and_Reality.pdf" TargetMode="External"/><Relationship Id="rId5" Type="http://schemas.openxmlformats.org/officeDocument/2006/relationships/hyperlink" Target="http://chronicle.com/blogs/wiredcampus/coursera-chief-reach-of-teaching-will-define-great-universities/53445" TargetMode="External"/><Relationship Id="rId4" Type="http://schemas.openxmlformats.org/officeDocument/2006/relationships/hyperlink" Target="http://www.downes.ca/feed/156"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www.downes.ca/author/10098" TargetMode="External"/><Relationship Id="rId7" Type="http://schemas.openxmlformats.org/officeDocument/2006/relationships/image" Target="../media/image22.png"/><Relationship Id="rId2" Type="http://schemas.openxmlformats.org/officeDocument/2006/relationships/hyperlink" Target="http://voice.instructure.com/blog/bid/346982/Brilliance-struck-We-call-it-Canvas-Catalog" TargetMode="External"/><Relationship Id="rId1" Type="http://schemas.openxmlformats.org/officeDocument/2006/relationships/slideLayout" Target="../slideLayouts/slideLayout2.xml"/><Relationship Id="rId6" Type="http://schemas.openxmlformats.org/officeDocument/2006/relationships/hyperlink" Target="http://www.downes.ca/schema/event/" TargetMode="External"/><Relationship Id="rId5" Type="http://schemas.openxmlformats.org/officeDocument/2006/relationships/hyperlink" Target="http://www.downes.ca/testeventsrss.xml" TargetMode="External"/><Relationship Id="rId4" Type="http://schemas.openxmlformats.org/officeDocument/2006/relationships/hyperlink" Target="http://www.downes.ca/feed/1378"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www.downes.ca/author/422" TargetMode="External"/><Relationship Id="rId2" Type="http://schemas.openxmlformats.org/officeDocument/2006/relationships/hyperlink" Target="http://openeducationeuropa.eu/en/project/emma-0" TargetMode="Externa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hyperlink" Target="http://www.downes.ca/feed/1091"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www.downes.ca/author/10062" TargetMode="External"/><Relationship Id="rId2" Type="http://schemas.openxmlformats.org/officeDocument/2006/relationships/hyperlink" Target="http://www.bostonglobe.com/opinion/2014/05/09/moocs-disruption-only-beginning/S2VlsXpK6rzRx4DMrS4ADM/story.html" TargetMode="Externa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hyperlink" Target="http://www.downes.ca/feed/1354" TargetMode="External"/><Relationship Id="rId4" Type="http://schemas.openxmlformats.org/officeDocument/2006/relationships/hyperlink" Target="http://www.downes.ca/author/10063"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www.downes.ca/author/7560" TargetMode="External"/><Relationship Id="rId2" Type="http://schemas.openxmlformats.org/officeDocument/2006/relationships/hyperlink" Target="http://www.npr.org/blogs/ed/2014/05/29/316989869/the-future-of-online-ed-isnt-heading-where-you-expect" TargetMode="Externa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hyperlink" Target="https://knowledge.tt/" TargetMode="External"/><Relationship Id="rId4" Type="http://schemas.openxmlformats.org/officeDocument/2006/relationships/hyperlink" Target="http://www.downes.ca/feed/1377"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www.downes.ca/author/7311" TargetMode="External"/><Relationship Id="rId2" Type="http://schemas.openxmlformats.org/officeDocument/2006/relationships/hyperlink" Target="http://www.edugeekjournal.com/2014/05/04/designing-a-dual-layer-cmoocxmooc/" TargetMode="Externa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hyperlink" Target="http://www.downes.ca/feed/188"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www.downes.ca/author/7311" TargetMode="External"/><Relationship Id="rId2" Type="http://schemas.openxmlformats.org/officeDocument/2006/relationships/hyperlink" Target="http://www.edugeekjournal.com/2014/06/07/communal-constructivism-and-dual-layer-moocs/" TargetMode="External"/><Relationship Id="rId1" Type="http://schemas.openxmlformats.org/officeDocument/2006/relationships/slideLayout" Target="../slideLayouts/slideLayout2.xml"/><Relationship Id="rId4" Type="http://schemas.openxmlformats.org/officeDocument/2006/relationships/hyperlink" Target="http://www.downes.ca/feed/188"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www.downes.ca/author/3284" TargetMode="External"/><Relationship Id="rId2" Type="http://schemas.openxmlformats.org/officeDocument/2006/relationships/hyperlink" Target="http://www.insidehighered.com/news/2014/06/25/studies-offer-varying-perspectives-student-loan-crisis-and-value-college" TargetMode="External"/><Relationship Id="rId1" Type="http://schemas.openxmlformats.org/officeDocument/2006/relationships/slideLayout" Target="../slideLayouts/slideLayout2.xml"/><Relationship Id="rId5" Type="http://schemas.openxmlformats.org/officeDocument/2006/relationships/hyperlink" Target="http://www.theawl.com/2014/06/that-big-study-about-how-the-student-debt-nightmare-is-in-your-head-its-garbage" TargetMode="External"/><Relationship Id="rId4" Type="http://schemas.openxmlformats.org/officeDocument/2006/relationships/hyperlink" Target="http://www.downes.ca/feed/269" TargetMode="External"/></Relationships>
</file>

<file path=ppt/slides/_rels/slide60.xml.rels><?xml version="1.0" encoding="UTF-8" standalone="yes"?>
<Relationships xmlns="http://schemas.openxmlformats.org/package/2006/relationships"><Relationship Id="rId3" Type="http://schemas.openxmlformats.org/officeDocument/2006/relationships/hyperlink" Target="http://www.downes.ca/author/7311" TargetMode="External"/><Relationship Id="rId2" Type="http://schemas.openxmlformats.org/officeDocument/2006/relationships/hyperlink" Target="http://www.edugeekjournal.com/2014/05/07/why-design-a-xmooc-cmooc-hybrid-ltca-theory/" TargetMode="External"/><Relationship Id="rId1" Type="http://schemas.openxmlformats.org/officeDocument/2006/relationships/slideLayout" Target="../slideLayouts/slideLayout2.xml"/><Relationship Id="rId4" Type="http://schemas.openxmlformats.org/officeDocument/2006/relationships/hyperlink" Target="http://www.downes.ca/feed/188"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www.downes.ca/author/395" TargetMode="External"/><Relationship Id="rId2" Type="http://schemas.openxmlformats.org/officeDocument/2006/relationships/hyperlink" Target="http://mfeldstein.com/unizin-threat-edx/" TargetMode="Externa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hyperlink" Target="http://mfeldstein.com/unizin-indiana-universitys-secret-new-learning-ecosystem-coalition/" TargetMode="External"/><Relationship Id="rId4" Type="http://schemas.openxmlformats.org/officeDocument/2006/relationships/hyperlink" Target="http://www.downes.ca/feed/156"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www.downes.ca/author/1657" TargetMode="External"/><Relationship Id="rId2" Type="http://schemas.openxmlformats.org/officeDocument/2006/relationships/hyperlink" Target="http://cogdogblog.com/2014/05/08/mesh-networks-of-people/" TargetMode="External"/><Relationship Id="rId1" Type="http://schemas.openxmlformats.org/officeDocument/2006/relationships/slideLayout" Target="../slideLayouts/slideLayout2.xml"/><Relationship Id="rId6" Type="http://schemas.openxmlformats.org/officeDocument/2006/relationships/hyperlink" Target="http://cogdogblog.com/2014/05/07/crappy-rss-reader/" TargetMode="External"/><Relationship Id="rId5" Type="http://schemas.openxmlformats.org/officeDocument/2006/relationships/hyperlink" Target="http://cogdogblog.com/2014/05/07/take-on-flickr/" TargetMode="External"/><Relationship Id="rId4" Type="http://schemas.openxmlformats.org/officeDocument/2006/relationships/hyperlink" Target="http://www.downes.ca/feed/96"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www.downes.ca/author/10077" TargetMode="External"/><Relationship Id="rId2" Type="http://schemas.openxmlformats.org/officeDocument/2006/relationships/hyperlink" Target="http://ineducation.ca/ineducation/article/view/136" TargetMode="External"/><Relationship Id="rId1" Type="http://schemas.openxmlformats.org/officeDocument/2006/relationships/slideLayout" Target="../slideLayouts/slideLayout2.xml"/><Relationship Id="rId4" Type="http://schemas.openxmlformats.org/officeDocument/2006/relationships/hyperlink" Target="http://www.downes.ca/feed/1362"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www.downes.ca/author/3371" TargetMode="External"/><Relationship Id="rId2" Type="http://schemas.openxmlformats.org/officeDocument/2006/relationships/hyperlink" Target="http://www.insidehighered.com/news/2014/06/10/study-finds-students-themselves-not-professors-lead-some-become-more-liberal-college" TargetMode="External"/><Relationship Id="rId1" Type="http://schemas.openxmlformats.org/officeDocument/2006/relationships/slideLayout" Target="../slideLayouts/slideLayout2.xml"/><Relationship Id="rId4" Type="http://schemas.openxmlformats.org/officeDocument/2006/relationships/hyperlink" Target="http://www.downes.ca/feed/269"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www.downes.ca/author/7915" TargetMode="External"/><Relationship Id="rId2" Type="http://schemas.openxmlformats.org/officeDocument/2006/relationships/hyperlink" Target="http://jennymackness.wordpress.com/2014/06/24/principles-for-rhizomatic-thinking/"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hyperlink" Target="http://www.amazon.ca/Identity-Control-Structural-Theory-Social/dp/069100398X" TargetMode="External"/><Relationship Id="rId3" Type="http://schemas.openxmlformats.org/officeDocument/2006/relationships/hyperlink" Target="http://www.downes.ca/author/10059" TargetMode="External"/><Relationship Id="rId7" Type="http://schemas.openxmlformats.org/officeDocument/2006/relationships/hyperlink" Target="http://www.cog.brown.edu/courses/cg195/pdf_files/fall07/Simon%20and%20Newell%20%281971%29.pdf" TargetMode="External"/><Relationship Id="rId2" Type="http://schemas.openxmlformats.org/officeDocument/2006/relationships/hyperlink" Target="http://citeseerx.ist.psu.edu/viewdoc/download?doi=10.1.1.195.3584&amp;rep=rep1&amp;type=pdf" TargetMode="External"/><Relationship Id="rId1" Type="http://schemas.openxmlformats.org/officeDocument/2006/relationships/slideLayout" Target="../slideLayouts/slideLayout2.xml"/><Relationship Id="rId6" Type="http://schemas.openxmlformats.org/officeDocument/2006/relationships/hyperlink" Target="http://www.ssc.wisc.edu/theoryatmadison/papers/ivwWhite.pdf" TargetMode="External"/><Relationship Id="rId5" Type="http://schemas.openxmlformats.org/officeDocument/2006/relationships/hyperlink" Target="http://sociology.columbia.edu/node/170" TargetMode="External"/><Relationship Id="rId4" Type="http://schemas.openxmlformats.org/officeDocument/2006/relationships/hyperlink" Target="http://www.downes.ca/feed/1352"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www.downes.ca/author/10060" TargetMode="External"/><Relationship Id="rId2" Type="http://schemas.openxmlformats.org/officeDocument/2006/relationships/hyperlink" Target="http://citeseerx.ist.psu.edu/viewdoc/download?doi=10.1.1.130.1129&amp;rep=rep1&amp;type=pdf" TargetMode="External"/><Relationship Id="rId1" Type="http://schemas.openxmlformats.org/officeDocument/2006/relationships/slideLayout" Target="../slideLayouts/slideLayout2.xml"/><Relationship Id="rId4" Type="http://schemas.openxmlformats.org/officeDocument/2006/relationships/hyperlink" Target="http://www.downes.ca/feed/1353"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www.downes.ca/author/10132" TargetMode="External"/><Relationship Id="rId2" Type="http://schemas.openxmlformats.org/officeDocument/2006/relationships/hyperlink" Target="http://www.technologyreview.com/featuredstory/528226/neurosciences-new-toolbox/" TargetMode="Externa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hyperlink" Target="http://www.downes.ca/feed/681"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www.downes.ca/author/10131" TargetMode="External"/><Relationship Id="rId2" Type="http://schemas.openxmlformats.org/officeDocument/2006/relationships/hyperlink" Target="http://www.macleans.ca/society/health/bringing-mindfulness-to-the-school-curriculum/" TargetMode="Externa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hyperlink" Target="http://www.downes.ca/feed/1403"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www.downes.ca/author/10119" TargetMode="External"/><Relationship Id="rId2" Type="http://schemas.openxmlformats.org/officeDocument/2006/relationships/hyperlink" Target="http://www.ousa.ca/2014/06/10/experiential-learning-opportunities-created-equal/" TargetMode="Externa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hyperlink" Target="http://www.downes.ca/feed/1397" TargetMode="External"/></Relationships>
</file>

<file path=ppt/slides/_rels/slide70.xml.rels><?xml version="1.0" encoding="UTF-8" standalone="yes"?>
<Relationships xmlns="http://schemas.openxmlformats.org/package/2006/relationships"><Relationship Id="rId3" Type="http://schemas.openxmlformats.org/officeDocument/2006/relationships/hyperlink" Target="http://www.downes.ca/author/10090" TargetMode="External"/><Relationship Id="rId2" Type="http://schemas.openxmlformats.org/officeDocument/2006/relationships/hyperlink" Target="http://mdvfunes.com/2014/05/25/the-psychology-of-open-on-wrestling-your-inner-mooc/" TargetMode="External"/><Relationship Id="rId1" Type="http://schemas.openxmlformats.org/officeDocument/2006/relationships/slideLayout" Target="../slideLayouts/slideLayout2.xml"/><Relationship Id="rId5" Type="http://schemas.openxmlformats.org/officeDocument/2006/relationships/hyperlink" Target="http://cogdogblog.com/2014/05/25/on-the-road-with-mariana-funes-talking-about-ds106/" TargetMode="External"/><Relationship Id="rId4" Type="http://schemas.openxmlformats.org/officeDocument/2006/relationships/hyperlink" Target="http://www.downes.ca/feed/1369"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www.downes.ca/feed/1370" TargetMode="External"/><Relationship Id="rId2" Type="http://schemas.openxmlformats.org/officeDocument/2006/relationships/hyperlink" Target="http://boardthing.com/"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www.downes.ca/author/1657" TargetMode="External"/><Relationship Id="rId7" Type="http://schemas.openxmlformats.org/officeDocument/2006/relationships/image" Target="../media/image30.png"/><Relationship Id="rId2" Type="http://schemas.openxmlformats.org/officeDocument/2006/relationships/hyperlink" Target="http://cogdogblog.com/2014/05/03/moocopoly-the-game/" TargetMode="External"/><Relationship Id="rId1" Type="http://schemas.openxmlformats.org/officeDocument/2006/relationships/slideLayout" Target="../slideLayouts/slideLayout2.xml"/><Relationship Id="rId6" Type="http://schemas.openxmlformats.org/officeDocument/2006/relationships/hyperlink" Target="http://bradfrostweb.com/blog/post/monopoly-photoshop-template/" TargetMode="External"/><Relationship Id="rId5" Type="http://schemas.openxmlformats.org/officeDocument/2006/relationships/hyperlink" Target="http://tdc.ds106.us/tdc846/" TargetMode="External"/><Relationship Id="rId4" Type="http://schemas.openxmlformats.org/officeDocument/2006/relationships/hyperlink" Target="http://www.downes.ca/feed/96" TargetMode="External"/></Relationships>
</file>

<file path=ppt/slides/_rels/slide73.xml.rels><?xml version="1.0" encoding="UTF-8" standalone="yes"?>
<Relationships xmlns="http://schemas.openxmlformats.org/package/2006/relationships"><Relationship Id="rId8" Type="http://schemas.openxmlformats.org/officeDocument/2006/relationships/hyperlink" Target="http://maidsafe.net/" TargetMode="External"/><Relationship Id="rId3" Type="http://schemas.openxmlformats.org/officeDocument/2006/relationships/hyperlink" Target="http://www.downes.ca/author/10064" TargetMode="External"/><Relationship Id="rId7" Type="http://schemas.openxmlformats.org/officeDocument/2006/relationships/hyperlink" Target="http://www.dailydot.com/tags/darkmarket/" TargetMode="External"/><Relationship Id="rId2" Type="http://schemas.openxmlformats.org/officeDocument/2006/relationships/hyperlink" Target="http://www.dailydot.com/technology/decentralized-internet-future/" TargetMode="External"/><Relationship Id="rId1" Type="http://schemas.openxmlformats.org/officeDocument/2006/relationships/slideLayout" Target="../slideLayouts/slideLayout2.xml"/><Relationship Id="rId6" Type="http://schemas.openxmlformats.org/officeDocument/2006/relationships/hyperlink" Target="http://www.dailydot.com/tags/bitcoin/" TargetMode="External"/><Relationship Id="rId5" Type="http://schemas.openxmlformats.org/officeDocument/2006/relationships/hyperlink" Target="http://www.dailydot.com/tags/bittorrent/" TargetMode="External"/><Relationship Id="rId4" Type="http://schemas.openxmlformats.org/officeDocument/2006/relationships/hyperlink" Target="http://www.downes.ca/feed/1180" TargetMode="External"/></Relationships>
</file>

<file path=ppt/slides/_rels/slide74.xml.rels><?xml version="1.0" encoding="UTF-8" standalone="yes"?>
<Relationships xmlns="http://schemas.openxmlformats.org/package/2006/relationships"><Relationship Id="rId8" Type="http://schemas.openxmlformats.org/officeDocument/2006/relationships/hyperlink" Target="http://www.insidehighered.com/blogs/law-policy-and-it/fcc-net-neutrality-and-higher-education" TargetMode="External"/><Relationship Id="rId3" Type="http://schemas.openxmlformats.org/officeDocument/2006/relationships/hyperlink" Target="http://www.downes.ca/author/1912" TargetMode="External"/><Relationship Id="rId7" Type="http://schemas.openxmlformats.org/officeDocument/2006/relationships/hyperlink" Target="http://wtocenter.vn/tpp/tpps-investment-rules-harm-environment" TargetMode="External"/><Relationship Id="rId2" Type="http://schemas.openxmlformats.org/officeDocument/2006/relationships/hyperlink" Target="https://medium.com/p/7805f8049503" TargetMode="External"/><Relationship Id="rId1" Type="http://schemas.openxmlformats.org/officeDocument/2006/relationships/slideLayout" Target="../slideLayouts/slideLayout2.xml"/><Relationship Id="rId6" Type="http://schemas.openxmlformats.org/officeDocument/2006/relationships/hyperlink" Target="http://www.engadget.com/2014/04/23/brazil-passes-internet-bill-of-rights/" TargetMode="External"/><Relationship Id="rId5" Type="http://schemas.openxmlformats.org/officeDocument/2006/relationships/hyperlink" Target="https://www.fcc.gov/blog/setting-record-straight-fcc-s-open-internet-rules" TargetMode="External"/><Relationship Id="rId4" Type="http://schemas.openxmlformats.org/officeDocument/2006/relationships/hyperlink" Target="http://www.downes.ca/feed/1248" TargetMode="External"/><Relationship Id="rId9" Type="http://schemas.openxmlformats.org/officeDocument/2006/relationships/hyperlink" Target="http://www.hackeducation.com/2014/04/25/hack-education-weekly-news-4-25-2014/"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www.downes.ca/feed/1357" TargetMode="External"/><Relationship Id="rId2" Type="http://schemas.openxmlformats.org/officeDocument/2006/relationships/hyperlink" Target="http://openpolicynetwork.org/iol/#apply"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hyperlink" Target="http://staging.openpolicynetwork.org/resources/#workplan" TargetMode="External"/><Relationship Id="rId13" Type="http://schemas.openxmlformats.org/officeDocument/2006/relationships/hyperlink" Target="http://oeru.org/news/oer-foundation-joins-the-open-policy-network/" TargetMode="External"/><Relationship Id="rId3" Type="http://schemas.openxmlformats.org/officeDocument/2006/relationships/hyperlink" Target="http://www.downes.ca/feed/1357" TargetMode="External"/><Relationship Id="rId7" Type="http://schemas.openxmlformats.org/officeDocument/2006/relationships/hyperlink" Target="http://staging.openpolicynetwork.org/about/#principles" TargetMode="External"/><Relationship Id="rId12" Type="http://schemas.openxmlformats.org/officeDocument/2006/relationships/hyperlink" Target="http://www.cetis.ac.uk/cetis-joins-open-policy-network/" TargetMode="External"/><Relationship Id="rId2" Type="http://schemas.openxmlformats.org/officeDocument/2006/relationships/hyperlink" Target="http://openpolicynetwork.org/launch-of-the-open-policy-network/" TargetMode="External"/><Relationship Id="rId1" Type="http://schemas.openxmlformats.org/officeDocument/2006/relationships/slideLayout" Target="../slideLayouts/slideLayout2.xml"/><Relationship Id="rId6" Type="http://schemas.openxmlformats.org/officeDocument/2006/relationships/hyperlink" Target="http://openpolicynetwork.org/about/#join" TargetMode="External"/><Relationship Id="rId11" Type="http://schemas.openxmlformats.org/officeDocument/2006/relationships/hyperlink" Target="http://www.sparc.arl.org/blog/launch-open-policy-network" TargetMode="External"/><Relationship Id="rId5" Type="http://schemas.openxmlformats.org/officeDocument/2006/relationships/hyperlink" Target="http://openpolicynetwork.org/iol/" TargetMode="External"/><Relationship Id="rId10" Type="http://schemas.openxmlformats.org/officeDocument/2006/relationships/hyperlink" Target="https://creativecommons.org/weblog/entry/42736" TargetMode="External"/><Relationship Id="rId4" Type="http://schemas.openxmlformats.org/officeDocument/2006/relationships/hyperlink" Target="http://openpolicynetwork.org/" TargetMode="External"/><Relationship Id="rId9" Type="http://schemas.openxmlformats.org/officeDocument/2006/relationships/hyperlink" Target="http://www.grundykiwanis.org/kiwanis_international_bylaws.htm"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http://www.downes.ca/feed/1357" TargetMode="External"/><Relationship Id="rId2" Type="http://schemas.openxmlformats.org/officeDocument/2006/relationships/hyperlink" Target="http://openpolicynetwork.org/" TargetMode="External"/><Relationship Id="rId1" Type="http://schemas.openxmlformats.org/officeDocument/2006/relationships/slideLayout" Target="../slideLayouts/slideLayout2.xml"/><Relationship Id="rId4" Type="http://schemas.openxmlformats.org/officeDocument/2006/relationships/hyperlink" Target="https://docs.google.com/document/d/1J4fsZi2sabwQKM8RQq-PzDhI2ugX7dRGvYHmyU7gZLc/edit" TargetMode="External"/></Relationships>
</file>

<file path=ppt/slides/_rels/slide78.xml.rels><?xml version="1.0" encoding="UTF-8" standalone="yes"?>
<Relationships xmlns="http://schemas.openxmlformats.org/package/2006/relationships"><Relationship Id="rId3" Type="http://schemas.openxmlformats.org/officeDocument/2006/relationships/hyperlink" Target="http://www.downes.ca/author/10068" TargetMode="External"/><Relationship Id="rId2" Type="http://schemas.openxmlformats.org/officeDocument/2006/relationships/hyperlink" Target="https://www.coar-repositories.org/activities/advocacy-leadership/aligning-repository-networks-across-regions/statement-about-embargo-periods/" TargetMode="External"/><Relationship Id="rId1" Type="http://schemas.openxmlformats.org/officeDocument/2006/relationships/slideLayout" Target="../slideLayouts/slideLayout2.xml"/><Relationship Id="rId4" Type="http://schemas.openxmlformats.org/officeDocument/2006/relationships/hyperlink" Target="http://www.downes.ca/feed/1337" TargetMode="External"/></Relationships>
</file>

<file path=ppt/slides/_rels/slide79.xml.rels><?xml version="1.0" encoding="UTF-8" standalone="yes"?>
<Relationships xmlns="http://schemas.openxmlformats.org/package/2006/relationships"><Relationship Id="rId3" Type="http://schemas.openxmlformats.org/officeDocument/2006/relationships/hyperlink" Target="http://www.downes.ca/author/2724" TargetMode="External"/><Relationship Id="rId2" Type="http://schemas.openxmlformats.org/officeDocument/2006/relationships/hyperlink" Target="http://www.jarche.com/2014/05/a-world-of-pervasive-networks/" TargetMode="Externa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hyperlink" Target="http://www.downes.ca/author/10154" TargetMode="External"/><Relationship Id="rId2" Type="http://schemas.openxmlformats.org/officeDocument/2006/relationships/hyperlink" Target="http://www.theglobeandmail.com/news/national/education/education-lab/more-money-wont-fix-need-for-change-in-education/article19309812/#dashboard/follows/" TargetMode="External"/><Relationship Id="rId1" Type="http://schemas.openxmlformats.org/officeDocument/2006/relationships/slideLayout" Target="../slideLayouts/slideLayout2.xml"/><Relationship Id="rId5" Type="http://schemas.openxmlformats.org/officeDocument/2006/relationships/hyperlink" Target="http://www.downes.ca/feed/685" TargetMode="External"/><Relationship Id="rId4" Type="http://schemas.openxmlformats.org/officeDocument/2006/relationships/hyperlink" Target="http://www.downes.ca/feed/973" TargetMode="External"/></Relationships>
</file>

<file path=ppt/slides/_rels/slide80.xml.rels><?xml version="1.0" encoding="UTF-8" standalone="yes"?>
<Relationships xmlns="http://schemas.openxmlformats.org/package/2006/relationships"><Relationship Id="rId2" Type="http://schemas.openxmlformats.org/officeDocument/2006/relationships/hyperlink" Target="http://clt.lse.ac.uk/events/NetworkEDGE/networkEDGE-seminar-series-01.php" TargetMode="Externa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http://www.downes.ca/author/10057" TargetMode="External"/><Relationship Id="rId2" Type="http://schemas.openxmlformats.org/officeDocument/2006/relationships/hyperlink" Target="http://www.theguardian.com/education/2014/may/04/economics-students-overhaul-subject-teaching" TargetMode="External"/><Relationship Id="rId1" Type="http://schemas.openxmlformats.org/officeDocument/2006/relationships/slideLayout" Target="../slideLayouts/slideLayout2.xml"/><Relationship Id="rId5" Type="http://schemas.openxmlformats.org/officeDocument/2006/relationships/hyperlink" Target="http://www.isipe.net/" TargetMode="External"/><Relationship Id="rId4" Type="http://schemas.openxmlformats.org/officeDocument/2006/relationships/hyperlink" Target="http://www.downes.ca/feed/661" TargetMode="External"/></Relationships>
</file>

<file path=ppt/slides/_rels/slide83.xml.rels><?xml version="1.0" encoding="UTF-8" standalone="yes"?>
<Relationships xmlns="http://schemas.openxmlformats.org/package/2006/relationships"><Relationship Id="rId3" Type="http://schemas.openxmlformats.org/officeDocument/2006/relationships/hyperlink" Target="http://www.downes.ca/author/9019" TargetMode="External"/><Relationship Id="rId2" Type="http://schemas.openxmlformats.org/officeDocument/2006/relationships/hyperlink" Target="http://chronicle.com/blognetwork/castingoutnines/2014/06/13/three-issues-with-the-case-for-banning-laptops" TargetMode="Externa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hyperlink" Target="http://www.downes.ca/feed/1401" TargetMode="External"/></Relationships>
</file>

<file path=ppt/slides/_rels/slide84.xml.rels><?xml version="1.0" encoding="UTF-8" standalone="yes"?>
<Relationships xmlns="http://schemas.openxmlformats.org/package/2006/relationships"><Relationship Id="rId3" Type="http://schemas.openxmlformats.org/officeDocument/2006/relationships/hyperlink" Target="http://www.downes.ca/author/3284" TargetMode="External"/><Relationship Id="rId2" Type="http://schemas.openxmlformats.org/officeDocument/2006/relationships/hyperlink" Target="http://www.insidehighered.com/news/2014/05/13/stem-students-fare-better-when-professors-dont-just-lecture-study-finds" TargetMode="External"/><Relationship Id="rId1" Type="http://schemas.openxmlformats.org/officeDocument/2006/relationships/slideLayout" Target="../slideLayouts/slideLayout2.xml"/><Relationship Id="rId4" Type="http://schemas.openxmlformats.org/officeDocument/2006/relationships/hyperlink" Target="http://www.downes.ca/feed/269" TargetMode="External"/></Relationships>
</file>

<file path=ppt/slides/_rels/slide85.xml.rels><?xml version="1.0" encoding="UTF-8" standalone="yes"?>
<Relationships xmlns="http://schemas.openxmlformats.org/package/2006/relationships"><Relationship Id="rId3" Type="http://schemas.openxmlformats.org/officeDocument/2006/relationships/hyperlink" Target="http://www.downes.ca/author/10115" TargetMode="External"/><Relationship Id="rId2" Type="http://schemas.openxmlformats.org/officeDocument/2006/relationships/hyperlink" Target="http://campustechnology.com/articles/2014/06/09/report-students-expect-future-universities-to-be-flexible-accessible-career-oriented.aspx" TargetMode="Externa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hyperlink" Target="http://www.laureate.net/~/media/Files/LGG/Documents/About/Zogby%20Final%20Report.ashx" TargetMode="External"/><Relationship Id="rId4" Type="http://schemas.openxmlformats.org/officeDocument/2006/relationships/hyperlink" Target="http://www.downes.ca/feed/1052" TargetMode="External"/></Relationships>
</file>

<file path=ppt/slides/_rels/slide86.xml.rels><?xml version="1.0" encoding="UTF-8" standalone="yes"?>
<Relationships xmlns="http://schemas.openxmlformats.org/package/2006/relationships"><Relationship Id="rId8" Type="http://schemas.openxmlformats.org/officeDocument/2006/relationships/hyperlink" Target="http://darcynorman.net/2014/05/16/cnie-session-on-campus-engagement/#footnote_0_18452" TargetMode="External"/><Relationship Id="rId3" Type="http://schemas.openxmlformats.org/officeDocument/2006/relationships/hyperlink" Target="http://www.downes.ca/author/6253" TargetMode="External"/><Relationship Id="rId7" Type="http://schemas.openxmlformats.org/officeDocument/2006/relationships/hyperlink" Target="https://github.com/ucalgary/lms-requirements" TargetMode="External"/><Relationship Id="rId2" Type="http://schemas.openxmlformats.org/officeDocument/2006/relationships/hyperlink" Target="http://darcynorman.net/2014/05/16/cnie-session-on-campus-engagement/" TargetMode="External"/><Relationship Id="rId1" Type="http://schemas.openxmlformats.org/officeDocument/2006/relationships/slideLayout" Target="../slideLayouts/slideLayout2.xml"/><Relationship Id="rId6" Type="http://schemas.openxmlformats.org/officeDocument/2006/relationships/hyperlink" Target="http://elearn.ucalgary.ca/discovery/reports" TargetMode="External"/><Relationship Id="rId5" Type="http://schemas.openxmlformats.org/officeDocument/2006/relationships/hyperlink" Target="http://darcynorman.net/presentations/cnie2014/CNIE%20Campus%20Engagement.pptx" TargetMode="External"/><Relationship Id="rId4" Type="http://schemas.openxmlformats.org/officeDocument/2006/relationships/hyperlink" Target="http://www.downes.ca/feed/1371" TargetMode="External"/><Relationship Id="rId9" Type="http://schemas.openxmlformats.org/officeDocument/2006/relationships/hyperlink" Target="http://www.tru.ca/distance/cnie.html" TargetMode="External"/></Relationships>
</file>

<file path=ppt/slides/_rels/slide87.xml.rels><?xml version="1.0" encoding="UTF-8" standalone="yes"?>
<Relationships xmlns="http://schemas.openxmlformats.org/package/2006/relationships"><Relationship Id="rId3" Type="http://schemas.openxmlformats.org/officeDocument/2006/relationships/hyperlink" Target="http://www.downes.ca/author/2826" TargetMode="External"/><Relationship Id="rId2" Type="http://schemas.openxmlformats.org/officeDocument/2006/relationships/hyperlink" Target="http://www.economist.com/news/briefing/21605899-staid-higher-education-business-about-experience-welcome-earthquake-digital?fsrc=scn/tw_ec/the_digital_degree" TargetMode="External"/><Relationship Id="rId1" Type="http://schemas.openxmlformats.org/officeDocument/2006/relationships/slideLayout" Target="../slideLayouts/slideLayout2.xml"/><Relationship Id="rId4" Type="http://schemas.openxmlformats.org/officeDocument/2006/relationships/hyperlink" Target="http://www.downes.ca/feed/1092" TargetMode="External"/></Relationships>
</file>

<file path=ppt/slides/_rels/slide88.xml.rels><?xml version="1.0" encoding="UTF-8" standalone="yes"?>
<Relationships xmlns="http://schemas.openxmlformats.org/package/2006/relationships"><Relationship Id="rId3" Type="http://schemas.openxmlformats.org/officeDocument/2006/relationships/hyperlink" Target="http://www.downes.ca/author/10096" TargetMode="External"/><Relationship Id="rId2" Type="http://schemas.openxmlformats.org/officeDocument/2006/relationships/hyperlink" Target="http://higheredtoday.org/2014/05/05/three-trends-worth-watching-for-continuing-education-leaders/" TargetMode="External"/><Relationship Id="rId1" Type="http://schemas.openxmlformats.org/officeDocument/2006/relationships/slideLayout" Target="../slideLayouts/slideLayout2.xml"/><Relationship Id="rId4" Type="http://schemas.openxmlformats.org/officeDocument/2006/relationships/hyperlink" Target="http://www.downes.ca/feed/1375" TargetMode="External"/></Relationships>
</file>

<file path=ppt/slides/_rels/slide89.xml.rels><?xml version="1.0" encoding="UTF-8" standalone="yes"?>
<Relationships xmlns="http://schemas.openxmlformats.org/package/2006/relationships"><Relationship Id="rId3" Type="http://schemas.openxmlformats.org/officeDocument/2006/relationships/hyperlink" Target="http://www.downes.ca/author/9584" TargetMode="External"/><Relationship Id="rId2" Type="http://schemas.openxmlformats.org/officeDocument/2006/relationships/hyperlink" Target="https://www.eff.org/deeplinks/2014/06/bad-day-bad-patents-supreme-court-unanimously-strikes-down-abstract-software" TargetMode="External"/><Relationship Id="rId1" Type="http://schemas.openxmlformats.org/officeDocument/2006/relationships/slideLayout" Target="../slideLayouts/slideLayout2.xml"/><Relationship Id="rId5" Type="http://schemas.openxmlformats.org/officeDocument/2006/relationships/hyperlink" Target="http://www.downes.ca/feed/1021" TargetMode="External"/><Relationship Id="rId4" Type="http://schemas.openxmlformats.org/officeDocument/2006/relationships/hyperlink" Target="http://www.downes.ca/author/10148"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www.downes.ca/author/10145" TargetMode="External"/><Relationship Id="rId3" Type="http://schemas.openxmlformats.org/officeDocument/2006/relationships/hyperlink" Target="http://www.downes.ca/author/10140" TargetMode="External"/><Relationship Id="rId7" Type="http://schemas.openxmlformats.org/officeDocument/2006/relationships/hyperlink" Target="http://www.downes.ca/author/10144" TargetMode="External"/><Relationship Id="rId2" Type="http://schemas.openxmlformats.org/officeDocument/2006/relationships/hyperlink" Target="http://www.aft.org/pdfs/highered/BorrowingAgainstFuture0514.pdf" TargetMode="External"/><Relationship Id="rId1" Type="http://schemas.openxmlformats.org/officeDocument/2006/relationships/slideLayout" Target="../slideLayouts/slideLayout2.xml"/><Relationship Id="rId6" Type="http://schemas.openxmlformats.org/officeDocument/2006/relationships/hyperlink" Target="http://www.downes.ca/author/10143" TargetMode="External"/><Relationship Id="rId5" Type="http://schemas.openxmlformats.org/officeDocument/2006/relationships/hyperlink" Target="http://www.downes.ca/author/10142" TargetMode="External"/><Relationship Id="rId10" Type="http://schemas.openxmlformats.org/officeDocument/2006/relationships/image" Target="../media/image2.png"/><Relationship Id="rId4" Type="http://schemas.openxmlformats.org/officeDocument/2006/relationships/hyperlink" Target="http://www.downes.ca/author/10141" TargetMode="External"/><Relationship Id="rId9" Type="http://schemas.openxmlformats.org/officeDocument/2006/relationships/hyperlink" Target="http://www.downes.ca/feed/1408" TargetMode="External"/></Relationships>
</file>

<file path=ppt/slides/_rels/slide90.xml.rels><?xml version="1.0" encoding="UTF-8" standalone="yes"?>
<Relationships xmlns="http://schemas.openxmlformats.org/package/2006/relationships"><Relationship Id="rId3" Type="http://schemas.openxmlformats.org/officeDocument/2006/relationships/hyperlink" Target="http://www.downes.ca/author/8084" TargetMode="External"/><Relationship Id="rId2" Type="http://schemas.openxmlformats.org/officeDocument/2006/relationships/hyperlink" Target="http://hackeducation.com/2014/06/18/unfathomable-cetis2014/" TargetMode="Externa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hyperlink" Target="http://www.downes.ca/feed/639" TargetMode="External"/></Relationships>
</file>

<file path=ppt/slides/_rels/slide91.xml.rels><?xml version="1.0" encoding="UTF-8" standalone="yes"?>
<Relationships xmlns="http://schemas.openxmlformats.org/package/2006/relationships"><Relationship Id="rId3" Type="http://schemas.openxmlformats.org/officeDocument/2006/relationships/hyperlink" Target="http://www.downes.ca/author/10176" TargetMode="External"/><Relationship Id="rId7" Type="http://schemas.openxmlformats.org/officeDocument/2006/relationships/hyperlink" Target="http://www.downes.ca/feed/1342" TargetMode="External"/><Relationship Id="rId2" Type="http://schemas.openxmlformats.org/officeDocument/2006/relationships/hyperlink" Target="http://jolt.merlot.org/vol10no2/fisher_0614.pdf" TargetMode="External"/><Relationship Id="rId1" Type="http://schemas.openxmlformats.org/officeDocument/2006/relationships/slideLayout" Target="../slideLayouts/slideLayout2.xml"/><Relationship Id="rId6" Type="http://schemas.openxmlformats.org/officeDocument/2006/relationships/hyperlink" Target="http://www.downes.ca/author/10179" TargetMode="External"/><Relationship Id="rId5" Type="http://schemas.openxmlformats.org/officeDocument/2006/relationships/hyperlink" Target="http://www.downes.ca/author/10178" TargetMode="External"/><Relationship Id="rId4" Type="http://schemas.openxmlformats.org/officeDocument/2006/relationships/hyperlink" Target="http://www.downes.ca/author/10177" TargetMode="External"/></Relationships>
</file>

<file path=ppt/slides/_rels/slide92.xml.rels><?xml version="1.0" encoding="UTF-8" standalone="yes"?>
<Relationships xmlns="http://schemas.openxmlformats.org/package/2006/relationships"><Relationship Id="rId3" Type="http://schemas.openxmlformats.org/officeDocument/2006/relationships/hyperlink" Target="http://www.downes.ca/author/422" TargetMode="External"/><Relationship Id="rId2" Type="http://schemas.openxmlformats.org/officeDocument/2006/relationships/hyperlink" Target="http://learningdesigner.org/" TargetMode="External"/><Relationship Id="rId1" Type="http://schemas.openxmlformats.org/officeDocument/2006/relationships/slideLayout" Target="../slideLayouts/slideLayout2.xml"/><Relationship Id="rId5" Type="http://schemas.openxmlformats.org/officeDocument/2006/relationships/hyperlink" Target="https://www.facebook.com/diana.laurillard" TargetMode="External"/><Relationship Id="rId4" Type="http://schemas.openxmlformats.org/officeDocument/2006/relationships/hyperlink" Target="http://www.downes.ca/feed/1339" TargetMode="External"/></Relationships>
</file>

<file path=ppt/slides/_rels/slide93.xml.rels><?xml version="1.0" encoding="UTF-8" standalone="yes"?>
<Relationships xmlns="http://schemas.openxmlformats.org/package/2006/relationships"><Relationship Id="rId3" Type="http://schemas.openxmlformats.org/officeDocument/2006/relationships/hyperlink" Target="http://www.downes.ca/author/10052" TargetMode="External"/><Relationship Id="rId7" Type="http://schemas.openxmlformats.org/officeDocument/2006/relationships/image" Target="../media/image35.png"/><Relationship Id="rId2" Type="http://schemas.openxmlformats.org/officeDocument/2006/relationships/hyperlink" Target="http://googleblog.blogspot.ca/2014/05/previewing-new-classroom.html" TargetMode="External"/><Relationship Id="rId1" Type="http://schemas.openxmlformats.org/officeDocument/2006/relationships/slideLayout" Target="../slideLayouts/slideLayout2.xml"/><Relationship Id="rId6" Type="http://schemas.openxmlformats.org/officeDocument/2006/relationships/hyperlink" Target="http://www.google.com/enterprise/apps/education/" TargetMode="External"/><Relationship Id="rId5" Type="http://schemas.openxmlformats.org/officeDocument/2006/relationships/hyperlink" Target="http://google.com/edu/classroom" TargetMode="External"/><Relationship Id="rId4" Type="http://schemas.openxmlformats.org/officeDocument/2006/relationships/hyperlink" Target="http://www.downes.ca/feed/1025" TargetMode="External"/></Relationships>
</file>

<file path=ppt/slides/_rels/slide94.xml.rels><?xml version="1.0" encoding="UTF-8" standalone="yes"?>
<Relationships xmlns="http://schemas.openxmlformats.org/package/2006/relationships"><Relationship Id="rId3" Type="http://schemas.openxmlformats.org/officeDocument/2006/relationships/hyperlink" Target="http://www.downes.ca/author/10153" TargetMode="External"/><Relationship Id="rId7" Type="http://schemas.openxmlformats.org/officeDocument/2006/relationships/hyperlink" Target="https://research.google.com/university/relations/focused_research_awards.html" TargetMode="External"/><Relationship Id="rId2" Type="http://schemas.openxmlformats.org/officeDocument/2006/relationships/hyperlink" Target="http://unescochair.blogs.uoc.edu/blog/2014/06/25/a-goal-for-google-and-carnegie-mellons-mooc-research/" TargetMode="External"/><Relationship Id="rId1" Type="http://schemas.openxmlformats.org/officeDocument/2006/relationships/slideLayout" Target="../slideLayouts/slideLayout2.xml"/><Relationship Id="rId6" Type="http://schemas.openxmlformats.org/officeDocument/2006/relationships/hyperlink" Target="http://chronicle.com/blogs/wiredcampus/google-will-finance-carnegie-mellons-mooc-research/53521" TargetMode="External"/><Relationship Id="rId5" Type="http://schemas.openxmlformats.org/officeDocument/2006/relationships/hyperlink" Target="http://research.google.com/university/relations/focused_research_awards.html" TargetMode="External"/><Relationship Id="rId4" Type="http://schemas.openxmlformats.org/officeDocument/2006/relationships/hyperlink" Target="http://www.downes.ca/feed/1418" TargetMode="External"/></Relationships>
</file>

<file path=ppt/slides/_rels/slide95.xml.rels><?xml version="1.0" encoding="UTF-8" standalone="yes"?>
<Relationships xmlns="http://schemas.openxmlformats.org/package/2006/relationships"><Relationship Id="rId8" Type="http://schemas.openxmlformats.org/officeDocument/2006/relationships/hyperlink" Target="http://www.downes.ca/feed/744" TargetMode="External"/><Relationship Id="rId3" Type="http://schemas.openxmlformats.org/officeDocument/2006/relationships/hyperlink" Target="http://www.downes.ca/author/2190" TargetMode="External"/><Relationship Id="rId7" Type="http://schemas.openxmlformats.org/officeDocument/2006/relationships/hyperlink" Target="http://www.downes.ca/author/1246" TargetMode="External"/><Relationship Id="rId2" Type="http://schemas.openxmlformats.org/officeDocument/2006/relationships/hyperlink" Target="http://www.educause.edu/ero/article/selecting-learning-management-system-advice-academic-perspective" TargetMode="External"/><Relationship Id="rId1" Type="http://schemas.openxmlformats.org/officeDocument/2006/relationships/slideLayout" Target="../slideLayouts/slideLayout2.xml"/><Relationship Id="rId6" Type="http://schemas.openxmlformats.org/officeDocument/2006/relationships/hyperlink" Target="http://www.downes.ca/author/9981" TargetMode="External"/><Relationship Id="rId5" Type="http://schemas.openxmlformats.org/officeDocument/2006/relationships/hyperlink" Target="http://www.downes.ca/author/9980" TargetMode="External"/><Relationship Id="rId10" Type="http://schemas.openxmlformats.org/officeDocument/2006/relationships/image" Target="../media/image36.png"/><Relationship Id="rId4" Type="http://schemas.openxmlformats.org/officeDocument/2006/relationships/hyperlink" Target="http://www.downes.ca/author/9979" TargetMode="External"/><Relationship Id="rId9" Type="http://schemas.openxmlformats.org/officeDocument/2006/relationships/hyperlink" Target="http://www.educause.edu/visuals/shared/er/ero1434/selecting_lms.pdf" TargetMode="External"/></Relationships>
</file>

<file path=ppt/slides/_rels/slide96.xml.rels><?xml version="1.0" encoding="UTF-8" standalone="yes"?>
<Relationships xmlns="http://schemas.openxmlformats.org/package/2006/relationships"><Relationship Id="rId3" Type="http://schemas.openxmlformats.org/officeDocument/2006/relationships/hyperlink" Target="http://www.downes.ca/author/7394" TargetMode="External"/><Relationship Id="rId2" Type="http://schemas.openxmlformats.org/officeDocument/2006/relationships/hyperlink" Target="http://davidtjones.wordpress.com/2014/03/31/bim-and-bad/" TargetMode="External"/><Relationship Id="rId1" Type="http://schemas.openxmlformats.org/officeDocument/2006/relationships/slideLayout" Target="../slideLayouts/slideLayout2.xml"/><Relationship Id="rId4" Type="http://schemas.openxmlformats.org/officeDocument/2006/relationships/hyperlink" Target="http://www.downes.ca/feed/539" TargetMode="External"/></Relationships>
</file>

<file path=ppt/slides/_rels/slide97.xml.rels><?xml version="1.0" encoding="UTF-8" standalone="yes"?>
<Relationships xmlns="http://schemas.openxmlformats.org/package/2006/relationships"><Relationship Id="rId3" Type="http://schemas.openxmlformats.org/officeDocument/2006/relationships/hyperlink" Target="http://www.downes.ca/author/10178" TargetMode="External"/><Relationship Id="rId7" Type="http://schemas.openxmlformats.org/officeDocument/2006/relationships/hyperlink" Target="http://www.downes.ca/feed/1141" TargetMode="External"/><Relationship Id="rId2" Type="http://schemas.openxmlformats.org/officeDocument/2006/relationships/hyperlink" Target="http://jolt.merlot.org/vol10no2/brinthaupt_0614.pdf" TargetMode="External"/><Relationship Id="rId1" Type="http://schemas.openxmlformats.org/officeDocument/2006/relationships/slideLayout" Target="../slideLayouts/slideLayout2.xml"/><Relationship Id="rId6" Type="http://schemas.openxmlformats.org/officeDocument/2006/relationships/hyperlink" Target="http://www.downes.ca/author/10182" TargetMode="External"/><Relationship Id="rId5" Type="http://schemas.openxmlformats.org/officeDocument/2006/relationships/hyperlink" Target="http://www.downes.ca/author/10181" TargetMode="External"/><Relationship Id="rId4" Type="http://schemas.openxmlformats.org/officeDocument/2006/relationships/hyperlink" Target="http://www.downes.ca/author/10180" TargetMode="External"/></Relationships>
</file>

<file path=ppt/slides/_rels/slide98.xml.rels><?xml version="1.0" encoding="UTF-8" standalone="yes"?>
<Relationships xmlns="http://schemas.openxmlformats.org/package/2006/relationships"><Relationship Id="rId8" Type="http://schemas.openxmlformats.org/officeDocument/2006/relationships/hyperlink" Target="http://www.jorum.ac.uk/" TargetMode="External"/><Relationship Id="rId3" Type="http://schemas.openxmlformats.org/officeDocument/2006/relationships/hyperlink" Target="http://www.downes.ca/author/6170" TargetMode="External"/><Relationship Id="rId7" Type="http://schemas.openxmlformats.org/officeDocument/2006/relationships/hyperlink" Target="http://blogs.pjjk.net/phil/explaining-the-lrmi-alignment-object/" TargetMode="External"/><Relationship Id="rId2" Type="http://schemas.openxmlformats.org/officeDocument/2006/relationships/hyperlink" Target="http://blogs.pjjk.net/phil/lrmi-at-the-cetis-conference-2014/" TargetMode="External"/><Relationship Id="rId1" Type="http://schemas.openxmlformats.org/officeDocument/2006/relationships/slideLayout" Target="../slideLayouts/slideLayout2.xml"/><Relationship Id="rId6" Type="http://schemas.openxmlformats.org/officeDocument/2006/relationships/hyperlink" Target="http://publications.cetis.ac.uk/2014/960" TargetMode="External"/><Relationship Id="rId5" Type="http://schemas.openxmlformats.org/officeDocument/2006/relationships/hyperlink" Target="http://www.downes.ca/feed/1208" TargetMode="External"/><Relationship Id="rId10" Type="http://schemas.openxmlformats.org/officeDocument/2006/relationships/image" Target="../media/image37.png"/><Relationship Id="rId4" Type="http://schemas.openxmlformats.org/officeDocument/2006/relationships/hyperlink" Target="http://www.downes.ca/author/3775" TargetMode="External"/><Relationship Id="rId9" Type="http://schemas.openxmlformats.org/officeDocument/2006/relationships/hyperlink" Target="http://videolectures.net/ocwc2014_barker_schema/" TargetMode="External"/></Relationships>
</file>

<file path=ppt/slides/_rels/slide99.xml.rels><?xml version="1.0" encoding="UTF-8" standalone="yes"?>
<Relationships xmlns="http://schemas.openxmlformats.org/package/2006/relationships"><Relationship Id="rId3" Type="http://schemas.openxmlformats.org/officeDocument/2006/relationships/hyperlink" Target="http://www.downes.ca/author/10155" TargetMode="External"/><Relationship Id="rId2" Type="http://schemas.openxmlformats.org/officeDocument/2006/relationships/hyperlink" Target="http://blogs.pjjk.net/phil/who-is-using-lrmi-metadata/" TargetMode="External"/><Relationship Id="rId1" Type="http://schemas.openxmlformats.org/officeDocument/2006/relationships/slideLayout" Target="../slideLayouts/slideLayout2.xml"/><Relationship Id="rId5" Type="http://schemas.openxmlformats.org/officeDocument/2006/relationships/hyperlink" Target="http://www.downes.ca/feed/306" TargetMode="External"/><Relationship Id="rId4" Type="http://schemas.openxmlformats.org/officeDocument/2006/relationships/hyperlink" Target="http://www.downes.ca/feed/1419"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CA" dirty="0" smtClean="0"/>
              <a:t>Beyond Free: Open Learning in a Networked World</a:t>
            </a:r>
            <a:br>
              <a:rPr lang="en-CA" dirty="0" smtClean="0"/>
            </a:br>
            <a:endParaRPr lang="en-CA" dirty="0"/>
          </a:p>
        </p:txBody>
      </p:sp>
      <p:sp>
        <p:nvSpPr>
          <p:cNvPr id="3" name="Subtitle 2"/>
          <p:cNvSpPr>
            <a:spLocks noGrp="1"/>
          </p:cNvSpPr>
          <p:nvPr>
            <p:ph type="subTitle" idx="1"/>
          </p:nvPr>
        </p:nvSpPr>
        <p:spPr/>
        <p:txBody>
          <a:bodyPr/>
          <a:lstStyle/>
          <a:p>
            <a:r>
              <a:rPr lang="en-CA" dirty="0" smtClean="0"/>
              <a:t>For APT 2014 (8th July, Greenwich)</a:t>
            </a:r>
          </a:p>
          <a:p>
            <a:r>
              <a:rPr lang="en-CA" sz="1600" dirty="0" smtClean="0">
                <a:hlinkClick r:id="rId2"/>
              </a:rPr>
              <a:t>https://showtime.gre.ac.uk/index.php/ecentre/apt2014/schedConf/index</a:t>
            </a:r>
            <a:endParaRPr lang="en-CA" sz="1600" dirty="0" smtClean="0"/>
          </a:p>
          <a:p>
            <a:endParaRPr lang="en-CA" dirty="0"/>
          </a:p>
        </p:txBody>
      </p:sp>
    </p:spTree>
    <p:extLst>
      <p:ext uri="{BB962C8B-B14F-4D97-AF65-F5344CB8AC3E}">
        <p14:creationId xmlns:p14="http://schemas.microsoft.com/office/powerpoint/2010/main" val="19872933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7500" lnSpcReduction="20000"/>
          </a:bodyPr>
          <a:lstStyle/>
          <a:p>
            <a:r>
              <a:rPr lang="en-CA" b="1" dirty="0" smtClean="0">
                <a:effectLst/>
                <a:hlinkClick r:id="rId2"/>
              </a:rPr>
              <a:t>New Data Suggests the High Costs of Education is Hurting Families</a:t>
            </a:r>
            <a:r>
              <a:rPr lang="en-CA" dirty="0" smtClean="0">
                <a:effectLst/>
              </a:rPr>
              <a:t/>
            </a:r>
            <a:br>
              <a:rPr lang="en-CA" dirty="0" smtClean="0">
                <a:effectLst/>
              </a:rPr>
            </a:br>
            <a:r>
              <a:rPr lang="en-CA" dirty="0">
                <a:hlinkClick r:id="rId3"/>
              </a:rPr>
              <a:t>Jonathan Champagne</a:t>
            </a:r>
            <a:r>
              <a:rPr lang="en-CA" dirty="0" smtClean="0">
                <a:effectLst/>
              </a:rPr>
              <a:t>, </a:t>
            </a:r>
            <a:r>
              <a:rPr lang="en-CA" dirty="0">
                <a:hlinkClick r:id="rId4"/>
              </a:rPr>
              <a:t>Canadian Alliance of Student Associations</a:t>
            </a:r>
            <a:r>
              <a:rPr lang="en-CA" dirty="0" smtClean="0">
                <a:effectLst/>
              </a:rPr>
              <a:t>, Jun 09, 2014</a:t>
            </a:r>
            <a:br>
              <a:rPr lang="en-CA" dirty="0" smtClean="0">
                <a:effectLst/>
              </a:rPr>
            </a:br>
            <a:r>
              <a:rPr lang="en-CA" i="1" dirty="0" smtClean="0">
                <a:effectLst/>
              </a:rPr>
              <a:t>Commentary by Stephen Downes</a:t>
            </a:r>
            <a:r>
              <a:rPr lang="en-CA" dirty="0" smtClean="0">
                <a:effectLst/>
              </a:rPr>
              <a:t> </a:t>
            </a:r>
          </a:p>
          <a:p>
            <a:r>
              <a:rPr lang="en-CA" dirty="0" smtClean="0">
                <a:effectLst/>
              </a:rPr>
              <a:t>According to this survey from the Canadian Alliance of Student Associations, "The high cost of tuition and housing is not only straining  students’ budgets, but it is also requiring major sacrifices on the part of families." This is consistent with a steady stream of reports on the impact of the cost of education. This in large part explains why there is such a demand for effective open online learning. Related: </a:t>
            </a:r>
            <a:r>
              <a:rPr lang="en-CA" dirty="0" smtClean="0">
                <a:effectLst/>
                <a:hlinkClick r:id="rId5"/>
              </a:rPr>
              <a:t>another initiative</a:t>
            </a:r>
            <a:r>
              <a:rPr lang="en-CA" dirty="0" smtClean="0">
                <a:effectLst/>
              </a:rPr>
              <a:t> to </a:t>
            </a:r>
            <a:r>
              <a:rPr lang="en-CA" dirty="0" err="1" smtClean="0">
                <a:effectLst/>
              </a:rPr>
              <a:t>crowdfund</a:t>
            </a:r>
            <a:r>
              <a:rPr lang="en-CA" dirty="0" smtClean="0">
                <a:effectLst/>
              </a:rPr>
              <a:t> university projects and programs, in another </a:t>
            </a:r>
            <a:r>
              <a:rPr lang="en-CA" dirty="0" err="1" smtClean="0">
                <a:effectLst/>
              </a:rPr>
              <a:t>crowdfunding</a:t>
            </a:r>
            <a:r>
              <a:rPr lang="en-CA" dirty="0" smtClean="0">
                <a:effectLst/>
              </a:rPr>
              <a:t> silo.</a:t>
            </a:r>
          </a:p>
          <a:p>
            <a:endParaRPr lang="en-CA" dirty="0"/>
          </a:p>
        </p:txBody>
      </p:sp>
    </p:spTree>
    <p:extLst>
      <p:ext uri="{BB962C8B-B14F-4D97-AF65-F5344CB8AC3E}">
        <p14:creationId xmlns:p14="http://schemas.microsoft.com/office/powerpoint/2010/main" val="91740397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40000" lnSpcReduction="20000"/>
          </a:bodyPr>
          <a:lstStyle/>
          <a:p>
            <a:r>
              <a:rPr lang="en-CA" b="1" dirty="0" smtClean="0">
                <a:effectLst/>
                <a:hlinkClick r:id="rId2"/>
              </a:rPr>
              <a:t>Mass Customization of Education by an Institution of HE: What Can We Learn from Industry?</a:t>
            </a:r>
            <a:r>
              <a:rPr lang="en-CA" dirty="0" smtClean="0">
                <a:effectLst/>
              </a:rPr>
              <a:t/>
            </a:r>
            <a:br>
              <a:rPr lang="en-CA" dirty="0" smtClean="0">
                <a:effectLst/>
              </a:rPr>
            </a:br>
            <a:r>
              <a:rPr lang="en-CA" dirty="0">
                <a:hlinkClick r:id="rId3"/>
              </a:rPr>
              <a:t>Robert </a:t>
            </a:r>
            <a:r>
              <a:rPr lang="en-CA" dirty="0" err="1">
                <a:hlinkClick r:id="rId3"/>
              </a:rPr>
              <a:t>Schuwer</a:t>
            </a:r>
            <a:r>
              <a:rPr lang="en-CA" dirty="0" smtClean="0">
                <a:effectLst/>
              </a:rPr>
              <a:t>, </a:t>
            </a:r>
            <a:r>
              <a:rPr lang="en-CA" dirty="0">
                <a:hlinkClick r:id="rId4"/>
              </a:rPr>
              <a:t>Rob </a:t>
            </a:r>
            <a:r>
              <a:rPr lang="en-CA" dirty="0" err="1">
                <a:hlinkClick r:id="rId4"/>
              </a:rPr>
              <a:t>Kusters</a:t>
            </a:r>
            <a:r>
              <a:rPr lang="en-CA" dirty="0" smtClean="0">
                <a:effectLst/>
              </a:rPr>
              <a:t>, </a:t>
            </a:r>
            <a:r>
              <a:rPr lang="en-CA" dirty="0">
                <a:hlinkClick r:id="rId5"/>
              </a:rPr>
              <a:t>International Review of Research in Open</a:t>
            </a:r>
            <a:r>
              <a:rPr lang="en-CA" dirty="0" smtClean="0">
                <a:effectLst/>
              </a:rPr>
              <a:t>, </a:t>
            </a:r>
            <a:r>
              <a:rPr lang="en-CA" dirty="0">
                <a:hlinkClick r:id="rId6"/>
              </a:rPr>
              <a:t>Distance Learning (IRRODL)</a:t>
            </a:r>
            <a:r>
              <a:rPr lang="en-CA" dirty="0" smtClean="0">
                <a:effectLst/>
              </a:rPr>
              <a:t>, May 05, 2014</a:t>
            </a:r>
            <a:br>
              <a:rPr lang="en-CA" dirty="0" smtClean="0">
                <a:effectLst/>
              </a:rPr>
            </a:br>
            <a:r>
              <a:rPr lang="en-CA" i="1" dirty="0" smtClean="0">
                <a:effectLst/>
              </a:rPr>
              <a:t>Commentary by Stephen Downes</a:t>
            </a:r>
            <a:r>
              <a:rPr lang="en-CA" dirty="0" smtClean="0">
                <a:effectLst/>
              </a:rPr>
              <a:t> </a:t>
            </a:r>
          </a:p>
          <a:p>
            <a:r>
              <a:rPr lang="en-CA" dirty="0" smtClean="0">
                <a:effectLst/>
              </a:rPr>
              <a:t>So this seems like a good time to restate a distinction I've been using for some time now:</a:t>
            </a:r>
          </a:p>
          <a:p>
            <a:r>
              <a:rPr lang="en-CA" dirty="0" smtClean="0">
                <a:effectLst/>
              </a:rPr>
              <a:t/>
            </a:r>
            <a:br>
              <a:rPr lang="en-CA" dirty="0" smtClean="0">
                <a:effectLst/>
              </a:rPr>
            </a:br>
            <a:r>
              <a:rPr lang="en-CA" dirty="0" smtClean="0">
                <a:effectLst/>
              </a:rPr>
              <a:t/>
            </a:r>
            <a:br>
              <a:rPr lang="en-CA" dirty="0" smtClean="0">
                <a:effectLst/>
              </a:rPr>
            </a:br>
            <a:r>
              <a:rPr lang="en-CA" i="1" dirty="0" smtClean="0">
                <a:effectLst/>
              </a:rPr>
              <a:t>personalized</a:t>
            </a:r>
            <a:r>
              <a:rPr lang="en-CA" dirty="0" smtClean="0">
                <a:effectLst/>
              </a:rPr>
              <a:t> - a common product is adapted for use by an individual</a:t>
            </a:r>
          </a:p>
          <a:p>
            <a:r>
              <a:rPr lang="en-CA" dirty="0" smtClean="0">
                <a:effectLst/>
              </a:rPr>
              <a:t/>
            </a:r>
            <a:br>
              <a:rPr lang="en-CA" dirty="0" smtClean="0">
                <a:effectLst/>
              </a:rPr>
            </a:br>
            <a:r>
              <a:rPr lang="en-CA" i="1" dirty="0" smtClean="0">
                <a:effectLst/>
              </a:rPr>
              <a:t>personal</a:t>
            </a:r>
            <a:r>
              <a:rPr lang="en-CA" dirty="0" smtClean="0">
                <a:effectLst/>
              </a:rPr>
              <a:t> - a unique produced is created for and possibly by the individual</a:t>
            </a:r>
          </a:p>
          <a:p>
            <a:r>
              <a:rPr lang="en-CA" dirty="0" smtClean="0">
                <a:effectLst/>
              </a:rPr>
              <a:t/>
            </a:r>
            <a:br>
              <a:rPr lang="en-CA" dirty="0" smtClean="0">
                <a:effectLst/>
              </a:rPr>
            </a:br>
            <a:endParaRPr lang="en-CA" dirty="0" smtClean="0">
              <a:effectLst/>
            </a:endParaRPr>
          </a:p>
          <a:p>
            <a:r>
              <a:rPr lang="en-CA" dirty="0" smtClean="0">
                <a:effectLst/>
              </a:rPr>
              <a:t/>
            </a:r>
            <a:br>
              <a:rPr lang="en-CA" dirty="0" smtClean="0">
                <a:effectLst/>
              </a:rPr>
            </a:br>
            <a:r>
              <a:rPr lang="en-CA" dirty="0" smtClean="0">
                <a:effectLst/>
              </a:rPr>
              <a:t>A similar distinction appears with similar terms. So, for example, a </a:t>
            </a:r>
            <a:r>
              <a:rPr lang="en-CA" i="1" dirty="0" smtClean="0">
                <a:effectLst/>
              </a:rPr>
              <a:t>custom car</a:t>
            </a:r>
            <a:r>
              <a:rPr lang="en-CA" dirty="0" smtClean="0">
                <a:effectLst/>
              </a:rPr>
              <a:t> is one that was built especially for you, while a customized car is a production-line car with features adjusted to your specification. And so on. That's why I say I am working on 'personal learning' rather than 'personalized learning'.</a:t>
            </a:r>
          </a:p>
          <a:p>
            <a:r>
              <a:rPr lang="en-CA" dirty="0" smtClean="0">
                <a:effectLst/>
              </a:rPr>
              <a:t/>
            </a:r>
            <a:br>
              <a:rPr lang="en-CA" dirty="0" smtClean="0">
                <a:effectLst/>
              </a:rPr>
            </a:br>
            <a:r>
              <a:rPr lang="en-CA" dirty="0" smtClean="0">
                <a:effectLst/>
              </a:rPr>
              <a:t>Why is this important? Because if you're not careful you'll fall into the error made by the authors of this paper as they try to create personal learning in the mould of mass customization (as, they say, it has been practised in other industries for years). So we get a picture of 'customized' learning where you, the learner, are essentially creating a learning design by picking from a menu of customization options. That's fine if you basically wanted to learn the same </a:t>
            </a:r>
            <a:r>
              <a:rPr lang="en-CA" i="1" dirty="0" smtClean="0">
                <a:effectLst/>
              </a:rPr>
              <a:t>way</a:t>
            </a:r>
            <a:r>
              <a:rPr lang="en-CA" dirty="0" smtClean="0">
                <a:effectLst/>
              </a:rPr>
              <a:t> as everyone else. But what if you wanted to improvise? Sorry, no options for that.</a:t>
            </a:r>
          </a:p>
          <a:p>
            <a:endParaRPr lang="en-CA" dirty="0"/>
          </a:p>
        </p:txBody>
      </p:sp>
    </p:spTree>
    <p:extLst>
      <p:ext uri="{BB962C8B-B14F-4D97-AF65-F5344CB8AC3E}">
        <p14:creationId xmlns:p14="http://schemas.microsoft.com/office/powerpoint/2010/main" val="40369827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7500" lnSpcReduction="20000"/>
          </a:bodyPr>
          <a:lstStyle/>
          <a:p>
            <a:r>
              <a:rPr lang="en-CA" b="1" dirty="0" smtClean="0">
                <a:effectLst/>
                <a:hlinkClick r:id="rId2"/>
              </a:rPr>
              <a:t>“In Over Our Heads” – My Simmons commencement address</a:t>
            </a:r>
            <a:r>
              <a:rPr lang="en-CA" dirty="0" smtClean="0">
                <a:effectLst/>
              </a:rPr>
              <a:t/>
            </a:r>
            <a:br>
              <a:rPr lang="en-CA" dirty="0" smtClean="0">
                <a:effectLst/>
              </a:rPr>
            </a:br>
            <a:r>
              <a:rPr lang="en-CA" dirty="0">
                <a:hlinkClick r:id="rId3"/>
              </a:rPr>
              <a:t>David Weinberger</a:t>
            </a:r>
            <a:r>
              <a:rPr lang="en-CA" dirty="0" smtClean="0">
                <a:effectLst/>
              </a:rPr>
              <a:t>, </a:t>
            </a:r>
            <a:r>
              <a:rPr lang="en-CA" dirty="0">
                <a:hlinkClick r:id="rId4"/>
              </a:rPr>
              <a:t>Joho the Blog</a:t>
            </a:r>
            <a:r>
              <a:rPr lang="en-CA" dirty="0" smtClean="0">
                <a:effectLst/>
              </a:rPr>
              <a:t>, May 16, 2014</a:t>
            </a:r>
            <a:br>
              <a:rPr lang="en-CA" dirty="0" smtClean="0">
                <a:effectLst/>
              </a:rPr>
            </a:br>
            <a:r>
              <a:rPr lang="en-CA" i="1" dirty="0" smtClean="0">
                <a:effectLst/>
              </a:rPr>
              <a:t>Commentary by Stephen Downes</a:t>
            </a:r>
            <a:r>
              <a:rPr lang="en-CA" dirty="0" smtClean="0">
                <a:effectLst/>
              </a:rPr>
              <a:t> </a:t>
            </a:r>
          </a:p>
          <a:p>
            <a:r>
              <a:rPr lang="en-CA" dirty="0" smtClean="0">
                <a:effectLst/>
              </a:rPr>
              <a:t>David Weinberger hits the mark with this talk about information overload. We don't feel overloaded by the effects of 1.3 million apple pie recipes or 7.6 million cute cat photos. Why not? Because we're not expected to </a:t>
            </a:r>
            <a:r>
              <a:rPr lang="en-CA" i="1" dirty="0" smtClean="0">
                <a:effectLst/>
              </a:rPr>
              <a:t>master</a:t>
            </a:r>
            <a:r>
              <a:rPr lang="en-CA" dirty="0" smtClean="0">
                <a:effectLst/>
              </a:rPr>
              <a:t> them. But with information it's different, because there used to be so much less that we </a:t>
            </a:r>
            <a:r>
              <a:rPr lang="en-CA" i="1" dirty="0" smtClean="0">
                <a:effectLst/>
              </a:rPr>
              <a:t>could</a:t>
            </a:r>
            <a:r>
              <a:rPr lang="en-CA" dirty="0" smtClean="0">
                <a:effectLst/>
              </a:rPr>
              <a:t> master all the information. But not any more. "We’re all in over our heads. Forever. This isn’t a temporary swim in the deep end of the pool. Being in over our heads is the human condition." But hey - that's a </a:t>
            </a:r>
            <a:r>
              <a:rPr lang="en-CA" i="1" dirty="0" smtClean="0">
                <a:effectLst/>
              </a:rPr>
              <a:t>good</a:t>
            </a:r>
            <a:r>
              <a:rPr lang="en-CA" dirty="0" smtClean="0">
                <a:effectLst/>
              </a:rPr>
              <a:t> thing.</a:t>
            </a:r>
          </a:p>
          <a:p>
            <a:endParaRPr lang="en-CA" dirty="0"/>
          </a:p>
        </p:txBody>
      </p:sp>
    </p:spTree>
    <p:extLst>
      <p:ext uri="{BB962C8B-B14F-4D97-AF65-F5344CB8AC3E}">
        <p14:creationId xmlns:p14="http://schemas.microsoft.com/office/powerpoint/2010/main" val="270246872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32500" lnSpcReduction="20000"/>
          </a:bodyPr>
          <a:lstStyle/>
          <a:p>
            <a:r>
              <a:rPr lang="en-CA" b="1" dirty="0" smtClean="0">
                <a:effectLst/>
                <a:hlinkClick r:id="rId2"/>
              </a:rPr>
              <a:t>Assembling University learning technologies for an open world: connecting institutional and social networks</a:t>
            </a:r>
            <a:r>
              <a:rPr lang="en-CA" dirty="0" smtClean="0">
                <a:effectLst/>
              </a:rPr>
              <a:t/>
            </a:r>
            <a:br>
              <a:rPr lang="en-CA" dirty="0" smtClean="0">
                <a:effectLst/>
              </a:rPr>
            </a:br>
            <a:r>
              <a:rPr lang="en-CA" dirty="0">
                <a:hlinkClick r:id="rId3"/>
              </a:rPr>
              <a:t>John Hannon</a:t>
            </a:r>
            <a:r>
              <a:rPr lang="en-CA" dirty="0" smtClean="0">
                <a:effectLst/>
              </a:rPr>
              <a:t>, </a:t>
            </a:r>
            <a:r>
              <a:rPr lang="en-CA" dirty="0">
                <a:hlinkClick r:id="rId4"/>
              </a:rPr>
              <a:t>Matthew Riddle</a:t>
            </a:r>
            <a:r>
              <a:rPr lang="en-CA" dirty="0" smtClean="0">
                <a:effectLst/>
              </a:rPr>
              <a:t>, </a:t>
            </a:r>
            <a:r>
              <a:rPr lang="en-CA" dirty="0">
                <a:hlinkClick r:id="rId5"/>
              </a:rPr>
              <a:t>Thomas </a:t>
            </a:r>
            <a:r>
              <a:rPr lang="en-CA" dirty="0" err="1">
                <a:hlinkClick r:id="rId5"/>
              </a:rPr>
              <a:t>Ryberg</a:t>
            </a:r>
            <a:r>
              <a:rPr lang="en-CA" dirty="0" smtClean="0">
                <a:effectLst/>
              </a:rPr>
              <a:t>, </a:t>
            </a:r>
            <a:r>
              <a:rPr lang="en-CA" dirty="0">
                <a:hlinkClick r:id="rId6"/>
              </a:rPr>
              <a:t>Proceedings of the 9th International Conference on Networked Learning 2014</a:t>
            </a:r>
            <a:r>
              <a:rPr lang="en-CA" dirty="0" smtClean="0">
                <a:effectLst/>
              </a:rPr>
              <a:t>, May 07, 2014</a:t>
            </a:r>
            <a:br>
              <a:rPr lang="en-CA" dirty="0" smtClean="0">
                <a:effectLst/>
              </a:rPr>
            </a:br>
            <a:r>
              <a:rPr lang="en-CA" i="1" dirty="0" smtClean="0">
                <a:effectLst/>
              </a:rPr>
              <a:t>Commentary by Stephen Downes</a:t>
            </a:r>
            <a:r>
              <a:rPr lang="en-CA" dirty="0" smtClean="0">
                <a:effectLst/>
              </a:rPr>
              <a:t> </a:t>
            </a:r>
          </a:p>
          <a:p>
            <a:r>
              <a:rPr lang="en-CA" dirty="0" smtClean="0">
                <a:effectLst/>
              </a:rPr>
              <a:t>Perhaps this is why I understand traditional academics less and less as time goes by: "many academics still prefer - knowingly or otherwise - to replicate the ‘real’ in the virtual world, rather than unfetter themselves from tradition and the familiar and create new selves, constructs, relationships and opportunities for engagement." By contrast, I feel myself and my work adapting and growing as technology grows. So do students, which creates a growing challenge to institutions. "The widespread adoption of social media among students brings shared interactional practices that does not match university arrangements for learning. This, we argue, invites reappraisal of the framing of established educational practices and the metaphorical work that precedes it." From the </a:t>
            </a:r>
            <a:r>
              <a:rPr lang="en-CA" dirty="0" smtClean="0">
                <a:effectLst/>
                <a:hlinkClick r:id="rId7"/>
              </a:rPr>
              <a:t>double symposium</a:t>
            </a:r>
            <a:r>
              <a:rPr lang="en-CA" dirty="0" smtClean="0">
                <a:effectLst/>
              </a:rPr>
              <a:t> on Actor Network Theory.</a:t>
            </a:r>
          </a:p>
          <a:p>
            <a:r>
              <a:rPr lang="en-CA" dirty="0" smtClean="0">
                <a:effectLst/>
              </a:rPr>
              <a:t/>
            </a:r>
            <a:br>
              <a:rPr lang="en-CA" dirty="0" smtClean="0">
                <a:effectLst/>
              </a:rPr>
            </a:br>
            <a:r>
              <a:rPr lang="en-CA" dirty="0" smtClean="0">
                <a:effectLst/>
              </a:rPr>
              <a:t>I should add, quoting from the article: "There are three observations or upshots from these cases:</a:t>
            </a:r>
          </a:p>
          <a:p>
            <a:r>
              <a:rPr lang="en-CA" dirty="0" smtClean="0">
                <a:effectLst/>
              </a:rPr>
              <a:t/>
            </a:r>
            <a:br>
              <a:rPr lang="en-CA" dirty="0" smtClean="0">
                <a:effectLst/>
              </a:rPr>
            </a:br>
            <a:r>
              <a:rPr lang="en-CA" dirty="0" smtClean="0">
                <a:effectLst/>
              </a:rPr>
              <a:t/>
            </a:r>
            <a:br>
              <a:rPr lang="en-CA" dirty="0" smtClean="0">
                <a:effectLst/>
              </a:rPr>
            </a:br>
            <a:r>
              <a:rPr lang="en-CA" dirty="0" smtClean="0">
                <a:effectLst/>
              </a:rPr>
              <a:t>the shift to student self-organisation is consistent with the informal practices and rhetoric of social media, with its continual work of relating (liking, updating) and crafting an identity in a “personalised network”</a:t>
            </a:r>
          </a:p>
          <a:p>
            <a:r>
              <a:rPr lang="en-CA" dirty="0" smtClean="0">
                <a:effectLst/>
              </a:rPr>
              <a:t/>
            </a:r>
            <a:br>
              <a:rPr lang="en-CA" dirty="0" smtClean="0">
                <a:effectLst/>
              </a:rPr>
            </a:br>
            <a:r>
              <a:rPr lang="en-CA" dirty="0" smtClean="0">
                <a:effectLst/>
              </a:rPr>
              <a:t>the mobile practices of informal, self-organised learning challenge the metaphors of bounded (regional) learning spaces</a:t>
            </a:r>
          </a:p>
          <a:p>
            <a:r>
              <a:rPr lang="en-CA" dirty="0" smtClean="0">
                <a:effectLst/>
              </a:rPr>
              <a:t/>
            </a:r>
            <a:br>
              <a:rPr lang="en-CA" dirty="0" smtClean="0">
                <a:effectLst/>
              </a:rPr>
            </a:br>
            <a:r>
              <a:rPr lang="en-CA" dirty="0" smtClean="0">
                <a:effectLst/>
              </a:rPr>
              <a:t>student social media practices overflow the framing of institutional learning environments."</a:t>
            </a:r>
          </a:p>
          <a:p>
            <a:r>
              <a:rPr lang="en-CA" dirty="0" smtClean="0">
                <a:effectLst/>
              </a:rPr>
              <a:t/>
            </a:r>
            <a:br>
              <a:rPr lang="en-CA" dirty="0" smtClean="0">
                <a:effectLst/>
              </a:rPr>
            </a:br>
            <a:endParaRPr lang="en-CA" dirty="0" smtClean="0">
              <a:effectLst/>
            </a:endParaRPr>
          </a:p>
          <a:p>
            <a:r>
              <a:rPr lang="en-CA" dirty="0" smtClean="0">
                <a:effectLst/>
              </a:rPr>
              <a:t/>
            </a:r>
            <a:br>
              <a:rPr lang="en-CA" dirty="0" smtClean="0">
                <a:effectLst/>
              </a:rPr>
            </a:br>
            <a:r>
              <a:rPr lang="en-CA" dirty="0" smtClean="0">
                <a:effectLst/>
              </a:rPr>
              <a:t>It makes me think of the comment in the introduction to the symposium about the templates that "tightly controlled how papers were formatted: the fonts used, margins and spacing and other things.. to stop you from doing some things, including exactly what we are doing here: using a different font, different margins with a different justification..."</a:t>
            </a:r>
            <a:endParaRPr lang="en-CA" dirty="0">
              <a:effectLst/>
            </a:endParaRPr>
          </a:p>
        </p:txBody>
      </p:sp>
    </p:spTree>
    <p:extLst>
      <p:ext uri="{BB962C8B-B14F-4D97-AF65-F5344CB8AC3E}">
        <p14:creationId xmlns:p14="http://schemas.microsoft.com/office/powerpoint/2010/main" val="35918710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7500" lnSpcReduction="20000"/>
          </a:bodyPr>
          <a:lstStyle/>
          <a:p>
            <a:r>
              <a:rPr lang="en-CA" b="1" dirty="0" smtClean="0">
                <a:effectLst/>
                <a:hlinkClick r:id="rId2"/>
              </a:rPr>
              <a:t>To Create Change, Leadership Is More Important Than Authority</a:t>
            </a:r>
            <a:r>
              <a:rPr lang="en-CA" dirty="0" smtClean="0">
                <a:effectLst/>
              </a:rPr>
              <a:t/>
            </a:r>
            <a:br>
              <a:rPr lang="en-CA" dirty="0" smtClean="0">
                <a:effectLst/>
              </a:rPr>
            </a:br>
            <a:r>
              <a:rPr lang="en-CA" dirty="0">
                <a:hlinkClick r:id="rId3"/>
              </a:rPr>
              <a:t>Greg </a:t>
            </a:r>
            <a:r>
              <a:rPr lang="en-CA" dirty="0" err="1">
                <a:hlinkClick r:id="rId3"/>
              </a:rPr>
              <a:t>Satell</a:t>
            </a:r>
            <a:r>
              <a:rPr lang="en-CA" dirty="0" smtClean="0">
                <a:effectLst/>
              </a:rPr>
              <a:t>, </a:t>
            </a:r>
            <a:r>
              <a:rPr lang="en-CA" dirty="0">
                <a:hlinkClick r:id="rId4"/>
              </a:rPr>
              <a:t>Harvard Business Review Blogs</a:t>
            </a:r>
            <a:r>
              <a:rPr lang="en-CA" dirty="0" smtClean="0">
                <a:effectLst/>
              </a:rPr>
              <a:t>, Apr 30, 2014</a:t>
            </a:r>
            <a:br>
              <a:rPr lang="en-CA" dirty="0" smtClean="0">
                <a:effectLst/>
              </a:rPr>
            </a:br>
            <a:r>
              <a:rPr lang="en-CA" i="1" dirty="0" smtClean="0">
                <a:effectLst/>
              </a:rPr>
              <a:t>Commentary by Stephen Downes</a:t>
            </a:r>
            <a:r>
              <a:rPr lang="en-CA" dirty="0" smtClean="0">
                <a:effectLst/>
              </a:rPr>
              <a:t> </a:t>
            </a:r>
          </a:p>
          <a:p>
            <a:r>
              <a:rPr lang="en-CA" dirty="0" smtClean="0">
                <a:effectLst/>
              </a:rPr>
              <a:t>Change the word 'change' to 'learning' and you have a good account of why autonomy, rather than control, is essential in education. "Control is an illusion and always has been an illusion.  It is a </a:t>
            </a:r>
            <a:r>
              <a:rPr lang="en-CA" dirty="0" smtClean="0">
                <a:effectLst/>
                <a:hlinkClick r:id="rId5"/>
              </a:rPr>
              <a:t>Hobbesian paradox</a:t>
            </a:r>
            <a:r>
              <a:rPr lang="en-CA" dirty="0" smtClean="0">
                <a:effectLst/>
              </a:rPr>
              <a:t> that we cannot enforce change unless change has already occurred.  Higher status—or even a persuasive presentation full of facts—is of limited utility. The </a:t>
            </a:r>
            <a:r>
              <a:rPr lang="en-CA" dirty="0" smtClean="0">
                <a:effectLst/>
                <a:hlinkClick r:id="rId6"/>
              </a:rPr>
              <a:t>lunatics run the asylum</a:t>
            </a:r>
            <a:r>
              <a:rPr lang="en-CA" dirty="0" smtClean="0">
                <a:effectLst/>
              </a:rPr>
              <a:t>, the best we can do as leaders is empower them to run it right."</a:t>
            </a:r>
          </a:p>
          <a:p>
            <a:endParaRPr lang="en-CA" dirty="0"/>
          </a:p>
        </p:txBody>
      </p:sp>
    </p:spTree>
    <p:extLst>
      <p:ext uri="{BB962C8B-B14F-4D97-AF65-F5344CB8AC3E}">
        <p14:creationId xmlns:p14="http://schemas.microsoft.com/office/powerpoint/2010/main" val="141738825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0000" lnSpcReduction="20000"/>
          </a:bodyPr>
          <a:lstStyle/>
          <a:p>
            <a:r>
              <a:rPr lang="en-CA" b="1" dirty="0" smtClean="0">
                <a:effectLst/>
                <a:hlinkClick r:id="rId2"/>
              </a:rPr>
              <a:t>Designing Learning Tools — Introduction to Some Methodological Thoughts</a:t>
            </a:r>
            <a:r>
              <a:rPr lang="en-CA" dirty="0" smtClean="0">
                <a:effectLst/>
              </a:rPr>
              <a:t/>
            </a:r>
            <a:br>
              <a:rPr lang="en-CA" dirty="0" smtClean="0">
                <a:effectLst/>
              </a:rPr>
            </a:br>
            <a:r>
              <a:rPr lang="en-CA" dirty="0" err="1">
                <a:hlinkClick r:id="rId3"/>
              </a:rPr>
              <a:t>Teemu</a:t>
            </a:r>
            <a:r>
              <a:rPr lang="en-CA" dirty="0">
                <a:hlinkClick r:id="rId3"/>
              </a:rPr>
              <a:t> </a:t>
            </a:r>
            <a:r>
              <a:rPr lang="en-CA" dirty="0" err="1">
                <a:hlinkClick r:id="rId3"/>
              </a:rPr>
              <a:t>Leinonen</a:t>
            </a:r>
            <a:r>
              <a:rPr lang="en-CA" dirty="0" smtClean="0">
                <a:effectLst/>
              </a:rPr>
              <a:t>, </a:t>
            </a:r>
            <a:r>
              <a:rPr lang="en-CA" dirty="0">
                <a:hlinkClick r:id="rId4"/>
              </a:rPr>
              <a:t>FLOSSE Posse</a:t>
            </a:r>
            <a:r>
              <a:rPr lang="en-CA" dirty="0" smtClean="0">
                <a:effectLst/>
              </a:rPr>
              <a:t>, May 29, 2014</a:t>
            </a:r>
            <a:br>
              <a:rPr lang="en-CA" dirty="0" smtClean="0">
                <a:effectLst/>
              </a:rPr>
            </a:br>
            <a:r>
              <a:rPr lang="en-CA" i="1" dirty="0" smtClean="0">
                <a:effectLst/>
              </a:rPr>
              <a:t>Commentary by Stephen Downes</a:t>
            </a:r>
            <a:r>
              <a:rPr lang="en-CA" dirty="0" smtClean="0">
                <a:effectLst/>
              </a:rPr>
              <a:t> </a:t>
            </a:r>
          </a:p>
          <a:p>
            <a:r>
              <a:rPr lang="en-CA" dirty="0" smtClean="0">
                <a:effectLst/>
              </a:rPr>
              <a:t>Alex Hayes asked for my comments on this post following my digital research methodologies talk. </a:t>
            </a:r>
            <a:r>
              <a:rPr lang="en-CA" dirty="0" smtClean="0">
                <a:effectLst/>
                <a:hlinkClick r:id="rId5"/>
              </a:rPr>
              <a:t>Here's what I said</a:t>
            </a:r>
            <a:r>
              <a:rPr lang="en-CA" dirty="0" smtClean="0">
                <a:effectLst/>
              </a:rPr>
              <a:t> about it back in 2010. My response today: I think that what's important here is to understand that the design theories are nothing more than abstractions of the actual process, that they are most useful as descriptions of what was done, as opposed to prescriptions of what should be done, that the design methodologies represent a </a:t>
            </a:r>
            <a:r>
              <a:rPr lang="en-CA" dirty="0" err="1" smtClean="0">
                <a:effectLst/>
              </a:rPr>
              <a:t>palatte</a:t>
            </a:r>
            <a:r>
              <a:rPr lang="en-CA" dirty="0" smtClean="0">
                <a:effectLst/>
              </a:rPr>
              <a:t> of possible approaches, and that (as the second principle states) "designers should aim and accept that design is often based on informed guessing."</a:t>
            </a:r>
          </a:p>
          <a:p>
            <a:endParaRPr lang="en-CA" dirty="0"/>
          </a:p>
        </p:txBody>
      </p:sp>
    </p:spTree>
    <p:extLst>
      <p:ext uri="{BB962C8B-B14F-4D97-AF65-F5344CB8AC3E}">
        <p14:creationId xmlns:p14="http://schemas.microsoft.com/office/powerpoint/2010/main" val="1351171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dirty="0"/>
          </a:p>
        </p:txBody>
      </p:sp>
      <p:sp>
        <p:nvSpPr>
          <p:cNvPr id="3" name="Content Placeholder 2"/>
          <p:cNvSpPr>
            <a:spLocks noGrp="1"/>
          </p:cNvSpPr>
          <p:nvPr>
            <p:ph idx="1"/>
          </p:nvPr>
        </p:nvSpPr>
        <p:spPr/>
        <p:txBody>
          <a:bodyPr>
            <a:normAutofit fontScale="62500" lnSpcReduction="20000"/>
          </a:bodyPr>
          <a:lstStyle/>
          <a:p>
            <a:r>
              <a:rPr lang="en-CA" dirty="0" smtClean="0">
                <a:effectLst/>
              </a:rPr>
              <a:t/>
            </a:r>
            <a:br>
              <a:rPr lang="en-CA" dirty="0" smtClean="0">
                <a:effectLst/>
              </a:rPr>
            </a:br>
            <a:r>
              <a:rPr lang="en-CA" b="1" dirty="0" smtClean="0">
                <a:effectLst/>
                <a:hlinkClick r:id="rId2"/>
              </a:rPr>
              <a:t>The City and The City: Reflections on the </a:t>
            </a:r>
            <a:r>
              <a:rPr lang="en-CA" b="1" dirty="0" err="1" smtClean="0">
                <a:effectLst/>
                <a:hlinkClick r:id="rId2"/>
              </a:rPr>
              <a:t>Cetis</a:t>
            </a:r>
            <a:r>
              <a:rPr lang="en-CA" b="1" dirty="0" smtClean="0">
                <a:effectLst/>
                <a:hlinkClick r:id="rId2"/>
              </a:rPr>
              <a:t> 2014 Conference</a:t>
            </a:r>
            <a:r>
              <a:rPr lang="en-CA" dirty="0" smtClean="0">
                <a:effectLst/>
              </a:rPr>
              <a:t/>
            </a:r>
            <a:br>
              <a:rPr lang="en-CA" dirty="0" smtClean="0">
                <a:effectLst/>
              </a:rPr>
            </a:br>
            <a:r>
              <a:rPr lang="en-CA" dirty="0">
                <a:hlinkClick r:id="rId3"/>
              </a:rPr>
              <a:t>Brian Kelly</a:t>
            </a:r>
            <a:r>
              <a:rPr lang="en-CA" dirty="0" smtClean="0">
                <a:effectLst/>
              </a:rPr>
              <a:t>, </a:t>
            </a:r>
            <a:r>
              <a:rPr lang="en-CA" dirty="0">
                <a:hlinkClick r:id="rId4"/>
              </a:rPr>
              <a:t>UK Web Focus</a:t>
            </a:r>
            <a:r>
              <a:rPr lang="en-CA" dirty="0" smtClean="0">
                <a:effectLst/>
              </a:rPr>
              <a:t>, Jun 30, 2014</a:t>
            </a:r>
            <a:br>
              <a:rPr lang="en-CA" dirty="0" smtClean="0">
                <a:effectLst/>
              </a:rPr>
            </a:br>
            <a:r>
              <a:rPr lang="en-CA" i="1" dirty="0" smtClean="0">
                <a:effectLst/>
              </a:rPr>
              <a:t>Commentary by Stephen Downes</a:t>
            </a:r>
            <a:r>
              <a:rPr lang="en-CA" dirty="0" smtClean="0">
                <a:effectLst/>
              </a:rPr>
              <a:t> </a:t>
            </a:r>
          </a:p>
          <a:p>
            <a:r>
              <a:rPr lang="en-CA" dirty="0" smtClean="0">
                <a:effectLst/>
              </a:rPr>
              <a:t>Summary and reflections on the 2014 CETIS conference that took place in Bolton a couple of weeks ago. Of note, from a talk by Phil Richards, "In the moves towards reducing the range of activities which </a:t>
            </a:r>
            <a:r>
              <a:rPr lang="en-CA" dirty="0" err="1" smtClean="0">
                <a:effectLst/>
              </a:rPr>
              <a:t>Jisc</a:t>
            </a:r>
            <a:r>
              <a:rPr lang="en-CA" dirty="0" smtClean="0">
                <a:effectLst/>
              </a:rPr>
              <a:t> works on Phil highlighted a move away from working with standards, and highlighted the NHS as an example of a sector in which large sums of money had been invested in the development of interoperable systems based on open standards which had failed to deliver." Note though that the alternative is not necessarily the employment of proprietary standards. It could be "non-standards based systems, such as “innovative, successful learning technology without standards” such as "</a:t>
            </a:r>
            <a:r>
              <a:rPr lang="en-CA" dirty="0" err="1" smtClean="0">
                <a:effectLst/>
                <a:hlinkClick r:id="rId5"/>
              </a:rPr>
              <a:t>Sugata</a:t>
            </a:r>
            <a:r>
              <a:rPr lang="en-CA" dirty="0" smtClean="0">
                <a:effectLst/>
                <a:hlinkClick r:id="rId5"/>
              </a:rPr>
              <a:t> </a:t>
            </a:r>
            <a:r>
              <a:rPr lang="en-CA" dirty="0" err="1" smtClean="0">
                <a:effectLst/>
                <a:hlinkClick r:id="rId5"/>
              </a:rPr>
              <a:t>Mitra's</a:t>
            </a:r>
            <a:r>
              <a:rPr lang="en-CA" dirty="0" smtClean="0">
                <a:effectLst/>
                <a:hlinkClick r:id="rId5"/>
              </a:rPr>
              <a:t> 'hole in the wall' work</a:t>
            </a:r>
            <a:r>
              <a:rPr lang="en-CA" dirty="0" smtClean="0">
                <a:effectLst/>
              </a:rPr>
              <a:t> as an example of successful self-organised learning which we should seek to emulate."</a:t>
            </a:r>
          </a:p>
          <a:p>
            <a:endParaRPr lang="en-CA" dirty="0"/>
          </a:p>
        </p:txBody>
      </p:sp>
    </p:spTree>
    <p:extLst>
      <p:ext uri="{BB962C8B-B14F-4D97-AF65-F5344CB8AC3E}">
        <p14:creationId xmlns:p14="http://schemas.microsoft.com/office/powerpoint/2010/main" val="94698318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47500" lnSpcReduction="20000"/>
          </a:bodyPr>
          <a:lstStyle/>
          <a:p>
            <a:r>
              <a:rPr lang="en-CA" dirty="0" smtClean="0">
                <a:effectLst/>
              </a:rPr>
              <a:t/>
            </a:r>
            <a:br>
              <a:rPr lang="en-CA" dirty="0" smtClean="0">
                <a:effectLst/>
              </a:rPr>
            </a:br>
            <a:r>
              <a:rPr lang="en-CA" b="1" dirty="0" smtClean="0">
                <a:effectLst/>
                <a:hlinkClick r:id="rId2"/>
              </a:rPr>
              <a:t>Amazing Starling Flocks Are Flying Avalanches</a:t>
            </a:r>
            <a:r>
              <a:rPr lang="en-CA" dirty="0" smtClean="0">
                <a:effectLst/>
              </a:rPr>
              <a:t/>
            </a:r>
            <a:br>
              <a:rPr lang="en-CA" dirty="0" smtClean="0">
                <a:effectLst/>
              </a:rPr>
            </a:br>
            <a:r>
              <a:rPr lang="en-CA" dirty="0">
                <a:hlinkClick r:id="rId3"/>
              </a:rPr>
              <a:t>Brandon </a:t>
            </a:r>
            <a:r>
              <a:rPr lang="en-CA" dirty="0" err="1">
                <a:hlinkClick r:id="rId3"/>
              </a:rPr>
              <a:t>Keim</a:t>
            </a:r>
            <a:r>
              <a:rPr lang="en-CA" dirty="0" smtClean="0">
                <a:effectLst/>
              </a:rPr>
              <a:t>, </a:t>
            </a:r>
            <a:r>
              <a:rPr lang="en-CA" dirty="0">
                <a:hlinkClick r:id="rId4"/>
              </a:rPr>
              <a:t>Wired</a:t>
            </a:r>
            <a:r>
              <a:rPr lang="en-CA" dirty="0" smtClean="0">
                <a:effectLst/>
              </a:rPr>
              <a:t>, May 21, 2014</a:t>
            </a:r>
            <a:br>
              <a:rPr lang="en-CA" dirty="0" smtClean="0">
                <a:effectLst/>
              </a:rPr>
            </a:br>
            <a:r>
              <a:rPr lang="en-CA" i="1" dirty="0" smtClean="0">
                <a:effectLst/>
              </a:rPr>
              <a:t>Commentary by Stephen Downes</a:t>
            </a:r>
            <a:r>
              <a:rPr lang="en-CA" dirty="0" smtClean="0">
                <a:effectLst/>
              </a:rPr>
              <a:t> </a:t>
            </a:r>
          </a:p>
          <a:p>
            <a:r>
              <a:rPr lang="en-CA" dirty="0" smtClean="0">
                <a:effectLst/>
              </a:rPr>
              <a:t>I'm giving a talk on MOOC research on Friday, and while I've </a:t>
            </a:r>
            <a:r>
              <a:rPr lang="en-CA" dirty="0" smtClean="0">
                <a:effectLst/>
                <a:hlinkClick r:id="rId5"/>
              </a:rPr>
              <a:t>previously documented </a:t>
            </a:r>
            <a:r>
              <a:rPr lang="en-CA" dirty="0" smtClean="0">
                <a:effectLst/>
              </a:rPr>
              <a:t>my thoughts on research methods (or the lack of same) the question nonetheless occurred to me, "how </a:t>
            </a:r>
            <a:r>
              <a:rPr lang="en-CA" i="1" dirty="0" smtClean="0">
                <a:effectLst/>
              </a:rPr>
              <a:t>do</a:t>
            </a:r>
            <a:r>
              <a:rPr lang="en-CA" dirty="0" smtClean="0">
                <a:effectLst/>
              </a:rPr>
              <a:t> you research chaotic systems like MOOCs?" Analytics aren't really useful, as numbers and quantities are essentially meaningless. Then I wondered, how do scientists research </a:t>
            </a:r>
            <a:r>
              <a:rPr lang="en-CA" dirty="0" err="1" smtClean="0">
                <a:effectLst/>
              </a:rPr>
              <a:t>murmurations</a:t>
            </a:r>
            <a:r>
              <a:rPr lang="en-CA" dirty="0" smtClean="0">
                <a:effectLst/>
              </a:rPr>
              <a:t>? These are flocks of songbirds that act as one fluid whole, like a network.</a:t>
            </a:r>
          </a:p>
          <a:p>
            <a:r>
              <a:rPr lang="en-CA" dirty="0" smtClean="0">
                <a:effectLst/>
              </a:rPr>
              <a:t/>
            </a:r>
            <a:br>
              <a:rPr lang="en-CA" dirty="0" smtClean="0">
                <a:effectLst/>
              </a:rPr>
            </a:br>
            <a:r>
              <a:rPr lang="en-CA" dirty="0" smtClean="0">
                <a:effectLst/>
              </a:rPr>
              <a:t>I'm still looking into it, but here are some things. This post gives the overview. "The secret lies in the same systems that apply to anything on the cusp of a shift, like snow before an avalanche, where the velocity of one bird affects the velocity of the rest. It is called 'scale-free correlation' and every shift of the </a:t>
            </a:r>
            <a:r>
              <a:rPr lang="en-CA" dirty="0" err="1" smtClean="0">
                <a:effectLst/>
              </a:rPr>
              <a:t>murmuration</a:t>
            </a:r>
            <a:r>
              <a:rPr lang="en-CA" dirty="0" smtClean="0">
                <a:effectLst/>
              </a:rPr>
              <a:t> is called a critical transition." </a:t>
            </a:r>
            <a:r>
              <a:rPr lang="en-CA" dirty="0" smtClean="0">
                <a:effectLst/>
                <a:hlinkClick r:id="rId6"/>
              </a:rPr>
              <a:t>Here's the paper</a:t>
            </a:r>
            <a:r>
              <a:rPr lang="en-CA" dirty="0" smtClean="0">
                <a:effectLst/>
              </a:rPr>
              <a:t>. The topic is also </a:t>
            </a:r>
            <a:r>
              <a:rPr lang="en-CA" dirty="0" smtClean="0">
                <a:effectLst/>
                <a:hlinkClick r:id="rId7"/>
              </a:rPr>
              <a:t>covered by MNN</a:t>
            </a:r>
            <a:r>
              <a:rPr lang="en-CA" dirty="0" smtClean="0">
                <a:effectLst/>
              </a:rPr>
              <a:t>, which makes the mechanics clear. "Each bird is actually reacting to the birds nearest to it, that the movement is the result of a series of short-range reactions... one bird's movement only </a:t>
            </a:r>
            <a:r>
              <a:rPr lang="en-CA" dirty="0" smtClean="0">
                <a:effectLst/>
                <a:hlinkClick r:id="rId8"/>
              </a:rPr>
              <a:t>affects its seven closest neighbors</a:t>
            </a:r>
            <a:r>
              <a:rPr lang="en-CA" dirty="0" smtClean="0">
                <a:effectLst/>
              </a:rPr>
              <a:t>. So one bird affects its seven closest neighbors, and each of those neighbors' movements affect their closest seven neighbors and on through the flock."</a:t>
            </a:r>
          </a:p>
          <a:p>
            <a:endParaRPr lang="en-CA" dirty="0"/>
          </a:p>
        </p:txBody>
      </p:sp>
      <p:pic>
        <p:nvPicPr>
          <p:cNvPr id="5837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63888" y="764704"/>
            <a:ext cx="504825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099292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7500" lnSpcReduction="20000"/>
          </a:bodyPr>
          <a:lstStyle/>
          <a:p>
            <a:r>
              <a:rPr lang="en-CA" dirty="0" smtClean="0">
                <a:effectLst/>
              </a:rPr>
              <a:t/>
            </a:r>
            <a:br>
              <a:rPr lang="en-CA" dirty="0" smtClean="0">
                <a:effectLst/>
              </a:rPr>
            </a:br>
            <a:r>
              <a:rPr lang="en-CA" b="1" dirty="0" smtClean="0">
                <a:effectLst/>
                <a:hlinkClick r:id="rId2"/>
              </a:rPr>
              <a:t>Great Wildebeest Migration</a:t>
            </a:r>
            <a:r>
              <a:rPr lang="en-CA" dirty="0" smtClean="0">
                <a:effectLst/>
              </a:rPr>
              <a:t/>
            </a:r>
            <a:br>
              <a:rPr lang="en-CA" dirty="0" smtClean="0">
                <a:effectLst/>
              </a:rPr>
            </a:br>
            <a:r>
              <a:rPr lang="en-CA" dirty="0" err="1">
                <a:hlinkClick r:id="rId3"/>
              </a:rPr>
              <a:t>Maasai</a:t>
            </a:r>
            <a:r>
              <a:rPr lang="en-CA" dirty="0">
                <a:hlinkClick r:id="rId3"/>
              </a:rPr>
              <a:t> Mara</a:t>
            </a:r>
            <a:r>
              <a:rPr lang="en-CA" dirty="0" smtClean="0">
                <a:effectLst/>
              </a:rPr>
              <a:t>, May 21, 2014</a:t>
            </a:r>
            <a:br>
              <a:rPr lang="en-CA" dirty="0" smtClean="0">
                <a:effectLst/>
              </a:rPr>
            </a:br>
            <a:r>
              <a:rPr lang="en-CA" i="1" dirty="0" smtClean="0">
                <a:effectLst/>
              </a:rPr>
              <a:t>Commentary by Stephen Downes</a:t>
            </a:r>
            <a:r>
              <a:rPr lang="en-CA" dirty="0" smtClean="0">
                <a:effectLst/>
              </a:rPr>
              <a:t> </a:t>
            </a:r>
          </a:p>
          <a:p>
            <a:r>
              <a:rPr lang="en-CA" dirty="0" smtClean="0">
                <a:effectLst/>
              </a:rPr>
              <a:t>Following up on my </a:t>
            </a:r>
            <a:r>
              <a:rPr lang="en-CA" dirty="0" err="1" smtClean="0">
                <a:effectLst/>
              </a:rPr>
              <a:t>murmuration</a:t>
            </a:r>
            <a:r>
              <a:rPr lang="en-CA" dirty="0" smtClean="0">
                <a:effectLst/>
              </a:rPr>
              <a:t> post from yesterday, Keith Lyons writes to point me to studies of the Great Wildebeest Migration. "In reality there is no such single entity as ‘the migration’. The wildebeest are the migration – there is neither start nor finish to their endless search for food and water, as they circle the Serengeti- Mara ecosystem in a relentless sequence of life and death." What's interesting again is how we talk about this. Averages are not useful. "It is a dynamic process which defies predictions: no two years are ever quite the same." </a:t>
            </a:r>
          </a:p>
          <a:p>
            <a:endParaRPr lang="en-CA" dirty="0"/>
          </a:p>
        </p:txBody>
      </p:sp>
    </p:spTree>
    <p:extLst>
      <p:ext uri="{BB962C8B-B14F-4D97-AF65-F5344CB8AC3E}">
        <p14:creationId xmlns:p14="http://schemas.microsoft.com/office/powerpoint/2010/main" val="125716537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62500" lnSpcReduction="20000"/>
          </a:bodyPr>
          <a:lstStyle/>
          <a:p>
            <a:r>
              <a:rPr lang="en-CA" b="1" dirty="0" smtClean="0">
                <a:effectLst/>
                <a:hlinkClick r:id="rId2"/>
              </a:rPr>
              <a:t>Editor's Blog Lamarckian Inheritance: Passing what you have learned to your children </a:t>
            </a:r>
            <a:r>
              <a:rPr lang="en-CA" dirty="0" smtClean="0">
                <a:effectLst/>
              </a:rPr>
              <a:t/>
            </a:r>
            <a:br>
              <a:rPr lang="en-CA" dirty="0" smtClean="0">
                <a:effectLst/>
              </a:rPr>
            </a:br>
            <a:r>
              <a:rPr lang="en-CA" dirty="0">
                <a:hlinkClick r:id="rId3"/>
              </a:rPr>
              <a:t>Josh </a:t>
            </a:r>
            <a:r>
              <a:rPr lang="en-CA" dirty="0" err="1">
                <a:hlinkClick r:id="rId3"/>
              </a:rPr>
              <a:t>Mitteldorf</a:t>
            </a:r>
            <a:r>
              <a:rPr lang="en-CA" dirty="0" smtClean="0">
                <a:effectLst/>
              </a:rPr>
              <a:t>, </a:t>
            </a:r>
            <a:r>
              <a:rPr lang="en-CA" dirty="0">
                <a:hlinkClick r:id="rId4"/>
              </a:rPr>
              <a:t>Humanity+</a:t>
            </a:r>
            <a:r>
              <a:rPr lang="en-CA" dirty="0" smtClean="0">
                <a:effectLst/>
              </a:rPr>
              <a:t>, Apr 28, 2014</a:t>
            </a:r>
            <a:br>
              <a:rPr lang="en-CA" dirty="0" smtClean="0">
                <a:effectLst/>
              </a:rPr>
            </a:br>
            <a:r>
              <a:rPr lang="en-CA" i="1" dirty="0" smtClean="0">
                <a:effectLst/>
              </a:rPr>
              <a:t>Commentary by Stephen Downes</a:t>
            </a:r>
            <a:r>
              <a:rPr lang="en-CA" dirty="0" smtClean="0">
                <a:effectLst/>
              </a:rPr>
              <a:t> </a:t>
            </a:r>
          </a:p>
          <a:p>
            <a:r>
              <a:rPr lang="en-CA" dirty="0" smtClean="0">
                <a:effectLst/>
              </a:rPr>
              <a:t>I'm still a step away from endorsing this argument, but it's interesting, and the background information is well worth knowing. The story is this: the idea of evolution was widely discussed long before Charles Darwin (including by his grandfather </a:t>
            </a:r>
            <a:r>
              <a:rPr lang="en-CA" dirty="0" smtClean="0">
                <a:effectLst/>
                <a:hlinkClick r:id="rId5"/>
              </a:rPr>
              <a:t>Erasmus</a:t>
            </a:r>
            <a:r>
              <a:rPr lang="en-CA" dirty="0" smtClean="0">
                <a:effectLst/>
              </a:rPr>
              <a:t>) and by Jean Baptiste </a:t>
            </a:r>
            <a:r>
              <a:rPr lang="en-CA" dirty="0" smtClean="0">
                <a:effectLst/>
                <a:hlinkClick r:id="rId6"/>
              </a:rPr>
              <a:t>Lamarck</a:t>
            </a:r>
            <a:r>
              <a:rPr lang="en-CA" dirty="0" smtClean="0">
                <a:effectLst/>
              </a:rPr>
              <a:t>. Unlike Darwin's theory, which suggests that natural selection works through random variation, Lamarckian evolution suggests that lifetime experiences also influence selection. Thus, for example, trauma in one generation results in physical effects over the next few generations. In this post, the evidence that there might actually be something correct in Lamarckian evolution is presented and discussed. Not only is this a fascinating read, it makes clear even (perhaps especially) landmark ideas are the not creation of one individual with one key book far ahead of anyone else, but rather, are the creation of a community over time.</a:t>
            </a:r>
          </a:p>
          <a:p>
            <a:endParaRPr lang="en-CA" dirty="0"/>
          </a:p>
        </p:txBody>
      </p:sp>
      <p:pic>
        <p:nvPicPr>
          <p:cNvPr id="8499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4008" y="548680"/>
            <a:ext cx="3238500" cy="3133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887494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62500" lnSpcReduction="20000"/>
          </a:bodyPr>
          <a:lstStyle/>
          <a:p>
            <a:r>
              <a:rPr lang="en-CA" dirty="0" smtClean="0">
                <a:effectLst/>
              </a:rPr>
              <a:t/>
            </a:r>
            <a:br>
              <a:rPr lang="en-CA" dirty="0" smtClean="0">
                <a:effectLst/>
              </a:rPr>
            </a:br>
            <a:r>
              <a:rPr lang="en-CA" b="1" dirty="0" smtClean="0">
                <a:effectLst/>
                <a:hlinkClick r:id="rId2"/>
              </a:rPr>
              <a:t>Another Post about Hashtags. No, Seriously.</a:t>
            </a:r>
            <a:r>
              <a:rPr lang="en-CA" dirty="0" smtClean="0">
                <a:effectLst/>
              </a:rPr>
              <a:t/>
            </a:r>
            <a:br>
              <a:rPr lang="en-CA" dirty="0" smtClean="0">
                <a:effectLst/>
              </a:rPr>
            </a:br>
            <a:r>
              <a:rPr lang="en-CA" dirty="0" err="1">
                <a:hlinkClick r:id="rId3"/>
              </a:rPr>
              <a:t>Tressie</a:t>
            </a:r>
            <a:r>
              <a:rPr lang="en-CA" dirty="0">
                <a:hlinkClick r:id="rId3"/>
              </a:rPr>
              <a:t> McMillan </a:t>
            </a:r>
            <a:r>
              <a:rPr lang="en-CA" dirty="0" err="1">
                <a:hlinkClick r:id="rId3"/>
              </a:rPr>
              <a:t>Cottom</a:t>
            </a:r>
            <a:r>
              <a:rPr lang="en-CA" dirty="0">
                <a:hlinkClick r:id="rId3"/>
              </a:rPr>
              <a:t>.</a:t>
            </a:r>
            <a:r>
              <a:rPr lang="en-CA" dirty="0" smtClean="0">
                <a:effectLst/>
              </a:rPr>
              <a:t>, </a:t>
            </a:r>
            <a:r>
              <a:rPr lang="en-CA" dirty="0" err="1">
                <a:hlinkClick r:id="rId4"/>
              </a:rPr>
              <a:t>tressiemc</a:t>
            </a:r>
            <a:r>
              <a:rPr lang="en-CA" dirty="0" smtClean="0">
                <a:effectLst/>
              </a:rPr>
              <a:t>, Apr 23, 2014</a:t>
            </a:r>
            <a:br>
              <a:rPr lang="en-CA" dirty="0" smtClean="0">
                <a:effectLst/>
              </a:rPr>
            </a:br>
            <a:r>
              <a:rPr lang="en-CA" i="1" dirty="0" smtClean="0">
                <a:effectLst/>
              </a:rPr>
              <a:t>Commentary by Stephen Downes</a:t>
            </a:r>
            <a:r>
              <a:rPr lang="en-CA" dirty="0" smtClean="0">
                <a:effectLst/>
              </a:rPr>
              <a:t> </a:t>
            </a:r>
          </a:p>
          <a:p>
            <a:r>
              <a:rPr lang="en-CA" dirty="0" smtClean="0">
                <a:effectLst/>
              </a:rPr>
              <a:t>Insightful post about the role and use of hashtags. It's relevant because of the widespread use of hashtags in learning. Hashtags were (and are) produced not by individuals or corporations, but by communities. Though commonly associated with Twitter, they existed before Twitter monetized them, and would continue to exist even after the company discontinues their use (as some carefully placed 'rumours' have suggested). But in the spirit of 'there is utterly nothing that commerce does not foul' the discussion over hashtags has turned to their exploitation (by news and other content agencies) and they ownership (by the people who really created them but who are missing out on the exploitation). It's actually a pretty common phenomenon; hashtags are just the latest victim. #Jazz #Rap #MOOC</a:t>
            </a:r>
          </a:p>
          <a:p>
            <a:endParaRPr lang="en-CA" dirty="0"/>
          </a:p>
        </p:txBody>
      </p:sp>
      <p:pic>
        <p:nvPicPr>
          <p:cNvPr id="9011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68553" y="548680"/>
            <a:ext cx="2078397" cy="1616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26141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0000" lnSpcReduction="20000"/>
          </a:bodyPr>
          <a:lstStyle/>
          <a:p>
            <a:r>
              <a:rPr lang="en-CA" dirty="0" smtClean="0">
                <a:effectLst/>
              </a:rPr>
              <a:t/>
            </a:r>
            <a:br>
              <a:rPr lang="en-CA" dirty="0" smtClean="0">
                <a:effectLst/>
              </a:rPr>
            </a:br>
            <a:r>
              <a:rPr lang="en-CA" b="1" dirty="0" smtClean="0">
                <a:effectLst/>
                <a:hlinkClick r:id="rId2"/>
              </a:rPr>
              <a:t>College Libraries Push Back as Publishers Raise Some E-Book Prices</a:t>
            </a:r>
            <a:r>
              <a:rPr lang="en-CA" dirty="0" smtClean="0">
                <a:effectLst/>
              </a:rPr>
              <a:t/>
            </a:r>
            <a:br>
              <a:rPr lang="en-CA" dirty="0" smtClean="0">
                <a:effectLst/>
              </a:rPr>
            </a:br>
            <a:r>
              <a:rPr lang="en-CA" dirty="0" err="1">
                <a:hlinkClick r:id="rId3"/>
              </a:rPr>
              <a:t>Avi</a:t>
            </a:r>
            <a:r>
              <a:rPr lang="en-CA" dirty="0">
                <a:hlinkClick r:id="rId3"/>
              </a:rPr>
              <a:t> </a:t>
            </a:r>
            <a:r>
              <a:rPr lang="en-CA" dirty="0" err="1">
                <a:hlinkClick r:id="rId3"/>
              </a:rPr>
              <a:t>Wolfman-Arent</a:t>
            </a:r>
            <a:r>
              <a:rPr lang="en-CA" dirty="0" smtClean="0">
                <a:effectLst/>
              </a:rPr>
              <a:t>, </a:t>
            </a:r>
            <a:r>
              <a:rPr lang="en-CA" dirty="0">
                <a:hlinkClick r:id="rId4"/>
              </a:rPr>
              <a:t>The Chronicle of Higher Education</a:t>
            </a:r>
            <a:r>
              <a:rPr lang="en-CA" dirty="0" smtClean="0">
                <a:effectLst/>
              </a:rPr>
              <a:t>, Jun 27, 2014</a:t>
            </a:r>
            <a:br>
              <a:rPr lang="en-CA" dirty="0" smtClean="0">
                <a:effectLst/>
              </a:rPr>
            </a:br>
            <a:r>
              <a:rPr lang="en-CA" i="1" dirty="0" smtClean="0">
                <a:effectLst/>
              </a:rPr>
              <a:t>Commentary by Stephen Downes</a:t>
            </a:r>
            <a:r>
              <a:rPr lang="en-CA" dirty="0" smtClean="0">
                <a:effectLst/>
              </a:rPr>
              <a:t> </a:t>
            </a:r>
          </a:p>
          <a:p>
            <a:r>
              <a:rPr lang="en-CA" dirty="0" smtClean="0">
                <a:effectLst/>
              </a:rPr>
              <a:t>11 publishers are raising their prices all at the same time. "Publishers insist, however, that there was no conspiracy to raise prices and that the previous cost model for e-books wasn’t sustainable. 'We had absolutely no knowledge and we weren’t advised by the aggregator at all that other publishers were making a change at the same time,' says Rebecca </a:t>
            </a:r>
            <a:r>
              <a:rPr lang="en-CA" dirty="0" err="1" smtClean="0">
                <a:effectLst/>
              </a:rPr>
              <a:t>Seger</a:t>
            </a:r>
            <a:r>
              <a:rPr lang="en-CA" dirty="0" smtClean="0">
                <a:effectLst/>
              </a:rPr>
              <a:t>, director of institutional sales for the Americas at Oxford University Press." Not surprisingly, there is tension and mistrust between academic libraries and publishers.</a:t>
            </a:r>
          </a:p>
          <a:p>
            <a:endParaRPr lang="en-CA" dirty="0"/>
          </a:p>
        </p:txBody>
      </p:sp>
    </p:spTree>
    <p:extLst>
      <p:ext uri="{BB962C8B-B14F-4D97-AF65-F5344CB8AC3E}">
        <p14:creationId xmlns:p14="http://schemas.microsoft.com/office/powerpoint/2010/main" val="212269221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0000" lnSpcReduction="20000"/>
          </a:bodyPr>
          <a:lstStyle/>
          <a:p>
            <a:r>
              <a:rPr lang="en-CA" b="1" dirty="0" smtClean="0">
                <a:effectLst/>
                <a:hlinkClick r:id="rId2"/>
              </a:rPr>
              <a:t>Conceptual Connections, once again</a:t>
            </a:r>
            <a:r>
              <a:rPr lang="en-CA" dirty="0" smtClean="0">
                <a:effectLst/>
              </a:rPr>
              <a:t/>
            </a:r>
            <a:br>
              <a:rPr lang="en-CA" dirty="0" smtClean="0">
                <a:effectLst/>
              </a:rPr>
            </a:br>
            <a:r>
              <a:rPr lang="en-CA" dirty="0">
                <a:hlinkClick r:id="rId3"/>
              </a:rPr>
              <a:t>Matthias Melcher</a:t>
            </a:r>
            <a:r>
              <a:rPr lang="en-CA" dirty="0" smtClean="0">
                <a:effectLst/>
              </a:rPr>
              <a:t>, </a:t>
            </a:r>
            <a:r>
              <a:rPr lang="en-CA" dirty="0">
                <a:hlinkClick r:id="rId4"/>
              </a:rPr>
              <a:t>x28’s new Blog</a:t>
            </a:r>
            <a:r>
              <a:rPr lang="en-CA" dirty="0" smtClean="0">
                <a:effectLst/>
              </a:rPr>
              <a:t>, May 09, 2014</a:t>
            </a:r>
            <a:br>
              <a:rPr lang="en-CA" dirty="0" smtClean="0">
                <a:effectLst/>
              </a:rPr>
            </a:br>
            <a:r>
              <a:rPr lang="en-CA" i="1" dirty="0" smtClean="0">
                <a:effectLst/>
              </a:rPr>
              <a:t>Commentary by Stephen Downes</a:t>
            </a:r>
            <a:r>
              <a:rPr lang="en-CA" dirty="0" smtClean="0">
                <a:effectLst/>
              </a:rPr>
              <a:t> </a:t>
            </a:r>
          </a:p>
          <a:p>
            <a:r>
              <a:rPr lang="en-CA" dirty="0" smtClean="0">
                <a:effectLst/>
              </a:rPr>
              <a:t>Concepts can form networks, says Matthias Melcher. "Words can change each other’s subtle nuances, for example when a newer word gradually displaces an older one from a certain meaning, while the older word slowly shifts its connotations, just by being used differently." I don't inherently disagree with this. I was pretty careful in my statement to allow for non-causal changes of state: "can cause or result in..." - and the purpose was precisely allow that networks could be formed by non-physical entities. Concepts may be one such example. Now I have said connections are not just relations between concepts, as </a:t>
            </a:r>
            <a:r>
              <a:rPr lang="en-CA" dirty="0" smtClean="0">
                <a:effectLst/>
                <a:hlinkClick r:id="rId5"/>
              </a:rPr>
              <a:t>Melcher notes here</a:t>
            </a:r>
            <a:r>
              <a:rPr lang="en-CA" dirty="0" smtClean="0">
                <a:effectLst/>
              </a:rPr>
              <a:t>. A concept map isn't the same as a network. But </a:t>
            </a:r>
            <a:r>
              <a:rPr lang="en-CA" i="1" dirty="0" smtClean="0">
                <a:effectLst/>
              </a:rPr>
              <a:t>insofar as concepts </a:t>
            </a:r>
            <a:r>
              <a:rPr lang="en-CA" dirty="0" smtClean="0">
                <a:effectLst/>
              </a:rPr>
              <a:t>are </a:t>
            </a:r>
            <a:r>
              <a:rPr lang="en-CA" i="1" dirty="0" smtClean="0">
                <a:effectLst/>
              </a:rPr>
              <a:t>dynamic, interacting things</a:t>
            </a:r>
            <a:r>
              <a:rPr lang="en-CA" dirty="0" smtClean="0">
                <a:effectLst/>
              </a:rPr>
              <a:t> they can and do form networks.</a:t>
            </a:r>
          </a:p>
          <a:p>
            <a:endParaRPr lang="en-CA" dirty="0"/>
          </a:p>
        </p:txBody>
      </p:sp>
    </p:spTree>
    <p:extLst>
      <p:ext uri="{BB962C8B-B14F-4D97-AF65-F5344CB8AC3E}">
        <p14:creationId xmlns:p14="http://schemas.microsoft.com/office/powerpoint/2010/main" val="171580993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62500" lnSpcReduction="20000"/>
          </a:bodyPr>
          <a:lstStyle/>
          <a:p>
            <a:r>
              <a:rPr lang="en-CA" b="1" dirty="0" smtClean="0">
                <a:effectLst/>
                <a:hlinkClick r:id="rId2"/>
              </a:rPr>
              <a:t>Washington Post, New York Times and Mozilla team up for new Web site comment system</a:t>
            </a:r>
            <a:r>
              <a:rPr lang="en-CA" dirty="0" smtClean="0">
                <a:effectLst/>
              </a:rPr>
              <a:t/>
            </a:r>
            <a:br>
              <a:rPr lang="en-CA" dirty="0" smtClean="0">
                <a:effectLst/>
              </a:rPr>
            </a:br>
            <a:r>
              <a:rPr lang="en-CA" dirty="0">
                <a:hlinkClick r:id="rId3"/>
              </a:rPr>
              <a:t>Paul </a:t>
            </a:r>
            <a:r>
              <a:rPr lang="en-CA" dirty="0" err="1">
                <a:hlinkClick r:id="rId3"/>
              </a:rPr>
              <a:t>Farhi</a:t>
            </a:r>
            <a:r>
              <a:rPr lang="en-CA" dirty="0" smtClean="0">
                <a:effectLst/>
              </a:rPr>
              <a:t>, </a:t>
            </a:r>
            <a:r>
              <a:rPr lang="en-CA" dirty="0">
                <a:hlinkClick r:id="rId4"/>
              </a:rPr>
              <a:t>Washington Post</a:t>
            </a:r>
            <a:r>
              <a:rPr lang="en-CA" dirty="0" smtClean="0">
                <a:effectLst/>
              </a:rPr>
              <a:t>, Jun 20, 2014</a:t>
            </a:r>
            <a:br>
              <a:rPr lang="en-CA" dirty="0" smtClean="0">
                <a:effectLst/>
              </a:rPr>
            </a:br>
            <a:r>
              <a:rPr lang="en-CA" i="1" dirty="0" smtClean="0">
                <a:effectLst/>
              </a:rPr>
              <a:t>Commentary by Stephen Downes</a:t>
            </a:r>
            <a:r>
              <a:rPr lang="en-CA" dirty="0" smtClean="0">
                <a:effectLst/>
              </a:rPr>
              <a:t> </a:t>
            </a:r>
          </a:p>
          <a:p>
            <a:r>
              <a:rPr lang="en-CA" dirty="0" smtClean="0">
                <a:effectLst/>
              </a:rPr>
              <a:t>I want this: "The Washington Post, the New York Times and software developer Mozilla will team up to create digital tools that will make it easier for readers to post comments and photos on news sites and to interact with journalists and each other." People complain about the </a:t>
            </a:r>
            <a:r>
              <a:rPr lang="en-CA" dirty="0" err="1" smtClean="0">
                <a:effectLst/>
              </a:rPr>
              <a:t>gRSShopper</a:t>
            </a:r>
            <a:r>
              <a:rPr lang="en-CA" dirty="0" smtClean="0">
                <a:effectLst/>
              </a:rPr>
              <a:t> comment system more than anything else, but I've resisted focusing my energies on developing a centralized system. But this (as compared to the extant </a:t>
            </a:r>
            <a:r>
              <a:rPr lang="en-CA" dirty="0" err="1" smtClean="0">
                <a:effectLst/>
                <a:hlinkClick r:id="rId5"/>
              </a:rPr>
              <a:t>Disqus</a:t>
            </a:r>
            <a:r>
              <a:rPr lang="en-CA" dirty="0" smtClean="0">
                <a:effectLst/>
              </a:rPr>
              <a:t> system) might be the ticket. </a:t>
            </a:r>
            <a:r>
              <a:rPr lang="en-CA" dirty="0" smtClean="0">
                <a:effectLst/>
                <a:hlinkClick r:id="rId6"/>
              </a:rPr>
              <a:t>More commentary</a:t>
            </a:r>
            <a:r>
              <a:rPr lang="en-CA" dirty="0" smtClean="0">
                <a:effectLst/>
              </a:rPr>
              <a:t>: “The complicated thing about this is it’s going to be a lot of different pieces that need to be interoperable, and not just once, but across the web.” Mathew Ingram writes that it "</a:t>
            </a:r>
            <a:r>
              <a:rPr lang="en-CA" dirty="0" smtClean="0">
                <a:effectLst/>
                <a:hlinkClick r:id="rId7"/>
              </a:rPr>
              <a:t>sounds a little like an open-source version of </a:t>
            </a:r>
            <a:r>
              <a:rPr lang="en-CA" dirty="0" err="1" smtClean="0">
                <a:effectLst/>
                <a:hlinkClick r:id="rId7"/>
              </a:rPr>
              <a:t>Kinja</a:t>
            </a:r>
            <a:r>
              <a:rPr lang="en-CA" dirty="0" smtClean="0">
                <a:effectLst/>
              </a:rPr>
              <a:t>." More from </a:t>
            </a:r>
            <a:r>
              <a:rPr lang="en-CA" dirty="0" err="1" smtClean="0">
                <a:effectLst/>
                <a:hlinkClick r:id="rId8"/>
              </a:rPr>
              <a:t>Poynter</a:t>
            </a:r>
            <a:r>
              <a:rPr lang="en-CA" dirty="0" smtClean="0">
                <a:effectLst/>
              </a:rPr>
              <a:t>, </a:t>
            </a:r>
            <a:r>
              <a:rPr lang="en-CA" dirty="0" smtClean="0">
                <a:effectLst/>
                <a:hlinkClick r:id="rId9"/>
              </a:rPr>
              <a:t>Dave </a:t>
            </a:r>
            <a:r>
              <a:rPr lang="en-CA" dirty="0" err="1" smtClean="0">
                <a:effectLst/>
                <a:hlinkClick r:id="rId9"/>
              </a:rPr>
              <a:t>Winer</a:t>
            </a:r>
            <a:r>
              <a:rPr lang="en-CA" dirty="0" smtClean="0">
                <a:effectLst/>
              </a:rPr>
              <a:t> (who argues for a more distributed system), </a:t>
            </a:r>
            <a:r>
              <a:rPr lang="en-CA" dirty="0" err="1" smtClean="0">
                <a:effectLst/>
                <a:hlinkClick r:id="rId10"/>
              </a:rPr>
              <a:t>Denovati</a:t>
            </a:r>
            <a:r>
              <a:rPr lang="en-CA" dirty="0" smtClean="0">
                <a:effectLst/>
              </a:rPr>
              <a:t>.</a:t>
            </a:r>
          </a:p>
          <a:p>
            <a:endParaRPr lang="en-CA" dirty="0"/>
          </a:p>
        </p:txBody>
      </p:sp>
    </p:spTree>
    <p:extLst>
      <p:ext uri="{BB962C8B-B14F-4D97-AF65-F5344CB8AC3E}">
        <p14:creationId xmlns:p14="http://schemas.microsoft.com/office/powerpoint/2010/main" val="225884026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7500" lnSpcReduction="20000"/>
          </a:bodyPr>
          <a:lstStyle/>
          <a:p>
            <a:r>
              <a:rPr lang="en-CA" b="1" dirty="0" smtClean="0">
                <a:effectLst/>
                <a:hlinkClick r:id="rId2"/>
              </a:rPr>
              <a:t>Internet Trends 2014</a:t>
            </a:r>
            <a:r>
              <a:rPr lang="en-CA" dirty="0" smtClean="0">
                <a:effectLst/>
              </a:rPr>
              <a:t/>
            </a:r>
            <a:br>
              <a:rPr lang="en-CA" dirty="0" smtClean="0">
                <a:effectLst/>
              </a:rPr>
            </a:br>
            <a:r>
              <a:rPr lang="en-CA" dirty="0">
                <a:hlinkClick r:id="rId3"/>
              </a:rPr>
              <a:t>Mary Meeker</a:t>
            </a:r>
            <a:r>
              <a:rPr lang="en-CA" dirty="0" smtClean="0">
                <a:effectLst/>
              </a:rPr>
              <a:t>, </a:t>
            </a:r>
            <a:r>
              <a:rPr lang="en-CA" dirty="0">
                <a:hlinkClick r:id="rId4"/>
              </a:rPr>
              <a:t>Business Insider</a:t>
            </a:r>
            <a:r>
              <a:rPr lang="en-CA" dirty="0" smtClean="0">
                <a:effectLst/>
              </a:rPr>
              <a:t>, May 31, 2014</a:t>
            </a:r>
            <a:br>
              <a:rPr lang="en-CA" dirty="0" smtClean="0">
                <a:effectLst/>
              </a:rPr>
            </a:br>
            <a:r>
              <a:rPr lang="en-CA" i="1" dirty="0" smtClean="0">
                <a:effectLst/>
              </a:rPr>
              <a:t>Commentary by Stephen Downes</a:t>
            </a:r>
            <a:r>
              <a:rPr lang="en-CA" dirty="0" smtClean="0">
                <a:effectLst/>
              </a:rPr>
              <a:t> </a:t>
            </a:r>
          </a:p>
          <a:p>
            <a:r>
              <a:rPr lang="en-CA" dirty="0" smtClean="0">
                <a:effectLst/>
              </a:rPr>
              <a:t>Mary </a:t>
            </a:r>
            <a:r>
              <a:rPr lang="en-CA" dirty="0" err="1" smtClean="0">
                <a:effectLst/>
              </a:rPr>
              <a:t>Meeker's</a:t>
            </a:r>
            <a:r>
              <a:rPr lang="en-CA" dirty="0" smtClean="0">
                <a:effectLst/>
              </a:rPr>
              <a:t> annual state of the internet report has come out and once again it is probably the most insightful snapshot of the state of play as you're going to see. My only complaint is that at 165 slides, it's too short. The trends won't be a surprise to anyone following the internet closely, but it's good to have real data to support beliefs about the rise of mobile, the proliferation of apps, etc. There are also some unexpected insights, such as "the edge is becoming more important than the node" in social graphs. Don't miss this one. Image: </a:t>
            </a:r>
            <a:r>
              <a:rPr lang="en-CA" dirty="0" smtClean="0">
                <a:effectLst/>
                <a:hlinkClick r:id="rId5"/>
              </a:rPr>
              <a:t>JD </a:t>
            </a:r>
            <a:r>
              <a:rPr lang="en-CA" dirty="0" err="1" smtClean="0">
                <a:effectLst/>
                <a:hlinkClick r:id="rId5"/>
              </a:rPr>
              <a:t>Lasica</a:t>
            </a:r>
            <a:r>
              <a:rPr lang="en-CA" dirty="0" smtClean="0">
                <a:effectLst/>
                <a:hlinkClick r:id="rId5"/>
              </a:rPr>
              <a:t>/Flickr</a:t>
            </a:r>
            <a:endParaRPr lang="en-CA" dirty="0" smtClean="0">
              <a:effectLst/>
            </a:endParaRPr>
          </a:p>
          <a:p>
            <a:endParaRPr lang="en-CA" dirty="0"/>
          </a:p>
        </p:txBody>
      </p:sp>
      <p:pic>
        <p:nvPicPr>
          <p:cNvPr id="5017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27886" y="980728"/>
            <a:ext cx="3246107" cy="24345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423971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85000" lnSpcReduction="20000"/>
          </a:bodyPr>
          <a:lstStyle/>
          <a:p>
            <a:r>
              <a:rPr lang="en-CA" dirty="0" smtClean="0">
                <a:effectLst/>
              </a:rPr>
              <a:t/>
            </a:r>
            <a:br>
              <a:rPr lang="en-CA" dirty="0" smtClean="0">
                <a:effectLst/>
              </a:rPr>
            </a:br>
            <a:r>
              <a:rPr lang="en-CA" b="1" dirty="0" smtClean="0">
                <a:effectLst/>
                <a:hlinkClick r:id="rId2"/>
              </a:rPr>
              <a:t>eLearning Africa’s memorable keynote quotes</a:t>
            </a:r>
            <a:r>
              <a:rPr lang="en-CA" dirty="0" smtClean="0">
                <a:effectLst/>
              </a:rPr>
              <a:t/>
            </a:r>
            <a:br>
              <a:rPr lang="en-CA" dirty="0" smtClean="0">
                <a:effectLst/>
              </a:rPr>
            </a:br>
            <a:r>
              <a:rPr lang="en-CA" dirty="0">
                <a:hlinkClick r:id="rId3"/>
              </a:rPr>
              <a:t>Various authors</a:t>
            </a:r>
            <a:r>
              <a:rPr lang="en-CA" dirty="0" smtClean="0">
                <a:effectLst/>
              </a:rPr>
              <a:t>, </a:t>
            </a:r>
            <a:r>
              <a:rPr lang="en-CA" dirty="0">
                <a:hlinkClick r:id="rId4"/>
              </a:rPr>
              <a:t>eLearning Africa News</a:t>
            </a:r>
            <a:r>
              <a:rPr lang="en-CA" dirty="0" smtClean="0">
                <a:effectLst/>
              </a:rPr>
              <a:t>, Jun 25, 2014</a:t>
            </a:r>
            <a:br>
              <a:rPr lang="en-CA" dirty="0" smtClean="0">
                <a:effectLst/>
              </a:rPr>
            </a:br>
            <a:r>
              <a:rPr lang="en-CA" i="1" dirty="0" smtClean="0">
                <a:effectLst/>
              </a:rPr>
              <a:t>Commentary by Stephen Downes</a:t>
            </a:r>
            <a:r>
              <a:rPr lang="en-CA" dirty="0" smtClean="0">
                <a:effectLst/>
              </a:rPr>
              <a:t> </a:t>
            </a:r>
          </a:p>
          <a:p>
            <a:r>
              <a:rPr lang="en-CA" dirty="0" smtClean="0">
                <a:effectLst/>
              </a:rPr>
              <a:t>Nice quick summary of the key messages from the eLearning Africa keynotes, and a quick snapshot of thinking from the conference. For example: "Everyone knows that knowledge is growing at an increasing depth and an increasing breadth, so you need people which can constantly learn and bridge that gap even while they’re in their current jobs." </a:t>
            </a:r>
            <a:r>
              <a:rPr lang="en-CA" b="1" dirty="0" err="1" smtClean="0">
                <a:effectLst/>
                <a:hlinkClick r:id="rId5"/>
              </a:rPr>
              <a:t>Iyadunni</a:t>
            </a:r>
            <a:r>
              <a:rPr lang="en-CA" b="1" dirty="0" smtClean="0">
                <a:effectLst/>
                <a:hlinkClick r:id="rId5"/>
              </a:rPr>
              <a:t> </a:t>
            </a:r>
            <a:r>
              <a:rPr lang="en-CA" b="1" dirty="0" err="1" smtClean="0">
                <a:effectLst/>
                <a:hlinkClick r:id="rId5"/>
              </a:rPr>
              <a:t>Olubode</a:t>
            </a:r>
            <a:r>
              <a:rPr lang="en-CA" dirty="0" smtClean="0">
                <a:effectLst/>
              </a:rPr>
              <a:t>, Executive Director, LEAP Africa Ltd/</a:t>
            </a:r>
            <a:r>
              <a:rPr lang="en-CA" dirty="0" err="1" smtClean="0">
                <a:effectLst/>
              </a:rPr>
              <a:t>Gte</a:t>
            </a:r>
            <a:r>
              <a:rPr lang="en-CA" dirty="0" smtClean="0">
                <a:effectLst/>
              </a:rPr>
              <a:t>., Nigeria.</a:t>
            </a:r>
          </a:p>
          <a:p>
            <a:endParaRPr lang="en-CA" dirty="0"/>
          </a:p>
        </p:txBody>
      </p:sp>
      <p:pic>
        <p:nvPicPr>
          <p:cNvPr id="51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6056" y="620688"/>
            <a:ext cx="2857500" cy="1628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723425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0000" lnSpcReduction="20000"/>
          </a:bodyPr>
          <a:lstStyle/>
          <a:p>
            <a:r>
              <a:rPr lang="en-CA" b="1" dirty="0" smtClean="0">
                <a:effectLst/>
                <a:hlinkClick r:id="rId2"/>
              </a:rPr>
              <a:t>Three Makes a Movement: Branson creates youth panel for student voice in </a:t>
            </a:r>
            <a:r>
              <a:rPr lang="en-CA" b="1" dirty="0" err="1" smtClean="0">
                <a:effectLst/>
                <a:hlinkClick r:id="rId2"/>
              </a:rPr>
              <a:t>ed</a:t>
            </a:r>
            <a:r>
              <a:rPr lang="en-CA" b="1" dirty="0" smtClean="0">
                <a:effectLst/>
                <a:hlinkClick r:id="rId2"/>
              </a:rPr>
              <a:t> tech</a:t>
            </a:r>
            <a:r>
              <a:rPr lang="en-CA" dirty="0" smtClean="0">
                <a:effectLst/>
              </a:rPr>
              <a:t/>
            </a:r>
            <a:br>
              <a:rPr lang="en-CA" dirty="0" smtClean="0">
                <a:effectLst/>
              </a:rPr>
            </a:br>
            <a:r>
              <a:rPr lang="en-CA" dirty="0">
                <a:hlinkClick r:id="rId3"/>
              </a:rPr>
              <a:t>Phil Hill</a:t>
            </a:r>
            <a:r>
              <a:rPr lang="en-CA" dirty="0" smtClean="0">
                <a:effectLst/>
              </a:rPr>
              <a:t>, </a:t>
            </a:r>
            <a:r>
              <a:rPr lang="en-CA" dirty="0">
                <a:hlinkClick r:id="rId4"/>
              </a:rPr>
              <a:t>e-Literate</a:t>
            </a:r>
            <a:r>
              <a:rPr lang="en-CA" dirty="0" smtClean="0">
                <a:effectLst/>
              </a:rPr>
              <a:t>, Jun 10, 2014</a:t>
            </a:r>
            <a:br>
              <a:rPr lang="en-CA" dirty="0" smtClean="0">
                <a:effectLst/>
              </a:rPr>
            </a:br>
            <a:r>
              <a:rPr lang="en-CA" i="1" dirty="0" smtClean="0">
                <a:effectLst/>
              </a:rPr>
              <a:t>Commentary by Stephen Downes</a:t>
            </a:r>
            <a:r>
              <a:rPr lang="en-CA" dirty="0" smtClean="0">
                <a:effectLst/>
              </a:rPr>
              <a:t> </a:t>
            </a:r>
          </a:p>
          <a:p>
            <a:r>
              <a:rPr lang="en-CA" dirty="0" smtClean="0">
                <a:effectLst/>
              </a:rPr>
              <a:t>While I am all in favour of student participation – including panels – at conferences, I really don’t think the more recent two events constitute the "start” of such a movement, as claimed by Phil Hill. A simple Google search on “</a:t>
            </a:r>
            <a:r>
              <a:rPr lang="en-CA" dirty="0" smtClean="0">
                <a:effectLst/>
                <a:hlinkClick r:id="rId5"/>
              </a:rPr>
              <a:t>student panel</a:t>
            </a:r>
            <a:r>
              <a:rPr lang="en-CA" dirty="0" smtClean="0">
                <a:effectLst/>
              </a:rPr>
              <a:t>” (in quotes) yields 199,000 results. Even a search for </a:t>
            </a:r>
            <a:r>
              <a:rPr lang="en-CA" dirty="0" smtClean="0">
                <a:effectLst/>
                <a:hlinkClick r:id="rId6"/>
              </a:rPr>
              <a:t>Ed Tech student panels </a:t>
            </a:r>
            <a:r>
              <a:rPr lang="en-CA" dirty="0" smtClean="0">
                <a:effectLst/>
              </a:rPr>
              <a:t>specifically yields more than 2,000 results.  So I think that the trend is well-established; perhaps where it is new is among the 20MM and Branson Foundations of the world (which are often the last places to get it, and the first to claim credit). (Photo: student Rachel Winston, who gave a keynote address at Alt-C last year).</a:t>
            </a:r>
          </a:p>
          <a:p>
            <a:endParaRPr lang="en-CA" dirty="0"/>
          </a:p>
        </p:txBody>
      </p:sp>
      <p:pic>
        <p:nvPicPr>
          <p:cNvPr id="307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1920" y="404664"/>
            <a:ext cx="4629150" cy="346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1989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7500" lnSpcReduction="20000"/>
          </a:bodyPr>
          <a:lstStyle/>
          <a:p>
            <a:r>
              <a:rPr lang="en-CA" b="1" dirty="0" smtClean="0">
                <a:effectLst/>
                <a:hlinkClick r:id="rId2"/>
              </a:rPr>
              <a:t>The Future of Ed-Tech is a Reclamation Project </a:t>
            </a:r>
            <a:r>
              <a:rPr lang="en-CA" dirty="0" smtClean="0">
                <a:effectLst/>
              </a:rPr>
              <a:t/>
            </a:r>
            <a:br>
              <a:rPr lang="en-CA" dirty="0" smtClean="0">
                <a:effectLst/>
              </a:rPr>
            </a:br>
            <a:r>
              <a:rPr lang="en-CA" dirty="0">
                <a:hlinkClick r:id="rId3"/>
              </a:rPr>
              <a:t>Audrey Watters</a:t>
            </a:r>
            <a:r>
              <a:rPr lang="en-CA" dirty="0" smtClean="0">
                <a:effectLst/>
              </a:rPr>
              <a:t>, </a:t>
            </a:r>
            <a:r>
              <a:rPr lang="en-CA" dirty="0">
                <a:hlinkClick r:id="rId4"/>
              </a:rPr>
              <a:t>Hack Education</a:t>
            </a:r>
            <a:r>
              <a:rPr lang="en-CA" dirty="0" smtClean="0">
                <a:effectLst/>
              </a:rPr>
              <a:t>, May 28, 2014</a:t>
            </a:r>
            <a:br>
              <a:rPr lang="en-CA" dirty="0" smtClean="0">
                <a:effectLst/>
              </a:rPr>
            </a:br>
            <a:r>
              <a:rPr lang="en-CA" i="1" dirty="0" smtClean="0">
                <a:effectLst/>
              </a:rPr>
              <a:t>Commentary by Stephen Downes</a:t>
            </a:r>
            <a:r>
              <a:rPr lang="en-CA" dirty="0" smtClean="0">
                <a:effectLst/>
              </a:rPr>
              <a:t> </a:t>
            </a:r>
          </a:p>
          <a:p>
            <a:r>
              <a:rPr lang="en-CA" dirty="0" smtClean="0">
                <a:effectLst/>
              </a:rPr>
              <a:t>Quite a good talk from Audrey Watters a few days ago in Edmonton. This post is the (sparse) slide deck and the (rich) text transcript. The gist? "We can reclaim the Web and more broadly </a:t>
            </a:r>
            <a:r>
              <a:rPr lang="en-CA" dirty="0" err="1" smtClean="0">
                <a:effectLst/>
              </a:rPr>
              <a:t>ed</a:t>
            </a:r>
            <a:r>
              <a:rPr lang="en-CA" dirty="0" smtClean="0">
                <a:effectLst/>
              </a:rPr>
              <a:t>-tech for teaching and learning. But we must reclaim control of the data, content, and knowledge we create. We are not resources to be mined. Learners do not enter our schools and in our libraries to become products for the textbook industry and the testing industry and the technology industry and the </a:t>
            </a:r>
            <a:r>
              <a:rPr lang="en-CA" dirty="0" err="1" smtClean="0">
                <a:effectLst/>
              </a:rPr>
              <a:t>ed</a:t>
            </a:r>
            <a:r>
              <a:rPr lang="en-CA" dirty="0" smtClean="0">
                <a:effectLst/>
              </a:rPr>
              <a:t>-tech industry to profit from."</a:t>
            </a:r>
          </a:p>
          <a:p>
            <a:endParaRPr lang="en-CA" dirty="0"/>
          </a:p>
        </p:txBody>
      </p:sp>
    </p:spTree>
    <p:extLst>
      <p:ext uri="{BB962C8B-B14F-4D97-AF65-F5344CB8AC3E}">
        <p14:creationId xmlns:p14="http://schemas.microsoft.com/office/powerpoint/2010/main" val="216136263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7500" lnSpcReduction="20000"/>
          </a:bodyPr>
          <a:lstStyle/>
          <a:p>
            <a:r>
              <a:rPr lang="en-CA" b="1" dirty="0" smtClean="0">
                <a:effectLst/>
                <a:hlinkClick r:id="rId2"/>
              </a:rPr>
              <a:t>Shame on </a:t>
            </a:r>
            <a:r>
              <a:rPr lang="en-CA" b="1" dirty="0" err="1" smtClean="0">
                <a:effectLst/>
                <a:hlinkClick r:id="rId2"/>
              </a:rPr>
              <a:t>Slideshare</a:t>
            </a:r>
            <a:r>
              <a:rPr lang="en-CA" b="1" dirty="0" smtClean="0">
                <a:effectLst/>
                <a:hlinkClick r:id="rId2"/>
              </a:rPr>
              <a:t> and Lessons Learned</a:t>
            </a:r>
            <a:r>
              <a:rPr lang="en-CA" dirty="0" smtClean="0">
                <a:effectLst/>
              </a:rPr>
              <a:t/>
            </a:r>
            <a:br>
              <a:rPr lang="en-CA" dirty="0" smtClean="0">
                <a:effectLst/>
              </a:rPr>
            </a:br>
            <a:r>
              <a:rPr lang="en-CA" dirty="0">
                <a:hlinkClick r:id="rId3"/>
              </a:rPr>
              <a:t>Lucy Gray</a:t>
            </a:r>
            <a:r>
              <a:rPr lang="en-CA" dirty="0" smtClean="0">
                <a:effectLst/>
              </a:rPr>
              <a:t>, </a:t>
            </a:r>
            <a:r>
              <a:rPr lang="en-CA" dirty="0">
                <a:hlinkClick r:id="rId4"/>
              </a:rPr>
              <a:t>High </a:t>
            </a:r>
            <a:r>
              <a:rPr lang="en-CA" dirty="0" err="1">
                <a:hlinkClick r:id="rId4"/>
              </a:rPr>
              <a:t>Techpectations</a:t>
            </a:r>
            <a:r>
              <a:rPr lang="en-CA" dirty="0" smtClean="0">
                <a:effectLst/>
              </a:rPr>
              <a:t>, Apr 30, 2014</a:t>
            </a:r>
            <a:br>
              <a:rPr lang="en-CA" dirty="0" smtClean="0">
                <a:effectLst/>
              </a:rPr>
            </a:br>
            <a:r>
              <a:rPr lang="en-CA" i="1" dirty="0" smtClean="0">
                <a:effectLst/>
              </a:rPr>
              <a:t>Commentary by Stephen Downes</a:t>
            </a:r>
            <a:r>
              <a:rPr lang="en-CA" dirty="0" smtClean="0">
                <a:effectLst/>
              </a:rPr>
              <a:t> </a:t>
            </a:r>
          </a:p>
          <a:p>
            <a:r>
              <a:rPr lang="en-CA" dirty="0" smtClean="0">
                <a:effectLst/>
              </a:rPr>
              <a:t>As readers know, I use </a:t>
            </a:r>
            <a:r>
              <a:rPr lang="en-CA" dirty="0" err="1" smtClean="0">
                <a:effectLst/>
              </a:rPr>
              <a:t>Slideshare</a:t>
            </a:r>
            <a:r>
              <a:rPr lang="en-CA" dirty="0" smtClean="0">
                <a:effectLst/>
              </a:rPr>
              <a:t> a lot - I was one of the very first users of the service (there was once a time when most presentations on </a:t>
            </a:r>
            <a:r>
              <a:rPr lang="en-CA" dirty="0" err="1" smtClean="0">
                <a:effectLst/>
              </a:rPr>
              <a:t>Slideshare</a:t>
            </a:r>
            <a:r>
              <a:rPr lang="en-CA" dirty="0" smtClean="0">
                <a:effectLst/>
              </a:rPr>
              <a:t> were mine!) and use </a:t>
            </a:r>
            <a:r>
              <a:rPr lang="en-CA" dirty="0" err="1" smtClean="0">
                <a:effectLst/>
              </a:rPr>
              <a:t>Slideshare</a:t>
            </a:r>
            <a:r>
              <a:rPr lang="en-CA" dirty="0" smtClean="0">
                <a:effectLst/>
              </a:rPr>
              <a:t> as an integral part of my </a:t>
            </a:r>
            <a:r>
              <a:rPr lang="en-CA" dirty="0" smtClean="0">
                <a:effectLst/>
                <a:hlinkClick r:id="rId5"/>
              </a:rPr>
              <a:t>presentation</a:t>
            </a:r>
            <a:r>
              <a:rPr lang="en-CA" dirty="0" smtClean="0">
                <a:effectLst/>
              </a:rPr>
              <a:t> pages. So something like this is a worry - Lucy Gray saw all of her </a:t>
            </a:r>
            <a:r>
              <a:rPr lang="en-CA" dirty="0" err="1" smtClean="0">
                <a:effectLst/>
              </a:rPr>
              <a:t>Slideshare</a:t>
            </a:r>
            <a:r>
              <a:rPr lang="en-CA" dirty="0" smtClean="0">
                <a:effectLst/>
              </a:rPr>
              <a:t> presentations deleted and her account closed without notice or explanation. She has backups (phew!) but it's a major inconvenience. What's concerning is how arbitrary this was. Now I'm thinking seriously about a way to create my own embedded version of my presentations - anyone know how? - and dumping my </a:t>
            </a:r>
            <a:r>
              <a:rPr lang="en-CA" dirty="0" err="1" smtClean="0">
                <a:effectLst/>
              </a:rPr>
              <a:t>Slideshare</a:t>
            </a:r>
            <a:r>
              <a:rPr lang="en-CA" dirty="0" smtClean="0">
                <a:effectLst/>
              </a:rPr>
              <a:t> account.</a:t>
            </a:r>
          </a:p>
          <a:p>
            <a:endParaRPr lang="en-CA" dirty="0"/>
          </a:p>
        </p:txBody>
      </p:sp>
      <p:pic>
        <p:nvPicPr>
          <p:cNvPr id="808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4248" y="1124744"/>
            <a:ext cx="1428750"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868440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7500" lnSpcReduction="20000"/>
          </a:bodyPr>
          <a:lstStyle/>
          <a:p>
            <a:r>
              <a:rPr lang="en-CA" b="1" dirty="0" smtClean="0">
                <a:effectLst/>
                <a:hlinkClick r:id="rId2"/>
              </a:rPr>
              <a:t>How we're on the verge of an amazing new open web #</a:t>
            </a:r>
            <a:r>
              <a:rPr lang="en-CA" b="1" dirty="0" err="1" smtClean="0">
                <a:effectLst/>
                <a:hlinkClick r:id="rId2"/>
              </a:rPr>
              <a:t>indieweb</a:t>
            </a:r>
            <a:r>
              <a:rPr lang="en-CA" dirty="0" smtClean="0">
                <a:effectLst/>
              </a:rPr>
              <a:t/>
            </a:r>
            <a:br>
              <a:rPr lang="en-CA" dirty="0" smtClean="0">
                <a:effectLst/>
              </a:rPr>
            </a:br>
            <a:r>
              <a:rPr lang="en-CA" dirty="0">
                <a:hlinkClick r:id="rId3"/>
              </a:rPr>
              <a:t>Ben </a:t>
            </a:r>
            <a:r>
              <a:rPr lang="en-CA" dirty="0" err="1">
                <a:hlinkClick r:id="rId3"/>
              </a:rPr>
              <a:t>Werdmuller</a:t>
            </a:r>
            <a:r>
              <a:rPr lang="en-CA" dirty="0" smtClean="0">
                <a:effectLst/>
              </a:rPr>
              <a:t>, </a:t>
            </a:r>
            <a:r>
              <a:rPr lang="en-CA" dirty="0" err="1">
                <a:hlinkClick r:id="rId4"/>
              </a:rPr>
              <a:t>Benwerd</a:t>
            </a:r>
            <a:r>
              <a:rPr lang="en-CA" dirty="0" smtClean="0">
                <a:effectLst/>
              </a:rPr>
              <a:t>, Jun 03, 2014</a:t>
            </a:r>
            <a:br>
              <a:rPr lang="en-CA" dirty="0" smtClean="0">
                <a:effectLst/>
              </a:rPr>
            </a:br>
            <a:r>
              <a:rPr lang="en-CA" i="1" dirty="0" smtClean="0">
                <a:effectLst/>
              </a:rPr>
              <a:t>Commentary by Stephen Downes</a:t>
            </a:r>
            <a:r>
              <a:rPr lang="en-CA" dirty="0" smtClean="0">
                <a:effectLst/>
              </a:rPr>
              <a:t> </a:t>
            </a:r>
          </a:p>
          <a:p>
            <a:r>
              <a:rPr lang="en-CA" dirty="0" smtClean="0">
                <a:effectLst/>
              </a:rPr>
              <a:t>Ben </a:t>
            </a:r>
            <a:r>
              <a:rPr lang="en-CA" dirty="0" err="1" smtClean="0">
                <a:effectLst/>
              </a:rPr>
              <a:t>Werdmuller</a:t>
            </a:r>
            <a:r>
              <a:rPr lang="en-CA" dirty="0" smtClean="0">
                <a:effectLst/>
              </a:rPr>
              <a:t> may have a </a:t>
            </a:r>
            <a:r>
              <a:rPr lang="en-CA" dirty="0" err="1" smtClean="0">
                <a:effectLst/>
                <a:hlinkClick r:id="rId5"/>
              </a:rPr>
              <a:t>startup</a:t>
            </a:r>
            <a:r>
              <a:rPr lang="en-CA" dirty="0" smtClean="0">
                <a:effectLst/>
              </a:rPr>
              <a:t> invested in the concept, but his view of an </a:t>
            </a:r>
            <a:r>
              <a:rPr lang="en-CA" dirty="0" err="1" smtClean="0">
                <a:effectLst/>
              </a:rPr>
              <a:t>indieweb</a:t>
            </a:r>
            <a:r>
              <a:rPr lang="en-CA" dirty="0" smtClean="0">
                <a:effectLst/>
              </a:rPr>
              <a:t> is sound and something I support (see also, "</a:t>
            </a:r>
            <a:r>
              <a:rPr lang="en-CA" dirty="0" smtClean="0">
                <a:effectLst/>
                <a:hlinkClick r:id="rId6"/>
              </a:rPr>
              <a:t>domain of one's own</a:t>
            </a:r>
            <a:r>
              <a:rPr lang="en-CA" dirty="0" smtClean="0">
                <a:effectLst/>
              </a:rPr>
              <a:t>"). "The idea is simple: instead of everyone giving all their information to a site like Facebook, they keep it themselves, but still get to communicate easily using all of the great user experience discoveries we've made. You can still share selfies, make friends, listen to music together and share links, but now you do it in a space that's really yours, and that you get to have more control over."</a:t>
            </a:r>
          </a:p>
          <a:p>
            <a:endParaRPr lang="en-CA" dirty="0"/>
          </a:p>
        </p:txBody>
      </p:sp>
      <p:pic>
        <p:nvPicPr>
          <p:cNvPr id="4505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92080" y="764704"/>
            <a:ext cx="3480724" cy="2316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61748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0000" lnSpcReduction="20000"/>
          </a:bodyPr>
          <a:lstStyle/>
          <a:p>
            <a:r>
              <a:rPr lang="en-CA" b="1" dirty="0" smtClean="0">
                <a:hlinkClick r:id="rId2"/>
              </a:rPr>
              <a:t>Demoting Social Silos to Syndication Endpoints</a:t>
            </a:r>
            <a:r>
              <a:rPr lang="en-CA" b="1" dirty="0" smtClean="0"/>
              <a:t> </a:t>
            </a:r>
            <a:r>
              <a:rPr lang="en-CA" dirty="0" smtClean="0"/>
              <a:t>David Wiley discovers </a:t>
            </a:r>
            <a:r>
              <a:rPr lang="en-CA" dirty="0" smtClean="0">
                <a:hlinkClick r:id="rId3"/>
              </a:rPr>
              <a:t>Known</a:t>
            </a:r>
            <a:r>
              <a:rPr lang="en-CA" dirty="0" smtClean="0"/>
              <a:t> and the result is magical. "Known is a publication platform that uses the “</a:t>
            </a:r>
            <a:r>
              <a:rPr lang="en-CA" dirty="0" smtClean="0">
                <a:hlinkClick r:id="rId4"/>
              </a:rPr>
              <a:t>POSSE</a:t>
            </a:r>
            <a:r>
              <a:rPr lang="en-CA" dirty="0" smtClean="0"/>
              <a:t>” publication model, where POSSE stands for “Publish (on your) Own Site, Syndicate Elsewhere”. .. The POSSE model is just beautiful. It represents everything empowering about the Reclaim and Retain work. In fact, the more I wrapped my head around it, the more excited I got." See </a:t>
            </a:r>
            <a:r>
              <a:rPr lang="en-CA" dirty="0" smtClean="0">
                <a:hlinkClick r:id="rId5"/>
              </a:rPr>
              <a:t>more about Known.</a:t>
            </a:r>
            <a:r>
              <a:rPr lang="en-CA" dirty="0" smtClean="0"/>
              <a:t> This is the model - promoted here through everything from </a:t>
            </a:r>
            <a:r>
              <a:rPr lang="en-CA" dirty="0" err="1" smtClean="0">
                <a:hlinkClick r:id="rId6"/>
              </a:rPr>
              <a:t>indiweb</a:t>
            </a:r>
            <a:r>
              <a:rPr lang="en-CA" dirty="0" smtClean="0"/>
              <a:t> to </a:t>
            </a:r>
            <a:r>
              <a:rPr lang="en-CA" dirty="0" smtClean="0">
                <a:hlinkClick r:id="rId7"/>
              </a:rPr>
              <a:t>Diaspora</a:t>
            </a:r>
            <a:r>
              <a:rPr lang="en-CA" dirty="0" smtClean="0"/>
              <a:t> to syndication itself - that we've been taking about here for years. It's the basis for the personal learning environment. It's the basis for mesh networking. Welcome to the future, David. Maybe you want to read </a:t>
            </a:r>
            <a:r>
              <a:rPr lang="en-CA" dirty="0" smtClean="0">
                <a:hlinkClick r:id="rId8"/>
              </a:rPr>
              <a:t>this</a:t>
            </a:r>
            <a:r>
              <a:rPr lang="en-CA" dirty="0" smtClean="0"/>
              <a:t> (and </a:t>
            </a:r>
            <a:r>
              <a:rPr lang="en-CA" dirty="0" smtClean="0">
                <a:hlinkClick r:id="rId9"/>
              </a:rPr>
              <a:t>this</a:t>
            </a:r>
            <a:r>
              <a:rPr lang="en-CA" dirty="0" smtClean="0"/>
              <a:t>) and we can talk about breaking down the silos and building indie learning. Via </a:t>
            </a:r>
            <a:r>
              <a:rPr lang="en-CA" dirty="0" smtClean="0">
                <a:hlinkClick r:id="rId10"/>
              </a:rPr>
              <a:t>Jim Groom</a:t>
            </a:r>
            <a:r>
              <a:rPr lang="en-CA" dirty="0" smtClean="0"/>
              <a:t>.</a:t>
            </a:r>
            <a:endParaRPr lang="en-CA" dirty="0"/>
          </a:p>
        </p:txBody>
      </p:sp>
    </p:spTree>
    <p:extLst>
      <p:ext uri="{BB962C8B-B14F-4D97-AF65-F5344CB8AC3E}">
        <p14:creationId xmlns:p14="http://schemas.microsoft.com/office/powerpoint/2010/main" val="376776403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0000" lnSpcReduction="20000"/>
          </a:bodyPr>
          <a:lstStyle/>
          <a:p>
            <a:r>
              <a:rPr lang="en-CA" b="1" dirty="0" smtClean="0">
                <a:effectLst/>
                <a:hlinkClick r:id="rId2"/>
              </a:rPr>
              <a:t>Reclaiming Education</a:t>
            </a:r>
            <a:r>
              <a:rPr lang="en-CA" dirty="0" smtClean="0">
                <a:effectLst/>
              </a:rPr>
              <a:t/>
            </a:r>
            <a:br>
              <a:rPr lang="en-CA" dirty="0" smtClean="0">
                <a:effectLst/>
              </a:rPr>
            </a:br>
            <a:r>
              <a:rPr lang="en-CA" dirty="0">
                <a:hlinkClick r:id="rId3"/>
              </a:rPr>
              <a:t>Jim Groom</a:t>
            </a:r>
            <a:r>
              <a:rPr lang="en-CA" dirty="0" smtClean="0">
                <a:effectLst/>
              </a:rPr>
              <a:t>, </a:t>
            </a:r>
            <a:r>
              <a:rPr lang="en-CA" dirty="0">
                <a:hlinkClick r:id="rId4"/>
              </a:rPr>
              <a:t>Brian Lamb</a:t>
            </a:r>
            <a:r>
              <a:rPr lang="en-CA" dirty="0" smtClean="0">
                <a:effectLst/>
              </a:rPr>
              <a:t>, </a:t>
            </a:r>
            <a:r>
              <a:rPr lang="en-CA" dirty="0">
                <a:hlinkClick r:id="rId5"/>
              </a:rPr>
              <a:t>EDUCAUSE Review</a:t>
            </a:r>
            <a:r>
              <a:rPr lang="en-CA" dirty="0" smtClean="0">
                <a:effectLst/>
              </a:rPr>
              <a:t>, Jun 04, 2014</a:t>
            </a:r>
            <a:br>
              <a:rPr lang="en-CA" dirty="0" smtClean="0">
                <a:effectLst/>
              </a:rPr>
            </a:br>
            <a:r>
              <a:rPr lang="en-CA" i="1" dirty="0" smtClean="0">
                <a:effectLst/>
              </a:rPr>
              <a:t>Commentary by Stephen Downes</a:t>
            </a:r>
            <a:r>
              <a:rPr lang="en-CA" dirty="0" smtClean="0">
                <a:effectLst/>
              </a:rPr>
              <a:t> </a:t>
            </a:r>
          </a:p>
          <a:p>
            <a:r>
              <a:rPr lang="en-CA" dirty="0" smtClean="0">
                <a:effectLst/>
              </a:rPr>
              <a:t>I guess everybody knows I'm a fully paid up subscriber to this vision, and I really appreciate Jim Groom and Brian Lamb's statement of it: "Starting now. A technology that allows for limitless reproduction of knowledge resources, instantaneous global sharing and cooperation, and all the powerful benefits of digital manipulation, recombination, and computation must be a '</a:t>
            </a:r>
            <a:r>
              <a:rPr lang="en-CA" dirty="0" smtClean="0">
                <a:effectLst/>
                <a:hlinkClick r:id="rId6"/>
              </a:rPr>
              <a:t>bag of gold</a:t>
            </a:r>
            <a:r>
              <a:rPr lang="en-CA" dirty="0" smtClean="0">
                <a:effectLst/>
              </a:rPr>
              <a:t>' for scholarship and for learning." Be sure to look at the very top of the article for the link to case studies - otherwise you'll miss half of what's there. See also </a:t>
            </a:r>
            <a:r>
              <a:rPr lang="en-CA" dirty="0" smtClean="0">
                <a:effectLst/>
                <a:hlinkClick r:id="rId7"/>
              </a:rPr>
              <a:t>Groom's post</a:t>
            </a:r>
            <a:r>
              <a:rPr lang="en-CA" dirty="0" smtClean="0">
                <a:effectLst/>
              </a:rPr>
              <a:t> on reclaiming innovation, which in turn contains some good videos, including </a:t>
            </a:r>
            <a:r>
              <a:rPr lang="en-CA" dirty="0" smtClean="0">
                <a:effectLst/>
                <a:hlinkClick r:id="rId8"/>
              </a:rPr>
              <a:t>this one</a:t>
            </a:r>
            <a:r>
              <a:rPr lang="en-CA" dirty="0" smtClean="0">
                <a:effectLst/>
              </a:rPr>
              <a:t> from Audrey Watters and Kin Lane. </a:t>
            </a:r>
          </a:p>
          <a:p>
            <a:endParaRPr lang="en-CA" dirty="0"/>
          </a:p>
        </p:txBody>
      </p:sp>
      <p:pic>
        <p:nvPicPr>
          <p:cNvPr id="39938"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83968" y="548680"/>
            <a:ext cx="4305300" cy="4314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88516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0000" lnSpcReduction="20000"/>
          </a:bodyPr>
          <a:lstStyle/>
          <a:p>
            <a:r>
              <a:rPr lang="en-CA" dirty="0" smtClean="0">
                <a:effectLst/>
              </a:rPr>
              <a:t/>
            </a:r>
            <a:br>
              <a:rPr lang="en-CA" dirty="0" smtClean="0">
                <a:effectLst/>
              </a:rPr>
            </a:br>
            <a:r>
              <a:rPr lang="en-CA" b="1" dirty="0" smtClean="0">
                <a:effectLst/>
                <a:hlinkClick r:id="rId2"/>
              </a:rPr>
              <a:t>Universities 'get poor value' from academic journal-publishing firms</a:t>
            </a:r>
            <a:r>
              <a:rPr lang="en-CA" dirty="0" smtClean="0">
                <a:effectLst/>
              </a:rPr>
              <a:t/>
            </a:r>
            <a:br>
              <a:rPr lang="en-CA" dirty="0" smtClean="0">
                <a:effectLst/>
              </a:rPr>
            </a:br>
            <a:r>
              <a:rPr lang="en-CA" dirty="0">
                <a:hlinkClick r:id="rId3"/>
              </a:rPr>
              <a:t>Ian Sample</a:t>
            </a:r>
            <a:r>
              <a:rPr lang="en-CA" dirty="0" smtClean="0">
                <a:effectLst/>
              </a:rPr>
              <a:t>, </a:t>
            </a:r>
            <a:r>
              <a:rPr lang="en-CA" dirty="0">
                <a:hlinkClick r:id="rId4"/>
              </a:rPr>
              <a:t>The Guardian</a:t>
            </a:r>
            <a:r>
              <a:rPr lang="en-CA" dirty="0" smtClean="0">
                <a:effectLst/>
              </a:rPr>
              <a:t>, Jun 17, 2014</a:t>
            </a:r>
            <a:br>
              <a:rPr lang="en-CA" dirty="0" smtClean="0">
                <a:effectLst/>
              </a:rPr>
            </a:br>
            <a:r>
              <a:rPr lang="en-CA" i="1" dirty="0" smtClean="0">
                <a:effectLst/>
              </a:rPr>
              <a:t>Commentary by Stephen Downes</a:t>
            </a:r>
            <a:r>
              <a:rPr lang="en-CA" dirty="0" smtClean="0">
                <a:effectLst/>
              </a:rPr>
              <a:t> </a:t>
            </a:r>
          </a:p>
          <a:p>
            <a:r>
              <a:rPr lang="en-CA" dirty="0" smtClean="0">
                <a:effectLst/>
              </a:rPr>
              <a:t>I think we knew this, but the secrecy of subscription contracts prevented us from 'knowing' this (in any documented way). But now we have an analysis and "The analysis by a team of economists found that for leading universities, journals published by non-profit organisations were two to 10 times better value than those published by commercial companies, such as Elsevier, Springer, Sage, and Taylor &amp; Francis." I expect the very same is true of learning resources for students as well. Here is </a:t>
            </a:r>
            <a:r>
              <a:rPr lang="en-CA" dirty="0" smtClean="0">
                <a:effectLst/>
                <a:hlinkClick r:id="rId5"/>
              </a:rPr>
              <a:t>the study</a:t>
            </a:r>
            <a:r>
              <a:rPr lang="en-CA" dirty="0" smtClean="0">
                <a:effectLst/>
              </a:rPr>
              <a:t> the Guardian article is based on (might be behind a paywall where you live, </a:t>
            </a:r>
            <a:r>
              <a:rPr lang="en-CA" dirty="0" err="1" smtClean="0">
                <a:effectLst/>
              </a:rPr>
              <a:t>natch</a:t>
            </a:r>
            <a:r>
              <a:rPr lang="en-CA" dirty="0" smtClean="0">
                <a:effectLst/>
              </a:rPr>
              <a:t>).</a:t>
            </a:r>
          </a:p>
          <a:p>
            <a:endParaRPr lang="en-CA" dirty="0"/>
          </a:p>
        </p:txBody>
      </p:sp>
      <p:pic>
        <p:nvPicPr>
          <p:cNvPr id="1945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5976" y="773995"/>
            <a:ext cx="4381500" cy="2628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080863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92500" lnSpcReduction="10000"/>
          </a:bodyPr>
          <a:lstStyle/>
          <a:p>
            <a:r>
              <a:rPr lang="en-CA" b="1" dirty="0" smtClean="0">
                <a:effectLst/>
                <a:hlinkClick r:id="rId2"/>
              </a:rPr>
              <a:t>Under the Hood of Thoughtvectors.net</a:t>
            </a:r>
            <a:r>
              <a:rPr lang="en-CA" dirty="0" smtClean="0">
                <a:effectLst/>
              </a:rPr>
              <a:t/>
            </a:r>
            <a:br>
              <a:rPr lang="en-CA" dirty="0" smtClean="0">
                <a:effectLst/>
              </a:rPr>
            </a:br>
            <a:r>
              <a:rPr lang="en-CA" dirty="0">
                <a:hlinkClick r:id="rId3"/>
              </a:rPr>
              <a:t>Alan Levine</a:t>
            </a:r>
            <a:r>
              <a:rPr lang="en-CA" dirty="0" smtClean="0">
                <a:effectLst/>
              </a:rPr>
              <a:t>, </a:t>
            </a:r>
            <a:r>
              <a:rPr lang="en-CA" dirty="0" err="1">
                <a:hlinkClick r:id="rId4"/>
              </a:rPr>
              <a:t>CogDogBlog</a:t>
            </a:r>
            <a:r>
              <a:rPr lang="en-CA" dirty="0" smtClean="0">
                <a:effectLst/>
              </a:rPr>
              <a:t>, Jun 10, 2014</a:t>
            </a:r>
            <a:br>
              <a:rPr lang="en-CA" dirty="0" smtClean="0">
                <a:effectLst/>
              </a:rPr>
            </a:br>
            <a:r>
              <a:rPr lang="en-CA" i="1" dirty="0" smtClean="0">
                <a:effectLst/>
              </a:rPr>
              <a:t>Commentary by Stephen Downes</a:t>
            </a:r>
            <a:r>
              <a:rPr lang="en-CA" dirty="0" smtClean="0">
                <a:effectLst/>
              </a:rPr>
              <a:t> </a:t>
            </a:r>
          </a:p>
          <a:p>
            <a:r>
              <a:rPr lang="en-CA" dirty="0" smtClean="0">
                <a:effectLst/>
              </a:rPr>
              <a:t>Long, technical and very useful post (for those so inclined) on how to set up </a:t>
            </a:r>
            <a:r>
              <a:rPr lang="en-CA" dirty="0" err="1" smtClean="0">
                <a:effectLst/>
              </a:rPr>
              <a:t>cMOOC</a:t>
            </a:r>
            <a:r>
              <a:rPr lang="en-CA" dirty="0" smtClean="0">
                <a:effectLst/>
              </a:rPr>
              <a:t>-style website for your class. It's not an easy read but if you're looking to set something like this up using a WordPress installation, it even has script samples for useful functions (like how to find the RSS feed of a blog given the URL).</a:t>
            </a:r>
          </a:p>
          <a:p>
            <a:endParaRPr lang="en-CA" dirty="0"/>
          </a:p>
        </p:txBody>
      </p:sp>
      <p:pic>
        <p:nvPicPr>
          <p:cNvPr id="296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5896" y="620688"/>
            <a:ext cx="4762500" cy="3105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841207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85000" lnSpcReduction="20000"/>
          </a:bodyPr>
          <a:lstStyle/>
          <a:p>
            <a:r>
              <a:rPr lang="en-CA" b="1" dirty="0" smtClean="0">
                <a:effectLst/>
                <a:hlinkClick r:id="rId2"/>
              </a:rPr>
              <a:t>Beyond the stack</a:t>
            </a:r>
            <a:r>
              <a:rPr lang="en-CA" dirty="0" smtClean="0">
                <a:effectLst/>
              </a:rPr>
              <a:t/>
            </a:r>
            <a:br>
              <a:rPr lang="en-CA" dirty="0" smtClean="0">
                <a:effectLst/>
              </a:rPr>
            </a:br>
            <a:r>
              <a:rPr lang="en-CA" dirty="0">
                <a:hlinkClick r:id="rId3"/>
              </a:rPr>
              <a:t>Mike </a:t>
            </a:r>
            <a:r>
              <a:rPr lang="en-CA" dirty="0" err="1">
                <a:hlinkClick r:id="rId3"/>
              </a:rPr>
              <a:t>Loukides</a:t>
            </a:r>
            <a:r>
              <a:rPr lang="en-CA" dirty="0" smtClean="0">
                <a:effectLst/>
              </a:rPr>
              <a:t>, </a:t>
            </a:r>
            <a:r>
              <a:rPr lang="en-CA" dirty="0">
                <a:hlinkClick r:id="rId4"/>
              </a:rPr>
              <a:t>O'Reilly Radar</a:t>
            </a:r>
            <a:r>
              <a:rPr lang="en-CA" dirty="0" smtClean="0">
                <a:effectLst/>
              </a:rPr>
              <a:t>, May 30, 2014</a:t>
            </a:r>
            <a:br>
              <a:rPr lang="en-CA" dirty="0" smtClean="0">
                <a:effectLst/>
              </a:rPr>
            </a:br>
            <a:r>
              <a:rPr lang="en-CA" i="1" dirty="0" smtClean="0">
                <a:effectLst/>
              </a:rPr>
              <a:t>Commentary by Stephen Downes</a:t>
            </a:r>
            <a:r>
              <a:rPr lang="en-CA" dirty="0" smtClean="0">
                <a:effectLst/>
              </a:rPr>
              <a:t> </a:t>
            </a:r>
          </a:p>
          <a:p>
            <a:r>
              <a:rPr lang="en-CA" dirty="0" smtClean="0">
                <a:effectLst/>
              </a:rPr>
              <a:t>One of the interesting 'behind the scenes' things about the new MOOC platforms is the way they're built: </a:t>
            </a:r>
            <a:r>
              <a:rPr lang="en-CA" dirty="0" smtClean="0">
                <a:effectLst/>
                <a:hlinkClick r:id="rId5"/>
              </a:rPr>
              <a:t>distributed computing</a:t>
            </a:r>
            <a:r>
              <a:rPr lang="en-CA" dirty="0" smtClean="0">
                <a:effectLst/>
              </a:rPr>
              <a:t>. </a:t>
            </a:r>
            <a:r>
              <a:rPr lang="en-CA" dirty="0" err="1" smtClean="0">
                <a:effectLst/>
              </a:rPr>
              <a:t>Coursera</a:t>
            </a:r>
            <a:r>
              <a:rPr lang="en-CA" dirty="0" smtClean="0">
                <a:effectLst/>
              </a:rPr>
              <a:t>, for example, </a:t>
            </a:r>
            <a:r>
              <a:rPr lang="en-CA" dirty="0" smtClean="0">
                <a:effectLst/>
                <a:hlinkClick r:id="rId6"/>
              </a:rPr>
              <a:t>relies</a:t>
            </a:r>
            <a:r>
              <a:rPr lang="en-CA" dirty="0" smtClean="0">
                <a:effectLst/>
              </a:rPr>
              <a:t> on Amazon Web Services (AWS). </a:t>
            </a:r>
            <a:r>
              <a:rPr lang="en-CA" dirty="0" err="1" smtClean="0">
                <a:effectLst/>
              </a:rPr>
              <a:t>EdX's</a:t>
            </a:r>
            <a:r>
              <a:rPr lang="en-CA" dirty="0" smtClean="0">
                <a:effectLst/>
              </a:rPr>
              <a:t> default distribution </a:t>
            </a:r>
            <a:r>
              <a:rPr lang="en-CA" dirty="0" smtClean="0">
                <a:effectLst/>
                <a:hlinkClick r:id="rId7"/>
              </a:rPr>
              <a:t>also</a:t>
            </a:r>
            <a:r>
              <a:rPr lang="en-CA" dirty="0" smtClean="0">
                <a:effectLst/>
              </a:rPr>
              <a:t> uses AWS. As </a:t>
            </a:r>
            <a:r>
              <a:rPr lang="en-CA" dirty="0" err="1" smtClean="0">
                <a:effectLst/>
              </a:rPr>
              <a:t>tghe</a:t>
            </a:r>
            <a:r>
              <a:rPr lang="en-CA" dirty="0" smtClean="0">
                <a:effectLst/>
              </a:rPr>
              <a:t> article states, "A new toolset has grown up to support the development of massively distributed applications. We call this new toolset the Distributed Developer’s Stack (DDS)." This article is a good overview of the new paradigm.</a:t>
            </a:r>
          </a:p>
          <a:p>
            <a:endParaRPr lang="en-CA" dirty="0"/>
          </a:p>
        </p:txBody>
      </p:sp>
    </p:spTree>
    <p:extLst>
      <p:ext uri="{BB962C8B-B14F-4D97-AF65-F5344CB8AC3E}">
        <p14:creationId xmlns:p14="http://schemas.microsoft.com/office/powerpoint/2010/main" val="373385042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7500" lnSpcReduction="20000"/>
          </a:bodyPr>
          <a:lstStyle/>
          <a:p>
            <a:r>
              <a:rPr lang="en-CA" b="1" dirty="0" smtClean="0">
                <a:effectLst/>
                <a:hlinkClick r:id="rId2"/>
              </a:rPr>
              <a:t>What is Schema.org?</a:t>
            </a:r>
            <a:r>
              <a:rPr lang="en-CA" dirty="0" smtClean="0">
                <a:effectLst/>
              </a:rPr>
              <a:t/>
            </a:r>
            <a:br>
              <a:rPr lang="en-CA" dirty="0" smtClean="0">
                <a:effectLst/>
              </a:rPr>
            </a:br>
            <a:r>
              <a:rPr lang="en-CA" dirty="0">
                <a:hlinkClick r:id="rId3"/>
              </a:rPr>
              <a:t>Phil Barker</a:t>
            </a:r>
            <a:r>
              <a:rPr lang="en-CA" dirty="0" smtClean="0">
                <a:effectLst/>
              </a:rPr>
              <a:t>, </a:t>
            </a:r>
            <a:r>
              <a:rPr lang="en-CA" dirty="0">
                <a:hlinkClick r:id="rId4"/>
              </a:rPr>
              <a:t>Lorna M. Campbell</a:t>
            </a:r>
            <a:r>
              <a:rPr lang="en-CA" dirty="0" smtClean="0">
                <a:effectLst/>
              </a:rPr>
              <a:t>, </a:t>
            </a:r>
            <a:r>
              <a:rPr lang="en-CA" dirty="0">
                <a:hlinkClick r:id="rId5"/>
              </a:rPr>
              <a:t>CETIS</a:t>
            </a:r>
            <a:r>
              <a:rPr lang="en-CA" dirty="0" smtClean="0">
                <a:effectLst/>
              </a:rPr>
              <a:t>, Jun 06, 2014</a:t>
            </a:r>
            <a:br>
              <a:rPr lang="en-CA" dirty="0" smtClean="0">
                <a:effectLst/>
              </a:rPr>
            </a:br>
            <a:r>
              <a:rPr lang="en-CA" i="1" dirty="0" smtClean="0">
                <a:effectLst/>
              </a:rPr>
              <a:t>Commentary by Stephen Downes</a:t>
            </a:r>
            <a:r>
              <a:rPr lang="en-CA" dirty="0" smtClean="0">
                <a:effectLst/>
              </a:rPr>
              <a:t> </a:t>
            </a:r>
          </a:p>
          <a:p>
            <a:r>
              <a:rPr lang="en-CA" dirty="0" smtClean="0">
                <a:effectLst/>
              </a:rPr>
              <a:t>Schema.org has been around for a while. But if you're not familiar with it, and need to know about web page indexing on a technical level, this is an important read. "Schema.org is a joint initiative of the search engines Google, Bing, Yahoo and </a:t>
            </a:r>
            <a:r>
              <a:rPr lang="en-CA" dirty="0" err="1" smtClean="0">
                <a:effectLst/>
              </a:rPr>
              <a:t>Yandex</a:t>
            </a:r>
            <a:r>
              <a:rPr lang="en-CA" dirty="0" smtClean="0">
                <a:effectLst/>
              </a:rPr>
              <a:t> aimed at making it easier to index web pages... This briefing describes schema.org for a technical audience. It is aimed at people who may want to implement schema.org markup in websites or other tools they build but who wish to know more about the technical approach behind schema.org and how to implement it."</a:t>
            </a:r>
          </a:p>
          <a:p>
            <a:endParaRPr lang="en-CA" dirty="0"/>
          </a:p>
        </p:txBody>
      </p:sp>
      <p:pic>
        <p:nvPicPr>
          <p:cNvPr id="3686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3928" y="548680"/>
            <a:ext cx="4854873" cy="2803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4806376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62500" lnSpcReduction="20000"/>
          </a:bodyPr>
          <a:lstStyle/>
          <a:p>
            <a:r>
              <a:rPr lang="en-CA" b="1" dirty="0" err="1" smtClean="0">
                <a:effectLst/>
                <a:hlinkClick r:id="rId2"/>
              </a:rPr>
              <a:t>Bitnami</a:t>
            </a:r>
            <a:r>
              <a:rPr lang="en-CA" dirty="0" smtClean="0">
                <a:effectLst/>
              </a:rPr>
              <a:t/>
            </a:r>
            <a:br>
              <a:rPr lang="en-CA" dirty="0" smtClean="0">
                <a:effectLst/>
              </a:rPr>
            </a:br>
            <a:r>
              <a:rPr lang="en-CA" dirty="0" err="1">
                <a:hlinkClick r:id="rId3"/>
              </a:rPr>
              <a:t>Bitnami</a:t>
            </a:r>
            <a:r>
              <a:rPr lang="en-CA" dirty="0" smtClean="0">
                <a:effectLst/>
              </a:rPr>
              <a:t>, May 15, 2014</a:t>
            </a:r>
            <a:br>
              <a:rPr lang="en-CA" dirty="0" smtClean="0">
                <a:effectLst/>
              </a:rPr>
            </a:br>
            <a:r>
              <a:rPr lang="en-CA" i="1" dirty="0" smtClean="0">
                <a:effectLst/>
              </a:rPr>
              <a:t>Commentary by Stephen Downes</a:t>
            </a:r>
            <a:r>
              <a:rPr lang="en-CA" dirty="0" smtClean="0">
                <a:effectLst/>
              </a:rPr>
              <a:t> </a:t>
            </a:r>
          </a:p>
          <a:p>
            <a:r>
              <a:rPr lang="en-CA" dirty="0" smtClean="0">
                <a:effectLst/>
              </a:rPr>
              <a:t>This is very nice. "</a:t>
            </a:r>
            <a:r>
              <a:rPr lang="en-CA" dirty="0" err="1" smtClean="0">
                <a:effectLst/>
              </a:rPr>
              <a:t>Bitnami</a:t>
            </a:r>
            <a:r>
              <a:rPr lang="en-CA" dirty="0" smtClean="0">
                <a:effectLst/>
              </a:rPr>
              <a:t> is an app store for server software. Install your favorite applications in your own servers or </a:t>
            </a:r>
            <a:r>
              <a:rPr lang="en-CA" dirty="0" smtClean="0">
                <a:effectLst/>
                <a:hlinkClick r:id="rId4"/>
              </a:rPr>
              <a:t>run them in the cloud</a:t>
            </a:r>
            <a:r>
              <a:rPr lang="en-CA" dirty="0" smtClean="0">
                <a:effectLst/>
              </a:rPr>
              <a:t>. Select one app to get started or </a:t>
            </a:r>
            <a:r>
              <a:rPr lang="en-CA" dirty="0" smtClean="0">
                <a:effectLst/>
                <a:hlinkClick r:id="rId5"/>
              </a:rPr>
              <a:t>learn more</a:t>
            </a:r>
            <a:r>
              <a:rPr lang="en-CA" dirty="0" smtClean="0">
                <a:effectLst/>
              </a:rPr>
              <a:t> about what makes </a:t>
            </a:r>
            <a:r>
              <a:rPr lang="en-CA" dirty="0" err="1" smtClean="0">
                <a:effectLst/>
              </a:rPr>
              <a:t>Bitnami</a:t>
            </a:r>
            <a:r>
              <a:rPr lang="en-CA" dirty="0" smtClean="0">
                <a:effectLst/>
              </a:rPr>
              <a:t> special." No, it's not free (of course). There are demo modes, but they're short-lived. For your own cloud server you'll need to enter your Amazon Web Service credentials.</a:t>
            </a:r>
          </a:p>
          <a:p>
            <a:r>
              <a:rPr lang="en-CA" dirty="0" smtClean="0">
                <a:effectLst/>
              </a:rPr>
              <a:t/>
            </a:r>
            <a:br>
              <a:rPr lang="en-CA" dirty="0" smtClean="0">
                <a:effectLst/>
              </a:rPr>
            </a:br>
            <a:r>
              <a:rPr lang="en-CA" dirty="0" smtClean="0">
                <a:effectLst/>
              </a:rPr>
              <a:t>For more on this, see this </a:t>
            </a:r>
            <a:r>
              <a:rPr lang="en-CA" dirty="0" smtClean="0">
                <a:effectLst/>
                <a:hlinkClick r:id="rId6"/>
              </a:rPr>
              <a:t>great post from Jim Groom</a:t>
            </a:r>
            <a:r>
              <a:rPr lang="en-CA" dirty="0" smtClean="0">
                <a:effectLst/>
              </a:rPr>
              <a:t> outlining how he created a Ghost service. He describes how it works: "AWS provides a relatively easy way to install an application like Ghost, which has unique server dependencies, by tapping into Amazon’s marketplace of </a:t>
            </a:r>
            <a:r>
              <a:rPr lang="en-CA" dirty="0" smtClean="0">
                <a:effectLst/>
                <a:hlinkClick r:id="rId7"/>
              </a:rPr>
              <a:t>Community Images</a:t>
            </a:r>
            <a:r>
              <a:rPr lang="en-CA" dirty="0" smtClean="0">
                <a:effectLst/>
              </a:rPr>
              <a:t>. These are searchable, virtualized packages that take care of all the server settings for a given application, enabling you to get up and running quickly and easily."</a:t>
            </a:r>
          </a:p>
          <a:p>
            <a:endParaRPr lang="en-CA" dirty="0"/>
          </a:p>
        </p:txBody>
      </p:sp>
      <p:pic>
        <p:nvPicPr>
          <p:cNvPr id="6144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06133" y="692696"/>
            <a:ext cx="5389315" cy="2805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474041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85000" lnSpcReduction="20000"/>
          </a:bodyPr>
          <a:lstStyle/>
          <a:p>
            <a:r>
              <a:rPr lang="en-CA" dirty="0" smtClean="0">
                <a:effectLst/>
              </a:rPr>
              <a:t/>
            </a:r>
            <a:br>
              <a:rPr lang="en-CA" dirty="0" smtClean="0">
                <a:effectLst/>
              </a:rPr>
            </a:br>
            <a:r>
              <a:rPr lang="en-CA" b="1" dirty="0" smtClean="0">
                <a:effectLst/>
                <a:hlinkClick r:id="rId2"/>
              </a:rPr>
              <a:t>Out in the Open: The Tiny Box That Lets You Take Your Data Back From Google</a:t>
            </a:r>
            <a:r>
              <a:rPr lang="en-CA" dirty="0" smtClean="0">
                <a:effectLst/>
              </a:rPr>
              <a:t/>
            </a:r>
            <a:br>
              <a:rPr lang="en-CA" dirty="0" smtClean="0">
                <a:effectLst/>
              </a:rPr>
            </a:br>
            <a:r>
              <a:rPr lang="en-CA" dirty="0" err="1">
                <a:hlinkClick r:id="rId3"/>
              </a:rPr>
              <a:t>Klint</a:t>
            </a:r>
            <a:r>
              <a:rPr lang="en-CA" dirty="0">
                <a:hlinkClick r:id="rId3"/>
              </a:rPr>
              <a:t> Finley</a:t>
            </a:r>
            <a:r>
              <a:rPr lang="en-CA" dirty="0" smtClean="0">
                <a:effectLst/>
              </a:rPr>
              <a:t>, </a:t>
            </a:r>
            <a:r>
              <a:rPr lang="en-CA" dirty="0">
                <a:hlinkClick r:id="rId4"/>
              </a:rPr>
              <a:t>Wired</a:t>
            </a:r>
            <a:r>
              <a:rPr lang="en-CA" dirty="0" smtClean="0">
                <a:effectLst/>
              </a:rPr>
              <a:t>, May 12, 2014</a:t>
            </a:r>
            <a:br>
              <a:rPr lang="en-CA" dirty="0" smtClean="0">
                <a:effectLst/>
              </a:rPr>
            </a:br>
            <a:r>
              <a:rPr lang="en-CA" i="1" dirty="0" smtClean="0">
                <a:effectLst/>
              </a:rPr>
              <a:t>Commentary by Stephen Downes</a:t>
            </a:r>
            <a:r>
              <a:rPr lang="en-CA" dirty="0" smtClean="0">
                <a:effectLst/>
              </a:rPr>
              <a:t> </a:t>
            </a:r>
          </a:p>
          <a:p>
            <a:r>
              <a:rPr lang="en-CA" dirty="0" smtClean="0">
                <a:effectLst/>
              </a:rPr>
              <a:t>This article is basically a plug for a </a:t>
            </a:r>
            <a:r>
              <a:rPr lang="en-CA" dirty="0" err="1" smtClean="0">
                <a:effectLst/>
              </a:rPr>
              <a:t>kickstarter</a:t>
            </a:r>
            <a:r>
              <a:rPr lang="en-CA" dirty="0" smtClean="0">
                <a:effectLst/>
              </a:rPr>
              <a:t> product (pretty much everything in Wired is </a:t>
            </a:r>
            <a:r>
              <a:rPr lang="en-CA" dirty="0" smtClean="0">
                <a:effectLst/>
                <a:hlinkClick r:id="rId5"/>
              </a:rPr>
              <a:t>native advertising</a:t>
            </a:r>
            <a:r>
              <a:rPr lang="en-CA" dirty="0" smtClean="0">
                <a:effectLst/>
              </a:rPr>
              <a:t> these days) but the concept is sound and a (more affordable) product like this will eventually </a:t>
            </a:r>
            <a:r>
              <a:rPr lang="en-CA" dirty="0" err="1" smtClean="0">
                <a:effectLst/>
              </a:rPr>
              <a:t>bei</a:t>
            </a:r>
            <a:r>
              <a:rPr lang="en-CA" dirty="0" smtClean="0">
                <a:effectLst/>
              </a:rPr>
              <a:t> in most homes, "a personal web server preloaded with open source software that lets you run your own web services from your home network–and run them with relative ease."</a:t>
            </a:r>
          </a:p>
          <a:p>
            <a:endParaRPr lang="en-CA" dirty="0"/>
          </a:p>
        </p:txBody>
      </p:sp>
      <p:pic>
        <p:nvPicPr>
          <p:cNvPr id="6553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56176" y="476672"/>
            <a:ext cx="19050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344943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7500" lnSpcReduction="20000"/>
          </a:bodyPr>
          <a:lstStyle/>
          <a:p>
            <a:r>
              <a:rPr lang="en-CA" b="1" dirty="0" err="1" smtClean="0">
                <a:effectLst/>
                <a:hlinkClick r:id="rId2"/>
              </a:rPr>
              <a:t>Connectivism</a:t>
            </a:r>
            <a:r>
              <a:rPr lang="en-CA" b="1" dirty="0" smtClean="0">
                <a:effectLst/>
                <a:hlinkClick r:id="rId2"/>
              </a:rPr>
              <a:t>: Informing Distance Education Theory, Pedagogy and Research (Critical Review)</a:t>
            </a:r>
            <a:r>
              <a:rPr lang="en-CA" dirty="0" smtClean="0">
                <a:effectLst/>
              </a:rPr>
              <a:t/>
            </a:r>
            <a:br>
              <a:rPr lang="en-CA" dirty="0" smtClean="0">
                <a:effectLst/>
              </a:rPr>
            </a:br>
            <a:r>
              <a:rPr lang="en-CA" dirty="0">
                <a:hlinkClick r:id="rId3"/>
              </a:rPr>
              <a:t>Kelli Ralph</a:t>
            </a:r>
            <a:r>
              <a:rPr lang="en-CA" dirty="0" smtClean="0">
                <a:effectLst/>
              </a:rPr>
              <a:t>, </a:t>
            </a:r>
            <a:r>
              <a:rPr lang="en-CA" dirty="0">
                <a:hlinkClick r:id="rId4"/>
              </a:rPr>
              <a:t>Technology for Teaching &amp; Learning</a:t>
            </a:r>
            <a:r>
              <a:rPr lang="en-CA" dirty="0" smtClean="0">
                <a:effectLst/>
              </a:rPr>
              <a:t>, May 30, 2014</a:t>
            </a:r>
            <a:br>
              <a:rPr lang="en-CA" dirty="0" smtClean="0">
                <a:effectLst/>
              </a:rPr>
            </a:br>
            <a:r>
              <a:rPr lang="en-CA" i="1" dirty="0" smtClean="0">
                <a:effectLst/>
              </a:rPr>
              <a:t>Commentary by Stephen Downes</a:t>
            </a:r>
            <a:r>
              <a:rPr lang="en-CA" dirty="0" smtClean="0">
                <a:effectLst/>
              </a:rPr>
              <a:t> </a:t>
            </a:r>
          </a:p>
          <a:p>
            <a:r>
              <a:rPr lang="en-CA" dirty="0" smtClean="0">
                <a:effectLst/>
              </a:rPr>
              <a:t>This is a good post reflecting on George Siemens's 2004 </a:t>
            </a:r>
            <a:r>
              <a:rPr lang="en-CA" dirty="0" err="1" smtClean="0">
                <a:effectLst/>
              </a:rPr>
              <a:t>Connectivism</a:t>
            </a:r>
            <a:r>
              <a:rPr lang="en-CA" dirty="0" smtClean="0">
                <a:effectLst/>
              </a:rPr>
              <a:t> article, discussing both the theoretical </a:t>
            </a:r>
            <a:r>
              <a:rPr lang="en-CA" dirty="0" err="1" smtClean="0">
                <a:effectLst/>
              </a:rPr>
              <a:t>infliences</a:t>
            </a:r>
            <a:r>
              <a:rPr lang="en-CA" dirty="0" smtClean="0">
                <a:effectLst/>
              </a:rPr>
              <a:t> and the points where the paper establishes new ground. It is rife with points of reference to related literature (perhaps overly so; the author's own voice seems lost). But it's definitely worth a read, situating as it does Siemens's paper in historical context. P.S. the author who penned the editor's note cited in the article was Donald G. Perrin.</a:t>
            </a:r>
          </a:p>
          <a:p>
            <a:endParaRPr lang="en-CA" dirty="0"/>
          </a:p>
        </p:txBody>
      </p:sp>
      <p:pic>
        <p:nvPicPr>
          <p:cNvPr id="532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48264" y="692696"/>
            <a:ext cx="91440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92126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40000" lnSpcReduction="20000"/>
          </a:bodyPr>
          <a:lstStyle/>
          <a:p>
            <a:r>
              <a:rPr lang="en-CA" b="1" dirty="0" smtClean="0">
                <a:effectLst/>
                <a:hlinkClick r:id="rId2"/>
              </a:rPr>
              <a:t>Visualizing my understanding of </a:t>
            </a:r>
            <a:r>
              <a:rPr lang="en-CA" b="1" dirty="0" err="1" smtClean="0">
                <a:effectLst/>
                <a:hlinkClick r:id="rId2"/>
              </a:rPr>
              <a:t>connectivism</a:t>
            </a:r>
            <a:r>
              <a:rPr lang="en-CA" dirty="0" smtClean="0">
                <a:effectLst/>
              </a:rPr>
              <a:t/>
            </a:r>
            <a:br>
              <a:rPr lang="en-CA" dirty="0" smtClean="0">
                <a:effectLst/>
              </a:rPr>
            </a:br>
            <a:r>
              <a:rPr lang="en-CA" dirty="0">
                <a:hlinkClick r:id="rId3"/>
              </a:rPr>
              <a:t>Matthias Melcher</a:t>
            </a:r>
            <a:r>
              <a:rPr lang="en-CA" dirty="0" smtClean="0">
                <a:effectLst/>
              </a:rPr>
              <a:t>, </a:t>
            </a:r>
            <a:r>
              <a:rPr lang="en-CA" dirty="0">
                <a:hlinkClick r:id="rId4"/>
              </a:rPr>
              <a:t>x28’s new Blog</a:t>
            </a:r>
            <a:r>
              <a:rPr lang="en-CA" dirty="0" smtClean="0">
                <a:effectLst/>
              </a:rPr>
              <a:t>, May 01, 2014</a:t>
            </a:r>
            <a:br>
              <a:rPr lang="en-CA" dirty="0" smtClean="0">
                <a:effectLst/>
              </a:rPr>
            </a:br>
            <a:r>
              <a:rPr lang="en-CA" i="1" dirty="0" smtClean="0">
                <a:effectLst/>
              </a:rPr>
              <a:t>Commentary by Stephen Downes</a:t>
            </a:r>
            <a:r>
              <a:rPr lang="en-CA" dirty="0" smtClean="0">
                <a:effectLst/>
              </a:rPr>
              <a:t> </a:t>
            </a:r>
          </a:p>
          <a:p>
            <a:r>
              <a:rPr lang="en-CA" dirty="0" err="1" smtClean="0">
                <a:effectLst/>
              </a:rPr>
              <a:t>Connectivism</a:t>
            </a:r>
            <a:r>
              <a:rPr lang="en-CA" dirty="0" smtClean="0">
                <a:effectLst/>
              </a:rPr>
              <a:t>, as I describe it, suggests that there are different types of knowing networks. A human neural network is one. A society (or social network) is another. A neural net computer program is another. So far so good. But Geoff Cain asks the question: "how are these related? The </a:t>
            </a:r>
            <a:r>
              <a:rPr lang="en-CA" dirty="0" smtClean="0">
                <a:effectLst/>
                <a:hlinkClick r:id="rId5"/>
              </a:rPr>
              <a:t>recent</a:t>
            </a:r>
            <a:r>
              <a:rPr lang="en-CA" dirty="0" smtClean="0">
                <a:effectLst/>
              </a:rPr>
              <a:t> criticisms show that it is difficult to reconcile these two." I would point out that there is no particular </a:t>
            </a:r>
            <a:r>
              <a:rPr lang="en-CA" i="1" dirty="0" smtClean="0">
                <a:effectLst/>
              </a:rPr>
              <a:t>requirement</a:t>
            </a:r>
            <a:r>
              <a:rPr lang="en-CA" dirty="0" smtClean="0">
                <a:effectLst/>
              </a:rPr>
              <a:t> that they be reconciled. It would be nice for us if they did, but it's not </a:t>
            </a:r>
            <a:r>
              <a:rPr lang="en-CA" i="1" dirty="0" smtClean="0">
                <a:effectLst/>
              </a:rPr>
              <a:t>a priori</a:t>
            </a:r>
            <a:r>
              <a:rPr lang="en-CA" dirty="0" smtClean="0">
                <a:effectLst/>
              </a:rPr>
              <a:t> necessary.</a:t>
            </a:r>
          </a:p>
          <a:p>
            <a:r>
              <a:rPr lang="en-CA" dirty="0" smtClean="0">
                <a:effectLst/>
              </a:rPr>
              <a:t/>
            </a:r>
            <a:br>
              <a:rPr lang="en-CA" dirty="0" smtClean="0">
                <a:effectLst/>
              </a:rPr>
            </a:br>
            <a:r>
              <a:rPr lang="en-CA" dirty="0" smtClean="0">
                <a:effectLst/>
              </a:rPr>
              <a:t>I think there are two answers, which I'll call 'the Downes answer' and 'the Siemens answer' because I've talked mostly about one and George has talked mostly about the other. These two are not mutually exclusive, they might both be true, and (probably) elements of both of them are, as they vary mostly from the perspective of point of view as opposed to postulation of a different causal mechanism.</a:t>
            </a:r>
          </a:p>
          <a:p>
            <a:r>
              <a:rPr lang="en-CA" dirty="0" smtClean="0">
                <a:effectLst/>
              </a:rPr>
              <a:t/>
            </a:r>
            <a:br>
              <a:rPr lang="en-CA" dirty="0" smtClean="0">
                <a:effectLst/>
              </a:rPr>
            </a:br>
            <a:r>
              <a:rPr lang="en-CA" dirty="0" smtClean="0">
                <a:effectLst/>
              </a:rPr>
              <a:t>The Siemens answer is multimodal extension. The networks reach out and integrate with each other. Thus, for example, a concept might be contained partially in a human brain but the full extension of the concept might extend beyond the network of neurons to include, and interact with (as part of the same network) extra-neural entities (like computers, other people, and the like).</a:t>
            </a:r>
          </a:p>
          <a:p>
            <a:r>
              <a:rPr lang="en-CA" dirty="0" smtClean="0">
                <a:effectLst/>
              </a:rPr>
              <a:t/>
            </a:r>
            <a:br>
              <a:rPr lang="en-CA" dirty="0" smtClean="0">
                <a:effectLst/>
              </a:rPr>
            </a:br>
            <a:r>
              <a:rPr lang="en-CA" dirty="0" smtClean="0">
                <a:effectLst/>
              </a:rPr>
              <a:t>The Downes answer is pattern recognition (yes </a:t>
            </a:r>
            <a:r>
              <a:rPr lang="en-CA" dirty="0" err="1" smtClean="0">
                <a:effectLst/>
              </a:rPr>
              <a:t>yes</a:t>
            </a:r>
            <a:r>
              <a:rPr lang="en-CA" dirty="0" smtClean="0">
                <a:effectLst/>
              </a:rPr>
              <a:t> I </a:t>
            </a:r>
            <a:r>
              <a:rPr lang="en-CA" i="1" dirty="0" smtClean="0">
                <a:effectLst/>
              </a:rPr>
              <a:t>know</a:t>
            </a:r>
            <a:r>
              <a:rPr lang="en-CA" dirty="0" smtClean="0">
                <a:effectLst/>
              </a:rPr>
              <a:t> William Gibson wrote a </a:t>
            </a:r>
            <a:r>
              <a:rPr lang="en-CA" dirty="0" smtClean="0">
                <a:effectLst/>
                <a:hlinkClick r:id="rId6"/>
              </a:rPr>
              <a:t>book</a:t>
            </a:r>
            <a:r>
              <a:rPr lang="en-CA" dirty="0" smtClean="0">
                <a:effectLst/>
              </a:rPr>
              <a:t> of that name, and that the concept is </a:t>
            </a:r>
            <a:r>
              <a:rPr lang="en-CA" dirty="0" smtClean="0">
                <a:effectLst/>
                <a:hlinkClick r:id="rId7"/>
              </a:rPr>
              <a:t>widely discussed</a:t>
            </a:r>
            <a:r>
              <a:rPr lang="en-CA" dirty="0" smtClean="0">
                <a:effectLst/>
              </a:rPr>
              <a:t> by others). One network perceives patterns in another network and </a:t>
            </a:r>
            <a:r>
              <a:rPr lang="en-CA" i="1" dirty="0" smtClean="0">
                <a:effectLst/>
              </a:rPr>
              <a:t>interprets</a:t>
            </a:r>
            <a:r>
              <a:rPr lang="en-CA" dirty="0" smtClean="0">
                <a:effectLst/>
              </a:rPr>
              <a:t> or </a:t>
            </a:r>
            <a:r>
              <a:rPr lang="en-CA" i="1" dirty="0" smtClean="0">
                <a:effectLst/>
              </a:rPr>
              <a:t>recognizes</a:t>
            </a:r>
            <a:r>
              <a:rPr lang="en-CA" dirty="0" smtClean="0">
                <a:effectLst/>
              </a:rPr>
              <a:t> these patterns </a:t>
            </a:r>
            <a:r>
              <a:rPr lang="en-CA" i="1" dirty="0" smtClean="0">
                <a:effectLst/>
              </a:rPr>
              <a:t>as</a:t>
            </a:r>
            <a:r>
              <a:rPr lang="en-CA" dirty="0" smtClean="0">
                <a:effectLst/>
              </a:rPr>
              <a:t> something. So, for example, a social network might </a:t>
            </a:r>
            <a:r>
              <a:rPr lang="en-CA" i="1" dirty="0" smtClean="0">
                <a:effectLst/>
              </a:rPr>
              <a:t>recognize</a:t>
            </a:r>
            <a:r>
              <a:rPr lang="en-CA" dirty="0" smtClean="0">
                <a:effectLst/>
              </a:rPr>
              <a:t> 'genius' in a person via the presentation of patterns of behaviour by that person that cause responses typical of recognition of genius in society.</a:t>
            </a:r>
          </a:p>
          <a:p>
            <a:endParaRPr lang="en-CA" dirty="0"/>
          </a:p>
        </p:txBody>
      </p:sp>
      <p:pic>
        <p:nvPicPr>
          <p:cNvPr id="7885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27984" y="404664"/>
            <a:ext cx="4015730" cy="30117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691582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40000" lnSpcReduction="20000"/>
          </a:bodyPr>
          <a:lstStyle/>
          <a:p>
            <a:r>
              <a:rPr lang="en-CA" dirty="0" smtClean="0">
                <a:effectLst/>
              </a:rPr>
              <a:t/>
            </a:r>
            <a:br>
              <a:rPr lang="en-CA" dirty="0" smtClean="0">
                <a:effectLst/>
              </a:rPr>
            </a:br>
            <a:r>
              <a:rPr lang="en-CA" b="1" dirty="0" smtClean="0">
                <a:effectLst/>
                <a:hlinkClick r:id="rId2"/>
              </a:rPr>
              <a:t>Why </a:t>
            </a:r>
            <a:r>
              <a:rPr lang="en-CA" b="1" dirty="0" err="1" smtClean="0">
                <a:effectLst/>
                <a:hlinkClick r:id="rId2"/>
              </a:rPr>
              <a:t>Connectivism</a:t>
            </a:r>
            <a:r>
              <a:rPr lang="en-CA" b="1" dirty="0" smtClean="0">
                <a:effectLst/>
                <a:hlinkClick r:id="rId2"/>
              </a:rPr>
              <a:t> is a Learning Theory </a:t>
            </a:r>
            <a:r>
              <a:rPr lang="en-CA" dirty="0" smtClean="0">
                <a:effectLst/>
              </a:rPr>
              <a:t/>
            </a:r>
            <a:br>
              <a:rPr lang="en-CA" dirty="0" smtClean="0">
                <a:effectLst/>
              </a:rPr>
            </a:br>
            <a:r>
              <a:rPr lang="en-CA" dirty="0">
                <a:hlinkClick r:id="rId3"/>
              </a:rPr>
              <a:t>Geoff Cain</a:t>
            </a:r>
            <a:r>
              <a:rPr lang="en-CA" dirty="0" smtClean="0">
                <a:effectLst/>
              </a:rPr>
              <a:t>, </a:t>
            </a:r>
            <a:r>
              <a:rPr lang="en-CA" dirty="0">
                <a:hlinkClick r:id="rId4"/>
              </a:rPr>
              <a:t>Brainstorm in Progress</a:t>
            </a:r>
            <a:r>
              <a:rPr lang="en-CA" dirty="0" smtClean="0">
                <a:effectLst/>
              </a:rPr>
              <a:t>, May 01, 2014</a:t>
            </a:r>
            <a:br>
              <a:rPr lang="en-CA" dirty="0" smtClean="0">
                <a:effectLst/>
              </a:rPr>
            </a:br>
            <a:r>
              <a:rPr lang="en-CA" i="1" dirty="0" smtClean="0">
                <a:effectLst/>
              </a:rPr>
              <a:t>Commentary by Stephen Downes</a:t>
            </a:r>
            <a:r>
              <a:rPr lang="en-CA" dirty="0" smtClean="0">
                <a:effectLst/>
              </a:rPr>
              <a:t> </a:t>
            </a:r>
          </a:p>
          <a:p>
            <a:r>
              <a:rPr lang="en-CA" dirty="0" smtClean="0">
                <a:effectLst/>
              </a:rPr>
              <a:t>Yeah, this is kind of how I see it too: "Most of the criticisms I have read of </a:t>
            </a:r>
            <a:r>
              <a:rPr lang="en-CA" dirty="0" err="1" smtClean="0">
                <a:effectLst/>
              </a:rPr>
              <a:t>Connectivism</a:t>
            </a:r>
            <a:r>
              <a:rPr lang="en-CA" dirty="0" smtClean="0">
                <a:effectLst/>
              </a:rPr>
              <a:t> boil down to the new theory is not like the old theories." This is asserted in by Geoff Cain as he explains why the 'incompleteness' (David Wiley's concern) of </a:t>
            </a:r>
            <a:r>
              <a:rPr lang="en-CA" dirty="0" err="1" smtClean="0">
                <a:effectLst/>
              </a:rPr>
              <a:t>connectivism</a:t>
            </a:r>
            <a:r>
              <a:rPr lang="en-CA" dirty="0" smtClean="0">
                <a:effectLst/>
              </a:rPr>
              <a:t> doesn't mean it's not a theory. And this is useful: Cain writes, "for me, a theory must</a:t>
            </a:r>
          </a:p>
          <a:p>
            <a:r>
              <a:rPr lang="en-CA" dirty="0" smtClean="0">
                <a:effectLst/>
              </a:rPr>
              <a:t/>
            </a:r>
            <a:br>
              <a:rPr lang="en-CA" dirty="0" smtClean="0">
                <a:effectLst/>
              </a:rPr>
            </a:br>
            <a:r>
              <a:rPr lang="en-CA" dirty="0" smtClean="0">
                <a:effectLst/>
              </a:rPr>
              <a:t/>
            </a:r>
            <a:br>
              <a:rPr lang="en-CA" dirty="0" smtClean="0">
                <a:effectLst/>
              </a:rPr>
            </a:br>
            <a:r>
              <a:rPr lang="en-CA" dirty="0" smtClean="0">
                <a:effectLst/>
              </a:rPr>
              <a:t>account for current theories (either through refutation or inclusion)? A theory shouldn't just account for a given phenomena, it should do so in some measurably better way (more complete, elegant, etc.).</a:t>
            </a:r>
          </a:p>
          <a:p>
            <a:r>
              <a:rPr lang="en-CA" dirty="0" smtClean="0">
                <a:effectLst/>
              </a:rPr>
              <a:t/>
            </a:r>
            <a:br>
              <a:rPr lang="en-CA" dirty="0" smtClean="0">
                <a:effectLst/>
              </a:rPr>
            </a:br>
            <a:r>
              <a:rPr lang="en-CA" dirty="0" smtClean="0">
                <a:effectLst/>
              </a:rPr>
              <a:t>sufficiently explain where we are now.</a:t>
            </a:r>
          </a:p>
          <a:p>
            <a:r>
              <a:rPr lang="en-CA" dirty="0" smtClean="0">
                <a:effectLst/>
              </a:rPr>
              <a:t/>
            </a:r>
            <a:br>
              <a:rPr lang="en-CA" dirty="0" smtClean="0">
                <a:effectLst/>
              </a:rPr>
            </a:br>
            <a:r>
              <a:rPr lang="en-CA" dirty="0" smtClean="0">
                <a:effectLst/>
              </a:rPr>
              <a:t>make predictions. Any theory that can't predict anything is basically a conjecture at best.</a:t>
            </a:r>
          </a:p>
          <a:p>
            <a:r>
              <a:rPr lang="en-CA" dirty="0" smtClean="0">
                <a:effectLst/>
              </a:rPr>
              <a:t/>
            </a:r>
            <a:br>
              <a:rPr lang="en-CA" dirty="0" smtClean="0">
                <a:effectLst/>
              </a:rPr>
            </a:br>
            <a:r>
              <a:rPr lang="en-CA" dirty="0" smtClean="0">
                <a:effectLst/>
              </a:rPr>
              <a:t>be subject to testing. Here I would emphasize that the theory should change what we do based on experiment and empirical data.  </a:t>
            </a:r>
          </a:p>
          <a:p>
            <a:r>
              <a:rPr lang="en-CA" dirty="0" smtClean="0">
                <a:effectLst/>
              </a:rPr>
              <a:t/>
            </a:r>
            <a:br>
              <a:rPr lang="en-CA" dirty="0" smtClean="0">
                <a:effectLst/>
              </a:rPr>
            </a:br>
            <a:endParaRPr lang="en-CA" dirty="0" smtClean="0">
              <a:effectLst/>
            </a:endParaRPr>
          </a:p>
          <a:p>
            <a:r>
              <a:rPr lang="en-CA" dirty="0" smtClean="0">
                <a:effectLst/>
              </a:rPr>
              <a:t/>
            </a:r>
            <a:br>
              <a:rPr lang="en-CA" dirty="0" smtClean="0">
                <a:effectLst/>
              </a:rPr>
            </a:br>
            <a:r>
              <a:rPr lang="en-CA" dirty="0" smtClean="0">
                <a:effectLst/>
              </a:rPr>
              <a:t>In my experience, </a:t>
            </a:r>
            <a:r>
              <a:rPr lang="en-CA" dirty="0" err="1" smtClean="0">
                <a:effectLst/>
              </a:rPr>
              <a:t>Connectivism</a:t>
            </a:r>
            <a:r>
              <a:rPr lang="en-CA" dirty="0" smtClean="0">
                <a:effectLst/>
              </a:rPr>
              <a:t> has met those four conditions." Again - it doesn't matter to me whether or not </a:t>
            </a:r>
            <a:r>
              <a:rPr lang="en-CA" dirty="0" err="1" smtClean="0">
                <a:effectLst/>
              </a:rPr>
              <a:t>connectivism</a:t>
            </a:r>
            <a:r>
              <a:rPr lang="en-CA" dirty="0" smtClean="0">
                <a:effectLst/>
              </a:rPr>
              <a:t> is a theory, but these practical concerns - for example, whether ti explains, whether it predicts - are important.</a:t>
            </a:r>
          </a:p>
          <a:p>
            <a:endParaRPr lang="en-CA" dirty="0"/>
          </a:p>
        </p:txBody>
      </p:sp>
      <p:pic>
        <p:nvPicPr>
          <p:cNvPr id="798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3968" y="1484784"/>
            <a:ext cx="389572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4782826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0000" lnSpcReduction="20000"/>
          </a:bodyPr>
          <a:lstStyle/>
          <a:p>
            <a:r>
              <a:rPr lang="en-CA" b="1" dirty="0" smtClean="0">
                <a:effectLst/>
                <a:hlinkClick r:id="rId2"/>
              </a:rPr>
              <a:t>Challenges to Research in MOOCs</a:t>
            </a:r>
            <a:r>
              <a:rPr lang="en-CA" dirty="0" smtClean="0">
                <a:effectLst/>
              </a:rPr>
              <a:t/>
            </a:r>
            <a:br>
              <a:rPr lang="en-CA" dirty="0" smtClean="0">
                <a:effectLst/>
              </a:rPr>
            </a:br>
            <a:r>
              <a:rPr lang="en-CA" dirty="0">
                <a:hlinkClick r:id="rId3"/>
              </a:rPr>
              <a:t>Helene Fournier</a:t>
            </a:r>
            <a:r>
              <a:rPr lang="en-CA" dirty="0" smtClean="0">
                <a:effectLst/>
              </a:rPr>
              <a:t>, </a:t>
            </a:r>
            <a:r>
              <a:rPr lang="en-CA" dirty="0">
                <a:hlinkClick r:id="rId4"/>
              </a:rPr>
              <a:t>Rita Kop</a:t>
            </a:r>
            <a:r>
              <a:rPr lang="en-CA" dirty="0" smtClean="0">
                <a:effectLst/>
              </a:rPr>
              <a:t>, </a:t>
            </a:r>
            <a:r>
              <a:rPr lang="en-CA" dirty="0">
                <a:hlinkClick r:id="rId5"/>
              </a:rPr>
              <a:t>Guillaume Durand</a:t>
            </a:r>
            <a:r>
              <a:rPr lang="en-CA" dirty="0" smtClean="0">
                <a:effectLst/>
              </a:rPr>
              <a:t>, </a:t>
            </a:r>
            <a:r>
              <a:rPr lang="en-CA" dirty="0">
                <a:hlinkClick r:id="rId6"/>
              </a:rPr>
              <a:t>MERLOT Journal of Online Learning</a:t>
            </a:r>
            <a:r>
              <a:rPr lang="en-CA" dirty="0" smtClean="0">
                <a:effectLst/>
              </a:rPr>
              <a:t>, </a:t>
            </a:r>
            <a:r>
              <a:rPr lang="en-CA" dirty="0">
                <a:hlinkClick r:id="rId7"/>
              </a:rPr>
              <a:t>MERLOT Journal of Online Learning and Teaching (JOLT)</a:t>
            </a:r>
            <a:r>
              <a:rPr lang="en-CA" dirty="0" smtClean="0">
                <a:effectLst/>
              </a:rPr>
              <a:t>, Apr 30, 2014</a:t>
            </a:r>
            <a:br>
              <a:rPr lang="en-CA" dirty="0" smtClean="0">
                <a:effectLst/>
              </a:rPr>
            </a:br>
            <a:r>
              <a:rPr lang="en-CA" i="1" dirty="0" smtClean="0">
                <a:effectLst/>
              </a:rPr>
              <a:t>Commentary by Stephen Downes</a:t>
            </a:r>
            <a:r>
              <a:rPr lang="en-CA" dirty="0" smtClean="0">
                <a:effectLst/>
              </a:rPr>
              <a:t> </a:t>
            </a:r>
          </a:p>
          <a:p>
            <a:r>
              <a:rPr lang="en-CA" dirty="0" smtClean="0">
                <a:effectLst/>
              </a:rPr>
              <a:t>This is a paper published by my colleagues at NRC describing research on some of the MOOCs we've offered over the years here. "the authors report on an exploratory case study of PLENK, a </a:t>
            </a:r>
            <a:r>
              <a:rPr lang="en-CA" dirty="0" err="1" smtClean="0">
                <a:effectLst/>
              </a:rPr>
              <a:t>connectivist</a:t>
            </a:r>
            <a:r>
              <a:rPr lang="en-CA" dirty="0" smtClean="0">
                <a:effectLst/>
              </a:rPr>
              <a:t>-style MOOC, and highlight some of the challenges in the research and analysis process, especially as significant amounts of both quantitative and qualitative data were involved." Because of the lag-time in publication in academic journals, this work seems to me to be talking about older work, but in reality this research is at the forefront of our understanding of massive open online learning.</a:t>
            </a:r>
          </a:p>
          <a:p>
            <a:endParaRPr lang="en-CA" dirty="0"/>
          </a:p>
        </p:txBody>
      </p:sp>
    </p:spTree>
    <p:extLst>
      <p:ext uri="{BB962C8B-B14F-4D97-AF65-F5344CB8AC3E}">
        <p14:creationId xmlns:p14="http://schemas.microsoft.com/office/powerpoint/2010/main" val="112121647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0000" lnSpcReduction="20000"/>
          </a:bodyPr>
          <a:lstStyle/>
          <a:p>
            <a:r>
              <a:rPr lang="en-CA" b="1" dirty="0" smtClean="0">
                <a:effectLst/>
                <a:hlinkClick r:id="rId2"/>
              </a:rPr>
              <a:t>Participants' Perceptions of Learning and Networking in </a:t>
            </a:r>
            <a:r>
              <a:rPr lang="en-CA" b="1" dirty="0" err="1" smtClean="0">
                <a:effectLst/>
                <a:hlinkClick r:id="rId2"/>
              </a:rPr>
              <a:t>Connectivist</a:t>
            </a:r>
            <a:r>
              <a:rPr lang="en-CA" b="1" dirty="0" smtClean="0">
                <a:effectLst/>
                <a:hlinkClick r:id="rId2"/>
              </a:rPr>
              <a:t> MOOCs</a:t>
            </a:r>
            <a:r>
              <a:rPr lang="en-CA" dirty="0" smtClean="0">
                <a:effectLst/>
              </a:rPr>
              <a:t/>
            </a:r>
            <a:br>
              <a:rPr lang="en-CA" dirty="0" smtClean="0">
                <a:effectLst/>
              </a:rPr>
            </a:br>
            <a:r>
              <a:rPr lang="en-CA" dirty="0">
                <a:hlinkClick r:id="rId3"/>
              </a:rPr>
              <a:t>Mohsen </a:t>
            </a:r>
            <a:r>
              <a:rPr lang="en-CA" dirty="0" err="1">
                <a:hlinkClick r:id="rId3"/>
              </a:rPr>
              <a:t>Saadatmand</a:t>
            </a:r>
            <a:r>
              <a:rPr lang="en-CA" dirty="0" smtClean="0">
                <a:effectLst/>
              </a:rPr>
              <a:t>, </a:t>
            </a:r>
            <a:r>
              <a:rPr lang="en-CA" dirty="0" err="1">
                <a:hlinkClick r:id="rId4"/>
              </a:rPr>
              <a:t>Kristiina</a:t>
            </a:r>
            <a:r>
              <a:rPr lang="en-CA" dirty="0">
                <a:hlinkClick r:id="rId4"/>
              </a:rPr>
              <a:t> </a:t>
            </a:r>
            <a:r>
              <a:rPr lang="en-CA" dirty="0" err="1">
                <a:hlinkClick r:id="rId4"/>
              </a:rPr>
              <a:t>Kumpulainen</a:t>
            </a:r>
            <a:r>
              <a:rPr lang="en-CA" dirty="0" smtClean="0">
                <a:effectLst/>
              </a:rPr>
              <a:t>, </a:t>
            </a:r>
            <a:r>
              <a:rPr lang="en-CA" dirty="0">
                <a:hlinkClick r:id="rId5"/>
              </a:rPr>
              <a:t>MERLOT Journal of Online Learning</a:t>
            </a:r>
            <a:r>
              <a:rPr lang="en-CA" dirty="0" smtClean="0">
                <a:effectLst/>
              </a:rPr>
              <a:t>, </a:t>
            </a:r>
            <a:r>
              <a:rPr lang="en-CA" dirty="0">
                <a:hlinkClick r:id="rId6"/>
              </a:rPr>
              <a:t>MERLOT Journal of Online Learning and Teaching (JOLT)</a:t>
            </a:r>
            <a:r>
              <a:rPr lang="en-CA" dirty="0" smtClean="0">
                <a:effectLst/>
              </a:rPr>
              <a:t>, Apr 30, 2014</a:t>
            </a:r>
            <a:br>
              <a:rPr lang="en-CA" dirty="0" smtClean="0">
                <a:effectLst/>
              </a:rPr>
            </a:br>
            <a:r>
              <a:rPr lang="en-CA" i="1" dirty="0" smtClean="0">
                <a:effectLst/>
              </a:rPr>
              <a:t>Commentary by Stephen Downes</a:t>
            </a:r>
            <a:r>
              <a:rPr lang="en-CA" dirty="0" smtClean="0">
                <a:effectLst/>
              </a:rPr>
              <a:t> </a:t>
            </a:r>
          </a:p>
          <a:p>
            <a:r>
              <a:rPr lang="en-CA" dirty="0" smtClean="0">
                <a:effectLst/>
              </a:rPr>
              <a:t>I think the authors could have been a bit bolder in their conclusions ("creating networks and developing professional connections through networking technologies are advantages of participating in </a:t>
            </a:r>
            <a:r>
              <a:rPr lang="en-CA" dirty="0" err="1" smtClean="0">
                <a:effectLst/>
              </a:rPr>
              <a:t>cMOOCs</a:t>
            </a:r>
            <a:r>
              <a:rPr lang="en-CA" dirty="0" smtClean="0">
                <a:effectLst/>
              </a:rPr>
              <a:t>") but this paper for its own part offers an extensive set of references to primary and secondary MOOC literature from the first wave of discussion and studies (belying those who claim that there has been little or no research done on MOOCs thus far (yes, I still hear that at conferences)).</a:t>
            </a:r>
          </a:p>
          <a:p>
            <a:endParaRPr lang="en-CA" dirty="0"/>
          </a:p>
        </p:txBody>
      </p:sp>
    </p:spTree>
    <p:extLst>
      <p:ext uri="{BB962C8B-B14F-4D97-AF65-F5344CB8AC3E}">
        <p14:creationId xmlns:p14="http://schemas.microsoft.com/office/powerpoint/2010/main" val="3329036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62500" lnSpcReduction="20000"/>
          </a:bodyPr>
          <a:lstStyle/>
          <a:p>
            <a:r>
              <a:rPr lang="en-CA" b="1" dirty="0" smtClean="0">
                <a:effectLst/>
                <a:hlinkClick r:id="rId2"/>
              </a:rPr>
              <a:t>Resignations threat over Taylor &amp; Francis ‘censorship’</a:t>
            </a:r>
            <a:r>
              <a:rPr lang="en-CA" dirty="0" smtClean="0">
                <a:effectLst/>
              </a:rPr>
              <a:t/>
            </a:r>
            <a:br>
              <a:rPr lang="en-CA" dirty="0" smtClean="0">
                <a:effectLst/>
              </a:rPr>
            </a:br>
            <a:r>
              <a:rPr lang="en-CA" dirty="0">
                <a:hlinkClick r:id="rId3"/>
              </a:rPr>
              <a:t>Paul Jump</a:t>
            </a:r>
            <a:r>
              <a:rPr lang="en-CA" dirty="0" smtClean="0">
                <a:effectLst/>
              </a:rPr>
              <a:t>, </a:t>
            </a:r>
            <a:r>
              <a:rPr lang="en-CA" dirty="0">
                <a:hlinkClick r:id="rId4"/>
              </a:rPr>
              <a:t>Times Higher Education</a:t>
            </a:r>
            <a:r>
              <a:rPr lang="en-CA" dirty="0" smtClean="0">
                <a:effectLst/>
              </a:rPr>
              <a:t>, Jun 09, 2014</a:t>
            </a:r>
            <a:br>
              <a:rPr lang="en-CA" dirty="0" smtClean="0">
                <a:effectLst/>
              </a:rPr>
            </a:br>
            <a:r>
              <a:rPr lang="en-CA" i="1" dirty="0" smtClean="0">
                <a:effectLst/>
              </a:rPr>
              <a:t>Commentary by Stephen Downes</a:t>
            </a:r>
            <a:r>
              <a:rPr lang="en-CA" dirty="0" smtClean="0">
                <a:effectLst/>
              </a:rPr>
              <a:t> </a:t>
            </a:r>
          </a:p>
          <a:p>
            <a:r>
              <a:rPr lang="en-CA" dirty="0" smtClean="0">
                <a:effectLst/>
              </a:rPr>
              <a:t>Another article that suggests publishers aren't simply benign purveyors of academic research, but rather have an interest and engagement in the outcome. Hence this academic paper, which was held back for months, published only after threats of mass resignation, and even then, only published with a large disclaimer stating "the accuracy of the Content should not be relied upon and should be independently verified with primary sources of information." The paper, drawing on an analogy with the music industry, points to excessively high profits taken by academic publishers, suggests that the ineffective Finch Report is mostly the result of industry lobbying, and recommends that academics take a lesson from the Grateful Dead and give their research away, an activity that would not only eliminate publisher profit but result in more, better and cheaper academic research. </a:t>
            </a:r>
            <a:r>
              <a:rPr lang="en-CA" dirty="0" smtClean="0">
                <a:effectLst/>
                <a:hlinkClick r:id="rId5"/>
              </a:rPr>
              <a:t>Here's the article</a:t>
            </a:r>
            <a:r>
              <a:rPr lang="en-CA" dirty="0" smtClean="0">
                <a:effectLst/>
              </a:rPr>
              <a:t> (13 page PDF). Related: </a:t>
            </a:r>
            <a:r>
              <a:rPr lang="en-CA" dirty="0" err="1" smtClean="0">
                <a:effectLst/>
                <a:hlinkClick r:id="rId6"/>
              </a:rPr>
              <a:t>Metafilter</a:t>
            </a:r>
            <a:r>
              <a:rPr lang="en-CA" dirty="0" smtClean="0">
                <a:effectLst/>
                <a:hlinkClick r:id="rId6"/>
              </a:rPr>
              <a:t> thread</a:t>
            </a:r>
            <a:r>
              <a:rPr lang="en-CA" dirty="0" smtClean="0">
                <a:effectLst/>
              </a:rPr>
              <a:t>.</a:t>
            </a:r>
          </a:p>
          <a:p>
            <a:endParaRPr lang="en-CA" dirty="0"/>
          </a:p>
        </p:txBody>
      </p:sp>
      <p:pic>
        <p:nvPicPr>
          <p:cNvPr id="3277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55976" y="260648"/>
            <a:ext cx="4286250" cy="2847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919303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32500" lnSpcReduction="20000"/>
          </a:bodyPr>
          <a:lstStyle/>
          <a:p>
            <a:r>
              <a:rPr lang="en-CA" b="1" dirty="0" smtClean="0">
                <a:effectLst/>
                <a:hlinkClick r:id="rId2"/>
              </a:rPr>
              <a:t>Learner at the Center of a Networked World</a:t>
            </a:r>
            <a:r>
              <a:rPr lang="en-CA" dirty="0" smtClean="0">
                <a:effectLst/>
              </a:rPr>
              <a:t/>
            </a:r>
            <a:br>
              <a:rPr lang="en-CA" dirty="0" smtClean="0">
                <a:effectLst/>
              </a:rPr>
            </a:br>
            <a:r>
              <a:rPr lang="en-CA" dirty="0">
                <a:hlinkClick r:id="rId3"/>
              </a:rPr>
              <a:t>Various authors</a:t>
            </a:r>
            <a:r>
              <a:rPr lang="en-CA" dirty="0" smtClean="0">
                <a:effectLst/>
              </a:rPr>
              <a:t>, </a:t>
            </a:r>
            <a:r>
              <a:rPr lang="en-CA" dirty="0">
                <a:hlinkClick r:id="rId4"/>
              </a:rPr>
              <a:t>The Aspen Institute</a:t>
            </a:r>
            <a:r>
              <a:rPr lang="en-CA" dirty="0" smtClean="0">
                <a:effectLst/>
              </a:rPr>
              <a:t>, Jun 19, 2014</a:t>
            </a:r>
            <a:br>
              <a:rPr lang="en-CA" dirty="0" smtClean="0">
                <a:effectLst/>
              </a:rPr>
            </a:br>
            <a:r>
              <a:rPr lang="en-CA" i="1" dirty="0" smtClean="0">
                <a:effectLst/>
              </a:rPr>
              <a:t>Commentary by Stephen Downes</a:t>
            </a:r>
            <a:r>
              <a:rPr lang="en-CA" dirty="0" smtClean="0">
                <a:effectLst/>
              </a:rPr>
              <a:t> </a:t>
            </a:r>
          </a:p>
          <a:p>
            <a:r>
              <a:rPr lang="en-CA" dirty="0" smtClean="0">
                <a:effectLst/>
              </a:rPr>
              <a:t>According to the prefix, "This report sets forth a vision that stems from the premise that the learner needs to be at the center of novel approaches and innovative learning networks." It identifies a pervasive </a:t>
            </a:r>
            <a:r>
              <a:rPr lang="en-CA" dirty="0" err="1" smtClean="0">
                <a:effectLst/>
              </a:rPr>
              <a:t>probllem</a:t>
            </a:r>
            <a:r>
              <a:rPr lang="en-CA" dirty="0" smtClean="0">
                <a:effectLst/>
              </a:rPr>
              <a:t>, the "silos" that make a learner-centered system difficult to implement. Here are their recommendations (abridged):</a:t>
            </a:r>
          </a:p>
          <a:p>
            <a:r>
              <a:rPr lang="en-CA" dirty="0" smtClean="0">
                <a:effectLst/>
              </a:rPr>
              <a:t/>
            </a:r>
            <a:br>
              <a:rPr lang="en-CA" dirty="0" smtClean="0">
                <a:effectLst/>
              </a:rPr>
            </a:br>
            <a:r>
              <a:rPr lang="en-CA" dirty="0" smtClean="0">
                <a:effectLst/>
              </a:rPr>
              <a:t/>
            </a:r>
            <a:br>
              <a:rPr lang="en-CA" dirty="0" smtClean="0">
                <a:effectLst/>
              </a:rPr>
            </a:br>
            <a:r>
              <a:rPr lang="en-CA" dirty="0" smtClean="0">
                <a:effectLst/>
              </a:rPr>
              <a:t>Redesign learning environments to empower learners to learn any time, any place.</a:t>
            </a:r>
          </a:p>
          <a:p>
            <a:r>
              <a:rPr lang="en-CA" dirty="0" smtClean="0">
                <a:effectLst/>
              </a:rPr>
              <a:t/>
            </a:r>
            <a:br>
              <a:rPr lang="en-CA" dirty="0" smtClean="0">
                <a:effectLst/>
              </a:rPr>
            </a:br>
            <a:r>
              <a:rPr lang="en-CA" dirty="0" smtClean="0">
                <a:effectLst/>
              </a:rPr>
              <a:t>Enhance the ability of educators to support and guide learners in a networked learning environment.</a:t>
            </a:r>
          </a:p>
          <a:p>
            <a:r>
              <a:rPr lang="en-CA" dirty="0" smtClean="0">
                <a:effectLst/>
              </a:rPr>
              <a:t/>
            </a:r>
            <a:br>
              <a:rPr lang="en-CA" dirty="0" smtClean="0">
                <a:effectLst/>
              </a:rPr>
            </a:br>
            <a:r>
              <a:rPr lang="en-CA" dirty="0" smtClean="0">
                <a:effectLst/>
              </a:rPr>
              <a:t>Build an infrastructure that will connect all students in all of the places they learn.</a:t>
            </a:r>
          </a:p>
          <a:p>
            <a:r>
              <a:rPr lang="en-CA" dirty="0" smtClean="0">
                <a:effectLst/>
              </a:rPr>
              <a:t/>
            </a:r>
            <a:br>
              <a:rPr lang="en-CA" dirty="0" smtClean="0">
                <a:effectLst/>
              </a:rPr>
            </a:br>
            <a:r>
              <a:rPr lang="en-CA" dirty="0" smtClean="0">
                <a:effectLst/>
              </a:rPr>
              <a:t>Support the maximum feasible degree of interoperability across learning networks.</a:t>
            </a:r>
          </a:p>
          <a:p>
            <a:r>
              <a:rPr lang="en-CA" dirty="0" smtClean="0">
                <a:effectLst/>
              </a:rPr>
              <a:t/>
            </a:r>
            <a:br>
              <a:rPr lang="en-CA" dirty="0" smtClean="0">
                <a:effectLst/>
              </a:rPr>
            </a:br>
            <a:r>
              <a:rPr lang="en-CA" dirty="0" smtClean="0">
                <a:effectLst/>
              </a:rPr>
              <a:t>Adopt policies to incorporate digital, media and social-emotional literacies as basic skills for living and learning in the digital age.</a:t>
            </a:r>
          </a:p>
          <a:p>
            <a:r>
              <a:rPr lang="en-CA" dirty="0" smtClean="0">
                <a:effectLst/>
              </a:rPr>
              <a:t/>
            </a:r>
            <a:br>
              <a:rPr lang="en-CA" dirty="0" smtClean="0">
                <a:effectLst/>
              </a:rPr>
            </a:br>
            <a:r>
              <a:rPr lang="en-CA" dirty="0" smtClean="0">
                <a:effectLst/>
              </a:rPr>
              <a:t>Create Trusted Environments for Learning.</a:t>
            </a:r>
          </a:p>
          <a:p>
            <a:r>
              <a:rPr lang="en-CA" dirty="0" smtClean="0">
                <a:effectLst/>
              </a:rPr>
              <a:t/>
            </a:r>
            <a:br>
              <a:rPr lang="en-CA" dirty="0" smtClean="0">
                <a:effectLst/>
              </a:rPr>
            </a:br>
            <a:endParaRPr lang="en-CA" dirty="0" smtClean="0">
              <a:effectLst/>
            </a:endParaRPr>
          </a:p>
          <a:p>
            <a:r>
              <a:rPr lang="en-CA" dirty="0" smtClean="0">
                <a:effectLst/>
              </a:rPr>
              <a:t/>
            </a:r>
            <a:br>
              <a:rPr lang="en-CA" dirty="0" smtClean="0">
                <a:effectLst/>
              </a:rPr>
            </a:br>
            <a:r>
              <a:rPr lang="en-CA" dirty="0" smtClean="0">
                <a:effectLst/>
              </a:rPr>
              <a:t>Well here's the good news. This is </a:t>
            </a:r>
            <a:r>
              <a:rPr lang="en-CA" i="1" dirty="0" smtClean="0">
                <a:effectLst/>
              </a:rPr>
              <a:t>exactly</a:t>
            </a:r>
            <a:r>
              <a:rPr lang="en-CA" dirty="0" smtClean="0">
                <a:effectLst/>
              </a:rPr>
              <a:t> what our </a:t>
            </a:r>
            <a:r>
              <a:rPr lang="en-CA" dirty="0" smtClean="0">
                <a:effectLst/>
                <a:hlinkClick r:id="rId5"/>
              </a:rPr>
              <a:t>Learning and Performance Support Systems</a:t>
            </a:r>
            <a:r>
              <a:rPr lang="en-CA" dirty="0" smtClean="0">
                <a:effectLst/>
              </a:rPr>
              <a:t> (LPSS) program is doing here at the National Research Council. I talk </a:t>
            </a:r>
            <a:r>
              <a:rPr lang="en-CA" dirty="0" smtClean="0">
                <a:effectLst/>
                <a:hlinkClick r:id="rId6"/>
              </a:rPr>
              <a:t>more about it here</a:t>
            </a:r>
            <a:r>
              <a:rPr lang="en-CA" dirty="0" smtClean="0">
                <a:effectLst/>
              </a:rPr>
              <a:t>. We are staffed, well into the development process, and identifying partners for projects and collaborative research.</a:t>
            </a:r>
          </a:p>
          <a:p>
            <a:endParaRPr lang="en-CA" dirty="0"/>
          </a:p>
        </p:txBody>
      </p:sp>
    </p:spTree>
    <p:extLst>
      <p:ext uri="{BB962C8B-B14F-4D97-AF65-F5344CB8AC3E}">
        <p14:creationId xmlns:p14="http://schemas.microsoft.com/office/powerpoint/2010/main" val="123096016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0000" lnSpcReduction="20000"/>
          </a:bodyPr>
          <a:lstStyle/>
          <a:p>
            <a:r>
              <a:rPr lang="en-CA" b="1" dirty="0" smtClean="0">
                <a:effectLst/>
                <a:hlinkClick r:id="rId2"/>
              </a:rPr>
              <a:t>Learner Control in Personal Learning Environments: A Cross- Cultural Study </a:t>
            </a:r>
            <a:r>
              <a:rPr lang="en-CA" dirty="0" smtClean="0">
                <a:effectLst/>
              </a:rPr>
              <a:t/>
            </a:r>
            <a:br>
              <a:rPr lang="en-CA" dirty="0" smtClean="0">
                <a:effectLst/>
              </a:rPr>
            </a:br>
            <a:r>
              <a:rPr lang="en-CA" dirty="0" err="1">
                <a:hlinkClick r:id="rId3"/>
              </a:rPr>
              <a:t>Ilona</a:t>
            </a:r>
            <a:r>
              <a:rPr lang="en-CA" dirty="0">
                <a:hlinkClick r:id="rId3"/>
              </a:rPr>
              <a:t> </a:t>
            </a:r>
            <a:r>
              <a:rPr lang="en-CA" dirty="0" err="1">
                <a:hlinkClick r:id="rId3"/>
              </a:rPr>
              <a:t>Buchem</a:t>
            </a:r>
            <a:r>
              <a:rPr lang="en-CA" dirty="0" smtClean="0">
                <a:effectLst/>
              </a:rPr>
              <a:t>, </a:t>
            </a:r>
            <a:r>
              <a:rPr lang="en-CA" dirty="0">
                <a:hlinkClick r:id="rId4"/>
              </a:rPr>
              <a:t>Gemma </a:t>
            </a:r>
            <a:r>
              <a:rPr lang="en-CA" dirty="0" err="1">
                <a:hlinkClick r:id="rId4"/>
              </a:rPr>
              <a:t>Tur</a:t>
            </a:r>
            <a:r>
              <a:rPr lang="en-CA" dirty="0">
                <a:hlinkClick r:id="rId4"/>
              </a:rPr>
              <a:t> Ferrer</a:t>
            </a:r>
            <a:r>
              <a:rPr lang="en-CA" dirty="0" smtClean="0">
                <a:effectLst/>
              </a:rPr>
              <a:t>, </a:t>
            </a:r>
            <a:r>
              <a:rPr lang="en-CA" dirty="0">
                <a:hlinkClick r:id="rId5"/>
              </a:rPr>
              <a:t>Tobias </a:t>
            </a:r>
            <a:r>
              <a:rPr lang="en-CA" dirty="0" err="1">
                <a:hlinkClick r:id="rId5"/>
              </a:rPr>
              <a:t>Hölterhof</a:t>
            </a:r>
            <a:r>
              <a:rPr lang="en-CA" dirty="0" smtClean="0">
                <a:effectLst/>
              </a:rPr>
              <a:t>, </a:t>
            </a:r>
            <a:r>
              <a:rPr lang="en-CA" dirty="0">
                <a:hlinkClick r:id="rId6"/>
              </a:rPr>
              <a:t>Journal of Literacy</a:t>
            </a:r>
            <a:r>
              <a:rPr lang="en-CA" dirty="0" smtClean="0">
                <a:effectLst/>
              </a:rPr>
              <a:t>, </a:t>
            </a:r>
            <a:r>
              <a:rPr lang="en-CA" dirty="0">
                <a:hlinkClick r:id="rId7"/>
              </a:rPr>
              <a:t>Technology</a:t>
            </a:r>
            <a:r>
              <a:rPr lang="en-CA" dirty="0" smtClean="0">
                <a:effectLst/>
              </a:rPr>
              <a:t>, Jun 03, 2014</a:t>
            </a:r>
            <a:br>
              <a:rPr lang="en-CA" dirty="0" smtClean="0">
                <a:effectLst/>
              </a:rPr>
            </a:br>
            <a:r>
              <a:rPr lang="en-CA" i="1" dirty="0" smtClean="0">
                <a:effectLst/>
              </a:rPr>
              <a:t>Commentary by Stephen Downes</a:t>
            </a:r>
            <a:r>
              <a:rPr lang="en-CA" dirty="0" smtClean="0">
                <a:effectLst/>
              </a:rPr>
              <a:t> </a:t>
            </a:r>
          </a:p>
          <a:p>
            <a:r>
              <a:rPr lang="en-CA" dirty="0" smtClean="0">
                <a:effectLst/>
              </a:rPr>
              <a:t>According to the authors, "research on learner control in context of PLE has moved beyond computer assisted programs, intelligent tutoring systems and learning management systems towards authentic learning contexts mediated by technology in which the learner may have a greater control of either tangible or intangible elements of a learning environment." This paper develops that research, looking at degrees of perceived personal ownership in cross-cultural settings. The paper is from a special issue of the Journal of Literacy and Technology  on personal learning environments.</a:t>
            </a:r>
          </a:p>
          <a:p>
            <a:endParaRPr lang="en-CA" dirty="0"/>
          </a:p>
        </p:txBody>
      </p:sp>
      <p:pic>
        <p:nvPicPr>
          <p:cNvPr id="4301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4008" y="692696"/>
            <a:ext cx="3607311" cy="2712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517429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85000" lnSpcReduction="20000"/>
          </a:bodyPr>
          <a:lstStyle/>
          <a:p>
            <a:r>
              <a:rPr lang="en-CA" b="1" dirty="0" smtClean="0">
                <a:effectLst/>
                <a:hlinkClick r:id="rId2"/>
              </a:rPr>
              <a:t>The 10 Things You Should Include In Your Website</a:t>
            </a:r>
            <a:r>
              <a:rPr lang="en-CA" dirty="0" smtClean="0">
                <a:effectLst/>
              </a:rPr>
              <a:t/>
            </a:r>
            <a:br>
              <a:rPr lang="en-CA" dirty="0" smtClean="0">
                <a:effectLst/>
              </a:rPr>
            </a:br>
            <a:r>
              <a:rPr lang="en-CA" dirty="0">
                <a:hlinkClick r:id="rId3"/>
              </a:rPr>
              <a:t>Amit Agarwal</a:t>
            </a:r>
            <a:r>
              <a:rPr lang="en-CA" dirty="0" smtClean="0">
                <a:effectLst/>
              </a:rPr>
              <a:t>, </a:t>
            </a:r>
            <a:r>
              <a:rPr lang="en-CA" dirty="0">
                <a:hlinkClick r:id="rId4"/>
              </a:rPr>
              <a:t>Digital Inspiration</a:t>
            </a:r>
            <a:r>
              <a:rPr lang="en-CA" dirty="0" smtClean="0">
                <a:effectLst/>
              </a:rPr>
              <a:t>, Jun 25, 2014</a:t>
            </a:r>
            <a:br>
              <a:rPr lang="en-CA" dirty="0" smtClean="0">
                <a:effectLst/>
              </a:rPr>
            </a:br>
            <a:r>
              <a:rPr lang="en-CA" i="1" dirty="0" smtClean="0">
                <a:effectLst/>
              </a:rPr>
              <a:t>Commentary by Stephen Downes</a:t>
            </a:r>
            <a:r>
              <a:rPr lang="en-CA" dirty="0" smtClean="0">
                <a:effectLst/>
              </a:rPr>
              <a:t> </a:t>
            </a:r>
          </a:p>
          <a:p>
            <a:r>
              <a:rPr lang="en-CA" dirty="0" smtClean="0">
                <a:effectLst/>
              </a:rPr>
              <a:t>Oh, I </a:t>
            </a:r>
            <a:r>
              <a:rPr lang="en-CA" i="1" dirty="0" smtClean="0">
                <a:effectLst/>
              </a:rPr>
              <a:t>hate</a:t>
            </a:r>
            <a:r>
              <a:rPr lang="en-CA" dirty="0" smtClean="0">
                <a:effectLst/>
              </a:rPr>
              <a:t> list-based </a:t>
            </a:r>
            <a:r>
              <a:rPr lang="en-CA" dirty="0" smtClean="0">
                <a:effectLst/>
                <a:hlinkClick r:id="rId5"/>
              </a:rPr>
              <a:t>click-bait</a:t>
            </a:r>
            <a:r>
              <a:rPr lang="en-CA" dirty="0" smtClean="0">
                <a:effectLst/>
              </a:rPr>
              <a:t> articles ('</a:t>
            </a:r>
            <a:r>
              <a:rPr lang="en-CA" dirty="0" err="1" smtClean="0">
                <a:effectLst/>
              </a:rPr>
              <a:t>listicles</a:t>
            </a:r>
            <a:r>
              <a:rPr lang="en-CA" dirty="0" smtClean="0">
                <a:effectLst/>
              </a:rPr>
              <a:t>') because they're just so much filler. But like a speckled trout I clicked on </a:t>
            </a:r>
            <a:r>
              <a:rPr lang="en-CA" dirty="0" smtClean="0">
                <a:effectLst/>
                <a:hlinkClick r:id="rId6"/>
              </a:rPr>
              <a:t>this</a:t>
            </a:r>
            <a:r>
              <a:rPr lang="en-CA" dirty="0" smtClean="0">
                <a:effectLst/>
              </a:rPr>
              <a:t> one to see if I was on the list of '25 of the Best RSS Feeds for Educators' (spoiler: I'm not) and from that followed a link to </a:t>
            </a:r>
            <a:r>
              <a:rPr lang="en-CA" i="1" dirty="0" smtClean="0">
                <a:effectLst/>
              </a:rPr>
              <a:t>another</a:t>
            </a:r>
            <a:r>
              <a:rPr lang="en-CA" dirty="0" smtClean="0">
                <a:effectLst/>
              </a:rPr>
              <a:t> </a:t>
            </a:r>
            <a:r>
              <a:rPr lang="en-CA" dirty="0" err="1" smtClean="0">
                <a:effectLst/>
              </a:rPr>
              <a:t>listicle</a:t>
            </a:r>
            <a:r>
              <a:rPr lang="en-CA" dirty="0" smtClean="0">
                <a:effectLst/>
              </a:rPr>
              <a:t>, this one on ten things you should include in your website. This is actually a pretty good list, will make your site mobile-friendlier, and I especially like the idea of a </a:t>
            </a:r>
            <a:r>
              <a:rPr lang="en-CA" dirty="0" smtClean="0">
                <a:effectLst/>
                <a:hlinkClick r:id="rId7"/>
              </a:rPr>
              <a:t>humans.txt</a:t>
            </a:r>
            <a:r>
              <a:rPr lang="en-CA" dirty="0" smtClean="0">
                <a:effectLst/>
              </a:rPr>
              <a:t> file.</a:t>
            </a:r>
          </a:p>
          <a:p>
            <a:endParaRPr lang="en-CA" dirty="0"/>
          </a:p>
        </p:txBody>
      </p:sp>
    </p:spTree>
    <p:extLst>
      <p:ext uri="{BB962C8B-B14F-4D97-AF65-F5344CB8AC3E}">
        <p14:creationId xmlns:p14="http://schemas.microsoft.com/office/powerpoint/2010/main" val="24970405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0000" lnSpcReduction="20000"/>
          </a:bodyPr>
          <a:lstStyle/>
          <a:p>
            <a:r>
              <a:rPr lang="en-CA" dirty="0" smtClean="0">
                <a:effectLst/>
              </a:rPr>
              <a:t/>
            </a:r>
            <a:br>
              <a:rPr lang="en-CA" dirty="0" smtClean="0">
                <a:effectLst/>
              </a:rPr>
            </a:br>
            <a:r>
              <a:rPr lang="en-CA" b="1" dirty="0" smtClean="0">
                <a:effectLst/>
                <a:hlinkClick r:id="rId2"/>
              </a:rPr>
              <a:t>Adapt Learning</a:t>
            </a:r>
            <a:r>
              <a:rPr lang="en-CA" dirty="0" smtClean="0">
                <a:effectLst/>
              </a:rPr>
              <a:t/>
            </a:r>
            <a:br>
              <a:rPr lang="en-CA" dirty="0" smtClean="0">
                <a:effectLst/>
              </a:rPr>
            </a:br>
            <a:r>
              <a:rPr lang="en-CA" dirty="0">
                <a:hlinkClick r:id="rId3"/>
              </a:rPr>
              <a:t>Adapt Learning</a:t>
            </a:r>
            <a:r>
              <a:rPr lang="en-CA" dirty="0" smtClean="0">
                <a:effectLst/>
              </a:rPr>
              <a:t>, Jun 12, 2014</a:t>
            </a:r>
            <a:br>
              <a:rPr lang="en-CA" dirty="0" smtClean="0">
                <a:effectLst/>
              </a:rPr>
            </a:br>
            <a:r>
              <a:rPr lang="en-CA" i="1" dirty="0" smtClean="0">
                <a:effectLst/>
              </a:rPr>
              <a:t>Commentary by Stephen Downes</a:t>
            </a:r>
            <a:r>
              <a:rPr lang="en-CA" dirty="0" smtClean="0">
                <a:effectLst/>
              </a:rPr>
              <a:t> </a:t>
            </a:r>
          </a:p>
          <a:p>
            <a:r>
              <a:rPr lang="en-CA" dirty="0" smtClean="0">
                <a:effectLst/>
              </a:rPr>
              <a:t>Interesting effort devoted to, as their website says, "create, as a community, the leading e-learning authoring tool for producing responsive content... to develop a freely available authoring tool for organisations that wish to develop their own responsive e-learning content... [and] to encourage a large, global community of end users and developers." </a:t>
            </a:r>
            <a:r>
              <a:rPr lang="en-CA" dirty="0" smtClean="0">
                <a:effectLst/>
                <a:hlinkClick r:id="rId4"/>
              </a:rPr>
              <a:t>Version 1.1</a:t>
            </a:r>
            <a:r>
              <a:rPr lang="en-CA" dirty="0" smtClean="0">
                <a:effectLst/>
              </a:rPr>
              <a:t> of their framework has just been released. Interestingly, the code available is all </a:t>
            </a:r>
            <a:r>
              <a:rPr lang="en-CA" dirty="0" err="1" smtClean="0">
                <a:effectLst/>
              </a:rPr>
              <a:t>Javascript</a:t>
            </a:r>
            <a:r>
              <a:rPr lang="en-CA" dirty="0" smtClean="0">
                <a:effectLst/>
              </a:rPr>
              <a:t> and Less (CSS). View the </a:t>
            </a:r>
            <a:r>
              <a:rPr lang="en-CA" dirty="0" smtClean="0">
                <a:effectLst/>
                <a:hlinkClick r:id="rId5"/>
              </a:rPr>
              <a:t>demo here</a:t>
            </a:r>
            <a:r>
              <a:rPr lang="en-CA" dirty="0" smtClean="0">
                <a:effectLst/>
              </a:rPr>
              <a:t>. Adapt is an open source project established by </a:t>
            </a:r>
            <a:r>
              <a:rPr lang="en-CA" dirty="0" smtClean="0">
                <a:effectLst/>
                <a:hlinkClick r:id="rId6"/>
              </a:rPr>
              <a:t>City &amp; Guilds </a:t>
            </a:r>
            <a:r>
              <a:rPr lang="en-CA" dirty="0" err="1" smtClean="0">
                <a:effectLst/>
                <a:hlinkClick r:id="rId6"/>
              </a:rPr>
              <a:t>Kineo</a:t>
            </a:r>
            <a:r>
              <a:rPr lang="en-CA" dirty="0" smtClean="0">
                <a:effectLst/>
              </a:rPr>
              <a:t>, </a:t>
            </a:r>
            <a:r>
              <a:rPr lang="en-CA" dirty="0" smtClean="0">
                <a:effectLst/>
                <a:hlinkClick r:id="rId7"/>
              </a:rPr>
              <a:t>Learning Pool</a:t>
            </a:r>
            <a:r>
              <a:rPr lang="en-CA" dirty="0" smtClean="0">
                <a:effectLst/>
              </a:rPr>
              <a:t> and </a:t>
            </a:r>
            <a:r>
              <a:rPr lang="en-CA" dirty="0" smtClean="0">
                <a:effectLst/>
                <a:hlinkClick r:id="rId8"/>
              </a:rPr>
              <a:t>Sponge UK</a:t>
            </a:r>
            <a:r>
              <a:rPr lang="en-CA" dirty="0" smtClean="0">
                <a:effectLst/>
              </a:rPr>
              <a:t>. </a:t>
            </a:r>
          </a:p>
          <a:p>
            <a:endParaRPr lang="en-CA" dirty="0"/>
          </a:p>
        </p:txBody>
      </p:sp>
    </p:spTree>
    <p:extLst>
      <p:ext uri="{BB962C8B-B14F-4D97-AF65-F5344CB8AC3E}">
        <p14:creationId xmlns:p14="http://schemas.microsoft.com/office/powerpoint/2010/main" val="202000522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85000" lnSpcReduction="20000"/>
          </a:bodyPr>
          <a:lstStyle/>
          <a:p>
            <a:r>
              <a:rPr lang="en-CA" dirty="0" smtClean="0">
                <a:effectLst/>
              </a:rPr>
              <a:t/>
            </a:r>
            <a:br>
              <a:rPr lang="en-CA" dirty="0" smtClean="0">
                <a:effectLst/>
              </a:rPr>
            </a:br>
            <a:r>
              <a:rPr lang="en-CA" b="1" dirty="0" smtClean="0">
                <a:effectLst/>
                <a:hlinkClick r:id="rId2"/>
              </a:rPr>
              <a:t>Province, post-secondary institutions develop online tool to help persons with disabilities</a:t>
            </a:r>
            <a:r>
              <a:rPr lang="en-CA" dirty="0" smtClean="0">
                <a:effectLst/>
              </a:rPr>
              <a:t/>
            </a:r>
            <a:br>
              <a:rPr lang="en-CA" dirty="0" smtClean="0">
                <a:effectLst/>
              </a:rPr>
            </a:br>
            <a:r>
              <a:rPr lang="en-CA" dirty="0">
                <a:hlinkClick r:id="rId3"/>
              </a:rPr>
              <a:t>Press Release</a:t>
            </a:r>
            <a:r>
              <a:rPr lang="en-CA" dirty="0" smtClean="0">
                <a:effectLst/>
              </a:rPr>
              <a:t>, </a:t>
            </a:r>
            <a:r>
              <a:rPr lang="en-CA" dirty="0">
                <a:hlinkClick r:id="rId4"/>
              </a:rPr>
              <a:t>Government of New Brunswick</a:t>
            </a:r>
            <a:r>
              <a:rPr lang="en-CA" dirty="0" smtClean="0">
                <a:effectLst/>
              </a:rPr>
              <a:t>, Jun 04, 2014</a:t>
            </a:r>
            <a:br>
              <a:rPr lang="en-CA" dirty="0" smtClean="0">
                <a:effectLst/>
              </a:rPr>
            </a:br>
            <a:r>
              <a:rPr lang="en-CA" i="1" dirty="0" smtClean="0">
                <a:effectLst/>
              </a:rPr>
              <a:t>Commentary by Stephen Downes</a:t>
            </a:r>
            <a:r>
              <a:rPr lang="en-CA" dirty="0" smtClean="0">
                <a:effectLst/>
              </a:rPr>
              <a:t> </a:t>
            </a:r>
          </a:p>
          <a:p>
            <a:r>
              <a:rPr lang="en-CA" dirty="0" smtClean="0">
                <a:effectLst/>
              </a:rPr>
              <a:t>This is nice to see. "PSE institutions in New Brunswick have teamed with the provincial government to launch </a:t>
            </a:r>
            <a:r>
              <a:rPr lang="en-CA" dirty="0" smtClean="0">
                <a:effectLst/>
                <a:hlinkClick r:id="rId5"/>
              </a:rPr>
              <a:t>a new website</a:t>
            </a:r>
            <a:r>
              <a:rPr lang="en-CA" dirty="0" smtClean="0">
                <a:effectLst/>
              </a:rPr>
              <a:t>, Supporting Students with Disabilities. It includes training modules for educators, identifies different types of learning difficulties and disabilities, and outlines services provided for students by the institutions."</a:t>
            </a:r>
          </a:p>
          <a:p>
            <a:endParaRPr lang="en-CA" dirty="0"/>
          </a:p>
        </p:txBody>
      </p:sp>
    </p:spTree>
    <p:extLst>
      <p:ext uri="{BB962C8B-B14F-4D97-AF65-F5344CB8AC3E}">
        <p14:creationId xmlns:p14="http://schemas.microsoft.com/office/powerpoint/2010/main" val="225890974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0000" lnSpcReduction="20000"/>
          </a:bodyPr>
          <a:lstStyle/>
          <a:p>
            <a:r>
              <a:rPr lang="en-CA" b="1" dirty="0" smtClean="0">
                <a:effectLst/>
                <a:hlinkClick r:id="rId2"/>
              </a:rPr>
              <a:t>Interview with Steve </a:t>
            </a:r>
            <a:r>
              <a:rPr lang="en-CA" b="1" dirty="0" err="1" smtClean="0">
                <a:effectLst/>
                <a:hlinkClick r:id="rId2"/>
              </a:rPr>
              <a:t>Pettifer</a:t>
            </a:r>
            <a:r>
              <a:rPr lang="en-CA" b="1" dirty="0" smtClean="0">
                <a:effectLst/>
                <a:hlinkClick r:id="rId2"/>
              </a:rPr>
              <a:t>, computer scientist and developer of Utopia Documents</a:t>
            </a:r>
            <a:r>
              <a:rPr lang="en-CA" dirty="0" smtClean="0">
                <a:effectLst/>
              </a:rPr>
              <a:t/>
            </a:r>
            <a:br>
              <a:rPr lang="en-CA" dirty="0" smtClean="0">
                <a:effectLst/>
              </a:rPr>
            </a:br>
            <a:r>
              <a:rPr lang="en-CA" dirty="0">
                <a:hlinkClick r:id="rId3"/>
              </a:rPr>
              <a:t>Richard </a:t>
            </a:r>
            <a:r>
              <a:rPr lang="en-CA" dirty="0" err="1">
                <a:hlinkClick r:id="rId3"/>
              </a:rPr>
              <a:t>Poynder</a:t>
            </a:r>
            <a:r>
              <a:rPr lang="en-CA" dirty="0" smtClean="0">
                <a:effectLst/>
              </a:rPr>
              <a:t>, </a:t>
            </a:r>
            <a:r>
              <a:rPr lang="en-CA" dirty="0">
                <a:hlinkClick r:id="rId4"/>
              </a:rPr>
              <a:t>Open</a:t>
            </a:r>
            <a:r>
              <a:rPr lang="en-CA" dirty="0" smtClean="0">
                <a:effectLst/>
              </a:rPr>
              <a:t>, </a:t>
            </a:r>
            <a:r>
              <a:rPr lang="en-CA" dirty="0">
                <a:hlinkClick r:id="rId5"/>
              </a:rPr>
              <a:t>Shut?</a:t>
            </a:r>
            <a:r>
              <a:rPr lang="en-CA" dirty="0" smtClean="0">
                <a:effectLst/>
              </a:rPr>
              <a:t>, Jun 02, 2014</a:t>
            </a:r>
            <a:br>
              <a:rPr lang="en-CA" dirty="0" smtClean="0">
                <a:effectLst/>
              </a:rPr>
            </a:br>
            <a:r>
              <a:rPr lang="en-CA" i="1" dirty="0" smtClean="0">
                <a:effectLst/>
              </a:rPr>
              <a:t>Commentary by Stephen Downes</a:t>
            </a:r>
            <a:r>
              <a:rPr lang="en-CA" dirty="0" smtClean="0">
                <a:effectLst/>
              </a:rPr>
              <a:t> </a:t>
            </a:r>
          </a:p>
          <a:p>
            <a:r>
              <a:rPr lang="en-CA" dirty="0" smtClean="0">
                <a:effectLst/>
              </a:rPr>
              <a:t>As this article notes, "Critics of the PDF also dislike the fact that it permits only passive reading. This means that scientists are not fully able to exploit the dynamic and linked nature of the Web." It seems like a small thing - and in the world of HTML I guess it is - but the world of PDF readers is beginning to move into the real of interaction with live data (including tables and references) with </a:t>
            </a:r>
            <a:r>
              <a:rPr lang="en-CA" dirty="0" smtClean="0">
                <a:effectLst/>
                <a:hlinkClick r:id="rId6"/>
              </a:rPr>
              <a:t>Utopia Documents</a:t>
            </a:r>
            <a:r>
              <a:rPr lang="en-CA" dirty="0" smtClean="0">
                <a:effectLst/>
              </a:rPr>
              <a:t>, developed in 2009 and being released as open source software this week. So, for instance, when a document in </a:t>
            </a:r>
            <a:r>
              <a:rPr lang="en-CA" dirty="0" err="1" smtClean="0">
                <a:effectLst/>
              </a:rPr>
              <a:t>Utopoa</a:t>
            </a:r>
            <a:r>
              <a:rPr lang="en-CA" dirty="0" smtClean="0">
                <a:effectLst/>
              </a:rPr>
              <a:t> is opened, "a sidebar opens up on the right-hand side and fills with relevant data from external databases and services like </a:t>
            </a:r>
            <a:r>
              <a:rPr lang="en-CA" dirty="0" err="1" smtClean="0">
                <a:effectLst/>
                <a:hlinkClick r:id="rId7"/>
              </a:rPr>
              <a:t>Mendeley</a:t>
            </a:r>
            <a:r>
              <a:rPr lang="en-CA" dirty="0" smtClean="0">
                <a:effectLst/>
              </a:rPr>
              <a:t>, </a:t>
            </a:r>
            <a:r>
              <a:rPr lang="en-CA" dirty="0" smtClean="0">
                <a:effectLst/>
                <a:hlinkClick r:id="rId8"/>
              </a:rPr>
              <a:t>SHERPA/</a:t>
            </a:r>
            <a:r>
              <a:rPr lang="en-CA" dirty="0" err="1" smtClean="0">
                <a:effectLst/>
                <a:hlinkClick r:id="rId8"/>
              </a:rPr>
              <a:t>RoMEO</a:t>
            </a:r>
            <a:r>
              <a:rPr lang="en-CA" dirty="0" smtClean="0">
                <a:effectLst/>
              </a:rPr>
              <a:t>, and </a:t>
            </a:r>
            <a:r>
              <a:rPr lang="en-CA" dirty="0" smtClean="0">
                <a:effectLst/>
                <a:hlinkClick r:id="rId9"/>
              </a:rPr>
              <a:t>Wikipedia</a:t>
            </a:r>
            <a:r>
              <a:rPr lang="en-CA" dirty="0" smtClean="0">
                <a:effectLst/>
              </a:rPr>
              <a:t>." This post interviews Utopia developer Steve </a:t>
            </a:r>
            <a:r>
              <a:rPr lang="en-CA" dirty="0" err="1" smtClean="0">
                <a:effectLst/>
              </a:rPr>
              <a:t>Pettifer</a:t>
            </a:r>
            <a:r>
              <a:rPr lang="en-CA" dirty="0" smtClean="0">
                <a:effectLst/>
              </a:rPr>
              <a:t>.</a:t>
            </a:r>
          </a:p>
          <a:p>
            <a:endParaRPr lang="en-CA" dirty="0"/>
          </a:p>
        </p:txBody>
      </p:sp>
      <p:pic>
        <p:nvPicPr>
          <p:cNvPr id="4710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36096" y="404664"/>
            <a:ext cx="2847975" cy="3629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337595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7500" lnSpcReduction="20000"/>
          </a:bodyPr>
          <a:lstStyle/>
          <a:p>
            <a:r>
              <a:rPr lang="en-CA" b="1" dirty="0" smtClean="0">
                <a:effectLst/>
                <a:hlinkClick r:id="rId2"/>
              </a:rPr>
              <a:t>Emerging tech is transforming the workplace</a:t>
            </a:r>
            <a:r>
              <a:rPr lang="en-CA" dirty="0" smtClean="0">
                <a:effectLst/>
              </a:rPr>
              <a:t/>
            </a:r>
            <a:br>
              <a:rPr lang="en-CA" dirty="0" smtClean="0">
                <a:effectLst/>
              </a:rPr>
            </a:br>
            <a:r>
              <a:rPr lang="en-CA" dirty="0">
                <a:hlinkClick r:id="rId3"/>
              </a:rPr>
              <a:t>Dion </a:t>
            </a:r>
            <a:r>
              <a:rPr lang="en-CA" dirty="0" err="1">
                <a:hlinkClick r:id="rId3"/>
              </a:rPr>
              <a:t>Hinchcliffe</a:t>
            </a:r>
            <a:r>
              <a:rPr lang="en-CA" dirty="0" smtClean="0">
                <a:effectLst/>
              </a:rPr>
              <a:t>, </a:t>
            </a:r>
            <a:r>
              <a:rPr lang="en-CA" dirty="0">
                <a:hlinkClick r:id="rId4"/>
              </a:rPr>
              <a:t>ZD Net</a:t>
            </a:r>
            <a:r>
              <a:rPr lang="en-CA" dirty="0" smtClean="0">
                <a:effectLst/>
              </a:rPr>
              <a:t>, May 05, 2014</a:t>
            </a:r>
            <a:br>
              <a:rPr lang="en-CA" dirty="0" smtClean="0">
                <a:effectLst/>
              </a:rPr>
            </a:br>
            <a:r>
              <a:rPr lang="en-CA" i="1" dirty="0" smtClean="0">
                <a:effectLst/>
              </a:rPr>
              <a:t>Commentary by Stephen Downes</a:t>
            </a:r>
            <a:r>
              <a:rPr lang="en-CA" dirty="0" smtClean="0">
                <a:effectLst/>
              </a:rPr>
              <a:t> </a:t>
            </a:r>
          </a:p>
          <a:p>
            <a:r>
              <a:rPr lang="en-CA" dirty="0" smtClean="0">
                <a:effectLst/>
              </a:rPr>
              <a:t>In this post Dion </a:t>
            </a:r>
            <a:r>
              <a:rPr lang="en-CA" dirty="0" err="1" smtClean="0">
                <a:effectLst/>
              </a:rPr>
              <a:t>Hinchcliffe</a:t>
            </a:r>
            <a:r>
              <a:rPr lang="en-CA" dirty="0" smtClean="0">
                <a:effectLst/>
              </a:rPr>
              <a:t> has a nice graphic illustrating the process described in the following (probably correct) prediction: "Combine ambient data on just about any physically manufactured object — from car tires and milk cartons to shipping containers and test tubes — with pervasive wearable technologies that constantly present us with dashboards, notifications, analyses, and visualizations of all this data, and you have a workplace that will rapidly turn into a contemporary cybernetic </a:t>
            </a:r>
            <a:r>
              <a:rPr lang="en-CA" dirty="0" err="1" smtClean="0">
                <a:effectLst/>
              </a:rPr>
              <a:t>amagamation</a:t>
            </a:r>
            <a:r>
              <a:rPr lang="en-CA" dirty="0" smtClean="0">
                <a:effectLst/>
              </a:rPr>
              <a:t> that was previously only the purview of science fiction." Via </a:t>
            </a:r>
            <a:r>
              <a:rPr lang="en-CA" dirty="0" smtClean="0">
                <a:effectLst/>
                <a:hlinkClick r:id="rId5"/>
              </a:rPr>
              <a:t>Harold </a:t>
            </a:r>
            <a:r>
              <a:rPr lang="en-CA" dirty="0" err="1" smtClean="0">
                <a:effectLst/>
                <a:hlinkClick r:id="rId5"/>
              </a:rPr>
              <a:t>Jarche</a:t>
            </a:r>
            <a:r>
              <a:rPr lang="en-CA" dirty="0" smtClean="0">
                <a:effectLst/>
              </a:rPr>
              <a:t>.</a:t>
            </a:r>
          </a:p>
          <a:p>
            <a:endParaRPr lang="en-CA" dirty="0"/>
          </a:p>
        </p:txBody>
      </p:sp>
      <p:pic>
        <p:nvPicPr>
          <p:cNvPr id="7373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8104" y="620688"/>
            <a:ext cx="3168774" cy="2499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270313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0000" lnSpcReduction="20000"/>
          </a:bodyPr>
          <a:lstStyle/>
          <a:p>
            <a:r>
              <a:rPr lang="en-CA" b="1" dirty="0" smtClean="0">
                <a:effectLst/>
                <a:hlinkClick r:id="rId2"/>
              </a:rPr>
              <a:t>ProQuest Case Study: Using the Oscillation Principle for Software Development</a:t>
            </a:r>
            <a:r>
              <a:rPr lang="en-CA" dirty="0" smtClean="0">
                <a:effectLst/>
              </a:rPr>
              <a:t/>
            </a:r>
            <a:br>
              <a:rPr lang="en-CA" dirty="0" smtClean="0">
                <a:effectLst/>
              </a:rPr>
            </a:br>
            <a:r>
              <a:rPr lang="en-CA" dirty="0">
                <a:hlinkClick r:id="rId3"/>
              </a:rPr>
              <a:t>Nancy Dixon</a:t>
            </a:r>
            <a:r>
              <a:rPr lang="en-CA" dirty="0" smtClean="0">
                <a:effectLst/>
              </a:rPr>
              <a:t>, </a:t>
            </a:r>
            <a:r>
              <a:rPr lang="en-CA" dirty="0">
                <a:hlinkClick r:id="rId4"/>
              </a:rPr>
              <a:t>Conversation Matters</a:t>
            </a:r>
            <a:r>
              <a:rPr lang="en-CA" dirty="0" smtClean="0">
                <a:effectLst/>
              </a:rPr>
              <a:t>, Jun 11, 2014</a:t>
            </a:r>
            <a:br>
              <a:rPr lang="en-CA" dirty="0" smtClean="0">
                <a:effectLst/>
              </a:rPr>
            </a:br>
            <a:r>
              <a:rPr lang="en-CA" i="1" dirty="0" smtClean="0">
                <a:effectLst/>
              </a:rPr>
              <a:t>Commentary by Stephen Downes</a:t>
            </a:r>
            <a:r>
              <a:rPr lang="en-CA" dirty="0" smtClean="0">
                <a:effectLst/>
              </a:rPr>
              <a:t> </a:t>
            </a:r>
          </a:p>
          <a:p>
            <a:r>
              <a:rPr lang="en-CA" dirty="0" smtClean="0">
                <a:effectLst/>
              </a:rPr>
              <a:t>This is an interesting and extended look at the software development methodology employed by ProQuest (you may have seen their online maps). They use what Dixon calls the "oscillation principle" meeting three times a year for three days. The rest of the time "team members are in constant communication with each other using various forms of social media. They </a:t>
            </a:r>
            <a:r>
              <a:rPr lang="en-CA" dirty="0" smtClean="0">
                <a:effectLst/>
                <a:hlinkClick r:id="rId5"/>
              </a:rPr>
              <a:t>Scrum </a:t>
            </a:r>
            <a:r>
              <a:rPr lang="en-CA" dirty="0" smtClean="0">
                <a:effectLst/>
              </a:rPr>
              <a:t>several times a week over </a:t>
            </a:r>
            <a:r>
              <a:rPr lang="en-CA" dirty="0" smtClean="0">
                <a:effectLst/>
                <a:hlinkClick r:id="rId6"/>
              </a:rPr>
              <a:t>Google Hangout</a:t>
            </a:r>
            <a:r>
              <a:rPr lang="en-CA" dirty="0" smtClean="0">
                <a:effectLst/>
              </a:rPr>
              <a:t> or </a:t>
            </a:r>
            <a:r>
              <a:rPr lang="en-CA" dirty="0" smtClean="0">
                <a:effectLst/>
                <a:hlinkClick r:id="rId7"/>
              </a:rPr>
              <a:t>Skype</a:t>
            </a:r>
            <a:r>
              <a:rPr lang="en-CA" dirty="0" smtClean="0">
                <a:effectLst/>
              </a:rPr>
              <a:t>, hold Hangout meetings between individual members or small groups to address problems, and use </a:t>
            </a:r>
            <a:r>
              <a:rPr lang="en-CA" dirty="0" err="1" smtClean="0">
                <a:effectLst/>
                <a:hlinkClick r:id="rId8"/>
              </a:rPr>
              <a:t>Flowdock</a:t>
            </a:r>
            <a:r>
              <a:rPr lang="en-CA" dirty="0" smtClean="0">
                <a:effectLst/>
              </a:rPr>
              <a:t> as their group chat room." Process matters. In software development, process really matters.</a:t>
            </a:r>
          </a:p>
          <a:p>
            <a:endParaRPr lang="en-CA" dirty="0"/>
          </a:p>
        </p:txBody>
      </p:sp>
    </p:spTree>
    <p:extLst>
      <p:ext uri="{BB962C8B-B14F-4D97-AF65-F5344CB8AC3E}">
        <p14:creationId xmlns:p14="http://schemas.microsoft.com/office/powerpoint/2010/main" val="300906948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0000" lnSpcReduction="20000"/>
          </a:bodyPr>
          <a:lstStyle/>
          <a:p>
            <a:r>
              <a:rPr lang="en-CA" b="1" dirty="0" smtClean="0">
                <a:effectLst/>
                <a:hlinkClick r:id="rId2"/>
              </a:rPr>
              <a:t>The Construction of Shared Knowledge in Collaborative Problem Solving</a:t>
            </a:r>
            <a:r>
              <a:rPr lang="en-CA" dirty="0" smtClean="0">
                <a:effectLst/>
              </a:rPr>
              <a:t/>
            </a:r>
            <a:br>
              <a:rPr lang="en-CA" dirty="0" smtClean="0">
                <a:effectLst/>
              </a:rPr>
            </a:br>
            <a:r>
              <a:rPr lang="en-CA" dirty="0">
                <a:hlinkClick r:id="rId3"/>
              </a:rPr>
              <a:t>Stephanie D. </a:t>
            </a:r>
            <a:r>
              <a:rPr lang="en-CA" dirty="0" err="1">
                <a:hlinkClick r:id="rId3"/>
              </a:rPr>
              <a:t>Teasley</a:t>
            </a:r>
            <a:r>
              <a:rPr lang="en-CA" dirty="0" smtClean="0">
                <a:effectLst/>
              </a:rPr>
              <a:t>, </a:t>
            </a:r>
            <a:r>
              <a:rPr lang="en-CA" dirty="0">
                <a:hlinkClick r:id="rId4"/>
              </a:rPr>
              <a:t>Jeremy </a:t>
            </a:r>
            <a:r>
              <a:rPr lang="en-CA" dirty="0" err="1">
                <a:hlinkClick r:id="rId4"/>
              </a:rPr>
              <a:t>Roschellel</a:t>
            </a:r>
            <a:r>
              <a:rPr lang="en-CA" dirty="0" smtClean="0">
                <a:effectLst/>
              </a:rPr>
              <a:t>, </a:t>
            </a:r>
            <a:r>
              <a:rPr lang="en-CA" dirty="0">
                <a:hlinkClick r:id="rId5"/>
              </a:rPr>
              <a:t>The </a:t>
            </a:r>
            <a:r>
              <a:rPr lang="en-CA" dirty="0" err="1">
                <a:hlinkClick r:id="rId5"/>
              </a:rPr>
              <a:t>Conslruction</a:t>
            </a:r>
            <a:r>
              <a:rPr lang="en-CA" dirty="0">
                <a:hlinkClick r:id="rId5"/>
              </a:rPr>
              <a:t> of Shared Knowledge</a:t>
            </a:r>
            <a:r>
              <a:rPr lang="en-CA" dirty="0" smtClean="0">
                <a:effectLst/>
              </a:rPr>
              <a:t>, May 20, 2014</a:t>
            </a:r>
            <a:br>
              <a:rPr lang="en-CA" dirty="0" smtClean="0">
                <a:effectLst/>
              </a:rPr>
            </a:br>
            <a:r>
              <a:rPr lang="en-CA" i="1" dirty="0" smtClean="0">
                <a:effectLst/>
              </a:rPr>
              <a:t>Commentary by Stephen Downes</a:t>
            </a:r>
            <a:r>
              <a:rPr lang="en-CA" dirty="0" smtClean="0">
                <a:effectLst/>
              </a:rPr>
              <a:t> </a:t>
            </a:r>
          </a:p>
          <a:p>
            <a:r>
              <a:rPr lang="en-CA" dirty="0" smtClean="0">
                <a:effectLst/>
              </a:rPr>
              <a:t>"Collaboration is a coo </a:t>
            </a:r>
            <a:r>
              <a:rPr lang="en-CA" dirty="0" err="1" smtClean="0">
                <a:effectLst/>
              </a:rPr>
              <a:t>rdinated</a:t>
            </a:r>
            <a:r>
              <a:rPr lang="en-CA" dirty="0" smtClean="0">
                <a:effectLst/>
              </a:rPr>
              <a:t>, synchronous activity that is the result of a continued attempt to construct and maintain a shared conception of a problem... Cooperative work is accomplished by the division of labour among participants, as an activity where each person is responsible for a portion of the problem solving." What's important in collaboration is the creation of a shared model. "Our perspective has characterised collaboration as a process of constructing and maintaining a Joint Problem Space." See also, Paul </a:t>
            </a:r>
            <a:r>
              <a:rPr lang="en-CA" dirty="0" err="1" smtClean="0">
                <a:effectLst/>
              </a:rPr>
              <a:t>Brna</a:t>
            </a:r>
            <a:r>
              <a:rPr lang="en-CA" dirty="0" smtClean="0">
                <a:effectLst/>
              </a:rPr>
              <a:t>, </a:t>
            </a:r>
            <a:r>
              <a:rPr lang="en-CA" dirty="0" smtClean="0">
                <a:effectLst/>
                <a:hlinkClick r:id="rId6"/>
              </a:rPr>
              <a:t>Models of Collaboration</a:t>
            </a:r>
            <a:r>
              <a:rPr lang="en-CA" dirty="0" smtClean="0">
                <a:effectLst/>
              </a:rPr>
              <a:t>.</a:t>
            </a:r>
          </a:p>
          <a:p>
            <a:endParaRPr lang="en-CA" dirty="0"/>
          </a:p>
        </p:txBody>
      </p:sp>
    </p:spTree>
    <p:extLst>
      <p:ext uri="{BB962C8B-B14F-4D97-AF65-F5344CB8AC3E}">
        <p14:creationId xmlns:p14="http://schemas.microsoft.com/office/powerpoint/2010/main" val="86116860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0000" lnSpcReduction="20000"/>
          </a:bodyPr>
          <a:lstStyle/>
          <a:p>
            <a:r>
              <a:rPr lang="en-CA" b="1" dirty="0" smtClean="0">
                <a:effectLst/>
                <a:hlinkClick r:id="rId2"/>
              </a:rPr>
              <a:t>Let's Stop Confusing Cooperation and Teamwork with Collaboration</a:t>
            </a:r>
            <a:r>
              <a:rPr lang="en-CA" dirty="0" smtClean="0">
                <a:effectLst/>
              </a:rPr>
              <a:t/>
            </a:r>
            <a:br>
              <a:rPr lang="en-CA" dirty="0" smtClean="0">
                <a:effectLst/>
              </a:rPr>
            </a:br>
            <a:r>
              <a:rPr lang="en-CA" dirty="0">
                <a:hlinkClick r:id="rId3"/>
              </a:rPr>
              <a:t>Jesse Lyn Stoner</a:t>
            </a:r>
            <a:r>
              <a:rPr lang="en-CA" dirty="0" smtClean="0">
                <a:effectLst/>
              </a:rPr>
              <a:t>, </a:t>
            </a:r>
            <a:r>
              <a:rPr lang="en-CA" dirty="0" err="1">
                <a:hlinkClick r:id="rId4"/>
              </a:rPr>
              <a:t>Seapoint</a:t>
            </a:r>
            <a:r>
              <a:rPr lang="en-CA" dirty="0">
                <a:hlinkClick r:id="rId4"/>
              </a:rPr>
              <a:t> Center</a:t>
            </a:r>
            <a:r>
              <a:rPr lang="en-CA" dirty="0" smtClean="0">
                <a:effectLst/>
              </a:rPr>
              <a:t>, May 21, 2014</a:t>
            </a:r>
            <a:br>
              <a:rPr lang="en-CA" dirty="0" smtClean="0">
                <a:effectLst/>
              </a:rPr>
            </a:br>
            <a:r>
              <a:rPr lang="en-CA" i="1" dirty="0" smtClean="0">
                <a:effectLst/>
              </a:rPr>
              <a:t>Commentary by Stephen Downes</a:t>
            </a:r>
            <a:r>
              <a:rPr lang="en-CA" dirty="0" smtClean="0">
                <a:effectLst/>
              </a:rPr>
              <a:t> </a:t>
            </a:r>
          </a:p>
          <a:p>
            <a:r>
              <a:rPr lang="en-CA" dirty="0" smtClean="0">
                <a:effectLst/>
              </a:rPr>
              <a:t>Short article with clear useful definitions and which looks at the impact of distance on cooperation and collaboration. The impact on cooperation is clear, from </a:t>
            </a:r>
            <a:r>
              <a:rPr lang="en-CA" dirty="0" smtClean="0">
                <a:effectLst/>
                <a:hlinkClick r:id="rId5"/>
              </a:rPr>
              <a:t>this study</a:t>
            </a:r>
            <a:r>
              <a:rPr lang="en-CA" dirty="0" smtClean="0">
                <a:effectLst/>
              </a:rPr>
              <a:t>: "virtual distance had significant influences on trust, goal clarity and OCB and indirectly influenced innovation and success." But simply moving people to the same place will not impact collaboration (contra </a:t>
            </a:r>
            <a:r>
              <a:rPr lang="en-CA" dirty="0" smtClean="0">
                <a:effectLst/>
                <a:hlinkClick r:id="rId6"/>
              </a:rPr>
              <a:t>Marissa Mayer</a:t>
            </a:r>
            <a:r>
              <a:rPr lang="en-CA" dirty="0" smtClean="0">
                <a:effectLst/>
              </a:rPr>
              <a:t>). "Collaboration is working together to create something new in support of a shared vision. The key points are that is </a:t>
            </a:r>
            <a:r>
              <a:rPr lang="en-CA" dirty="0" err="1" smtClean="0">
                <a:effectLst/>
              </a:rPr>
              <a:t>is</a:t>
            </a:r>
            <a:r>
              <a:rPr lang="en-CA" dirty="0" smtClean="0">
                <a:effectLst/>
              </a:rPr>
              <a:t> not an individual effort." True. But is this? "</a:t>
            </a:r>
            <a:r>
              <a:rPr lang="en-CA" dirty="0" smtClean="0">
                <a:effectLst/>
                <a:hlinkClick r:id="rId7"/>
              </a:rPr>
              <a:t>Collaborative leadership</a:t>
            </a:r>
            <a:r>
              <a:rPr lang="en-CA" dirty="0" smtClean="0">
                <a:effectLst/>
              </a:rPr>
              <a:t> is based on respect, trust and the wise use of power. Leaders must be willing to let go of control."</a:t>
            </a:r>
          </a:p>
          <a:p>
            <a:endParaRPr lang="en-CA" dirty="0"/>
          </a:p>
        </p:txBody>
      </p:sp>
    </p:spTree>
    <p:extLst>
      <p:ext uri="{BB962C8B-B14F-4D97-AF65-F5344CB8AC3E}">
        <p14:creationId xmlns:p14="http://schemas.microsoft.com/office/powerpoint/2010/main" val="10598235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0000" lnSpcReduction="20000"/>
          </a:bodyPr>
          <a:lstStyle/>
          <a:p>
            <a:r>
              <a:rPr lang="en-CA" dirty="0" smtClean="0">
                <a:effectLst/>
              </a:rPr>
              <a:t/>
            </a:r>
            <a:br>
              <a:rPr lang="en-CA" dirty="0" smtClean="0">
                <a:effectLst/>
              </a:rPr>
            </a:br>
            <a:r>
              <a:rPr lang="en-CA" b="1" dirty="0" smtClean="0">
                <a:effectLst/>
                <a:hlinkClick r:id="rId2"/>
              </a:rPr>
              <a:t>Pisa Declaration on Policy Development for Grey Literature Resources</a:t>
            </a:r>
            <a:r>
              <a:rPr lang="en-CA" dirty="0" smtClean="0">
                <a:effectLst/>
              </a:rPr>
              <a:t/>
            </a:r>
            <a:br>
              <a:rPr lang="en-CA" dirty="0" smtClean="0">
                <a:effectLst/>
              </a:rPr>
            </a:br>
            <a:r>
              <a:rPr lang="en-CA" dirty="0">
                <a:hlinkClick r:id="rId3"/>
              </a:rPr>
              <a:t>Various authors</a:t>
            </a:r>
            <a:r>
              <a:rPr lang="en-CA" dirty="0" smtClean="0">
                <a:effectLst/>
              </a:rPr>
              <a:t>, </a:t>
            </a:r>
            <a:r>
              <a:rPr lang="en-CA" dirty="0" err="1">
                <a:hlinkClick r:id="rId4"/>
              </a:rPr>
              <a:t>GreyNet</a:t>
            </a:r>
            <a:r>
              <a:rPr lang="en-CA" dirty="0">
                <a:hlinkClick r:id="rId4"/>
              </a:rPr>
              <a:t> International</a:t>
            </a:r>
            <a:r>
              <a:rPr lang="en-CA" dirty="0" smtClean="0">
                <a:effectLst/>
              </a:rPr>
              <a:t>, Jun 25, 2014</a:t>
            </a:r>
            <a:br>
              <a:rPr lang="en-CA" dirty="0" smtClean="0">
                <a:effectLst/>
              </a:rPr>
            </a:br>
            <a:r>
              <a:rPr lang="en-CA" i="1" dirty="0" smtClean="0">
                <a:effectLst/>
              </a:rPr>
              <a:t>Commentary by Stephen Downes</a:t>
            </a:r>
            <a:r>
              <a:rPr lang="en-CA" dirty="0" smtClean="0">
                <a:effectLst/>
              </a:rPr>
              <a:t> </a:t>
            </a:r>
          </a:p>
          <a:p>
            <a:r>
              <a:rPr lang="en-CA" dirty="0" smtClean="0">
                <a:effectLst/>
              </a:rPr>
              <a:t>'Grey literature' is not my favourite term but it will do for now I guess. It includes "research and technical reports, briefings and reviews, evaluations, working papers, conference papers, theses, and multimedia content." In other words, just about every publication related to research that is not a formal academic publication. The Pisa Declaration referred to here is a "call for increased recognition of grey literature’s role and value by governments, academics and all stakeholders, particularly its importance for open access." I'm not sure why a declaration is needed for this but I can't say I disagree with it. I wish it didn't feel like marketing for the 'Grey Guide' report. More at </a:t>
            </a:r>
            <a:r>
              <a:rPr lang="en-CA" dirty="0" err="1" smtClean="0">
                <a:effectLst/>
                <a:hlinkClick r:id="rId5"/>
              </a:rPr>
              <a:t>GreyNet</a:t>
            </a:r>
            <a:r>
              <a:rPr lang="en-CA" dirty="0" smtClean="0">
                <a:effectLst/>
              </a:rPr>
              <a:t>.</a:t>
            </a:r>
          </a:p>
          <a:p>
            <a:endParaRPr lang="en-CA" dirty="0"/>
          </a:p>
        </p:txBody>
      </p:sp>
    </p:spTree>
    <p:extLst>
      <p:ext uri="{BB962C8B-B14F-4D97-AF65-F5344CB8AC3E}">
        <p14:creationId xmlns:p14="http://schemas.microsoft.com/office/powerpoint/2010/main" val="343612359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0000" lnSpcReduction="20000"/>
          </a:bodyPr>
          <a:lstStyle/>
          <a:p>
            <a:r>
              <a:rPr lang="en-CA" b="1" dirty="0" smtClean="0">
                <a:effectLst/>
                <a:hlinkClick r:id="rId2"/>
              </a:rPr>
              <a:t>The Evolution of Cooperation</a:t>
            </a:r>
            <a:r>
              <a:rPr lang="en-CA" dirty="0" smtClean="0">
                <a:effectLst/>
              </a:rPr>
              <a:t/>
            </a:r>
            <a:br>
              <a:rPr lang="en-CA" dirty="0" smtClean="0">
                <a:effectLst/>
              </a:rPr>
            </a:br>
            <a:r>
              <a:rPr lang="en-CA" dirty="0">
                <a:hlinkClick r:id="rId3"/>
              </a:rPr>
              <a:t>Robert Axelrod</a:t>
            </a:r>
            <a:r>
              <a:rPr lang="en-CA" dirty="0" smtClean="0">
                <a:effectLst/>
              </a:rPr>
              <a:t>, May 20, 2014</a:t>
            </a:r>
            <a:br>
              <a:rPr lang="en-CA" dirty="0" smtClean="0">
                <a:effectLst/>
              </a:rPr>
            </a:br>
            <a:r>
              <a:rPr lang="en-CA" i="1" dirty="0" smtClean="0">
                <a:effectLst/>
              </a:rPr>
              <a:t>Commentary by Stephen Downes</a:t>
            </a:r>
            <a:r>
              <a:rPr lang="en-CA" dirty="0" smtClean="0">
                <a:effectLst/>
              </a:rPr>
              <a:t> </a:t>
            </a:r>
          </a:p>
          <a:p>
            <a:r>
              <a:rPr lang="en-CA" dirty="0" smtClean="0">
                <a:effectLst/>
              </a:rPr>
              <a:t>From the perspective of game theory, Robert Axelrod asks, "Under what conditions will cooperation emerge in a world of egoists without central authority?" Cooperation can develop even among people with competing agendas (as in, for example, a war). "Cooperation can get started, evolve, and prove stable in situations which otherwise appear extraordinarily unpromising." Axelrod suggests (and I disagree) that cooperation requires conditions of reciprocity among people likely to meet again: "The foundation of cooperation is not really trust, but the durability of the relationship." (I disagree because cooperation can occur altruistically, in a community of strangers).</a:t>
            </a:r>
          </a:p>
          <a:p>
            <a:endParaRPr lang="en-CA" dirty="0"/>
          </a:p>
        </p:txBody>
      </p:sp>
    </p:spTree>
    <p:extLst>
      <p:ext uri="{BB962C8B-B14F-4D97-AF65-F5344CB8AC3E}">
        <p14:creationId xmlns:p14="http://schemas.microsoft.com/office/powerpoint/2010/main" val="85362983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0000" lnSpcReduction="20000"/>
          </a:bodyPr>
          <a:lstStyle/>
          <a:p>
            <a:r>
              <a:rPr lang="en-CA" dirty="0" smtClean="0">
                <a:effectLst/>
              </a:rPr>
              <a:t/>
            </a:r>
            <a:br>
              <a:rPr lang="en-CA" dirty="0" smtClean="0">
                <a:effectLst/>
              </a:rPr>
            </a:br>
            <a:r>
              <a:rPr lang="en-CA" b="1" dirty="0" smtClean="0">
                <a:effectLst/>
                <a:hlinkClick r:id="rId2"/>
              </a:rPr>
              <a:t>Towards Better Group Work: Seeing the Difference between Cooperation and Collaboration</a:t>
            </a:r>
            <a:r>
              <a:rPr lang="en-CA" dirty="0" smtClean="0">
                <a:effectLst/>
              </a:rPr>
              <a:t/>
            </a:r>
            <a:br>
              <a:rPr lang="en-CA" dirty="0" smtClean="0">
                <a:effectLst/>
              </a:rPr>
            </a:br>
            <a:r>
              <a:rPr lang="en-CA" dirty="0">
                <a:hlinkClick r:id="rId3"/>
              </a:rPr>
              <a:t>Olga </a:t>
            </a:r>
            <a:r>
              <a:rPr lang="en-CA" dirty="0" err="1">
                <a:hlinkClick r:id="rId3"/>
              </a:rPr>
              <a:t>Kozar</a:t>
            </a:r>
            <a:r>
              <a:rPr lang="en-CA" dirty="0" smtClean="0">
                <a:effectLst/>
              </a:rPr>
              <a:t>, </a:t>
            </a:r>
            <a:r>
              <a:rPr lang="en-CA" dirty="0">
                <a:hlinkClick r:id="rId4"/>
              </a:rPr>
              <a:t>English Teaching Forum</a:t>
            </a:r>
            <a:r>
              <a:rPr lang="en-CA" dirty="0" smtClean="0">
                <a:effectLst/>
              </a:rPr>
              <a:t>, May 20, 2014</a:t>
            </a:r>
            <a:br>
              <a:rPr lang="en-CA" dirty="0" smtClean="0">
                <a:effectLst/>
              </a:rPr>
            </a:br>
            <a:r>
              <a:rPr lang="en-CA" i="1" dirty="0" smtClean="0">
                <a:effectLst/>
              </a:rPr>
              <a:t>Commentary by Stephen Downes</a:t>
            </a:r>
            <a:r>
              <a:rPr lang="en-CA" dirty="0" smtClean="0">
                <a:effectLst/>
              </a:rPr>
              <a:t> </a:t>
            </a:r>
          </a:p>
          <a:p>
            <a:r>
              <a:rPr lang="en-CA" dirty="0" smtClean="0">
                <a:effectLst/>
              </a:rPr>
              <a:t>"Cooperation can be achieved if all participants do their assigned parts separately and bring their results to the table; collaboration, in contrast, implies direct interaction among individuals to produce a product and involves negotiations, discussions, and accommodating others’ perspectives." Olga </a:t>
            </a:r>
            <a:r>
              <a:rPr lang="en-CA" dirty="0" err="1" smtClean="0">
                <a:effectLst/>
              </a:rPr>
              <a:t>Kozar</a:t>
            </a:r>
            <a:r>
              <a:rPr lang="en-CA" dirty="0" smtClean="0">
                <a:effectLst/>
              </a:rPr>
              <a:t>, English Teaching Forum (2010).  Is collaboration a reasonable goal? Dividing students into groups and telling them to work together is no guarantee that they actually will. </a:t>
            </a:r>
            <a:r>
              <a:rPr lang="en-CA" dirty="0" err="1" smtClean="0">
                <a:effectLst/>
                <a:hlinkClick r:id="rId5"/>
              </a:rPr>
              <a:t>Kreijns</a:t>
            </a:r>
            <a:r>
              <a:rPr lang="en-CA" dirty="0" smtClean="0">
                <a:effectLst/>
                <a:hlinkClick r:id="rId5"/>
              </a:rPr>
              <a:t>, </a:t>
            </a:r>
            <a:r>
              <a:rPr lang="en-CA" dirty="0" err="1" smtClean="0">
                <a:effectLst/>
                <a:hlinkClick r:id="rId5"/>
              </a:rPr>
              <a:t>Kirschner</a:t>
            </a:r>
            <a:r>
              <a:rPr lang="en-CA" dirty="0" smtClean="0">
                <a:effectLst/>
                <a:hlinkClick r:id="rId5"/>
              </a:rPr>
              <a:t>, and </a:t>
            </a:r>
            <a:r>
              <a:rPr lang="en-CA" dirty="0" err="1" smtClean="0">
                <a:effectLst/>
                <a:hlinkClick r:id="rId5"/>
              </a:rPr>
              <a:t>Jochems</a:t>
            </a:r>
            <a:r>
              <a:rPr lang="en-CA" dirty="0" smtClean="0">
                <a:effectLst/>
              </a:rPr>
              <a:t> (2002) also point to "the social-psychological/social dimension of social interaction that is salient in non-task contexts."</a:t>
            </a:r>
          </a:p>
          <a:p>
            <a:endParaRPr lang="en-CA" dirty="0"/>
          </a:p>
        </p:txBody>
      </p:sp>
    </p:spTree>
    <p:extLst>
      <p:ext uri="{BB962C8B-B14F-4D97-AF65-F5344CB8AC3E}">
        <p14:creationId xmlns:p14="http://schemas.microsoft.com/office/powerpoint/2010/main" val="335411734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85000" lnSpcReduction="10000"/>
          </a:bodyPr>
          <a:lstStyle/>
          <a:p>
            <a:r>
              <a:rPr lang="en-CA" b="1" dirty="0" smtClean="0">
                <a:effectLst/>
                <a:hlinkClick r:id="rId2"/>
              </a:rPr>
              <a:t>Learning from Seymour </a:t>
            </a:r>
            <a:r>
              <a:rPr lang="en-CA" b="1" dirty="0" err="1" smtClean="0">
                <a:effectLst/>
                <a:hlinkClick r:id="rId2"/>
              </a:rPr>
              <a:t>Papert</a:t>
            </a:r>
            <a:r>
              <a:rPr lang="en-CA" dirty="0" smtClean="0">
                <a:effectLst/>
              </a:rPr>
              <a:t/>
            </a:r>
            <a:br>
              <a:rPr lang="en-CA" dirty="0" smtClean="0">
                <a:effectLst/>
              </a:rPr>
            </a:br>
            <a:r>
              <a:rPr lang="en-CA" dirty="0">
                <a:hlinkClick r:id="rId3"/>
              </a:rPr>
              <a:t>Mitchel </a:t>
            </a:r>
            <a:r>
              <a:rPr lang="en-CA" dirty="0" err="1">
                <a:hlinkClick r:id="rId3"/>
              </a:rPr>
              <a:t>Resnick</a:t>
            </a:r>
            <a:r>
              <a:rPr lang="en-CA" dirty="0" smtClean="0">
                <a:effectLst/>
              </a:rPr>
              <a:t>, </a:t>
            </a:r>
            <a:r>
              <a:rPr lang="en-CA" dirty="0">
                <a:hlinkClick r:id="rId4"/>
              </a:rPr>
              <a:t>Nicholas Negroponte</a:t>
            </a:r>
            <a:r>
              <a:rPr lang="en-CA" dirty="0" smtClean="0">
                <a:effectLst/>
              </a:rPr>
              <a:t>, </a:t>
            </a:r>
            <a:r>
              <a:rPr lang="en-CA" dirty="0">
                <a:hlinkClick r:id="rId5"/>
              </a:rPr>
              <a:t>Alan Kay</a:t>
            </a:r>
            <a:r>
              <a:rPr lang="en-CA" dirty="0" smtClean="0">
                <a:effectLst/>
              </a:rPr>
              <a:t>, </a:t>
            </a:r>
            <a:r>
              <a:rPr lang="en-CA" dirty="0">
                <a:hlinkClick r:id="rId6"/>
              </a:rPr>
              <a:t>Marvin Minsky</a:t>
            </a:r>
            <a:r>
              <a:rPr lang="en-CA" dirty="0" smtClean="0">
                <a:effectLst/>
              </a:rPr>
              <a:t>, </a:t>
            </a:r>
            <a:r>
              <a:rPr lang="en-CA" dirty="0">
                <a:hlinkClick r:id="rId7"/>
              </a:rPr>
              <a:t>MIT Media Lab</a:t>
            </a:r>
            <a:r>
              <a:rPr lang="en-CA" dirty="0" smtClean="0">
                <a:effectLst/>
              </a:rPr>
              <a:t>, May 05, 2014</a:t>
            </a:r>
            <a:br>
              <a:rPr lang="en-CA" dirty="0" smtClean="0">
                <a:effectLst/>
              </a:rPr>
            </a:br>
            <a:r>
              <a:rPr lang="en-CA" i="1" dirty="0" smtClean="0">
                <a:effectLst/>
              </a:rPr>
              <a:t>Commentary by Stephen Downes</a:t>
            </a:r>
            <a:r>
              <a:rPr lang="en-CA" dirty="0" smtClean="0">
                <a:effectLst/>
              </a:rPr>
              <a:t> </a:t>
            </a:r>
          </a:p>
          <a:p>
            <a:r>
              <a:rPr lang="en-CA" dirty="0" smtClean="0">
                <a:effectLst/>
              </a:rPr>
              <a:t>Recent MIT Media Lab event on the life and lessons of Seymour </a:t>
            </a:r>
            <a:r>
              <a:rPr lang="en-CA" dirty="0" err="1" smtClean="0">
                <a:effectLst/>
              </a:rPr>
              <a:t>Papert</a:t>
            </a:r>
            <a:r>
              <a:rPr lang="en-CA" dirty="0" smtClean="0">
                <a:effectLst/>
              </a:rPr>
              <a:t>, with contributions from Nicholas Negroponte, Alan Kay, and Marvin Minsky and Mitchel </a:t>
            </a:r>
            <a:r>
              <a:rPr lang="en-CA" dirty="0" err="1" smtClean="0">
                <a:effectLst/>
              </a:rPr>
              <a:t>Resnick</a:t>
            </a:r>
            <a:r>
              <a:rPr lang="en-CA" dirty="0" smtClean="0">
                <a:effectLst/>
              </a:rPr>
              <a:t>. 61 minute video. There's a </a:t>
            </a:r>
            <a:r>
              <a:rPr lang="en-CA" dirty="0" smtClean="0">
                <a:effectLst/>
                <a:hlinkClick r:id="rId8"/>
              </a:rPr>
              <a:t>Japanese</a:t>
            </a:r>
            <a:r>
              <a:rPr lang="en-CA" dirty="0" smtClean="0">
                <a:effectLst/>
              </a:rPr>
              <a:t> translation. The Media Lab model of "projects and peers and passion and play" grew out of </a:t>
            </a:r>
            <a:r>
              <a:rPr lang="en-CA" dirty="0" err="1" smtClean="0">
                <a:effectLst/>
              </a:rPr>
              <a:t>Papert's</a:t>
            </a:r>
            <a:r>
              <a:rPr lang="en-CA" dirty="0" smtClean="0">
                <a:effectLst/>
              </a:rPr>
              <a:t> work, we are told. Mitchel </a:t>
            </a:r>
            <a:r>
              <a:rPr lang="en-CA" dirty="0" err="1" smtClean="0">
                <a:effectLst/>
              </a:rPr>
              <a:t>Resnick</a:t>
            </a:r>
            <a:r>
              <a:rPr lang="en-CA" dirty="0" smtClean="0">
                <a:effectLst/>
              </a:rPr>
              <a:t> introduces the panel.</a:t>
            </a:r>
            <a:endParaRPr lang="en-CA" dirty="0">
              <a:effectLst/>
            </a:endParaRPr>
          </a:p>
        </p:txBody>
      </p:sp>
      <p:pic>
        <p:nvPicPr>
          <p:cNvPr id="7270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95936" y="620688"/>
            <a:ext cx="4619625"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626319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0000" lnSpcReduction="20000"/>
          </a:bodyPr>
          <a:lstStyle/>
          <a:p>
            <a:r>
              <a:rPr lang="en-CA" b="1" dirty="0" smtClean="0">
                <a:effectLst/>
                <a:hlinkClick r:id="rId2"/>
              </a:rPr>
              <a:t>With 24 million students, </a:t>
            </a:r>
            <a:r>
              <a:rPr lang="en-CA" b="1" dirty="0" err="1" smtClean="0">
                <a:effectLst/>
                <a:hlinkClick r:id="rId2"/>
              </a:rPr>
              <a:t>Codecademy</a:t>
            </a:r>
            <a:r>
              <a:rPr lang="en-CA" b="1" dirty="0" smtClean="0">
                <a:effectLst/>
                <a:hlinkClick r:id="rId2"/>
              </a:rPr>
              <a:t> revamps its offerings</a:t>
            </a:r>
            <a:r>
              <a:rPr lang="en-CA" dirty="0" smtClean="0">
                <a:effectLst/>
              </a:rPr>
              <a:t/>
            </a:r>
            <a:br>
              <a:rPr lang="en-CA" dirty="0" smtClean="0">
                <a:effectLst/>
              </a:rPr>
            </a:br>
            <a:r>
              <a:rPr lang="en-CA" dirty="0">
                <a:hlinkClick r:id="rId3"/>
              </a:rPr>
              <a:t>Erin Griffith</a:t>
            </a:r>
            <a:r>
              <a:rPr lang="en-CA" dirty="0" smtClean="0">
                <a:effectLst/>
              </a:rPr>
              <a:t>, </a:t>
            </a:r>
            <a:r>
              <a:rPr lang="en-CA" dirty="0">
                <a:hlinkClick r:id="rId4"/>
              </a:rPr>
              <a:t>CNN.com - Money</a:t>
            </a:r>
            <a:r>
              <a:rPr lang="en-CA" dirty="0" smtClean="0">
                <a:effectLst/>
              </a:rPr>
              <a:t>, Apr 24, 2014</a:t>
            </a:r>
            <a:br>
              <a:rPr lang="en-CA" dirty="0" smtClean="0">
                <a:effectLst/>
              </a:rPr>
            </a:br>
            <a:r>
              <a:rPr lang="en-CA" i="1" dirty="0" smtClean="0">
                <a:effectLst/>
              </a:rPr>
              <a:t>Commentary by Stephen Downes</a:t>
            </a:r>
            <a:r>
              <a:rPr lang="en-CA" dirty="0" smtClean="0">
                <a:effectLst/>
              </a:rPr>
              <a:t> </a:t>
            </a:r>
          </a:p>
          <a:p>
            <a:r>
              <a:rPr lang="en-CA" dirty="0" smtClean="0">
                <a:effectLst/>
              </a:rPr>
              <a:t>People forget about </a:t>
            </a:r>
            <a:r>
              <a:rPr lang="en-CA" dirty="0" err="1" smtClean="0">
                <a:effectLst/>
                <a:hlinkClick r:id="rId5"/>
              </a:rPr>
              <a:t>CodeAcademy</a:t>
            </a:r>
            <a:r>
              <a:rPr lang="en-CA" dirty="0" smtClean="0">
                <a:effectLst/>
              </a:rPr>
              <a:t> when they talk about MOOCs, but it was earlier than most and, with 24 million users, larger than most. It has distanced itself (quite rightly) from the </a:t>
            </a:r>
            <a:r>
              <a:rPr lang="en-CA" dirty="0" err="1" smtClean="0">
                <a:effectLst/>
              </a:rPr>
              <a:t>xMOOCs</a:t>
            </a:r>
            <a:r>
              <a:rPr lang="en-CA" dirty="0" smtClean="0">
                <a:effectLst/>
              </a:rPr>
              <a:t> offered at Stanford and elsewhere. "The problem with MOOCs, according to </a:t>
            </a:r>
            <a:r>
              <a:rPr lang="en-CA" dirty="0" err="1" smtClean="0">
                <a:effectLst/>
              </a:rPr>
              <a:t>Codecademy</a:t>
            </a:r>
            <a:r>
              <a:rPr lang="en-CA" dirty="0" smtClean="0">
                <a:effectLst/>
              </a:rPr>
              <a:t> founder Zach Sims, is that they simply try to replicate the offline learning experience. The web presents the opportunity to learn in an entirely new way, he says." Quite so. This year it will begin monetizing, not by selling certificates to students, but by matching students with jobs (circumventing the whole certification process entirely). When you stop thinking that you're a university, a world of opportunity opens up to you.</a:t>
            </a:r>
          </a:p>
          <a:p>
            <a:endParaRPr lang="en-CA" dirty="0"/>
          </a:p>
        </p:txBody>
      </p:sp>
    </p:spTree>
    <p:extLst>
      <p:ext uri="{BB962C8B-B14F-4D97-AF65-F5344CB8AC3E}">
        <p14:creationId xmlns:p14="http://schemas.microsoft.com/office/powerpoint/2010/main" val="386302865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0000" lnSpcReduction="20000"/>
          </a:bodyPr>
          <a:lstStyle/>
          <a:p>
            <a:r>
              <a:rPr lang="en-CA" b="1" dirty="0" smtClean="0">
                <a:effectLst/>
                <a:hlinkClick r:id="rId2"/>
              </a:rPr>
              <a:t>New Learning</a:t>
            </a:r>
            <a:r>
              <a:rPr lang="en-CA" dirty="0" smtClean="0">
                <a:effectLst/>
              </a:rPr>
              <a:t/>
            </a:r>
            <a:br>
              <a:rPr lang="en-CA" dirty="0" smtClean="0">
                <a:effectLst/>
              </a:rPr>
            </a:br>
            <a:r>
              <a:rPr lang="en-CA" dirty="0">
                <a:hlinkClick r:id="rId3"/>
              </a:rPr>
              <a:t>Stephen Downes</a:t>
            </a:r>
            <a:r>
              <a:rPr lang="en-CA" dirty="0" smtClean="0">
                <a:effectLst/>
              </a:rPr>
              <a:t>, </a:t>
            </a:r>
            <a:r>
              <a:rPr lang="en-CA" dirty="0">
                <a:hlinkClick r:id="rId4"/>
              </a:rPr>
              <a:t>Half an Hour</a:t>
            </a:r>
            <a:r>
              <a:rPr lang="en-CA" dirty="0" smtClean="0">
                <a:effectLst/>
              </a:rPr>
              <a:t>, Jun 12, 2014</a:t>
            </a:r>
            <a:br>
              <a:rPr lang="en-CA" dirty="0" smtClean="0">
                <a:effectLst/>
              </a:rPr>
            </a:br>
            <a:r>
              <a:rPr lang="en-CA" i="1" dirty="0" smtClean="0">
                <a:effectLst/>
              </a:rPr>
              <a:t>Commentary by Stephen Downes</a:t>
            </a:r>
            <a:r>
              <a:rPr lang="en-CA" dirty="0" smtClean="0">
                <a:effectLst/>
              </a:rPr>
              <a:t> </a:t>
            </a:r>
          </a:p>
          <a:p>
            <a:r>
              <a:rPr lang="en-CA" dirty="0" smtClean="0">
                <a:effectLst/>
                <a:hlinkClick r:id="rId5"/>
              </a:rPr>
              <a:t>A recent post</a:t>
            </a:r>
            <a:r>
              <a:rPr lang="en-CA" dirty="0" smtClean="0">
                <a:effectLst/>
              </a:rPr>
              <a:t> describes "8 Ideas That Will Permanently Break Education As We Know It," by Terry </a:t>
            </a:r>
            <a:r>
              <a:rPr lang="en-CA" dirty="0" err="1" smtClean="0">
                <a:effectLst/>
              </a:rPr>
              <a:t>Heick</a:t>
            </a:r>
            <a:r>
              <a:rPr lang="en-CA" dirty="0" smtClean="0">
                <a:effectLst/>
              </a:rPr>
              <a:t> in </a:t>
            </a:r>
            <a:r>
              <a:rPr lang="en-CA" dirty="0" err="1" smtClean="0">
                <a:effectLst/>
              </a:rPr>
              <a:t>TeachThought</a:t>
            </a:r>
            <a:r>
              <a:rPr lang="en-CA" dirty="0" smtClean="0">
                <a:effectLst/>
              </a:rPr>
              <a:t>. Sheila Stewart addresses one of these points, the idea that '</a:t>
            </a:r>
            <a:r>
              <a:rPr lang="en-CA" dirty="0" smtClean="0">
                <a:effectLst/>
                <a:hlinkClick r:id="rId6"/>
              </a:rPr>
              <a:t>parents are the sleeping giants</a:t>
            </a:r>
            <a:r>
              <a:rPr lang="en-CA" dirty="0" smtClean="0">
                <a:effectLst/>
              </a:rPr>
              <a:t>' in education. "Hopefully parents can also work </a:t>
            </a:r>
            <a:r>
              <a:rPr lang="en-CA" i="1" dirty="0" smtClean="0">
                <a:effectLst/>
              </a:rPr>
              <a:t>with</a:t>
            </a:r>
            <a:r>
              <a:rPr lang="en-CA" dirty="0" smtClean="0">
                <a:effectLst/>
              </a:rPr>
              <a:t> teachers, principals and policymakers," she writes, rather than "redirecting anger." I address the rest. It's a good overview of the ways education is changing, but it subtly misses the point item by item. This post is my response to those items, creating an overview of what might be called New Learning.</a:t>
            </a:r>
            <a:br>
              <a:rPr lang="en-CA" dirty="0" smtClean="0">
                <a:effectLst/>
              </a:rPr>
            </a:br>
            <a:endParaRPr lang="en-CA" dirty="0" smtClean="0">
              <a:effectLst/>
            </a:endParaRPr>
          </a:p>
          <a:p>
            <a:endParaRPr lang="en-CA" dirty="0"/>
          </a:p>
        </p:txBody>
      </p:sp>
    </p:spTree>
    <p:extLst>
      <p:ext uri="{BB962C8B-B14F-4D97-AF65-F5344CB8AC3E}">
        <p14:creationId xmlns:p14="http://schemas.microsoft.com/office/powerpoint/2010/main" val="315980935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62500" lnSpcReduction="20000"/>
          </a:bodyPr>
          <a:lstStyle/>
          <a:p>
            <a:r>
              <a:rPr lang="en-CA" dirty="0" smtClean="0">
                <a:effectLst/>
              </a:rPr>
              <a:t/>
            </a:r>
            <a:br>
              <a:rPr lang="en-CA" dirty="0" smtClean="0">
                <a:effectLst/>
              </a:rPr>
            </a:br>
            <a:r>
              <a:rPr lang="en-CA" b="1" dirty="0" smtClean="0">
                <a:effectLst/>
                <a:hlinkClick r:id="rId2"/>
              </a:rPr>
              <a:t>Coding for journalists: 10 programming concepts it helps to understand</a:t>
            </a:r>
            <a:r>
              <a:rPr lang="en-CA" dirty="0" smtClean="0">
                <a:effectLst/>
              </a:rPr>
              <a:t/>
            </a:r>
            <a:br>
              <a:rPr lang="en-CA" dirty="0" smtClean="0">
                <a:effectLst/>
              </a:rPr>
            </a:br>
            <a:r>
              <a:rPr lang="en-CA" dirty="0">
                <a:hlinkClick r:id="rId3"/>
              </a:rPr>
              <a:t>Paul Bradshaw</a:t>
            </a:r>
            <a:r>
              <a:rPr lang="en-CA" dirty="0" smtClean="0">
                <a:effectLst/>
              </a:rPr>
              <a:t>, </a:t>
            </a:r>
            <a:r>
              <a:rPr lang="en-CA" dirty="0">
                <a:hlinkClick r:id="rId4"/>
              </a:rPr>
              <a:t>Online Journalism Blog</a:t>
            </a:r>
            <a:r>
              <a:rPr lang="en-CA" dirty="0" smtClean="0">
                <a:effectLst/>
              </a:rPr>
              <a:t>, Jun 01, 2014</a:t>
            </a:r>
            <a:br>
              <a:rPr lang="en-CA" dirty="0" smtClean="0">
                <a:effectLst/>
              </a:rPr>
            </a:br>
            <a:r>
              <a:rPr lang="en-CA" i="1" dirty="0" smtClean="0">
                <a:effectLst/>
              </a:rPr>
              <a:t>Commentary by Stephen Downes</a:t>
            </a:r>
            <a:r>
              <a:rPr lang="en-CA" dirty="0" smtClean="0">
                <a:effectLst/>
              </a:rPr>
              <a:t> </a:t>
            </a:r>
          </a:p>
          <a:p>
            <a:r>
              <a:rPr lang="en-CA" dirty="0" smtClean="0">
                <a:effectLst/>
              </a:rPr>
              <a:t>This article won't teach you how to program - not even close. But if you're involved in any discipline employing computer technology - such as online learning - then the language of programming seeps into everyday language. That's where this article comes in - it will help you understand the real meaning of such </a:t>
            </a:r>
            <a:r>
              <a:rPr lang="en-CA" dirty="0" err="1" smtClean="0">
                <a:effectLst/>
              </a:rPr>
              <a:t>arcania</a:t>
            </a:r>
            <a:r>
              <a:rPr lang="en-CA" dirty="0" smtClean="0">
                <a:effectLst/>
              </a:rPr>
              <a:t> as lists, loops and APIs. Why does this matter? Because these terms have specific and precise meanings when used by programmers. Take 'objects', for example. To a layperson, a 'learning object' is more or less the same in meaning as, say, a 'learning thing'. But to a programmer, an 'object' is like a template with built-in functions. A 'learning object' is a piece of code that can be customized for specific applications. The implications of this difference shaped our understanding of online learning for a decade.</a:t>
            </a:r>
            <a:endParaRPr lang="en-CA" dirty="0">
              <a:effectLst/>
            </a:endParaRPr>
          </a:p>
        </p:txBody>
      </p:sp>
      <p:pic>
        <p:nvPicPr>
          <p:cNvPr id="491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5936" y="404664"/>
            <a:ext cx="4560168" cy="34415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499955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47500" lnSpcReduction="20000"/>
          </a:bodyPr>
          <a:lstStyle/>
          <a:p>
            <a:r>
              <a:rPr lang="en-CA" b="1" dirty="0" smtClean="0">
                <a:effectLst/>
                <a:hlinkClick r:id="rId2"/>
              </a:rPr>
              <a:t>Cape Breton University President Looks Toward Super University</a:t>
            </a:r>
            <a:r>
              <a:rPr lang="en-CA" dirty="0" smtClean="0">
                <a:effectLst/>
              </a:rPr>
              <a:t/>
            </a:r>
            <a:br>
              <a:rPr lang="en-CA" dirty="0" smtClean="0">
                <a:effectLst/>
              </a:rPr>
            </a:br>
            <a:r>
              <a:rPr lang="en-CA" dirty="0">
                <a:hlinkClick r:id="rId3"/>
              </a:rPr>
              <a:t>David Wheeler</a:t>
            </a:r>
            <a:r>
              <a:rPr lang="en-CA" dirty="0" smtClean="0">
                <a:effectLst/>
              </a:rPr>
              <a:t>, </a:t>
            </a:r>
            <a:r>
              <a:rPr lang="en-CA" dirty="0">
                <a:hlinkClick r:id="rId4"/>
              </a:rPr>
              <a:t>Cape Breton University</a:t>
            </a:r>
            <a:r>
              <a:rPr lang="en-CA" dirty="0" smtClean="0">
                <a:effectLst/>
              </a:rPr>
              <a:t>, Jun 17, 2014</a:t>
            </a:r>
            <a:br>
              <a:rPr lang="en-CA" dirty="0" smtClean="0">
                <a:effectLst/>
              </a:rPr>
            </a:br>
            <a:r>
              <a:rPr lang="en-CA" i="1" dirty="0" smtClean="0">
                <a:effectLst/>
              </a:rPr>
              <a:t>Commentary by Stephen Downes</a:t>
            </a:r>
            <a:r>
              <a:rPr lang="en-CA" dirty="0" smtClean="0">
                <a:effectLst/>
              </a:rPr>
              <a:t> </a:t>
            </a:r>
          </a:p>
          <a:p>
            <a:r>
              <a:rPr lang="en-CA" dirty="0" smtClean="0">
                <a:effectLst/>
              </a:rPr>
              <a:t>Presentation slides and press release about a talk by Cape Breton University president David Wheeler. He argues that " future universities will be rewarded by governments for their performance in economic development, employability of graduates, immigration and commercialisation of research in addition to more traditional metrics which may have less to do with scientific, social and cultural excellence or economic prosperity." One slide points out that universities have survived since the 16th century "because societies need them."</a:t>
            </a:r>
          </a:p>
          <a:p>
            <a:r>
              <a:rPr lang="en-CA" dirty="0" smtClean="0">
                <a:effectLst/>
              </a:rPr>
              <a:t/>
            </a:r>
            <a:br>
              <a:rPr lang="en-CA" dirty="0" smtClean="0">
                <a:effectLst/>
              </a:rPr>
            </a:br>
            <a:r>
              <a:rPr lang="en-CA" dirty="0" smtClean="0">
                <a:effectLst/>
              </a:rPr>
              <a:t>It is worth asking at this juncture exactly what it is that societies need. The citizens of Leiden </a:t>
            </a:r>
            <a:r>
              <a:rPr lang="en-CA" dirty="0" smtClean="0">
                <a:effectLst/>
                <a:hlinkClick r:id="rId5"/>
              </a:rPr>
              <a:t>famously opted</a:t>
            </a:r>
            <a:r>
              <a:rPr lang="en-CA" dirty="0" smtClean="0">
                <a:effectLst/>
              </a:rPr>
              <a:t> for a university as a reward from William of Orange instead of the economic advantage of tax-free status. The citizens of </a:t>
            </a:r>
            <a:r>
              <a:rPr lang="en-CA" dirty="0" smtClean="0">
                <a:effectLst/>
                <a:hlinkClick r:id="rId6"/>
              </a:rPr>
              <a:t>Tubingen</a:t>
            </a:r>
            <a:r>
              <a:rPr lang="en-CA" dirty="0" smtClean="0">
                <a:effectLst/>
              </a:rPr>
              <a:t> famously rejected industrial development in favour of remaining a university city. The need is to develop a university </a:t>
            </a:r>
            <a:r>
              <a:rPr lang="en-CA" i="1" dirty="0" smtClean="0">
                <a:effectLst/>
              </a:rPr>
              <a:t>as a </a:t>
            </a:r>
            <a:r>
              <a:rPr lang="en-CA" dirty="0" smtClean="0">
                <a:effectLst/>
              </a:rPr>
              <a:t>university, not an engine to support day-to-day economic development. If we want job creation or economic development we have the private sector to do that; if they won't (and in Canada, increasingly, they won't) we need other measures to address that; converting universities into something they're not is not the answer.</a:t>
            </a:r>
          </a:p>
          <a:p>
            <a:endParaRPr lang="en-CA" dirty="0"/>
          </a:p>
        </p:txBody>
      </p:sp>
      <p:pic>
        <p:nvPicPr>
          <p:cNvPr id="2253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08104" y="908720"/>
            <a:ext cx="2600325" cy="1866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101810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55000" lnSpcReduction="20000"/>
          </a:bodyPr>
          <a:lstStyle/>
          <a:p>
            <a:r>
              <a:rPr lang="en-CA" b="1" dirty="0" smtClean="0">
                <a:effectLst/>
                <a:hlinkClick r:id="rId2"/>
              </a:rPr>
              <a:t>Building a </a:t>
            </a:r>
            <a:r>
              <a:rPr lang="en-CA" b="1" dirty="0" err="1" smtClean="0">
                <a:effectLst/>
                <a:hlinkClick r:id="rId2"/>
              </a:rPr>
              <a:t>Knowmad</a:t>
            </a:r>
            <a:r>
              <a:rPr lang="en-CA" b="1" dirty="0" smtClean="0">
                <a:effectLst/>
                <a:hlinkClick r:id="rId2"/>
              </a:rPr>
              <a:t> Society in Ecuador</a:t>
            </a:r>
            <a:r>
              <a:rPr lang="en-CA" dirty="0" smtClean="0">
                <a:effectLst/>
              </a:rPr>
              <a:t/>
            </a:r>
            <a:br>
              <a:rPr lang="en-CA" dirty="0" smtClean="0">
                <a:effectLst/>
              </a:rPr>
            </a:br>
            <a:r>
              <a:rPr lang="en-CA" dirty="0">
                <a:hlinkClick r:id="rId3"/>
              </a:rPr>
              <a:t>John W. </a:t>
            </a:r>
            <a:r>
              <a:rPr lang="en-CA" dirty="0" err="1">
                <a:hlinkClick r:id="rId3"/>
              </a:rPr>
              <a:t>Moravec</a:t>
            </a:r>
            <a:r>
              <a:rPr lang="en-CA" dirty="0" smtClean="0">
                <a:effectLst/>
              </a:rPr>
              <a:t>, </a:t>
            </a:r>
            <a:r>
              <a:rPr lang="en-CA" dirty="0">
                <a:hlinkClick r:id="rId4"/>
              </a:rPr>
              <a:t>Education Futures</a:t>
            </a:r>
            <a:r>
              <a:rPr lang="en-CA" dirty="0" smtClean="0">
                <a:effectLst/>
              </a:rPr>
              <a:t>, May 28, 2014</a:t>
            </a:r>
            <a:br>
              <a:rPr lang="en-CA" dirty="0" smtClean="0">
                <a:effectLst/>
              </a:rPr>
            </a:br>
            <a:r>
              <a:rPr lang="en-CA" i="1" dirty="0" smtClean="0">
                <a:effectLst/>
              </a:rPr>
              <a:t>Commentary by Stephen Downes</a:t>
            </a:r>
            <a:r>
              <a:rPr lang="en-CA" dirty="0" smtClean="0">
                <a:effectLst/>
              </a:rPr>
              <a:t> </a:t>
            </a:r>
          </a:p>
          <a:p>
            <a:r>
              <a:rPr lang="en-CA" dirty="0" smtClean="0">
                <a:effectLst/>
              </a:rPr>
              <a:t>I think this is an ambitious plan and wonder how it will impact the work that follows: "The project seeks to encourage </a:t>
            </a:r>
            <a:r>
              <a:rPr lang="en-CA" dirty="0" err="1" smtClean="0">
                <a:effectLst/>
              </a:rPr>
              <a:t>horizontalized</a:t>
            </a:r>
            <a:r>
              <a:rPr lang="en-CA" dirty="0" smtClean="0">
                <a:effectLst/>
              </a:rPr>
              <a:t>, peer-to-peer exchange and the development of activities that will promote extending learning beyond formal education. Nine three-day workshops will cover each regional division of Ecuador. An online platform will facilitate further discussion, and the outputs from the workshops and online activities will be fed into a data analysis process that will inform the creation of a white paper on transforming Ecuadorian education for a '</a:t>
            </a:r>
            <a:r>
              <a:rPr lang="en-CA" dirty="0" err="1" smtClean="0">
                <a:effectLst/>
              </a:rPr>
              <a:t>knowmadic</a:t>
            </a:r>
            <a:r>
              <a:rPr lang="en-CA" dirty="0" smtClean="0">
                <a:effectLst/>
              </a:rPr>
              <a:t>' society."</a:t>
            </a:r>
          </a:p>
          <a:p>
            <a:r>
              <a:rPr lang="en-CA" dirty="0" smtClean="0">
                <a:effectLst/>
              </a:rPr>
              <a:t/>
            </a:r>
            <a:br>
              <a:rPr lang="en-CA" dirty="0" smtClean="0">
                <a:effectLst/>
              </a:rPr>
            </a:br>
            <a:r>
              <a:rPr lang="en-CA" dirty="0" smtClean="0">
                <a:effectLst/>
              </a:rPr>
              <a:t>Do also read the comment that follows the article. A writer named </a:t>
            </a:r>
            <a:r>
              <a:rPr lang="en-CA" dirty="0" err="1" smtClean="0">
                <a:effectLst/>
              </a:rPr>
              <a:t>Khuyana</a:t>
            </a:r>
            <a:r>
              <a:rPr lang="en-CA" dirty="0" smtClean="0">
                <a:effectLst/>
              </a:rPr>
              <a:t> offers, "I would like to ensure that these great changes apply to ALL universities in Ecuador, not just the 'new and improved' universities like </a:t>
            </a:r>
            <a:r>
              <a:rPr lang="en-CA" dirty="0" err="1" smtClean="0">
                <a:effectLst/>
              </a:rPr>
              <a:t>Yachay</a:t>
            </a:r>
            <a:r>
              <a:rPr lang="en-CA" dirty="0" smtClean="0">
                <a:effectLst/>
              </a:rPr>
              <a:t> University or IKIAM, as it seems to be so far." It points to the difficulties of aiming at 21st century objectives in institutions struggling to meet 20th century standards.</a:t>
            </a:r>
          </a:p>
          <a:p>
            <a:endParaRPr lang="en-CA" dirty="0"/>
          </a:p>
        </p:txBody>
      </p:sp>
      <p:pic>
        <p:nvPicPr>
          <p:cNvPr id="563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4048" y="908720"/>
            <a:ext cx="2930683" cy="1951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023205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CA" dirty="0" smtClean="0"/>
              <a:t>Beyond Assessment: Recognizing Achievement in a Networked World</a:t>
            </a:r>
            <a:endParaRPr lang="en-CA" dirty="0"/>
          </a:p>
        </p:txBody>
      </p:sp>
      <p:sp>
        <p:nvSpPr>
          <p:cNvPr id="3" name="Subtitle 2"/>
          <p:cNvSpPr>
            <a:spLocks noGrp="1"/>
          </p:cNvSpPr>
          <p:nvPr>
            <p:ph type="subTitle" idx="1"/>
          </p:nvPr>
        </p:nvSpPr>
        <p:spPr/>
        <p:txBody>
          <a:bodyPr/>
          <a:lstStyle/>
          <a:p>
            <a:r>
              <a:rPr lang="en-CA" dirty="0" smtClean="0"/>
              <a:t>For </a:t>
            </a:r>
            <a:r>
              <a:rPr lang="en-CA" dirty="0" err="1" smtClean="0"/>
              <a:t>ePIC</a:t>
            </a:r>
            <a:r>
              <a:rPr lang="en-CA" dirty="0" smtClean="0"/>
              <a:t> 2014 (11th July, Greenwich)  </a:t>
            </a:r>
          </a:p>
          <a:p>
            <a:r>
              <a:rPr lang="en-CA" sz="2400" dirty="0" smtClean="0">
                <a:hlinkClick r:id="rId2"/>
              </a:rPr>
              <a:t>http://www.epforum.eu/</a:t>
            </a:r>
            <a:r>
              <a:rPr lang="en-CA" sz="2400" dirty="0" smtClean="0"/>
              <a:t> </a:t>
            </a:r>
          </a:p>
          <a:p>
            <a:endParaRPr lang="en-CA" dirty="0"/>
          </a:p>
        </p:txBody>
      </p:sp>
    </p:spTree>
    <p:extLst>
      <p:ext uri="{BB962C8B-B14F-4D97-AF65-F5344CB8AC3E}">
        <p14:creationId xmlns:p14="http://schemas.microsoft.com/office/powerpoint/2010/main" val="326111533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55000" lnSpcReduction="20000"/>
          </a:bodyPr>
          <a:lstStyle/>
          <a:p>
            <a:endParaRPr lang="en-CA" dirty="0" smtClean="0"/>
          </a:p>
          <a:p>
            <a:pPr marL="0" indent="0">
              <a:buNone/>
            </a:pPr>
            <a:r>
              <a:rPr lang="en-CA" dirty="0" smtClean="0"/>
              <a:t>If formal learning can be thought of as supporting the acquisition of a body of knowledge, informal learning can be characterized as supporting the completion of a task or objective. Formal learning may be seen as ‘just in case’ while informal learning can be seen as ‘just in time’. From the perspective of the learner, the success of informal learning can be seen as immediate and manifest: it supports the completion of the task or objective. But how can informal learning be seen as supporting the first objective: the achievement, over time, of mastery over a field or domain of knowledge. Traditional formal learning employs exams and assignments to test achievement, and often includes process-based metrics, such as attendance time, to ensure a relevant base of experience has been obtained. And contemporary recognition of informal learning employs similar means, deploying testing and interviews to provide what is called ‘prior learning assessment’. Today, though, alternative metrics are being deployed. </a:t>
            </a:r>
            <a:r>
              <a:rPr lang="en-CA" dirty="0" err="1" smtClean="0"/>
              <a:t>ePortfolios</a:t>
            </a:r>
            <a:r>
              <a:rPr lang="en-CA" dirty="0" smtClean="0"/>
              <a:t> and Open Badges are only the first wave in what will emerge as a wider network-based form of assessment that makes tests and reviews unnecessary. In this talk Stephen Downes will talk about work being done in network-based automated competency development and recognition, the challenges it presents to traditional institutions, and the opportunities created for genuinely autonomous open learning.</a:t>
            </a:r>
          </a:p>
          <a:p>
            <a:endParaRPr lang="en-CA" dirty="0"/>
          </a:p>
        </p:txBody>
      </p:sp>
    </p:spTree>
    <p:extLst>
      <p:ext uri="{BB962C8B-B14F-4D97-AF65-F5344CB8AC3E}">
        <p14:creationId xmlns:p14="http://schemas.microsoft.com/office/powerpoint/2010/main" val="5046783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62500" lnSpcReduction="20000"/>
          </a:bodyPr>
          <a:lstStyle/>
          <a:p>
            <a:endParaRPr lang="en-CA" dirty="0" smtClean="0">
              <a:effectLst/>
            </a:endParaRPr>
          </a:p>
          <a:p>
            <a:r>
              <a:rPr lang="en-CA" dirty="0" smtClean="0">
                <a:effectLst/>
              </a:rPr>
              <a:t/>
            </a:r>
            <a:br>
              <a:rPr lang="en-CA" dirty="0" smtClean="0">
                <a:effectLst/>
              </a:rPr>
            </a:br>
            <a:r>
              <a:rPr lang="en-CA" b="1" dirty="0" smtClean="0">
                <a:effectLst/>
                <a:hlinkClick r:id="rId2"/>
              </a:rPr>
              <a:t>WWW-based online education turns 20 this summer</a:t>
            </a:r>
            <a:r>
              <a:rPr lang="en-CA" dirty="0" smtClean="0">
                <a:effectLst/>
              </a:rPr>
              <a:t/>
            </a:r>
            <a:br>
              <a:rPr lang="en-CA" dirty="0" smtClean="0">
                <a:effectLst/>
              </a:rPr>
            </a:br>
            <a:r>
              <a:rPr lang="en-CA" dirty="0">
                <a:hlinkClick r:id="rId3"/>
              </a:rPr>
              <a:t>Phil Hill</a:t>
            </a:r>
            <a:r>
              <a:rPr lang="en-CA" dirty="0" smtClean="0">
                <a:effectLst/>
              </a:rPr>
              <a:t>, </a:t>
            </a:r>
            <a:r>
              <a:rPr lang="en-CA" dirty="0">
                <a:hlinkClick r:id="rId4"/>
              </a:rPr>
              <a:t>e-Literate</a:t>
            </a:r>
            <a:r>
              <a:rPr lang="en-CA" dirty="0" smtClean="0">
                <a:effectLst/>
              </a:rPr>
              <a:t>, Jun 25, 2014</a:t>
            </a:r>
            <a:br>
              <a:rPr lang="en-CA" dirty="0" smtClean="0">
                <a:effectLst/>
              </a:rPr>
            </a:br>
            <a:r>
              <a:rPr lang="en-CA" i="1" dirty="0" smtClean="0">
                <a:effectLst/>
              </a:rPr>
              <a:t>Commentary by Stephen Downes</a:t>
            </a:r>
            <a:r>
              <a:rPr lang="en-CA" dirty="0" smtClean="0">
                <a:effectLst/>
              </a:rPr>
              <a:t> </a:t>
            </a:r>
          </a:p>
          <a:p>
            <a:r>
              <a:rPr lang="en-CA" dirty="0" smtClean="0">
                <a:effectLst/>
              </a:rPr>
              <a:t>Though the </a:t>
            </a:r>
            <a:r>
              <a:rPr lang="en-CA" dirty="0" smtClean="0">
                <a:effectLst/>
                <a:hlinkClick r:id="rId2"/>
              </a:rPr>
              <a:t>World Wide Web</a:t>
            </a:r>
            <a:r>
              <a:rPr lang="en-CA" dirty="0" smtClean="0">
                <a:effectLst/>
              </a:rPr>
              <a:t> publicly launched in 1991, it didn't really take off until the fall of 1993 and the invention of the graphical browser. This it became that 1994 marked the start of web-based courses, and hence, 2014 became the 20th anniversary of that event. My first website and first online course (on the logical fallacies) didn't appear until 1995 (gosh! I'm such a newbie) (in the years 1991-93 I was still working with educational MUDs; in the 1980s it was with Bulletin Board Services (BBSs). This post from Phil Hill is mainly a recreation of </a:t>
            </a:r>
            <a:r>
              <a:rPr lang="en-CA" dirty="0" smtClean="0">
                <a:effectLst/>
                <a:hlinkClick r:id="rId5"/>
              </a:rPr>
              <a:t>this paper by Marc </a:t>
            </a:r>
            <a:r>
              <a:rPr lang="en-CA" dirty="0" err="1" smtClean="0">
                <a:effectLst/>
                <a:hlinkClick r:id="rId5"/>
              </a:rPr>
              <a:t>Eisenstadt</a:t>
            </a:r>
            <a:r>
              <a:rPr lang="en-CA" dirty="0" smtClean="0">
                <a:effectLst/>
              </a:rPr>
              <a:t> describing the first web-based course, on Cognitive Psychology, offered to 12 students at the Open University. (</a:t>
            </a:r>
            <a:r>
              <a:rPr lang="en-CA" dirty="0" err="1" smtClean="0">
                <a:effectLst/>
              </a:rPr>
              <a:t>p.s.</a:t>
            </a:r>
            <a:r>
              <a:rPr lang="en-CA" dirty="0" smtClean="0">
                <a:effectLst/>
              </a:rPr>
              <a:t> this post is also notable for its links to the old </a:t>
            </a:r>
            <a:r>
              <a:rPr lang="en-CA" dirty="0" smtClean="0">
                <a:effectLst/>
                <a:hlinkClick r:id="rId6"/>
              </a:rPr>
              <a:t>Internet Underground Music Archive</a:t>
            </a:r>
            <a:r>
              <a:rPr lang="en-CA" dirty="0" smtClean="0">
                <a:effectLst/>
              </a:rPr>
              <a:t> and to Charles Severance's </a:t>
            </a:r>
            <a:r>
              <a:rPr lang="en-CA" dirty="0" smtClean="0">
                <a:effectLst/>
                <a:hlinkClick r:id="rId7"/>
              </a:rPr>
              <a:t>Internet History and Technology</a:t>
            </a:r>
            <a:r>
              <a:rPr lang="en-CA" dirty="0" smtClean="0">
                <a:effectLst/>
              </a:rPr>
              <a:t> course).</a:t>
            </a:r>
          </a:p>
          <a:p>
            <a:endParaRPr lang="en-CA" dirty="0"/>
          </a:p>
        </p:txBody>
      </p:sp>
      <p:pic>
        <p:nvPicPr>
          <p:cNvPr id="614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83968" y="764704"/>
            <a:ext cx="4371975" cy="2781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859674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7500" lnSpcReduction="20000"/>
          </a:bodyPr>
          <a:lstStyle/>
          <a:p>
            <a:r>
              <a:rPr lang="en-CA" b="1" dirty="0" smtClean="0">
                <a:effectLst/>
                <a:hlinkClick r:id="rId2"/>
              </a:rPr>
              <a:t>Dean at M.I.T. Resigns, Ending a 28-Year Lie</a:t>
            </a:r>
            <a:r>
              <a:rPr lang="en-CA" dirty="0" smtClean="0">
                <a:effectLst/>
              </a:rPr>
              <a:t/>
            </a:r>
            <a:br>
              <a:rPr lang="en-CA" dirty="0" smtClean="0">
                <a:effectLst/>
              </a:rPr>
            </a:br>
            <a:r>
              <a:rPr lang="en-CA" dirty="0">
                <a:hlinkClick r:id="rId3"/>
              </a:rPr>
              <a:t>Tamar </a:t>
            </a:r>
            <a:r>
              <a:rPr lang="en-CA" dirty="0" err="1">
                <a:hlinkClick r:id="rId3"/>
              </a:rPr>
              <a:t>Lewin</a:t>
            </a:r>
            <a:r>
              <a:rPr lang="en-CA" dirty="0" smtClean="0">
                <a:effectLst/>
              </a:rPr>
              <a:t>, </a:t>
            </a:r>
            <a:r>
              <a:rPr lang="en-CA" dirty="0">
                <a:hlinkClick r:id="rId4"/>
              </a:rPr>
              <a:t>New York Times</a:t>
            </a:r>
            <a:r>
              <a:rPr lang="en-CA" dirty="0" smtClean="0">
                <a:effectLst/>
              </a:rPr>
              <a:t>, Jun 14, 2014</a:t>
            </a:r>
            <a:br>
              <a:rPr lang="en-CA" dirty="0" smtClean="0">
                <a:effectLst/>
              </a:rPr>
            </a:br>
            <a:r>
              <a:rPr lang="en-CA" i="1" dirty="0" smtClean="0">
                <a:effectLst/>
              </a:rPr>
              <a:t>Commentary by Stephen Downes</a:t>
            </a:r>
            <a:r>
              <a:rPr lang="en-CA" dirty="0" smtClean="0">
                <a:effectLst/>
              </a:rPr>
              <a:t> </a:t>
            </a:r>
          </a:p>
          <a:p>
            <a:r>
              <a:rPr lang="en-CA" dirty="0" smtClean="0">
                <a:effectLst/>
              </a:rPr>
              <a:t>My first reaction to this was to laugh. Yes, of course, she should not have misrepresented her credentials. But it turns out that she did not even have an undergraduate degree. What does it say about the need for a university when you can even be a successful as a dean at MIT without having earned a degree? "Ms. Jones had received the institute’s highest honor for administrators, the M.I.T. Excellence Award for Leading Change." Sure, you can't (legally) </a:t>
            </a:r>
            <a:r>
              <a:rPr lang="en-CA" i="1" dirty="0" smtClean="0">
                <a:effectLst/>
              </a:rPr>
              <a:t>get</a:t>
            </a:r>
            <a:r>
              <a:rPr lang="en-CA" dirty="0" smtClean="0">
                <a:effectLst/>
              </a:rPr>
              <a:t> the job without a degree. But it certainly appears that you can </a:t>
            </a:r>
            <a:r>
              <a:rPr lang="en-CA" i="1" dirty="0" smtClean="0">
                <a:effectLst/>
              </a:rPr>
              <a:t>do</a:t>
            </a:r>
            <a:r>
              <a:rPr lang="en-CA" dirty="0" smtClean="0">
                <a:effectLst/>
              </a:rPr>
              <a:t> the job without one.</a:t>
            </a:r>
          </a:p>
          <a:p>
            <a:endParaRPr lang="en-CA" dirty="0"/>
          </a:p>
        </p:txBody>
      </p:sp>
    </p:spTree>
    <p:extLst>
      <p:ext uri="{BB962C8B-B14F-4D97-AF65-F5344CB8AC3E}">
        <p14:creationId xmlns:p14="http://schemas.microsoft.com/office/powerpoint/2010/main" val="295829697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55000" lnSpcReduction="20000"/>
          </a:bodyPr>
          <a:lstStyle/>
          <a:p>
            <a:r>
              <a:rPr lang="en-CA" b="1" dirty="0" smtClean="0">
                <a:effectLst/>
                <a:hlinkClick r:id="rId2"/>
              </a:rPr>
              <a:t>Are we faking cultural literacy?</a:t>
            </a:r>
            <a:r>
              <a:rPr lang="en-CA" dirty="0" smtClean="0">
                <a:effectLst/>
              </a:rPr>
              <a:t/>
            </a:r>
            <a:br>
              <a:rPr lang="en-CA" dirty="0" smtClean="0">
                <a:effectLst/>
              </a:rPr>
            </a:br>
            <a:r>
              <a:rPr lang="en-CA" dirty="0">
                <a:hlinkClick r:id="rId3"/>
              </a:rPr>
              <a:t>Anna Maria </a:t>
            </a:r>
            <a:r>
              <a:rPr lang="en-CA" dirty="0" err="1">
                <a:hlinkClick r:id="rId3"/>
              </a:rPr>
              <a:t>Tremonti</a:t>
            </a:r>
            <a:r>
              <a:rPr lang="en-CA" dirty="0" smtClean="0">
                <a:effectLst/>
              </a:rPr>
              <a:t>, </a:t>
            </a:r>
            <a:r>
              <a:rPr lang="en-CA" dirty="0">
                <a:hlinkClick r:id="rId4"/>
              </a:rPr>
              <a:t>CBC | The Current</a:t>
            </a:r>
            <a:r>
              <a:rPr lang="en-CA" dirty="0" smtClean="0">
                <a:effectLst/>
              </a:rPr>
              <a:t>, Jun 03, 2014</a:t>
            </a:r>
            <a:br>
              <a:rPr lang="en-CA" dirty="0" smtClean="0">
                <a:effectLst/>
              </a:rPr>
            </a:br>
            <a:r>
              <a:rPr lang="en-CA" i="1" dirty="0" smtClean="0">
                <a:effectLst/>
              </a:rPr>
              <a:t>Commentary by Stephen Downes</a:t>
            </a:r>
            <a:r>
              <a:rPr lang="en-CA" dirty="0" smtClean="0">
                <a:effectLst/>
              </a:rPr>
              <a:t> </a:t>
            </a:r>
          </a:p>
          <a:p>
            <a:r>
              <a:rPr lang="en-CA" dirty="0" smtClean="0">
                <a:effectLst/>
              </a:rPr>
              <a:t>I listened to this interesting segment on CBC Radio this morning while receiving dental treatment. It featured </a:t>
            </a:r>
            <a:r>
              <a:rPr lang="en-CA" dirty="0" smtClean="0">
                <a:effectLst/>
                <a:hlinkClick r:id="rId5"/>
              </a:rPr>
              <a:t>Alexandra Samuel</a:t>
            </a:r>
            <a:r>
              <a:rPr lang="en-CA" dirty="0" smtClean="0">
                <a:effectLst/>
              </a:rPr>
              <a:t> from Vision Critical, </a:t>
            </a:r>
            <a:r>
              <a:rPr lang="en-CA" dirty="0" smtClean="0">
                <a:effectLst/>
                <a:hlinkClick r:id="rId6"/>
              </a:rPr>
              <a:t>Theresa Moritz</a:t>
            </a:r>
            <a:r>
              <a:rPr lang="en-CA" dirty="0" smtClean="0">
                <a:effectLst/>
              </a:rPr>
              <a:t> of the University of Toronto's </a:t>
            </a:r>
            <a:r>
              <a:rPr lang="en-CA" dirty="0" err="1" smtClean="0">
                <a:effectLst/>
              </a:rPr>
              <a:t>Woodsworth</a:t>
            </a:r>
            <a:r>
              <a:rPr lang="en-CA" dirty="0" smtClean="0">
                <a:effectLst/>
              </a:rPr>
              <a:t> College, and the Mozilla Foundation's web literacy lead </a:t>
            </a:r>
            <a:r>
              <a:rPr lang="en-CA" dirty="0" smtClean="0">
                <a:effectLst/>
                <a:hlinkClick r:id="rId7"/>
              </a:rPr>
              <a:t>Doug </a:t>
            </a:r>
            <a:r>
              <a:rPr lang="en-CA" dirty="0" err="1" smtClean="0">
                <a:effectLst/>
                <a:hlinkClick r:id="rId7"/>
              </a:rPr>
              <a:t>Belshaw</a:t>
            </a:r>
            <a:r>
              <a:rPr lang="en-CA" dirty="0" smtClean="0">
                <a:effectLst/>
              </a:rPr>
              <a:t>. The discussion centred around the idea that there is some common core of cultural materials that make a person culturally literate - that is, educated well enough to understand the references in newspapers and magazines, a social Rosetta Stone, as it were. Referring back to E.D. Hirsh's list of listed 5,000 essential concepts and names that 'every American needs to know', this discussion was placed in the context of an article in this week's New York Times on </a:t>
            </a:r>
            <a:r>
              <a:rPr lang="en-CA" dirty="0" smtClean="0">
                <a:effectLst/>
                <a:hlinkClick r:id="rId8"/>
              </a:rPr>
              <a:t>faking</a:t>
            </a:r>
            <a:r>
              <a:rPr lang="en-CA" dirty="0" smtClean="0">
                <a:effectLst/>
              </a:rPr>
              <a:t> cultural literacy. It's interesting to think of culture as a type of language that makes it possible to communicate, but it's a mistake, I think, to confuse knowing a language, which is an extended facility (as in playing a game), with knowing a set of facts, which is a rubrics cube.</a:t>
            </a:r>
          </a:p>
          <a:p>
            <a:endParaRPr lang="en-CA" dirty="0"/>
          </a:p>
        </p:txBody>
      </p:sp>
      <p:pic>
        <p:nvPicPr>
          <p:cNvPr id="4403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47864" y="620688"/>
            <a:ext cx="5305425" cy="2352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891134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0000" lnSpcReduction="20000"/>
          </a:bodyPr>
          <a:lstStyle/>
          <a:p>
            <a:r>
              <a:rPr lang="en-CA" b="1" dirty="0" smtClean="0">
                <a:effectLst/>
                <a:hlinkClick r:id="rId2"/>
              </a:rPr>
              <a:t>Scientists, Calculate Your Chances of Success in Academe</a:t>
            </a:r>
            <a:r>
              <a:rPr lang="en-CA" dirty="0" smtClean="0">
                <a:effectLst/>
              </a:rPr>
              <a:t/>
            </a:r>
            <a:br>
              <a:rPr lang="en-CA" dirty="0" smtClean="0">
                <a:effectLst/>
              </a:rPr>
            </a:br>
            <a:r>
              <a:rPr lang="en-CA" dirty="0">
                <a:hlinkClick r:id="rId3"/>
              </a:rPr>
              <a:t>Andy Thomason</a:t>
            </a:r>
            <a:r>
              <a:rPr lang="en-CA" dirty="0" smtClean="0">
                <a:effectLst/>
              </a:rPr>
              <a:t>, </a:t>
            </a:r>
            <a:r>
              <a:rPr lang="en-CA" dirty="0">
                <a:hlinkClick r:id="rId4"/>
              </a:rPr>
              <a:t>The Chronicle: The Ticker</a:t>
            </a:r>
            <a:r>
              <a:rPr lang="en-CA" dirty="0" smtClean="0">
                <a:effectLst/>
              </a:rPr>
              <a:t>, Jun 06, 2014</a:t>
            </a:r>
            <a:br>
              <a:rPr lang="en-CA" dirty="0" smtClean="0">
                <a:effectLst/>
              </a:rPr>
            </a:br>
            <a:r>
              <a:rPr lang="en-CA" i="1" dirty="0" smtClean="0">
                <a:effectLst/>
              </a:rPr>
              <a:t>Commentary by Stephen Downes</a:t>
            </a:r>
            <a:r>
              <a:rPr lang="en-CA" dirty="0" smtClean="0">
                <a:effectLst/>
              </a:rPr>
              <a:t> </a:t>
            </a:r>
          </a:p>
          <a:p>
            <a:r>
              <a:rPr lang="en-CA" dirty="0" smtClean="0">
                <a:effectLst/>
              </a:rPr>
              <a:t>I can only imagine this program would predict my complete and utter failure as a researcher: "The probability of becoming a principal investigator, according to the researchers behind the article, hinges mostly on three variables: the number of articles, the </a:t>
            </a:r>
            <a:r>
              <a:rPr lang="en-CA" dirty="0" smtClean="0">
                <a:effectLst/>
                <a:hlinkClick r:id="rId5"/>
              </a:rPr>
              <a:t>“impact factor”</a:t>
            </a:r>
            <a:r>
              <a:rPr lang="en-CA" dirty="0" smtClean="0">
                <a:effectLst/>
              </a:rPr>
              <a:t> of the journals in which the articles were published, and the number of papers receiving more citations than the expected number for that journal." The report, of course, was </a:t>
            </a:r>
            <a:r>
              <a:rPr lang="en-CA" dirty="0" smtClean="0">
                <a:effectLst/>
                <a:hlinkClick r:id="rId6"/>
              </a:rPr>
              <a:t>published in a journal</a:t>
            </a:r>
            <a:r>
              <a:rPr lang="en-CA" dirty="0" smtClean="0">
                <a:effectLst/>
              </a:rPr>
              <a:t>. And what it predicts, of course, is success </a:t>
            </a:r>
            <a:r>
              <a:rPr lang="en-CA" i="1" dirty="0" smtClean="0">
                <a:effectLst/>
              </a:rPr>
              <a:t>as someone who publishes in journals</a:t>
            </a:r>
            <a:r>
              <a:rPr lang="en-CA" dirty="0" smtClean="0">
                <a:effectLst/>
              </a:rPr>
              <a:t>. The actual field of research is much wider than that. More (via </a:t>
            </a:r>
            <a:r>
              <a:rPr lang="en-CA" dirty="0" err="1" smtClean="0">
                <a:effectLst/>
              </a:rPr>
              <a:t>Academica</a:t>
            </a:r>
            <a:r>
              <a:rPr lang="en-CA" dirty="0" smtClean="0">
                <a:effectLst/>
              </a:rPr>
              <a:t>): </a:t>
            </a:r>
            <a:r>
              <a:rPr lang="en-CA" i="1" dirty="0" smtClean="0">
                <a:effectLst/>
                <a:hlinkClick r:id="rId7"/>
              </a:rPr>
              <a:t>Science Daily</a:t>
            </a:r>
            <a:r>
              <a:rPr lang="en-CA" dirty="0" smtClean="0">
                <a:effectLst/>
              </a:rPr>
              <a:t> | </a:t>
            </a:r>
            <a:r>
              <a:rPr lang="en-CA" i="1" dirty="0" smtClean="0">
                <a:effectLst/>
                <a:hlinkClick r:id="rId8"/>
              </a:rPr>
              <a:t>Inside Higher Ed</a:t>
            </a:r>
            <a:r>
              <a:rPr lang="en-CA" dirty="0" smtClean="0">
                <a:effectLst/>
              </a:rPr>
              <a:t> | </a:t>
            </a:r>
            <a:r>
              <a:rPr lang="en-CA" dirty="0" smtClean="0">
                <a:effectLst/>
                <a:hlinkClick r:id="rId9"/>
              </a:rPr>
              <a:t>PIPredictor.com</a:t>
            </a:r>
            <a:r>
              <a:rPr lang="en-CA" dirty="0" smtClean="0">
                <a:effectLst/>
              </a:rPr>
              <a:t> </a:t>
            </a:r>
          </a:p>
          <a:p>
            <a:endParaRPr lang="en-CA" dirty="0"/>
          </a:p>
        </p:txBody>
      </p:sp>
    </p:spTree>
    <p:extLst>
      <p:ext uri="{BB962C8B-B14F-4D97-AF65-F5344CB8AC3E}">
        <p14:creationId xmlns:p14="http://schemas.microsoft.com/office/powerpoint/2010/main" val="284544912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0000" lnSpcReduction="20000"/>
          </a:bodyPr>
          <a:lstStyle/>
          <a:p>
            <a:r>
              <a:rPr lang="en-CA" b="1" dirty="0" smtClean="0">
                <a:effectLst/>
                <a:hlinkClick r:id="rId2"/>
              </a:rPr>
              <a:t>The MOOC Problem</a:t>
            </a:r>
            <a:r>
              <a:rPr lang="en-CA" dirty="0" smtClean="0">
                <a:effectLst/>
              </a:rPr>
              <a:t/>
            </a:r>
            <a:br>
              <a:rPr lang="en-CA" dirty="0" smtClean="0">
                <a:effectLst/>
              </a:rPr>
            </a:br>
            <a:r>
              <a:rPr lang="en-CA" dirty="0" err="1">
                <a:hlinkClick r:id="rId3"/>
              </a:rPr>
              <a:t>Rolin</a:t>
            </a:r>
            <a:r>
              <a:rPr lang="en-CA" dirty="0">
                <a:hlinkClick r:id="rId3"/>
              </a:rPr>
              <a:t> Moe</a:t>
            </a:r>
            <a:r>
              <a:rPr lang="en-CA" dirty="0" smtClean="0">
                <a:effectLst/>
              </a:rPr>
              <a:t>, </a:t>
            </a:r>
            <a:r>
              <a:rPr lang="en-CA" dirty="0">
                <a:hlinkClick r:id="rId4"/>
              </a:rPr>
              <a:t>Hybrid Pedagogy</a:t>
            </a:r>
            <a:r>
              <a:rPr lang="en-CA" dirty="0" smtClean="0">
                <a:effectLst/>
              </a:rPr>
              <a:t>, May 16, 2014</a:t>
            </a:r>
            <a:br>
              <a:rPr lang="en-CA" dirty="0" smtClean="0">
                <a:effectLst/>
              </a:rPr>
            </a:br>
            <a:r>
              <a:rPr lang="en-CA" i="1" dirty="0" smtClean="0">
                <a:effectLst/>
              </a:rPr>
              <a:t>Commentary by Stephen Downes</a:t>
            </a:r>
            <a:r>
              <a:rPr lang="en-CA" dirty="0" smtClean="0">
                <a:effectLst/>
              </a:rPr>
              <a:t> </a:t>
            </a:r>
          </a:p>
          <a:p>
            <a:r>
              <a:rPr lang="en-CA" dirty="0" err="1" smtClean="0">
                <a:effectLst/>
              </a:rPr>
              <a:t>Interetsing</a:t>
            </a:r>
            <a:r>
              <a:rPr lang="en-CA" dirty="0" smtClean="0">
                <a:effectLst/>
              </a:rPr>
              <a:t> article about the appropriation of terms like 'MOOC' and '2.0' to support marketing. The author concludes "MOOCs have been sold not only as an </a:t>
            </a:r>
            <a:r>
              <a:rPr lang="en-CA" dirty="0" smtClean="0">
                <a:effectLst/>
                <a:hlinkClick r:id="rId5"/>
              </a:rPr>
              <a:t>agent to democratize education</a:t>
            </a:r>
            <a:r>
              <a:rPr lang="en-CA" dirty="0" smtClean="0">
                <a:effectLst/>
              </a:rPr>
              <a:t>, but also as a necessity because the </a:t>
            </a:r>
            <a:r>
              <a:rPr lang="en-CA" dirty="0" smtClean="0">
                <a:effectLst/>
                <a:hlinkClick r:id="rId6"/>
              </a:rPr>
              <a:t>real crisis is about employment and not learning</a:t>
            </a:r>
            <a:r>
              <a:rPr lang="en-CA" dirty="0" smtClean="0">
                <a:effectLst/>
              </a:rPr>
              <a:t>." But also, this is worth noting: "in reality the MOOC </a:t>
            </a:r>
            <a:r>
              <a:rPr lang="en-CA" dirty="0" smtClean="0">
                <a:effectLst/>
                <a:hlinkClick r:id="rId7"/>
              </a:rPr>
              <a:t>as a learning system has underperformed traditional models</a:t>
            </a:r>
            <a:r>
              <a:rPr lang="en-CA" dirty="0" smtClean="0">
                <a:effectLst/>
              </a:rPr>
              <a:t> and shows </a:t>
            </a:r>
            <a:r>
              <a:rPr lang="en-CA" dirty="0" smtClean="0">
                <a:effectLst/>
                <a:hlinkClick r:id="rId8"/>
              </a:rPr>
              <a:t>no large-scale cost benefit to education providers</a:t>
            </a:r>
            <a:r>
              <a:rPr lang="en-CA" dirty="0" smtClean="0">
                <a:effectLst/>
              </a:rPr>
              <a:t>. At this point, the MOOC as an instrument is a failure.  However, the MOOC as a landscape-altering educational phenomenon is a fascinating success, in large part due to shifting the definition of education away from its historical roots to a skills-based, instrumentally-defined exercise."</a:t>
            </a:r>
            <a:endParaRPr lang="en-CA" dirty="0">
              <a:effectLst/>
            </a:endParaRPr>
          </a:p>
        </p:txBody>
      </p:sp>
    </p:spTree>
    <p:extLst>
      <p:ext uri="{BB962C8B-B14F-4D97-AF65-F5344CB8AC3E}">
        <p14:creationId xmlns:p14="http://schemas.microsoft.com/office/powerpoint/2010/main" val="333759539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47500" lnSpcReduction="20000"/>
          </a:bodyPr>
          <a:lstStyle/>
          <a:p>
            <a:r>
              <a:rPr lang="en-CA" b="1" dirty="0" smtClean="0">
                <a:effectLst/>
                <a:hlinkClick r:id="rId2"/>
              </a:rPr>
              <a:t>Spark 249</a:t>
            </a:r>
            <a:r>
              <a:rPr lang="en-CA" dirty="0" smtClean="0">
                <a:effectLst/>
              </a:rPr>
              <a:t/>
            </a:r>
            <a:br>
              <a:rPr lang="en-CA" dirty="0" smtClean="0">
                <a:effectLst/>
              </a:rPr>
            </a:br>
            <a:r>
              <a:rPr lang="en-CA" dirty="0">
                <a:hlinkClick r:id="rId3"/>
              </a:rPr>
              <a:t>Nora Young</a:t>
            </a:r>
            <a:r>
              <a:rPr lang="en-CA" dirty="0" smtClean="0">
                <a:effectLst/>
              </a:rPr>
              <a:t>, </a:t>
            </a:r>
            <a:r>
              <a:rPr lang="en-CA" dirty="0">
                <a:hlinkClick r:id="rId4"/>
              </a:rPr>
              <a:t>CBC Radio</a:t>
            </a:r>
            <a:r>
              <a:rPr lang="en-CA" dirty="0" smtClean="0">
                <a:effectLst/>
              </a:rPr>
              <a:t>, May 01, 2014</a:t>
            </a:r>
            <a:br>
              <a:rPr lang="en-CA" dirty="0" smtClean="0">
                <a:effectLst/>
              </a:rPr>
            </a:br>
            <a:r>
              <a:rPr lang="en-CA" i="1" dirty="0" smtClean="0">
                <a:effectLst/>
              </a:rPr>
              <a:t>Commentary by Stephen Downes</a:t>
            </a:r>
            <a:r>
              <a:rPr lang="en-CA" dirty="0" smtClean="0">
                <a:effectLst/>
              </a:rPr>
              <a:t> </a:t>
            </a:r>
          </a:p>
          <a:p>
            <a:r>
              <a:rPr lang="en-CA" dirty="0" smtClean="0">
                <a:effectLst/>
              </a:rPr>
              <a:t>I'll just pass along these three items from Spark, a Canadian radio program on technology (thanks to Danny for the links):</a:t>
            </a:r>
          </a:p>
          <a:p>
            <a:r>
              <a:rPr lang="en-CA" dirty="0" smtClean="0">
                <a:effectLst/>
              </a:rPr>
              <a:t/>
            </a:r>
            <a:br>
              <a:rPr lang="en-CA" dirty="0" smtClean="0">
                <a:effectLst/>
              </a:rPr>
            </a:br>
            <a:r>
              <a:rPr lang="en-CA" dirty="0" smtClean="0">
                <a:effectLst/>
              </a:rPr>
              <a:t/>
            </a:r>
            <a:br>
              <a:rPr lang="en-CA" dirty="0" smtClean="0">
                <a:effectLst/>
              </a:rPr>
            </a:br>
            <a:r>
              <a:rPr lang="en-CA" b="1" dirty="0" smtClean="0">
                <a:effectLst/>
              </a:rPr>
              <a:t>HR tech:</a:t>
            </a:r>
            <a:r>
              <a:rPr lang="en-CA" dirty="0" smtClean="0">
                <a:effectLst/>
              </a:rPr>
              <a:t> LinkedIn, job boards, and portfolio sites make it easier than ever to look for work. So why does it seem harder than ever to find a job? Communications professor </a:t>
            </a:r>
            <a:r>
              <a:rPr lang="en-CA" dirty="0" err="1" smtClean="0">
                <a:effectLst/>
              </a:rPr>
              <a:t>Ilana</a:t>
            </a:r>
            <a:r>
              <a:rPr lang="en-CA" dirty="0" smtClean="0">
                <a:effectLst/>
              </a:rPr>
              <a:t> </a:t>
            </a:r>
            <a:r>
              <a:rPr lang="en-CA" dirty="0" err="1" smtClean="0">
                <a:effectLst/>
              </a:rPr>
              <a:t>Gershon</a:t>
            </a:r>
            <a:r>
              <a:rPr lang="en-CA" dirty="0" smtClean="0">
                <a:effectLst/>
              </a:rPr>
              <a:t> discusses her research into technology-driven change in hiring practices. </a:t>
            </a:r>
            <a:r>
              <a:rPr lang="en-CA" dirty="0" smtClean="0">
                <a:effectLst/>
                <a:hlinkClick r:id="rId5"/>
              </a:rPr>
              <a:t>[FULL POST]</a:t>
            </a:r>
            <a:endParaRPr lang="en-CA" dirty="0" smtClean="0">
              <a:effectLst/>
            </a:endParaRPr>
          </a:p>
          <a:p>
            <a:r>
              <a:rPr lang="en-CA" dirty="0" smtClean="0">
                <a:effectLst/>
              </a:rPr>
              <a:t/>
            </a:r>
            <a:br>
              <a:rPr lang="en-CA" dirty="0" smtClean="0">
                <a:effectLst/>
              </a:rPr>
            </a:br>
            <a:r>
              <a:rPr lang="en-CA" b="1" dirty="0" smtClean="0">
                <a:effectLst/>
              </a:rPr>
              <a:t>Personal education:</a:t>
            </a:r>
            <a:r>
              <a:rPr lang="en-CA" dirty="0" smtClean="0">
                <a:effectLst/>
              </a:rPr>
              <a:t> Today's students leave lots of data trails - from demographic information, to how they read and highlight </a:t>
            </a:r>
            <a:r>
              <a:rPr lang="en-CA" dirty="0" err="1" smtClean="0">
                <a:effectLst/>
              </a:rPr>
              <a:t>ebooks</a:t>
            </a:r>
            <a:r>
              <a:rPr lang="en-CA" dirty="0" smtClean="0">
                <a:effectLst/>
              </a:rPr>
              <a:t>, and interact online. Researcher George Siemens explains how analyzing data about the way students learn lets schools customize education. </a:t>
            </a:r>
            <a:r>
              <a:rPr lang="en-CA" dirty="0" smtClean="0">
                <a:effectLst/>
                <a:hlinkClick r:id="rId6"/>
              </a:rPr>
              <a:t>[FULL POST]</a:t>
            </a:r>
            <a:endParaRPr lang="en-CA" dirty="0" smtClean="0">
              <a:effectLst/>
            </a:endParaRPr>
          </a:p>
          <a:p>
            <a:r>
              <a:rPr lang="en-CA" dirty="0" smtClean="0">
                <a:effectLst/>
              </a:rPr>
              <a:t/>
            </a:r>
            <a:br>
              <a:rPr lang="en-CA" dirty="0" smtClean="0">
                <a:effectLst/>
              </a:rPr>
            </a:br>
            <a:r>
              <a:rPr lang="en-CA" b="1" dirty="0" smtClean="0">
                <a:effectLst/>
              </a:rPr>
              <a:t>We asked the question:</a:t>
            </a:r>
            <a:r>
              <a:rPr lang="en-CA" dirty="0" smtClean="0">
                <a:effectLst/>
              </a:rPr>
              <a:t> If everyone's learning experience is customized, does that mean everyone gets an A? Spark producer Michelle </a:t>
            </a:r>
            <a:r>
              <a:rPr lang="en-CA" dirty="0" err="1" smtClean="0">
                <a:effectLst/>
              </a:rPr>
              <a:t>Parise</a:t>
            </a:r>
            <a:r>
              <a:rPr lang="en-CA" dirty="0" smtClean="0">
                <a:effectLst/>
              </a:rPr>
              <a:t> asks the broader Spark community: Should education be personalized so everyone can succeed, or should students be allowed to sink or swim? </a:t>
            </a:r>
            <a:r>
              <a:rPr lang="en-CA" dirty="0" smtClean="0">
                <a:effectLst/>
                <a:hlinkClick r:id="rId7"/>
              </a:rPr>
              <a:t>[FULL POST]</a:t>
            </a:r>
            <a:endParaRPr lang="en-CA" dirty="0" smtClean="0">
              <a:effectLst/>
            </a:endParaRPr>
          </a:p>
          <a:p>
            <a:endParaRPr lang="en-CA" dirty="0"/>
          </a:p>
        </p:txBody>
      </p:sp>
    </p:spTree>
    <p:extLst>
      <p:ext uri="{BB962C8B-B14F-4D97-AF65-F5344CB8AC3E}">
        <p14:creationId xmlns:p14="http://schemas.microsoft.com/office/powerpoint/2010/main" val="201689702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0000" lnSpcReduction="20000"/>
          </a:bodyPr>
          <a:lstStyle/>
          <a:p>
            <a:r>
              <a:rPr lang="en-CA" dirty="0" smtClean="0">
                <a:effectLst/>
              </a:rPr>
              <a:t/>
            </a:r>
            <a:br>
              <a:rPr lang="en-CA" dirty="0" smtClean="0">
                <a:effectLst/>
              </a:rPr>
            </a:br>
            <a:r>
              <a:rPr lang="en-CA" b="1" dirty="0" smtClean="0">
                <a:effectLst/>
                <a:hlinkClick r:id="rId2"/>
              </a:rPr>
              <a:t>Canadian Labour Market— The Roots of Budding Change</a:t>
            </a:r>
            <a:r>
              <a:rPr lang="en-CA" dirty="0" smtClean="0">
                <a:effectLst/>
              </a:rPr>
              <a:t/>
            </a:r>
            <a:br>
              <a:rPr lang="en-CA" dirty="0" smtClean="0">
                <a:effectLst/>
              </a:rPr>
            </a:br>
            <a:r>
              <a:rPr lang="en-CA" dirty="0">
                <a:hlinkClick r:id="rId3"/>
              </a:rPr>
              <a:t>Benjamin Tal</a:t>
            </a:r>
            <a:r>
              <a:rPr lang="en-CA" dirty="0" smtClean="0">
                <a:effectLst/>
              </a:rPr>
              <a:t>, </a:t>
            </a:r>
            <a:r>
              <a:rPr lang="en-CA" dirty="0">
                <a:hlinkClick r:id="rId4"/>
              </a:rPr>
              <a:t>Nick </a:t>
            </a:r>
            <a:r>
              <a:rPr lang="en-CA" dirty="0" err="1">
                <a:hlinkClick r:id="rId4"/>
              </a:rPr>
              <a:t>Exarhos</a:t>
            </a:r>
            <a:r>
              <a:rPr lang="en-CA" dirty="0" smtClean="0">
                <a:effectLst/>
              </a:rPr>
              <a:t>, </a:t>
            </a:r>
            <a:r>
              <a:rPr lang="en-CA" dirty="0">
                <a:hlinkClick r:id="rId5"/>
              </a:rPr>
              <a:t>CIBC</a:t>
            </a:r>
            <a:r>
              <a:rPr lang="en-CA" dirty="0" smtClean="0">
                <a:effectLst/>
              </a:rPr>
              <a:t>, Jun 20, 2014</a:t>
            </a:r>
            <a:br>
              <a:rPr lang="en-CA" dirty="0" smtClean="0">
                <a:effectLst/>
              </a:rPr>
            </a:br>
            <a:r>
              <a:rPr lang="en-CA" i="1" dirty="0" smtClean="0">
                <a:effectLst/>
              </a:rPr>
              <a:t>Commentary by Stephen Downes</a:t>
            </a:r>
            <a:r>
              <a:rPr lang="en-CA" dirty="0" smtClean="0">
                <a:effectLst/>
              </a:rPr>
              <a:t> </a:t>
            </a:r>
          </a:p>
          <a:p>
            <a:r>
              <a:rPr lang="en-CA" dirty="0" smtClean="0">
                <a:effectLst/>
              </a:rPr>
              <a:t>A report from CIBC reaffirms the existence of a skills gap in Canada. "Large swaths of those unemployed are not what employers are seeking... lower levels of unemployment generally occur when there are higher levels of job vacancies. That intuitive relationship has failed to hold true in Canada since 2011, with higher vacancies and higher unemployment positively correlated. A disconnect between the types of workers desired and those that are available in the ranks of the unemployed would explain how a growing number of unfilled vacancies could co-exist with a higher level of unemployed—and potentially unemployable—individuals." Via </a:t>
            </a:r>
            <a:r>
              <a:rPr lang="en-CA" dirty="0" err="1" smtClean="0">
                <a:effectLst/>
              </a:rPr>
              <a:t>Academica</a:t>
            </a:r>
            <a:r>
              <a:rPr lang="en-CA" dirty="0" smtClean="0">
                <a:effectLst/>
              </a:rPr>
              <a:t>.</a:t>
            </a:r>
          </a:p>
          <a:p>
            <a:endParaRPr lang="en-CA" dirty="0"/>
          </a:p>
        </p:txBody>
      </p:sp>
      <p:pic>
        <p:nvPicPr>
          <p:cNvPr id="1331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5936" y="476672"/>
            <a:ext cx="4276725" cy="3486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43752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0000" lnSpcReduction="20000"/>
          </a:bodyPr>
          <a:lstStyle/>
          <a:p>
            <a:r>
              <a:rPr lang="en-CA" b="1" dirty="0" smtClean="0">
                <a:effectLst/>
                <a:hlinkClick r:id="rId2"/>
              </a:rPr>
              <a:t>Employers must start investing in skills training or risk having public policy nudge them along</a:t>
            </a:r>
            <a:r>
              <a:rPr lang="en-CA" dirty="0" smtClean="0">
                <a:effectLst/>
              </a:rPr>
              <a:t/>
            </a:r>
            <a:br>
              <a:rPr lang="en-CA" dirty="0" smtClean="0">
                <a:effectLst/>
              </a:rPr>
            </a:br>
            <a:r>
              <a:rPr lang="en-CA" dirty="0">
                <a:hlinkClick r:id="rId3"/>
              </a:rPr>
              <a:t>David Munroe</a:t>
            </a:r>
            <a:r>
              <a:rPr lang="en-CA" dirty="0" smtClean="0">
                <a:effectLst/>
              </a:rPr>
              <a:t>, </a:t>
            </a:r>
            <a:r>
              <a:rPr lang="en-CA" dirty="0">
                <a:hlinkClick r:id="rId4"/>
              </a:rPr>
              <a:t>Financial Post</a:t>
            </a:r>
            <a:r>
              <a:rPr lang="en-CA" dirty="0" smtClean="0">
                <a:effectLst/>
              </a:rPr>
              <a:t>, May 14, 2014</a:t>
            </a:r>
            <a:br>
              <a:rPr lang="en-CA" dirty="0" smtClean="0">
                <a:effectLst/>
              </a:rPr>
            </a:br>
            <a:r>
              <a:rPr lang="en-CA" i="1" dirty="0" smtClean="0">
                <a:effectLst/>
              </a:rPr>
              <a:t>Commentary by Stephen Downes</a:t>
            </a:r>
            <a:r>
              <a:rPr lang="en-CA" dirty="0" smtClean="0">
                <a:effectLst/>
              </a:rPr>
              <a:t> </a:t>
            </a:r>
          </a:p>
          <a:p>
            <a:r>
              <a:rPr lang="en-CA" dirty="0" smtClean="0">
                <a:effectLst/>
              </a:rPr>
              <a:t>I've long considered this sort of item inevitable. The more employers argue that education should focus on skills development for employment needs, the more the onus falls on them to pay for that. So long as tuitions remain high and students pay the brunt of learning costs (not just tuition, but books and resources, time away from work, living expenses and the rest). "There is a troubling correlation between rising calls for PSE institutions to produce work-ready graduates and declining employer spending on training and development," says this article. "With corporate taxes as low as they are in Canada, and the pressing need to improve Canadians’ skills, there is no excuse for employers not to invest in training. Canada’s competitiveness and well-being depends on it."</a:t>
            </a:r>
          </a:p>
          <a:p>
            <a:endParaRPr lang="en-CA" dirty="0"/>
          </a:p>
        </p:txBody>
      </p:sp>
      <p:pic>
        <p:nvPicPr>
          <p:cNvPr id="6246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08170" y="71439"/>
            <a:ext cx="2940579" cy="2205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172984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40000" lnSpcReduction="20000"/>
          </a:bodyPr>
          <a:lstStyle/>
          <a:p>
            <a:r>
              <a:rPr lang="en-CA" dirty="0" smtClean="0">
                <a:effectLst/>
              </a:rPr>
              <a:t/>
            </a:r>
            <a:br>
              <a:rPr lang="en-CA" dirty="0" smtClean="0">
                <a:effectLst/>
              </a:rPr>
            </a:br>
            <a:r>
              <a:rPr lang="en-CA" b="1" dirty="0" smtClean="0">
                <a:effectLst/>
                <a:hlinkClick r:id="rId2"/>
              </a:rPr>
              <a:t>Skills and Higher Education in Canada</a:t>
            </a:r>
            <a:r>
              <a:rPr lang="en-CA" dirty="0" smtClean="0">
                <a:effectLst/>
              </a:rPr>
              <a:t/>
            </a:r>
            <a:br>
              <a:rPr lang="en-CA" dirty="0" smtClean="0">
                <a:effectLst/>
              </a:rPr>
            </a:br>
            <a:r>
              <a:rPr lang="en-CA" dirty="0">
                <a:hlinkClick r:id="rId3"/>
              </a:rPr>
              <a:t>Daniel Munro</a:t>
            </a:r>
            <a:r>
              <a:rPr lang="en-CA" dirty="0" smtClean="0">
                <a:effectLst/>
              </a:rPr>
              <a:t>, </a:t>
            </a:r>
            <a:r>
              <a:rPr lang="en-CA" dirty="0">
                <a:hlinkClick r:id="rId4"/>
              </a:rPr>
              <a:t>Canada 2020</a:t>
            </a:r>
            <a:r>
              <a:rPr lang="en-CA" dirty="0" smtClean="0">
                <a:effectLst/>
              </a:rPr>
              <a:t>, Jun 04, 2014</a:t>
            </a:r>
            <a:br>
              <a:rPr lang="en-CA" dirty="0" smtClean="0">
                <a:effectLst/>
              </a:rPr>
            </a:br>
            <a:r>
              <a:rPr lang="en-CA" i="1" dirty="0" smtClean="0">
                <a:effectLst/>
              </a:rPr>
              <a:t>Commentary by Stephen Downes</a:t>
            </a:r>
            <a:r>
              <a:rPr lang="en-CA" dirty="0" smtClean="0">
                <a:effectLst/>
              </a:rPr>
              <a:t> </a:t>
            </a:r>
          </a:p>
          <a:p>
            <a:r>
              <a:rPr lang="en-CA" dirty="0" smtClean="0">
                <a:effectLst/>
              </a:rPr>
              <a:t>Interesting and very detailed report from an institute called </a:t>
            </a:r>
            <a:r>
              <a:rPr lang="en-CA" dirty="0" smtClean="0">
                <a:effectLst/>
                <a:hlinkClick r:id="rId5"/>
              </a:rPr>
              <a:t>Canada 2020</a:t>
            </a:r>
            <a:r>
              <a:rPr lang="en-CA" dirty="0" smtClean="0">
                <a:effectLst/>
              </a:rPr>
              <a:t> on education and skills development. It underlines the importance of education in social and economic development, and focuses on two challenges - excellence, which it defines as "producing the </a:t>
            </a:r>
            <a:r>
              <a:rPr lang="en-CA" i="1" dirty="0" smtClean="0">
                <a:effectLst/>
              </a:rPr>
              <a:t>right</a:t>
            </a:r>
            <a:r>
              <a:rPr lang="en-CA" dirty="0" smtClean="0">
                <a:effectLst/>
              </a:rPr>
              <a:t> skills" (their emphasis), and equity, which focuses on the distribution of skills. The report makes the following recommendations which line up with these challenges:</a:t>
            </a:r>
          </a:p>
          <a:p>
            <a:r>
              <a:rPr lang="en-CA" dirty="0" smtClean="0">
                <a:effectLst/>
              </a:rPr>
              <a:t/>
            </a:r>
            <a:br>
              <a:rPr lang="en-CA" dirty="0" smtClean="0">
                <a:effectLst/>
              </a:rPr>
            </a:br>
            <a:r>
              <a:rPr lang="en-CA" dirty="0" smtClean="0">
                <a:effectLst/>
              </a:rPr>
              <a:t/>
            </a:r>
            <a:br>
              <a:rPr lang="en-CA" dirty="0" smtClean="0">
                <a:effectLst/>
              </a:rPr>
            </a:br>
            <a:r>
              <a:rPr lang="en-CA" dirty="0" smtClean="0">
                <a:effectLst/>
              </a:rPr>
              <a:t>Create a National Learning Outcomes Assessment Program</a:t>
            </a:r>
          </a:p>
          <a:p>
            <a:r>
              <a:rPr lang="en-CA" dirty="0" smtClean="0">
                <a:effectLst/>
              </a:rPr>
              <a:t/>
            </a:r>
            <a:br>
              <a:rPr lang="en-CA" dirty="0" smtClean="0">
                <a:effectLst/>
              </a:rPr>
            </a:br>
            <a:r>
              <a:rPr lang="en-CA" dirty="0" smtClean="0">
                <a:effectLst/>
              </a:rPr>
              <a:t>Create a Canadian Council on Skills and Higher Education</a:t>
            </a:r>
          </a:p>
          <a:p>
            <a:r>
              <a:rPr lang="en-CA" dirty="0" smtClean="0">
                <a:effectLst/>
              </a:rPr>
              <a:t/>
            </a:r>
            <a:br>
              <a:rPr lang="en-CA" dirty="0" smtClean="0">
                <a:effectLst/>
              </a:rPr>
            </a:br>
            <a:r>
              <a:rPr lang="en-CA" dirty="0" smtClean="0">
                <a:effectLst/>
              </a:rPr>
              <a:t>Make significant new investments in education and skills for Aboriginal peoples</a:t>
            </a:r>
          </a:p>
          <a:p>
            <a:r>
              <a:rPr lang="en-CA" dirty="0" smtClean="0">
                <a:effectLst/>
              </a:rPr>
              <a:t/>
            </a:r>
            <a:br>
              <a:rPr lang="en-CA" dirty="0" smtClean="0">
                <a:effectLst/>
              </a:rPr>
            </a:br>
            <a:r>
              <a:rPr lang="en-CA" dirty="0" smtClean="0">
                <a:effectLst/>
              </a:rPr>
              <a:t>Identify and support programs to narrow skills and education gaps between men and women</a:t>
            </a:r>
          </a:p>
          <a:p>
            <a:r>
              <a:rPr lang="en-CA" dirty="0" smtClean="0">
                <a:effectLst/>
              </a:rPr>
              <a:t/>
            </a:r>
            <a:br>
              <a:rPr lang="en-CA" dirty="0" smtClean="0">
                <a:effectLst/>
              </a:rPr>
            </a:br>
            <a:r>
              <a:rPr lang="en-CA" dirty="0" smtClean="0">
                <a:effectLst/>
              </a:rPr>
              <a:t>Improve credential recognition and skills training for immigrants.</a:t>
            </a:r>
          </a:p>
          <a:p>
            <a:r>
              <a:rPr lang="en-CA" dirty="0" smtClean="0">
                <a:effectLst/>
              </a:rPr>
              <a:t/>
            </a:r>
            <a:br>
              <a:rPr lang="en-CA" dirty="0" smtClean="0">
                <a:effectLst/>
              </a:rPr>
            </a:br>
            <a:endParaRPr lang="en-CA" dirty="0" smtClean="0">
              <a:effectLst/>
            </a:endParaRPr>
          </a:p>
          <a:p>
            <a:r>
              <a:rPr lang="en-CA" dirty="0" smtClean="0">
                <a:effectLst/>
              </a:rPr>
              <a:t/>
            </a:r>
            <a:br>
              <a:rPr lang="en-CA" dirty="0" smtClean="0">
                <a:effectLst/>
              </a:rPr>
            </a:br>
            <a:r>
              <a:rPr lang="en-CA" dirty="0" smtClean="0">
                <a:effectLst/>
              </a:rPr>
              <a:t>The report was authored by Daniel Munro of the Conference Board of Canada.</a:t>
            </a:r>
          </a:p>
          <a:p>
            <a:endParaRPr lang="en-CA" dirty="0"/>
          </a:p>
        </p:txBody>
      </p:sp>
    </p:spTree>
    <p:extLst>
      <p:ext uri="{BB962C8B-B14F-4D97-AF65-F5344CB8AC3E}">
        <p14:creationId xmlns:p14="http://schemas.microsoft.com/office/powerpoint/2010/main" val="52648442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55000" lnSpcReduction="20000"/>
          </a:bodyPr>
          <a:lstStyle/>
          <a:p>
            <a:r>
              <a:rPr lang="en-CA" dirty="0" smtClean="0">
                <a:effectLst/>
              </a:rPr>
              <a:t/>
            </a:r>
            <a:br>
              <a:rPr lang="en-CA" dirty="0" smtClean="0">
                <a:effectLst/>
              </a:rPr>
            </a:br>
            <a:r>
              <a:rPr lang="en-CA" b="1" dirty="0" smtClean="0">
                <a:effectLst/>
                <a:hlinkClick r:id="rId2"/>
              </a:rPr>
              <a:t>Learning Task Inventories (LTIs). Exploration of Optimal Conditions to Help Students Develop, Improve and Sustain Good Study and Learning Practices</a:t>
            </a:r>
            <a:r>
              <a:rPr lang="en-CA" dirty="0" smtClean="0">
                <a:effectLst/>
              </a:rPr>
              <a:t/>
            </a:r>
            <a:br>
              <a:rPr lang="en-CA" dirty="0" smtClean="0">
                <a:effectLst/>
              </a:rPr>
            </a:br>
            <a:r>
              <a:rPr lang="en-CA" dirty="0">
                <a:hlinkClick r:id="rId3"/>
              </a:rPr>
              <a:t>Stephen </a:t>
            </a:r>
            <a:r>
              <a:rPr lang="en-CA" dirty="0" err="1">
                <a:hlinkClick r:id="rId3"/>
              </a:rPr>
              <a:t>MacNeil</a:t>
            </a:r>
            <a:r>
              <a:rPr lang="en-CA" dirty="0" smtClean="0">
                <a:effectLst/>
              </a:rPr>
              <a:t>, </a:t>
            </a:r>
            <a:r>
              <a:rPr lang="en-CA" dirty="0">
                <a:hlinkClick r:id="rId4"/>
              </a:rPr>
              <a:t>Eileen Wood</a:t>
            </a:r>
            <a:r>
              <a:rPr lang="en-CA" dirty="0" smtClean="0">
                <a:effectLst/>
              </a:rPr>
              <a:t>, </a:t>
            </a:r>
            <a:r>
              <a:rPr lang="en-CA" dirty="0">
                <a:hlinkClick r:id="rId5"/>
              </a:rPr>
              <a:t>Lucia </a:t>
            </a:r>
            <a:r>
              <a:rPr lang="en-CA" dirty="0" err="1">
                <a:hlinkClick r:id="rId5"/>
              </a:rPr>
              <a:t>Zivcakova</a:t>
            </a:r>
            <a:r>
              <a:rPr lang="en-CA" dirty="0" smtClean="0">
                <a:effectLst/>
              </a:rPr>
              <a:t>, </a:t>
            </a:r>
            <a:r>
              <a:rPr lang="en-CA" dirty="0">
                <a:hlinkClick r:id="rId6"/>
              </a:rPr>
              <a:t>Robyn Glover</a:t>
            </a:r>
            <a:r>
              <a:rPr lang="en-CA" dirty="0" smtClean="0">
                <a:effectLst/>
              </a:rPr>
              <a:t>, </a:t>
            </a:r>
            <a:r>
              <a:rPr lang="en-CA" dirty="0">
                <a:hlinkClick r:id="rId7"/>
              </a:rPr>
              <a:t>Patrick Smith</a:t>
            </a:r>
            <a:r>
              <a:rPr lang="en-CA" dirty="0" smtClean="0">
                <a:effectLst/>
              </a:rPr>
              <a:t>, </a:t>
            </a:r>
            <a:r>
              <a:rPr lang="en-CA" dirty="0">
                <a:hlinkClick r:id="rId8"/>
              </a:rPr>
              <a:t>Collected Essays on Learning</a:t>
            </a:r>
            <a:r>
              <a:rPr lang="en-CA" dirty="0" smtClean="0">
                <a:effectLst/>
              </a:rPr>
              <a:t>, </a:t>
            </a:r>
            <a:r>
              <a:rPr lang="en-CA" dirty="0">
                <a:hlinkClick r:id="rId9"/>
              </a:rPr>
              <a:t>MERLOT Journal of Online Learning and Teaching (JOLT)</a:t>
            </a:r>
            <a:r>
              <a:rPr lang="en-CA" dirty="0" smtClean="0">
                <a:effectLst/>
              </a:rPr>
              <a:t>, Jun 19, 2014</a:t>
            </a:r>
            <a:br>
              <a:rPr lang="en-CA" dirty="0" smtClean="0">
                <a:effectLst/>
              </a:rPr>
            </a:br>
            <a:r>
              <a:rPr lang="en-CA" i="1" dirty="0" smtClean="0">
                <a:effectLst/>
              </a:rPr>
              <a:t>Commentary by Stephen Downes</a:t>
            </a:r>
            <a:r>
              <a:rPr lang="en-CA" dirty="0" smtClean="0">
                <a:effectLst/>
              </a:rPr>
              <a:t> </a:t>
            </a:r>
          </a:p>
          <a:p>
            <a:r>
              <a:rPr lang="en-CA" dirty="0" smtClean="0">
                <a:effectLst/>
              </a:rPr>
              <a:t>According to this paper, "LTIs are chapter-by-chapter lists of detailed learning tasks students are expected to master during the course." The paper describes the employment and use of LTIs during an introductory Organic Chemistry I course at Wilfrid Laurier University and investigates "optimal conditions</a:t>
            </a:r>
            <a:br>
              <a:rPr lang="en-CA" dirty="0" smtClean="0">
                <a:effectLst/>
              </a:rPr>
            </a:br>
            <a:r>
              <a:rPr lang="en-CA" dirty="0" smtClean="0">
                <a:effectLst/>
              </a:rPr>
              <a:t>for implementation of LTIs." The largest impact seemed to be obtained when LTIs helped students determine what they did or did not know. LTIs are an internal Wilfrid Laurier tool, and I wish there was more information or reference to information describing the nature and structure of LTIs, and how they differ from </a:t>
            </a:r>
            <a:r>
              <a:rPr lang="en-CA" dirty="0" err="1" smtClean="0">
                <a:effectLst/>
              </a:rPr>
              <a:t>learnring</a:t>
            </a:r>
            <a:r>
              <a:rPr lang="en-CA" dirty="0" smtClean="0">
                <a:effectLst/>
              </a:rPr>
              <a:t> objects and/or competences.</a:t>
            </a:r>
          </a:p>
          <a:p>
            <a:endParaRPr lang="en-CA" dirty="0"/>
          </a:p>
        </p:txBody>
      </p:sp>
      <p:pic>
        <p:nvPicPr>
          <p:cNvPr id="1536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39952" y="620688"/>
            <a:ext cx="4566399" cy="2992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059689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62500" lnSpcReduction="20000"/>
          </a:bodyPr>
          <a:lstStyle/>
          <a:p>
            <a:r>
              <a:rPr lang="en-CA" b="1" dirty="0" smtClean="0">
                <a:effectLst/>
                <a:hlinkClick r:id="rId2"/>
              </a:rPr>
              <a:t>Theory of Change in Education</a:t>
            </a:r>
            <a:r>
              <a:rPr lang="en-CA" dirty="0" smtClean="0">
                <a:effectLst/>
              </a:rPr>
              <a:t/>
            </a:r>
            <a:br>
              <a:rPr lang="en-CA" dirty="0" smtClean="0">
                <a:effectLst/>
              </a:rPr>
            </a:br>
            <a:r>
              <a:rPr lang="en-CA" dirty="0">
                <a:hlinkClick r:id="rId3"/>
              </a:rPr>
              <a:t>Oliver Quinlan</a:t>
            </a:r>
            <a:r>
              <a:rPr lang="en-CA" dirty="0" smtClean="0">
                <a:effectLst/>
              </a:rPr>
              <a:t>, Jun 16, 2014</a:t>
            </a:r>
            <a:br>
              <a:rPr lang="en-CA" dirty="0" smtClean="0">
                <a:effectLst/>
              </a:rPr>
            </a:br>
            <a:r>
              <a:rPr lang="en-CA" i="1" dirty="0" smtClean="0">
                <a:effectLst/>
              </a:rPr>
              <a:t>Commentary by Stephen Downes</a:t>
            </a:r>
            <a:r>
              <a:rPr lang="en-CA" dirty="0" smtClean="0">
                <a:effectLst/>
              </a:rPr>
              <a:t> </a:t>
            </a:r>
          </a:p>
          <a:p>
            <a:r>
              <a:rPr lang="en-CA" dirty="0" smtClean="0">
                <a:effectLst/>
              </a:rPr>
              <a:t>So here basically is the basis for instructional design: "Start with what you want them to learn, design an experience that will cause them to learn it, build in some checks that this is happening along the way and has happened by the end. This is </a:t>
            </a:r>
            <a:r>
              <a:rPr lang="en-CA" dirty="0" smtClean="0">
                <a:effectLst/>
                <a:hlinkClick r:id="rId4"/>
              </a:rPr>
              <a:t>one of the core lessons of teacher education</a:t>
            </a:r>
            <a:r>
              <a:rPr lang="en-CA" dirty="0" smtClean="0">
                <a:effectLst/>
              </a:rPr>
              <a:t>, and something all effective teachers master, whilst they may decide to tweak it and experiment later." In this post about change Oliver Quinlan looks how this core idea gets lost as, say, new technology takes centre stage. "I see tweets on a fairly regular basis from educators describing how their school has just bought a set of tablet computers, and only now they are looking for how they can be used for learning outcomes." He proposes a </a:t>
            </a:r>
            <a:r>
              <a:rPr lang="en-CA" dirty="0" smtClean="0">
                <a:effectLst/>
                <a:hlinkClick r:id="rId5"/>
              </a:rPr>
              <a:t>theory of change</a:t>
            </a:r>
            <a:r>
              <a:rPr lang="en-CA" dirty="0" smtClean="0">
                <a:effectLst/>
              </a:rPr>
              <a:t> model to address this. Fair enough, but my experience is that change brings with it new problems, new things you want to learn, and new opportunities. You can't just bring in new technology to solve old problems.</a:t>
            </a:r>
          </a:p>
          <a:p>
            <a:endParaRPr lang="en-CA" dirty="0"/>
          </a:p>
        </p:txBody>
      </p:sp>
      <p:pic>
        <p:nvPicPr>
          <p:cNvPr id="2355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8024" y="692696"/>
            <a:ext cx="2857500"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936515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85000" lnSpcReduction="20000"/>
          </a:bodyPr>
          <a:lstStyle/>
          <a:p>
            <a:r>
              <a:rPr lang="en-CA" dirty="0" smtClean="0">
                <a:effectLst/>
              </a:rPr>
              <a:t/>
            </a:r>
            <a:br>
              <a:rPr lang="en-CA" dirty="0" smtClean="0">
                <a:effectLst/>
              </a:rPr>
            </a:br>
            <a:r>
              <a:rPr lang="en-CA" b="1" dirty="0" smtClean="0">
                <a:effectLst/>
                <a:hlinkClick r:id="rId2"/>
              </a:rPr>
              <a:t>The History of Ed-Tech via Patent Applications</a:t>
            </a:r>
            <a:r>
              <a:rPr lang="en-CA" dirty="0" smtClean="0">
                <a:effectLst/>
              </a:rPr>
              <a:t/>
            </a:r>
            <a:br>
              <a:rPr lang="en-CA" dirty="0" smtClean="0">
                <a:effectLst/>
              </a:rPr>
            </a:br>
            <a:r>
              <a:rPr lang="en-CA" dirty="0">
                <a:hlinkClick r:id="rId3"/>
              </a:rPr>
              <a:t>Audrey Watters</a:t>
            </a:r>
            <a:r>
              <a:rPr lang="en-CA" dirty="0" smtClean="0">
                <a:effectLst/>
              </a:rPr>
              <a:t>, </a:t>
            </a:r>
            <a:r>
              <a:rPr lang="en-CA" dirty="0">
                <a:hlinkClick r:id="rId4"/>
              </a:rPr>
              <a:t>Hack Education</a:t>
            </a:r>
            <a:r>
              <a:rPr lang="en-CA" dirty="0" smtClean="0">
                <a:effectLst/>
              </a:rPr>
              <a:t>, Jun 26, 2014</a:t>
            </a:r>
            <a:br>
              <a:rPr lang="en-CA" dirty="0" smtClean="0">
                <a:effectLst/>
              </a:rPr>
            </a:br>
            <a:r>
              <a:rPr lang="en-CA" i="1" dirty="0" smtClean="0">
                <a:effectLst/>
              </a:rPr>
              <a:t>Commentary by Stephen Downes</a:t>
            </a:r>
            <a:r>
              <a:rPr lang="en-CA" dirty="0" smtClean="0">
                <a:effectLst/>
              </a:rPr>
              <a:t> </a:t>
            </a:r>
          </a:p>
          <a:p>
            <a:r>
              <a:rPr lang="en-CA" dirty="0" smtClean="0">
                <a:effectLst/>
              </a:rPr>
              <a:t>I once did a quick survey of how long it would take me to get completely caught up reading patent applications in just one area of </a:t>
            </a:r>
            <a:r>
              <a:rPr lang="en-CA" dirty="0" err="1" smtClean="0">
                <a:effectLst/>
              </a:rPr>
              <a:t>ed</a:t>
            </a:r>
            <a:r>
              <a:rPr lang="en-CA" dirty="0" smtClean="0">
                <a:effectLst/>
              </a:rPr>
              <a:t> tech. It would be, I discovered, several lifetimes. Calling it a 'patent thicket' is an understatement, by far. But this article is a fun read, picking up nine or so influential patents over the years, from the Skinner apparatus for teaching spelling (1866) to Blackboard's Internet-based education support system and methods (1999).</a:t>
            </a:r>
          </a:p>
          <a:p>
            <a:endParaRPr lang="en-CA" dirty="0"/>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5811" y="836712"/>
            <a:ext cx="3024560" cy="4085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597958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7500" lnSpcReduction="20000"/>
          </a:bodyPr>
          <a:lstStyle/>
          <a:p>
            <a:r>
              <a:rPr lang="en-CA" b="1" dirty="0" smtClean="0">
                <a:effectLst/>
                <a:hlinkClick r:id="rId2"/>
              </a:rPr>
              <a:t>“Not Interested in Being #1:” Shanghai May Ditch PISA</a:t>
            </a:r>
            <a:r>
              <a:rPr lang="en-CA" dirty="0" smtClean="0">
                <a:effectLst/>
              </a:rPr>
              <a:t/>
            </a:r>
            <a:br>
              <a:rPr lang="en-CA" dirty="0" smtClean="0">
                <a:effectLst/>
              </a:rPr>
            </a:br>
            <a:r>
              <a:rPr lang="en-CA" dirty="0">
                <a:hlinkClick r:id="rId3"/>
              </a:rPr>
              <a:t>Yong Zhao</a:t>
            </a:r>
            <a:r>
              <a:rPr lang="en-CA" dirty="0" smtClean="0">
                <a:effectLst/>
              </a:rPr>
              <a:t>, Jun 02, 2014</a:t>
            </a:r>
            <a:br>
              <a:rPr lang="en-CA" dirty="0" smtClean="0">
                <a:effectLst/>
              </a:rPr>
            </a:br>
            <a:r>
              <a:rPr lang="en-CA" i="1" dirty="0" smtClean="0">
                <a:effectLst/>
              </a:rPr>
              <a:t>Commentary by Stephen Downes</a:t>
            </a:r>
            <a:r>
              <a:rPr lang="en-CA" dirty="0" smtClean="0">
                <a:effectLst/>
              </a:rPr>
              <a:t> </a:t>
            </a:r>
          </a:p>
          <a:p>
            <a:r>
              <a:rPr lang="en-CA" dirty="0" smtClean="0">
                <a:effectLst/>
              </a:rPr>
              <a:t>This is interesting, especially in the light of other reports (rumours?) that China as a whole (instead of selected districts) will participate in future PISA tests. According to this item, Shanghai is reconsidering its participation. "One of the shortfalls of Shanghai education masked by its top PISA ranking, Mr. Yi, pointed out, is excessive amount of homework, according to the story.... Their skills and qualities should also be acquired from a variety of activities such as play, online activities, and games instead of merely completing academic assignments or extending homework time."</a:t>
            </a:r>
          </a:p>
          <a:p>
            <a:endParaRPr lang="en-CA" dirty="0"/>
          </a:p>
        </p:txBody>
      </p:sp>
    </p:spTree>
    <p:extLst>
      <p:ext uri="{BB962C8B-B14F-4D97-AF65-F5344CB8AC3E}">
        <p14:creationId xmlns:p14="http://schemas.microsoft.com/office/powerpoint/2010/main" val="148373574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85000" lnSpcReduction="20000"/>
          </a:bodyPr>
          <a:lstStyle/>
          <a:p>
            <a:r>
              <a:rPr lang="en-CA" b="1" dirty="0" smtClean="0">
                <a:effectLst/>
                <a:hlinkClick r:id="rId2"/>
              </a:rPr>
              <a:t>20th Century Assessment In A 21st Century Learning Environment</a:t>
            </a:r>
            <a:r>
              <a:rPr lang="en-CA" dirty="0" smtClean="0">
                <a:effectLst/>
              </a:rPr>
              <a:t/>
            </a:r>
            <a:br>
              <a:rPr lang="en-CA" dirty="0" smtClean="0">
                <a:effectLst/>
              </a:rPr>
            </a:br>
            <a:r>
              <a:rPr lang="en-CA" dirty="0">
                <a:hlinkClick r:id="rId3"/>
              </a:rPr>
              <a:t>Terry </a:t>
            </a:r>
            <a:r>
              <a:rPr lang="en-CA" dirty="0" err="1">
                <a:hlinkClick r:id="rId3"/>
              </a:rPr>
              <a:t>Heick</a:t>
            </a:r>
            <a:r>
              <a:rPr lang="en-CA" dirty="0" smtClean="0">
                <a:effectLst/>
              </a:rPr>
              <a:t>, </a:t>
            </a:r>
            <a:r>
              <a:rPr lang="en-CA" dirty="0" err="1">
                <a:hlinkClick r:id="rId4"/>
              </a:rPr>
              <a:t>TeachThought</a:t>
            </a:r>
            <a:r>
              <a:rPr lang="en-CA" dirty="0" smtClean="0">
                <a:effectLst/>
              </a:rPr>
              <a:t>, May 02, 2014</a:t>
            </a:r>
            <a:br>
              <a:rPr lang="en-CA" dirty="0" smtClean="0">
                <a:effectLst/>
              </a:rPr>
            </a:br>
            <a:r>
              <a:rPr lang="en-CA" i="1" dirty="0" smtClean="0">
                <a:effectLst/>
              </a:rPr>
              <a:t>Commentary by Stephen Downes</a:t>
            </a:r>
            <a:r>
              <a:rPr lang="en-CA" dirty="0" smtClean="0">
                <a:effectLst/>
              </a:rPr>
              <a:t> </a:t>
            </a:r>
          </a:p>
          <a:p>
            <a:r>
              <a:rPr lang="en-CA" dirty="0" smtClean="0">
                <a:effectLst/>
              </a:rPr>
              <a:t>Why is there so much emphasis (still!) on testing? "According to </a:t>
            </a:r>
            <a:r>
              <a:rPr lang="en-CA" dirty="0" smtClean="0">
                <a:effectLst/>
                <a:hlinkClick r:id="rId5"/>
              </a:rPr>
              <a:t>SmarterBalanced.org</a:t>
            </a:r>
            <a:r>
              <a:rPr lang="en-CA" dirty="0" smtClean="0">
                <a:effectLst/>
              </a:rPr>
              <a:t>, the per-student cost for testing is currently around $31 per student. Multiply that by nearly </a:t>
            </a:r>
            <a:r>
              <a:rPr lang="en-CA" dirty="0" smtClean="0">
                <a:effectLst/>
                <a:hlinkClick r:id="rId6"/>
              </a:rPr>
              <a:t>fifty million students</a:t>
            </a:r>
            <a:r>
              <a:rPr lang="en-CA" dirty="0" smtClean="0">
                <a:effectLst/>
              </a:rPr>
              <a:t>, and you’ve got a big pile of money up for grabs. This makes efforts here grounded as much in business principle as in pedagogy–and a resulting ugly, two-headed affair: money and learning."</a:t>
            </a:r>
          </a:p>
          <a:p>
            <a:endParaRPr lang="en-CA" dirty="0"/>
          </a:p>
        </p:txBody>
      </p:sp>
      <p:pic>
        <p:nvPicPr>
          <p:cNvPr id="7782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26309" y="723900"/>
            <a:ext cx="3293816" cy="22010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955369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0000" lnSpcReduction="20000"/>
          </a:bodyPr>
          <a:lstStyle/>
          <a:p>
            <a:r>
              <a:rPr lang="en-CA" b="1" dirty="0" smtClean="0">
                <a:effectLst/>
                <a:hlinkClick r:id="rId2"/>
              </a:rPr>
              <a:t>The Learning Curve: Education and Skills for Life</a:t>
            </a:r>
            <a:r>
              <a:rPr lang="en-CA" dirty="0" smtClean="0">
                <a:effectLst/>
              </a:rPr>
              <a:t/>
            </a:r>
            <a:br>
              <a:rPr lang="en-CA" dirty="0" smtClean="0">
                <a:effectLst/>
              </a:rPr>
            </a:br>
            <a:r>
              <a:rPr lang="en-CA" dirty="0">
                <a:hlinkClick r:id="rId3"/>
              </a:rPr>
              <a:t>Paul </a:t>
            </a:r>
            <a:r>
              <a:rPr lang="en-CA" dirty="0" err="1">
                <a:hlinkClick r:id="rId3"/>
              </a:rPr>
              <a:t>Kielstra</a:t>
            </a:r>
            <a:r>
              <a:rPr lang="en-CA" dirty="0" smtClean="0">
                <a:effectLst/>
              </a:rPr>
              <a:t>, </a:t>
            </a:r>
            <a:r>
              <a:rPr lang="en-CA" dirty="0">
                <a:hlinkClick r:id="rId4"/>
              </a:rPr>
              <a:t>Pearson</a:t>
            </a:r>
            <a:r>
              <a:rPr lang="en-CA" dirty="0" smtClean="0">
                <a:effectLst/>
              </a:rPr>
              <a:t>, Jun 09, 2014</a:t>
            </a:r>
            <a:br>
              <a:rPr lang="en-CA" dirty="0" smtClean="0">
                <a:effectLst/>
              </a:rPr>
            </a:br>
            <a:r>
              <a:rPr lang="en-CA" i="1" dirty="0" smtClean="0">
                <a:effectLst/>
              </a:rPr>
              <a:t>Commentary by Stephen Downes</a:t>
            </a:r>
            <a:r>
              <a:rPr lang="en-CA" dirty="0" smtClean="0">
                <a:effectLst/>
              </a:rPr>
              <a:t> </a:t>
            </a:r>
          </a:p>
          <a:p>
            <a:r>
              <a:rPr lang="en-CA" dirty="0" smtClean="0">
                <a:effectLst/>
              </a:rPr>
              <a:t>This is a fairly basic-level report on some trends in education and skills development, focused mostly on lifelong learning. The full 28-page PDF is </a:t>
            </a:r>
            <a:r>
              <a:rPr lang="en-CA" dirty="0" smtClean="0">
                <a:effectLst/>
                <a:hlinkClick r:id="rId5"/>
              </a:rPr>
              <a:t>available here</a:t>
            </a:r>
            <a:r>
              <a:rPr lang="en-CA" dirty="0" smtClean="0">
                <a:effectLst/>
              </a:rPr>
              <a:t>. While nothing in the report is particularly controversial, the language and emphasis is clearly slanted toward a particular perspective. For example, this reflects an emphasis on economic development and skills, as opposed to personal development and learning: "the OECD estimates that half of the economic growth in developed countries in the last decade came from better skills." Or, for example: "The average time spent in school by a country’s students and the labour productivity of its workers have been statistically linked." This is true when school is the only option, but it on the verge of being disrupted by open learning. So read the report with caution.</a:t>
            </a:r>
          </a:p>
          <a:p>
            <a:endParaRPr lang="en-CA" dirty="0"/>
          </a:p>
        </p:txBody>
      </p:sp>
      <p:pic>
        <p:nvPicPr>
          <p:cNvPr id="3379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476672"/>
            <a:ext cx="4408190" cy="2821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400081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47500" lnSpcReduction="20000"/>
          </a:bodyPr>
          <a:lstStyle/>
          <a:p>
            <a:r>
              <a:rPr lang="en-CA" b="1" dirty="0" smtClean="0">
                <a:effectLst/>
                <a:hlinkClick r:id="rId2"/>
              </a:rPr>
              <a:t>Understanding and learning outcomes</a:t>
            </a:r>
            <a:r>
              <a:rPr lang="en-CA" dirty="0" smtClean="0">
                <a:effectLst/>
              </a:rPr>
              <a:t/>
            </a:r>
            <a:br>
              <a:rPr lang="en-CA" dirty="0" smtClean="0">
                <a:effectLst/>
              </a:rPr>
            </a:br>
            <a:r>
              <a:rPr lang="en-CA" dirty="0" smtClean="0">
                <a:effectLst/>
              </a:rPr>
              <a:t>May 09, 2014</a:t>
            </a:r>
            <a:br>
              <a:rPr lang="en-CA" dirty="0" smtClean="0">
                <a:effectLst/>
              </a:rPr>
            </a:br>
            <a:r>
              <a:rPr lang="en-CA" i="1" dirty="0" smtClean="0">
                <a:effectLst/>
              </a:rPr>
              <a:t>Commentary by Stephen Downes</a:t>
            </a:r>
            <a:r>
              <a:rPr lang="en-CA" dirty="0" smtClean="0">
                <a:effectLst/>
              </a:rPr>
              <a:t> </a:t>
            </a:r>
          </a:p>
          <a:p>
            <a:r>
              <a:rPr lang="en-CA" dirty="0" smtClean="0">
                <a:effectLst/>
              </a:rPr>
              <a:t>Gardner Campbell examines "the seemingly endless fascination with 'learning outcomes'" and the ingenious idea that "teachers should think about what they believe should happen in the student as a result of the class." But this, he says, leads toward a behaviourist paradigm and away from "the cognitivist turn" that has characterized education in recent years. It leads toward 'specific knowledge'. "Two of the words we must never, ever use are 'understand' and 'appreciate.'" - we are told that these are vague words, when (as Chronicle blogger </a:t>
            </a:r>
            <a:r>
              <a:rPr lang="en-CA" dirty="0" smtClean="0">
                <a:effectLst/>
                <a:hlinkClick r:id="rId3"/>
              </a:rPr>
              <a:t>Robert Talbert says</a:t>
            </a:r>
            <a:r>
              <a:rPr lang="en-CA" dirty="0" smtClean="0">
                <a:effectLst/>
              </a:rPr>
              <a:t>) we should specific words to describe outcomes. Mushy objectives can't be measured. But it's not so much that they're mushy (and here I'm reading into him a bit) but they're </a:t>
            </a:r>
            <a:r>
              <a:rPr lang="en-CA" i="1" dirty="0" smtClean="0">
                <a:effectLst/>
              </a:rPr>
              <a:t>complex</a:t>
            </a:r>
            <a:r>
              <a:rPr lang="en-CA" dirty="0" smtClean="0">
                <a:effectLst/>
              </a:rPr>
              <a:t>. The paradoxes that seem to abound in learning are actually reflective of the underlying nature of learning. Reading slowly is ineffective, for example, is the goal of reading is to 'have read' - as it seems to be using tools like </a:t>
            </a:r>
            <a:r>
              <a:rPr lang="en-CA" dirty="0" smtClean="0">
                <a:effectLst/>
                <a:hlinkClick r:id="rId4"/>
              </a:rPr>
              <a:t>Spritz</a:t>
            </a:r>
            <a:r>
              <a:rPr lang="en-CA" dirty="0" smtClean="0">
                <a:effectLst/>
              </a:rPr>
              <a:t> to speed-read. Back to </a:t>
            </a:r>
            <a:r>
              <a:rPr lang="en-CA" dirty="0" err="1" smtClean="0">
                <a:effectLst/>
              </a:rPr>
              <a:t>Bogost</a:t>
            </a:r>
            <a:r>
              <a:rPr lang="en-CA" dirty="0" smtClean="0">
                <a:effectLst/>
              </a:rPr>
              <a:t>: "Spritz hasn’t stepped in to sabotage comprehension, but to formalize and excuse its eradication."</a:t>
            </a:r>
          </a:p>
          <a:p>
            <a:r>
              <a:rPr lang="en-CA" dirty="0" smtClean="0">
                <a:effectLst/>
              </a:rPr>
              <a:t/>
            </a:r>
            <a:br>
              <a:rPr lang="en-CA" dirty="0" smtClean="0">
                <a:effectLst/>
              </a:rPr>
            </a:br>
            <a:r>
              <a:rPr lang="en-CA" dirty="0" smtClean="0">
                <a:effectLst/>
              </a:rPr>
              <a:t>In my own work, I'm often an </a:t>
            </a:r>
            <a:r>
              <a:rPr lang="en-CA" dirty="0" err="1" smtClean="0">
                <a:effectLst/>
              </a:rPr>
              <a:t>eliminativist</a:t>
            </a:r>
            <a:r>
              <a:rPr lang="en-CA" dirty="0" smtClean="0">
                <a:effectLst/>
              </a:rPr>
              <a:t>. I don't like it when people use words as though they were some sort of conceptual black box, as though (say) the story is over when they say that something "fosters understanding." But this </a:t>
            </a:r>
            <a:r>
              <a:rPr lang="en-CA" dirty="0" err="1" smtClean="0">
                <a:effectLst/>
              </a:rPr>
              <a:t>eliminativist</a:t>
            </a:r>
            <a:r>
              <a:rPr lang="en-CA" dirty="0" smtClean="0">
                <a:effectLst/>
              </a:rPr>
              <a:t> part of me should be thought of as an attempt to dehumanize learning, it should be seen as an instance of this: "these complexities matter. When confident, simple, plain, orderly advice is given about a complex matter, I hear the sound of the hatchet replaced by the sound of wood snapping as the branch I’m sitting on gives way."</a:t>
            </a:r>
          </a:p>
          <a:p>
            <a:endParaRPr lang="en-CA" dirty="0"/>
          </a:p>
        </p:txBody>
      </p:sp>
    </p:spTree>
    <p:extLst>
      <p:ext uri="{BB962C8B-B14F-4D97-AF65-F5344CB8AC3E}">
        <p14:creationId xmlns:p14="http://schemas.microsoft.com/office/powerpoint/2010/main" val="6131198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47500" lnSpcReduction="20000"/>
          </a:bodyPr>
          <a:lstStyle/>
          <a:p>
            <a:r>
              <a:rPr lang="en-CA" b="1" dirty="0" smtClean="0">
                <a:effectLst/>
                <a:hlinkClick r:id="rId2"/>
              </a:rPr>
              <a:t>Ed tech behaviorism</a:t>
            </a:r>
            <a:r>
              <a:rPr lang="en-CA" dirty="0" smtClean="0">
                <a:effectLst/>
              </a:rPr>
              <a:t/>
            </a:r>
            <a:br>
              <a:rPr lang="en-CA" dirty="0" smtClean="0">
                <a:effectLst/>
              </a:rPr>
            </a:br>
            <a:r>
              <a:rPr lang="en-CA" dirty="0">
                <a:hlinkClick r:id="rId3"/>
              </a:rPr>
              <a:t>Scott </a:t>
            </a:r>
            <a:r>
              <a:rPr lang="en-CA" dirty="0" err="1">
                <a:hlinkClick r:id="rId3"/>
              </a:rPr>
              <a:t>Mcleod</a:t>
            </a:r>
            <a:r>
              <a:rPr lang="en-CA" dirty="0" smtClean="0">
                <a:effectLst/>
              </a:rPr>
              <a:t>, </a:t>
            </a:r>
            <a:r>
              <a:rPr lang="en-CA" dirty="0">
                <a:hlinkClick r:id="rId4"/>
              </a:rPr>
              <a:t>Dangerously Irrelevant</a:t>
            </a:r>
            <a:r>
              <a:rPr lang="en-CA" dirty="0" smtClean="0">
                <a:effectLst/>
              </a:rPr>
              <a:t>, Jun 16, 2014</a:t>
            </a:r>
            <a:br>
              <a:rPr lang="en-CA" dirty="0" smtClean="0">
                <a:effectLst/>
              </a:rPr>
            </a:br>
            <a:r>
              <a:rPr lang="en-CA" i="1" dirty="0" smtClean="0">
                <a:effectLst/>
              </a:rPr>
              <a:t>Commentary by Stephen Downes</a:t>
            </a:r>
            <a:r>
              <a:rPr lang="en-CA" dirty="0" smtClean="0">
                <a:effectLst/>
              </a:rPr>
              <a:t> </a:t>
            </a:r>
          </a:p>
          <a:p>
            <a:r>
              <a:rPr lang="en-CA" dirty="0" smtClean="0">
                <a:effectLst/>
              </a:rPr>
              <a:t>Although behaviourism has several flavours, it is in general the idea that you can (only) talk about mental phenomena, such as learning and cognition, in terms of behaviour. The mind in behaviourism is treated as a black box, to which we do not have evidentiary access. This for the most part remains the case today, which means that most all educational theory belongs either to the category of (a) continuing to use the black box, or (b) making stuff up that we </a:t>
            </a:r>
            <a:r>
              <a:rPr lang="en-CA" i="1" dirty="0" smtClean="0">
                <a:effectLst/>
              </a:rPr>
              <a:t>think</a:t>
            </a:r>
            <a:r>
              <a:rPr lang="en-CA" dirty="0" smtClean="0">
                <a:effectLst/>
              </a:rPr>
              <a:t> characterizes cognitive phenomena. That is why technologists continue to employ what we would still call behaviourist methodology. Technology cannot respond to made-up phenomena (like mental 'constructions' or 'intentions') that we can't detect or measure. Nobody's happy with the current situation, but until we get accurate neural mapping, that's what we're left with.</a:t>
            </a:r>
          </a:p>
          <a:p>
            <a:r>
              <a:rPr lang="en-CA" dirty="0" smtClean="0">
                <a:effectLst/>
              </a:rPr>
              <a:t/>
            </a:r>
            <a:br>
              <a:rPr lang="en-CA" dirty="0" smtClean="0">
                <a:effectLst/>
              </a:rPr>
            </a:br>
            <a:r>
              <a:rPr lang="en-CA" dirty="0" smtClean="0">
                <a:effectLst/>
              </a:rPr>
              <a:t>To see my point, take a look at this account of the 'affective context model', which </a:t>
            </a:r>
            <a:r>
              <a:rPr lang="en-CA" dirty="0" smtClean="0">
                <a:effectLst/>
                <a:hlinkClick r:id="rId5"/>
              </a:rPr>
              <a:t>according to Nick </a:t>
            </a:r>
            <a:r>
              <a:rPr lang="en-CA" dirty="0" err="1" smtClean="0">
                <a:effectLst/>
                <a:hlinkClick r:id="rId5"/>
              </a:rPr>
              <a:t>Shackleton</a:t>
            </a:r>
            <a:r>
              <a:rPr lang="en-CA" dirty="0" smtClean="0">
                <a:effectLst/>
                <a:hlinkClick r:id="rId5"/>
              </a:rPr>
              <a:t>-Jones</a:t>
            </a:r>
            <a:r>
              <a:rPr lang="en-CA" dirty="0" smtClean="0">
                <a:effectLst/>
              </a:rPr>
              <a:t>, "explains how learning takes place": "As we experience the world our brains need some way of deciding what to encode and how to encode it, so as to retrieve it in a way which is useful. Our minds solve this problem by encoding information along with its affective context – that is, our affective response to what we experience." This explanation is </a:t>
            </a:r>
            <a:r>
              <a:rPr lang="en-CA" i="1" dirty="0" smtClean="0">
                <a:effectLst/>
              </a:rPr>
              <a:t>filled</a:t>
            </a:r>
            <a:r>
              <a:rPr lang="en-CA" dirty="0" smtClean="0">
                <a:effectLst/>
              </a:rPr>
              <a:t> with made-up entities - like the brain "needing" to decide, it "encoding" it, it "retrieving" it, even the idea of "information" in our brain, let alone the "affective context" itself - </a:t>
            </a:r>
            <a:r>
              <a:rPr lang="en-CA" i="1" dirty="0" smtClean="0">
                <a:effectLst/>
              </a:rPr>
              <a:t>none</a:t>
            </a:r>
            <a:r>
              <a:rPr lang="en-CA" dirty="0" smtClean="0">
                <a:effectLst/>
              </a:rPr>
              <a:t> of this can be measured or observed, and that's </a:t>
            </a:r>
            <a:r>
              <a:rPr lang="en-CA" i="1" dirty="0" smtClean="0">
                <a:effectLst/>
              </a:rPr>
              <a:t>why</a:t>
            </a:r>
            <a:r>
              <a:rPr lang="en-CA" dirty="0" smtClean="0">
                <a:effectLst/>
              </a:rPr>
              <a:t> technologists measure responses rather than (say) 'encodings'.</a:t>
            </a:r>
          </a:p>
          <a:p>
            <a:endParaRPr lang="en-CA" dirty="0"/>
          </a:p>
        </p:txBody>
      </p:sp>
    </p:spTree>
    <p:extLst>
      <p:ext uri="{BB962C8B-B14F-4D97-AF65-F5344CB8AC3E}">
        <p14:creationId xmlns:p14="http://schemas.microsoft.com/office/powerpoint/2010/main" val="137037026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62500" lnSpcReduction="20000"/>
          </a:bodyPr>
          <a:lstStyle/>
          <a:p>
            <a:r>
              <a:rPr lang="en-CA" dirty="0" smtClean="0">
                <a:effectLst/>
              </a:rPr>
              <a:t/>
            </a:r>
            <a:br>
              <a:rPr lang="en-CA" dirty="0" smtClean="0">
                <a:effectLst/>
              </a:rPr>
            </a:br>
            <a:r>
              <a:rPr lang="en-CA" b="1" dirty="0" smtClean="0">
                <a:effectLst/>
                <a:hlinkClick r:id="rId2"/>
              </a:rPr>
              <a:t>Biology’s Shameful Refusal to Disown the Machine-Organism</a:t>
            </a:r>
            <a:r>
              <a:rPr lang="en-CA" dirty="0" smtClean="0">
                <a:effectLst/>
              </a:rPr>
              <a:t/>
            </a:r>
            <a:br>
              <a:rPr lang="en-CA" dirty="0" smtClean="0">
                <a:effectLst/>
              </a:rPr>
            </a:br>
            <a:r>
              <a:rPr lang="en-CA" dirty="0">
                <a:hlinkClick r:id="rId3"/>
              </a:rPr>
              <a:t>Stephen L. </a:t>
            </a:r>
            <a:r>
              <a:rPr lang="en-CA" dirty="0" err="1">
                <a:hlinkClick r:id="rId3"/>
              </a:rPr>
              <a:t>Talbott</a:t>
            </a:r>
            <a:r>
              <a:rPr lang="en-CA" dirty="0" smtClean="0">
                <a:effectLst/>
              </a:rPr>
              <a:t>, </a:t>
            </a:r>
            <a:r>
              <a:rPr lang="en-CA" dirty="0">
                <a:hlinkClick r:id="rId4"/>
              </a:rPr>
              <a:t>The Nature Institute</a:t>
            </a:r>
            <a:r>
              <a:rPr lang="en-CA" dirty="0" smtClean="0">
                <a:effectLst/>
              </a:rPr>
              <a:t>, Apr 27, 2014</a:t>
            </a:r>
            <a:br>
              <a:rPr lang="en-CA" dirty="0" smtClean="0">
                <a:effectLst/>
              </a:rPr>
            </a:br>
            <a:r>
              <a:rPr lang="en-CA" i="1" dirty="0" smtClean="0">
                <a:effectLst/>
              </a:rPr>
              <a:t>Commentary by Stephen Downes</a:t>
            </a:r>
            <a:r>
              <a:rPr lang="en-CA" dirty="0" smtClean="0">
                <a:effectLst/>
              </a:rPr>
              <a:t> </a:t>
            </a:r>
          </a:p>
          <a:p>
            <a:r>
              <a:rPr lang="en-CA" dirty="0" smtClean="0">
                <a:effectLst/>
              </a:rPr>
              <a:t>The metaphors we live by shape the expectations we have. But if the metaphor is inappropriate, so are our expectations. Such is the case with the 'body as machine' metaphor, writes Steven </a:t>
            </a:r>
            <a:r>
              <a:rPr lang="en-CA" dirty="0" err="1" smtClean="0">
                <a:effectLst/>
              </a:rPr>
              <a:t>Talbott</a:t>
            </a:r>
            <a:r>
              <a:rPr lang="en-CA" dirty="0" smtClean="0">
                <a:effectLst/>
              </a:rPr>
              <a:t> in this excellent essay. Take even something so simple as the 'heart as pump' metaphor. It conjures a single engine pushing blood through a system of pipes. But most circulatory fluid is outside the popes and the whole body contributes to circulation, a process that resembles tidal ebb and flow more than movement through a pipe. In the same way, I would argue, the 'mind as computer' metaphor is equally misleading, representing cognition as a set of individual data stores, when in fact even a simple concept like 'Paris' is more like a wave of interconnected neural activations, an activation that takes place </a:t>
            </a:r>
            <a:r>
              <a:rPr lang="en-CA" i="1" dirty="0" smtClean="0">
                <a:effectLst/>
              </a:rPr>
              <a:t>in the very same body</a:t>
            </a:r>
            <a:r>
              <a:rPr lang="en-CA" dirty="0" smtClean="0">
                <a:effectLst/>
              </a:rPr>
              <a:t> of water as the next wave (which may be 'plaster' or 'France' or 'Hilton' or whatever).</a:t>
            </a:r>
            <a:endParaRPr lang="en-CA" dirty="0">
              <a:effectLst/>
            </a:endParaRPr>
          </a:p>
        </p:txBody>
      </p:sp>
    </p:spTree>
    <p:extLst>
      <p:ext uri="{BB962C8B-B14F-4D97-AF65-F5344CB8AC3E}">
        <p14:creationId xmlns:p14="http://schemas.microsoft.com/office/powerpoint/2010/main" val="122298593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85000" lnSpcReduction="20000"/>
          </a:bodyPr>
          <a:lstStyle/>
          <a:p>
            <a:r>
              <a:rPr lang="en-CA" b="1" dirty="0" smtClean="0">
                <a:effectLst/>
                <a:hlinkClick r:id="rId2"/>
              </a:rPr>
              <a:t>Will competency-based degree programs come to Canada?</a:t>
            </a:r>
            <a:r>
              <a:rPr lang="en-CA" dirty="0" smtClean="0">
                <a:effectLst/>
              </a:rPr>
              <a:t/>
            </a:r>
            <a:br>
              <a:rPr lang="en-CA" dirty="0" smtClean="0">
                <a:effectLst/>
              </a:rPr>
            </a:br>
            <a:r>
              <a:rPr lang="en-CA" dirty="0">
                <a:hlinkClick r:id="rId3"/>
              </a:rPr>
              <a:t>Rosanna </a:t>
            </a:r>
            <a:r>
              <a:rPr lang="en-CA" dirty="0" err="1">
                <a:hlinkClick r:id="rId3"/>
              </a:rPr>
              <a:t>Tamburri</a:t>
            </a:r>
            <a:r>
              <a:rPr lang="en-CA" dirty="0" smtClean="0">
                <a:effectLst/>
              </a:rPr>
              <a:t>, </a:t>
            </a:r>
            <a:r>
              <a:rPr lang="en-CA" dirty="0">
                <a:hlinkClick r:id="rId4"/>
              </a:rPr>
              <a:t>University Affairs</a:t>
            </a:r>
            <a:r>
              <a:rPr lang="en-CA" dirty="0" smtClean="0">
                <a:effectLst/>
              </a:rPr>
              <a:t>, Jun 13, 2014</a:t>
            </a:r>
            <a:br>
              <a:rPr lang="en-CA" dirty="0" smtClean="0">
                <a:effectLst/>
              </a:rPr>
            </a:br>
            <a:r>
              <a:rPr lang="en-CA" i="1" dirty="0" smtClean="0">
                <a:effectLst/>
              </a:rPr>
              <a:t>Commentary by Stephen Downes</a:t>
            </a:r>
            <a:r>
              <a:rPr lang="en-CA" dirty="0" smtClean="0">
                <a:effectLst/>
              </a:rPr>
              <a:t> </a:t>
            </a:r>
          </a:p>
          <a:p>
            <a:r>
              <a:rPr lang="en-CA" dirty="0" smtClean="0">
                <a:effectLst/>
              </a:rPr>
              <a:t>As </a:t>
            </a:r>
            <a:r>
              <a:rPr lang="en-CA" dirty="0" err="1" smtClean="0">
                <a:effectLst/>
                <a:hlinkClick r:id="rId5"/>
              </a:rPr>
              <a:t>Academica</a:t>
            </a:r>
            <a:r>
              <a:rPr lang="en-CA" dirty="0" smtClean="0">
                <a:effectLst/>
              </a:rPr>
              <a:t> summarizes (with helpful links), "An article in </a:t>
            </a:r>
            <a:r>
              <a:rPr lang="en-CA" i="1" dirty="0" smtClean="0">
                <a:effectLst/>
              </a:rPr>
              <a:t>University Affairs</a:t>
            </a:r>
            <a:r>
              <a:rPr lang="en-CA" dirty="0" smtClean="0">
                <a:effectLst/>
              </a:rPr>
              <a:t> examines the potential for the growth of </a:t>
            </a:r>
            <a:r>
              <a:rPr lang="en-CA" dirty="0" smtClean="0">
                <a:effectLst/>
                <a:hlinkClick r:id="rId6"/>
              </a:rPr>
              <a:t>competency-based education</a:t>
            </a:r>
            <a:r>
              <a:rPr lang="en-CA" dirty="0" smtClean="0">
                <a:effectLst/>
              </a:rPr>
              <a:t> (CBE) programs in Canada. </a:t>
            </a:r>
            <a:r>
              <a:rPr lang="en-CA" dirty="0" smtClean="0">
                <a:effectLst/>
                <a:hlinkClick r:id="rId7"/>
              </a:rPr>
              <a:t>CBE models</a:t>
            </a:r>
            <a:r>
              <a:rPr lang="en-CA" dirty="0" smtClean="0">
                <a:effectLst/>
              </a:rPr>
              <a:t> offer credentials based on demonstrated proficiencies, not on time spent in the classroom." Critics of CBE argue that it seems too much like training and is focused too much on outcomes, not process.</a:t>
            </a:r>
          </a:p>
          <a:p>
            <a:endParaRPr lang="en-CA" dirty="0"/>
          </a:p>
        </p:txBody>
      </p:sp>
    </p:spTree>
    <p:extLst>
      <p:ext uri="{BB962C8B-B14F-4D97-AF65-F5344CB8AC3E}">
        <p14:creationId xmlns:p14="http://schemas.microsoft.com/office/powerpoint/2010/main" val="69677794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62500" lnSpcReduction="20000"/>
          </a:bodyPr>
          <a:lstStyle/>
          <a:p>
            <a:r>
              <a:rPr lang="en-CA" b="1" dirty="0" smtClean="0">
                <a:effectLst/>
                <a:hlinkClick r:id="rId2"/>
              </a:rPr>
              <a:t>Going All In: How to Make Competency-Based Learning Work</a:t>
            </a:r>
            <a:r>
              <a:rPr lang="en-CA" dirty="0" smtClean="0">
                <a:effectLst/>
              </a:rPr>
              <a:t/>
            </a:r>
            <a:br>
              <a:rPr lang="en-CA" dirty="0" smtClean="0">
                <a:effectLst/>
              </a:rPr>
            </a:br>
            <a:r>
              <a:rPr lang="en-CA" dirty="0">
                <a:hlinkClick r:id="rId3"/>
              </a:rPr>
              <a:t>Katrina Schwartz</a:t>
            </a:r>
            <a:r>
              <a:rPr lang="en-CA" dirty="0" smtClean="0">
                <a:effectLst/>
              </a:rPr>
              <a:t>, </a:t>
            </a:r>
            <a:r>
              <a:rPr lang="en-CA" dirty="0">
                <a:hlinkClick r:id="rId4"/>
              </a:rPr>
              <a:t>Mind/Shift</a:t>
            </a:r>
            <a:r>
              <a:rPr lang="en-CA" dirty="0" smtClean="0">
                <a:effectLst/>
              </a:rPr>
              <a:t>, Jun 16, 2014</a:t>
            </a:r>
            <a:br>
              <a:rPr lang="en-CA" dirty="0" smtClean="0">
                <a:effectLst/>
              </a:rPr>
            </a:br>
            <a:r>
              <a:rPr lang="en-CA" i="1" dirty="0" smtClean="0">
                <a:effectLst/>
              </a:rPr>
              <a:t>Commentary by Stephen Downes</a:t>
            </a:r>
            <a:r>
              <a:rPr lang="en-CA" dirty="0" smtClean="0">
                <a:effectLst/>
              </a:rPr>
              <a:t> </a:t>
            </a:r>
          </a:p>
          <a:p>
            <a:r>
              <a:rPr lang="en-CA" dirty="0" smtClean="0">
                <a:effectLst/>
              </a:rPr>
              <a:t>Examination of the employment of competency-based learning in New Hampshire and a discussion of the issues around competency-based learning in general. For my own part, I think something like competency-based learning is the way of the future, but not for the reasons suggested. Katrina Schwartz quotes Paul Leather, deputy commissioner of education: “You can’t truly do personalized learning and also continue to have common expectations without competencies,” Leather said. “They take state standards and put them in the hands of students, teachers and parents and make them real for them.” But why, I would wonder, would you have </a:t>
            </a:r>
            <a:r>
              <a:rPr lang="en-CA" i="1" dirty="0" smtClean="0">
                <a:effectLst/>
              </a:rPr>
              <a:t>common</a:t>
            </a:r>
            <a:r>
              <a:rPr lang="en-CA" dirty="0" smtClean="0">
                <a:effectLst/>
              </a:rPr>
              <a:t> standards. The beauty of competency-based personal learning is that everybody can become competent at </a:t>
            </a:r>
            <a:r>
              <a:rPr lang="en-CA" i="1" dirty="0" smtClean="0">
                <a:effectLst/>
              </a:rPr>
              <a:t>some</a:t>
            </a:r>
            <a:r>
              <a:rPr lang="en-CA" dirty="0" smtClean="0">
                <a:effectLst/>
              </a:rPr>
              <a:t> thing without the requirement that they become competent in the </a:t>
            </a:r>
            <a:r>
              <a:rPr lang="en-CA" i="1" dirty="0" smtClean="0">
                <a:effectLst/>
              </a:rPr>
              <a:t>same</a:t>
            </a:r>
            <a:r>
              <a:rPr lang="en-CA" dirty="0" smtClean="0">
                <a:effectLst/>
              </a:rPr>
              <a:t> thing.</a:t>
            </a:r>
          </a:p>
          <a:p>
            <a:endParaRPr lang="en-CA" dirty="0"/>
          </a:p>
        </p:txBody>
      </p:sp>
    </p:spTree>
    <p:extLst>
      <p:ext uri="{BB962C8B-B14F-4D97-AF65-F5344CB8AC3E}">
        <p14:creationId xmlns:p14="http://schemas.microsoft.com/office/powerpoint/2010/main" val="1530608860"/>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55000" lnSpcReduction="20000"/>
          </a:bodyPr>
          <a:lstStyle/>
          <a:p>
            <a:r>
              <a:rPr lang="en-CA" dirty="0" smtClean="0">
                <a:effectLst/>
              </a:rPr>
              <a:t/>
            </a:r>
            <a:br>
              <a:rPr lang="en-CA" dirty="0" smtClean="0">
                <a:effectLst/>
              </a:rPr>
            </a:br>
            <a:r>
              <a:rPr lang="en-CA" b="1" dirty="0" smtClean="0">
                <a:effectLst/>
                <a:hlinkClick r:id="rId2"/>
              </a:rPr>
              <a:t>Productivity Implications of a Shift to Competency-Based Education: An environmental scan and review of the relevant literature</a:t>
            </a:r>
            <a:r>
              <a:rPr lang="en-CA" dirty="0" smtClean="0">
                <a:effectLst/>
              </a:rPr>
              <a:t/>
            </a:r>
            <a:br>
              <a:rPr lang="en-CA" dirty="0" smtClean="0">
                <a:effectLst/>
              </a:rPr>
            </a:br>
            <a:r>
              <a:rPr lang="en-CA" dirty="0">
                <a:hlinkClick r:id="rId3"/>
              </a:rPr>
              <a:t>Brian </a:t>
            </a:r>
            <a:r>
              <a:rPr lang="en-CA" dirty="0" err="1">
                <a:hlinkClick r:id="rId3"/>
              </a:rPr>
              <a:t>Abner</a:t>
            </a:r>
            <a:r>
              <a:rPr lang="en-CA" dirty="0" smtClean="0">
                <a:effectLst/>
              </a:rPr>
              <a:t>, </a:t>
            </a:r>
            <a:r>
              <a:rPr lang="en-CA" dirty="0">
                <a:hlinkClick r:id="rId4"/>
              </a:rPr>
              <a:t>Oksana </a:t>
            </a:r>
            <a:r>
              <a:rPr lang="en-CA" dirty="0" err="1">
                <a:hlinkClick r:id="rId4"/>
              </a:rPr>
              <a:t>Bartosh</a:t>
            </a:r>
            <a:r>
              <a:rPr lang="en-CA" dirty="0" smtClean="0">
                <a:effectLst/>
              </a:rPr>
              <a:t>, </a:t>
            </a:r>
            <a:r>
              <a:rPr lang="en-CA" dirty="0">
                <a:hlinkClick r:id="rId5"/>
              </a:rPr>
              <a:t>Charles </a:t>
            </a:r>
            <a:r>
              <a:rPr lang="en-CA" dirty="0" err="1">
                <a:hlinkClick r:id="rId5"/>
              </a:rPr>
              <a:t>Ungerleider</a:t>
            </a:r>
            <a:r>
              <a:rPr lang="en-CA" dirty="0" smtClean="0">
                <a:effectLst/>
              </a:rPr>
              <a:t>, </a:t>
            </a:r>
            <a:r>
              <a:rPr lang="en-CA" dirty="0">
                <a:hlinkClick r:id="rId6"/>
              </a:rPr>
              <a:t>Higher Education Quality Council of Ontario</a:t>
            </a:r>
            <a:r>
              <a:rPr lang="en-CA" dirty="0" smtClean="0">
                <a:effectLst/>
              </a:rPr>
              <a:t>, Jun 18, 2014</a:t>
            </a:r>
            <a:br>
              <a:rPr lang="en-CA" dirty="0" smtClean="0">
                <a:effectLst/>
              </a:rPr>
            </a:br>
            <a:r>
              <a:rPr lang="en-CA" i="1" dirty="0" smtClean="0">
                <a:effectLst/>
              </a:rPr>
              <a:t>Commentary by Stephen Downes</a:t>
            </a:r>
            <a:r>
              <a:rPr lang="en-CA" dirty="0" smtClean="0">
                <a:effectLst/>
              </a:rPr>
              <a:t> </a:t>
            </a:r>
          </a:p>
          <a:p>
            <a:r>
              <a:rPr lang="en-CA" dirty="0" smtClean="0">
                <a:effectLst/>
              </a:rPr>
              <a:t>I think this is true: "</a:t>
            </a:r>
            <a:r>
              <a:rPr lang="en-CA" dirty="0"/>
              <a:t>There is no systematic, comprehensive study indicating that the purported skills from a CBE program translate into performance, either in graduation results or in the labour market." That does not mean that competency-based education is the wrong way to go, say the </a:t>
            </a:r>
            <a:r>
              <a:rPr lang="en-CA" dirty="0">
                <a:hlinkClick r:id="rId7"/>
              </a:rPr>
              <a:t>authors of a report</a:t>
            </a:r>
            <a:r>
              <a:rPr lang="en-CA" dirty="0" smtClean="0">
                <a:effectLst/>
              </a:rPr>
              <a:t> (75 page PDF) from </a:t>
            </a:r>
            <a:r>
              <a:rPr lang="en-CA" dirty="0" err="1"/>
              <a:t>from</a:t>
            </a:r>
            <a:r>
              <a:rPr lang="en-CA" dirty="0"/>
              <a:t> the Higher Education Quality Council of Ontario (HEQCO)</a:t>
            </a:r>
            <a:r>
              <a:rPr lang="en-CA" dirty="0" smtClean="0">
                <a:effectLst/>
              </a:rPr>
              <a:t>, but it does suggest that it should be embraced cautiously.  This is pragmatic advice, if only because of the cost of conversion to a competency-based system. And in any case, the value of a CDE-based approach isn't on the embrace of competencies, it's in what the approach enables: standardized resources, personalized education, multiple learning options. Some of these may improve outcomes, but yes, this needs to be shown.</a:t>
            </a:r>
          </a:p>
          <a:p>
            <a:r>
              <a:rPr lang="en-CA" dirty="0" smtClean="0">
                <a:effectLst/>
              </a:rPr>
              <a:t/>
            </a:r>
            <a:br>
              <a:rPr lang="en-CA" dirty="0" smtClean="0">
                <a:effectLst/>
              </a:rPr>
            </a:br>
            <a:r>
              <a:rPr lang="en-CA" dirty="0" smtClean="0">
                <a:effectLst/>
              </a:rPr>
              <a:t> </a:t>
            </a:r>
          </a:p>
          <a:p>
            <a:endParaRPr lang="en-CA" dirty="0"/>
          </a:p>
        </p:txBody>
      </p:sp>
      <p:pic>
        <p:nvPicPr>
          <p:cNvPr id="1843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60032" y="836712"/>
            <a:ext cx="4423750" cy="26601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326654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85000" lnSpcReduction="20000"/>
          </a:bodyPr>
          <a:lstStyle/>
          <a:p>
            <a:r>
              <a:rPr lang="en-CA" b="1" dirty="0" err="1" smtClean="0">
                <a:effectLst/>
                <a:hlinkClick r:id="rId2"/>
              </a:rPr>
              <a:t>Qualt</a:t>
            </a:r>
            <a:r>
              <a:rPr lang="en-CA" dirty="0" smtClean="0">
                <a:effectLst/>
              </a:rPr>
              <a:t/>
            </a:r>
            <a:br>
              <a:rPr lang="en-CA" dirty="0" smtClean="0">
                <a:effectLst/>
              </a:rPr>
            </a:br>
            <a:r>
              <a:rPr lang="en-CA" dirty="0" err="1">
                <a:hlinkClick r:id="rId3"/>
              </a:rPr>
              <a:t>Qualt</a:t>
            </a:r>
            <a:r>
              <a:rPr lang="en-CA" dirty="0" smtClean="0">
                <a:effectLst/>
              </a:rPr>
              <a:t>, Jun 16, 2014</a:t>
            </a:r>
            <a:br>
              <a:rPr lang="en-CA" dirty="0" smtClean="0">
                <a:effectLst/>
              </a:rPr>
            </a:br>
            <a:r>
              <a:rPr lang="en-CA" i="1" dirty="0" smtClean="0">
                <a:effectLst/>
              </a:rPr>
              <a:t>Commentary by Stephen Downes</a:t>
            </a:r>
            <a:r>
              <a:rPr lang="en-CA" dirty="0" smtClean="0">
                <a:effectLst/>
              </a:rPr>
              <a:t> </a:t>
            </a:r>
          </a:p>
          <a:p>
            <a:r>
              <a:rPr lang="en-CA" dirty="0" err="1" smtClean="0">
                <a:effectLst/>
              </a:rPr>
              <a:t>Qualt</a:t>
            </a:r>
            <a:r>
              <a:rPr lang="en-CA" dirty="0" smtClean="0">
                <a:effectLst/>
              </a:rPr>
              <a:t> advertises "Free mobile courses in internationally recognised professional qualifications. Anytime, anywhere." The courses are available for mobile devices only. The first course, which </a:t>
            </a:r>
            <a:r>
              <a:rPr lang="en-CA" dirty="0" smtClean="0">
                <a:effectLst/>
                <a:hlinkClick r:id="rId4"/>
              </a:rPr>
              <a:t>started</a:t>
            </a:r>
            <a:r>
              <a:rPr lang="en-CA" dirty="0" smtClean="0">
                <a:effectLst/>
              </a:rPr>
              <a:t> in May, is based on a professional accounting course. "</a:t>
            </a:r>
            <a:r>
              <a:rPr lang="en-CA" dirty="0" err="1" smtClean="0">
                <a:effectLst/>
              </a:rPr>
              <a:t>Qualt</a:t>
            </a:r>
            <a:r>
              <a:rPr lang="en-CA" dirty="0" smtClean="0">
                <a:effectLst/>
              </a:rPr>
              <a:t> are based on courses developed by the Association of Accounting Technicians (AAT), Google, the Institute of Direct and Digital Marketing (IDM) and other professional bodies." To date the site has a dozen </a:t>
            </a:r>
            <a:r>
              <a:rPr lang="en-CA" dirty="0" smtClean="0">
                <a:effectLst/>
                <a:hlinkClick r:id="rId5"/>
              </a:rPr>
              <a:t>courses</a:t>
            </a:r>
            <a:r>
              <a:rPr lang="en-CA" dirty="0" smtClean="0">
                <a:effectLst/>
              </a:rPr>
              <a:t> listed.</a:t>
            </a:r>
            <a:endParaRPr lang="en-CA" dirty="0">
              <a:effectLst/>
            </a:endParaRPr>
          </a:p>
        </p:txBody>
      </p:sp>
    </p:spTree>
    <p:extLst>
      <p:ext uri="{BB962C8B-B14F-4D97-AF65-F5344CB8AC3E}">
        <p14:creationId xmlns:p14="http://schemas.microsoft.com/office/powerpoint/2010/main" val="25362541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85000" lnSpcReduction="10000"/>
          </a:bodyPr>
          <a:lstStyle/>
          <a:p>
            <a:r>
              <a:rPr lang="en-CA" dirty="0" smtClean="0">
                <a:effectLst/>
              </a:rPr>
              <a:t/>
            </a:r>
            <a:br>
              <a:rPr lang="en-CA" dirty="0" smtClean="0">
                <a:effectLst/>
              </a:rPr>
            </a:br>
            <a:r>
              <a:rPr lang="en-CA" b="1" dirty="0" smtClean="0">
                <a:effectLst/>
                <a:hlinkClick r:id="rId2"/>
              </a:rPr>
              <a:t>Man trademarks Pi, tries to cut out geeky T-shirt designers</a:t>
            </a:r>
            <a:r>
              <a:rPr lang="en-CA" dirty="0" smtClean="0">
                <a:effectLst/>
              </a:rPr>
              <a:t/>
            </a:r>
            <a:br>
              <a:rPr lang="en-CA" dirty="0" smtClean="0">
                <a:effectLst/>
              </a:rPr>
            </a:br>
            <a:r>
              <a:rPr lang="en-CA" dirty="0">
                <a:hlinkClick r:id="rId3"/>
              </a:rPr>
              <a:t>Kevin </a:t>
            </a:r>
            <a:r>
              <a:rPr lang="en-CA" dirty="0" err="1">
                <a:hlinkClick r:id="rId3"/>
              </a:rPr>
              <a:t>Poulsen</a:t>
            </a:r>
            <a:r>
              <a:rPr lang="en-CA" dirty="0" smtClean="0">
                <a:effectLst/>
              </a:rPr>
              <a:t>, </a:t>
            </a:r>
            <a:r>
              <a:rPr lang="en-CA" dirty="0">
                <a:hlinkClick r:id="rId4"/>
              </a:rPr>
              <a:t>Wired</a:t>
            </a:r>
            <a:r>
              <a:rPr lang="en-CA" dirty="0" smtClean="0">
                <a:effectLst/>
              </a:rPr>
              <a:t>, Jun 11, 2014</a:t>
            </a:r>
            <a:br>
              <a:rPr lang="en-CA" dirty="0" smtClean="0">
                <a:effectLst/>
              </a:rPr>
            </a:br>
            <a:r>
              <a:rPr lang="en-CA" i="1" dirty="0" smtClean="0">
                <a:effectLst/>
              </a:rPr>
              <a:t>Commentary by Stephen Downes</a:t>
            </a:r>
            <a:r>
              <a:rPr lang="en-CA" dirty="0" smtClean="0">
                <a:effectLst/>
              </a:rPr>
              <a:t> </a:t>
            </a:r>
          </a:p>
          <a:p>
            <a:r>
              <a:rPr lang="en-CA" dirty="0" smtClean="0">
                <a:effectLst/>
              </a:rPr>
              <a:t>I wish I could say that the headline is a joke, but it appears instead to be an all-too-real example of an IP regime gone off the rails. More power to those people ignoring the law and using PI for their own purposes. Oh yeah, and this whole business of using circles in your designs? </a:t>
            </a:r>
            <a:r>
              <a:rPr lang="en-CA" dirty="0" smtClean="0">
                <a:effectLst/>
                <a:hlinkClick r:id="rId5"/>
              </a:rPr>
              <a:t>Cease and desist</a:t>
            </a:r>
            <a:r>
              <a:rPr lang="en-CA" dirty="0" smtClean="0">
                <a:effectLst/>
              </a:rPr>
              <a:t>, I guess?</a:t>
            </a:r>
          </a:p>
          <a:p>
            <a:endParaRPr lang="en-CA" dirty="0"/>
          </a:p>
        </p:txBody>
      </p:sp>
    </p:spTree>
    <p:extLst>
      <p:ext uri="{BB962C8B-B14F-4D97-AF65-F5344CB8AC3E}">
        <p14:creationId xmlns:p14="http://schemas.microsoft.com/office/powerpoint/2010/main" val="239546844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0000" lnSpcReduction="20000"/>
          </a:bodyPr>
          <a:lstStyle/>
          <a:p>
            <a:r>
              <a:rPr lang="en-CA" b="1" dirty="0" smtClean="0">
                <a:effectLst/>
                <a:hlinkClick r:id="rId2"/>
              </a:rPr>
              <a:t>Business School, Disrupted</a:t>
            </a:r>
            <a:r>
              <a:rPr lang="en-CA" dirty="0" smtClean="0">
                <a:effectLst/>
              </a:rPr>
              <a:t/>
            </a:r>
            <a:br>
              <a:rPr lang="en-CA" dirty="0" smtClean="0">
                <a:effectLst/>
              </a:rPr>
            </a:br>
            <a:r>
              <a:rPr lang="en-CA" dirty="0">
                <a:hlinkClick r:id="rId3"/>
              </a:rPr>
              <a:t>Jerry </a:t>
            </a:r>
            <a:r>
              <a:rPr lang="en-CA" dirty="0" err="1">
                <a:hlinkClick r:id="rId3"/>
              </a:rPr>
              <a:t>Useem</a:t>
            </a:r>
            <a:r>
              <a:rPr lang="en-CA" dirty="0" smtClean="0">
                <a:effectLst/>
              </a:rPr>
              <a:t>, </a:t>
            </a:r>
            <a:r>
              <a:rPr lang="en-CA" dirty="0">
                <a:hlinkClick r:id="rId4"/>
              </a:rPr>
              <a:t>New York Times</a:t>
            </a:r>
            <a:r>
              <a:rPr lang="en-CA" dirty="0" smtClean="0">
                <a:effectLst/>
              </a:rPr>
              <a:t>, Jun 02, 2014</a:t>
            </a:r>
            <a:br>
              <a:rPr lang="en-CA" dirty="0" smtClean="0">
                <a:effectLst/>
              </a:rPr>
            </a:br>
            <a:r>
              <a:rPr lang="en-CA" i="1" dirty="0" smtClean="0">
                <a:effectLst/>
              </a:rPr>
              <a:t>Commentary by Stephen Downes</a:t>
            </a:r>
            <a:r>
              <a:rPr lang="en-CA" dirty="0" smtClean="0">
                <a:effectLst/>
              </a:rPr>
              <a:t> </a:t>
            </a:r>
          </a:p>
          <a:p>
            <a:r>
              <a:rPr lang="en-CA" dirty="0" smtClean="0">
                <a:effectLst/>
              </a:rPr>
              <a:t>Good article in the New York Times on the struggles of Harvard Business School, which depends on being elite, is coping with the arrival of online learning, which depends on being egalitarian. The school's response is to create a new type of credential, the Credential of Readiness, or </a:t>
            </a:r>
            <a:r>
              <a:rPr lang="en-CA" dirty="0" err="1" smtClean="0">
                <a:effectLst/>
                <a:hlinkClick r:id="rId5" tooltip="Information about CORe."/>
              </a:rPr>
              <a:t>CORe</a:t>
            </a:r>
            <a:r>
              <a:rPr lang="en-CA" dirty="0" smtClean="0">
                <a:effectLst/>
              </a:rPr>
              <a:t>, which students can take online. They have also been dabbling in MOOCs with </a:t>
            </a:r>
            <a:r>
              <a:rPr lang="en-CA" dirty="0" err="1" smtClean="0">
                <a:effectLst/>
              </a:rPr>
              <a:t>edX</a:t>
            </a:r>
            <a:r>
              <a:rPr lang="en-CA" dirty="0" smtClean="0">
                <a:effectLst/>
              </a:rPr>
              <a:t>. So what is the risk to Harvard Business School that online learning will render it irrelevant? I'd say it's substantial. Not that elite students will stop needing to establish exclusive connection, which is the primary function of HBS. But that they may begin doing it elsewhere.</a:t>
            </a:r>
          </a:p>
          <a:p>
            <a:endParaRPr lang="en-CA" dirty="0"/>
          </a:p>
        </p:txBody>
      </p:sp>
      <p:pic>
        <p:nvPicPr>
          <p:cNvPr id="4813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1080674"/>
            <a:ext cx="3646736" cy="2679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773353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0000" lnSpcReduction="20000"/>
          </a:bodyPr>
          <a:lstStyle/>
          <a:p>
            <a:r>
              <a:rPr lang="en-CA" dirty="0" smtClean="0">
                <a:effectLst/>
              </a:rPr>
              <a:t/>
            </a:r>
            <a:br>
              <a:rPr lang="en-CA" dirty="0" smtClean="0">
                <a:effectLst/>
              </a:rPr>
            </a:br>
            <a:r>
              <a:rPr lang="en-CA" b="1" dirty="0" smtClean="0">
                <a:effectLst/>
                <a:hlinkClick r:id="rId2"/>
              </a:rPr>
              <a:t>ALT issues first Open Badges as part of </a:t>
            </a:r>
            <a:r>
              <a:rPr lang="en-CA" b="1" dirty="0" err="1" smtClean="0">
                <a:effectLst/>
                <a:hlinkClick r:id="rId2"/>
              </a:rPr>
              <a:t>ocTEL</a:t>
            </a:r>
            <a:r>
              <a:rPr lang="en-CA" b="1" dirty="0" smtClean="0">
                <a:effectLst/>
                <a:hlinkClick r:id="rId2"/>
              </a:rPr>
              <a:t> and releases plugin to the community</a:t>
            </a:r>
            <a:r>
              <a:rPr lang="en-CA" dirty="0" smtClean="0">
                <a:effectLst/>
              </a:rPr>
              <a:t/>
            </a:r>
            <a:br>
              <a:rPr lang="en-CA" dirty="0" smtClean="0">
                <a:effectLst/>
              </a:rPr>
            </a:br>
            <a:r>
              <a:rPr lang="en-CA" dirty="0">
                <a:hlinkClick r:id="rId3"/>
              </a:rPr>
              <a:t>Unattributed</a:t>
            </a:r>
            <a:r>
              <a:rPr lang="en-CA" dirty="0" smtClean="0">
                <a:effectLst/>
              </a:rPr>
              <a:t>, </a:t>
            </a:r>
            <a:r>
              <a:rPr lang="en-CA" dirty="0">
                <a:hlinkClick r:id="rId4"/>
              </a:rPr>
              <a:t>ALT Online Newsletter</a:t>
            </a:r>
            <a:r>
              <a:rPr lang="en-CA" dirty="0" smtClean="0">
                <a:effectLst/>
              </a:rPr>
              <a:t>, Jun 26, 2014</a:t>
            </a:r>
            <a:br>
              <a:rPr lang="en-CA" dirty="0" smtClean="0">
                <a:effectLst/>
              </a:rPr>
            </a:br>
            <a:r>
              <a:rPr lang="en-CA" i="1" dirty="0" smtClean="0">
                <a:effectLst/>
              </a:rPr>
              <a:t>Commentary by Stephen Downes</a:t>
            </a:r>
            <a:r>
              <a:rPr lang="en-CA" dirty="0" smtClean="0">
                <a:effectLst/>
              </a:rPr>
              <a:t> </a:t>
            </a:r>
          </a:p>
          <a:p>
            <a:r>
              <a:rPr lang="en-CA" dirty="0" smtClean="0">
                <a:effectLst/>
              </a:rPr>
              <a:t>Nice. "Badges designed and awarded using </a:t>
            </a:r>
            <a:r>
              <a:rPr lang="en-CA" dirty="0" err="1" smtClean="0">
                <a:effectLst/>
              </a:rPr>
              <a:t>BadgeOS</a:t>
            </a:r>
            <a:r>
              <a:rPr lang="en-CA" dirty="0" smtClean="0">
                <a:effectLst/>
              </a:rPr>
              <a:t> are now exposed as </a:t>
            </a:r>
            <a:r>
              <a:rPr lang="en-CA" dirty="0">
                <a:hlinkClick r:id="rId5"/>
              </a:rPr>
              <a:t>Open Badges compliant Assertion</a:t>
            </a:r>
            <a:r>
              <a:rPr lang="en-CA" dirty="0" smtClean="0">
                <a:effectLst/>
              </a:rPr>
              <a:t> - Assertions are the DNA of Open Badges. They are data files which describe the badge and identify who it has been awarded to." P.S. The headline writers should note the difference in meaning between saying "issue first badges" and "issue </a:t>
            </a:r>
            <a:r>
              <a:rPr lang="en-CA" i="1" dirty="0" smtClean="0">
                <a:effectLst/>
              </a:rPr>
              <a:t>our</a:t>
            </a:r>
            <a:r>
              <a:rPr lang="en-CA" dirty="0" smtClean="0">
                <a:effectLst/>
              </a:rPr>
              <a:t> first badges" or "issue </a:t>
            </a:r>
            <a:r>
              <a:rPr lang="en-CA" i="1" dirty="0" smtClean="0">
                <a:effectLst/>
              </a:rPr>
              <a:t>their</a:t>
            </a:r>
            <a:r>
              <a:rPr lang="en-CA" dirty="0" smtClean="0">
                <a:effectLst/>
              </a:rPr>
              <a:t> first badges." English: it definitely needs to be clear. Related: </a:t>
            </a:r>
            <a:r>
              <a:rPr lang="en-CA" dirty="0" smtClean="0">
                <a:effectLst/>
                <a:hlinkClick r:id="rId6"/>
              </a:rPr>
              <a:t>Alan Levine writes</a:t>
            </a:r>
            <a:r>
              <a:rPr lang="en-CA" dirty="0" smtClean="0">
                <a:effectLst/>
              </a:rPr>
              <a:t>, "But to me </a:t>
            </a:r>
            <a:r>
              <a:rPr lang="en-CA" dirty="0" smtClean="0">
                <a:effectLst/>
                <a:hlinkClick r:id="rId7"/>
              </a:rPr>
              <a:t>badging</a:t>
            </a:r>
            <a:r>
              <a:rPr lang="en-CA" dirty="0" smtClean="0">
                <a:effectLst/>
              </a:rPr>
              <a:t>, </a:t>
            </a:r>
            <a:r>
              <a:rPr lang="en-CA" dirty="0" err="1" smtClean="0">
                <a:effectLst/>
                <a:hlinkClick r:id="rId8"/>
              </a:rPr>
              <a:t>nanodegreeing</a:t>
            </a:r>
            <a:r>
              <a:rPr lang="en-CA" dirty="0" smtClean="0">
                <a:effectLst/>
              </a:rPr>
              <a:t>, </a:t>
            </a:r>
            <a:r>
              <a:rPr lang="en-CA" dirty="0" smtClean="0">
                <a:effectLst/>
                <a:hlinkClick r:id="rId9"/>
              </a:rPr>
              <a:t>calculating massive course dropouts</a:t>
            </a:r>
            <a:r>
              <a:rPr lang="en-CA" dirty="0" smtClean="0">
                <a:effectLst/>
              </a:rPr>
              <a:t> remains </a:t>
            </a:r>
            <a:r>
              <a:rPr lang="en-CA" dirty="0" err="1" smtClean="0">
                <a:effectLst/>
              </a:rPr>
              <a:t>overweighted</a:t>
            </a:r>
            <a:r>
              <a:rPr lang="en-CA" dirty="0" smtClean="0">
                <a:effectLst/>
              </a:rPr>
              <a:t> on one side of the system."</a:t>
            </a:r>
          </a:p>
          <a:p>
            <a:endParaRPr lang="en-CA" dirty="0"/>
          </a:p>
        </p:txBody>
      </p:sp>
    </p:spTree>
    <p:extLst>
      <p:ext uri="{BB962C8B-B14F-4D97-AF65-F5344CB8AC3E}">
        <p14:creationId xmlns:p14="http://schemas.microsoft.com/office/powerpoint/2010/main" val="179855865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92500" lnSpcReduction="20000"/>
          </a:bodyPr>
          <a:lstStyle/>
          <a:p>
            <a:r>
              <a:rPr lang="en-CA" b="1" dirty="0" smtClean="0">
                <a:effectLst/>
                <a:hlinkClick r:id="rId2"/>
              </a:rPr>
              <a:t>Announcing </a:t>
            </a:r>
            <a:r>
              <a:rPr lang="en-CA" b="1" dirty="0" err="1" smtClean="0">
                <a:effectLst/>
                <a:hlinkClick r:id="rId2"/>
              </a:rPr>
              <a:t>nanodegrees</a:t>
            </a:r>
            <a:r>
              <a:rPr lang="en-CA" b="1" dirty="0" smtClean="0">
                <a:effectLst/>
                <a:hlinkClick r:id="rId2"/>
              </a:rPr>
              <a:t>: a new type of credential for a modern workforce</a:t>
            </a:r>
            <a:r>
              <a:rPr lang="en-CA" dirty="0" smtClean="0">
                <a:effectLst/>
              </a:rPr>
              <a:t/>
            </a:r>
            <a:br>
              <a:rPr lang="en-CA" dirty="0" smtClean="0">
                <a:effectLst/>
              </a:rPr>
            </a:br>
            <a:r>
              <a:rPr lang="en-CA" dirty="0">
                <a:hlinkClick r:id="rId3"/>
              </a:rPr>
              <a:t>Clarissa Shen</a:t>
            </a:r>
            <a:r>
              <a:rPr lang="en-CA" dirty="0" smtClean="0">
                <a:effectLst/>
              </a:rPr>
              <a:t>, </a:t>
            </a:r>
            <a:r>
              <a:rPr lang="en-CA" dirty="0" err="1">
                <a:hlinkClick r:id="rId4"/>
              </a:rPr>
              <a:t>Udacity</a:t>
            </a:r>
            <a:r>
              <a:rPr lang="en-CA" dirty="0">
                <a:hlinkClick r:id="rId4"/>
              </a:rPr>
              <a:t> Blog</a:t>
            </a:r>
            <a:r>
              <a:rPr lang="en-CA" dirty="0" smtClean="0">
                <a:effectLst/>
              </a:rPr>
              <a:t>, Jun 18, 2014</a:t>
            </a:r>
            <a:br>
              <a:rPr lang="en-CA" dirty="0" smtClean="0">
                <a:effectLst/>
              </a:rPr>
            </a:br>
            <a:r>
              <a:rPr lang="en-CA" i="1" dirty="0" smtClean="0">
                <a:effectLst/>
              </a:rPr>
              <a:t>Commentary by Stephen Downes</a:t>
            </a:r>
            <a:r>
              <a:rPr lang="en-CA" dirty="0" smtClean="0">
                <a:effectLst/>
              </a:rPr>
              <a:t> </a:t>
            </a:r>
          </a:p>
          <a:p>
            <a:r>
              <a:rPr lang="en-CA" dirty="0" smtClean="0">
                <a:effectLst/>
              </a:rPr>
              <a:t>From </a:t>
            </a:r>
            <a:r>
              <a:rPr lang="en-CA" dirty="0" err="1" smtClean="0">
                <a:effectLst/>
              </a:rPr>
              <a:t>Udacity</a:t>
            </a:r>
            <a:r>
              <a:rPr lang="en-CA" dirty="0" smtClean="0">
                <a:effectLst/>
              </a:rPr>
              <a:t>: "we introduce credentials built and recognized by industry with clear pathways to jobs. Together with AT&amp;T and an initial funding from AT&amp;T Aspire of more than $1.5 million, we are launching </a:t>
            </a:r>
            <a:r>
              <a:rPr lang="en-CA" dirty="0" err="1" smtClean="0">
                <a:effectLst/>
              </a:rPr>
              <a:t>nanodegrees</a:t>
            </a:r>
            <a:r>
              <a:rPr lang="en-CA" dirty="0" smtClean="0">
                <a:effectLst/>
              </a:rPr>
              <a:t>: compact, flexible, and job-focused credentials that are stackable throughout your career."</a:t>
            </a:r>
          </a:p>
          <a:p>
            <a:endParaRPr lang="en-CA" dirty="0"/>
          </a:p>
        </p:txBody>
      </p:sp>
    </p:spTree>
    <p:extLst>
      <p:ext uri="{BB962C8B-B14F-4D97-AF65-F5344CB8AC3E}">
        <p14:creationId xmlns:p14="http://schemas.microsoft.com/office/powerpoint/2010/main" val="261814344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55000" lnSpcReduction="20000"/>
          </a:bodyPr>
          <a:lstStyle/>
          <a:p>
            <a:r>
              <a:rPr lang="en-CA" dirty="0" smtClean="0">
                <a:effectLst/>
              </a:rPr>
              <a:t/>
            </a:r>
            <a:br>
              <a:rPr lang="en-CA" dirty="0" smtClean="0">
                <a:effectLst/>
              </a:rPr>
            </a:br>
            <a:r>
              <a:rPr lang="en-CA" b="1" dirty="0" smtClean="0">
                <a:effectLst/>
                <a:hlinkClick r:id="rId2"/>
              </a:rPr>
              <a:t>Passport for learning </a:t>
            </a:r>
            <a:r>
              <a:rPr lang="en-CA" dirty="0" smtClean="0">
                <a:effectLst/>
              </a:rPr>
              <a:t/>
            </a:r>
            <a:br>
              <a:rPr lang="en-CA" dirty="0" smtClean="0">
                <a:effectLst/>
              </a:rPr>
            </a:br>
            <a:r>
              <a:rPr lang="en-CA" dirty="0">
                <a:hlinkClick r:id="rId3"/>
              </a:rPr>
              <a:t>Alastair </a:t>
            </a:r>
            <a:r>
              <a:rPr lang="en-CA" dirty="0" err="1">
                <a:hlinkClick r:id="rId3"/>
              </a:rPr>
              <a:t>Creelman</a:t>
            </a:r>
            <a:r>
              <a:rPr lang="en-CA" dirty="0" smtClean="0">
                <a:effectLst/>
              </a:rPr>
              <a:t>, </a:t>
            </a:r>
            <a:r>
              <a:rPr lang="en-CA" dirty="0">
                <a:hlinkClick r:id="rId4"/>
              </a:rPr>
              <a:t>The corridor of uncertainty</a:t>
            </a:r>
            <a:r>
              <a:rPr lang="en-CA" dirty="0" smtClean="0">
                <a:effectLst/>
              </a:rPr>
              <a:t>, Jun 30, 2014</a:t>
            </a:r>
            <a:br>
              <a:rPr lang="en-CA" dirty="0" smtClean="0">
                <a:effectLst/>
              </a:rPr>
            </a:br>
            <a:r>
              <a:rPr lang="en-CA" i="1" dirty="0" smtClean="0">
                <a:effectLst/>
              </a:rPr>
              <a:t>Commentary by Stephen Downes</a:t>
            </a:r>
            <a:r>
              <a:rPr lang="en-CA" dirty="0" smtClean="0">
                <a:effectLst/>
              </a:rPr>
              <a:t> </a:t>
            </a:r>
          </a:p>
          <a:p>
            <a:r>
              <a:rPr lang="en-CA" dirty="0" smtClean="0">
                <a:effectLst/>
              </a:rPr>
              <a:t>Interesting proposition: "The holy grail of open learning at the moment is finding a sustainable and reliable model for the validation of non-traditional learning (open courses, MOOCs, practical work experience, self-tuition </a:t>
            </a:r>
            <a:r>
              <a:rPr lang="en-CA" dirty="0" err="1" smtClean="0">
                <a:effectLst/>
              </a:rPr>
              <a:t>etc</a:t>
            </a:r>
            <a:r>
              <a:rPr lang="en-CA" dirty="0" smtClean="0">
                <a:effectLst/>
              </a:rPr>
              <a:t>). These forms of learning may be openly documented but have little or no formal credibility when applying to study at a university or applying for a job." I'm not sure I agree. What we want is validation of the </a:t>
            </a:r>
            <a:r>
              <a:rPr lang="en-CA" i="1" dirty="0" smtClean="0">
                <a:effectLst/>
              </a:rPr>
              <a:t>person</a:t>
            </a:r>
            <a:r>
              <a:rPr lang="en-CA" dirty="0" smtClean="0">
                <a:effectLst/>
              </a:rPr>
              <a:t>, not validation of the learning.</a:t>
            </a:r>
          </a:p>
          <a:p>
            <a:r>
              <a:rPr lang="en-CA" dirty="0" smtClean="0">
                <a:effectLst/>
              </a:rPr>
              <a:t/>
            </a:r>
            <a:br>
              <a:rPr lang="en-CA" dirty="0" smtClean="0">
                <a:effectLst/>
              </a:rPr>
            </a:br>
            <a:r>
              <a:rPr lang="en-CA" dirty="0" smtClean="0">
                <a:effectLst/>
              </a:rPr>
              <a:t>Anyhow, the point of this post is to introduce "the project </a:t>
            </a:r>
            <a:r>
              <a:rPr lang="en-CA" dirty="0" smtClean="0">
                <a:effectLst/>
                <a:hlinkClick r:id="rId5"/>
              </a:rPr>
              <a:t>VM-Pass</a:t>
            </a:r>
            <a:r>
              <a:rPr lang="en-CA" dirty="0" smtClean="0">
                <a:effectLst/>
              </a:rPr>
              <a:t> which aims to implement the recognition of virtual mobility and OER-learning through a learning passport." If that sounds a lot like Mozilla badges, it is. But "the key to VM-Pass is the validation process that is based on combination of peer review and crowdsourcing. The passport contains information from the course provider on the certificate the learner has earned with transparent links to all criteria. In addition there is the learner's own profile."</a:t>
            </a:r>
          </a:p>
          <a:p>
            <a:r>
              <a:rPr lang="en-CA" dirty="0" smtClean="0">
                <a:effectLst/>
              </a:rPr>
              <a:t>Total: 335 </a:t>
            </a:r>
          </a:p>
          <a:p>
            <a:endParaRPr lang="en-CA" dirty="0"/>
          </a:p>
        </p:txBody>
      </p:sp>
      <p:pic>
        <p:nvPicPr>
          <p:cNvPr id="307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flipH="1" flipV="1">
            <a:off x="4427984" y="620688"/>
            <a:ext cx="3584081" cy="1419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953307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85000" lnSpcReduction="20000"/>
          </a:bodyPr>
          <a:lstStyle/>
          <a:p>
            <a:r>
              <a:rPr lang="en-CA" b="1" dirty="0" smtClean="0">
                <a:effectLst/>
                <a:hlinkClick r:id="rId2"/>
              </a:rPr>
              <a:t>College Credentials by Condé Nast</a:t>
            </a:r>
            <a:r>
              <a:rPr lang="en-CA" dirty="0" smtClean="0">
                <a:effectLst/>
              </a:rPr>
              <a:t/>
            </a:r>
            <a:br>
              <a:rPr lang="en-CA" dirty="0" smtClean="0">
                <a:effectLst/>
              </a:rPr>
            </a:br>
            <a:r>
              <a:rPr lang="en-CA" dirty="0">
                <a:hlinkClick r:id="rId3"/>
              </a:rPr>
              <a:t>Doug Lederman</a:t>
            </a:r>
            <a:r>
              <a:rPr lang="en-CA" dirty="0" smtClean="0">
                <a:effectLst/>
              </a:rPr>
              <a:t>, </a:t>
            </a:r>
            <a:r>
              <a:rPr lang="en-CA" dirty="0">
                <a:hlinkClick r:id="rId4"/>
              </a:rPr>
              <a:t>Inside Higher Ed</a:t>
            </a:r>
            <a:r>
              <a:rPr lang="en-CA" dirty="0" smtClean="0">
                <a:effectLst/>
              </a:rPr>
              <a:t>, Jun 04, 2014</a:t>
            </a:r>
            <a:br>
              <a:rPr lang="en-CA" dirty="0" smtClean="0">
                <a:effectLst/>
              </a:rPr>
            </a:br>
            <a:r>
              <a:rPr lang="en-CA" i="1" dirty="0" smtClean="0">
                <a:effectLst/>
              </a:rPr>
              <a:t>Commentary by Stephen Downes</a:t>
            </a:r>
            <a:r>
              <a:rPr lang="en-CA" dirty="0" smtClean="0">
                <a:effectLst/>
              </a:rPr>
              <a:t> </a:t>
            </a:r>
          </a:p>
          <a:p>
            <a:r>
              <a:rPr lang="en-CA" dirty="0" smtClean="0">
                <a:effectLst/>
              </a:rPr>
              <a:t>Would you trust a college degree issued by Wired Magazine or Architectural Digest? Maybe not, but that's not stopping some colleges from teaming up with Condé Nast to offer degree programs, even Masters'. I can see it now - an MBA from the Vanity Fair </a:t>
            </a:r>
            <a:r>
              <a:rPr lang="en-CA" dirty="0" err="1" smtClean="0">
                <a:effectLst/>
              </a:rPr>
              <a:t>déCollage</a:t>
            </a:r>
            <a:r>
              <a:rPr lang="en-CA" dirty="0" smtClean="0">
                <a:effectLst/>
              </a:rPr>
              <a:t>. "Condé Nast writers and editors will contribute subject matter expertise and the publisher will provide some financial backing to the partnerships." I imagine magazine writers will be cheaper to hire than professors, and easier to replace.</a:t>
            </a:r>
          </a:p>
          <a:p>
            <a:endParaRPr lang="en-CA" dirty="0"/>
          </a:p>
        </p:txBody>
      </p:sp>
    </p:spTree>
    <p:extLst>
      <p:ext uri="{BB962C8B-B14F-4D97-AF65-F5344CB8AC3E}">
        <p14:creationId xmlns:p14="http://schemas.microsoft.com/office/powerpoint/2010/main" val="247979263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85000" lnSpcReduction="20000"/>
          </a:bodyPr>
          <a:lstStyle/>
          <a:p>
            <a:r>
              <a:rPr lang="en-CA" b="1" dirty="0" smtClean="0">
                <a:effectLst/>
                <a:hlinkClick r:id="rId2"/>
              </a:rPr>
              <a:t>Achievement Standards Network</a:t>
            </a:r>
            <a:r>
              <a:rPr lang="en-CA" dirty="0" smtClean="0">
                <a:effectLst/>
              </a:rPr>
              <a:t/>
            </a:r>
            <a:br>
              <a:rPr lang="en-CA" dirty="0" smtClean="0">
                <a:effectLst/>
              </a:rPr>
            </a:br>
            <a:r>
              <a:rPr lang="en-CA" dirty="0">
                <a:hlinkClick r:id="rId3"/>
              </a:rPr>
              <a:t>Achievement Standards Network</a:t>
            </a:r>
            <a:r>
              <a:rPr lang="en-CA" dirty="0" smtClean="0">
                <a:effectLst/>
              </a:rPr>
              <a:t>, May 15, 2014</a:t>
            </a:r>
            <a:br>
              <a:rPr lang="en-CA" dirty="0" smtClean="0">
                <a:effectLst/>
              </a:rPr>
            </a:br>
            <a:r>
              <a:rPr lang="en-CA" i="1" dirty="0" smtClean="0">
                <a:effectLst/>
              </a:rPr>
              <a:t>Commentary by Stephen Downes</a:t>
            </a:r>
            <a:r>
              <a:rPr lang="en-CA" dirty="0" smtClean="0">
                <a:effectLst/>
              </a:rPr>
              <a:t> </a:t>
            </a:r>
          </a:p>
          <a:p>
            <a:r>
              <a:rPr lang="en-CA" dirty="0" smtClean="0">
                <a:effectLst/>
              </a:rPr>
              <a:t>From the website: "The Achievement Standards Network ASN) provides open access to machine-readable representations of learning objectives published by education agencies and organizations including the Common Core State Standards." It was </a:t>
            </a:r>
            <a:r>
              <a:rPr lang="en-CA" dirty="0" smtClean="0">
                <a:effectLst/>
                <a:hlinkClick r:id="rId4"/>
              </a:rPr>
              <a:t>acquired</a:t>
            </a:r>
            <a:r>
              <a:rPr lang="en-CA" dirty="0" smtClean="0">
                <a:effectLst/>
              </a:rPr>
              <a:t> by Desire2Learn last March. Right now the standards are employed in the design of learning materials. But the end-goal is to match assessments to the standards.</a:t>
            </a:r>
          </a:p>
          <a:p>
            <a:endParaRPr lang="en-CA" dirty="0"/>
          </a:p>
        </p:txBody>
      </p:sp>
      <p:pic>
        <p:nvPicPr>
          <p:cNvPr id="593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8144" y="620688"/>
            <a:ext cx="3105150" cy="1390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662021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85000" lnSpcReduction="20000"/>
          </a:bodyPr>
          <a:lstStyle/>
          <a:p>
            <a:r>
              <a:rPr lang="en-CA" b="1" dirty="0" smtClean="0">
                <a:effectLst/>
                <a:hlinkClick r:id="rId2"/>
              </a:rPr>
              <a:t>Learning Locker</a:t>
            </a:r>
            <a:r>
              <a:rPr lang="en-CA" dirty="0" smtClean="0">
                <a:effectLst/>
              </a:rPr>
              <a:t/>
            </a:r>
            <a:br>
              <a:rPr lang="en-CA" dirty="0" smtClean="0">
                <a:effectLst/>
              </a:rPr>
            </a:br>
            <a:r>
              <a:rPr lang="en-CA" dirty="0">
                <a:hlinkClick r:id="rId3"/>
              </a:rPr>
              <a:t>Ben Betts</a:t>
            </a:r>
            <a:r>
              <a:rPr lang="en-CA" dirty="0" smtClean="0">
                <a:effectLst/>
              </a:rPr>
              <a:t>, </a:t>
            </a:r>
            <a:r>
              <a:rPr lang="en-CA" dirty="0">
                <a:hlinkClick r:id="rId4"/>
              </a:rPr>
              <a:t>High Tech High Touch</a:t>
            </a:r>
            <a:r>
              <a:rPr lang="en-CA" dirty="0" smtClean="0">
                <a:effectLst/>
              </a:rPr>
              <a:t>, Jun 06, 2014</a:t>
            </a:r>
            <a:br>
              <a:rPr lang="en-CA" dirty="0" smtClean="0">
                <a:effectLst/>
              </a:rPr>
            </a:br>
            <a:r>
              <a:rPr lang="en-CA" i="1" dirty="0" smtClean="0">
                <a:effectLst/>
              </a:rPr>
              <a:t>Commentary by Stephen Downes</a:t>
            </a:r>
            <a:r>
              <a:rPr lang="en-CA" dirty="0" smtClean="0">
                <a:effectLst/>
              </a:rPr>
              <a:t> </a:t>
            </a:r>
          </a:p>
          <a:p>
            <a:r>
              <a:rPr lang="en-CA" dirty="0" smtClean="0">
                <a:effectLst/>
              </a:rPr>
              <a:t>As the website says, "Learning Locker is the open source Learning Record Store (LRS) for tracking learning data." They've announced the release of version 1.0 - "We're delighted to announce that </a:t>
            </a:r>
            <a:r>
              <a:rPr lang="en-CA" dirty="0" smtClean="0">
                <a:effectLst/>
                <a:hlinkClick r:id="rId5"/>
              </a:rPr>
              <a:t>Learning Locker</a:t>
            </a:r>
            <a:r>
              <a:rPr lang="en-CA" dirty="0" smtClean="0">
                <a:effectLst/>
              </a:rPr>
              <a:t>, the open source LRS has reached Version 1.0 and that our turnkey offering, </a:t>
            </a:r>
            <a:r>
              <a:rPr lang="en-CA" dirty="0" smtClean="0">
                <a:effectLst/>
                <a:hlinkClick r:id="rId6"/>
              </a:rPr>
              <a:t>the Cloud LRS</a:t>
            </a:r>
            <a:r>
              <a:rPr lang="en-CA" dirty="0" smtClean="0">
                <a:effectLst/>
              </a:rPr>
              <a:t>, has now been officially released. Visit the </a:t>
            </a:r>
            <a:r>
              <a:rPr lang="en-CA" dirty="0" smtClean="0">
                <a:effectLst/>
                <a:hlinkClick r:id="rId5"/>
              </a:rPr>
              <a:t>Learning Locker website</a:t>
            </a:r>
            <a:r>
              <a:rPr lang="en-CA" dirty="0" smtClean="0">
                <a:effectLst/>
              </a:rPr>
              <a:t> for details and to sign up for instant access. If you want to inspect LL for yourself before downloading or signing up, you can visit our </a:t>
            </a:r>
            <a:r>
              <a:rPr lang="en-CA" dirty="0" smtClean="0">
                <a:effectLst/>
                <a:hlinkClick r:id="rId7"/>
              </a:rPr>
              <a:t>demo installation</a:t>
            </a:r>
            <a:r>
              <a:rPr lang="en-CA" dirty="0" smtClean="0">
                <a:effectLst/>
              </a:rPr>
              <a:t> to have a play."</a:t>
            </a:r>
          </a:p>
          <a:p>
            <a:endParaRPr lang="en-CA" dirty="0"/>
          </a:p>
        </p:txBody>
      </p:sp>
    </p:spTree>
    <p:extLst>
      <p:ext uri="{BB962C8B-B14F-4D97-AF65-F5344CB8AC3E}">
        <p14:creationId xmlns:p14="http://schemas.microsoft.com/office/powerpoint/2010/main" val="2224148613"/>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62500" lnSpcReduction="20000"/>
          </a:bodyPr>
          <a:lstStyle/>
          <a:p>
            <a:endParaRPr lang="en-CA" dirty="0" smtClean="0">
              <a:effectLst/>
            </a:endParaRPr>
          </a:p>
          <a:p>
            <a:r>
              <a:rPr lang="en-CA" dirty="0" smtClean="0">
                <a:effectLst/>
              </a:rPr>
              <a:t/>
            </a:r>
            <a:br>
              <a:rPr lang="en-CA" dirty="0" smtClean="0">
                <a:effectLst/>
              </a:rPr>
            </a:br>
            <a:r>
              <a:rPr lang="en-CA" b="1" dirty="0" smtClean="0">
                <a:effectLst/>
                <a:hlinkClick r:id="rId2"/>
              </a:rPr>
              <a:t>Jobs Charted by State and Salary</a:t>
            </a:r>
            <a:r>
              <a:rPr lang="en-CA" dirty="0" smtClean="0">
                <a:effectLst/>
              </a:rPr>
              <a:t/>
            </a:r>
            <a:br>
              <a:rPr lang="en-CA" dirty="0" smtClean="0">
                <a:effectLst/>
              </a:rPr>
            </a:br>
            <a:r>
              <a:rPr lang="en-CA" dirty="0">
                <a:hlinkClick r:id="rId3"/>
              </a:rPr>
              <a:t>Nathan </a:t>
            </a:r>
            <a:r>
              <a:rPr lang="en-CA" dirty="0" err="1">
                <a:hlinkClick r:id="rId3"/>
              </a:rPr>
              <a:t>Yau</a:t>
            </a:r>
            <a:r>
              <a:rPr lang="en-CA" dirty="0" smtClean="0">
                <a:effectLst/>
              </a:rPr>
              <a:t>, </a:t>
            </a:r>
            <a:r>
              <a:rPr lang="en-CA" dirty="0">
                <a:hlinkClick r:id="rId4"/>
              </a:rPr>
              <a:t>Flowing Data</a:t>
            </a:r>
            <a:r>
              <a:rPr lang="en-CA" dirty="0" smtClean="0">
                <a:effectLst/>
              </a:rPr>
              <a:t>, Jul 03, 2014</a:t>
            </a:r>
            <a:br>
              <a:rPr lang="en-CA" dirty="0" smtClean="0">
                <a:effectLst/>
              </a:rPr>
            </a:br>
            <a:r>
              <a:rPr lang="en-CA" i="1" dirty="0" smtClean="0">
                <a:effectLst/>
              </a:rPr>
              <a:t>Commentary by Stephen Downes</a:t>
            </a:r>
            <a:r>
              <a:rPr lang="en-CA" dirty="0" smtClean="0">
                <a:effectLst/>
              </a:rPr>
              <a:t> </a:t>
            </a:r>
          </a:p>
          <a:p>
            <a:r>
              <a:rPr lang="en-CA" dirty="0" smtClean="0">
                <a:effectLst/>
              </a:rPr>
              <a:t>Interesting presentation, sadly using U.S. data only, of every major job category, the size of the population employed in it, and the average salary. What I find noteworthy is that the slider only needs to move between $20K to $180K. It raises the question: who needs more than $180K to live? And why would incomes be higher than that? The vast majority of us earn something within that range. The people who earn more are deriving an unfair advantage from the work the rest of us produce and are distorting marketplace pricing for goods and services (everything from food to health care) the rest of us need to live.</a:t>
            </a:r>
          </a:p>
          <a:p>
            <a:r>
              <a:rPr lang="en-CA" dirty="0" smtClean="0">
                <a:effectLst/>
              </a:rPr>
              <a:t>Total: 162 </a:t>
            </a:r>
            <a:br>
              <a:rPr lang="en-CA" dirty="0" smtClean="0">
                <a:effectLst/>
              </a:rPr>
            </a:br>
            <a:r>
              <a:rPr lang="en-CA" dirty="0" smtClean="0">
                <a:effectLst/>
              </a:rPr>
              <a:t>Enclosure: </a:t>
            </a:r>
            <a:r>
              <a:rPr lang="en-CA" dirty="0">
                <a:hlinkClick r:id="rId5"/>
              </a:rPr>
              <a:t>mlrc7qzkolwhzm0bys0p.png</a:t>
            </a:r>
            <a:r>
              <a:rPr lang="en-CA" dirty="0" smtClean="0">
                <a:effectLst/>
              </a:rPr>
              <a:t/>
            </a:r>
            <a:br>
              <a:rPr lang="en-CA" dirty="0" smtClean="0">
                <a:effectLst/>
              </a:rPr>
            </a:br>
            <a:r>
              <a:rPr lang="en-CA" dirty="0" smtClean="0">
                <a:effectLst/>
              </a:rPr>
              <a:t>[</a:t>
            </a:r>
            <a:r>
              <a:rPr lang="en-CA" dirty="0" smtClean="0">
                <a:effectLst/>
                <a:hlinkClick r:id="rId6"/>
              </a:rPr>
              <a:t>[first]</a:t>
            </a:r>
            <a:r>
              <a:rPr lang="en-CA" dirty="0" smtClean="0">
                <a:effectLst/>
              </a:rPr>
              <a:t>] [</a:t>
            </a:r>
            <a:r>
              <a:rPr lang="en-CA" dirty="0" smtClean="0">
                <a:effectLst/>
                <a:hlinkClick r:id="rId7"/>
              </a:rPr>
              <a:t>[previous]</a:t>
            </a:r>
            <a:r>
              <a:rPr lang="en-CA" dirty="0" smtClean="0">
                <a:effectLst/>
              </a:rPr>
              <a:t>] [</a:t>
            </a:r>
            <a:r>
              <a:rPr lang="en-CA" dirty="0" smtClean="0">
                <a:effectLst/>
                <a:hlinkClick r:id="rId8"/>
              </a:rPr>
              <a:t>[next]</a:t>
            </a:r>
            <a:r>
              <a:rPr lang="en-CA" dirty="0" smtClean="0">
                <a:effectLst/>
              </a:rPr>
              <a:t>] [</a:t>
            </a:r>
            <a:r>
              <a:rPr lang="en-CA" dirty="0" smtClean="0">
                <a:effectLst/>
                <a:hlinkClick r:id="rId8"/>
              </a:rPr>
              <a:t>[last]</a:t>
            </a:r>
            <a:r>
              <a:rPr lang="en-CA" dirty="0" smtClean="0">
                <a:effectLst/>
              </a:rPr>
              <a:t>] </a:t>
            </a:r>
          </a:p>
          <a:p>
            <a:endParaRPr lang="en-CA" dirty="0"/>
          </a:p>
        </p:txBody>
      </p:sp>
      <p:pic>
        <p:nvPicPr>
          <p:cNvPr id="102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48064" y="908720"/>
            <a:ext cx="3024187" cy="2157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500103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0000" lnSpcReduction="20000"/>
          </a:bodyPr>
          <a:lstStyle/>
          <a:p>
            <a:r>
              <a:rPr lang="en-CA" b="1" dirty="0" smtClean="0">
                <a:effectLst/>
                <a:hlinkClick r:id="rId2"/>
              </a:rPr>
              <a:t>The basic understanding, or, fact-based theory</a:t>
            </a:r>
            <a:r>
              <a:rPr lang="en-CA" dirty="0" smtClean="0">
                <a:effectLst/>
              </a:rPr>
              <a:t/>
            </a:r>
            <a:br>
              <a:rPr lang="en-CA" dirty="0" smtClean="0">
                <a:effectLst/>
              </a:rPr>
            </a:br>
            <a:r>
              <a:rPr lang="en-CA" dirty="0">
                <a:hlinkClick r:id="rId3"/>
              </a:rPr>
              <a:t>Dave Ferguson</a:t>
            </a:r>
            <a:r>
              <a:rPr lang="en-CA" dirty="0" smtClean="0">
                <a:effectLst/>
              </a:rPr>
              <a:t>, </a:t>
            </a:r>
            <a:r>
              <a:rPr lang="en-CA" dirty="0">
                <a:hlinkClick r:id="rId4"/>
              </a:rPr>
              <a:t>Dave's Whiteboard</a:t>
            </a:r>
            <a:r>
              <a:rPr lang="en-CA" dirty="0" smtClean="0">
                <a:effectLst/>
              </a:rPr>
              <a:t>, Jun 03, 2014</a:t>
            </a:r>
            <a:br>
              <a:rPr lang="en-CA" dirty="0" smtClean="0">
                <a:effectLst/>
              </a:rPr>
            </a:br>
            <a:r>
              <a:rPr lang="en-CA" i="1" dirty="0" smtClean="0">
                <a:effectLst/>
              </a:rPr>
              <a:t>Commentary by Stephen Downes</a:t>
            </a:r>
            <a:r>
              <a:rPr lang="en-CA" dirty="0" smtClean="0">
                <a:effectLst/>
              </a:rPr>
              <a:t> </a:t>
            </a:r>
          </a:p>
          <a:p>
            <a:r>
              <a:rPr lang="en-CA" dirty="0" smtClean="0">
                <a:effectLst/>
              </a:rPr>
              <a:t>I like this post. Not because I agree with it, necessarily - I don't really think the answer to "do you understand?" is "let me demonstrate". But I think there's a sense to be made of the idea that knowing is about </a:t>
            </a:r>
            <a:r>
              <a:rPr lang="en-CA" i="1" dirty="0" smtClean="0">
                <a:effectLst/>
              </a:rPr>
              <a:t>doing</a:t>
            </a:r>
            <a:r>
              <a:rPr lang="en-CA" dirty="0" smtClean="0">
                <a:effectLst/>
              </a:rPr>
              <a:t> rather than some mental state. I've often said, "to know is to recognize" - but recognition isn't a mental state, like a belief or an idea. It is a physical state - quite literally, the organization of connections - which is manifest as a disposition, the propensity to respond appropriately in an authentic environment. To </a:t>
            </a:r>
            <a:r>
              <a:rPr lang="en-CA" i="1" dirty="0" smtClean="0">
                <a:effectLst/>
              </a:rPr>
              <a:t>do</a:t>
            </a:r>
            <a:r>
              <a:rPr lang="en-CA" dirty="0" smtClean="0">
                <a:effectLst/>
              </a:rPr>
              <a:t>, in other words, rather than to know. Theories and concepts can help associate different perceptual states and make us better recognizers. But they are an </a:t>
            </a:r>
            <a:r>
              <a:rPr lang="en-CA" i="1" dirty="0" smtClean="0">
                <a:effectLst/>
              </a:rPr>
              <a:t>aid</a:t>
            </a:r>
            <a:r>
              <a:rPr lang="en-CA" dirty="0" smtClean="0">
                <a:effectLst/>
              </a:rPr>
              <a:t> to learning, not the objective.</a:t>
            </a:r>
          </a:p>
          <a:p>
            <a:endParaRPr lang="en-CA" dirty="0"/>
          </a:p>
        </p:txBody>
      </p:sp>
      <p:pic>
        <p:nvPicPr>
          <p:cNvPr id="4096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16016" y="1124744"/>
            <a:ext cx="3692552" cy="2269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3223922"/>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55000" lnSpcReduction="20000"/>
          </a:bodyPr>
          <a:lstStyle/>
          <a:p>
            <a:r>
              <a:rPr lang="en-CA" b="1" dirty="0" smtClean="0">
                <a:effectLst/>
                <a:hlinkClick r:id="rId2"/>
              </a:rPr>
              <a:t>The Secret Formula to Becoming an E-Learning Pro</a:t>
            </a:r>
            <a:r>
              <a:rPr lang="en-CA" dirty="0" smtClean="0">
                <a:effectLst/>
              </a:rPr>
              <a:t/>
            </a:r>
            <a:br>
              <a:rPr lang="en-CA" dirty="0" smtClean="0">
                <a:effectLst/>
              </a:rPr>
            </a:br>
            <a:r>
              <a:rPr lang="en-CA" dirty="0">
                <a:hlinkClick r:id="rId3"/>
              </a:rPr>
              <a:t>Tom </a:t>
            </a:r>
            <a:r>
              <a:rPr lang="en-CA" dirty="0" err="1">
                <a:hlinkClick r:id="rId3"/>
              </a:rPr>
              <a:t>Kuhlmann</a:t>
            </a:r>
            <a:r>
              <a:rPr lang="en-CA" dirty="0" smtClean="0">
                <a:effectLst/>
              </a:rPr>
              <a:t>, </a:t>
            </a:r>
            <a:r>
              <a:rPr lang="en-CA" dirty="0">
                <a:hlinkClick r:id="rId4"/>
              </a:rPr>
              <a:t>The Rapid eLearning Blog</a:t>
            </a:r>
            <a:r>
              <a:rPr lang="en-CA" dirty="0" smtClean="0">
                <a:effectLst/>
              </a:rPr>
              <a:t>, Jun 04, 2014</a:t>
            </a:r>
            <a:br>
              <a:rPr lang="en-CA" dirty="0" smtClean="0">
                <a:effectLst/>
              </a:rPr>
            </a:br>
            <a:r>
              <a:rPr lang="en-CA" i="1" dirty="0" smtClean="0">
                <a:effectLst/>
              </a:rPr>
              <a:t>Commentary by Stephen Downes</a:t>
            </a:r>
            <a:r>
              <a:rPr lang="en-CA" dirty="0" smtClean="0">
                <a:effectLst/>
              </a:rPr>
              <a:t> </a:t>
            </a:r>
          </a:p>
          <a:p>
            <a:r>
              <a:rPr lang="en-CA" dirty="0" smtClean="0">
                <a:effectLst/>
              </a:rPr>
              <a:t>I don't do the same things as described in these examples, because my idea of e-learning is very different, but I do practice something like the (not-so-secret) formula to becoming an e-learning pro:</a:t>
            </a:r>
          </a:p>
          <a:p>
            <a:r>
              <a:rPr lang="en-CA" dirty="0" smtClean="0">
                <a:effectLst/>
              </a:rPr>
              <a:t/>
            </a:r>
            <a:br>
              <a:rPr lang="en-CA" dirty="0" smtClean="0">
                <a:effectLst/>
              </a:rPr>
            </a:br>
            <a:r>
              <a:rPr lang="en-CA" dirty="0" smtClean="0">
                <a:effectLst/>
              </a:rPr>
              <a:t/>
            </a:r>
            <a:br>
              <a:rPr lang="en-CA" dirty="0" smtClean="0">
                <a:effectLst/>
              </a:rPr>
            </a:br>
            <a:r>
              <a:rPr lang="en-CA" dirty="0" smtClean="0">
                <a:effectLst/>
              </a:rPr>
              <a:t>e-learning pros practice their craft</a:t>
            </a:r>
          </a:p>
          <a:p>
            <a:r>
              <a:rPr lang="en-CA" dirty="0" smtClean="0">
                <a:effectLst/>
              </a:rPr>
              <a:t/>
            </a:r>
            <a:br>
              <a:rPr lang="en-CA" dirty="0" smtClean="0">
                <a:effectLst/>
              </a:rPr>
            </a:br>
            <a:r>
              <a:rPr lang="en-CA" dirty="0" smtClean="0">
                <a:effectLst/>
              </a:rPr>
              <a:t>e-learning pros show examples of their work</a:t>
            </a:r>
          </a:p>
          <a:p>
            <a:r>
              <a:rPr lang="en-CA" dirty="0" smtClean="0">
                <a:effectLst/>
              </a:rPr>
              <a:t/>
            </a:r>
            <a:br>
              <a:rPr lang="en-CA" dirty="0" smtClean="0">
                <a:effectLst/>
              </a:rPr>
            </a:br>
            <a:r>
              <a:rPr lang="en-CA" dirty="0" smtClean="0">
                <a:effectLst/>
              </a:rPr>
              <a:t>e-learning pros share what they do and learn</a:t>
            </a:r>
          </a:p>
          <a:p>
            <a:r>
              <a:rPr lang="en-CA" dirty="0" smtClean="0">
                <a:effectLst/>
              </a:rPr>
              <a:t/>
            </a:r>
            <a:br>
              <a:rPr lang="en-CA" dirty="0" smtClean="0">
                <a:effectLst/>
              </a:rPr>
            </a:br>
            <a:endParaRPr lang="en-CA" dirty="0" smtClean="0">
              <a:effectLst/>
            </a:endParaRPr>
          </a:p>
          <a:p>
            <a:r>
              <a:rPr lang="en-CA" dirty="0" smtClean="0">
                <a:effectLst/>
              </a:rPr>
              <a:t/>
            </a:r>
            <a:br>
              <a:rPr lang="en-CA" dirty="0" smtClean="0">
                <a:effectLst/>
              </a:rPr>
            </a:br>
            <a:r>
              <a:rPr lang="en-CA" dirty="0" smtClean="0">
                <a:effectLst/>
              </a:rPr>
              <a:t>As the author says, "I'm not sure why more people don’t do this. It’s a simple way to build your business and profile in the industry." </a:t>
            </a:r>
            <a:r>
              <a:rPr lang="en-CA" dirty="0" smtClean="0">
                <a:effectLst/>
                <a:hlinkClick r:id="rId5"/>
              </a:rPr>
              <a:t>Researchers</a:t>
            </a:r>
            <a:r>
              <a:rPr lang="en-CA" dirty="0" smtClean="0">
                <a:effectLst/>
              </a:rPr>
              <a:t>, for example.</a:t>
            </a:r>
          </a:p>
          <a:p>
            <a:endParaRPr lang="en-CA" dirty="0"/>
          </a:p>
        </p:txBody>
      </p:sp>
      <p:pic>
        <p:nvPicPr>
          <p:cNvPr id="3891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2040" y="214313"/>
            <a:ext cx="3333750"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92094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62500" lnSpcReduction="20000"/>
          </a:bodyPr>
          <a:lstStyle/>
          <a:p>
            <a:r>
              <a:rPr lang="en-CA" b="1" dirty="0" smtClean="0">
                <a:effectLst/>
                <a:hlinkClick r:id="rId2"/>
              </a:rPr>
              <a:t>Enclosing the public domain: The restriction of public domain books in a digital environment</a:t>
            </a:r>
            <a:r>
              <a:rPr lang="en-CA" dirty="0" smtClean="0">
                <a:effectLst/>
              </a:rPr>
              <a:t/>
            </a:r>
            <a:br>
              <a:rPr lang="en-CA" dirty="0" smtClean="0">
                <a:effectLst/>
              </a:rPr>
            </a:br>
            <a:r>
              <a:rPr lang="en-CA" dirty="0">
                <a:hlinkClick r:id="rId3"/>
              </a:rPr>
              <a:t>Alex Clark</a:t>
            </a:r>
            <a:r>
              <a:rPr lang="en-CA" dirty="0" smtClean="0">
                <a:effectLst/>
              </a:rPr>
              <a:t>, </a:t>
            </a:r>
            <a:r>
              <a:rPr lang="en-CA" dirty="0">
                <a:hlinkClick r:id="rId4"/>
              </a:rPr>
              <a:t>Brenda </a:t>
            </a:r>
            <a:r>
              <a:rPr lang="en-CA" dirty="0" err="1">
                <a:hlinkClick r:id="rId4"/>
              </a:rPr>
              <a:t>Chawner</a:t>
            </a:r>
            <a:r>
              <a:rPr lang="en-CA" dirty="0" smtClean="0">
                <a:effectLst/>
              </a:rPr>
              <a:t>, </a:t>
            </a:r>
            <a:r>
              <a:rPr lang="en-CA" dirty="0">
                <a:hlinkClick r:id="rId5"/>
              </a:rPr>
              <a:t>First Monday</a:t>
            </a:r>
            <a:r>
              <a:rPr lang="en-CA" dirty="0" smtClean="0">
                <a:effectLst/>
              </a:rPr>
              <a:t>, Jun 09, 2014</a:t>
            </a:r>
            <a:br>
              <a:rPr lang="en-CA" dirty="0" smtClean="0">
                <a:effectLst/>
              </a:rPr>
            </a:br>
            <a:r>
              <a:rPr lang="en-CA" i="1" dirty="0" smtClean="0">
                <a:effectLst/>
              </a:rPr>
              <a:t>Commentary by Stephen Downes</a:t>
            </a:r>
            <a:r>
              <a:rPr lang="en-CA" dirty="0" smtClean="0">
                <a:effectLst/>
              </a:rPr>
              <a:t> </a:t>
            </a:r>
          </a:p>
          <a:p>
            <a:r>
              <a:rPr lang="en-CA" dirty="0" smtClean="0">
                <a:effectLst/>
              </a:rPr>
              <a:t>Picking up a longstanding discussion I've had with people about enclosure, here's a report from First Monday on how commercial publishers make you pay for resources even through they're free and in the public domain. "Using a sample of 100 pre–1890 New Zealand heritage books... of the 50 titles that had been digitized, only three were hosted by repositories that do not restrict any type of subsequent use. Furthermore, 48 percent (24) were subject to access restrictions." While legally readers may have the right to download and repost public domain works, terms of use make this difficult and risky, as policies are applied and penalties imposed without verification. "The widespread application of usage restrictions upon public domain books is characteristic of an online environment where user agreements and terms of service are ubiquitously imposed as a precondition to access content."</a:t>
            </a:r>
            <a:endParaRPr lang="en-CA" dirty="0">
              <a:effectLst/>
            </a:endParaRPr>
          </a:p>
        </p:txBody>
      </p:sp>
    </p:spTree>
    <p:extLst>
      <p:ext uri="{BB962C8B-B14F-4D97-AF65-F5344CB8AC3E}">
        <p14:creationId xmlns:p14="http://schemas.microsoft.com/office/powerpoint/2010/main" val="267367344"/>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0000" lnSpcReduction="20000"/>
          </a:bodyPr>
          <a:lstStyle/>
          <a:p>
            <a:r>
              <a:rPr lang="en-CA" b="1" dirty="0" smtClean="0">
                <a:effectLst/>
                <a:hlinkClick r:id="rId2"/>
              </a:rPr>
              <a:t>Mastering the Internet of Everything</a:t>
            </a:r>
            <a:r>
              <a:rPr lang="en-CA" dirty="0" smtClean="0">
                <a:effectLst/>
              </a:rPr>
              <a:t/>
            </a:r>
            <a:br>
              <a:rPr lang="en-CA" dirty="0" smtClean="0">
                <a:effectLst/>
              </a:rPr>
            </a:br>
            <a:r>
              <a:rPr lang="en-CA" dirty="0">
                <a:hlinkClick r:id="rId3"/>
              </a:rPr>
              <a:t>Harold </a:t>
            </a:r>
            <a:r>
              <a:rPr lang="en-CA" dirty="0" err="1">
                <a:hlinkClick r:id="rId3"/>
              </a:rPr>
              <a:t>Jarche</a:t>
            </a:r>
            <a:r>
              <a:rPr lang="en-CA" dirty="0" smtClean="0">
                <a:effectLst/>
              </a:rPr>
              <a:t>, Jun 03, 2014</a:t>
            </a:r>
            <a:br>
              <a:rPr lang="en-CA" dirty="0" smtClean="0">
                <a:effectLst/>
              </a:rPr>
            </a:br>
            <a:r>
              <a:rPr lang="en-CA" i="1" dirty="0" smtClean="0">
                <a:effectLst/>
              </a:rPr>
              <a:t>Commentary by Stephen Downes</a:t>
            </a:r>
            <a:r>
              <a:rPr lang="en-CA" dirty="0" smtClean="0">
                <a:effectLst/>
              </a:rPr>
              <a:t> </a:t>
            </a:r>
          </a:p>
          <a:p>
            <a:r>
              <a:rPr lang="en-CA" dirty="0" smtClean="0">
                <a:effectLst/>
              </a:rPr>
              <a:t>Harold </a:t>
            </a:r>
            <a:r>
              <a:rPr lang="en-CA" dirty="0" err="1" smtClean="0">
                <a:effectLst/>
              </a:rPr>
              <a:t>Jarche</a:t>
            </a:r>
            <a:r>
              <a:rPr lang="en-CA" dirty="0" smtClean="0">
                <a:effectLst/>
              </a:rPr>
              <a:t> writes, "Many people are just figuring out Web 1.0, mastering their web browsers, email and the like. Others are getting into Web 2.0, using social media to connect to people and join communities of practice. And now along comes the </a:t>
            </a:r>
            <a:r>
              <a:rPr lang="en-CA" dirty="0" smtClean="0">
                <a:effectLst/>
                <a:hlinkClick r:id="rId4"/>
              </a:rPr>
              <a:t>internet of everything</a:t>
            </a:r>
            <a:r>
              <a:rPr lang="en-CA" dirty="0" smtClean="0">
                <a:effectLst/>
              </a:rPr>
              <a:t> (</a:t>
            </a:r>
            <a:r>
              <a:rPr lang="en-CA" dirty="0" err="1" smtClean="0">
                <a:effectLst/>
              </a:rPr>
              <a:t>IoE</a:t>
            </a:r>
            <a:r>
              <a:rPr lang="en-CA" dirty="0" smtClean="0">
                <a:effectLst/>
              </a:rPr>
              <a:t>). How will we be able to master this new network paradigm, or will it master us?" </a:t>
            </a:r>
            <a:r>
              <a:rPr lang="en-CA" dirty="0" err="1" smtClean="0">
                <a:effectLst/>
              </a:rPr>
              <a:t>Jarche</a:t>
            </a:r>
            <a:r>
              <a:rPr lang="en-CA" dirty="0" smtClean="0">
                <a:effectLst/>
              </a:rPr>
              <a:t> says it's about finding balance. "We will have to get skilled at constantly lumping data and things together, then filtering and categorizing the changing landscape." I think it's a matter of understanding that when we look at information, we are seeing it from a perspective, with a limited point of view, and appreciating that - the way we appreciate a sunset, instead of complaining that we can't see the whole sky. (This post was not sponsored by Cisco).</a:t>
            </a:r>
          </a:p>
          <a:p>
            <a:endParaRPr lang="en-CA" dirty="0"/>
          </a:p>
        </p:txBody>
      </p:sp>
      <p:pic>
        <p:nvPicPr>
          <p:cNvPr id="4198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2080" y="764704"/>
            <a:ext cx="3368824" cy="2584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7500830"/>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85000" lnSpcReduction="20000"/>
          </a:bodyPr>
          <a:lstStyle/>
          <a:p>
            <a:r>
              <a:rPr lang="en-CA" b="1" dirty="0" smtClean="0">
                <a:effectLst/>
                <a:hlinkClick r:id="rId2"/>
              </a:rPr>
              <a:t>Techniques and Tools: How To Visualize Your Network</a:t>
            </a:r>
            <a:r>
              <a:rPr lang="en-CA" dirty="0" smtClean="0">
                <a:effectLst/>
              </a:rPr>
              <a:t/>
            </a:r>
            <a:br>
              <a:rPr lang="en-CA" dirty="0" smtClean="0">
                <a:effectLst/>
              </a:rPr>
            </a:br>
            <a:r>
              <a:rPr lang="en-CA" dirty="0">
                <a:hlinkClick r:id="rId3"/>
              </a:rPr>
              <a:t>Beth </a:t>
            </a:r>
            <a:r>
              <a:rPr lang="en-CA" dirty="0" err="1">
                <a:hlinkClick r:id="rId3"/>
              </a:rPr>
              <a:t>Kanter</a:t>
            </a:r>
            <a:r>
              <a:rPr lang="en-CA" dirty="0" smtClean="0">
                <a:effectLst/>
              </a:rPr>
              <a:t>, </a:t>
            </a:r>
            <a:r>
              <a:rPr lang="en-CA" dirty="0">
                <a:hlinkClick r:id="rId4"/>
              </a:rPr>
              <a:t>Beth's Blog</a:t>
            </a:r>
            <a:r>
              <a:rPr lang="en-CA" dirty="0" smtClean="0">
                <a:effectLst/>
              </a:rPr>
              <a:t>, Apr 27, 2014</a:t>
            </a:r>
            <a:br>
              <a:rPr lang="en-CA" dirty="0" smtClean="0">
                <a:effectLst/>
              </a:rPr>
            </a:br>
            <a:r>
              <a:rPr lang="en-CA" i="1" dirty="0" smtClean="0">
                <a:effectLst/>
              </a:rPr>
              <a:t>Commentary by Stephen Downes</a:t>
            </a:r>
            <a:r>
              <a:rPr lang="en-CA" dirty="0" smtClean="0">
                <a:effectLst/>
              </a:rPr>
              <a:t> </a:t>
            </a:r>
          </a:p>
          <a:p>
            <a:r>
              <a:rPr lang="en-CA" dirty="0" smtClean="0">
                <a:effectLst/>
              </a:rPr>
              <a:t>I had some fun Sunday afternoon watching the Blue Jays win and playing with some network graphs </a:t>
            </a:r>
            <a:r>
              <a:rPr lang="en-CA" dirty="0" err="1" smtClean="0">
                <a:effectLst/>
              </a:rPr>
              <a:t>opf</a:t>
            </a:r>
            <a:r>
              <a:rPr lang="en-CA" dirty="0" smtClean="0">
                <a:effectLst/>
              </a:rPr>
              <a:t> my contacts. Here's my </a:t>
            </a:r>
            <a:r>
              <a:rPr lang="en-CA" dirty="0" smtClean="0">
                <a:effectLst/>
                <a:hlinkClick r:id="rId5"/>
              </a:rPr>
              <a:t>LinkedIn network</a:t>
            </a:r>
            <a:r>
              <a:rPr lang="en-CA" dirty="0" smtClean="0">
                <a:effectLst/>
              </a:rPr>
              <a:t> showing a lot of connections in Latin America, the UK and India (guess I'll have to return there, </a:t>
            </a:r>
            <a:r>
              <a:rPr lang="en-CA" dirty="0" err="1" smtClean="0">
                <a:effectLst/>
              </a:rPr>
              <a:t>hm</a:t>
            </a:r>
            <a:r>
              <a:rPr lang="en-CA" dirty="0" smtClean="0">
                <a:effectLst/>
              </a:rPr>
              <a:t>,?), Australia and the U.S. Then, following the </a:t>
            </a:r>
            <a:r>
              <a:rPr lang="en-CA" dirty="0" err="1" smtClean="0">
                <a:effectLst/>
                <a:hlinkClick r:id="rId6"/>
              </a:rPr>
              <a:t>Carvin</a:t>
            </a:r>
            <a:r>
              <a:rPr lang="en-CA" dirty="0" smtClean="0">
                <a:effectLst/>
                <a:hlinkClick r:id="rId6"/>
              </a:rPr>
              <a:t> example</a:t>
            </a:r>
            <a:r>
              <a:rPr lang="en-CA" dirty="0" smtClean="0">
                <a:effectLst/>
              </a:rPr>
              <a:t>, I used </a:t>
            </a:r>
            <a:r>
              <a:rPr lang="en-CA" dirty="0" err="1" smtClean="0">
                <a:effectLst/>
                <a:hlinkClick r:id="rId7"/>
              </a:rPr>
              <a:t>Netviz</a:t>
            </a:r>
            <a:r>
              <a:rPr lang="en-CA" dirty="0" smtClean="0">
                <a:effectLst/>
              </a:rPr>
              <a:t> to analyze my Facebook connections, and </a:t>
            </a:r>
            <a:r>
              <a:rPr lang="en-CA" dirty="0" err="1" smtClean="0">
                <a:effectLst/>
              </a:rPr>
              <a:t>and</a:t>
            </a:r>
            <a:r>
              <a:rPr lang="en-CA" dirty="0" smtClean="0">
                <a:effectLst/>
              </a:rPr>
              <a:t> used software called </a:t>
            </a:r>
            <a:r>
              <a:rPr lang="en-CA" dirty="0" err="1" smtClean="0">
                <a:effectLst/>
                <a:hlinkClick r:id="rId8"/>
              </a:rPr>
              <a:t>Gephi</a:t>
            </a:r>
            <a:r>
              <a:rPr lang="en-CA" dirty="0" smtClean="0">
                <a:effectLst/>
              </a:rPr>
              <a:t> to produce my </a:t>
            </a:r>
            <a:r>
              <a:rPr lang="en-CA" dirty="0" smtClean="0">
                <a:effectLst/>
                <a:hlinkClick r:id="rId9"/>
              </a:rPr>
              <a:t>Facebook network map</a:t>
            </a:r>
            <a:r>
              <a:rPr lang="en-CA" dirty="0" smtClean="0">
                <a:effectLst/>
              </a:rPr>
              <a:t>.</a:t>
            </a:r>
          </a:p>
          <a:p>
            <a:endParaRPr lang="en-CA" dirty="0"/>
          </a:p>
        </p:txBody>
      </p:sp>
      <p:pic>
        <p:nvPicPr>
          <p:cNvPr id="86018"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40152" y="476672"/>
            <a:ext cx="2949824" cy="18244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8192371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0000" lnSpcReduction="20000"/>
          </a:bodyPr>
          <a:lstStyle/>
          <a:p>
            <a:r>
              <a:rPr lang="en-CA" b="1" dirty="0" smtClean="0">
                <a:effectLst/>
                <a:hlinkClick r:id="rId2"/>
              </a:rPr>
              <a:t>Ubiquitous Learning Project Using Life - logging Technology in Japan</a:t>
            </a:r>
            <a:r>
              <a:rPr lang="en-CA" dirty="0" smtClean="0">
                <a:effectLst/>
              </a:rPr>
              <a:t/>
            </a:r>
            <a:br>
              <a:rPr lang="en-CA" dirty="0" smtClean="0">
                <a:effectLst/>
              </a:rPr>
            </a:br>
            <a:r>
              <a:rPr lang="en-CA" dirty="0">
                <a:hlinkClick r:id="rId3"/>
              </a:rPr>
              <a:t>Noriko </a:t>
            </a:r>
            <a:r>
              <a:rPr lang="en-CA" dirty="0" err="1">
                <a:hlinkClick r:id="rId3"/>
              </a:rPr>
              <a:t>Uosaki</a:t>
            </a:r>
            <a:r>
              <a:rPr lang="en-CA" dirty="0" smtClean="0">
                <a:effectLst/>
              </a:rPr>
              <a:t>, </a:t>
            </a:r>
            <a:r>
              <a:rPr lang="en-CA" dirty="0">
                <a:hlinkClick r:id="rId4"/>
              </a:rPr>
              <a:t>Bin </a:t>
            </a:r>
            <a:r>
              <a:rPr lang="en-CA" dirty="0" err="1">
                <a:hlinkClick r:id="rId4"/>
              </a:rPr>
              <a:t>Hou</a:t>
            </a:r>
            <a:r>
              <a:rPr lang="en-CA" dirty="0" smtClean="0">
                <a:effectLst/>
              </a:rPr>
              <a:t>, </a:t>
            </a:r>
            <a:r>
              <a:rPr lang="en-CA" dirty="0" err="1">
                <a:hlinkClick r:id="rId5"/>
              </a:rPr>
              <a:t>Mengmeng</a:t>
            </a:r>
            <a:r>
              <a:rPr lang="en-CA" dirty="0">
                <a:hlinkClick r:id="rId5"/>
              </a:rPr>
              <a:t> Li</a:t>
            </a:r>
            <a:r>
              <a:rPr lang="en-CA" dirty="0" smtClean="0">
                <a:effectLst/>
              </a:rPr>
              <a:t>, </a:t>
            </a:r>
            <a:r>
              <a:rPr lang="en-CA" dirty="0">
                <a:hlinkClick r:id="rId6"/>
              </a:rPr>
              <a:t>Hiroaki Ogata</a:t>
            </a:r>
            <a:r>
              <a:rPr lang="en-CA" dirty="0" smtClean="0">
                <a:effectLst/>
              </a:rPr>
              <a:t>, </a:t>
            </a:r>
            <a:r>
              <a:rPr lang="en-CA" dirty="0" err="1">
                <a:hlinkClick r:id="rId7"/>
              </a:rPr>
              <a:t>Kosuke</a:t>
            </a:r>
            <a:r>
              <a:rPr lang="en-CA" dirty="0">
                <a:hlinkClick r:id="rId7"/>
              </a:rPr>
              <a:t> </a:t>
            </a:r>
            <a:r>
              <a:rPr lang="en-CA" dirty="0" err="1">
                <a:hlinkClick r:id="rId7"/>
              </a:rPr>
              <a:t>Mouri</a:t>
            </a:r>
            <a:r>
              <a:rPr lang="en-CA" dirty="0" smtClean="0">
                <a:effectLst/>
              </a:rPr>
              <a:t>, </a:t>
            </a:r>
            <a:r>
              <a:rPr lang="en-CA" dirty="0" err="1">
                <a:hlinkClick r:id="rId8"/>
              </a:rPr>
              <a:t>Songran</a:t>
            </a:r>
            <a:r>
              <a:rPr lang="en-CA" dirty="0">
                <a:hlinkClick r:id="rId8"/>
              </a:rPr>
              <a:t> Liu</a:t>
            </a:r>
            <a:r>
              <a:rPr lang="en-CA" dirty="0" smtClean="0">
                <a:effectLst/>
              </a:rPr>
              <a:t>, </a:t>
            </a:r>
            <a:r>
              <a:rPr lang="en-CA" dirty="0">
                <a:hlinkClick r:id="rId9"/>
              </a:rPr>
              <a:t>Educational Technology &amp; Society</a:t>
            </a:r>
            <a:r>
              <a:rPr lang="en-CA" dirty="0" smtClean="0">
                <a:effectLst/>
              </a:rPr>
              <a:t>, May 22, 2014</a:t>
            </a:r>
            <a:br>
              <a:rPr lang="en-CA" dirty="0" smtClean="0">
                <a:effectLst/>
              </a:rPr>
            </a:br>
            <a:r>
              <a:rPr lang="en-CA" i="1" dirty="0" smtClean="0">
                <a:effectLst/>
              </a:rPr>
              <a:t>Commentary by Stephen Downes</a:t>
            </a:r>
            <a:r>
              <a:rPr lang="en-CA" dirty="0" smtClean="0">
                <a:effectLst/>
              </a:rPr>
              <a:t> </a:t>
            </a:r>
          </a:p>
          <a:p>
            <a:r>
              <a:rPr lang="en-CA" dirty="0" smtClean="0">
                <a:effectLst/>
              </a:rPr>
              <a:t>You may not think that life-logging and online learning are linked, but if you think of online learning as a ubiquitous services that learns from your every move, you can see how tightly the two may be linked. This paper presents a system called SCROLL (System for Capturing and Reusing of Learning Log). This in turn is based on the LORE model: Log, Organize, Reuse, Evaluate. The current issue of Educational Technology and Society is available as a </a:t>
            </a:r>
            <a:r>
              <a:rPr lang="en-CA" dirty="0" smtClean="0">
                <a:effectLst/>
                <a:hlinkClick r:id="rId10"/>
              </a:rPr>
              <a:t>PDF download</a:t>
            </a:r>
            <a:r>
              <a:rPr lang="en-CA" dirty="0" smtClean="0">
                <a:effectLst/>
              </a:rPr>
              <a:t> or </a:t>
            </a:r>
            <a:r>
              <a:rPr lang="en-CA" dirty="0" smtClean="0">
                <a:effectLst/>
                <a:hlinkClick r:id="rId11"/>
              </a:rPr>
              <a:t>on the web</a:t>
            </a:r>
            <a:r>
              <a:rPr lang="en-CA" dirty="0" smtClean="0">
                <a:effectLst/>
              </a:rPr>
              <a:t> (this link will reset to a new issue in a few months). It's a special issue on "Powering Up: Insights from Distinguished Mobile and Ubiquitous Learning Projects across the World."</a:t>
            </a:r>
          </a:p>
          <a:p>
            <a:endParaRPr lang="en-CA" dirty="0"/>
          </a:p>
        </p:txBody>
      </p:sp>
    </p:spTree>
    <p:extLst>
      <p:ext uri="{BB962C8B-B14F-4D97-AF65-F5344CB8AC3E}">
        <p14:creationId xmlns:p14="http://schemas.microsoft.com/office/powerpoint/2010/main" val="3022826194"/>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0000" lnSpcReduction="20000"/>
          </a:bodyPr>
          <a:lstStyle/>
          <a:p>
            <a:r>
              <a:rPr lang="en-CA" b="1" dirty="0" smtClean="0">
                <a:effectLst/>
                <a:hlinkClick r:id="rId2"/>
              </a:rPr>
              <a:t>Writing Instructor, Skeptical of Automated Grading, Pits Machine vs. Machine</a:t>
            </a:r>
            <a:r>
              <a:rPr lang="en-CA" dirty="0" smtClean="0">
                <a:effectLst/>
              </a:rPr>
              <a:t/>
            </a:r>
            <a:br>
              <a:rPr lang="en-CA" dirty="0" smtClean="0">
                <a:effectLst/>
              </a:rPr>
            </a:br>
            <a:r>
              <a:rPr lang="en-CA" dirty="0">
                <a:hlinkClick r:id="rId3"/>
              </a:rPr>
              <a:t>Steve Kolowich</a:t>
            </a:r>
            <a:r>
              <a:rPr lang="en-CA" dirty="0" smtClean="0">
                <a:effectLst/>
              </a:rPr>
              <a:t>, </a:t>
            </a:r>
            <a:r>
              <a:rPr lang="en-CA" dirty="0">
                <a:hlinkClick r:id="rId4"/>
              </a:rPr>
              <a:t>The Chronicle of Higher Education</a:t>
            </a:r>
            <a:r>
              <a:rPr lang="en-CA" dirty="0" smtClean="0">
                <a:effectLst/>
              </a:rPr>
              <a:t>, May 05, 2014</a:t>
            </a:r>
            <a:br>
              <a:rPr lang="en-CA" dirty="0" smtClean="0">
                <a:effectLst/>
              </a:rPr>
            </a:br>
            <a:r>
              <a:rPr lang="en-CA" i="1" dirty="0" smtClean="0">
                <a:effectLst/>
              </a:rPr>
              <a:t>Commentary by Stephen Downes</a:t>
            </a:r>
            <a:r>
              <a:rPr lang="en-CA" dirty="0" smtClean="0">
                <a:effectLst/>
              </a:rPr>
              <a:t> </a:t>
            </a:r>
          </a:p>
          <a:p>
            <a:r>
              <a:rPr lang="en-CA" dirty="0" smtClean="0">
                <a:effectLst/>
              </a:rPr>
              <a:t>It's one of those stories the Chronicle loves to print - grizzled gadfly argues against computers in education - but in this case the critic has a point. Les Perelman, who in the past has had </a:t>
            </a:r>
            <a:r>
              <a:rPr lang="en-CA" dirty="0" smtClean="0">
                <a:effectLst/>
                <a:hlinkClick r:id="rId5"/>
              </a:rPr>
              <a:t>heated</a:t>
            </a:r>
            <a:r>
              <a:rPr lang="en-CA" dirty="0" smtClean="0">
                <a:effectLst/>
              </a:rPr>
              <a:t> </a:t>
            </a:r>
            <a:r>
              <a:rPr lang="en-CA" dirty="0" smtClean="0">
                <a:effectLst/>
                <a:hlinkClick r:id="rId6"/>
              </a:rPr>
              <a:t>exchanges</a:t>
            </a:r>
            <a:r>
              <a:rPr lang="en-CA" dirty="0" smtClean="0">
                <a:effectLst/>
              </a:rPr>
              <a:t> with promoters of automated essay grading, has authored a computer program that writes essays composed of gibberish but which score well in automated essay graders. The sentences his program produces are grammatically correct but incoherent. Of course, there's no reason why both sides might not be right - the papers may be gibberish, but the computer programs may be accurately reflecting the grading by human professors, as they're designed to do.</a:t>
            </a:r>
            <a:endParaRPr lang="en-CA" dirty="0">
              <a:effectLst/>
            </a:endParaRPr>
          </a:p>
        </p:txBody>
      </p:sp>
      <p:pic>
        <p:nvPicPr>
          <p:cNvPr id="7577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54352" y="764704"/>
            <a:ext cx="4032448" cy="2016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2516978"/>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62500" lnSpcReduction="20000"/>
          </a:bodyPr>
          <a:lstStyle/>
          <a:p>
            <a:r>
              <a:rPr lang="en-CA" b="1" dirty="0" smtClean="0">
                <a:effectLst/>
                <a:hlinkClick r:id="rId2"/>
              </a:rPr>
              <a:t>“Would you ever say that to me in class?” : Exploring the Implications of Disinhibition for </a:t>
            </a:r>
            <a:r>
              <a:rPr lang="en-CA" b="1" dirty="0" err="1" smtClean="0">
                <a:effectLst/>
                <a:hlinkClick r:id="rId2"/>
              </a:rPr>
              <a:t>Relationality</a:t>
            </a:r>
            <a:r>
              <a:rPr lang="en-CA" b="1" dirty="0" smtClean="0">
                <a:effectLst/>
                <a:hlinkClick r:id="rId2"/>
              </a:rPr>
              <a:t> in Online Teaching and Learning</a:t>
            </a:r>
            <a:r>
              <a:rPr lang="en-CA" dirty="0" smtClean="0">
                <a:effectLst/>
              </a:rPr>
              <a:t/>
            </a:r>
            <a:br>
              <a:rPr lang="en-CA" dirty="0" smtClean="0">
                <a:effectLst/>
              </a:rPr>
            </a:br>
            <a:r>
              <a:rPr lang="en-CA" dirty="0">
                <a:hlinkClick r:id="rId3"/>
              </a:rPr>
              <a:t>Ellen Rose</a:t>
            </a:r>
            <a:r>
              <a:rPr lang="en-CA" dirty="0" smtClean="0">
                <a:effectLst/>
              </a:rPr>
              <a:t>, </a:t>
            </a:r>
            <a:r>
              <a:rPr lang="en-CA" dirty="0">
                <a:hlinkClick r:id="rId4"/>
              </a:rPr>
              <a:t>Proceedings of the 9th International Conference on Networked Learning 2014</a:t>
            </a:r>
            <a:r>
              <a:rPr lang="en-CA" dirty="0" smtClean="0">
                <a:effectLst/>
              </a:rPr>
              <a:t>, May 11, 2014</a:t>
            </a:r>
            <a:br>
              <a:rPr lang="en-CA" dirty="0" smtClean="0">
                <a:effectLst/>
              </a:rPr>
            </a:br>
            <a:r>
              <a:rPr lang="en-CA" i="1" dirty="0" smtClean="0">
                <a:effectLst/>
              </a:rPr>
              <a:t>Commentary by Stephen Downes</a:t>
            </a:r>
            <a:r>
              <a:rPr lang="en-CA" dirty="0" smtClean="0">
                <a:effectLst/>
              </a:rPr>
              <a:t> </a:t>
            </a:r>
          </a:p>
          <a:p>
            <a:r>
              <a:rPr lang="en-CA" dirty="0" smtClean="0">
                <a:effectLst/>
              </a:rPr>
              <a:t>This paper confirms the impression that discourse online is much less inhibited than discourse in person. "Interviews with 20 instructors and 20 students from a variety of disciplines revealed that their experiences of connection with, or disconnection from, each other were profoundly influenced by the phenomenon of online disinhibition." What is important about this is that it informs our understanding of the nature of education, whether online or offline. "The terminology of “delivery” ... suggests that education is simply a matter of transmitting information effectively; but of course, it is also, importantly, about the formation of relationships between instructors and students."</a:t>
            </a:r>
          </a:p>
          <a:p>
            <a:endParaRPr lang="en-CA" dirty="0"/>
          </a:p>
        </p:txBody>
      </p:sp>
    </p:spTree>
    <p:extLst>
      <p:ext uri="{BB962C8B-B14F-4D97-AF65-F5344CB8AC3E}">
        <p14:creationId xmlns:p14="http://schemas.microsoft.com/office/powerpoint/2010/main" val="2148532765"/>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85000" lnSpcReduction="20000"/>
          </a:bodyPr>
          <a:lstStyle/>
          <a:p>
            <a:r>
              <a:rPr lang="en-CA" dirty="0" smtClean="0">
                <a:effectLst/>
              </a:rPr>
              <a:t/>
            </a:r>
            <a:br>
              <a:rPr lang="en-CA" dirty="0" smtClean="0">
                <a:effectLst/>
              </a:rPr>
            </a:br>
            <a:r>
              <a:rPr lang="en-CA" b="1" dirty="0" smtClean="0">
                <a:effectLst/>
                <a:hlinkClick r:id="rId2"/>
              </a:rPr>
              <a:t>Mean Tweets, Academic Style</a:t>
            </a:r>
            <a:r>
              <a:rPr lang="en-CA" dirty="0" smtClean="0">
                <a:effectLst/>
              </a:rPr>
              <a:t/>
            </a:r>
            <a:br>
              <a:rPr lang="en-CA" dirty="0" smtClean="0">
                <a:effectLst/>
              </a:rPr>
            </a:br>
            <a:r>
              <a:rPr lang="en-CA" dirty="0">
                <a:hlinkClick r:id="rId3"/>
              </a:rPr>
              <a:t>Charlie Tyson</a:t>
            </a:r>
            <a:r>
              <a:rPr lang="en-CA" dirty="0" smtClean="0">
                <a:effectLst/>
              </a:rPr>
              <a:t>, </a:t>
            </a:r>
            <a:r>
              <a:rPr lang="en-CA" dirty="0">
                <a:hlinkClick r:id="rId4"/>
              </a:rPr>
              <a:t>Inside Higher Ed</a:t>
            </a:r>
            <a:r>
              <a:rPr lang="en-CA" dirty="0" smtClean="0">
                <a:effectLst/>
              </a:rPr>
              <a:t>, Jun 27, 2014</a:t>
            </a:r>
            <a:br>
              <a:rPr lang="en-CA" dirty="0" smtClean="0">
                <a:effectLst/>
              </a:rPr>
            </a:br>
            <a:r>
              <a:rPr lang="en-CA" i="1" dirty="0" smtClean="0">
                <a:effectLst/>
              </a:rPr>
              <a:t>Commentary by Stephen Downes</a:t>
            </a:r>
            <a:r>
              <a:rPr lang="en-CA" dirty="0" smtClean="0">
                <a:effectLst/>
              </a:rPr>
              <a:t> </a:t>
            </a:r>
          </a:p>
          <a:p>
            <a:r>
              <a:rPr lang="en-CA" dirty="0" smtClean="0">
                <a:effectLst/>
              </a:rPr>
              <a:t>Professors read Twitter reviews of their courses in </a:t>
            </a:r>
            <a:r>
              <a:rPr lang="en-CA" dirty="0" err="1" smtClean="0">
                <a:effectLst/>
              </a:rPr>
              <a:t>thsi</a:t>
            </a:r>
            <a:r>
              <a:rPr lang="en-CA" dirty="0" smtClean="0">
                <a:effectLst/>
              </a:rPr>
              <a:t> video, a take-off on the mean tweets meme. "One professor read a review saying, 'She will mock your aspirations then cackle over the remains of your spirit.' Another comment was: 'Good lecturer, ugly shoes.' The camera panned to take in a row of Crocs." I would never wear Crocs while teaching. I would, however, wear ugly shoes.</a:t>
            </a:r>
          </a:p>
          <a:p>
            <a:endParaRPr lang="en-CA" dirty="0"/>
          </a:p>
        </p:txBody>
      </p:sp>
    </p:spTree>
    <p:extLst>
      <p:ext uri="{BB962C8B-B14F-4D97-AF65-F5344CB8AC3E}">
        <p14:creationId xmlns:p14="http://schemas.microsoft.com/office/powerpoint/2010/main" val="1937802321"/>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0000" lnSpcReduction="20000"/>
          </a:bodyPr>
          <a:lstStyle/>
          <a:p>
            <a:r>
              <a:rPr lang="en-CA" b="1" dirty="0" smtClean="0">
                <a:effectLst/>
                <a:hlinkClick r:id="rId2"/>
              </a:rPr>
              <a:t>'Can I Tweet That?'</a:t>
            </a:r>
            <a:r>
              <a:rPr lang="en-CA" dirty="0" smtClean="0">
                <a:effectLst/>
              </a:rPr>
              <a:t/>
            </a:r>
            <a:br>
              <a:rPr lang="en-CA" dirty="0" smtClean="0">
                <a:effectLst/>
              </a:rPr>
            </a:br>
            <a:r>
              <a:rPr lang="en-CA" dirty="0">
                <a:hlinkClick r:id="rId3"/>
              </a:rPr>
              <a:t>Colleen Flaherty</a:t>
            </a:r>
            <a:r>
              <a:rPr lang="en-CA" dirty="0" smtClean="0">
                <a:effectLst/>
              </a:rPr>
              <a:t>, </a:t>
            </a:r>
            <a:r>
              <a:rPr lang="en-CA" dirty="0">
                <a:hlinkClick r:id="rId4"/>
              </a:rPr>
              <a:t>Inside Higher Ed</a:t>
            </a:r>
            <a:r>
              <a:rPr lang="en-CA" dirty="0" smtClean="0">
                <a:effectLst/>
              </a:rPr>
              <a:t>, Jun 13, 2014</a:t>
            </a:r>
            <a:br>
              <a:rPr lang="en-CA" dirty="0" smtClean="0">
                <a:effectLst/>
              </a:rPr>
            </a:br>
            <a:r>
              <a:rPr lang="en-CA" i="1" dirty="0" smtClean="0">
                <a:effectLst/>
              </a:rPr>
              <a:t>Commentary by Stephen Downes</a:t>
            </a:r>
            <a:r>
              <a:rPr lang="en-CA" dirty="0" smtClean="0">
                <a:effectLst/>
              </a:rPr>
              <a:t> </a:t>
            </a:r>
          </a:p>
          <a:p>
            <a:r>
              <a:rPr lang="en-CA" dirty="0" smtClean="0">
                <a:effectLst/>
              </a:rPr>
              <a:t>Summary of a conference session on the issues raised with respect to professors' use of social media. Normal rules of online postings - such as, for example, a disclaimer stating that the views of the professor are not those of the institution - do not work when there are only 140 characters to work with. But such official rules are misplaced to begin with, in my view - does anyone really think that professors (or staff, or whatever) are using their personal accounts to broadcast official policy? And where is the inverse disclaimer - why aren't institutions saying "the views of this institution are not necessarily those of its employees." It's something the Globe and Mail </a:t>
            </a:r>
            <a:r>
              <a:rPr lang="en-CA" dirty="0" smtClean="0">
                <a:effectLst/>
                <a:hlinkClick r:id="rId5"/>
              </a:rPr>
              <a:t>could have used</a:t>
            </a:r>
            <a:r>
              <a:rPr lang="en-CA" dirty="0" smtClean="0">
                <a:effectLst/>
              </a:rPr>
              <a:t> (</a:t>
            </a:r>
            <a:r>
              <a:rPr lang="en-CA" dirty="0" smtClean="0">
                <a:effectLst/>
                <a:hlinkClick r:id="rId6"/>
              </a:rPr>
              <a:t>via</a:t>
            </a:r>
            <a:r>
              <a:rPr lang="en-CA" dirty="0" smtClean="0">
                <a:effectLst/>
              </a:rPr>
              <a:t>). Or the </a:t>
            </a:r>
            <a:r>
              <a:rPr lang="en-CA" dirty="0" smtClean="0">
                <a:effectLst/>
                <a:hlinkClick r:id="rId7"/>
              </a:rPr>
              <a:t>University of Saskatchewan</a:t>
            </a:r>
            <a:r>
              <a:rPr lang="en-CA" dirty="0" smtClean="0">
                <a:effectLst/>
              </a:rPr>
              <a:t>.</a:t>
            </a:r>
          </a:p>
          <a:p>
            <a:endParaRPr lang="en-CA" dirty="0"/>
          </a:p>
        </p:txBody>
      </p:sp>
    </p:spTree>
    <p:extLst>
      <p:ext uri="{BB962C8B-B14F-4D97-AF65-F5344CB8AC3E}">
        <p14:creationId xmlns:p14="http://schemas.microsoft.com/office/powerpoint/2010/main" val="1747719652"/>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62500" lnSpcReduction="20000"/>
          </a:bodyPr>
          <a:lstStyle/>
          <a:p>
            <a:r>
              <a:rPr lang="en-CA" b="1" dirty="0" smtClean="0">
                <a:effectLst/>
                <a:hlinkClick r:id="rId2"/>
              </a:rPr>
              <a:t>Introducing </a:t>
            </a:r>
            <a:r>
              <a:rPr lang="en-CA" b="1" dirty="0" err="1" smtClean="0">
                <a:effectLst/>
                <a:hlinkClick r:id="rId2"/>
              </a:rPr>
              <a:t>Powerchord</a:t>
            </a:r>
            <a:r>
              <a:rPr lang="en-CA" b="1" dirty="0" smtClean="0">
                <a:effectLst/>
                <a:hlinkClick r:id="rId2"/>
              </a:rPr>
              <a:t> (Blackbird edition)</a:t>
            </a:r>
            <a:r>
              <a:rPr lang="en-CA" dirty="0" smtClean="0">
                <a:effectLst/>
              </a:rPr>
              <a:t/>
            </a:r>
            <a:br>
              <a:rPr lang="en-CA" dirty="0" smtClean="0">
                <a:effectLst/>
              </a:rPr>
            </a:br>
            <a:r>
              <a:rPr lang="en-CA" dirty="0">
                <a:hlinkClick r:id="rId3"/>
              </a:rPr>
              <a:t>Dan </a:t>
            </a:r>
            <a:r>
              <a:rPr lang="en-CA" dirty="0" err="1">
                <a:hlinkClick r:id="rId3"/>
              </a:rPr>
              <a:t>Lockton</a:t>
            </a:r>
            <a:r>
              <a:rPr lang="en-CA" dirty="0" smtClean="0">
                <a:effectLst/>
              </a:rPr>
              <a:t>, </a:t>
            </a:r>
            <a:r>
              <a:rPr lang="en-CA" dirty="0">
                <a:hlinkClick r:id="rId4"/>
              </a:rPr>
              <a:t>Architectures</a:t>
            </a:r>
            <a:r>
              <a:rPr lang="en-CA" dirty="0" smtClean="0">
                <a:effectLst/>
              </a:rPr>
              <a:t>, Apr 25, 2014</a:t>
            </a:r>
            <a:br>
              <a:rPr lang="en-CA" dirty="0" smtClean="0">
                <a:effectLst/>
              </a:rPr>
            </a:br>
            <a:r>
              <a:rPr lang="en-CA" i="1" dirty="0" smtClean="0">
                <a:effectLst/>
              </a:rPr>
              <a:t>Commentary by Stephen Downes</a:t>
            </a:r>
            <a:r>
              <a:rPr lang="en-CA" dirty="0" smtClean="0">
                <a:effectLst/>
              </a:rPr>
              <a:t> </a:t>
            </a:r>
          </a:p>
          <a:p>
            <a:r>
              <a:rPr lang="en-CA" dirty="0" smtClean="0">
                <a:effectLst/>
              </a:rPr>
              <a:t>The </a:t>
            </a:r>
            <a:r>
              <a:rPr lang="en-CA" dirty="0" err="1" smtClean="0">
                <a:effectLst/>
              </a:rPr>
              <a:t>powerchord</a:t>
            </a:r>
            <a:r>
              <a:rPr lang="en-CA" dirty="0" smtClean="0">
                <a:effectLst/>
              </a:rPr>
              <a:t> is a simple device that represents energy use in a household as background noises - birdsongs, rain falling, etc. In this post, the author describes associating the noises with specific appliances: "The </a:t>
            </a:r>
            <a:r>
              <a:rPr lang="en-CA" dirty="0" smtClean="0">
                <a:effectLst/>
                <a:hlinkClick r:id="rId5"/>
              </a:rPr>
              <a:t>‘Sound of the Office’ </a:t>
            </a:r>
            <a:r>
              <a:rPr lang="en-CA" dirty="0" smtClean="0">
                <a:effectLst/>
              </a:rPr>
              <a:t>represented twelve hours’ electricity use by three items of office infrastructure – the kettle, a laser printer, and a gang socket for a row of desks – turned into a 30-second MIDI file." I love this idea. "It’s an exploration of what’s possible, or might be useful, in helping people develop a different kind of understanding of energy use, and the patterns of energy use in daily life – not just based on </a:t>
            </a:r>
            <a:r>
              <a:rPr lang="en-CA" dirty="0" err="1" smtClean="0">
                <a:effectLst/>
              </a:rPr>
              <a:t>on</a:t>
            </a:r>
            <a:r>
              <a:rPr lang="en-CA" dirty="0" smtClean="0">
                <a:effectLst/>
              </a:rPr>
              <a:t> numerical feedback. If it’s design for behaviour change, it’s aiming to do so through increasing our understanding of, and familiarity with, the systems around us, making energy use something we can develop an instinctual feeling for."</a:t>
            </a:r>
          </a:p>
          <a:p>
            <a:endParaRPr lang="en-CA" dirty="0"/>
          </a:p>
        </p:txBody>
      </p:sp>
      <p:pic>
        <p:nvPicPr>
          <p:cNvPr id="8704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16016" y="908720"/>
            <a:ext cx="3450357" cy="2023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5583873"/>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lnSpcReduction="10000"/>
          </a:bodyPr>
          <a:lstStyle/>
          <a:p>
            <a:r>
              <a:rPr lang="en-CA" b="1" dirty="0" smtClean="0">
                <a:effectLst/>
                <a:hlinkClick r:id="rId2"/>
              </a:rPr>
              <a:t>Meet the (Real) Net Generation</a:t>
            </a:r>
            <a:r>
              <a:rPr lang="en-CA" dirty="0" smtClean="0">
                <a:effectLst/>
              </a:rPr>
              <a:t/>
            </a:r>
            <a:br>
              <a:rPr lang="en-CA" dirty="0" smtClean="0">
                <a:effectLst/>
              </a:rPr>
            </a:br>
            <a:r>
              <a:rPr lang="en-CA" dirty="0">
                <a:hlinkClick r:id="rId3"/>
              </a:rPr>
              <a:t>Don </a:t>
            </a:r>
            <a:r>
              <a:rPr lang="en-CA" dirty="0" err="1">
                <a:hlinkClick r:id="rId3"/>
              </a:rPr>
              <a:t>Tapscott</a:t>
            </a:r>
            <a:r>
              <a:rPr lang="en-CA" dirty="0" smtClean="0">
                <a:effectLst/>
              </a:rPr>
              <a:t>, </a:t>
            </a:r>
            <a:r>
              <a:rPr lang="en-CA" dirty="0">
                <a:hlinkClick r:id="rId4"/>
              </a:rPr>
              <a:t>YouTube</a:t>
            </a:r>
            <a:r>
              <a:rPr lang="en-CA" dirty="0" smtClean="0">
                <a:effectLst/>
              </a:rPr>
              <a:t>, Jun 24, 2014</a:t>
            </a:r>
            <a:br>
              <a:rPr lang="en-CA" dirty="0" smtClean="0">
                <a:effectLst/>
              </a:rPr>
            </a:br>
            <a:r>
              <a:rPr lang="en-CA" i="1" dirty="0" smtClean="0">
                <a:effectLst/>
              </a:rPr>
              <a:t>Commentary by Stephen Downes</a:t>
            </a:r>
            <a:r>
              <a:rPr lang="en-CA" dirty="0" smtClean="0">
                <a:effectLst/>
              </a:rPr>
              <a:t> </a:t>
            </a:r>
          </a:p>
          <a:p>
            <a:r>
              <a:rPr lang="en-CA" dirty="0" smtClean="0">
                <a:effectLst/>
              </a:rPr>
              <a:t>Don </a:t>
            </a:r>
            <a:r>
              <a:rPr lang="en-CA" dirty="0" err="1" smtClean="0">
                <a:effectLst/>
              </a:rPr>
              <a:t>Tapscott</a:t>
            </a:r>
            <a:r>
              <a:rPr lang="en-CA" dirty="0" smtClean="0">
                <a:effectLst/>
              </a:rPr>
              <a:t> rides again - the best part is in the first few minutes where he recites all the literature saying how bad the network generation is. Then he explains why they're not so bad after all.</a:t>
            </a:r>
          </a:p>
          <a:p>
            <a:r>
              <a:rPr lang="en-CA" dirty="0" smtClean="0">
                <a:effectLst/>
              </a:rPr>
              <a:t>Total: 513 </a:t>
            </a:r>
          </a:p>
          <a:p>
            <a:endParaRPr lang="en-CA" dirty="0"/>
          </a:p>
        </p:txBody>
      </p:sp>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5896" y="332656"/>
            <a:ext cx="457200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0699728"/>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0000" lnSpcReduction="20000"/>
          </a:bodyPr>
          <a:lstStyle/>
          <a:p>
            <a:r>
              <a:rPr lang="en-CA" b="1" dirty="0" smtClean="0">
                <a:effectLst/>
                <a:hlinkClick r:id="rId2"/>
              </a:rPr>
              <a:t>Inquiry Guided Learning Projects for the Development of Critical Thinking in the College Classroom: A pilot study</a:t>
            </a:r>
            <a:r>
              <a:rPr lang="en-CA" dirty="0" smtClean="0">
                <a:effectLst/>
              </a:rPr>
              <a:t/>
            </a:r>
            <a:br>
              <a:rPr lang="en-CA" dirty="0" smtClean="0">
                <a:effectLst/>
              </a:rPr>
            </a:br>
            <a:r>
              <a:rPr lang="en-CA" dirty="0">
                <a:hlinkClick r:id="rId3"/>
              </a:rPr>
              <a:t>Danielle C Bentley</a:t>
            </a:r>
            <a:r>
              <a:rPr lang="en-CA" dirty="0" smtClean="0">
                <a:effectLst/>
              </a:rPr>
              <a:t>, </a:t>
            </a:r>
            <a:r>
              <a:rPr lang="en-CA" dirty="0">
                <a:hlinkClick r:id="rId4"/>
              </a:rPr>
              <a:t>Collected Essays on Learning</a:t>
            </a:r>
            <a:r>
              <a:rPr lang="en-CA" dirty="0" smtClean="0">
                <a:effectLst/>
              </a:rPr>
              <a:t>, Jun 19, 2014</a:t>
            </a:r>
            <a:br>
              <a:rPr lang="en-CA" dirty="0" smtClean="0">
                <a:effectLst/>
              </a:rPr>
            </a:br>
            <a:r>
              <a:rPr lang="en-CA" i="1" dirty="0" smtClean="0">
                <a:effectLst/>
              </a:rPr>
              <a:t>Commentary by Stephen Downes</a:t>
            </a:r>
            <a:r>
              <a:rPr lang="en-CA" dirty="0" smtClean="0">
                <a:effectLst/>
              </a:rPr>
              <a:t> </a:t>
            </a:r>
          </a:p>
          <a:p>
            <a:r>
              <a:rPr lang="en-CA" dirty="0" smtClean="0">
                <a:effectLst/>
              </a:rPr>
              <a:t>I think that the teaching of critical research is important, though frankly I think it should be taught much earlier than this college-level class in which it is applied. In this paper, a project is described wherein dental hygiene students are put into groups, asked to select a scientific problem to solve, and given the task of researching then presenting the results. I do wonder what body of literature they employed; the paper refers to the 'scientific literature', but if they're searching only journal articles they're not being thorough. I would also want to read more on how they learned "the skills required to properly critique information in the scientific community."</a:t>
            </a:r>
          </a:p>
          <a:p>
            <a:endParaRPr lang="en-CA" dirty="0"/>
          </a:p>
        </p:txBody>
      </p:sp>
    </p:spTree>
    <p:extLst>
      <p:ext uri="{BB962C8B-B14F-4D97-AF65-F5344CB8AC3E}">
        <p14:creationId xmlns:p14="http://schemas.microsoft.com/office/powerpoint/2010/main" val="23429789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7500" lnSpcReduction="20000"/>
          </a:bodyPr>
          <a:lstStyle/>
          <a:p>
            <a:r>
              <a:rPr lang="en-CA" b="1" dirty="0" smtClean="0">
                <a:effectLst/>
                <a:hlinkClick r:id="rId2"/>
              </a:rPr>
              <a:t>DRM and the Challenge of Serving Users</a:t>
            </a:r>
            <a:r>
              <a:rPr lang="en-CA" dirty="0" smtClean="0">
                <a:effectLst/>
              </a:rPr>
              <a:t/>
            </a:r>
            <a:br>
              <a:rPr lang="en-CA" dirty="0" smtClean="0">
                <a:effectLst/>
              </a:rPr>
            </a:br>
            <a:r>
              <a:rPr lang="en-CA" dirty="0">
                <a:hlinkClick r:id="rId3"/>
              </a:rPr>
              <a:t>Mitchell</a:t>
            </a:r>
            <a:r>
              <a:rPr lang="en-CA" dirty="0" smtClean="0">
                <a:effectLst/>
              </a:rPr>
              <a:t>, </a:t>
            </a:r>
            <a:r>
              <a:rPr lang="en-CA" dirty="0">
                <a:hlinkClick r:id="rId4"/>
              </a:rPr>
              <a:t>Mozilla Blog</a:t>
            </a:r>
            <a:r>
              <a:rPr lang="en-CA" dirty="0" smtClean="0">
                <a:effectLst/>
              </a:rPr>
              <a:t>, May 29, 2014</a:t>
            </a:r>
            <a:br>
              <a:rPr lang="en-CA" dirty="0" smtClean="0">
                <a:effectLst/>
              </a:rPr>
            </a:br>
            <a:r>
              <a:rPr lang="en-CA" i="1" dirty="0" smtClean="0">
                <a:effectLst/>
              </a:rPr>
              <a:t>Commentary by Stephen Downes</a:t>
            </a:r>
            <a:r>
              <a:rPr lang="en-CA" dirty="0" smtClean="0">
                <a:effectLst/>
              </a:rPr>
              <a:t> </a:t>
            </a:r>
          </a:p>
          <a:p>
            <a:r>
              <a:rPr lang="en-CA" dirty="0" smtClean="0">
                <a:effectLst/>
              </a:rPr>
              <a:t>One of the reason content companies have been creating their own browsers is to be able to implement in-browser digital rights management (DRM) instead of relying on plug-ins like Flash and Silverlight. Open source browsers, such as Mozilla's Firefox, have no such incentive. However, as the web moves toward built-in DRM, even the open source browsers find themselves having to fall in line. So we move one step closer to the closed web, where you surrender your identity, surrender your choices, and (most likely) pay for the privilege.</a:t>
            </a:r>
          </a:p>
          <a:p>
            <a:endParaRPr lang="en-CA" dirty="0"/>
          </a:p>
        </p:txBody>
      </p:sp>
    </p:spTree>
    <p:extLst>
      <p:ext uri="{BB962C8B-B14F-4D97-AF65-F5344CB8AC3E}">
        <p14:creationId xmlns:p14="http://schemas.microsoft.com/office/powerpoint/2010/main" val="3584433403"/>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0000" lnSpcReduction="20000"/>
          </a:bodyPr>
          <a:lstStyle/>
          <a:p>
            <a:r>
              <a:rPr lang="en-CA" b="1" dirty="0" smtClean="0">
                <a:effectLst/>
                <a:hlinkClick r:id="rId2"/>
              </a:rPr>
              <a:t>How artificial intelligence is about to disrupt higher education</a:t>
            </a:r>
            <a:r>
              <a:rPr lang="en-CA" dirty="0" smtClean="0">
                <a:effectLst/>
              </a:rPr>
              <a:t/>
            </a:r>
            <a:br>
              <a:rPr lang="en-CA" dirty="0" smtClean="0">
                <a:effectLst/>
              </a:rPr>
            </a:br>
            <a:r>
              <a:rPr lang="en-CA" dirty="0" err="1">
                <a:hlinkClick r:id="rId3"/>
              </a:rPr>
              <a:t>Ollivier</a:t>
            </a:r>
            <a:r>
              <a:rPr lang="en-CA" dirty="0">
                <a:hlinkClick r:id="rId3"/>
              </a:rPr>
              <a:t> </a:t>
            </a:r>
            <a:r>
              <a:rPr lang="en-CA" dirty="0" err="1">
                <a:hlinkClick r:id="rId3"/>
              </a:rPr>
              <a:t>Dyens</a:t>
            </a:r>
            <a:r>
              <a:rPr lang="en-CA" dirty="0" smtClean="0">
                <a:effectLst/>
              </a:rPr>
              <a:t>, </a:t>
            </a:r>
            <a:r>
              <a:rPr lang="en-CA" dirty="0">
                <a:hlinkClick r:id="rId4"/>
              </a:rPr>
              <a:t>University Affairs</a:t>
            </a:r>
            <a:r>
              <a:rPr lang="en-CA" dirty="0" smtClean="0">
                <a:effectLst/>
              </a:rPr>
              <a:t>, Apr 30, 2014</a:t>
            </a:r>
            <a:br>
              <a:rPr lang="en-CA" dirty="0" smtClean="0">
                <a:effectLst/>
              </a:rPr>
            </a:br>
            <a:r>
              <a:rPr lang="en-CA" i="1" dirty="0" smtClean="0">
                <a:effectLst/>
              </a:rPr>
              <a:t>Commentary by Stephen Downes</a:t>
            </a:r>
            <a:r>
              <a:rPr lang="en-CA" dirty="0" smtClean="0">
                <a:effectLst/>
              </a:rPr>
              <a:t> </a:t>
            </a:r>
          </a:p>
          <a:p>
            <a:r>
              <a:rPr lang="en-CA" dirty="0" smtClean="0">
                <a:effectLst/>
              </a:rPr>
              <a:t>This is an almost alarmist </a:t>
            </a:r>
            <a:r>
              <a:rPr lang="en-CA" dirty="0" err="1" smtClean="0">
                <a:effectLst/>
              </a:rPr>
              <a:t>artticle</a:t>
            </a:r>
            <a:r>
              <a:rPr lang="en-CA" dirty="0" smtClean="0">
                <a:effectLst/>
              </a:rPr>
              <a:t> describing how AI and big data will combine to perform most educational functions currently performed by humans. "For example, most universities today struggle with mental health issues and with retention and graduation rates. Use Big Data, crush the numbers in specialized AI software, and soon the narrative of why and how mental health issues appear, of why some students persist and some not, will become clear, predictable and operational." If it's any consolation, actually creating systems that perform such tasks will take considerable art and ingenuity, so there will still be work left for us humans to do. But of course our students cannot undertake these future jobs with yesterday's skills.</a:t>
            </a:r>
          </a:p>
          <a:p>
            <a:endParaRPr lang="en-CA" dirty="0"/>
          </a:p>
        </p:txBody>
      </p:sp>
    </p:spTree>
    <p:extLst>
      <p:ext uri="{BB962C8B-B14F-4D97-AF65-F5344CB8AC3E}">
        <p14:creationId xmlns:p14="http://schemas.microsoft.com/office/powerpoint/2010/main" val="3100157960"/>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0000" lnSpcReduction="20000"/>
          </a:bodyPr>
          <a:lstStyle/>
          <a:p>
            <a:r>
              <a:rPr lang="en-CA" b="1" dirty="0" smtClean="0">
                <a:effectLst/>
                <a:hlinkClick r:id="rId2"/>
              </a:rPr>
              <a:t>Looking at Link Between Violent Video Games and Lack of Empathy</a:t>
            </a:r>
            <a:r>
              <a:rPr lang="en-CA" dirty="0" smtClean="0">
                <a:effectLst/>
              </a:rPr>
              <a:t/>
            </a:r>
            <a:br>
              <a:rPr lang="en-CA" dirty="0" smtClean="0">
                <a:effectLst/>
              </a:rPr>
            </a:br>
            <a:r>
              <a:rPr lang="en-CA" dirty="0">
                <a:hlinkClick r:id="rId3"/>
              </a:rPr>
              <a:t>Nick </a:t>
            </a:r>
            <a:r>
              <a:rPr lang="en-CA" dirty="0" err="1">
                <a:hlinkClick r:id="rId3"/>
              </a:rPr>
              <a:t>Bilton</a:t>
            </a:r>
            <a:r>
              <a:rPr lang="en-CA" dirty="0" smtClean="0">
                <a:effectLst/>
              </a:rPr>
              <a:t>, </a:t>
            </a:r>
            <a:r>
              <a:rPr lang="en-CA" dirty="0">
                <a:hlinkClick r:id="rId4"/>
              </a:rPr>
              <a:t>New York Times</a:t>
            </a:r>
            <a:r>
              <a:rPr lang="en-CA" dirty="0" smtClean="0">
                <a:effectLst/>
              </a:rPr>
              <a:t>, Jun 16, 2014</a:t>
            </a:r>
            <a:br>
              <a:rPr lang="en-CA" dirty="0" smtClean="0">
                <a:effectLst/>
              </a:rPr>
            </a:br>
            <a:r>
              <a:rPr lang="en-CA" i="1" dirty="0" smtClean="0">
                <a:effectLst/>
              </a:rPr>
              <a:t>Commentary by Stephen Downes</a:t>
            </a:r>
            <a:r>
              <a:rPr lang="en-CA" dirty="0" smtClean="0">
                <a:effectLst/>
              </a:rPr>
              <a:t> </a:t>
            </a:r>
          </a:p>
          <a:p>
            <a:r>
              <a:rPr lang="en-CA" dirty="0" smtClean="0">
                <a:effectLst/>
              </a:rPr>
              <a:t>OK, I'll confess, I watch 'fail' videos on YouTube. If you're not familiar with the genre, it consists generally of people doing things which end badly. Sometimes you just </a:t>
            </a:r>
            <a:r>
              <a:rPr lang="en-CA" i="1" dirty="0" smtClean="0">
                <a:effectLst/>
              </a:rPr>
              <a:t>know</a:t>
            </a:r>
            <a:r>
              <a:rPr lang="en-CA" dirty="0" smtClean="0">
                <a:effectLst/>
              </a:rPr>
              <a:t> the person felt some pain at the end of it. In my case, at least, there is an empathetic response - I experience an involuntary shudder as though it were </a:t>
            </a:r>
            <a:r>
              <a:rPr lang="en-CA" i="1" dirty="0" smtClean="0">
                <a:effectLst/>
              </a:rPr>
              <a:t>me</a:t>
            </a:r>
            <a:r>
              <a:rPr lang="en-CA" dirty="0" smtClean="0">
                <a:effectLst/>
              </a:rPr>
              <a:t> about to experience that fall. It's hard to self-monitor, but it </a:t>
            </a:r>
            <a:r>
              <a:rPr lang="en-CA" i="1" dirty="0" smtClean="0">
                <a:effectLst/>
              </a:rPr>
              <a:t>seems</a:t>
            </a:r>
            <a:r>
              <a:rPr lang="en-CA" dirty="0" smtClean="0">
                <a:effectLst/>
              </a:rPr>
              <a:t> like I'm reacting less over time to these fail videos. Now, I've also played violent video games, but I've never felt that empathy. So - what all this leads me to think is that violent games have no impact on empathy because they never induce it in the first place, but that violent video, which </a:t>
            </a:r>
            <a:r>
              <a:rPr lang="en-CA" i="1" dirty="0" smtClean="0">
                <a:effectLst/>
              </a:rPr>
              <a:t>does</a:t>
            </a:r>
            <a:r>
              <a:rPr lang="en-CA" dirty="0" smtClean="0">
                <a:effectLst/>
              </a:rPr>
              <a:t> initially cause empathy, might reduce empathy as we gradually become inured to it.</a:t>
            </a:r>
          </a:p>
          <a:p>
            <a:endParaRPr lang="en-CA" dirty="0"/>
          </a:p>
        </p:txBody>
      </p:sp>
    </p:spTree>
    <p:extLst>
      <p:ext uri="{BB962C8B-B14F-4D97-AF65-F5344CB8AC3E}">
        <p14:creationId xmlns:p14="http://schemas.microsoft.com/office/powerpoint/2010/main" val="2915473261"/>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85000" lnSpcReduction="20000"/>
          </a:bodyPr>
          <a:lstStyle/>
          <a:p>
            <a:r>
              <a:rPr lang="en-CA" b="1" dirty="0" err="1" smtClean="0">
                <a:effectLst/>
                <a:hlinkClick r:id="rId2"/>
              </a:rPr>
              <a:t>LAe</a:t>
            </a:r>
            <a:r>
              <a:rPr lang="en-CA" b="1" dirty="0" smtClean="0">
                <a:effectLst/>
                <a:hlinkClick r:id="rId2"/>
              </a:rPr>
              <a:t>-R: A new learning analytics tool in Moodle for assessing students’ performance</a:t>
            </a:r>
            <a:r>
              <a:rPr lang="en-CA" dirty="0" smtClean="0">
                <a:effectLst/>
              </a:rPr>
              <a:t/>
            </a:r>
            <a:br>
              <a:rPr lang="en-CA" dirty="0" smtClean="0">
                <a:effectLst/>
              </a:rPr>
            </a:br>
            <a:r>
              <a:rPr lang="en-CA" dirty="0" err="1">
                <a:hlinkClick r:id="rId3"/>
              </a:rPr>
              <a:t>Ourania</a:t>
            </a:r>
            <a:r>
              <a:rPr lang="en-CA" dirty="0">
                <a:hlinkClick r:id="rId3"/>
              </a:rPr>
              <a:t> </a:t>
            </a:r>
            <a:r>
              <a:rPr lang="en-CA" dirty="0" err="1">
                <a:hlinkClick r:id="rId3"/>
              </a:rPr>
              <a:t>Petropoulou</a:t>
            </a:r>
            <a:r>
              <a:rPr lang="en-CA" dirty="0" smtClean="0">
                <a:effectLst/>
              </a:rPr>
              <a:t>, </a:t>
            </a:r>
            <a:r>
              <a:rPr lang="en-CA" dirty="0">
                <a:hlinkClick r:id="rId4"/>
              </a:rPr>
              <a:t>Katerina </a:t>
            </a:r>
            <a:r>
              <a:rPr lang="en-CA" dirty="0" err="1">
                <a:hlinkClick r:id="rId4"/>
              </a:rPr>
              <a:t>Kasimatis</a:t>
            </a:r>
            <a:r>
              <a:rPr lang="en-CA" dirty="0" smtClean="0">
                <a:effectLst/>
              </a:rPr>
              <a:t>, </a:t>
            </a:r>
            <a:r>
              <a:rPr lang="en-CA" dirty="0" err="1">
                <a:hlinkClick r:id="rId5"/>
              </a:rPr>
              <a:t>Ioannis</a:t>
            </a:r>
            <a:r>
              <a:rPr lang="en-CA" dirty="0">
                <a:hlinkClick r:id="rId5"/>
              </a:rPr>
              <a:t> </a:t>
            </a:r>
            <a:r>
              <a:rPr lang="en-CA" dirty="0" err="1">
                <a:hlinkClick r:id="rId5"/>
              </a:rPr>
              <a:t>Dimopoulos</a:t>
            </a:r>
            <a:r>
              <a:rPr lang="en-CA" dirty="0" smtClean="0">
                <a:effectLst/>
              </a:rPr>
              <a:t>, </a:t>
            </a:r>
            <a:r>
              <a:rPr lang="en-CA" dirty="0" err="1">
                <a:hlinkClick r:id="rId6"/>
              </a:rPr>
              <a:t>Symeon</a:t>
            </a:r>
            <a:r>
              <a:rPr lang="en-CA" dirty="0">
                <a:hlinkClick r:id="rId6"/>
              </a:rPr>
              <a:t> </a:t>
            </a:r>
            <a:r>
              <a:rPr lang="en-CA" dirty="0" err="1">
                <a:hlinkClick r:id="rId6"/>
              </a:rPr>
              <a:t>Retalis</a:t>
            </a:r>
            <a:r>
              <a:rPr lang="en-CA" dirty="0" smtClean="0">
                <a:effectLst/>
              </a:rPr>
              <a:t>, </a:t>
            </a:r>
            <a:r>
              <a:rPr lang="en-CA" dirty="0">
                <a:hlinkClick r:id="rId7"/>
              </a:rPr>
              <a:t>Bulletin of the Technical Committee on Learning Technology</a:t>
            </a:r>
            <a:r>
              <a:rPr lang="en-CA" dirty="0" smtClean="0">
                <a:effectLst/>
              </a:rPr>
              <a:t>, May 16, 2014</a:t>
            </a:r>
            <a:br>
              <a:rPr lang="en-CA" dirty="0" smtClean="0">
                <a:effectLst/>
              </a:rPr>
            </a:br>
            <a:r>
              <a:rPr lang="en-CA" i="1" dirty="0" smtClean="0">
                <a:effectLst/>
              </a:rPr>
              <a:t>Commentary by Stephen Downes</a:t>
            </a:r>
            <a:r>
              <a:rPr lang="en-CA" dirty="0" smtClean="0">
                <a:effectLst/>
              </a:rPr>
              <a:t> </a:t>
            </a:r>
          </a:p>
          <a:p>
            <a:r>
              <a:rPr lang="en-CA" dirty="0" smtClean="0">
                <a:effectLst/>
              </a:rPr>
              <a:t>This paper summarizes the state of the art in Moodle analytics tools and presents "a new cloud-based assessment tool, called Learning Analytics Enhanced Rubric (</a:t>
            </a:r>
            <a:r>
              <a:rPr lang="en-CA" dirty="0" err="1" smtClean="0">
                <a:effectLst/>
              </a:rPr>
              <a:t>LAe</a:t>
            </a:r>
            <a:r>
              <a:rPr lang="en-CA" dirty="0" smtClean="0">
                <a:effectLst/>
              </a:rPr>
              <a:t>-R), which has been developed as a Moodle plug-in (version 2.2+). See the </a:t>
            </a:r>
            <a:r>
              <a:rPr lang="en-CA" dirty="0" smtClean="0">
                <a:effectLst/>
                <a:hlinkClick r:id="rId8"/>
              </a:rPr>
              <a:t>current issue</a:t>
            </a:r>
            <a:r>
              <a:rPr lang="en-CA" dirty="0" smtClean="0">
                <a:effectLst/>
              </a:rPr>
              <a:t> of the Bulletin of the Technical Committee on Learning Technology. </a:t>
            </a:r>
            <a:r>
              <a:rPr lang="en-CA" dirty="0" smtClean="0">
                <a:effectLst/>
                <a:hlinkClick r:id="rId9"/>
              </a:rPr>
              <a:t>Past issues</a:t>
            </a:r>
            <a:r>
              <a:rPr lang="en-CA" dirty="0" smtClean="0">
                <a:effectLst/>
              </a:rPr>
              <a:t>. </a:t>
            </a:r>
          </a:p>
          <a:p>
            <a:endParaRPr lang="en-CA" dirty="0"/>
          </a:p>
        </p:txBody>
      </p:sp>
    </p:spTree>
    <p:extLst>
      <p:ext uri="{BB962C8B-B14F-4D97-AF65-F5344CB8AC3E}">
        <p14:creationId xmlns:p14="http://schemas.microsoft.com/office/powerpoint/2010/main" val="3839309662"/>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85000" lnSpcReduction="20000"/>
          </a:bodyPr>
          <a:lstStyle/>
          <a:p>
            <a:r>
              <a:rPr lang="en-CA" b="1" dirty="0" smtClean="0">
                <a:effectLst/>
                <a:hlinkClick r:id="rId2"/>
              </a:rPr>
              <a:t>ALT Members views on Learning Analytics</a:t>
            </a:r>
            <a:r>
              <a:rPr lang="en-CA" dirty="0" smtClean="0">
                <a:effectLst/>
              </a:rPr>
              <a:t/>
            </a:r>
            <a:br>
              <a:rPr lang="en-CA" dirty="0" smtClean="0">
                <a:effectLst/>
              </a:rPr>
            </a:br>
            <a:r>
              <a:rPr lang="en-CA" dirty="0">
                <a:hlinkClick r:id="rId3"/>
              </a:rPr>
              <a:t>Martin </a:t>
            </a:r>
            <a:r>
              <a:rPr lang="en-CA" dirty="0" err="1">
                <a:hlinkClick r:id="rId3"/>
              </a:rPr>
              <a:t>Hawksey</a:t>
            </a:r>
            <a:r>
              <a:rPr lang="en-CA" dirty="0" smtClean="0">
                <a:effectLst/>
              </a:rPr>
              <a:t>, </a:t>
            </a:r>
            <a:r>
              <a:rPr lang="en-CA" dirty="0">
                <a:hlinkClick r:id="rId4"/>
              </a:rPr>
              <a:t>ALT Online Newsletter</a:t>
            </a:r>
            <a:r>
              <a:rPr lang="en-CA" dirty="0" smtClean="0">
                <a:effectLst/>
              </a:rPr>
              <a:t>, May 13, 2014</a:t>
            </a:r>
            <a:br>
              <a:rPr lang="en-CA" dirty="0" smtClean="0">
                <a:effectLst/>
              </a:rPr>
            </a:br>
            <a:r>
              <a:rPr lang="en-CA" i="1" dirty="0" smtClean="0">
                <a:effectLst/>
              </a:rPr>
              <a:t>Commentary by Stephen Downes</a:t>
            </a:r>
            <a:r>
              <a:rPr lang="en-CA" dirty="0" smtClean="0">
                <a:effectLst/>
              </a:rPr>
              <a:t> </a:t>
            </a:r>
          </a:p>
          <a:p>
            <a:r>
              <a:rPr lang="en-CA" dirty="0" smtClean="0">
                <a:effectLst/>
              </a:rPr>
              <a:t>Interesting set of reflections from the Association for Learning Technology. I liked the distinction between educational data mining, which is focused on "developing methods for exploring the unique types of data that come from educational settings," and learning analytics, which is "the intelligent use of data about learner behaviour." I also liked the concern expressed about "data fishing," though I thought Terry </a:t>
            </a:r>
            <a:r>
              <a:rPr lang="en-CA" dirty="0" err="1" smtClean="0">
                <a:effectLst/>
              </a:rPr>
              <a:t>Loane's</a:t>
            </a:r>
            <a:r>
              <a:rPr lang="en-CA" dirty="0" smtClean="0">
                <a:effectLst/>
              </a:rPr>
              <a:t> characterization and critique of positivism was a bit unfair.</a:t>
            </a:r>
          </a:p>
          <a:p>
            <a:endParaRPr lang="en-CA" dirty="0"/>
          </a:p>
        </p:txBody>
      </p:sp>
    </p:spTree>
    <p:extLst>
      <p:ext uri="{BB962C8B-B14F-4D97-AF65-F5344CB8AC3E}">
        <p14:creationId xmlns:p14="http://schemas.microsoft.com/office/powerpoint/2010/main" val="490701961"/>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0000" lnSpcReduction="20000"/>
          </a:bodyPr>
          <a:lstStyle/>
          <a:p>
            <a:r>
              <a:rPr lang="en-CA" b="1" dirty="0" smtClean="0">
                <a:effectLst/>
                <a:hlinkClick r:id="rId2"/>
              </a:rPr>
              <a:t>Contemporary Privacy Theory Contributions to Learning Analytics</a:t>
            </a:r>
            <a:r>
              <a:rPr lang="en-CA" dirty="0" smtClean="0">
                <a:effectLst/>
              </a:rPr>
              <a:t/>
            </a:r>
            <a:br>
              <a:rPr lang="en-CA" dirty="0" smtClean="0">
                <a:effectLst/>
              </a:rPr>
            </a:br>
            <a:r>
              <a:rPr lang="en-CA" dirty="0">
                <a:hlinkClick r:id="rId3"/>
              </a:rPr>
              <a:t>Jennifer Heath</a:t>
            </a:r>
            <a:r>
              <a:rPr lang="en-CA" dirty="0" smtClean="0">
                <a:effectLst/>
              </a:rPr>
              <a:t>, </a:t>
            </a:r>
            <a:r>
              <a:rPr lang="en-CA" dirty="0">
                <a:hlinkClick r:id="rId4"/>
              </a:rPr>
              <a:t>Journal of Learning Analytics</a:t>
            </a:r>
            <a:r>
              <a:rPr lang="en-CA" dirty="0" smtClean="0">
                <a:effectLst/>
              </a:rPr>
              <a:t>, May 09, 2014</a:t>
            </a:r>
            <a:br>
              <a:rPr lang="en-CA" dirty="0" smtClean="0">
                <a:effectLst/>
              </a:rPr>
            </a:br>
            <a:r>
              <a:rPr lang="en-CA" i="1" dirty="0" smtClean="0">
                <a:effectLst/>
              </a:rPr>
              <a:t>Commentary by Stephen Downes</a:t>
            </a:r>
            <a:r>
              <a:rPr lang="en-CA" dirty="0" smtClean="0">
                <a:effectLst/>
              </a:rPr>
              <a:t> </a:t>
            </a:r>
          </a:p>
          <a:p>
            <a:r>
              <a:rPr lang="en-CA" dirty="0" smtClean="0">
                <a:effectLst/>
              </a:rPr>
              <a:t>According to the abstract, "This paper provides an overview of privacy and considers the potential contribution contemporary privacy theories can make to learning analytics." I personally consider privacy one of the key issues in learning analytics; anyone can mine a big set of data, but how do you do what when you need permission from each person before continuing? I like the 'broad overview of privacy' diagram and the nuance offered, for example, from </a:t>
            </a:r>
            <a:r>
              <a:rPr lang="en-CA" dirty="0" err="1" smtClean="0">
                <a:effectLst/>
              </a:rPr>
              <a:t>Nissenbaum</a:t>
            </a:r>
            <a:r>
              <a:rPr lang="en-CA" dirty="0" smtClean="0">
                <a:effectLst/>
              </a:rPr>
              <a:t>: "a right to privacy is neither a right to secrecy nor a right to control but a right to appropriate flow of personal information." Some of the issues are highlighted in two scenarios illustrating four key parameters of privacy: context, actors, attributes and transmission principles. This paper is from the </a:t>
            </a:r>
            <a:r>
              <a:rPr lang="en-CA" dirty="0" smtClean="0">
                <a:effectLst/>
                <a:hlinkClick r:id="rId5"/>
              </a:rPr>
              <a:t>inaugural issue</a:t>
            </a:r>
            <a:r>
              <a:rPr lang="en-CA" dirty="0" smtClean="0">
                <a:effectLst/>
              </a:rPr>
              <a:t> of the Journal of Learning Analytics.</a:t>
            </a:r>
          </a:p>
          <a:p>
            <a:endParaRPr lang="en-CA" dirty="0"/>
          </a:p>
        </p:txBody>
      </p:sp>
    </p:spTree>
    <p:extLst>
      <p:ext uri="{BB962C8B-B14F-4D97-AF65-F5344CB8AC3E}">
        <p14:creationId xmlns:p14="http://schemas.microsoft.com/office/powerpoint/2010/main" val="1750919590"/>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0000" lnSpcReduction="20000"/>
          </a:bodyPr>
          <a:lstStyle/>
          <a:p>
            <a:endParaRPr lang="en-CA" dirty="0" smtClean="0">
              <a:effectLst/>
            </a:endParaRPr>
          </a:p>
          <a:p>
            <a:r>
              <a:rPr lang="en-CA" dirty="0" smtClean="0">
                <a:effectLst/>
              </a:rPr>
              <a:t/>
            </a:r>
            <a:br>
              <a:rPr lang="en-CA" dirty="0" smtClean="0">
                <a:effectLst/>
              </a:rPr>
            </a:br>
            <a:r>
              <a:rPr lang="en-CA" b="1" dirty="0" smtClean="0">
                <a:effectLst/>
                <a:hlinkClick r:id="rId2"/>
              </a:rPr>
              <a:t>Study: Teens Are Not Fleeing Facebook</a:t>
            </a:r>
            <a:r>
              <a:rPr lang="en-CA" dirty="0" smtClean="0">
                <a:effectLst/>
              </a:rPr>
              <a:t/>
            </a:r>
            <a:br>
              <a:rPr lang="en-CA" dirty="0" smtClean="0">
                <a:effectLst/>
              </a:rPr>
            </a:br>
            <a:r>
              <a:rPr lang="en-CA" dirty="0">
                <a:hlinkClick r:id="rId3"/>
              </a:rPr>
              <a:t>Garett Sloane</a:t>
            </a:r>
            <a:r>
              <a:rPr lang="en-CA" dirty="0" smtClean="0">
                <a:effectLst/>
              </a:rPr>
              <a:t>, </a:t>
            </a:r>
            <a:r>
              <a:rPr lang="en-CA" dirty="0" err="1">
                <a:hlinkClick r:id="rId4"/>
              </a:rPr>
              <a:t>AdWeek</a:t>
            </a:r>
            <a:r>
              <a:rPr lang="en-CA" dirty="0" smtClean="0">
                <a:effectLst/>
              </a:rPr>
              <a:t>, Jun 25, 2014</a:t>
            </a:r>
            <a:br>
              <a:rPr lang="en-CA" dirty="0" smtClean="0">
                <a:effectLst/>
              </a:rPr>
            </a:br>
            <a:r>
              <a:rPr lang="en-CA" i="1" dirty="0" smtClean="0">
                <a:effectLst/>
              </a:rPr>
              <a:t>Commentary by Stephen Downes</a:t>
            </a:r>
            <a:r>
              <a:rPr lang="en-CA" dirty="0" smtClean="0">
                <a:effectLst/>
              </a:rPr>
              <a:t> </a:t>
            </a:r>
          </a:p>
          <a:p>
            <a:r>
              <a:rPr lang="en-CA" dirty="0" smtClean="0">
                <a:effectLst/>
              </a:rPr>
              <a:t>There's a bit of cheek in this report as it not only debunks an </a:t>
            </a:r>
            <a:r>
              <a:rPr lang="en-CA" dirty="0" smtClean="0">
                <a:effectLst/>
                <a:hlinkClick r:id="rId5"/>
              </a:rPr>
              <a:t>earlier study</a:t>
            </a:r>
            <a:r>
              <a:rPr lang="en-CA" dirty="0" smtClean="0">
                <a:effectLst/>
              </a:rPr>
              <a:t> by Princeton, it also refers back to a </a:t>
            </a:r>
            <a:r>
              <a:rPr lang="en-CA" dirty="0" smtClean="0">
                <a:effectLst/>
                <a:hlinkClick r:id="rId6"/>
              </a:rPr>
              <a:t>Facebook study</a:t>
            </a:r>
            <a:r>
              <a:rPr lang="en-CA" dirty="0" smtClean="0">
                <a:effectLst/>
              </a:rPr>
              <a:t>, using the same methodology, that shows "that Princeton will have only half its current enrollment by 2018, and by 2021 it will have no students at all." The </a:t>
            </a:r>
            <a:r>
              <a:rPr lang="en-CA" dirty="0" smtClean="0">
                <a:effectLst/>
                <a:hlinkClick r:id="rId7"/>
              </a:rPr>
              <a:t>Forrester study</a:t>
            </a:r>
            <a:r>
              <a:rPr lang="en-CA" dirty="0" smtClean="0">
                <a:effectLst/>
              </a:rPr>
              <a:t> makes it clear that "Facebook remains young users’ favorite social network. More than three-quarters of online youth use Facebook — twice as many as use Pinterest or Tumblr or Snapchat, and more than use Instagram and </a:t>
            </a:r>
            <a:r>
              <a:rPr lang="en-CA" dirty="0" err="1" smtClean="0">
                <a:effectLst/>
              </a:rPr>
              <a:t>WhatApp</a:t>
            </a:r>
            <a:r>
              <a:rPr lang="en-CA" dirty="0" smtClean="0">
                <a:effectLst/>
              </a:rPr>
              <a:t> combined."</a:t>
            </a:r>
          </a:p>
          <a:p>
            <a:endParaRPr lang="en-CA" dirty="0"/>
          </a:p>
        </p:txBody>
      </p:sp>
    </p:spTree>
    <p:extLst>
      <p:ext uri="{BB962C8B-B14F-4D97-AF65-F5344CB8AC3E}">
        <p14:creationId xmlns:p14="http://schemas.microsoft.com/office/powerpoint/2010/main" val="448138479"/>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0000" lnSpcReduction="20000"/>
          </a:bodyPr>
          <a:lstStyle/>
          <a:p>
            <a:r>
              <a:rPr lang="en-CA" dirty="0" smtClean="0">
                <a:effectLst/>
              </a:rPr>
              <a:t/>
            </a:r>
            <a:br>
              <a:rPr lang="en-CA" dirty="0" smtClean="0">
                <a:effectLst/>
              </a:rPr>
            </a:br>
            <a:r>
              <a:rPr lang="en-CA" b="1" dirty="0" smtClean="0">
                <a:effectLst/>
                <a:hlinkClick r:id="rId2"/>
              </a:rPr>
              <a:t>Experimental evidence of massive-scale emotional contagion through social networks</a:t>
            </a:r>
            <a:r>
              <a:rPr lang="en-CA" dirty="0" smtClean="0">
                <a:effectLst/>
              </a:rPr>
              <a:t/>
            </a:r>
            <a:br>
              <a:rPr lang="en-CA" dirty="0" smtClean="0">
                <a:effectLst/>
              </a:rPr>
            </a:br>
            <a:r>
              <a:rPr lang="en-CA" dirty="0">
                <a:hlinkClick r:id="rId3"/>
              </a:rPr>
              <a:t>Adam D. I. </a:t>
            </a:r>
            <a:r>
              <a:rPr lang="en-CA" dirty="0" err="1">
                <a:hlinkClick r:id="rId3"/>
              </a:rPr>
              <a:t>Kramera</a:t>
            </a:r>
            <a:r>
              <a:rPr lang="en-CA" dirty="0" smtClean="0">
                <a:effectLst/>
              </a:rPr>
              <a:t>, </a:t>
            </a:r>
            <a:r>
              <a:rPr lang="en-CA" dirty="0">
                <a:hlinkClick r:id="rId4"/>
              </a:rPr>
              <a:t>Jamie E. Guillory</a:t>
            </a:r>
            <a:r>
              <a:rPr lang="en-CA" dirty="0" smtClean="0">
                <a:effectLst/>
              </a:rPr>
              <a:t>, </a:t>
            </a:r>
            <a:r>
              <a:rPr lang="en-CA" dirty="0">
                <a:hlinkClick r:id="rId5"/>
              </a:rPr>
              <a:t>Jeffrey T. Hancock</a:t>
            </a:r>
            <a:r>
              <a:rPr lang="en-CA" dirty="0" smtClean="0">
                <a:effectLst/>
              </a:rPr>
              <a:t>, </a:t>
            </a:r>
            <a:r>
              <a:rPr lang="en-CA" dirty="0">
                <a:hlinkClick r:id="rId6"/>
              </a:rPr>
              <a:t>Proceedings of the National Academy of Sciences of the United States</a:t>
            </a:r>
            <a:r>
              <a:rPr lang="en-CA" dirty="0" smtClean="0">
                <a:effectLst/>
              </a:rPr>
              <a:t>, Jun 28, 2014</a:t>
            </a:r>
            <a:br>
              <a:rPr lang="en-CA" dirty="0" smtClean="0">
                <a:effectLst/>
              </a:rPr>
            </a:br>
            <a:r>
              <a:rPr lang="en-CA" i="1" dirty="0" smtClean="0">
                <a:effectLst/>
              </a:rPr>
              <a:t>Commentary by Stephen Downes</a:t>
            </a:r>
            <a:r>
              <a:rPr lang="en-CA" dirty="0" smtClean="0">
                <a:effectLst/>
              </a:rPr>
              <a:t> </a:t>
            </a:r>
          </a:p>
          <a:p>
            <a:r>
              <a:rPr lang="en-CA" dirty="0" smtClean="0">
                <a:effectLst/>
              </a:rPr>
              <a:t>To borrow from an old quote, it renders quaint normal concerns about research ethics. Facebook is performing experiments to manipulate users' emptions. From the paper:  "We show, via a massive (</a:t>
            </a:r>
            <a:r>
              <a:rPr lang="en-CA" i="1" dirty="0" smtClean="0">
                <a:effectLst/>
              </a:rPr>
              <a:t>N</a:t>
            </a:r>
            <a:r>
              <a:rPr lang="en-CA" dirty="0" smtClean="0">
                <a:effectLst/>
              </a:rPr>
              <a:t> = 689,003) experiment on Facebook, that emotional states can be transferred to others via emotional contagion, leading people to experience the same emotions without their awareness." Via </a:t>
            </a:r>
            <a:r>
              <a:rPr lang="en-CA" dirty="0" smtClean="0">
                <a:effectLst/>
                <a:hlinkClick r:id="rId7"/>
              </a:rPr>
              <a:t>William Hughes</a:t>
            </a:r>
            <a:r>
              <a:rPr lang="en-CA" dirty="0" smtClean="0">
                <a:effectLst/>
              </a:rPr>
              <a:t>.</a:t>
            </a:r>
          </a:p>
          <a:p>
            <a:endParaRPr lang="en-CA" dirty="0"/>
          </a:p>
        </p:txBody>
      </p:sp>
    </p:spTree>
    <p:extLst>
      <p:ext uri="{BB962C8B-B14F-4D97-AF65-F5344CB8AC3E}">
        <p14:creationId xmlns:p14="http://schemas.microsoft.com/office/powerpoint/2010/main" val="777858372"/>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62500" lnSpcReduction="20000"/>
          </a:bodyPr>
          <a:lstStyle/>
          <a:p>
            <a:r>
              <a:rPr lang="en-CA" dirty="0" smtClean="0">
                <a:effectLst/>
              </a:rPr>
              <a:t/>
            </a:r>
            <a:br>
              <a:rPr lang="en-CA" dirty="0" smtClean="0">
                <a:effectLst/>
              </a:rPr>
            </a:br>
            <a:r>
              <a:rPr lang="en-CA" b="1" dirty="0" smtClean="0">
                <a:effectLst/>
                <a:hlinkClick r:id="rId2"/>
              </a:rPr>
              <a:t>Facebook psychology experiment raises ire </a:t>
            </a:r>
            <a:r>
              <a:rPr lang="en-CA" dirty="0" smtClean="0">
                <a:effectLst/>
              </a:rPr>
              <a:t/>
            </a:r>
            <a:br>
              <a:rPr lang="en-CA" dirty="0" smtClean="0">
                <a:effectLst/>
              </a:rPr>
            </a:br>
            <a:r>
              <a:rPr lang="en-CA" dirty="0">
                <a:hlinkClick r:id="rId3"/>
              </a:rPr>
              <a:t>Staff</a:t>
            </a:r>
            <a:r>
              <a:rPr lang="en-CA" dirty="0" smtClean="0">
                <a:effectLst/>
              </a:rPr>
              <a:t>, </a:t>
            </a:r>
            <a:r>
              <a:rPr lang="en-CA" dirty="0">
                <a:hlinkClick r:id="rId4"/>
              </a:rPr>
              <a:t>Globe</a:t>
            </a:r>
            <a:r>
              <a:rPr lang="en-CA" dirty="0" smtClean="0">
                <a:effectLst/>
              </a:rPr>
              <a:t>, </a:t>
            </a:r>
            <a:r>
              <a:rPr lang="en-CA" dirty="0">
                <a:hlinkClick r:id="rId5"/>
              </a:rPr>
              <a:t>Mail</a:t>
            </a:r>
            <a:r>
              <a:rPr lang="en-CA" dirty="0" smtClean="0">
                <a:effectLst/>
              </a:rPr>
              <a:t>, Jul 02, 2014</a:t>
            </a:r>
            <a:br>
              <a:rPr lang="en-CA" dirty="0" smtClean="0">
                <a:effectLst/>
              </a:rPr>
            </a:br>
            <a:r>
              <a:rPr lang="en-CA" i="1" dirty="0" smtClean="0">
                <a:effectLst/>
              </a:rPr>
              <a:t>Commentary by Stephen Downes</a:t>
            </a:r>
            <a:r>
              <a:rPr lang="en-CA" dirty="0" smtClean="0">
                <a:effectLst/>
              </a:rPr>
              <a:t> </a:t>
            </a:r>
          </a:p>
          <a:p>
            <a:r>
              <a:rPr lang="en-CA" dirty="0" smtClean="0">
                <a:effectLst/>
              </a:rPr>
              <a:t>There has been quite a bit of </a:t>
            </a:r>
            <a:r>
              <a:rPr lang="en-CA" dirty="0" smtClean="0">
                <a:effectLst/>
                <a:hlinkClick r:id="rId6"/>
              </a:rPr>
              <a:t>negative reaction</a:t>
            </a:r>
            <a:r>
              <a:rPr lang="en-CA" dirty="0" smtClean="0">
                <a:effectLst/>
              </a:rPr>
              <a:t> to the revelation that Facebook has been experimenting on its users (this, of course, won't stop Facebook from experimenting like this, but it will stop them from publishing the results). Here's </a:t>
            </a:r>
            <a:r>
              <a:rPr lang="en-CA" dirty="0" smtClean="0">
                <a:effectLst/>
                <a:hlinkClick r:id="rId7"/>
              </a:rPr>
              <a:t>what you need to know</a:t>
            </a:r>
            <a:r>
              <a:rPr lang="en-CA" dirty="0" smtClean="0">
                <a:effectLst/>
              </a:rPr>
              <a:t>, according to </a:t>
            </a:r>
            <a:r>
              <a:rPr lang="en-CA" dirty="0" err="1" smtClean="0">
                <a:effectLst/>
              </a:rPr>
              <a:t>GigaOm</a:t>
            </a:r>
            <a:r>
              <a:rPr lang="en-CA" dirty="0" smtClean="0">
                <a:effectLst/>
              </a:rPr>
              <a:t>, about the experiments. Here's </a:t>
            </a:r>
            <a:r>
              <a:rPr lang="en-CA" dirty="0" smtClean="0">
                <a:effectLst/>
                <a:hlinkClick r:id="rId8"/>
              </a:rPr>
              <a:t>Facebook's defense</a:t>
            </a:r>
            <a:r>
              <a:rPr lang="en-CA" dirty="0" smtClean="0">
                <a:effectLst/>
              </a:rPr>
              <a:t>. Still, some people (including </a:t>
            </a:r>
            <a:r>
              <a:rPr lang="en-CA" dirty="0" smtClean="0">
                <a:effectLst/>
                <a:hlinkClick r:id="rId9"/>
              </a:rPr>
              <a:t>Audrey Watters</a:t>
            </a:r>
            <a:r>
              <a:rPr lang="en-CA" dirty="0" smtClean="0">
                <a:effectLst/>
              </a:rPr>
              <a:t>) wand to </a:t>
            </a:r>
            <a:r>
              <a:rPr lang="en-CA" dirty="0" smtClean="0">
                <a:effectLst/>
                <a:hlinkClick r:id="rId10"/>
              </a:rPr>
              <a:t>de-Facebook</a:t>
            </a:r>
            <a:r>
              <a:rPr lang="en-CA" dirty="0" smtClean="0">
                <a:effectLst/>
              </a:rPr>
              <a:t>. They'll be on Twitter (do you really think Twitter is any more ethical than Facebook?). But there's no escape. Even if you're gone, you'll be part of Facebook's </a:t>
            </a:r>
            <a:r>
              <a:rPr lang="en-CA" dirty="0" smtClean="0">
                <a:effectLst/>
                <a:hlinkClick r:id="rId11"/>
              </a:rPr>
              <a:t>secret dossier</a:t>
            </a:r>
            <a:r>
              <a:rPr lang="en-CA" dirty="0" smtClean="0">
                <a:effectLst/>
              </a:rPr>
              <a:t> of individuals. "There are no protections against shadow profiling. Just like with so-called </a:t>
            </a:r>
            <a:r>
              <a:rPr lang="en-CA" dirty="0" smtClean="0">
                <a:effectLst/>
                <a:hlinkClick r:id="rId12"/>
              </a:rPr>
              <a:t>"people search" websites</a:t>
            </a:r>
            <a:r>
              <a:rPr lang="en-CA" dirty="0" smtClean="0">
                <a:effectLst/>
              </a:rPr>
              <a:t>, we have no legal mandates with which we can identify and remove our information from their systems."</a:t>
            </a:r>
          </a:p>
          <a:p>
            <a:endParaRPr lang="en-CA" dirty="0"/>
          </a:p>
        </p:txBody>
      </p:sp>
    </p:spTree>
    <p:extLst>
      <p:ext uri="{BB962C8B-B14F-4D97-AF65-F5344CB8AC3E}">
        <p14:creationId xmlns:p14="http://schemas.microsoft.com/office/powerpoint/2010/main" val="3786872977"/>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0000" lnSpcReduction="20000"/>
          </a:bodyPr>
          <a:lstStyle/>
          <a:p>
            <a:r>
              <a:rPr lang="en-CA" b="1" dirty="0" smtClean="0">
                <a:effectLst/>
                <a:hlinkClick r:id="rId2"/>
              </a:rPr>
              <a:t>Software with Shoulders</a:t>
            </a:r>
            <a:r>
              <a:rPr lang="en-CA" dirty="0" smtClean="0">
                <a:effectLst/>
              </a:rPr>
              <a:t/>
            </a:r>
            <a:br>
              <a:rPr lang="en-CA" dirty="0" smtClean="0">
                <a:effectLst/>
              </a:rPr>
            </a:br>
            <a:r>
              <a:rPr lang="en-CA" dirty="0">
                <a:hlinkClick r:id="rId3"/>
              </a:rPr>
              <a:t>Doug </a:t>
            </a:r>
            <a:r>
              <a:rPr lang="en-CA" dirty="0" err="1">
                <a:hlinkClick r:id="rId3"/>
              </a:rPr>
              <a:t>Belshaw</a:t>
            </a:r>
            <a:r>
              <a:rPr lang="en-CA" dirty="0" smtClean="0">
                <a:effectLst/>
              </a:rPr>
              <a:t>, Apr 23, 2014</a:t>
            </a:r>
            <a:br>
              <a:rPr lang="en-CA" dirty="0" smtClean="0">
                <a:effectLst/>
              </a:rPr>
            </a:br>
            <a:r>
              <a:rPr lang="en-CA" i="1" dirty="0" smtClean="0">
                <a:effectLst/>
              </a:rPr>
              <a:t>Commentary by Stephen Downes</a:t>
            </a:r>
            <a:r>
              <a:rPr lang="en-CA" dirty="0" smtClean="0">
                <a:effectLst/>
              </a:rPr>
              <a:t> </a:t>
            </a:r>
          </a:p>
          <a:p>
            <a:r>
              <a:rPr lang="en-CA" dirty="0" smtClean="0">
                <a:effectLst/>
              </a:rPr>
              <a:t>If you're wondering, Facebook knows </a:t>
            </a:r>
            <a:r>
              <a:rPr lang="en-CA" dirty="0" smtClean="0">
                <a:effectLst/>
                <a:hlinkClick r:id="rId4"/>
              </a:rPr>
              <a:t>pretty much everything</a:t>
            </a:r>
            <a:r>
              <a:rPr lang="en-CA" dirty="0" smtClean="0">
                <a:effectLst/>
              </a:rPr>
              <a:t> about you. Which takes us back once again to the discussion of public spaces and private places. I remember </a:t>
            </a:r>
            <a:r>
              <a:rPr lang="en-CA" dirty="0" smtClean="0">
                <a:effectLst/>
                <a:hlinkClick r:id="rId5"/>
              </a:rPr>
              <a:t>writing about this</a:t>
            </a:r>
            <a:r>
              <a:rPr lang="en-CA" dirty="0" smtClean="0">
                <a:effectLst/>
              </a:rPr>
              <a:t> in 2000, but it wasn't </a:t>
            </a:r>
            <a:r>
              <a:rPr lang="en-CA" dirty="0" err="1" smtClean="0">
                <a:effectLst/>
              </a:rPr>
              <a:t>ereally</a:t>
            </a:r>
            <a:r>
              <a:rPr lang="en-CA" dirty="0" smtClean="0">
                <a:effectLst/>
              </a:rPr>
              <a:t> much of an issue back then. But today, with surveillance, clampdowns on public demonstration, and all the rest of it, it is becoming much more so. Doug </a:t>
            </a:r>
            <a:r>
              <a:rPr lang="en-CA" dirty="0" err="1" smtClean="0">
                <a:effectLst/>
              </a:rPr>
              <a:t>Belshaw</a:t>
            </a:r>
            <a:r>
              <a:rPr lang="en-CA" dirty="0" smtClean="0">
                <a:effectLst/>
              </a:rPr>
              <a:t> writes: "Public spaces should be public and commonly-owned. Perhaps it’s time for governments to stop fawning over billionaires with technical skills and start providing services for all of us. Maybe instead of dismantling the state to allow for private profit, we can use technology to create a more egalitarian and just society." (</a:t>
            </a:r>
            <a:r>
              <a:rPr lang="en-CA" dirty="0" err="1" smtClean="0">
                <a:effectLst/>
              </a:rPr>
              <a:t>p.s.</a:t>
            </a:r>
            <a:r>
              <a:rPr lang="en-CA" dirty="0" smtClean="0">
                <a:effectLst/>
              </a:rPr>
              <a:t> don't bother with David Eggers; novelizations are not evidence, and shouldn't be cited as a way "to dig a little deeper"). </a:t>
            </a:r>
          </a:p>
          <a:p>
            <a:endParaRPr lang="en-CA" dirty="0"/>
          </a:p>
        </p:txBody>
      </p:sp>
      <p:pic>
        <p:nvPicPr>
          <p:cNvPr id="8909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59832" y="332656"/>
            <a:ext cx="5429250" cy="2828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8683641"/>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0000" lnSpcReduction="20000"/>
          </a:bodyPr>
          <a:lstStyle/>
          <a:p>
            <a:r>
              <a:rPr lang="en-CA" b="1" dirty="0" smtClean="0">
                <a:effectLst/>
                <a:hlinkClick r:id="rId2"/>
              </a:rPr>
              <a:t>Why I, Too, Killed My LinkedIn Account</a:t>
            </a:r>
            <a:r>
              <a:rPr lang="en-CA" dirty="0" smtClean="0">
                <a:effectLst/>
              </a:rPr>
              <a:t/>
            </a:r>
            <a:br>
              <a:rPr lang="en-CA" dirty="0" smtClean="0">
                <a:effectLst/>
              </a:rPr>
            </a:br>
            <a:r>
              <a:rPr lang="en-CA" dirty="0">
                <a:hlinkClick r:id="rId3"/>
              </a:rPr>
              <a:t>Luis Suarez</a:t>
            </a:r>
            <a:r>
              <a:rPr lang="en-CA" dirty="0" smtClean="0">
                <a:effectLst/>
              </a:rPr>
              <a:t>, </a:t>
            </a:r>
            <a:r>
              <a:rPr lang="en-CA" dirty="0">
                <a:hlinkClick r:id="rId4"/>
              </a:rPr>
              <a:t>E L U S A</a:t>
            </a:r>
            <a:r>
              <a:rPr lang="en-CA" dirty="0" smtClean="0">
                <a:effectLst/>
              </a:rPr>
              <a:t>, May 07, 2014</a:t>
            </a:r>
            <a:br>
              <a:rPr lang="en-CA" dirty="0" smtClean="0">
                <a:effectLst/>
              </a:rPr>
            </a:br>
            <a:r>
              <a:rPr lang="en-CA" i="1" dirty="0" smtClean="0">
                <a:effectLst/>
              </a:rPr>
              <a:t>Commentary by Stephen Downes</a:t>
            </a:r>
            <a:r>
              <a:rPr lang="en-CA" dirty="0" smtClean="0">
                <a:effectLst/>
              </a:rPr>
              <a:t> </a:t>
            </a:r>
          </a:p>
          <a:p>
            <a:r>
              <a:rPr lang="en-CA" dirty="0" smtClean="0">
                <a:effectLst/>
              </a:rPr>
              <a:t>OK, that's just the title, I haven't deleted my LinkedIn account, Luis Suarez has. But my own social media deletions are probably nor far in the future, though. Here's </a:t>
            </a:r>
            <a:r>
              <a:rPr lang="en-CA" dirty="0" smtClean="0">
                <a:effectLst/>
                <a:hlinkClick r:id="rId5"/>
              </a:rPr>
              <a:t>Heather Bussing</a:t>
            </a:r>
            <a:r>
              <a:rPr lang="en-CA" dirty="0" smtClean="0">
                <a:effectLst/>
              </a:rPr>
              <a:t>: "I don’t agree to their Terms of Service, and I don’t need LinkedIn enough to put up with it." The terms give them permission to sell my information, to control who sees my information and to block competitors. They prohibit me from linking to strangers, from posting information that doesn't belong in a field, and from sharing content from LinkedIn with other services. And we know how arbitrary the company can be. So - yeah. It won't be long before I kill my social network accounts. Once I figure out what I'm doing instead.</a:t>
            </a:r>
          </a:p>
          <a:p>
            <a:endParaRPr lang="en-CA" dirty="0"/>
          </a:p>
        </p:txBody>
      </p:sp>
    </p:spTree>
    <p:extLst>
      <p:ext uri="{BB962C8B-B14F-4D97-AF65-F5344CB8AC3E}">
        <p14:creationId xmlns:p14="http://schemas.microsoft.com/office/powerpoint/2010/main" val="38050917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62500" lnSpcReduction="20000"/>
          </a:bodyPr>
          <a:lstStyle/>
          <a:p>
            <a:pPr marL="0" indent="0">
              <a:buNone/>
            </a:pPr>
            <a:r>
              <a:rPr lang="en-CA" dirty="0" smtClean="0"/>
              <a:t>As </a:t>
            </a:r>
            <a:r>
              <a:rPr lang="en-CA" dirty="0"/>
              <a:t>the concept of ‘open learning’ has grown it has posed an increasing challenge to educational institutions. First admissions were open, then educational resources were open and now whole courses are open. Proponents moreover are demanding not only that open learning be free of charge, but also that the resources and materials be open source – free for reuse by students and educators for their own purposes. This formed the basis for the original design of the Massive Open Online Course as a connected environment in which participants created and reused resources. In such a learning environment, the provision of education moves beyond the programmed delivery of instructional resources and tasks. Education is no longer ‘delivered’ (for free or otherwise) and instruction is no longer ‘designed’ in the traditional sense. Institutions are no longer at the centre of the ecosystem; their value propositions are challenged and new roles for professors and researchers must be found if they are to survive. In this talk Stephen Downes outlines the steps educational institutions must take to remain relevant: embracing the free and open sharing of knowledge and learning, underlining their key role as public institutions, and engagement in the lives and workplaces of people in the community.</a:t>
            </a:r>
            <a:endParaRPr lang="en-CA" dirty="0" smtClean="0"/>
          </a:p>
          <a:p>
            <a:pPr marL="0" indent="0">
              <a:buNone/>
            </a:pPr>
            <a:endParaRPr lang="en-CA" dirty="0" smtClean="0"/>
          </a:p>
        </p:txBody>
      </p:sp>
    </p:spTree>
    <p:extLst>
      <p:ext uri="{BB962C8B-B14F-4D97-AF65-F5344CB8AC3E}">
        <p14:creationId xmlns:p14="http://schemas.microsoft.com/office/powerpoint/2010/main" val="42295190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62500" lnSpcReduction="20000"/>
          </a:bodyPr>
          <a:lstStyle/>
          <a:p>
            <a:r>
              <a:rPr lang="en-CA" b="1" dirty="0" smtClean="0">
                <a:effectLst/>
                <a:hlinkClick r:id="rId2"/>
              </a:rPr>
              <a:t>Digital News Report 2014</a:t>
            </a:r>
            <a:r>
              <a:rPr lang="en-CA" dirty="0" smtClean="0">
                <a:effectLst/>
              </a:rPr>
              <a:t/>
            </a:r>
            <a:br>
              <a:rPr lang="en-CA" dirty="0" smtClean="0">
                <a:effectLst/>
              </a:rPr>
            </a:br>
            <a:r>
              <a:rPr lang="en-CA" dirty="0" err="1">
                <a:hlinkClick r:id="rId3"/>
              </a:rPr>
              <a:t>Nic</a:t>
            </a:r>
            <a:r>
              <a:rPr lang="en-CA" dirty="0">
                <a:hlinkClick r:id="rId3"/>
              </a:rPr>
              <a:t> Newman</a:t>
            </a:r>
            <a:r>
              <a:rPr lang="en-CA" dirty="0" smtClean="0">
                <a:effectLst/>
              </a:rPr>
              <a:t>, </a:t>
            </a:r>
            <a:r>
              <a:rPr lang="en-CA" dirty="0">
                <a:hlinkClick r:id="rId4"/>
              </a:rPr>
              <a:t>Reuters</a:t>
            </a:r>
            <a:r>
              <a:rPr lang="en-CA" dirty="0" smtClean="0">
                <a:effectLst/>
              </a:rPr>
              <a:t>, Jun 12, 2014</a:t>
            </a:r>
            <a:br>
              <a:rPr lang="en-CA" dirty="0" smtClean="0">
                <a:effectLst/>
              </a:rPr>
            </a:br>
            <a:r>
              <a:rPr lang="en-CA" i="1" dirty="0" smtClean="0">
                <a:effectLst/>
              </a:rPr>
              <a:t>Commentary by Stephen Downes</a:t>
            </a:r>
            <a:r>
              <a:rPr lang="en-CA" dirty="0" smtClean="0">
                <a:effectLst/>
              </a:rPr>
              <a:t> </a:t>
            </a:r>
          </a:p>
          <a:p>
            <a:r>
              <a:rPr lang="en-CA" dirty="0" smtClean="0">
                <a:effectLst/>
              </a:rPr>
              <a:t>The disruptions to news reporting caused by the internet and social media are just beginning, according to this report released by Reuters. Facebook is vital worldwide for news distribution, Twitter in the US, UK and Spain, and WhatsApp in many other parts of the world. Sharing is widespread in the US, Brazil and Spain (though much less so in the UK. So, in related news, we are seeing that the next five years will see a </a:t>
            </a:r>
            <a:r>
              <a:rPr lang="en-CA" dirty="0" smtClean="0">
                <a:effectLst/>
                <a:hlinkClick r:id="rId5"/>
              </a:rPr>
              <a:t>major revenue shift</a:t>
            </a:r>
            <a:r>
              <a:rPr lang="en-CA" dirty="0" smtClean="0">
                <a:effectLst/>
              </a:rPr>
              <a:t> for news agencies. This is </a:t>
            </a:r>
            <a:r>
              <a:rPr lang="en-CA" dirty="0" smtClean="0">
                <a:effectLst/>
                <a:hlinkClick r:id="rId6"/>
              </a:rPr>
              <a:t>especially relevant</a:t>
            </a:r>
            <a:r>
              <a:rPr lang="en-CA" dirty="0" smtClean="0">
                <a:effectLst/>
              </a:rPr>
              <a:t> given the reluctance of </a:t>
            </a:r>
            <a:r>
              <a:rPr lang="en-CA" dirty="0" err="1" smtClean="0">
                <a:effectLst/>
              </a:rPr>
              <a:t>pewople</a:t>
            </a:r>
            <a:r>
              <a:rPr lang="en-CA" dirty="0" smtClean="0">
                <a:effectLst/>
              </a:rPr>
              <a:t> to pay for news; "the report finds only a minority of people have paid for digital news in the last year (ranging from 7% in the UK to 11% in the US, 14% in Finland and 22% in Brazil)." As we found here in Moncton last week, a paywall during a crisis looks a lot like profiteering, not service to the community, which has always been the newspaper's core value.</a:t>
            </a:r>
            <a:endParaRPr lang="en-CA" dirty="0">
              <a:effectLst/>
            </a:endParaRPr>
          </a:p>
        </p:txBody>
      </p:sp>
    </p:spTree>
    <p:extLst>
      <p:ext uri="{BB962C8B-B14F-4D97-AF65-F5344CB8AC3E}">
        <p14:creationId xmlns:p14="http://schemas.microsoft.com/office/powerpoint/2010/main" val="1592123580"/>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0000" lnSpcReduction="20000"/>
          </a:bodyPr>
          <a:lstStyle/>
          <a:p>
            <a:r>
              <a:rPr lang="en-CA" b="1" dirty="0" smtClean="0">
                <a:effectLst/>
                <a:hlinkClick r:id="rId2"/>
              </a:rPr>
              <a:t>Yahoo Ditches “Do Not Track”: Lack Of Standards Said Too Confusing</a:t>
            </a:r>
            <a:r>
              <a:rPr lang="en-CA" dirty="0" smtClean="0">
                <a:effectLst/>
              </a:rPr>
              <a:t/>
            </a:r>
            <a:br>
              <a:rPr lang="en-CA" dirty="0" smtClean="0">
                <a:effectLst/>
              </a:rPr>
            </a:br>
            <a:r>
              <a:rPr lang="en-CA" dirty="0">
                <a:hlinkClick r:id="rId3"/>
              </a:rPr>
              <a:t>Marketing Land</a:t>
            </a:r>
            <a:r>
              <a:rPr lang="en-CA" dirty="0" smtClean="0">
                <a:effectLst/>
              </a:rPr>
              <a:t>, </a:t>
            </a:r>
            <a:r>
              <a:rPr lang="en-CA" dirty="0">
                <a:hlinkClick r:id="rId4"/>
              </a:rPr>
              <a:t>Ginny Marvin</a:t>
            </a:r>
            <a:r>
              <a:rPr lang="en-CA" dirty="0" smtClean="0">
                <a:effectLst/>
              </a:rPr>
              <a:t>, May 02, 2014</a:t>
            </a:r>
            <a:br>
              <a:rPr lang="en-CA" dirty="0" smtClean="0">
                <a:effectLst/>
              </a:rPr>
            </a:br>
            <a:r>
              <a:rPr lang="en-CA" i="1" dirty="0" smtClean="0">
                <a:effectLst/>
              </a:rPr>
              <a:t>Commentary by Stephen Downes</a:t>
            </a:r>
            <a:r>
              <a:rPr lang="en-CA" dirty="0" smtClean="0">
                <a:effectLst/>
              </a:rPr>
              <a:t> </a:t>
            </a:r>
          </a:p>
          <a:p>
            <a:r>
              <a:rPr lang="en-CA" dirty="0" smtClean="0">
                <a:effectLst/>
              </a:rPr>
              <a:t>So what we have here is a group of companies (Google, Facebook, Yahoo) creating standards confusion, and then using standards confusion as a reason not to implement a customer-friendly feature. I personally disable tracking at the browser level with a Firefox extension (I know a lot of people use Chrome - but do you really think it's wise to use a browser provided by an advertising company?) and specifically one called </a:t>
            </a:r>
            <a:r>
              <a:rPr lang="en-CA" dirty="0" err="1" smtClean="0">
                <a:effectLst/>
                <a:hlinkClick r:id="rId5"/>
              </a:rPr>
              <a:t>DoNotTrackMe</a:t>
            </a:r>
            <a:r>
              <a:rPr lang="en-CA" dirty="0" smtClean="0">
                <a:effectLst/>
              </a:rPr>
              <a:t> (there may be better out there) such as </a:t>
            </a:r>
            <a:r>
              <a:rPr lang="en-CA" dirty="0" err="1" smtClean="0">
                <a:effectLst/>
                <a:hlinkClick r:id="rId6"/>
              </a:rPr>
              <a:t>TrackerBlock</a:t>
            </a:r>
            <a:r>
              <a:rPr lang="en-CA" dirty="0" smtClean="0">
                <a:effectLst/>
              </a:rPr>
              <a:t> (which also blocks tracking) or </a:t>
            </a:r>
            <a:r>
              <a:rPr lang="en-CA" dirty="0" err="1" smtClean="0">
                <a:effectLst/>
                <a:hlinkClick r:id="rId7"/>
              </a:rPr>
              <a:t>TrackMeNot</a:t>
            </a:r>
            <a:r>
              <a:rPr lang="en-CA" dirty="0" smtClean="0">
                <a:effectLst/>
              </a:rPr>
              <a:t> (which doesn't block, but instead sends out false information).</a:t>
            </a:r>
          </a:p>
          <a:p>
            <a:endParaRPr lang="en-CA" dirty="0"/>
          </a:p>
        </p:txBody>
      </p:sp>
      <p:pic>
        <p:nvPicPr>
          <p:cNvPr id="7680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80112" y="404664"/>
            <a:ext cx="2943225" cy="3876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41703144"/>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85000" lnSpcReduction="20000"/>
          </a:bodyPr>
          <a:lstStyle/>
          <a:p>
            <a:r>
              <a:rPr lang="en-CA" b="1" dirty="0" smtClean="0">
                <a:effectLst/>
                <a:hlinkClick r:id="rId2"/>
              </a:rPr>
              <a:t>Google Halts Scanning of Student Gmail Accounts</a:t>
            </a:r>
            <a:r>
              <a:rPr lang="en-CA" dirty="0" smtClean="0">
                <a:effectLst/>
              </a:rPr>
              <a:t/>
            </a:r>
            <a:br>
              <a:rPr lang="en-CA" dirty="0" smtClean="0">
                <a:effectLst/>
              </a:rPr>
            </a:br>
            <a:r>
              <a:rPr lang="en-CA" dirty="0">
                <a:hlinkClick r:id="rId3"/>
              </a:rPr>
              <a:t>Michele Molnar</a:t>
            </a:r>
            <a:r>
              <a:rPr lang="en-CA" dirty="0" smtClean="0">
                <a:effectLst/>
              </a:rPr>
              <a:t>, </a:t>
            </a:r>
            <a:r>
              <a:rPr lang="en-CA" dirty="0">
                <a:hlinkClick r:id="rId4"/>
              </a:rPr>
              <a:t>Education Week</a:t>
            </a:r>
            <a:r>
              <a:rPr lang="en-CA" dirty="0" smtClean="0">
                <a:effectLst/>
              </a:rPr>
              <a:t>, Apr 30, 2014</a:t>
            </a:r>
            <a:br>
              <a:rPr lang="en-CA" dirty="0" smtClean="0">
                <a:effectLst/>
              </a:rPr>
            </a:br>
            <a:r>
              <a:rPr lang="en-CA" i="1" dirty="0" smtClean="0">
                <a:effectLst/>
              </a:rPr>
              <a:t>Commentary by Stephen Downes</a:t>
            </a:r>
            <a:r>
              <a:rPr lang="en-CA" dirty="0" smtClean="0">
                <a:effectLst/>
              </a:rPr>
              <a:t> </a:t>
            </a:r>
          </a:p>
          <a:p>
            <a:r>
              <a:rPr lang="en-CA" dirty="0" smtClean="0">
                <a:effectLst/>
              </a:rPr>
              <a:t>Oh how nice: "Google announced Wednesday in a </a:t>
            </a:r>
            <a:r>
              <a:rPr lang="en-CA" dirty="0" smtClean="0">
                <a:effectLst/>
                <a:hlinkClick r:id="rId5"/>
              </a:rPr>
              <a:t>blog post</a:t>
            </a:r>
            <a:r>
              <a:rPr lang="en-CA" dirty="0" smtClean="0">
                <a:effectLst/>
              </a:rPr>
              <a:t> that it has halted the practice of scanning student Gmail accounts for any potential advertising purposes." So now they're no longer behaving like a creepy snoop. If you're a student. However, "Google can change this policy at any time, and, the scanning disclaimer is associated with advertising purposes only. 'There may be other commercial uses that they are exploiting student data for.'"</a:t>
            </a:r>
          </a:p>
          <a:p>
            <a:endParaRPr lang="en-CA" dirty="0"/>
          </a:p>
        </p:txBody>
      </p:sp>
    </p:spTree>
    <p:extLst>
      <p:ext uri="{BB962C8B-B14F-4D97-AF65-F5344CB8AC3E}">
        <p14:creationId xmlns:p14="http://schemas.microsoft.com/office/powerpoint/2010/main" val="2278761412"/>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0000" lnSpcReduction="20000"/>
          </a:bodyPr>
          <a:lstStyle/>
          <a:p>
            <a:r>
              <a:rPr lang="en-CA" b="1" dirty="0" smtClean="0">
                <a:effectLst/>
                <a:hlinkClick r:id="rId2"/>
              </a:rPr>
              <a:t>Emailed in Error, </a:t>
            </a:r>
            <a:r>
              <a:rPr lang="en-CA" b="1" dirty="0" err="1" smtClean="0">
                <a:effectLst/>
                <a:hlinkClick r:id="rId2"/>
              </a:rPr>
              <a:t>UVa</a:t>
            </a:r>
            <a:r>
              <a:rPr lang="en-CA" b="1" dirty="0" smtClean="0">
                <a:effectLst/>
                <a:hlinkClick r:id="rId2"/>
              </a:rPr>
              <a:t> Law School’s Student GPA Spreadsheet Spreads Fast</a:t>
            </a:r>
            <a:r>
              <a:rPr lang="en-CA" dirty="0" smtClean="0">
                <a:effectLst/>
              </a:rPr>
              <a:t/>
            </a:r>
            <a:br>
              <a:rPr lang="en-CA" dirty="0" smtClean="0">
                <a:effectLst/>
              </a:rPr>
            </a:br>
            <a:r>
              <a:rPr lang="en-CA" dirty="0">
                <a:hlinkClick r:id="rId3"/>
              </a:rPr>
              <a:t>Lawrence </a:t>
            </a:r>
            <a:r>
              <a:rPr lang="en-CA" dirty="0" err="1">
                <a:hlinkClick r:id="rId3"/>
              </a:rPr>
              <a:t>Biemiller</a:t>
            </a:r>
            <a:r>
              <a:rPr lang="en-CA" dirty="0" smtClean="0">
                <a:effectLst/>
              </a:rPr>
              <a:t>, </a:t>
            </a:r>
            <a:r>
              <a:rPr lang="en-CA" dirty="0">
                <a:hlinkClick r:id="rId4"/>
              </a:rPr>
              <a:t>The Chronicle: Wired Campus Blog</a:t>
            </a:r>
            <a:r>
              <a:rPr lang="en-CA" dirty="0" smtClean="0">
                <a:effectLst/>
              </a:rPr>
              <a:t>, Jun 07, 2014</a:t>
            </a:r>
            <a:br>
              <a:rPr lang="en-CA" dirty="0" smtClean="0">
                <a:effectLst/>
              </a:rPr>
            </a:br>
            <a:r>
              <a:rPr lang="en-CA" i="1" dirty="0" smtClean="0">
                <a:effectLst/>
              </a:rPr>
              <a:t>Commentary by Stephen Downes</a:t>
            </a:r>
            <a:r>
              <a:rPr lang="en-CA" dirty="0" smtClean="0">
                <a:effectLst/>
              </a:rPr>
              <a:t> </a:t>
            </a:r>
          </a:p>
          <a:p>
            <a:r>
              <a:rPr lang="en-CA" dirty="0" smtClean="0">
                <a:effectLst/>
              </a:rPr>
              <a:t>This item is disturbing on a couple of levels. The first is the </a:t>
            </a:r>
            <a:r>
              <a:rPr lang="en-CA" dirty="0" smtClean="0">
                <a:effectLst/>
                <a:hlinkClick r:id="rId5"/>
              </a:rPr>
              <a:t>now-normal</a:t>
            </a:r>
            <a:r>
              <a:rPr lang="en-CA" dirty="0" smtClean="0">
                <a:effectLst/>
              </a:rPr>
              <a:t> disclosure of student personal information and records. But even more disturbing is the information being collected and distributed to potential employers: grades, class rankings, political affiliation, work experience, recommenders, even information about where their girlfriends live! Why are they even collecting this information? What impact does sending it out (without the students' knowledge, obviously) to employers? Here's </a:t>
            </a:r>
            <a:r>
              <a:rPr lang="en-CA" dirty="0" smtClean="0">
                <a:effectLst/>
                <a:hlinkClick r:id="rId6"/>
              </a:rPr>
              <a:t>the original story</a:t>
            </a:r>
            <a:r>
              <a:rPr lang="en-CA" dirty="0" smtClean="0">
                <a:effectLst/>
              </a:rPr>
              <a:t> on Above the Law (note there are three pages - look to the lower right for the small 'next page' link).</a:t>
            </a:r>
          </a:p>
          <a:p>
            <a:endParaRPr lang="en-CA" dirty="0"/>
          </a:p>
        </p:txBody>
      </p:sp>
    </p:spTree>
    <p:extLst>
      <p:ext uri="{BB962C8B-B14F-4D97-AF65-F5344CB8AC3E}">
        <p14:creationId xmlns:p14="http://schemas.microsoft.com/office/powerpoint/2010/main" val="306843564"/>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92500" lnSpcReduction="20000"/>
          </a:bodyPr>
          <a:lstStyle/>
          <a:p>
            <a:r>
              <a:rPr lang="en-CA" b="1" dirty="0" smtClean="0">
                <a:effectLst/>
                <a:hlinkClick r:id="rId2"/>
              </a:rPr>
              <a:t>Gates-funded student data group to shut down</a:t>
            </a:r>
            <a:r>
              <a:rPr lang="en-CA" dirty="0" smtClean="0">
                <a:effectLst/>
              </a:rPr>
              <a:t/>
            </a:r>
            <a:br>
              <a:rPr lang="en-CA" dirty="0" smtClean="0">
                <a:effectLst/>
              </a:rPr>
            </a:br>
            <a:r>
              <a:rPr lang="en-CA" dirty="0">
                <a:hlinkClick r:id="rId3"/>
              </a:rPr>
              <a:t>Carolyn Thompson</a:t>
            </a:r>
            <a:r>
              <a:rPr lang="en-CA" dirty="0" smtClean="0">
                <a:effectLst/>
              </a:rPr>
              <a:t>, </a:t>
            </a:r>
            <a:r>
              <a:rPr lang="en-CA" dirty="0">
                <a:hlinkClick r:id="rId4"/>
              </a:rPr>
              <a:t>Houston Chronicle</a:t>
            </a:r>
            <a:r>
              <a:rPr lang="en-CA" dirty="0" smtClean="0">
                <a:effectLst/>
              </a:rPr>
              <a:t>, Apr 23, 2014</a:t>
            </a:r>
            <a:br>
              <a:rPr lang="en-CA" dirty="0" smtClean="0">
                <a:effectLst/>
              </a:rPr>
            </a:br>
            <a:r>
              <a:rPr lang="en-CA" i="1" dirty="0" smtClean="0">
                <a:effectLst/>
              </a:rPr>
              <a:t>Commentary by Stephen Downes</a:t>
            </a:r>
            <a:r>
              <a:rPr lang="en-CA" dirty="0" smtClean="0">
                <a:effectLst/>
              </a:rPr>
              <a:t> </a:t>
            </a:r>
          </a:p>
          <a:p>
            <a:r>
              <a:rPr lang="en-CA" dirty="0" smtClean="0">
                <a:effectLst/>
              </a:rPr>
              <a:t>A Gates-funded </a:t>
            </a:r>
            <a:r>
              <a:rPr lang="en-CA" dirty="0" err="1" smtClean="0">
                <a:effectLst/>
              </a:rPr>
              <a:t>startup</a:t>
            </a:r>
            <a:r>
              <a:rPr lang="en-CA" dirty="0" smtClean="0">
                <a:effectLst/>
              </a:rPr>
              <a:t> is shutting down over privacy and security concerns. "The </a:t>
            </a:r>
            <a:r>
              <a:rPr lang="en-CA" dirty="0" err="1" smtClean="0">
                <a:effectLst/>
              </a:rPr>
              <a:t>nonprofit's</a:t>
            </a:r>
            <a:r>
              <a:rPr lang="en-CA" dirty="0" smtClean="0">
                <a:effectLst/>
              </a:rPr>
              <a:t> goal was to give educators a data-based tool to personalize instruction. </a:t>
            </a:r>
            <a:r>
              <a:rPr lang="en-CA" dirty="0" err="1" smtClean="0">
                <a:effectLst/>
              </a:rPr>
              <a:t>InBloom</a:t>
            </a:r>
            <a:r>
              <a:rPr lang="en-CA" dirty="0" smtClean="0">
                <a:effectLst/>
              </a:rPr>
              <a:t>, based in Atlanta, offered to store and synthesize student data, such as grades, disciplinary actions and disability records in cloud-based servers."</a:t>
            </a:r>
          </a:p>
          <a:p>
            <a:endParaRPr lang="en-CA" dirty="0"/>
          </a:p>
        </p:txBody>
      </p:sp>
    </p:spTree>
    <p:extLst>
      <p:ext uri="{BB962C8B-B14F-4D97-AF65-F5344CB8AC3E}">
        <p14:creationId xmlns:p14="http://schemas.microsoft.com/office/powerpoint/2010/main" val="3235814915"/>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0000" lnSpcReduction="20000"/>
          </a:bodyPr>
          <a:lstStyle/>
          <a:p>
            <a:r>
              <a:rPr lang="en-CA" b="1" dirty="0" smtClean="0">
                <a:effectLst/>
                <a:hlinkClick r:id="rId2"/>
              </a:rPr>
              <a:t>Why Did </a:t>
            </a:r>
            <a:r>
              <a:rPr lang="en-CA" b="1" dirty="0" err="1" smtClean="0">
                <a:effectLst/>
                <a:hlinkClick r:id="rId2"/>
              </a:rPr>
              <a:t>inBloom</a:t>
            </a:r>
            <a:r>
              <a:rPr lang="en-CA" b="1" dirty="0" smtClean="0">
                <a:effectLst/>
                <a:hlinkClick r:id="rId2"/>
              </a:rPr>
              <a:t> Die? A Hard Lesson About Education Privacy</a:t>
            </a:r>
            <a:r>
              <a:rPr lang="en-CA" dirty="0" smtClean="0">
                <a:effectLst/>
              </a:rPr>
              <a:t/>
            </a:r>
            <a:br>
              <a:rPr lang="en-CA" dirty="0" smtClean="0">
                <a:effectLst/>
              </a:rPr>
            </a:br>
            <a:r>
              <a:rPr lang="en-CA" dirty="0">
                <a:hlinkClick r:id="rId3"/>
              </a:rPr>
              <a:t>Daniel </a:t>
            </a:r>
            <a:r>
              <a:rPr lang="en-CA" dirty="0" err="1">
                <a:hlinkClick r:id="rId3"/>
              </a:rPr>
              <a:t>Solove</a:t>
            </a:r>
            <a:r>
              <a:rPr lang="en-CA" dirty="0" smtClean="0">
                <a:effectLst/>
              </a:rPr>
              <a:t>, </a:t>
            </a:r>
            <a:r>
              <a:rPr lang="en-CA" dirty="0" err="1">
                <a:hlinkClick r:id="rId4"/>
              </a:rPr>
              <a:t>SafeGov</a:t>
            </a:r>
            <a:r>
              <a:rPr lang="en-CA" dirty="0" smtClean="0">
                <a:effectLst/>
              </a:rPr>
              <a:t>, Jul 01, 2014</a:t>
            </a:r>
            <a:br>
              <a:rPr lang="en-CA" dirty="0" smtClean="0">
                <a:effectLst/>
              </a:rPr>
            </a:br>
            <a:r>
              <a:rPr lang="en-CA" i="1" dirty="0" smtClean="0">
                <a:effectLst/>
              </a:rPr>
              <a:t>Commentary by Stephen Downes</a:t>
            </a:r>
            <a:r>
              <a:rPr lang="en-CA" dirty="0" smtClean="0">
                <a:effectLst/>
              </a:rPr>
              <a:t> </a:t>
            </a:r>
          </a:p>
          <a:p>
            <a:r>
              <a:rPr lang="en-CA" dirty="0" smtClean="0">
                <a:effectLst/>
              </a:rPr>
              <a:t>This article from a couple of months ago is making the rounds, and is well worth a look. As background, "Funded by $100 million from the Gates Foundation, </a:t>
            </a:r>
            <a:r>
              <a:rPr lang="en-CA" dirty="0" err="1" smtClean="0">
                <a:effectLst/>
              </a:rPr>
              <a:t>inBloom</a:t>
            </a:r>
            <a:r>
              <a:rPr lang="en-CA" dirty="0" smtClean="0">
                <a:effectLst/>
              </a:rPr>
              <a:t> was a non-profit organization aiming to store student data so that school officials and teachers could use it to learn about their students and how to more effectively teach them." According to the article, "The main instrument of </a:t>
            </a:r>
            <a:r>
              <a:rPr lang="en-CA" dirty="0" err="1" smtClean="0">
                <a:effectLst/>
              </a:rPr>
              <a:t>inBloom's</a:t>
            </a:r>
            <a:r>
              <a:rPr lang="en-CA" dirty="0" smtClean="0">
                <a:effectLst/>
              </a:rPr>
              <a:t> death was privacy.  Because </a:t>
            </a:r>
            <a:r>
              <a:rPr lang="en-CA" dirty="0" err="1" smtClean="0">
                <a:effectLst/>
              </a:rPr>
              <a:t>inBloom</a:t>
            </a:r>
            <a:r>
              <a:rPr lang="en-CA" dirty="0" smtClean="0">
                <a:effectLst/>
              </a:rPr>
              <a:t> involved so much student data, privacy concerns began to swirl about, and eventually turned into a tornado." Is there evidence that providers have learned from this? Not so much.</a:t>
            </a:r>
          </a:p>
          <a:p>
            <a:endParaRPr lang="en-CA" dirty="0"/>
          </a:p>
        </p:txBody>
      </p:sp>
    </p:spTree>
    <p:extLst>
      <p:ext uri="{BB962C8B-B14F-4D97-AF65-F5344CB8AC3E}">
        <p14:creationId xmlns:p14="http://schemas.microsoft.com/office/powerpoint/2010/main" val="4024204812"/>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85000" lnSpcReduction="20000"/>
          </a:bodyPr>
          <a:lstStyle/>
          <a:p>
            <a:r>
              <a:rPr lang="en-CA" b="1" dirty="0" smtClean="0">
                <a:effectLst/>
                <a:hlinkClick r:id="rId2"/>
              </a:rPr>
              <a:t>Key Data Residency Requirements Global Organizations Need to Understand</a:t>
            </a:r>
            <a:r>
              <a:rPr lang="en-CA" dirty="0" smtClean="0">
                <a:effectLst/>
              </a:rPr>
              <a:t/>
            </a:r>
            <a:br>
              <a:rPr lang="en-CA" dirty="0" smtClean="0">
                <a:effectLst/>
              </a:rPr>
            </a:br>
            <a:r>
              <a:rPr lang="en-CA" dirty="0">
                <a:hlinkClick r:id="rId3"/>
              </a:rPr>
              <a:t>Gerry </a:t>
            </a:r>
            <a:r>
              <a:rPr lang="en-CA" dirty="0" err="1">
                <a:hlinkClick r:id="rId3"/>
              </a:rPr>
              <a:t>Grealish</a:t>
            </a:r>
            <a:r>
              <a:rPr lang="en-CA" dirty="0" smtClean="0">
                <a:effectLst/>
              </a:rPr>
              <a:t>, </a:t>
            </a:r>
            <a:r>
              <a:rPr lang="en-CA" dirty="0">
                <a:hlinkClick r:id="rId4"/>
              </a:rPr>
              <a:t>Cloud Computing Journal</a:t>
            </a:r>
            <a:r>
              <a:rPr lang="en-CA" dirty="0" smtClean="0">
                <a:effectLst/>
              </a:rPr>
              <a:t>, Apr 24, 2014</a:t>
            </a:r>
            <a:br>
              <a:rPr lang="en-CA" dirty="0" smtClean="0">
                <a:effectLst/>
              </a:rPr>
            </a:br>
            <a:r>
              <a:rPr lang="en-CA" i="1" dirty="0" smtClean="0">
                <a:effectLst/>
              </a:rPr>
              <a:t>Commentary by Stephen Downes</a:t>
            </a:r>
            <a:r>
              <a:rPr lang="en-CA" dirty="0" smtClean="0">
                <a:effectLst/>
              </a:rPr>
              <a:t> </a:t>
            </a:r>
          </a:p>
          <a:p>
            <a:r>
              <a:rPr lang="en-CA" dirty="0" smtClean="0">
                <a:effectLst/>
              </a:rPr>
              <a:t>"Perhaps it is a result of the often discussed 'Snowden Effect,'" writes Gerry </a:t>
            </a:r>
            <a:r>
              <a:rPr lang="en-CA" dirty="0" err="1" smtClean="0">
                <a:effectLst/>
              </a:rPr>
              <a:t>Grealish</a:t>
            </a:r>
            <a:r>
              <a:rPr lang="en-CA" dirty="0" smtClean="0">
                <a:effectLst/>
              </a:rPr>
              <a:t>, "but no one can deny that countries and regions are putting some strict guidelines in place to ensure privacy of sensitive data that is moving outside of their borders." This article looks at three such guidelines. Canada has additional guidelines. Businesses and educational services working internationally must take note. You can't just shove all your data into AWS and be compliant.</a:t>
            </a:r>
            <a:endParaRPr lang="en-CA" dirty="0">
              <a:effectLst/>
            </a:endParaRPr>
          </a:p>
        </p:txBody>
      </p:sp>
    </p:spTree>
    <p:extLst>
      <p:ext uri="{BB962C8B-B14F-4D97-AF65-F5344CB8AC3E}">
        <p14:creationId xmlns:p14="http://schemas.microsoft.com/office/powerpoint/2010/main" val="365733550"/>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7500" lnSpcReduction="20000"/>
          </a:bodyPr>
          <a:lstStyle/>
          <a:p>
            <a:r>
              <a:rPr lang="en-CA" b="1" dirty="0" smtClean="0">
                <a:effectLst/>
                <a:hlinkClick r:id="rId2"/>
              </a:rPr>
              <a:t>Lecture capture: Privacy, please</a:t>
            </a:r>
            <a:r>
              <a:rPr lang="en-CA" dirty="0" smtClean="0">
                <a:effectLst/>
              </a:rPr>
              <a:t/>
            </a:r>
            <a:br>
              <a:rPr lang="en-CA" dirty="0" smtClean="0">
                <a:effectLst/>
              </a:rPr>
            </a:br>
            <a:r>
              <a:rPr lang="en-CA" dirty="0" err="1">
                <a:hlinkClick r:id="rId3"/>
              </a:rPr>
              <a:t>Ioanna</a:t>
            </a:r>
            <a:r>
              <a:rPr lang="en-CA" dirty="0">
                <a:hlinkClick r:id="rId3"/>
              </a:rPr>
              <a:t> </a:t>
            </a:r>
            <a:r>
              <a:rPr lang="en-CA" dirty="0" err="1">
                <a:hlinkClick r:id="rId3"/>
              </a:rPr>
              <a:t>Opidee</a:t>
            </a:r>
            <a:r>
              <a:rPr lang="en-CA" dirty="0" smtClean="0">
                <a:effectLst/>
              </a:rPr>
              <a:t>, </a:t>
            </a:r>
            <a:r>
              <a:rPr lang="en-CA" dirty="0">
                <a:hlinkClick r:id="rId4"/>
              </a:rPr>
              <a:t>University Business</a:t>
            </a:r>
            <a:r>
              <a:rPr lang="en-CA" dirty="0" smtClean="0">
                <a:effectLst/>
              </a:rPr>
              <a:t>, Jun 11, 2014</a:t>
            </a:r>
            <a:br>
              <a:rPr lang="en-CA" dirty="0" smtClean="0">
                <a:effectLst/>
              </a:rPr>
            </a:br>
            <a:r>
              <a:rPr lang="en-CA" i="1" dirty="0" smtClean="0">
                <a:effectLst/>
              </a:rPr>
              <a:t>Commentary by Stephen Downes</a:t>
            </a:r>
            <a:r>
              <a:rPr lang="en-CA" dirty="0" smtClean="0">
                <a:effectLst/>
              </a:rPr>
              <a:t> </a:t>
            </a:r>
          </a:p>
          <a:p>
            <a:r>
              <a:rPr lang="en-CA" dirty="0" smtClean="0">
                <a:effectLst/>
              </a:rPr>
              <a:t>People who attend the tapings of sitcoms and game shows don't expect privacy. I don't see why students attending lectures at universities should expect to be any different. Today, when you attend class, the cameras will be on (unless it's one of those very small and intimate seminars, but even here, no single rule prevails). So this article seems to me a bit knee-jerk - especially later on, as it suggests simply limiting access to class recordings to enrolled students. That said, people more sympathetic to the basic premise will find it to be a useful outline and guide to preserving student privacy in lecture-capture situations.</a:t>
            </a:r>
            <a:endParaRPr lang="en-CA" dirty="0">
              <a:effectLst/>
            </a:endParaRPr>
          </a:p>
        </p:txBody>
      </p:sp>
      <p:pic>
        <p:nvPicPr>
          <p:cNvPr id="276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8144" y="692696"/>
            <a:ext cx="2857500" cy="3543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7358339"/>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0000" lnSpcReduction="20000"/>
          </a:bodyPr>
          <a:lstStyle/>
          <a:p>
            <a:r>
              <a:rPr lang="en-CA" b="1" dirty="0" smtClean="0">
                <a:effectLst/>
                <a:hlinkClick r:id="rId2"/>
              </a:rPr>
              <a:t>German ‘NSA-proof’ private server raises $1mn </a:t>
            </a:r>
            <a:r>
              <a:rPr lang="en-CA" b="1" dirty="0" err="1" smtClean="0">
                <a:effectLst/>
                <a:hlinkClick r:id="rId2"/>
              </a:rPr>
              <a:t>crowdfunding</a:t>
            </a:r>
            <a:r>
              <a:rPr lang="en-CA" b="1" dirty="0" smtClean="0">
                <a:effectLst/>
                <a:hlinkClick r:id="rId2"/>
              </a:rPr>
              <a:t> in 89 minutes</a:t>
            </a:r>
            <a:r>
              <a:rPr lang="en-CA" dirty="0" smtClean="0">
                <a:effectLst/>
              </a:rPr>
              <a:t/>
            </a:r>
            <a:br>
              <a:rPr lang="en-CA" dirty="0" smtClean="0">
                <a:effectLst/>
              </a:rPr>
            </a:br>
            <a:r>
              <a:rPr lang="en-CA" dirty="0">
                <a:hlinkClick r:id="rId3"/>
              </a:rPr>
              <a:t>Russia Today</a:t>
            </a:r>
            <a:r>
              <a:rPr lang="en-CA" dirty="0" smtClean="0">
                <a:effectLst/>
              </a:rPr>
              <a:t>, Jun 09, 2014</a:t>
            </a:r>
            <a:br>
              <a:rPr lang="en-CA" dirty="0" smtClean="0">
                <a:effectLst/>
              </a:rPr>
            </a:br>
            <a:r>
              <a:rPr lang="en-CA" i="1" dirty="0" smtClean="0">
                <a:effectLst/>
              </a:rPr>
              <a:t>Commentary by Stephen Downes</a:t>
            </a:r>
            <a:r>
              <a:rPr lang="en-CA" dirty="0" smtClean="0">
                <a:effectLst/>
              </a:rPr>
              <a:t> </a:t>
            </a:r>
          </a:p>
          <a:p>
            <a:r>
              <a:rPr lang="en-CA" dirty="0" smtClean="0">
                <a:effectLst/>
              </a:rPr>
              <a:t>This reflects the increasing trend toward personal privacy as well as suggests the possibility of people hosting internet services in their own homes (something that is not practical with ADSL and earlier internet services, or wireless devices, but becomes feasible with cable and especially fibre-optic connections). "The small team of 23 asked for 100,000 euros in funding ($135,830) to support its products, including a new model of a secure server for small companies, on the German </a:t>
            </a:r>
            <a:r>
              <a:rPr lang="en-CA" dirty="0" err="1" smtClean="0">
                <a:effectLst/>
              </a:rPr>
              <a:t>crowdfunding</a:t>
            </a:r>
            <a:r>
              <a:rPr lang="en-CA" dirty="0" smtClean="0">
                <a:effectLst/>
              </a:rPr>
              <a:t> site </a:t>
            </a:r>
            <a:r>
              <a:rPr lang="en-CA" dirty="0" err="1" smtClean="0">
                <a:effectLst/>
                <a:hlinkClick r:id="rId4"/>
              </a:rPr>
              <a:t>Seedmatch</a:t>
            </a:r>
            <a:r>
              <a:rPr lang="en-CA" dirty="0" smtClean="0">
                <a:effectLst/>
              </a:rPr>
              <a:t>... In just 89 minutes, the </a:t>
            </a:r>
            <a:r>
              <a:rPr lang="en-CA" dirty="0" err="1" smtClean="0">
                <a:effectLst/>
              </a:rPr>
              <a:t>startup</a:t>
            </a:r>
            <a:r>
              <a:rPr lang="en-CA" dirty="0" smtClean="0">
                <a:effectLst/>
              </a:rPr>
              <a:t> raised 750,000 euros (over $1 million), breaking the world </a:t>
            </a:r>
            <a:r>
              <a:rPr lang="en-CA" dirty="0" err="1" smtClean="0">
                <a:effectLst/>
              </a:rPr>
              <a:t>crowdfunding</a:t>
            </a:r>
            <a:r>
              <a:rPr lang="en-CA" dirty="0" smtClean="0">
                <a:effectLst/>
              </a:rPr>
              <a:t> speed record registered at </a:t>
            </a:r>
            <a:r>
              <a:rPr lang="en-CA" dirty="0" err="1" smtClean="0">
                <a:effectLst/>
              </a:rPr>
              <a:t>Kickstarter</a:t>
            </a:r>
            <a:r>
              <a:rPr lang="en-CA" dirty="0" smtClean="0">
                <a:effectLst/>
              </a:rPr>
              <a:t>."</a:t>
            </a:r>
          </a:p>
          <a:p>
            <a:endParaRPr lang="en-CA" dirty="0"/>
          </a:p>
        </p:txBody>
      </p:sp>
      <p:pic>
        <p:nvPicPr>
          <p:cNvPr id="348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9832" y="692696"/>
            <a:ext cx="5705475" cy="1609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5863954"/>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0000" lnSpcReduction="20000"/>
          </a:bodyPr>
          <a:lstStyle/>
          <a:p>
            <a:r>
              <a:rPr lang="en-CA" b="1" dirty="0" smtClean="0">
                <a:effectLst/>
                <a:hlinkClick r:id="rId2"/>
              </a:rPr>
              <a:t>Do the new anonymous social media apps encourage us to overshare?</a:t>
            </a:r>
            <a:r>
              <a:rPr lang="en-CA" dirty="0" smtClean="0">
                <a:effectLst/>
              </a:rPr>
              <a:t/>
            </a:r>
            <a:br>
              <a:rPr lang="en-CA" dirty="0" smtClean="0">
                <a:effectLst/>
              </a:rPr>
            </a:br>
            <a:r>
              <a:rPr lang="en-CA" dirty="0">
                <a:hlinkClick r:id="rId3"/>
              </a:rPr>
              <a:t>Oliver </a:t>
            </a:r>
            <a:r>
              <a:rPr lang="en-CA" dirty="0" err="1">
                <a:hlinkClick r:id="rId3"/>
              </a:rPr>
              <a:t>Burkeman</a:t>
            </a:r>
            <a:r>
              <a:rPr lang="en-CA" dirty="0" smtClean="0">
                <a:effectLst/>
              </a:rPr>
              <a:t>, </a:t>
            </a:r>
            <a:r>
              <a:rPr lang="en-CA" dirty="0">
                <a:hlinkClick r:id="rId4"/>
              </a:rPr>
              <a:t>The Guardian</a:t>
            </a:r>
            <a:r>
              <a:rPr lang="en-CA" dirty="0" smtClean="0">
                <a:effectLst/>
              </a:rPr>
              <a:t>, Jun 11, 2014</a:t>
            </a:r>
            <a:br>
              <a:rPr lang="en-CA" dirty="0" smtClean="0">
                <a:effectLst/>
              </a:rPr>
            </a:br>
            <a:r>
              <a:rPr lang="en-CA" i="1" dirty="0" smtClean="0">
                <a:effectLst/>
              </a:rPr>
              <a:t>Commentary by Stephen Downes</a:t>
            </a:r>
            <a:r>
              <a:rPr lang="en-CA" dirty="0" smtClean="0">
                <a:effectLst/>
              </a:rPr>
              <a:t> </a:t>
            </a:r>
          </a:p>
          <a:p>
            <a:r>
              <a:rPr lang="en-CA" dirty="0" smtClean="0">
                <a:effectLst/>
              </a:rPr>
              <a:t>I guess the answer to that question is, "who knows?" What we do know is that there has been a negative response to the Facebook dictum that " The days of you having a different image for your work friends [and] for the other people you know are probably coming to an end… " But there are certainly downsides to anonymity. </a:t>
            </a:r>
            <a:r>
              <a:rPr lang="en-CA" dirty="0" err="1" smtClean="0">
                <a:effectLst/>
              </a:rPr>
              <a:t>YikYak</a:t>
            </a:r>
            <a:r>
              <a:rPr lang="en-CA" dirty="0" smtClean="0">
                <a:effectLst/>
              </a:rPr>
              <a:t>, for example, uses </a:t>
            </a:r>
            <a:r>
              <a:rPr lang="en-CA" dirty="0" err="1" smtClean="0">
                <a:effectLst/>
              </a:rPr>
              <a:t>geolocation</a:t>
            </a:r>
            <a:r>
              <a:rPr lang="en-CA" dirty="0" smtClean="0">
                <a:effectLst/>
              </a:rPr>
              <a:t> to broadcast anonymous messages to the 500 closest users. "When our identities are concealed, do we automatically degenerate into amoral, foul-mouthed bullies?" Yes. But on the other hand, the </a:t>
            </a:r>
            <a:r>
              <a:rPr lang="en-CA" dirty="0" smtClean="0">
                <a:effectLst/>
                <a:hlinkClick r:id="rId5"/>
              </a:rPr>
              <a:t>messages at Whisper</a:t>
            </a:r>
            <a:r>
              <a:rPr lang="en-CA" dirty="0" smtClean="0">
                <a:effectLst/>
              </a:rPr>
              <a:t> are riveting. But maybe the response is to create better people, rather than silencing them.</a:t>
            </a:r>
          </a:p>
          <a:p>
            <a:endParaRPr lang="en-CA" dirty="0"/>
          </a:p>
        </p:txBody>
      </p:sp>
    </p:spTree>
    <p:extLst>
      <p:ext uri="{BB962C8B-B14F-4D97-AF65-F5344CB8AC3E}">
        <p14:creationId xmlns:p14="http://schemas.microsoft.com/office/powerpoint/2010/main" val="2464986059"/>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0000" lnSpcReduction="20000"/>
          </a:bodyPr>
          <a:lstStyle/>
          <a:p>
            <a:r>
              <a:rPr lang="en-CA" b="1" dirty="0" smtClean="0">
                <a:effectLst/>
                <a:hlinkClick r:id="rId2"/>
              </a:rPr>
              <a:t>The </a:t>
            </a:r>
            <a:r>
              <a:rPr lang="en-CA" b="1" dirty="0" err="1" smtClean="0">
                <a:effectLst/>
                <a:hlinkClick r:id="rId2"/>
              </a:rPr>
              <a:t>uncodings</a:t>
            </a:r>
            <a:r>
              <a:rPr lang="en-CA" b="1" dirty="0" smtClean="0">
                <a:effectLst/>
                <a:hlinkClick r:id="rId2"/>
              </a:rPr>
              <a:t> of ANT: </a:t>
            </a:r>
            <a:r>
              <a:rPr lang="en-CA" b="1" dirty="0" err="1" smtClean="0">
                <a:effectLst/>
                <a:hlinkClick r:id="rId2"/>
              </a:rPr>
              <a:t>Mobilities</a:t>
            </a:r>
            <a:r>
              <a:rPr lang="en-CA" b="1" dirty="0" smtClean="0">
                <a:effectLst/>
                <a:hlinkClick r:id="rId2"/>
              </a:rPr>
              <a:t> of digital data</a:t>
            </a:r>
            <a:r>
              <a:rPr lang="en-CA" dirty="0" smtClean="0">
                <a:effectLst/>
              </a:rPr>
              <a:t/>
            </a:r>
            <a:br>
              <a:rPr lang="en-CA" dirty="0" smtClean="0">
                <a:effectLst/>
              </a:rPr>
            </a:br>
            <a:r>
              <a:rPr lang="en-CA" dirty="0">
                <a:hlinkClick r:id="rId3"/>
              </a:rPr>
              <a:t>Terrie Lynn Thompson</a:t>
            </a:r>
            <a:r>
              <a:rPr lang="en-CA" dirty="0" smtClean="0">
                <a:effectLst/>
              </a:rPr>
              <a:t>, </a:t>
            </a:r>
            <a:r>
              <a:rPr lang="en-CA" dirty="0">
                <a:hlinkClick r:id="rId4"/>
              </a:rPr>
              <a:t>Proceedings of the 9th International Conference on Networked Learning 2014</a:t>
            </a:r>
            <a:r>
              <a:rPr lang="en-CA" dirty="0" smtClean="0">
                <a:effectLst/>
              </a:rPr>
              <a:t>, May 07, 2014</a:t>
            </a:r>
            <a:br>
              <a:rPr lang="en-CA" dirty="0" smtClean="0">
                <a:effectLst/>
              </a:rPr>
            </a:br>
            <a:r>
              <a:rPr lang="en-CA" i="1" dirty="0" smtClean="0">
                <a:effectLst/>
              </a:rPr>
              <a:t>Commentary by Stephen Downes</a:t>
            </a:r>
            <a:r>
              <a:rPr lang="en-CA" dirty="0" smtClean="0">
                <a:effectLst/>
              </a:rPr>
              <a:t> </a:t>
            </a:r>
          </a:p>
          <a:p>
            <a:r>
              <a:rPr lang="en-CA" dirty="0" smtClean="0">
                <a:effectLst/>
              </a:rPr>
              <a:t>One of the best of the bunch from a </a:t>
            </a:r>
            <a:r>
              <a:rPr lang="en-CA" dirty="0" smtClean="0">
                <a:effectLst/>
                <a:hlinkClick r:id="rId5"/>
              </a:rPr>
              <a:t>double symposium</a:t>
            </a:r>
            <a:r>
              <a:rPr lang="en-CA" dirty="0" smtClean="0">
                <a:effectLst/>
              </a:rPr>
              <a:t>, this short paper challenges our understanding of Actor-Network Theory (ANT). Terrie Lynn Thompson writes, "One of the basic tenets of Actor Network Theory (ANT) is to 'follow the actors'." But the 'actors' in a data-driven world are slippery and elusive. "the encoding of data has amplified its mobility, performativity, and </a:t>
            </a:r>
            <a:r>
              <a:rPr lang="en-CA" dirty="0" err="1" smtClean="0">
                <a:effectLst/>
              </a:rPr>
              <a:t>generativity</a:t>
            </a:r>
            <a:r>
              <a:rPr lang="en-CA" dirty="0" smtClean="0">
                <a:effectLst/>
              </a:rPr>
              <a:t>: it is distributed, often public, fragmented, and entangled in multiple recursive circulations... data can enact multiple realities simultaneously.... </a:t>
            </a:r>
            <a:r>
              <a:rPr lang="en-CA" dirty="0" err="1" smtClean="0">
                <a:effectLst/>
              </a:rPr>
              <a:t>Mol</a:t>
            </a:r>
            <a:r>
              <a:rPr lang="en-CA" dirty="0" smtClean="0">
                <a:effectLst/>
              </a:rPr>
              <a:t> (1999) writes about 'different versions, different performances, different realities, that co-exist in the present.'"</a:t>
            </a:r>
          </a:p>
          <a:p>
            <a:endParaRPr lang="en-CA" dirty="0"/>
          </a:p>
        </p:txBody>
      </p:sp>
    </p:spTree>
    <p:extLst>
      <p:ext uri="{BB962C8B-B14F-4D97-AF65-F5344CB8AC3E}">
        <p14:creationId xmlns:p14="http://schemas.microsoft.com/office/powerpoint/2010/main" val="5202630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0000" lnSpcReduction="20000"/>
          </a:bodyPr>
          <a:lstStyle/>
          <a:p>
            <a:r>
              <a:rPr lang="en-CA" b="1" dirty="0" smtClean="0">
                <a:effectLst/>
                <a:hlinkClick r:id="rId2"/>
              </a:rPr>
              <a:t>Is a 400k salary too much for a university president? Four academics apply to share one lucrative U of Alberta position</a:t>
            </a:r>
            <a:r>
              <a:rPr lang="en-CA" dirty="0" smtClean="0">
                <a:effectLst/>
              </a:rPr>
              <a:t/>
            </a:r>
            <a:br>
              <a:rPr lang="en-CA" dirty="0" smtClean="0">
                <a:effectLst/>
              </a:rPr>
            </a:br>
            <a:r>
              <a:rPr lang="en-CA" dirty="0">
                <a:hlinkClick r:id="rId3"/>
              </a:rPr>
              <a:t>As It Happens</a:t>
            </a:r>
            <a:r>
              <a:rPr lang="en-CA" dirty="0" smtClean="0">
                <a:effectLst/>
              </a:rPr>
              <a:t>, </a:t>
            </a:r>
            <a:r>
              <a:rPr lang="en-CA" dirty="0">
                <a:hlinkClick r:id="rId4"/>
              </a:rPr>
              <a:t>CBC News</a:t>
            </a:r>
            <a:r>
              <a:rPr lang="en-CA" dirty="0" smtClean="0">
                <a:effectLst/>
              </a:rPr>
              <a:t>, Jun 10, 2014</a:t>
            </a:r>
            <a:br>
              <a:rPr lang="en-CA" dirty="0" smtClean="0">
                <a:effectLst/>
              </a:rPr>
            </a:br>
            <a:r>
              <a:rPr lang="en-CA" i="1" dirty="0" smtClean="0">
                <a:effectLst/>
              </a:rPr>
              <a:t>Commentary by Stephen Downes</a:t>
            </a:r>
            <a:r>
              <a:rPr lang="en-CA" dirty="0" smtClean="0">
                <a:effectLst/>
              </a:rPr>
              <a:t> </a:t>
            </a:r>
          </a:p>
          <a:p>
            <a:r>
              <a:rPr lang="en-CA" dirty="0" smtClean="0">
                <a:effectLst/>
              </a:rPr>
              <a:t>A remarkable protest is being made at the University of Alberta. As the University searches for a new university president at a minimum $400K salary, at least 56 academics and staff have applied, all in groups of four. They write, "We believe that by job-sharing this position, we would be able to do a better job than any one person could do - and the salary is certainly ample enough to meet the needs of all four of us." It does raise the question of when a large salary starts being justified, and just represents greed. See also the </a:t>
            </a:r>
            <a:r>
              <a:rPr lang="en-CA" dirty="0" smtClean="0">
                <a:effectLst/>
                <a:hlinkClick r:id="rId5"/>
              </a:rPr>
              <a:t>Edmonton Journal</a:t>
            </a:r>
            <a:r>
              <a:rPr lang="en-CA" dirty="0" smtClean="0">
                <a:effectLst/>
              </a:rPr>
              <a:t> and </a:t>
            </a:r>
            <a:r>
              <a:rPr lang="en-CA" dirty="0" smtClean="0">
                <a:effectLst/>
                <a:hlinkClick r:id="rId6"/>
              </a:rPr>
              <a:t>Inside Higher Ed</a:t>
            </a:r>
            <a:r>
              <a:rPr lang="en-CA" dirty="0" smtClean="0">
                <a:effectLst/>
              </a:rPr>
              <a:t>. Via </a:t>
            </a:r>
            <a:r>
              <a:rPr lang="en-CA" dirty="0" err="1" smtClean="0">
                <a:effectLst/>
              </a:rPr>
              <a:t>Academica</a:t>
            </a:r>
            <a:r>
              <a:rPr lang="en-CA" dirty="0" smtClean="0">
                <a:effectLst/>
              </a:rPr>
              <a:t>.</a:t>
            </a:r>
          </a:p>
          <a:p>
            <a:endParaRPr lang="en-CA" dirty="0"/>
          </a:p>
        </p:txBody>
      </p:sp>
    </p:spTree>
    <p:extLst>
      <p:ext uri="{BB962C8B-B14F-4D97-AF65-F5344CB8AC3E}">
        <p14:creationId xmlns:p14="http://schemas.microsoft.com/office/powerpoint/2010/main" val="1091879395"/>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55000" lnSpcReduction="20000"/>
          </a:bodyPr>
          <a:lstStyle/>
          <a:p>
            <a:r>
              <a:rPr lang="en-CA" b="1" dirty="0" smtClean="0">
                <a:effectLst/>
                <a:hlinkClick r:id="rId2"/>
              </a:rPr>
              <a:t>The Revolution Will Not Be Monetized</a:t>
            </a:r>
            <a:r>
              <a:rPr lang="en-CA" dirty="0" smtClean="0">
                <a:effectLst/>
              </a:rPr>
              <a:t/>
            </a:r>
            <a:br>
              <a:rPr lang="en-CA" dirty="0" smtClean="0">
                <a:effectLst/>
              </a:rPr>
            </a:br>
            <a:r>
              <a:rPr lang="en-CA" dirty="0">
                <a:hlinkClick r:id="rId3"/>
              </a:rPr>
              <a:t>Will Bourne</a:t>
            </a:r>
            <a:r>
              <a:rPr lang="en-CA" dirty="0" smtClean="0">
                <a:effectLst/>
              </a:rPr>
              <a:t>, </a:t>
            </a:r>
            <a:r>
              <a:rPr lang="en-CA" dirty="0">
                <a:hlinkClick r:id="rId4"/>
              </a:rPr>
              <a:t>Inc.</a:t>
            </a:r>
            <a:r>
              <a:rPr lang="en-CA" dirty="0" smtClean="0">
                <a:effectLst/>
              </a:rPr>
              <a:t>, Jun 11, 2014</a:t>
            </a:r>
            <a:br>
              <a:rPr lang="en-CA" dirty="0" smtClean="0">
                <a:effectLst/>
              </a:rPr>
            </a:br>
            <a:r>
              <a:rPr lang="en-CA" i="1" dirty="0" smtClean="0">
                <a:effectLst/>
              </a:rPr>
              <a:t>Commentary by Stephen Downes</a:t>
            </a:r>
            <a:r>
              <a:rPr lang="en-CA" dirty="0" smtClean="0">
                <a:effectLst/>
              </a:rPr>
              <a:t> </a:t>
            </a:r>
          </a:p>
          <a:p>
            <a:r>
              <a:rPr lang="en-CA" dirty="0" smtClean="0">
                <a:effectLst/>
              </a:rPr>
              <a:t>This is becoming an increasingly loud trend. "For years, the internet's biggest players have hoarded your personal data and sold it for billions. Now, a band of angry </a:t>
            </a:r>
            <a:r>
              <a:rPr lang="en-CA" dirty="0" err="1" smtClean="0">
                <a:effectLst/>
              </a:rPr>
              <a:t>startups</a:t>
            </a:r>
            <a:r>
              <a:rPr lang="en-CA" dirty="0" smtClean="0">
                <a:effectLst/>
              </a:rPr>
              <a:t> is demanding privacy and aiming to overhaul the social-media business forever." This article introduces us to </a:t>
            </a:r>
            <a:r>
              <a:rPr lang="en-CA" dirty="0" err="1" smtClean="0">
                <a:effectLst/>
                <a:hlinkClick r:id="rId5"/>
              </a:rPr>
              <a:t>Wickr</a:t>
            </a:r>
            <a:r>
              <a:rPr lang="en-CA" dirty="0" smtClean="0">
                <a:effectLst/>
              </a:rPr>
              <a:t>, with the slogan,  "The Internet is forever. Your private communications don't need to be." It also mentions a number of other "ephemeral chat" tools - </a:t>
            </a:r>
            <a:r>
              <a:rPr lang="en-CA" dirty="0" err="1" smtClean="0">
                <a:effectLst/>
              </a:rPr>
              <a:t>Privatext</a:t>
            </a:r>
            <a:r>
              <a:rPr lang="en-CA" dirty="0" smtClean="0">
                <a:effectLst/>
              </a:rPr>
              <a:t>, </a:t>
            </a:r>
            <a:r>
              <a:rPr lang="en-CA" dirty="0" err="1" smtClean="0">
                <a:effectLst/>
              </a:rPr>
              <a:t>TigerText</a:t>
            </a:r>
            <a:r>
              <a:rPr lang="en-CA" dirty="0" smtClean="0">
                <a:effectLst/>
              </a:rPr>
              <a:t>,  Whisper, Mark Cuban's Cyber Dust, and so on. Another one with good press is </a:t>
            </a:r>
            <a:r>
              <a:rPr lang="en-CA" dirty="0" err="1" smtClean="0">
                <a:effectLst/>
              </a:rPr>
              <a:t>Ansa</a:t>
            </a:r>
            <a:r>
              <a:rPr lang="en-CA" dirty="0" smtClean="0">
                <a:effectLst/>
              </a:rPr>
              <a:t>, "an encrypted ephemeral chat app that rolled out this year at South By Southwest and TechCrunch </a:t>
            </a:r>
            <a:r>
              <a:rPr lang="en-CA" dirty="0" err="1" smtClean="0">
                <a:effectLst/>
              </a:rPr>
              <a:t>Disrupt."The</a:t>
            </a:r>
            <a:r>
              <a:rPr lang="en-CA" dirty="0" smtClean="0">
                <a:effectLst/>
              </a:rPr>
              <a:t> trick is to legally avoid surveillance. "The companies couldn't comply with a subpoena, because they literally do not have any information. Similarly, there's no point in the Feds' snooping around, because there is no data. It's gone." There's also </a:t>
            </a:r>
            <a:r>
              <a:rPr lang="en-CA" dirty="0" err="1" smtClean="0">
                <a:effectLst/>
                <a:hlinkClick r:id="rId6"/>
              </a:rPr>
              <a:t>Omlet</a:t>
            </a:r>
            <a:r>
              <a:rPr lang="en-CA" dirty="0" smtClean="0">
                <a:effectLst/>
              </a:rPr>
              <a:t>, an "open mobile social network." And let's not forget Diaspora, which has a user base of about 200,000.</a:t>
            </a:r>
          </a:p>
          <a:p>
            <a:endParaRPr lang="en-CA" dirty="0"/>
          </a:p>
        </p:txBody>
      </p:sp>
    </p:spTree>
    <p:extLst>
      <p:ext uri="{BB962C8B-B14F-4D97-AF65-F5344CB8AC3E}">
        <p14:creationId xmlns:p14="http://schemas.microsoft.com/office/powerpoint/2010/main" val="2456023230"/>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0000" lnSpcReduction="20000"/>
          </a:bodyPr>
          <a:lstStyle/>
          <a:p>
            <a:r>
              <a:rPr lang="en-CA" dirty="0" smtClean="0">
                <a:effectLst/>
              </a:rPr>
              <a:t/>
            </a:r>
            <a:br>
              <a:rPr lang="en-CA" dirty="0" smtClean="0">
                <a:effectLst/>
              </a:rPr>
            </a:br>
            <a:r>
              <a:rPr lang="en-CA" b="1" dirty="0" smtClean="0">
                <a:effectLst/>
                <a:hlinkClick r:id="rId2"/>
              </a:rPr>
              <a:t>How online '</a:t>
            </a:r>
            <a:r>
              <a:rPr lang="en-CA" b="1" dirty="0" err="1" smtClean="0">
                <a:effectLst/>
                <a:hlinkClick r:id="rId2"/>
              </a:rPr>
              <a:t>chatbots</a:t>
            </a:r>
            <a:r>
              <a:rPr lang="en-CA" b="1" dirty="0" smtClean="0">
                <a:effectLst/>
                <a:hlinkClick r:id="rId2"/>
              </a:rPr>
              <a:t>' are already tricking you</a:t>
            </a:r>
            <a:r>
              <a:rPr lang="en-CA" dirty="0" smtClean="0">
                <a:effectLst/>
              </a:rPr>
              <a:t/>
            </a:r>
            <a:br>
              <a:rPr lang="en-CA" dirty="0" smtClean="0">
                <a:effectLst/>
              </a:rPr>
            </a:br>
            <a:r>
              <a:rPr lang="en-CA" dirty="0">
                <a:hlinkClick r:id="rId3"/>
              </a:rPr>
              <a:t>Chris </a:t>
            </a:r>
            <a:r>
              <a:rPr lang="en-CA" dirty="0" err="1">
                <a:hlinkClick r:id="rId3"/>
              </a:rPr>
              <a:t>Baraniuk</a:t>
            </a:r>
            <a:r>
              <a:rPr lang="en-CA" dirty="0" smtClean="0">
                <a:effectLst/>
              </a:rPr>
              <a:t>, </a:t>
            </a:r>
            <a:r>
              <a:rPr lang="en-CA" dirty="0">
                <a:hlinkClick r:id="rId4"/>
              </a:rPr>
              <a:t>BBC</a:t>
            </a:r>
            <a:r>
              <a:rPr lang="en-CA" dirty="0" smtClean="0">
                <a:effectLst/>
              </a:rPr>
              <a:t>, Jun 11, 2014</a:t>
            </a:r>
            <a:br>
              <a:rPr lang="en-CA" dirty="0" smtClean="0">
                <a:effectLst/>
              </a:rPr>
            </a:br>
            <a:r>
              <a:rPr lang="en-CA" i="1" dirty="0" smtClean="0">
                <a:effectLst/>
              </a:rPr>
              <a:t>Commentary by Stephen Downes</a:t>
            </a:r>
            <a:r>
              <a:rPr lang="en-CA" dirty="0" smtClean="0">
                <a:effectLst/>
              </a:rPr>
              <a:t> </a:t>
            </a:r>
          </a:p>
          <a:p>
            <a:r>
              <a:rPr lang="en-CA" dirty="0" smtClean="0">
                <a:effectLst/>
              </a:rPr>
              <a:t>OK, so </a:t>
            </a:r>
            <a:r>
              <a:rPr lang="en-CA" dirty="0" err="1" smtClean="0">
                <a:effectLst/>
              </a:rPr>
              <a:t>chatbots</a:t>
            </a:r>
            <a:r>
              <a:rPr lang="en-CA" dirty="0" smtClean="0">
                <a:effectLst/>
              </a:rPr>
              <a:t> that lure people to dating sites or convince bitcoin users to give each other tips are not going to impact most of us. But with as much as 65 percent of online chatter being generated by bots, chances are you've read or interacted with one. Of course, it really depends on how you define 'bot'. I have systems that automatically generate content - if I post a photo on Flickr, it`s automatically tweeted, blogged and </a:t>
            </a:r>
            <a:r>
              <a:rPr lang="en-CA" dirty="0" err="1" smtClean="0">
                <a:effectLst/>
              </a:rPr>
              <a:t>Facebooked</a:t>
            </a:r>
            <a:r>
              <a:rPr lang="en-CA" dirty="0" smtClean="0">
                <a:effectLst/>
              </a:rPr>
              <a:t> (when the system is working). </a:t>
            </a:r>
            <a:r>
              <a:rPr lang="en-CA" dirty="0" err="1" smtClean="0">
                <a:effectLst/>
              </a:rPr>
              <a:t>OLDaily</a:t>
            </a:r>
            <a:r>
              <a:rPr lang="en-CA" dirty="0" smtClean="0">
                <a:effectLst/>
              </a:rPr>
              <a:t> posts automatically show up on the "</a:t>
            </a:r>
            <a:r>
              <a:rPr lang="en-CA" dirty="0" err="1" smtClean="0">
                <a:effectLst/>
              </a:rPr>
              <a:t>OLdairy</a:t>
            </a:r>
            <a:r>
              <a:rPr lang="en-CA" dirty="0" smtClean="0">
                <a:effectLst/>
              </a:rPr>
              <a:t> Twitter account (and maybe my Facebook page; I`m not sure). The MOOC.ca newsletter </a:t>
            </a:r>
            <a:r>
              <a:rPr lang="en-CA" dirty="0" err="1" smtClean="0">
                <a:effectLst/>
              </a:rPr>
              <a:t>si</a:t>
            </a:r>
            <a:r>
              <a:rPr lang="en-CA" dirty="0" smtClean="0">
                <a:effectLst/>
              </a:rPr>
              <a:t> automatically generated. Are these bots? Maybe. But they're there because I think people find them useful.</a:t>
            </a:r>
          </a:p>
          <a:p>
            <a:endParaRPr lang="en-CA" dirty="0"/>
          </a:p>
        </p:txBody>
      </p:sp>
    </p:spTree>
    <p:extLst>
      <p:ext uri="{BB962C8B-B14F-4D97-AF65-F5344CB8AC3E}">
        <p14:creationId xmlns:p14="http://schemas.microsoft.com/office/powerpoint/2010/main" val="1313413187"/>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85000" lnSpcReduction="20000"/>
          </a:bodyPr>
          <a:lstStyle/>
          <a:p>
            <a:r>
              <a:rPr lang="en-CA" b="1" dirty="0" smtClean="0">
                <a:effectLst/>
                <a:hlinkClick r:id="rId2"/>
              </a:rPr>
              <a:t>New Face of Provincial Identity Management</a:t>
            </a:r>
            <a:r>
              <a:rPr lang="en-CA" dirty="0" smtClean="0">
                <a:effectLst/>
              </a:rPr>
              <a:t/>
            </a:r>
            <a:br>
              <a:rPr lang="en-CA" dirty="0" smtClean="0">
                <a:effectLst/>
              </a:rPr>
            </a:br>
            <a:r>
              <a:rPr lang="en-CA" dirty="0">
                <a:hlinkClick r:id="rId3"/>
              </a:rPr>
              <a:t>Ian Bailey</a:t>
            </a:r>
            <a:r>
              <a:rPr lang="en-CA" dirty="0" smtClean="0">
                <a:effectLst/>
              </a:rPr>
              <a:t>, </a:t>
            </a:r>
            <a:r>
              <a:rPr lang="en-CA" dirty="0">
                <a:hlinkClick r:id="rId4"/>
              </a:rPr>
              <a:t>BCNET Conference 2014</a:t>
            </a:r>
            <a:r>
              <a:rPr lang="en-CA" dirty="0" smtClean="0">
                <a:effectLst/>
              </a:rPr>
              <a:t>, Jun 02, 2014</a:t>
            </a:r>
            <a:br>
              <a:rPr lang="en-CA" dirty="0" smtClean="0">
                <a:effectLst/>
              </a:rPr>
            </a:br>
            <a:r>
              <a:rPr lang="en-CA" i="1" dirty="0" smtClean="0">
                <a:effectLst/>
              </a:rPr>
              <a:t>Commentary by Stephen Downes</a:t>
            </a:r>
            <a:r>
              <a:rPr lang="en-CA" dirty="0" smtClean="0">
                <a:effectLst/>
              </a:rPr>
              <a:t> </a:t>
            </a:r>
          </a:p>
          <a:p>
            <a:r>
              <a:rPr lang="en-CA" dirty="0" smtClean="0">
                <a:effectLst/>
              </a:rPr>
              <a:t>I've tried - I've really tried - to get past the first minute of this video. Several times, in fact! But I can't get past how </a:t>
            </a:r>
            <a:r>
              <a:rPr lang="en-CA" i="1" dirty="0" smtClean="0">
                <a:effectLst/>
              </a:rPr>
              <a:t>unenthusiastic</a:t>
            </a:r>
            <a:r>
              <a:rPr lang="en-CA" dirty="0" smtClean="0">
                <a:effectLst/>
              </a:rPr>
              <a:t> Ian Bailey's voice sounds as he tells us how enthusiastic he is about identity management. I know this is important and that at some point I should view the video - but I'd do almost anything for a transcript right now, so I can avoid that presentation. (See the top of the page for other important presentations from the BCNET Conference 2014 (which I'll view if I can ever get past this one)).</a:t>
            </a:r>
          </a:p>
          <a:p>
            <a:endParaRPr lang="en-CA" dirty="0"/>
          </a:p>
        </p:txBody>
      </p:sp>
      <p:pic>
        <p:nvPicPr>
          <p:cNvPr id="4608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016" y="692696"/>
            <a:ext cx="3681785" cy="2751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0369229"/>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62500" lnSpcReduction="20000"/>
          </a:bodyPr>
          <a:lstStyle/>
          <a:p>
            <a:r>
              <a:rPr lang="en-CA" b="1" dirty="0" smtClean="0">
                <a:effectLst/>
                <a:hlinkClick r:id="rId2"/>
              </a:rPr>
              <a:t>Curation: Creatively Filtering Content</a:t>
            </a:r>
            <a:r>
              <a:rPr lang="en-CA" dirty="0" smtClean="0">
                <a:effectLst/>
              </a:rPr>
              <a:t/>
            </a:r>
            <a:br>
              <a:rPr lang="en-CA" dirty="0" smtClean="0">
                <a:effectLst/>
              </a:rPr>
            </a:br>
            <a:r>
              <a:rPr lang="en-CA" dirty="0">
                <a:hlinkClick r:id="rId3"/>
              </a:rPr>
              <a:t>Sue Watters</a:t>
            </a:r>
            <a:r>
              <a:rPr lang="en-CA" dirty="0" smtClean="0">
                <a:effectLst/>
              </a:rPr>
              <a:t>, </a:t>
            </a:r>
            <a:r>
              <a:rPr lang="en-CA" dirty="0">
                <a:hlinkClick r:id="rId4"/>
              </a:rPr>
              <a:t>The </a:t>
            </a:r>
            <a:r>
              <a:rPr lang="en-CA" dirty="0" err="1">
                <a:hlinkClick r:id="rId4"/>
              </a:rPr>
              <a:t>Edublogger</a:t>
            </a:r>
            <a:r>
              <a:rPr lang="en-CA" dirty="0" smtClean="0">
                <a:effectLst/>
              </a:rPr>
              <a:t>, Jun 17, 2014</a:t>
            </a:r>
            <a:br>
              <a:rPr lang="en-CA" dirty="0" smtClean="0">
                <a:effectLst/>
              </a:rPr>
            </a:br>
            <a:r>
              <a:rPr lang="en-CA" i="1" dirty="0" smtClean="0">
                <a:effectLst/>
              </a:rPr>
              <a:t>Commentary by Stephen Downes</a:t>
            </a:r>
            <a:r>
              <a:rPr lang="en-CA" dirty="0" smtClean="0">
                <a:effectLst/>
              </a:rPr>
              <a:t> </a:t>
            </a:r>
          </a:p>
          <a:p>
            <a:r>
              <a:rPr lang="en-CA" dirty="0" smtClean="0">
                <a:effectLst/>
              </a:rPr>
              <a:t>I think this is a good article and well worth a look because it encourages the revival of a disappearing activity online these days: reading and writing about other people. This of course is the central activity of </a:t>
            </a:r>
            <a:r>
              <a:rPr lang="en-CA" dirty="0" err="1" smtClean="0">
                <a:effectLst/>
              </a:rPr>
              <a:t>OLDaily</a:t>
            </a:r>
            <a:r>
              <a:rPr lang="en-CA" dirty="0" smtClean="0">
                <a:effectLst/>
              </a:rPr>
              <a:t>, so it's close to home for me. But I reject the term 'curation' to describe what I do and what others should do. The term 'curation' reflects past practice, as though to legitimize thoroughly contemporary practices by association with the word. Curation suggests that the primary task is selection and filtration, but to me, that's only a small part of what I do; I'm describing </a:t>
            </a:r>
            <a:r>
              <a:rPr lang="en-CA" i="1" dirty="0" smtClean="0">
                <a:effectLst/>
              </a:rPr>
              <a:t>my</a:t>
            </a:r>
            <a:r>
              <a:rPr lang="en-CA" dirty="0" smtClean="0">
                <a:effectLst/>
              </a:rPr>
              <a:t> practice when I recount the works I've read. As well, the term 'curation' suggests passivity, observation, preservation, and even objectivity. My work is none of these things. I consider myself to be </a:t>
            </a:r>
            <a:r>
              <a:rPr lang="en-CA" i="1" dirty="0" smtClean="0">
                <a:effectLst/>
              </a:rPr>
              <a:t>engaging</a:t>
            </a:r>
            <a:r>
              <a:rPr lang="en-CA" dirty="0" smtClean="0">
                <a:effectLst/>
              </a:rPr>
              <a:t> with the authors and works I summarize. This is not the same as curation. It's something new, something internet.</a:t>
            </a:r>
          </a:p>
          <a:p>
            <a:endParaRPr lang="en-CA" dirty="0"/>
          </a:p>
        </p:txBody>
      </p:sp>
      <p:pic>
        <p:nvPicPr>
          <p:cNvPr id="2048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1999" y="0"/>
            <a:ext cx="3876675"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47495027"/>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7500" lnSpcReduction="20000"/>
          </a:bodyPr>
          <a:lstStyle/>
          <a:p>
            <a:r>
              <a:rPr lang="en-CA" b="1" dirty="0" smtClean="0">
                <a:effectLst/>
                <a:hlinkClick r:id="rId2"/>
              </a:rPr>
              <a:t>Google announces Google Educator Groups - great resource for educators </a:t>
            </a:r>
            <a:r>
              <a:rPr lang="en-CA" dirty="0" smtClean="0">
                <a:effectLst/>
              </a:rPr>
              <a:t/>
            </a:r>
            <a:br>
              <a:rPr lang="en-CA" dirty="0" smtClean="0">
                <a:effectLst/>
              </a:rPr>
            </a:br>
            <a:r>
              <a:rPr lang="en-CA" dirty="0">
                <a:hlinkClick r:id="rId3"/>
              </a:rPr>
              <a:t>David Andrade</a:t>
            </a:r>
            <a:r>
              <a:rPr lang="en-CA" dirty="0" smtClean="0">
                <a:effectLst/>
              </a:rPr>
              <a:t>, </a:t>
            </a:r>
            <a:r>
              <a:rPr lang="en-CA" dirty="0">
                <a:hlinkClick r:id="rId4"/>
              </a:rPr>
              <a:t>Educational Technology Guy</a:t>
            </a:r>
            <a:r>
              <a:rPr lang="en-CA" dirty="0" smtClean="0">
                <a:effectLst/>
              </a:rPr>
              <a:t>, Jun 13, 2014</a:t>
            </a:r>
            <a:br>
              <a:rPr lang="en-CA" dirty="0" smtClean="0">
                <a:effectLst/>
              </a:rPr>
            </a:br>
            <a:r>
              <a:rPr lang="en-CA" i="1" dirty="0" smtClean="0">
                <a:effectLst/>
              </a:rPr>
              <a:t>Commentary by Stephen Downes</a:t>
            </a:r>
            <a:r>
              <a:rPr lang="en-CA" dirty="0" smtClean="0">
                <a:effectLst/>
              </a:rPr>
              <a:t> </a:t>
            </a:r>
          </a:p>
          <a:p>
            <a:r>
              <a:rPr lang="en-CA" dirty="0" smtClean="0">
                <a:effectLst/>
              </a:rPr>
              <a:t>David Andrade writes, "Yesterday </a:t>
            </a:r>
            <a:r>
              <a:rPr lang="en-CA" dirty="0" smtClean="0">
                <a:effectLst/>
                <a:hlinkClick r:id="rId5"/>
              </a:rPr>
              <a:t>Google</a:t>
            </a:r>
            <a:r>
              <a:rPr lang="en-CA" dirty="0" smtClean="0">
                <a:effectLst/>
              </a:rPr>
              <a:t> announced the launch of </a:t>
            </a:r>
            <a:r>
              <a:rPr lang="en-CA" dirty="0" smtClean="0">
                <a:effectLst/>
                <a:hlinkClick r:id="rId6"/>
              </a:rPr>
              <a:t>Google Educators Groups</a:t>
            </a:r>
            <a:r>
              <a:rPr lang="en-CA" dirty="0" smtClean="0">
                <a:effectLst/>
              </a:rPr>
              <a:t>. This is a program made up of communities of educators who can connect with each other to learn, share, and help each other. While it is mainly online, there are real-world </a:t>
            </a:r>
            <a:r>
              <a:rPr lang="en-CA" dirty="0" err="1" smtClean="0">
                <a:effectLst/>
              </a:rPr>
              <a:t>meetups</a:t>
            </a:r>
            <a:r>
              <a:rPr lang="en-CA" dirty="0" smtClean="0">
                <a:effectLst/>
              </a:rPr>
              <a:t> and events as well." Of course, educators have been doing all of this before Google Educators Groups - but now Google owns it. Links: </a:t>
            </a:r>
            <a:r>
              <a:rPr lang="en-CA" dirty="0" smtClean="0">
                <a:effectLst/>
                <a:hlinkClick r:id="rId7"/>
              </a:rPr>
              <a:t>Google+ page</a:t>
            </a:r>
            <a:r>
              <a:rPr lang="en-CA" dirty="0" smtClean="0">
                <a:effectLst/>
              </a:rPr>
              <a:t>, </a:t>
            </a:r>
            <a:r>
              <a:rPr lang="en-CA" dirty="0" smtClean="0">
                <a:effectLst/>
                <a:hlinkClick r:id="rId8"/>
              </a:rPr>
              <a:t>Google for Education</a:t>
            </a:r>
            <a:r>
              <a:rPr lang="en-CA" dirty="0" smtClean="0">
                <a:effectLst/>
              </a:rPr>
              <a:t>, and the </a:t>
            </a:r>
            <a:r>
              <a:rPr lang="en-CA" dirty="0" smtClean="0">
                <a:effectLst/>
                <a:hlinkClick r:id="rId9"/>
              </a:rPr>
              <a:t>Google Educator Groups</a:t>
            </a:r>
            <a:r>
              <a:rPr lang="en-CA" dirty="0" smtClean="0">
                <a:effectLst/>
              </a:rPr>
              <a:t> page itself.</a:t>
            </a:r>
          </a:p>
          <a:p>
            <a:endParaRPr lang="en-CA" dirty="0"/>
          </a:p>
        </p:txBody>
      </p:sp>
      <p:pic>
        <p:nvPicPr>
          <p:cNvPr id="2457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48064" y="620688"/>
            <a:ext cx="3171825" cy="1504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984908"/>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85000" lnSpcReduction="20000"/>
          </a:bodyPr>
          <a:lstStyle/>
          <a:p>
            <a:r>
              <a:rPr lang="en-CA" b="1" dirty="0" smtClean="0">
                <a:effectLst/>
                <a:hlinkClick r:id="rId2"/>
              </a:rPr>
              <a:t>Untrusted</a:t>
            </a:r>
            <a:r>
              <a:rPr lang="en-CA" dirty="0" smtClean="0">
                <a:effectLst/>
              </a:rPr>
              <a:t/>
            </a:r>
            <a:br>
              <a:rPr lang="en-CA" dirty="0" smtClean="0">
                <a:effectLst/>
              </a:rPr>
            </a:br>
            <a:r>
              <a:rPr lang="en-CA" dirty="0">
                <a:hlinkClick r:id="rId3"/>
              </a:rPr>
              <a:t>Alex </a:t>
            </a:r>
            <a:r>
              <a:rPr lang="en-CA" dirty="0" err="1">
                <a:hlinkClick r:id="rId3"/>
              </a:rPr>
              <a:t>Nisnevich</a:t>
            </a:r>
            <a:r>
              <a:rPr lang="en-CA" dirty="0" smtClean="0">
                <a:effectLst/>
              </a:rPr>
              <a:t>, </a:t>
            </a:r>
            <a:r>
              <a:rPr lang="en-CA" dirty="0">
                <a:hlinkClick r:id="rId4"/>
              </a:rPr>
              <a:t>Games with Purpose</a:t>
            </a:r>
            <a:r>
              <a:rPr lang="en-CA" dirty="0" smtClean="0">
                <a:effectLst/>
              </a:rPr>
              <a:t>, May 29, 2014</a:t>
            </a:r>
            <a:br>
              <a:rPr lang="en-CA" dirty="0" smtClean="0">
                <a:effectLst/>
              </a:rPr>
            </a:br>
            <a:r>
              <a:rPr lang="en-CA" i="1" dirty="0" smtClean="0">
                <a:effectLst/>
              </a:rPr>
              <a:t>Commentary by Stephen Downes</a:t>
            </a:r>
            <a:r>
              <a:rPr lang="en-CA" dirty="0" smtClean="0">
                <a:effectLst/>
              </a:rPr>
              <a:t> </a:t>
            </a:r>
          </a:p>
          <a:p>
            <a:r>
              <a:rPr lang="en-CA" dirty="0" smtClean="0">
                <a:effectLst/>
              </a:rPr>
              <a:t>This is an interesting concept in learning games. The player is presented with a maze. So the idea is to escape. But to do so, you have to go into the </a:t>
            </a:r>
            <a:r>
              <a:rPr lang="en-CA" dirty="0" err="1" smtClean="0">
                <a:effectLst/>
              </a:rPr>
              <a:t>Javascript</a:t>
            </a:r>
            <a:r>
              <a:rPr lang="en-CA" dirty="0" smtClean="0">
                <a:effectLst/>
              </a:rPr>
              <a:t> that defines the maze and edit the code. "With a strong emphasis on reading unfamiliar code and modifying it through the creative use of a limited set of commands, the game helps budding coders to develop the core problem solving skills." I'm currently pondering level 4. Here's a direct link to the game, </a:t>
            </a:r>
            <a:r>
              <a:rPr lang="en-CA" dirty="0" smtClean="0">
                <a:effectLst/>
                <a:hlinkClick r:id="rId5"/>
              </a:rPr>
              <a:t>Untrusted</a:t>
            </a:r>
            <a:r>
              <a:rPr lang="en-CA" dirty="0" smtClean="0">
                <a:effectLst/>
              </a:rPr>
              <a:t>. Via </a:t>
            </a:r>
            <a:r>
              <a:rPr lang="en-CA" dirty="0" smtClean="0">
                <a:effectLst/>
                <a:hlinkClick r:id="rId6"/>
              </a:rPr>
              <a:t>theoret.ca</a:t>
            </a:r>
            <a:r>
              <a:rPr lang="en-CA" dirty="0" smtClean="0">
                <a:effectLst/>
              </a:rPr>
              <a:t>.</a:t>
            </a:r>
          </a:p>
          <a:p>
            <a:endParaRPr lang="en-CA" dirty="0"/>
          </a:p>
        </p:txBody>
      </p:sp>
      <p:pic>
        <p:nvPicPr>
          <p:cNvPr id="5427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4008" y="476673"/>
            <a:ext cx="3682380" cy="3542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4724384"/>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47500" lnSpcReduction="20000"/>
          </a:bodyPr>
          <a:lstStyle/>
          <a:p>
            <a:r>
              <a:rPr lang="en-CA" b="1" dirty="0" smtClean="0">
                <a:effectLst/>
                <a:hlinkClick r:id="rId2"/>
              </a:rPr>
              <a:t>MM4: Online Interviews for Active Online Learning with Janet Salmons </a:t>
            </a:r>
            <a:r>
              <a:rPr lang="en-CA" dirty="0" smtClean="0">
                <a:effectLst/>
              </a:rPr>
              <a:t/>
            </a:r>
            <a:br>
              <a:rPr lang="en-CA" dirty="0" smtClean="0">
                <a:effectLst/>
              </a:rPr>
            </a:br>
            <a:r>
              <a:rPr lang="en-CA" dirty="0">
                <a:hlinkClick r:id="rId3"/>
              </a:rPr>
              <a:t>Janet Salmons</a:t>
            </a:r>
            <a:r>
              <a:rPr lang="en-CA" dirty="0" smtClean="0">
                <a:effectLst/>
              </a:rPr>
              <a:t>, </a:t>
            </a:r>
            <a:r>
              <a:rPr lang="en-CA" dirty="0" err="1">
                <a:hlinkClick r:id="rId4"/>
              </a:rPr>
              <a:t>WizIQ</a:t>
            </a:r>
            <a:r>
              <a:rPr lang="en-CA" dirty="0">
                <a:hlinkClick r:id="rId4"/>
              </a:rPr>
              <a:t> / MM4</a:t>
            </a:r>
            <a:r>
              <a:rPr lang="en-CA" dirty="0" smtClean="0">
                <a:effectLst/>
              </a:rPr>
              <a:t>, Jun 09, 2014</a:t>
            </a:r>
            <a:br>
              <a:rPr lang="en-CA" dirty="0" smtClean="0">
                <a:effectLst/>
              </a:rPr>
            </a:br>
            <a:r>
              <a:rPr lang="en-CA" i="1" dirty="0" smtClean="0">
                <a:effectLst/>
              </a:rPr>
              <a:t>Commentary by Stephen Downes</a:t>
            </a:r>
            <a:r>
              <a:rPr lang="en-CA" dirty="0" smtClean="0">
                <a:effectLst/>
              </a:rPr>
              <a:t> </a:t>
            </a:r>
          </a:p>
          <a:p>
            <a:r>
              <a:rPr lang="en-CA" dirty="0" smtClean="0">
                <a:effectLst/>
              </a:rPr>
              <a:t>I attended this seminar over the weekend on the use of interviews to support learning and had two thoughts that to me are worth recording here:</a:t>
            </a:r>
          </a:p>
          <a:p>
            <a:r>
              <a:rPr lang="en-CA" dirty="0" smtClean="0">
                <a:effectLst/>
              </a:rPr>
              <a:t/>
            </a:r>
            <a:br>
              <a:rPr lang="en-CA" dirty="0" smtClean="0">
                <a:effectLst/>
              </a:rPr>
            </a:br>
            <a:r>
              <a:rPr lang="en-CA" dirty="0" smtClean="0">
                <a:effectLst/>
              </a:rPr>
              <a:t/>
            </a:r>
            <a:br>
              <a:rPr lang="en-CA" dirty="0" smtClean="0">
                <a:effectLst/>
              </a:rPr>
            </a:br>
            <a:r>
              <a:rPr lang="en-CA" dirty="0" smtClean="0">
                <a:effectLst/>
              </a:rPr>
              <a:t>first, it would be interesting to have an online class where the facilitator interviews the participants, rather than invited experts (which is usually the case)</a:t>
            </a:r>
          </a:p>
          <a:p>
            <a:r>
              <a:rPr lang="en-CA" dirty="0" smtClean="0">
                <a:effectLst/>
              </a:rPr>
              <a:t/>
            </a:r>
            <a:br>
              <a:rPr lang="en-CA" dirty="0" smtClean="0">
                <a:effectLst/>
              </a:rPr>
            </a:br>
            <a:r>
              <a:rPr lang="en-CA" dirty="0" smtClean="0">
                <a:effectLst/>
              </a:rPr>
              <a:t>second, it seems to me that all interviews, even (perhaps especially) those used in research, should have three participant: interviewer, interviewee, and a third 'audience' or 'observer' person, because it's really impossible to conduct the interview and remember objectively at the same time.</a:t>
            </a:r>
          </a:p>
          <a:p>
            <a:r>
              <a:rPr lang="en-CA" dirty="0" smtClean="0">
                <a:effectLst/>
              </a:rPr>
              <a:t/>
            </a:r>
            <a:br>
              <a:rPr lang="en-CA" dirty="0" smtClean="0">
                <a:effectLst/>
              </a:rPr>
            </a:br>
            <a:endParaRPr lang="en-CA" dirty="0" smtClean="0">
              <a:effectLst/>
            </a:endParaRPr>
          </a:p>
          <a:p>
            <a:r>
              <a:rPr lang="en-CA" dirty="0" smtClean="0">
                <a:effectLst/>
              </a:rPr>
              <a:t/>
            </a:r>
            <a:br>
              <a:rPr lang="en-CA" dirty="0" smtClean="0">
                <a:effectLst/>
              </a:rPr>
            </a:br>
            <a:r>
              <a:rPr lang="en-CA" dirty="0" smtClean="0">
                <a:effectLst/>
              </a:rPr>
              <a:t>Janet Salmons not surprisingly disagreed with me on the second point, which is fair, and focused more on peer-to-peer interview practice for the former, which is also fair (but an activity which I really thinks a model or demonstration to follow).</a:t>
            </a:r>
          </a:p>
          <a:p>
            <a:endParaRPr lang="en-CA" dirty="0"/>
          </a:p>
        </p:txBody>
      </p:sp>
    </p:spTree>
    <p:extLst>
      <p:ext uri="{BB962C8B-B14F-4D97-AF65-F5344CB8AC3E}">
        <p14:creationId xmlns:p14="http://schemas.microsoft.com/office/powerpoint/2010/main" val="2366031758"/>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0000" lnSpcReduction="20000"/>
          </a:bodyPr>
          <a:lstStyle/>
          <a:p>
            <a:r>
              <a:rPr lang="en-CA" b="1" dirty="0" smtClean="0">
                <a:effectLst/>
                <a:hlinkClick r:id="rId2"/>
              </a:rPr>
              <a:t>How to Know When Your Great Idea is Ready for the World</a:t>
            </a:r>
            <a:r>
              <a:rPr lang="en-CA" dirty="0" smtClean="0">
                <a:effectLst/>
              </a:rPr>
              <a:t/>
            </a:r>
            <a:br>
              <a:rPr lang="en-CA" dirty="0" smtClean="0">
                <a:effectLst/>
              </a:rPr>
            </a:br>
            <a:r>
              <a:rPr lang="en-CA" dirty="0">
                <a:hlinkClick r:id="rId3"/>
              </a:rPr>
              <a:t>Tim </a:t>
            </a:r>
            <a:r>
              <a:rPr lang="en-CA" dirty="0" err="1">
                <a:hlinkClick r:id="rId3"/>
              </a:rPr>
              <a:t>Kastelle</a:t>
            </a:r>
            <a:r>
              <a:rPr lang="en-CA" dirty="0" smtClean="0">
                <a:effectLst/>
              </a:rPr>
              <a:t>, </a:t>
            </a:r>
            <a:r>
              <a:rPr lang="en-CA" dirty="0">
                <a:hlinkClick r:id="rId4"/>
              </a:rPr>
              <a:t>The Discipline of Innovation</a:t>
            </a:r>
            <a:r>
              <a:rPr lang="en-CA" dirty="0" smtClean="0">
                <a:effectLst/>
              </a:rPr>
              <a:t>, May 05, 2014</a:t>
            </a:r>
            <a:br>
              <a:rPr lang="en-CA" dirty="0" smtClean="0">
                <a:effectLst/>
              </a:rPr>
            </a:br>
            <a:r>
              <a:rPr lang="en-CA" i="1" dirty="0" smtClean="0">
                <a:effectLst/>
              </a:rPr>
              <a:t>Commentary by Stephen Downes</a:t>
            </a:r>
            <a:r>
              <a:rPr lang="en-CA" dirty="0" smtClean="0">
                <a:effectLst/>
              </a:rPr>
              <a:t> </a:t>
            </a:r>
          </a:p>
          <a:p>
            <a:r>
              <a:rPr lang="en-CA" dirty="0" smtClean="0">
                <a:effectLst/>
              </a:rPr>
              <a:t>Over the last couple years as I have been more involved in things like business plans the abbreviation TRL made an increasingly frequent appearance. It stands for 'Technology Readiness Level' and is a scale devised by NASA and the US Department of Defence to rank innovations; it ranges from 1 - 'basic principle observed and reported' - through to 9 - 'flight tested'. This post also introduces a corresponding 'investment readiness level' from </a:t>
            </a:r>
            <a:r>
              <a:rPr lang="en-CA" dirty="0" smtClean="0">
                <a:effectLst/>
                <a:hlinkClick r:id="rId5"/>
              </a:rPr>
              <a:t>Steve Bank</a:t>
            </a:r>
            <a:r>
              <a:rPr lang="en-CA" dirty="0" smtClean="0">
                <a:effectLst/>
              </a:rPr>
              <a:t> that ranges from 1 - 'first-pass canvas' to 9 - 'validated metrics that matter'. Anyhow, in my world these days, you can't escape the concept of TRL, for better or for worse.</a:t>
            </a:r>
            <a:endParaRPr lang="en-CA" dirty="0">
              <a:effectLst/>
            </a:endParaRPr>
          </a:p>
        </p:txBody>
      </p:sp>
      <p:pic>
        <p:nvPicPr>
          <p:cNvPr id="7168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4008" y="404664"/>
            <a:ext cx="3815705" cy="2864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39834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47500" lnSpcReduction="20000"/>
          </a:bodyPr>
          <a:lstStyle/>
          <a:p>
            <a:r>
              <a:rPr lang="en-CA" b="1" dirty="0" err="1" smtClean="0">
                <a:effectLst/>
                <a:hlinkClick r:id="rId2"/>
              </a:rPr>
              <a:t>Greewich</a:t>
            </a:r>
            <a:r>
              <a:rPr lang="en-CA" b="1" dirty="0" smtClean="0">
                <a:effectLst/>
                <a:hlinkClick r:id="rId2"/>
              </a:rPr>
              <a:t> Connect connects with us on a number of levels</a:t>
            </a:r>
            <a:r>
              <a:rPr lang="en-CA" dirty="0" smtClean="0">
                <a:effectLst/>
              </a:rPr>
              <a:t/>
            </a:r>
            <a:br>
              <a:rPr lang="en-CA" dirty="0" smtClean="0">
                <a:effectLst/>
              </a:rPr>
            </a:br>
            <a:r>
              <a:rPr lang="en-CA" dirty="0">
                <a:hlinkClick r:id="rId3"/>
              </a:rPr>
              <a:t>Terry Anderson</a:t>
            </a:r>
            <a:r>
              <a:rPr lang="en-CA" dirty="0" smtClean="0">
                <a:effectLst/>
              </a:rPr>
              <a:t>, </a:t>
            </a:r>
            <a:r>
              <a:rPr lang="en-CA" dirty="0">
                <a:hlinkClick r:id="rId4"/>
              </a:rPr>
              <a:t>Virtual Canuck</a:t>
            </a:r>
            <a:r>
              <a:rPr lang="en-CA" dirty="0" smtClean="0">
                <a:effectLst/>
              </a:rPr>
              <a:t>, Apr 27, 2014</a:t>
            </a:r>
            <a:br>
              <a:rPr lang="en-CA" dirty="0" smtClean="0">
                <a:effectLst/>
              </a:rPr>
            </a:br>
            <a:r>
              <a:rPr lang="en-CA" i="1" dirty="0" smtClean="0">
                <a:effectLst/>
              </a:rPr>
              <a:t>Commentary by Stephen Downes</a:t>
            </a:r>
            <a:r>
              <a:rPr lang="en-CA" dirty="0" smtClean="0">
                <a:effectLst/>
              </a:rPr>
              <a:t> </a:t>
            </a:r>
          </a:p>
          <a:p>
            <a:r>
              <a:rPr lang="en-CA" dirty="0" smtClean="0">
                <a:effectLst/>
              </a:rPr>
              <a:t>Terry Anderson links to a </a:t>
            </a:r>
            <a:r>
              <a:rPr lang="en-CA" dirty="0" smtClean="0">
                <a:effectLst/>
                <a:hlinkClick r:id="rId5"/>
              </a:rPr>
              <a:t>recent conference paper</a:t>
            </a:r>
            <a:r>
              <a:rPr lang="en-CA" dirty="0" smtClean="0">
                <a:effectLst/>
              </a:rPr>
              <a:t> from the University of Greenwich about an initiative, similar to Athabasca Landing, "designed to induce a variety of open and social programs to the university teaching and learning communities." He reports obstacles similar to those encountered at Athabasca which sometimes "seem intractable." They are:</a:t>
            </a:r>
          </a:p>
          <a:p>
            <a:r>
              <a:rPr lang="en-CA" dirty="0" smtClean="0">
                <a:effectLst/>
              </a:rPr>
              <a:t/>
            </a:r>
            <a:br>
              <a:rPr lang="en-CA" dirty="0" smtClean="0">
                <a:effectLst/>
              </a:rPr>
            </a:br>
            <a:r>
              <a:rPr lang="en-CA" dirty="0" smtClean="0">
                <a:effectLst/>
              </a:rPr>
              <a:t/>
            </a:r>
            <a:br>
              <a:rPr lang="en-CA" dirty="0" smtClean="0">
                <a:effectLst/>
              </a:rPr>
            </a:br>
            <a:r>
              <a:rPr lang="en-CA" dirty="0" smtClean="0">
                <a:effectLst/>
              </a:rPr>
              <a:t>Resistance manifested itself as both an active form of change blocking and in more passive forms of intransigence</a:t>
            </a:r>
          </a:p>
          <a:p>
            <a:r>
              <a:rPr lang="en-CA" dirty="0" smtClean="0">
                <a:effectLst/>
              </a:rPr>
              <a:t/>
            </a:r>
            <a:br>
              <a:rPr lang="en-CA" dirty="0" smtClean="0">
                <a:effectLst/>
              </a:rPr>
            </a:br>
            <a:r>
              <a:rPr lang="en-CA" dirty="0" smtClean="0">
                <a:effectLst/>
              </a:rPr>
              <a:t>Governance itself became an activity rather than a means to implement activity</a:t>
            </a:r>
          </a:p>
          <a:p>
            <a:r>
              <a:rPr lang="en-CA" dirty="0" smtClean="0">
                <a:effectLst/>
              </a:rPr>
              <a:t/>
            </a:r>
            <a:br>
              <a:rPr lang="en-CA" dirty="0" smtClean="0">
                <a:effectLst/>
              </a:rPr>
            </a:br>
            <a:r>
              <a:rPr lang="en-CA" dirty="0" smtClean="0">
                <a:effectLst/>
              </a:rPr>
              <a:t>Sharing of resources and artifacts happened only on Moodle, which is a closed system</a:t>
            </a:r>
          </a:p>
          <a:p>
            <a:r>
              <a:rPr lang="en-CA" dirty="0" smtClean="0">
                <a:effectLst/>
              </a:rPr>
              <a:t/>
            </a:r>
            <a:br>
              <a:rPr lang="en-CA" dirty="0" smtClean="0">
                <a:effectLst/>
              </a:rPr>
            </a:br>
            <a:r>
              <a:rPr lang="en-CA" dirty="0" smtClean="0">
                <a:effectLst/>
              </a:rPr>
              <a:t>Academic staff felt they had no time to effectively learn about and embed open content</a:t>
            </a:r>
          </a:p>
          <a:p>
            <a:r>
              <a:rPr lang="en-CA" dirty="0" smtClean="0">
                <a:effectLst/>
              </a:rPr>
              <a:t/>
            </a:r>
            <a:br>
              <a:rPr lang="en-CA" dirty="0" smtClean="0">
                <a:effectLst/>
              </a:rPr>
            </a:br>
            <a:endParaRPr lang="en-CA" dirty="0" smtClean="0">
              <a:effectLst/>
            </a:endParaRPr>
          </a:p>
          <a:p>
            <a:r>
              <a:rPr lang="en-CA" dirty="0" smtClean="0">
                <a:effectLst/>
              </a:rPr>
              <a:t/>
            </a:r>
            <a:br>
              <a:rPr lang="en-CA" dirty="0" smtClean="0">
                <a:effectLst/>
              </a:rPr>
            </a:br>
            <a:r>
              <a:rPr lang="en-CA" dirty="0" smtClean="0">
                <a:effectLst/>
              </a:rPr>
              <a:t>Yeah. So much easier to just assign a $200 textbook and be done with it.</a:t>
            </a:r>
          </a:p>
          <a:p>
            <a:r>
              <a:rPr lang="en-CA" dirty="0" smtClean="0">
                <a:effectLst/>
              </a:rPr>
              <a:t>Total: 1609 </a:t>
            </a:r>
          </a:p>
          <a:p>
            <a:endParaRPr lang="en-CA" dirty="0"/>
          </a:p>
        </p:txBody>
      </p:sp>
    </p:spTree>
    <p:extLst>
      <p:ext uri="{BB962C8B-B14F-4D97-AF65-F5344CB8AC3E}">
        <p14:creationId xmlns:p14="http://schemas.microsoft.com/office/powerpoint/2010/main" val="33460876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7500" lnSpcReduction="20000"/>
          </a:bodyPr>
          <a:lstStyle/>
          <a:p>
            <a:r>
              <a:rPr lang="en-CA" b="1" dirty="0" smtClean="0">
                <a:effectLst/>
                <a:hlinkClick r:id="rId2"/>
              </a:rPr>
              <a:t>My Last Day as a Professor</a:t>
            </a:r>
            <a:r>
              <a:rPr lang="en-CA" dirty="0" smtClean="0">
                <a:effectLst/>
              </a:rPr>
              <a:t/>
            </a:r>
            <a:br>
              <a:rPr lang="en-CA" dirty="0" smtClean="0">
                <a:effectLst/>
              </a:rPr>
            </a:br>
            <a:r>
              <a:rPr lang="en-CA" dirty="0" err="1">
                <a:hlinkClick r:id="rId3"/>
              </a:rPr>
              <a:t>Priya</a:t>
            </a:r>
            <a:r>
              <a:rPr lang="en-CA" dirty="0">
                <a:hlinkClick r:id="rId3"/>
              </a:rPr>
              <a:t> J. Shah</a:t>
            </a:r>
            <a:r>
              <a:rPr lang="en-CA" dirty="0" smtClean="0">
                <a:effectLst/>
              </a:rPr>
              <a:t>, </a:t>
            </a:r>
            <a:r>
              <a:rPr lang="en-CA" dirty="0">
                <a:hlinkClick r:id="rId4"/>
              </a:rPr>
              <a:t>Office Hours: gender</a:t>
            </a:r>
            <a:r>
              <a:rPr lang="en-CA" dirty="0" smtClean="0">
                <a:effectLst/>
              </a:rPr>
              <a:t>, </a:t>
            </a:r>
            <a:r>
              <a:rPr lang="en-CA" dirty="0">
                <a:hlinkClick r:id="rId5"/>
              </a:rPr>
              <a:t>feminism in everyday life</a:t>
            </a:r>
            <a:r>
              <a:rPr lang="en-CA" dirty="0" smtClean="0">
                <a:effectLst/>
              </a:rPr>
              <a:t>, Jun 10, 2014</a:t>
            </a:r>
            <a:br>
              <a:rPr lang="en-CA" dirty="0" smtClean="0">
                <a:effectLst/>
              </a:rPr>
            </a:br>
            <a:r>
              <a:rPr lang="en-CA" i="1" dirty="0" smtClean="0">
                <a:effectLst/>
              </a:rPr>
              <a:t>Commentary by Stephen Downes</a:t>
            </a:r>
            <a:r>
              <a:rPr lang="en-CA" dirty="0" smtClean="0">
                <a:effectLst/>
              </a:rPr>
              <a:t> </a:t>
            </a:r>
          </a:p>
          <a:p>
            <a:r>
              <a:rPr lang="en-CA" dirty="0" smtClean="0">
                <a:effectLst/>
              </a:rPr>
              <a:t>The praise for academia in the next post notwithstanding, there are things it could do so much better, at least in its North American incarnation, and that is in the employment of adjunct (or in Canada, sessional) instructors. I was in that world for a while. "Our marginalization, meager pay and lack of job security, along with the attacks on professors by students and the administration’s refusal to back up even tenured professors, all contribute to a culture of paranoia and enmity."</a:t>
            </a:r>
          </a:p>
          <a:p>
            <a:endParaRPr lang="en-CA" dirty="0"/>
          </a:p>
        </p:txBody>
      </p:sp>
    </p:spTree>
    <p:extLst>
      <p:ext uri="{BB962C8B-B14F-4D97-AF65-F5344CB8AC3E}">
        <p14:creationId xmlns:p14="http://schemas.microsoft.com/office/powerpoint/2010/main" val="17902769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0000" lnSpcReduction="20000"/>
          </a:bodyPr>
          <a:lstStyle/>
          <a:p>
            <a:r>
              <a:rPr lang="en-CA" b="1" dirty="0" smtClean="0">
                <a:effectLst/>
                <a:hlinkClick r:id="rId2"/>
              </a:rPr>
              <a:t>Prof. Robert Buckingham fired after criticizing Saskatchewan university plan</a:t>
            </a:r>
            <a:r>
              <a:rPr lang="en-CA" dirty="0" smtClean="0">
                <a:effectLst/>
              </a:rPr>
              <a:t/>
            </a:r>
            <a:br>
              <a:rPr lang="en-CA" dirty="0" smtClean="0">
                <a:effectLst/>
              </a:rPr>
            </a:br>
            <a:r>
              <a:rPr lang="en-CA" dirty="0">
                <a:hlinkClick r:id="rId3"/>
              </a:rPr>
              <a:t>CBC News</a:t>
            </a:r>
            <a:r>
              <a:rPr lang="en-CA" dirty="0" smtClean="0">
                <a:effectLst/>
              </a:rPr>
              <a:t>, May 15, 2014</a:t>
            </a:r>
            <a:br>
              <a:rPr lang="en-CA" dirty="0" smtClean="0">
                <a:effectLst/>
              </a:rPr>
            </a:br>
            <a:r>
              <a:rPr lang="en-CA" i="1" dirty="0" smtClean="0">
                <a:effectLst/>
              </a:rPr>
              <a:t>Commentary by Stephen Downes</a:t>
            </a:r>
            <a:r>
              <a:rPr lang="en-CA" dirty="0" smtClean="0">
                <a:effectLst/>
              </a:rPr>
              <a:t> </a:t>
            </a:r>
          </a:p>
          <a:p>
            <a:r>
              <a:rPr lang="en-CA" dirty="0" smtClean="0">
                <a:effectLst/>
              </a:rPr>
              <a:t>It seems to me to be somewhat of an over-reaction to fire a professor and ban him from campus for life for the simple act of speaking out against the administration's plan to save money by merging three university departments (medicine, dentistry, and public health) into one. And when the professor is </a:t>
            </a:r>
            <a:r>
              <a:rPr lang="en-CA" dirty="0" smtClean="0">
                <a:effectLst/>
                <a:hlinkClick r:id="rId4"/>
              </a:rPr>
              <a:t>five weeks</a:t>
            </a:r>
            <a:r>
              <a:rPr lang="en-CA" dirty="0" smtClean="0">
                <a:effectLst/>
              </a:rPr>
              <a:t> from retirement, it just seems vindictive. What's key here is that speaking out is being defined as insubordination, and that "everybody is expected to put the good of the whole university ahead of their own interests." </a:t>
            </a:r>
            <a:r>
              <a:rPr lang="en-CA" dirty="0" smtClean="0">
                <a:effectLst/>
                <a:hlinkClick r:id="rId5"/>
              </a:rPr>
              <a:t>Alec </a:t>
            </a:r>
            <a:r>
              <a:rPr lang="en-CA" dirty="0" err="1" smtClean="0">
                <a:effectLst/>
                <a:hlinkClick r:id="rId5"/>
              </a:rPr>
              <a:t>Couros</a:t>
            </a:r>
            <a:r>
              <a:rPr lang="en-CA" dirty="0" smtClean="0">
                <a:effectLst/>
                <a:hlinkClick r:id="rId5"/>
              </a:rPr>
              <a:t> comments</a:t>
            </a:r>
            <a:r>
              <a:rPr lang="en-CA" dirty="0" smtClean="0">
                <a:effectLst/>
              </a:rPr>
              <a:t>, "I can barely stand to follow this story. It makes me very angry, and sad for the </a:t>
            </a:r>
            <a:r>
              <a:rPr lang="en-CA" dirty="0" err="1" smtClean="0">
                <a:effectLst/>
              </a:rPr>
              <a:t>the</a:t>
            </a:r>
            <a:r>
              <a:rPr lang="en-CA" dirty="0" smtClean="0">
                <a:effectLst/>
              </a:rPr>
              <a:t> University."</a:t>
            </a:r>
          </a:p>
          <a:p>
            <a:endParaRPr lang="en-CA" dirty="0"/>
          </a:p>
        </p:txBody>
      </p:sp>
      <p:pic>
        <p:nvPicPr>
          <p:cNvPr id="6041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64088" y="980728"/>
            <a:ext cx="2895600" cy="195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65515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40000" lnSpcReduction="20000"/>
          </a:bodyPr>
          <a:lstStyle/>
          <a:p>
            <a:r>
              <a:rPr lang="en-CA" b="1" dirty="0" smtClean="0">
                <a:effectLst/>
                <a:hlinkClick r:id="rId2"/>
              </a:rPr>
              <a:t>A Faculty Perspective on Open Textbooks</a:t>
            </a:r>
            <a:r>
              <a:rPr lang="en-CA" dirty="0" smtClean="0">
                <a:effectLst/>
              </a:rPr>
              <a:t/>
            </a:r>
            <a:br>
              <a:rPr lang="en-CA" dirty="0" smtClean="0">
                <a:effectLst/>
              </a:rPr>
            </a:br>
            <a:r>
              <a:rPr lang="en-CA" dirty="0">
                <a:hlinkClick r:id="rId3"/>
              </a:rPr>
              <a:t>Rajiv </a:t>
            </a:r>
            <a:r>
              <a:rPr lang="en-CA" dirty="0" err="1">
                <a:hlinkClick r:id="rId3"/>
              </a:rPr>
              <a:t>Jhangiani</a:t>
            </a:r>
            <a:r>
              <a:rPr lang="en-CA" dirty="0" smtClean="0">
                <a:effectLst/>
              </a:rPr>
              <a:t>, </a:t>
            </a:r>
            <a:r>
              <a:rPr lang="en-CA" dirty="0">
                <a:hlinkClick r:id="rId4"/>
              </a:rPr>
              <a:t>Psych prof</a:t>
            </a:r>
            <a:r>
              <a:rPr lang="en-CA" dirty="0" smtClean="0">
                <a:effectLst/>
              </a:rPr>
              <a:t>, </a:t>
            </a:r>
            <a:r>
              <a:rPr lang="en-CA" dirty="0">
                <a:hlinkClick r:id="rId5"/>
              </a:rPr>
              <a:t>living the dream</a:t>
            </a:r>
            <a:r>
              <a:rPr lang="en-CA" dirty="0" smtClean="0">
                <a:effectLst/>
              </a:rPr>
              <a:t>, Apr 24, 2014</a:t>
            </a:r>
            <a:br>
              <a:rPr lang="en-CA" dirty="0" smtClean="0">
                <a:effectLst/>
              </a:rPr>
            </a:br>
            <a:r>
              <a:rPr lang="en-CA" i="1" dirty="0" smtClean="0">
                <a:effectLst/>
              </a:rPr>
              <a:t>Commentary by Stephen Downes</a:t>
            </a:r>
            <a:r>
              <a:rPr lang="en-CA" dirty="0" smtClean="0">
                <a:effectLst/>
              </a:rPr>
              <a:t> </a:t>
            </a:r>
          </a:p>
          <a:p>
            <a:r>
              <a:rPr lang="en-CA" dirty="0" smtClean="0">
                <a:effectLst/>
              </a:rPr>
              <a:t>Thanks to a comment from Clint </a:t>
            </a:r>
            <a:r>
              <a:rPr lang="en-CA" dirty="0" err="1" smtClean="0">
                <a:effectLst/>
              </a:rPr>
              <a:t>Lalonde</a:t>
            </a:r>
            <a:r>
              <a:rPr lang="en-CA" dirty="0" smtClean="0">
                <a:effectLst/>
              </a:rPr>
              <a:t> on the </a:t>
            </a:r>
            <a:r>
              <a:rPr lang="en-CA" dirty="0" smtClean="0">
                <a:effectLst/>
                <a:hlinkClick r:id="rId6"/>
              </a:rPr>
              <a:t>previous item</a:t>
            </a:r>
            <a:r>
              <a:rPr lang="en-CA" dirty="0" smtClean="0">
                <a:effectLst/>
              </a:rPr>
              <a:t>, I am alerted to this item, which addresses the reasons professors do not use open textbooks. Here is the list, quoted from the article:</a:t>
            </a:r>
          </a:p>
          <a:p>
            <a:r>
              <a:rPr lang="en-CA" dirty="0" smtClean="0">
                <a:effectLst/>
              </a:rPr>
              <a:t/>
            </a:r>
            <a:br>
              <a:rPr lang="en-CA" dirty="0" smtClean="0">
                <a:effectLst/>
              </a:rPr>
            </a:br>
            <a:r>
              <a:rPr lang="en-CA" dirty="0" smtClean="0">
                <a:effectLst/>
              </a:rPr>
              <a:t/>
            </a:r>
            <a:br>
              <a:rPr lang="en-CA" dirty="0" smtClean="0">
                <a:effectLst/>
              </a:rPr>
            </a:br>
            <a:r>
              <a:rPr lang="en-CA" dirty="0" smtClean="0">
                <a:effectLst/>
              </a:rPr>
              <a:t>for many disciplines and courses, there is no open textbook available</a:t>
            </a:r>
          </a:p>
          <a:p>
            <a:r>
              <a:rPr lang="en-CA" dirty="0" smtClean="0">
                <a:effectLst/>
              </a:rPr>
              <a:t/>
            </a:r>
            <a:br>
              <a:rPr lang="en-CA" dirty="0" smtClean="0">
                <a:effectLst/>
              </a:rPr>
            </a:br>
            <a:r>
              <a:rPr lang="en-CA" dirty="0" smtClean="0">
                <a:effectLst/>
              </a:rPr>
              <a:t>concerns about quality (e.g., comprehensiveness, clarity, currency, etc.)</a:t>
            </a:r>
          </a:p>
          <a:p>
            <a:r>
              <a:rPr lang="en-CA" dirty="0" smtClean="0">
                <a:effectLst/>
              </a:rPr>
              <a:t/>
            </a:r>
            <a:br>
              <a:rPr lang="en-CA" dirty="0" smtClean="0">
                <a:effectLst/>
              </a:rPr>
            </a:br>
            <a:r>
              <a:rPr lang="en-CA" dirty="0" smtClean="0">
                <a:effectLst/>
              </a:rPr>
              <a:t>no illustrations, charts, or graphics to aid comprehension. No questions or critical thinking exercises embedded. No online learning management system available that students can rely on for formative feedback. And, crucially for many faculty, no </a:t>
            </a:r>
            <a:r>
              <a:rPr lang="en-CA" dirty="0" err="1" smtClean="0">
                <a:effectLst/>
              </a:rPr>
              <a:t>testbank</a:t>
            </a:r>
            <a:endParaRPr lang="en-CA" dirty="0" smtClean="0">
              <a:effectLst/>
            </a:endParaRPr>
          </a:p>
          <a:p>
            <a:r>
              <a:rPr lang="en-CA" dirty="0" smtClean="0">
                <a:effectLst/>
              </a:rPr>
              <a:t/>
            </a:r>
            <a:br>
              <a:rPr lang="en-CA" dirty="0" smtClean="0">
                <a:effectLst/>
              </a:rPr>
            </a:br>
            <a:r>
              <a:rPr lang="en-CA" dirty="0" smtClean="0">
                <a:effectLst/>
              </a:rPr>
              <a:t>choice of textbook is sometimes not an individual one</a:t>
            </a:r>
          </a:p>
          <a:p>
            <a:r>
              <a:rPr lang="en-CA" dirty="0" smtClean="0">
                <a:effectLst/>
              </a:rPr>
              <a:t/>
            </a:r>
            <a:br>
              <a:rPr lang="en-CA" dirty="0" smtClean="0">
                <a:effectLst/>
              </a:rPr>
            </a:br>
            <a:endParaRPr lang="en-CA" dirty="0" smtClean="0">
              <a:effectLst/>
            </a:endParaRPr>
          </a:p>
          <a:p>
            <a:r>
              <a:rPr lang="en-CA" dirty="0" smtClean="0">
                <a:effectLst/>
              </a:rPr>
              <a:t/>
            </a:r>
            <a:br>
              <a:rPr lang="en-CA" dirty="0" smtClean="0">
                <a:effectLst/>
              </a:rPr>
            </a:br>
            <a:r>
              <a:rPr lang="en-CA" dirty="0" smtClean="0">
                <a:effectLst/>
              </a:rPr>
              <a:t>To me, this is a bit sad. The arguments summed up amount to, "it's easier." Oh my, what did professors do when there weren't publishing companies to do all their work for them. No </a:t>
            </a:r>
            <a:r>
              <a:rPr lang="en-CA" dirty="0" err="1" smtClean="0">
                <a:effectLst/>
              </a:rPr>
              <a:t>testbank</a:t>
            </a:r>
            <a:r>
              <a:rPr lang="en-CA" dirty="0" smtClean="0">
                <a:effectLst/>
              </a:rPr>
              <a:t>? Seriously?</a:t>
            </a:r>
          </a:p>
          <a:p>
            <a:endParaRPr lang="en-CA" dirty="0"/>
          </a:p>
        </p:txBody>
      </p:sp>
    </p:spTree>
    <p:extLst>
      <p:ext uri="{BB962C8B-B14F-4D97-AF65-F5344CB8AC3E}">
        <p14:creationId xmlns:p14="http://schemas.microsoft.com/office/powerpoint/2010/main" val="19494441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62500" lnSpcReduction="20000"/>
          </a:bodyPr>
          <a:lstStyle/>
          <a:p>
            <a:r>
              <a:rPr lang="en-CA" b="1" dirty="0" smtClean="0">
                <a:effectLst/>
                <a:hlinkClick r:id="rId2"/>
              </a:rPr>
              <a:t>What I learned from the Open Textbook Summit</a:t>
            </a:r>
            <a:r>
              <a:rPr lang="en-CA" dirty="0" smtClean="0">
                <a:effectLst/>
              </a:rPr>
              <a:t/>
            </a:r>
            <a:br>
              <a:rPr lang="en-CA" dirty="0" smtClean="0">
                <a:effectLst/>
              </a:rPr>
            </a:br>
            <a:r>
              <a:rPr lang="en-CA" dirty="0">
                <a:hlinkClick r:id="rId3"/>
              </a:rPr>
              <a:t>Tony Bates</a:t>
            </a:r>
            <a:r>
              <a:rPr lang="en-CA" dirty="0" smtClean="0">
                <a:effectLst/>
              </a:rPr>
              <a:t>, </a:t>
            </a:r>
            <a:r>
              <a:rPr lang="en-CA" dirty="0">
                <a:hlinkClick r:id="rId4"/>
              </a:rPr>
              <a:t>online learning</a:t>
            </a:r>
            <a:r>
              <a:rPr lang="en-CA" dirty="0" smtClean="0">
                <a:effectLst/>
              </a:rPr>
              <a:t>, </a:t>
            </a:r>
            <a:r>
              <a:rPr lang="en-CA" dirty="0">
                <a:hlinkClick r:id="rId5"/>
              </a:rPr>
              <a:t>distance </a:t>
            </a:r>
            <a:r>
              <a:rPr lang="en-CA" dirty="0" err="1">
                <a:hlinkClick r:id="rId5"/>
              </a:rPr>
              <a:t>edcuation</a:t>
            </a:r>
            <a:r>
              <a:rPr lang="en-CA" dirty="0">
                <a:hlinkClick r:id="rId5"/>
              </a:rPr>
              <a:t> resources</a:t>
            </a:r>
            <a:r>
              <a:rPr lang="en-CA" dirty="0" smtClean="0">
                <a:effectLst/>
              </a:rPr>
              <a:t>, Apr 24, 2014</a:t>
            </a:r>
            <a:br>
              <a:rPr lang="en-CA" dirty="0" smtClean="0">
                <a:effectLst/>
              </a:rPr>
            </a:br>
            <a:r>
              <a:rPr lang="en-CA" i="1" dirty="0" smtClean="0">
                <a:effectLst/>
              </a:rPr>
              <a:t>Commentary by Stephen Downes</a:t>
            </a:r>
            <a:r>
              <a:rPr lang="en-CA" dirty="0" smtClean="0">
                <a:effectLst/>
              </a:rPr>
              <a:t> </a:t>
            </a:r>
          </a:p>
          <a:p>
            <a:r>
              <a:rPr lang="en-CA" dirty="0" smtClean="0">
                <a:effectLst/>
              </a:rPr>
              <a:t>(The retired?) Tony Bates attended the Open Textbook summit and came away with five lessons, including this most important one: "Adoption by faculty and instructors remains a major challenge. Diane Salter from </a:t>
            </a:r>
            <a:r>
              <a:rPr lang="en-CA" dirty="0" err="1" smtClean="0">
                <a:effectLst/>
              </a:rPr>
              <a:t>Kwantlen</a:t>
            </a:r>
            <a:r>
              <a:rPr lang="en-CA" dirty="0" smtClean="0">
                <a:effectLst/>
              </a:rPr>
              <a:t> Polytechnic University stated that there needs to be an institutional strategy for open textbooks and open educational resources, to raise awareness and get buy-in from faculty." I've had commentators (</a:t>
            </a:r>
            <a:r>
              <a:rPr lang="en-CA" dirty="0" err="1" smtClean="0">
                <a:effectLst/>
              </a:rPr>
              <a:t>eg</a:t>
            </a:r>
            <a:r>
              <a:rPr lang="en-CA" dirty="0" smtClean="0">
                <a:effectLst/>
              </a:rPr>
              <a:t>. Jonathan Rees (who has otherwise been very nice to me)) wonder aloud in the past why I sometimes appear so hostile to professors. Well, this sort of thing gets my goat - the overwhelming evidence that the professors don't care, not about student costs, not about institutional costs, not about anything, apparently, except their role as the leaders of academia.</a:t>
            </a:r>
          </a:p>
          <a:p>
            <a:endParaRPr lang="en-CA" dirty="0"/>
          </a:p>
        </p:txBody>
      </p:sp>
    </p:spTree>
    <p:extLst>
      <p:ext uri="{BB962C8B-B14F-4D97-AF65-F5344CB8AC3E}">
        <p14:creationId xmlns:p14="http://schemas.microsoft.com/office/powerpoint/2010/main" val="679953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r>
              <a:rPr lang="en-CA" b="1" dirty="0" smtClean="0">
                <a:effectLst/>
                <a:hlinkClick r:id="rId2"/>
              </a:rPr>
              <a:t>'We Gave It a Year'</a:t>
            </a:r>
            <a:r>
              <a:rPr lang="en-CA" dirty="0" smtClean="0">
                <a:effectLst/>
              </a:rPr>
              <a:t/>
            </a:r>
            <a:br>
              <a:rPr lang="en-CA" dirty="0" smtClean="0">
                <a:effectLst/>
              </a:rPr>
            </a:br>
            <a:r>
              <a:rPr lang="en-CA" dirty="0">
                <a:hlinkClick r:id="rId3"/>
              </a:rPr>
              <a:t>Carl </a:t>
            </a:r>
            <a:r>
              <a:rPr lang="en-CA" dirty="0" err="1">
                <a:hlinkClick r:id="rId3"/>
              </a:rPr>
              <a:t>Straumsheim</a:t>
            </a:r>
            <a:r>
              <a:rPr lang="en-CA" dirty="0" smtClean="0">
                <a:effectLst/>
              </a:rPr>
              <a:t>, </a:t>
            </a:r>
            <a:r>
              <a:rPr lang="en-CA" dirty="0">
                <a:hlinkClick r:id="rId4"/>
              </a:rPr>
              <a:t>Inside Higher Ed</a:t>
            </a:r>
            <a:r>
              <a:rPr lang="en-CA" dirty="0" smtClean="0">
                <a:effectLst/>
              </a:rPr>
              <a:t>, May 01, 2014</a:t>
            </a:r>
            <a:br>
              <a:rPr lang="en-CA" dirty="0" smtClean="0">
                <a:effectLst/>
              </a:rPr>
            </a:br>
            <a:r>
              <a:rPr lang="en-CA" i="1" dirty="0" smtClean="0">
                <a:effectLst/>
              </a:rPr>
              <a:t>Commentary by Stephen Downes</a:t>
            </a:r>
            <a:r>
              <a:rPr lang="en-CA" dirty="0" smtClean="0">
                <a:effectLst/>
              </a:rPr>
              <a:t> </a:t>
            </a:r>
          </a:p>
          <a:p>
            <a:r>
              <a:rPr lang="en-CA" dirty="0" smtClean="0">
                <a:effectLst/>
              </a:rPr>
              <a:t>I don't see why university administrators could think that "unapologetically" pricing courses at $1400 per credit hour for online learning could possibly work. That is all.</a:t>
            </a:r>
          </a:p>
          <a:p>
            <a:endParaRPr lang="en-CA" dirty="0"/>
          </a:p>
        </p:txBody>
      </p:sp>
    </p:spTree>
    <p:extLst>
      <p:ext uri="{BB962C8B-B14F-4D97-AF65-F5344CB8AC3E}">
        <p14:creationId xmlns:p14="http://schemas.microsoft.com/office/powerpoint/2010/main" val="1146720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7500" lnSpcReduction="20000"/>
          </a:bodyPr>
          <a:lstStyle/>
          <a:p>
            <a:r>
              <a:rPr lang="en-CA" b="1" dirty="0" smtClean="0">
                <a:effectLst/>
                <a:hlinkClick r:id="rId2"/>
              </a:rPr>
              <a:t>Seeding is believing: McGill launches </a:t>
            </a:r>
            <a:r>
              <a:rPr lang="en-CA" b="1" dirty="0" err="1" smtClean="0">
                <a:effectLst/>
                <a:hlinkClick r:id="rId2"/>
              </a:rPr>
              <a:t>crowdfunding</a:t>
            </a:r>
            <a:r>
              <a:rPr lang="en-CA" b="1" dirty="0" smtClean="0">
                <a:effectLst/>
                <a:hlinkClick r:id="rId2"/>
              </a:rPr>
              <a:t> platform</a:t>
            </a:r>
            <a:r>
              <a:rPr lang="en-CA" dirty="0" smtClean="0">
                <a:effectLst/>
              </a:rPr>
              <a:t/>
            </a:r>
            <a:br>
              <a:rPr lang="en-CA" dirty="0" smtClean="0">
                <a:effectLst/>
              </a:rPr>
            </a:br>
            <a:r>
              <a:rPr lang="en-CA" dirty="0">
                <a:hlinkClick r:id="rId3"/>
              </a:rPr>
              <a:t>Megan Elizabeth Martin</a:t>
            </a:r>
            <a:r>
              <a:rPr lang="en-CA" dirty="0" smtClean="0">
                <a:effectLst/>
              </a:rPr>
              <a:t>, </a:t>
            </a:r>
            <a:r>
              <a:rPr lang="en-CA" dirty="0">
                <a:hlinkClick r:id="rId4"/>
              </a:rPr>
              <a:t>McGill Reporter</a:t>
            </a:r>
            <a:r>
              <a:rPr lang="en-CA" dirty="0" smtClean="0">
                <a:effectLst/>
              </a:rPr>
              <a:t>, Jun 06, 2014</a:t>
            </a:r>
            <a:br>
              <a:rPr lang="en-CA" dirty="0" smtClean="0">
                <a:effectLst/>
              </a:rPr>
            </a:br>
            <a:r>
              <a:rPr lang="en-CA" i="1" dirty="0" smtClean="0">
                <a:effectLst/>
              </a:rPr>
              <a:t>Commentary by Stephen Downes</a:t>
            </a:r>
            <a:r>
              <a:rPr lang="en-CA" dirty="0" smtClean="0">
                <a:effectLst/>
              </a:rPr>
              <a:t> </a:t>
            </a:r>
          </a:p>
          <a:p>
            <a:r>
              <a:rPr lang="en-CA" dirty="0" smtClean="0">
                <a:effectLst/>
              </a:rPr>
              <a:t>McGill University in Montreal has launched a </a:t>
            </a:r>
            <a:r>
              <a:rPr lang="en-CA" dirty="0" err="1" smtClean="0">
                <a:effectLst/>
              </a:rPr>
              <a:t>crowdfunding</a:t>
            </a:r>
            <a:r>
              <a:rPr lang="en-CA" dirty="0" smtClean="0">
                <a:effectLst/>
              </a:rPr>
              <a:t> platform to encourage donations. "McGill donors can now choose specific projects to support – projects that really speak to them – and watch as their support helps change our landscape of learning," said Ayesha Mayan, Director of McGill’s Annual Fund. So we're moving through a very typical evolution in this technology too - from a single dominant player (</a:t>
            </a:r>
            <a:r>
              <a:rPr lang="en-CA" dirty="0" err="1" smtClean="0">
                <a:effectLst/>
              </a:rPr>
              <a:t>Kickstarter</a:t>
            </a:r>
            <a:r>
              <a:rPr lang="en-CA" dirty="0" smtClean="0">
                <a:effectLst/>
              </a:rPr>
              <a:t>) to many individual and silo-style platforms. Next (we can only hope) come the aggregators, which will help us choose from providers.</a:t>
            </a:r>
          </a:p>
          <a:p>
            <a:endParaRPr lang="en-CA" dirty="0"/>
          </a:p>
        </p:txBody>
      </p:sp>
      <p:pic>
        <p:nvPicPr>
          <p:cNvPr id="3789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2120" y="1412776"/>
            <a:ext cx="2981151" cy="4903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213765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92500"/>
          </a:bodyPr>
          <a:lstStyle/>
          <a:p>
            <a:r>
              <a:rPr lang="en-CA" b="1" dirty="0" smtClean="0">
                <a:effectLst/>
                <a:hlinkClick r:id="rId2"/>
              </a:rPr>
              <a:t>The Subversive Proposal at 20</a:t>
            </a:r>
            <a:r>
              <a:rPr lang="en-CA" dirty="0" smtClean="0">
                <a:effectLst/>
              </a:rPr>
              <a:t/>
            </a:r>
            <a:br>
              <a:rPr lang="en-CA" dirty="0" smtClean="0">
                <a:effectLst/>
              </a:rPr>
            </a:br>
            <a:r>
              <a:rPr lang="en-CA" dirty="0">
                <a:hlinkClick r:id="rId3"/>
              </a:rPr>
              <a:t>Richard </a:t>
            </a:r>
            <a:r>
              <a:rPr lang="en-CA" dirty="0" err="1">
                <a:hlinkClick r:id="rId3"/>
              </a:rPr>
              <a:t>Poynder</a:t>
            </a:r>
            <a:r>
              <a:rPr lang="en-CA" dirty="0" smtClean="0">
                <a:effectLst/>
              </a:rPr>
              <a:t>, </a:t>
            </a:r>
            <a:r>
              <a:rPr lang="en-CA" dirty="0">
                <a:hlinkClick r:id="rId4"/>
              </a:rPr>
              <a:t>Open</a:t>
            </a:r>
            <a:r>
              <a:rPr lang="en-CA" dirty="0" smtClean="0">
                <a:effectLst/>
              </a:rPr>
              <a:t>, </a:t>
            </a:r>
            <a:r>
              <a:rPr lang="en-CA" dirty="0">
                <a:hlinkClick r:id="rId5"/>
              </a:rPr>
              <a:t>Shut?</a:t>
            </a:r>
            <a:r>
              <a:rPr lang="en-CA" dirty="0" smtClean="0">
                <a:effectLst/>
              </a:rPr>
              <a:t>, Jun 30, 2014</a:t>
            </a:r>
            <a:br>
              <a:rPr lang="en-CA" dirty="0" smtClean="0">
                <a:effectLst/>
              </a:rPr>
            </a:br>
            <a:r>
              <a:rPr lang="en-CA" i="1" dirty="0" smtClean="0">
                <a:effectLst/>
              </a:rPr>
              <a:t>Commentary by Stephen Downes</a:t>
            </a:r>
            <a:r>
              <a:rPr lang="en-CA" dirty="0" smtClean="0">
                <a:effectLst/>
              </a:rPr>
              <a:t> </a:t>
            </a:r>
          </a:p>
          <a:p>
            <a:r>
              <a:rPr lang="en-CA" dirty="0" smtClean="0">
                <a:effectLst/>
              </a:rPr>
              <a:t>It is </a:t>
            </a:r>
            <a:r>
              <a:rPr lang="en-CA" dirty="0" err="1" smtClean="0">
                <a:effectLst/>
              </a:rPr>
              <a:t>realluy</a:t>
            </a:r>
            <a:r>
              <a:rPr lang="en-CA" dirty="0" smtClean="0">
                <a:effectLst/>
              </a:rPr>
              <a:t> an idea for its </a:t>
            </a:r>
            <a:r>
              <a:rPr lang="en-CA" dirty="0" err="1" smtClean="0">
                <a:effectLst/>
              </a:rPr>
              <a:t>tgime</a:t>
            </a:r>
            <a:r>
              <a:rPr lang="en-CA" dirty="0" smtClean="0">
                <a:effectLst/>
              </a:rPr>
              <a:t>, I think. "Twenty years ago yesterday, cognitive scientist </a:t>
            </a:r>
            <a:r>
              <a:rPr lang="en-CA" dirty="0" err="1" smtClean="0">
                <a:effectLst/>
              </a:rPr>
              <a:t>Stevan</a:t>
            </a:r>
            <a:r>
              <a:rPr lang="en-CA" dirty="0" smtClean="0">
                <a:effectLst/>
              </a:rPr>
              <a:t> </a:t>
            </a:r>
            <a:r>
              <a:rPr lang="en-CA" dirty="0" err="1" smtClean="0">
                <a:effectLst/>
              </a:rPr>
              <a:t>Harnad</a:t>
            </a:r>
            <a:r>
              <a:rPr lang="en-CA" dirty="0" smtClean="0">
                <a:effectLst/>
              </a:rPr>
              <a:t> </a:t>
            </a:r>
            <a:r>
              <a:rPr lang="en-CA" dirty="0" smtClean="0">
                <a:effectLst/>
                <a:hlinkClick r:id="rId6"/>
              </a:rPr>
              <a:t>posted a message</a:t>
            </a:r>
            <a:r>
              <a:rPr lang="en-CA" dirty="0" smtClean="0">
                <a:effectLst/>
              </a:rPr>
              <a:t> on a mailing list, a message he headed “A Subversive Proposal”.... Today the Subversive Proposal is viewed as one of the seminal texts of the open access movement."</a:t>
            </a:r>
          </a:p>
          <a:p>
            <a:endParaRPr lang="en-CA" dirty="0"/>
          </a:p>
        </p:txBody>
      </p:sp>
    </p:spTree>
    <p:extLst>
      <p:ext uri="{BB962C8B-B14F-4D97-AF65-F5344CB8AC3E}">
        <p14:creationId xmlns:p14="http://schemas.microsoft.com/office/powerpoint/2010/main" val="35554016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47500" lnSpcReduction="20000"/>
          </a:bodyPr>
          <a:lstStyle/>
          <a:p>
            <a:r>
              <a:rPr lang="en-CA" dirty="0" smtClean="0">
                <a:effectLst/>
              </a:rPr>
              <a:t/>
            </a:r>
            <a:br>
              <a:rPr lang="en-CA" dirty="0" smtClean="0">
                <a:effectLst/>
              </a:rPr>
            </a:br>
            <a:r>
              <a:rPr lang="en-CA" b="1" dirty="0" smtClean="0">
                <a:effectLst/>
                <a:hlinkClick r:id="rId2"/>
              </a:rPr>
              <a:t>What is the problem for which MOOCs are the solution?</a:t>
            </a:r>
            <a:r>
              <a:rPr lang="en-CA" dirty="0" smtClean="0">
                <a:effectLst/>
              </a:rPr>
              <a:t/>
            </a:r>
            <a:br>
              <a:rPr lang="en-CA" dirty="0" smtClean="0">
                <a:effectLst/>
              </a:rPr>
            </a:br>
            <a:r>
              <a:rPr lang="en-CA" dirty="0">
                <a:hlinkClick r:id="rId3"/>
              </a:rPr>
              <a:t>Diana </a:t>
            </a:r>
            <a:r>
              <a:rPr lang="en-CA" dirty="0" err="1">
                <a:hlinkClick r:id="rId3"/>
              </a:rPr>
              <a:t>Laurillard</a:t>
            </a:r>
            <a:r>
              <a:rPr lang="en-CA" dirty="0" smtClean="0">
                <a:effectLst/>
              </a:rPr>
              <a:t>, </a:t>
            </a:r>
            <a:r>
              <a:rPr lang="en-CA" dirty="0">
                <a:hlinkClick r:id="rId4"/>
              </a:rPr>
              <a:t>ALT Online Newsletter</a:t>
            </a:r>
            <a:r>
              <a:rPr lang="en-CA" dirty="0" smtClean="0">
                <a:effectLst/>
              </a:rPr>
              <a:t>, Jun 26, 2014</a:t>
            </a:r>
            <a:br>
              <a:rPr lang="en-CA" dirty="0" smtClean="0">
                <a:effectLst/>
              </a:rPr>
            </a:br>
            <a:r>
              <a:rPr lang="en-CA" i="1" dirty="0" smtClean="0">
                <a:effectLst/>
              </a:rPr>
              <a:t>Commentary by Stephen Downes</a:t>
            </a:r>
            <a:r>
              <a:rPr lang="en-CA" dirty="0" smtClean="0">
                <a:effectLst/>
              </a:rPr>
              <a:t> </a:t>
            </a:r>
          </a:p>
          <a:p>
            <a:r>
              <a:rPr lang="en-CA" dirty="0" smtClean="0">
                <a:effectLst/>
              </a:rPr>
              <a:t>Diana </a:t>
            </a:r>
            <a:r>
              <a:rPr lang="en-CA" dirty="0" err="1" smtClean="0">
                <a:effectLst/>
              </a:rPr>
              <a:t>Laurillard</a:t>
            </a:r>
            <a:r>
              <a:rPr lang="en-CA" dirty="0" smtClean="0">
                <a:effectLst/>
              </a:rPr>
              <a:t> offers the answer to the question in terms of what problems MOOCs </a:t>
            </a:r>
            <a:r>
              <a:rPr lang="en-CA" i="1" dirty="0" smtClean="0">
                <a:effectLst/>
              </a:rPr>
              <a:t>have</a:t>
            </a:r>
            <a:r>
              <a:rPr lang="en-CA" dirty="0" smtClean="0">
                <a:effectLst/>
              </a:rPr>
              <a:t> solved, which seems to be a bit of an odd way to address a nascent technology. "The problem MOOCs succeed in solving is: to provide free university teaching for highly qualified professionals." Well, yes. And that's the problem the internet had solved by 1990, and the web by 1999. But surely that's not the extent of the problem-solving being does by open online content and services. I have always intended open online learning so address issues of access. </a:t>
            </a:r>
            <a:r>
              <a:rPr lang="en-CA" dirty="0" err="1" smtClean="0">
                <a:effectLst/>
              </a:rPr>
              <a:t>Laurillard</a:t>
            </a:r>
            <a:r>
              <a:rPr lang="en-CA" dirty="0" smtClean="0">
                <a:effectLst/>
              </a:rPr>
              <a:t> writes, "by 2015 there will still be 53m children out of school... UNESCO estimates that </a:t>
            </a:r>
            <a:r>
              <a:rPr lang="en-CA" dirty="0" smtClean="0">
                <a:effectLst/>
                <a:hlinkClick r:id="rId5"/>
              </a:rPr>
              <a:t>we need 1,600,000 teachers</a:t>
            </a:r>
            <a:r>
              <a:rPr lang="en-CA" dirty="0" smtClean="0">
                <a:effectLst/>
              </a:rPr>
              <a:t> to achieve universal primary education." At $10K per teacher, that's an additional $16 billion in salaries; at $100K that's $160 billion. I see no sign anyone is prepared to pay this kind of money. So we need to address access in some other way than simply hiring teachers. Can MOOCs help here? Maybe. As </a:t>
            </a:r>
            <a:r>
              <a:rPr lang="en-CA" dirty="0" err="1" smtClean="0">
                <a:effectLst/>
              </a:rPr>
              <a:t>Laurillard</a:t>
            </a:r>
            <a:r>
              <a:rPr lang="en-CA" dirty="0" smtClean="0">
                <a:effectLst/>
              </a:rPr>
              <a:t> says, "If we are to have any hope of reaching our most ambitious educational goal of universal primary education, we have to find innovative ways of teaching." (</a:t>
            </a:r>
            <a:r>
              <a:rPr lang="en-CA" dirty="0" err="1" smtClean="0">
                <a:effectLst/>
              </a:rPr>
              <a:t>p.s.</a:t>
            </a:r>
            <a:r>
              <a:rPr lang="en-CA" dirty="0" smtClean="0">
                <a:effectLst/>
              </a:rPr>
              <a:t> - if you charge "even the modest cost of $49" </a:t>
            </a:r>
            <a:r>
              <a:rPr lang="en-CA" i="1" dirty="0" smtClean="0">
                <a:effectLst/>
              </a:rPr>
              <a:t>it's not a MOOC</a:t>
            </a:r>
            <a:r>
              <a:rPr lang="en-CA" dirty="0" smtClean="0">
                <a:effectLst/>
              </a:rPr>
              <a:t>).  (</a:t>
            </a:r>
            <a:r>
              <a:rPr lang="en-CA" dirty="0" err="1" smtClean="0">
                <a:effectLst/>
              </a:rPr>
              <a:t>p.p.s</a:t>
            </a:r>
            <a:r>
              <a:rPr lang="en-CA" dirty="0" smtClean="0">
                <a:effectLst/>
              </a:rPr>
              <a:t>. this was posted on the ALT newsletter today; previously posted at IOE London blog </a:t>
            </a:r>
            <a:r>
              <a:rPr lang="en-CA" dirty="0" smtClean="0">
                <a:effectLst/>
                <a:hlinkClick r:id="rId6"/>
              </a:rPr>
              <a:t>May 14</a:t>
            </a:r>
            <a:r>
              <a:rPr lang="en-CA" dirty="0" smtClean="0">
                <a:effectLst/>
              </a:rPr>
              <a:t>).</a:t>
            </a:r>
          </a:p>
          <a:p>
            <a:endParaRPr lang="en-CA" dirty="0"/>
          </a:p>
        </p:txBody>
      </p:sp>
    </p:spTree>
    <p:extLst>
      <p:ext uri="{BB962C8B-B14F-4D97-AF65-F5344CB8AC3E}">
        <p14:creationId xmlns:p14="http://schemas.microsoft.com/office/powerpoint/2010/main" val="35939254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7500" lnSpcReduction="20000"/>
          </a:bodyPr>
          <a:lstStyle/>
          <a:p>
            <a:r>
              <a:rPr lang="en-CA" b="1" dirty="0" smtClean="0">
                <a:effectLst/>
                <a:hlinkClick r:id="rId2"/>
              </a:rPr>
              <a:t>Open Access in India: Q&amp;A with </a:t>
            </a:r>
            <a:r>
              <a:rPr lang="en-CA" b="1" dirty="0" err="1" smtClean="0">
                <a:effectLst/>
                <a:hlinkClick r:id="rId2"/>
              </a:rPr>
              <a:t>Subbiah</a:t>
            </a:r>
            <a:r>
              <a:rPr lang="en-CA" b="1" dirty="0" smtClean="0">
                <a:effectLst/>
                <a:hlinkClick r:id="rId2"/>
              </a:rPr>
              <a:t> </a:t>
            </a:r>
            <a:r>
              <a:rPr lang="en-CA" b="1" dirty="0" err="1" smtClean="0">
                <a:effectLst/>
                <a:hlinkClick r:id="rId2"/>
              </a:rPr>
              <a:t>Arunachalam</a:t>
            </a:r>
            <a:r>
              <a:rPr lang="en-CA" b="1" dirty="0" smtClean="0">
                <a:effectLst/>
                <a:hlinkClick r:id="rId2"/>
              </a:rPr>
              <a:t> </a:t>
            </a:r>
            <a:r>
              <a:rPr lang="en-CA" dirty="0" smtClean="0">
                <a:effectLst/>
              </a:rPr>
              <a:t/>
            </a:r>
            <a:br>
              <a:rPr lang="en-CA" dirty="0" smtClean="0">
                <a:effectLst/>
              </a:rPr>
            </a:br>
            <a:r>
              <a:rPr lang="en-CA" dirty="0">
                <a:hlinkClick r:id="rId3"/>
              </a:rPr>
              <a:t>Richard </a:t>
            </a:r>
            <a:r>
              <a:rPr lang="en-CA" dirty="0" err="1">
                <a:hlinkClick r:id="rId3"/>
              </a:rPr>
              <a:t>Poynder</a:t>
            </a:r>
            <a:r>
              <a:rPr lang="en-CA" dirty="0" smtClean="0">
                <a:effectLst/>
              </a:rPr>
              <a:t>, </a:t>
            </a:r>
            <a:r>
              <a:rPr lang="en-CA" dirty="0">
                <a:hlinkClick r:id="rId4"/>
              </a:rPr>
              <a:t>Open</a:t>
            </a:r>
            <a:r>
              <a:rPr lang="en-CA" dirty="0" smtClean="0">
                <a:effectLst/>
              </a:rPr>
              <a:t>, </a:t>
            </a:r>
            <a:r>
              <a:rPr lang="en-CA" dirty="0">
                <a:hlinkClick r:id="rId5"/>
              </a:rPr>
              <a:t>Shut?</a:t>
            </a:r>
            <a:r>
              <a:rPr lang="en-CA" dirty="0" smtClean="0">
                <a:effectLst/>
              </a:rPr>
              <a:t>, Jun 10, 2014</a:t>
            </a:r>
            <a:br>
              <a:rPr lang="en-CA" dirty="0" smtClean="0">
                <a:effectLst/>
              </a:rPr>
            </a:br>
            <a:r>
              <a:rPr lang="en-CA" i="1" dirty="0" smtClean="0">
                <a:effectLst/>
              </a:rPr>
              <a:t>Commentary by Stephen Downes</a:t>
            </a:r>
            <a:r>
              <a:rPr lang="en-CA" dirty="0" smtClean="0">
                <a:effectLst/>
              </a:rPr>
              <a:t> </a:t>
            </a:r>
          </a:p>
          <a:p>
            <a:r>
              <a:rPr lang="en-CA" dirty="0" smtClean="0">
                <a:effectLst/>
              </a:rPr>
              <a:t>Credit where credit is due. "Today the world is awash with OA advocates," writes </a:t>
            </a:r>
            <a:r>
              <a:rPr lang="en-CA" dirty="0" err="1" smtClean="0">
                <a:effectLst/>
              </a:rPr>
              <a:t>Ricahrd</a:t>
            </a:r>
            <a:r>
              <a:rPr lang="en-CA" dirty="0" smtClean="0">
                <a:effectLst/>
              </a:rPr>
              <a:t> </a:t>
            </a:r>
            <a:r>
              <a:rPr lang="en-CA" dirty="0" err="1" smtClean="0">
                <a:effectLst/>
              </a:rPr>
              <a:t>Poynder</a:t>
            </a:r>
            <a:r>
              <a:rPr lang="en-CA" dirty="0" smtClean="0">
                <a:effectLst/>
              </a:rPr>
              <a:t>, "But it was not always thus." One of those early open access (OA) advocates in India was Chennai-based information scientist </a:t>
            </a:r>
            <a:r>
              <a:rPr lang="en-CA" dirty="0" err="1" smtClean="0">
                <a:effectLst/>
                <a:hlinkClick r:id="rId6"/>
              </a:rPr>
              <a:t>Subbiah</a:t>
            </a:r>
            <a:r>
              <a:rPr lang="en-CA" dirty="0" smtClean="0">
                <a:effectLst/>
                <a:hlinkClick r:id="rId6"/>
              </a:rPr>
              <a:t> </a:t>
            </a:r>
            <a:r>
              <a:rPr lang="en-CA" dirty="0" err="1" smtClean="0">
                <a:effectLst/>
                <a:hlinkClick r:id="rId6"/>
              </a:rPr>
              <a:t>Arunachalam</a:t>
            </a:r>
            <a:r>
              <a:rPr lang="en-CA" dirty="0" smtClean="0">
                <a:effectLst/>
              </a:rPr>
              <a:t>. "What drives </a:t>
            </a:r>
            <a:r>
              <a:rPr lang="en-CA" dirty="0" err="1" smtClean="0">
                <a:effectLst/>
              </a:rPr>
              <a:t>Arunachalam</a:t>
            </a:r>
            <a:r>
              <a:rPr lang="en-CA" dirty="0" smtClean="0">
                <a:effectLst/>
              </a:rPr>
              <a:t> is a firm belief that open access holds out the promise of a faster and more effective system for creating and sharing new knowledge, one, moreover, that will not discriminate against the developing world in the way the current subscription system does." Good interview and kudos to </a:t>
            </a:r>
            <a:r>
              <a:rPr lang="en-CA" dirty="0" err="1" smtClean="0">
                <a:effectLst/>
              </a:rPr>
              <a:t>Poynder</a:t>
            </a:r>
            <a:r>
              <a:rPr lang="en-CA" dirty="0" smtClean="0">
                <a:effectLst/>
              </a:rPr>
              <a:t> for making sure it's on the record.</a:t>
            </a:r>
          </a:p>
          <a:p>
            <a:endParaRPr lang="en-CA" dirty="0"/>
          </a:p>
        </p:txBody>
      </p:sp>
      <p:pic>
        <p:nvPicPr>
          <p:cNvPr id="3174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53088" y="764704"/>
            <a:ext cx="2162175" cy="2114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03872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85000" lnSpcReduction="20000"/>
          </a:bodyPr>
          <a:lstStyle/>
          <a:p>
            <a:r>
              <a:rPr lang="en-CA" b="1" dirty="0" smtClean="0">
                <a:effectLst/>
                <a:hlinkClick r:id="rId2"/>
              </a:rPr>
              <a:t>Aligning Repository Networks Meeting 2014</a:t>
            </a:r>
            <a:r>
              <a:rPr lang="en-CA" dirty="0" smtClean="0">
                <a:effectLst/>
              </a:rPr>
              <a:t/>
            </a:r>
            <a:br>
              <a:rPr lang="en-CA" dirty="0" smtClean="0">
                <a:effectLst/>
              </a:rPr>
            </a:br>
            <a:r>
              <a:rPr lang="en-CA" dirty="0">
                <a:hlinkClick r:id="rId3"/>
              </a:rPr>
              <a:t>Various authors</a:t>
            </a:r>
            <a:r>
              <a:rPr lang="en-CA" dirty="0" smtClean="0">
                <a:effectLst/>
              </a:rPr>
              <a:t>, </a:t>
            </a:r>
            <a:r>
              <a:rPr lang="en-CA" dirty="0">
                <a:hlinkClick r:id="rId4"/>
              </a:rPr>
              <a:t>Confederation of Open Access Repositories (COAR)</a:t>
            </a:r>
            <a:r>
              <a:rPr lang="en-CA" dirty="0" smtClean="0">
                <a:effectLst/>
              </a:rPr>
              <a:t>, Apr 28, 2014</a:t>
            </a:r>
            <a:br>
              <a:rPr lang="en-CA" dirty="0" smtClean="0">
                <a:effectLst/>
              </a:rPr>
            </a:br>
            <a:r>
              <a:rPr lang="en-CA" i="1" dirty="0" smtClean="0">
                <a:effectLst/>
              </a:rPr>
              <a:t>Commentary by Stephen Downes</a:t>
            </a:r>
            <a:r>
              <a:rPr lang="en-CA" dirty="0" smtClean="0">
                <a:effectLst/>
              </a:rPr>
              <a:t> </a:t>
            </a:r>
          </a:p>
          <a:p>
            <a:r>
              <a:rPr lang="en-CA" dirty="0" smtClean="0">
                <a:effectLst/>
              </a:rPr>
              <a:t>The Confederation of Open Access Repositories (COAR) has undertaken an initiative to align open access repositories. This post summarizes the results of a meeting directed toward that objective. "t will give the repository community a stronger global voice and raise the visibility of the role of repositories as critical research infrastructure." </a:t>
            </a:r>
            <a:r>
              <a:rPr lang="en-CA" dirty="0" smtClean="0">
                <a:effectLst/>
                <a:hlinkClick r:id="rId5"/>
              </a:rPr>
              <a:t>14 page PDF</a:t>
            </a:r>
            <a:r>
              <a:rPr lang="en-CA" dirty="0" smtClean="0">
                <a:effectLst/>
              </a:rPr>
              <a:t>. See also the </a:t>
            </a:r>
            <a:r>
              <a:rPr lang="en-CA" dirty="0" smtClean="0">
                <a:effectLst/>
                <a:hlinkClick r:id="rId6"/>
              </a:rPr>
              <a:t>communiqué</a:t>
            </a:r>
            <a:r>
              <a:rPr lang="en-CA" dirty="0" smtClean="0">
                <a:effectLst/>
              </a:rPr>
              <a:t>.</a:t>
            </a:r>
          </a:p>
          <a:p>
            <a:endParaRPr lang="en-CA" dirty="0"/>
          </a:p>
        </p:txBody>
      </p:sp>
    </p:spTree>
    <p:extLst>
      <p:ext uri="{BB962C8B-B14F-4D97-AF65-F5344CB8AC3E}">
        <p14:creationId xmlns:p14="http://schemas.microsoft.com/office/powerpoint/2010/main" val="24337607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62500" lnSpcReduction="20000"/>
          </a:bodyPr>
          <a:lstStyle/>
          <a:p>
            <a:endParaRPr lang="en-CA" dirty="0" smtClean="0">
              <a:effectLst/>
            </a:endParaRPr>
          </a:p>
          <a:p>
            <a:r>
              <a:rPr lang="en-CA" dirty="0" smtClean="0">
                <a:effectLst/>
              </a:rPr>
              <a:t/>
            </a:r>
            <a:br>
              <a:rPr lang="en-CA" dirty="0" smtClean="0">
                <a:effectLst/>
              </a:rPr>
            </a:br>
            <a:r>
              <a:rPr lang="en-CA" b="1" dirty="0" smtClean="0">
                <a:effectLst/>
                <a:hlinkClick r:id="rId2"/>
              </a:rPr>
              <a:t>The massive impact on economic growth of open data in government</a:t>
            </a:r>
            <a:r>
              <a:rPr lang="en-CA" dirty="0" smtClean="0">
                <a:effectLst/>
              </a:rPr>
              <a:t/>
            </a:r>
            <a:br>
              <a:rPr lang="en-CA" dirty="0" smtClean="0">
                <a:effectLst/>
              </a:rPr>
            </a:br>
            <a:r>
              <a:rPr lang="en-CA" dirty="0">
                <a:hlinkClick r:id="rId3"/>
              </a:rPr>
              <a:t>Ross Dawson</a:t>
            </a:r>
            <a:r>
              <a:rPr lang="en-CA" dirty="0" smtClean="0">
                <a:effectLst/>
              </a:rPr>
              <a:t>, </a:t>
            </a:r>
            <a:r>
              <a:rPr lang="en-CA" dirty="0">
                <a:hlinkClick r:id="rId4"/>
              </a:rPr>
              <a:t>Trends in the Living Networks</a:t>
            </a:r>
            <a:r>
              <a:rPr lang="en-CA" dirty="0" smtClean="0">
                <a:effectLst/>
              </a:rPr>
              <a:t>, Jun 25, 2014</a:t>
            </a:r>
            <a:br>
              <a:rPr lang="en-CA" dirty="0" smtClean="0">
                <a:effectLst/>
              </a:rPr>
            </a:br>
            <a:r>
              <a:rPr lang="en-CA" i="1" dirty="0" smtClean="0">
                <a:effectLst/>
              </a:rPr>
              <a:t>Commentary by Stephen Downes</a:t>
            </a:r>
            <a:r>
              <a:rPr lang="en-CA" dirty="0" smtClean="0">
                <a:effectLst/>
              </a:rPr>
              <a:t> </a:t>
            </a:r>
          </a:p>
          <a:p>
            <a:r>
              <a:rPr lang="en-CA" dirty="0" smtClean="0">
                <a:effectLst/>
              </a:rPr>
              <a:t>People sometimes say my push toward open learning is driven by ideology, and there is a bit of that. But it is driven by economics as well, as the value of open education to governments is in the hundreds of billions. And it's the leading edge of a wider benefit that is valued in the trillions. "The major figure from the report is that potential value from open data to the G20 nations is $2.6 trillion annually, or around 1.1% of GDP over the next 5 years. The major sectors where value accrues from open data policies are Education, Transport, Consumer Products, Electricity, Oil and Gas, Health Care, and Consumer Finance." I see this expense as a needless draining of resources from the public purse to private interests, a type of waste far greater in proportion and impact than inefficiency, and probably second only to corruption and war.</a:t>
            </a:r>
          </a:p>
        </p:txBody>
      </p:sp>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1840" y="260648"/>
            <a:ext cx="4581525" cy="2990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18241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55000" lnSpcReduction="20000"/>
          </a:bodyPr>
          <a:lstStyle/>
          <a:p>
            <a:r>
              <a:rPr lang="en-CA" b="1" dirty="0" smtClean="0">
                <a:effectLst/>
                <a:hlinkClick r:id="rId2"/>
              </a:rPr>
              <a:t>The Future is Open</a:t>
            </a:r>
            <a:r>
              <a:rPr lang="en-CA" dirty="0" smtClean="0">
                <a:effectLst/>
              </a:rPr>
              <a:t/>
            </a:r>
            <a:br>
              <a:rPr lang="en-CA" dirty="0" smtClean="0">
                <a:effectLst/>
              </a:rPr>
            </a:br>
            <a:r>
              <a:rPr lang="en-CA" dirty="0">
                <a:hlinkClick r:id="rId3"/>
              </a:rPr>
              <a:t>Various authors</a:t>
            </a:r>
            <a:r>
              <a:rPr lang="en-CA" dirty="0" smtClean="0">
                <a:effectLst/>
              </a:rPr>
              <a:t>, </a:t>
            </a:r>
            <a:r>
              <a:rPr lang="en-CA" dirty="0">
                <a:hlinkClick r:id="rId4"/>
              </a:rPr>
              <a:t>Creative Commons</a:t>
            </a:r>
            <a:r>
              <a:rPr lang="en-CA" dirty="0" smtClean="0">
                <a:effectLst/>
              </a:rPr>
              <a:t>, Jul 03, 2014</a:t>
            </a:r>
            <a:br>
              <a:rPr lang="en-CA" dirty="0" smtClean="0">
                <a:effectLst/>
              </a:rPr>
            </a:br>
            <a:r>
              <a:rPr lang="en-CA" i="1" dirty="0" smtClean="0">
                <a:effectLst/>
              </a:rPr>
              <a:t>Commentary by Stephen Downes</a:t>
            </a:r>
            <a:r>
              <a:rPr lang="en-CA" dirty="0" smtClean="0">
                <a:effectLst/>
              </a:rPr>
              <a:t> </a:t>
            </a:r>
          </a:p>
          <a:p>
            <a:r>
              <a:rPr lang="en-CA" dirty="0" smtClean="0">
                <a:effectLst/>
              </a:rPr>
              <a:t>Creative Commons has released their annual report as a picture book. I'm not sure what to think of that. Sure, there's text, but the presentation is mostly visual. The main highlight is the release of version 4.0 of the licenses - we are told they are "global licenses" that don't need to be adapted to each jurisdiction. "The new licenses include provisions related to database rights, personality rights, data mining, and other issues beyond the scope of the original CC licenses." But better is the recognition that "CC licenses are a patch, not a fix, for the problems of the copyright system." This is reflected in a </a:t>
            </a:r>
            <a:r>
              <a:rPr lang="en-CA" dirty="0" smtClean="0">
                <a:effectLst/>
                <a:hlinkClick r:id="rId5"/>
              </a:rPr>
              <a:t>policy statement</a:t>
            </a:r>
            <a:r>
              <a:rPr lang="en-CA" dirty="0" smtClean="0">
                <a:effectLst/>
              </a:rPr>
              <a:t> that urges that content be considered "open by default". Controls on reuse should be the exception, not the rule, and in my view, should require special justification. So much of </a:t>
            </a:r>
            <a:r>
              <a:rPr lang="en-CA" i="1" dirty="0" smtClean="0">
                <a:effectLst/>
              </a:rPr>
              <a:t>any</a:t>
            </a:r>
            <a:r>
              <a:rPr lang="en-CA" dirty="0" smtClean="0">
                <a:effectLst/>
              </a:rPr>
              <a:t> creation is borrowed from others there needs to be substantial justification for locking it in its entirety. I guess I don't mind the picture-book format, but posting credits on every page for each image, even the navigation icons, is distracting. Just build a credits page.</a:t>
            </a:r>
          </a:p>
          <a:p>
            <a:endParaRPr lang="en-CA" dirty="0"/>
          </a:p>
        </p:txBody>
      </p: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3968" y="476672"/>
            <a:ext cx="4574282" cy="2027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27039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0000" lnSpcReduction="20000"/>
          </a:bodyPr>
          <a:lstStyle/>
          <a:p>
            <a:r>
              <a:rPr lang="en-CA" dirty="0" smtClean="0">
                <a:effectLst/>
              </a:rPr>
              <a:t/>
            </a:r>
            <a:br>
              <a:rPr lang="en-CA" dirty="0" smtClean="0">
                <a:effectLst/>
              </a:rPr>
            </a:br>
            <a:r>
              <a:rPr lang="en-CA" b="1" dirty="0" smtClean="0">
                <a:effectLst/>
                <a:hlinkClick r:id="rId2"/>
              </a:rPr>
              <a:t>Ergo</a:t>
            </a:r>
            <a:r>
              <a:rPr lang="en-CA" dirty="0" smtClean="0">
                <a:effectLst/>
              </a:rPr>
              <a:t/>
            </a:r>
            <a:br>
              <a:rPr lang="en-CA" dirty="0" smtClean="0">
                <a:effectLst/>
              </a:rPr>
            </a:br>
            <a:r>
              <a:rPr lang="en-CA" dirty="0" err="1">
                <a:hlinkClick r:id="rId3"/>
              </a:rPr>
              <a:t>Ergo</a:t>
            </a:r>
            <a:r>
              <a:rPr lang="en-CA" dirty="0" smtClean="0">
                <a:effectLst/>
              </a:rPr>
              <a:t>, May 28, 2014</a:t>
            </a:r>
            <a:br>
              <a:rPr lang="en-CA" dirty="0" smtClean="0">
                <a:effectLst/>
              </a:rPr>
            </a:br>
            <a:r>
              <a:rPr lang="en-CA" i="1" dirty="0" smtClean="0">
                <a:effectLst/>
              </a:rPr>
              <a:t>Commentary by Stephen Downes</a:t>
            </a:r>
            <a:r>
              <a:rPr lang="en-CA" dirty="0" smtClean="0">
                <a:effectLst/>
              </a:rPr>
              <a:t> </a:t>
            </a:r>
          </a:p>
          <a:p>
            <a:r>
              <a:rPr lang="en-CA" dirty="0" smtClean="0">
                <a:effectLst/>
              </a:rPr>
              <a:t>Most philosophy publications are closed-access, so I haven't really kept up, but this week </a:t>
            </a:r>
            <a:r>
              <a:rPr lang="en-CA" dirty="0" err="1" smtClean="0">
                <a:effectLst/>
              </a:rPr>
              <a:t>markes</a:t>
            </a:r>
            <a:r>
              <a:rPr lang="en-CA" dirty="0" smtClean="0">
                <a:effectLst/>
              </a:rPr>
              <a:t> the launch of Ergo, an open-access philosophy journal. "</a:t>
            </a:r>
            <a:r>
              <a:rPr lang="en-CA" i="1" dirty="0" smtClean="0">
                <a:effectLst/>
              </a:rPr>
              <a:t>Ergo</a:t>
            </a:r>
            <a:r>
              <a:rPr lang="en-CA" dirty="0" smtClean="0">
                <a:effectLst/>
              </a:rPr>
              <a:t> is a general, open access philosophy journal accepting submissions on all philosophical topics and from all philosophical traditions. This includes, among other things: history of philosophy, work in both the analytic and continental traditions, as well as formal and empirically informed philosophy." Interestingly, the articles in the initial issue are also being blog-commented in the </a:t>
            </a:r>
            <a:r>
              <a:rPr lang="en-CA" dirty="0" smtClean="0">
                <a:effectLst/>
                <a:hlinkClick r:id="rId4"/>
              </a:rPr>
              <a:t>Mod Squad</a:t>
            </a:r>
            <a:r>
              <a:rPr lang="en-CA" dirty="0" smtClean="0">
                <a:effectLst/>
              </a:rPr>
              <a:t> group philosophy blog. None of the articles in the first issue really speaks to me, but I'm hopeful that over time that will improve. Via </a:t>
            </a:r>
            <a:r>
              <a:rPr lang="en-CA" dirty="0" smtClean="0">
                <a:effectLst/>
                <a:hlinkClick r:id="rId5"/>
              </a:rPr>
              <a:t>Certain Doubts</a:t>
            </a:r>
            <a:r>
              <a:rPr lang="en-CA" dirty="0" smtClean="0">
                <a:effectLst/>
              </a:rPr>
              <a:t>.</a:t>
            </a:r>
          </a:p>
          <a:p>
            <a:endParaRPr lang="en-CA" dirty="0"/>
          </a:p>
        </p:txBody>
      </p:sp>
    </p:spTree>
    <p:extLst>
      <p:ext uri="{BB962C8B-B14F-4D97-AF65-F5344CB8AC3E}">
        <p14:creationId xmlns:p14="http://schemas.microsoft.com/office/powerpoint/2010/main" val="11739367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7500" lnSpcReduction="20000"/>
          </a:bodyPr>
          <a:lstStyle/>
          <a:p>
            <a:r>
              <a:rPr lang="en-CA" b="1" dirty="0" smtClean="0">
                <a:effectLst/>
                <a:hlinkClick r:id="rId2"/>
              </a:rPr>
              <a:t>Mini-Lectures Using Learning Objects: Bosch's The </a:t>
            </a:r>
            <a:r>
              <a:rPr lang="en-CA" b="1" dirty="0" err="1" smtClean="0">
                <a:effectLst/>
                <a:hlinkClick r:id="rId2"/>
              </a:rPr>
              <a:t>Haywain</a:t>
            </a:r>
            <a:r>
              <a:rPr lang="en-CA" b="1" dirty="0" smtClean="0">
                <a:effectLst/>
                <a:hlinkClick r:id="rId2"/>
              </a:rPr>
              <a:t> (1516) </a:t>
            </a:r>
            <a:r>
              <a:rPr lang="en-CA" dirty="0" smtClean="0">
                <a:effectLst/>
              </a:rPr>
              <a:t/>
            </a:r>
            <a:br>
              <a:rPr lang="en-CA" dirty="0" smtClean="0">
                <a:effectLst/>
              </a:rPr>
            </a:br>
            <a:r>
              <a:rPr lang="en-CA" dirty="0">
                <a:hlinkClick r:id="rId3"/>
              </a:rPr>
              <a:t>Susan Smith Nash</a:t>
            </a:r>
            <a:r>
              <a:rPr lang="en-CA" dirty="0" smtClean="0">
                <a:effectLst/>
              </a:rPr>
              <a:t>, </a:t>
            </a:r>
            <a:r>
              <a:rPr lang="en-CA" dirty="0">
                <a:hlinkClick r:id="rId4"/>
              </a:rPr>
              <a:t>E-Learning Queen</a:t>
            </a:r>
            <a:r>
              <a:rPr lang="en-CA" dirty="0" smtClean="0">
                <a:effectLst/>
              </a:rPr>
              <a:t>, May 09, 2014</a:t>
            </a:r>
            <a:br>
              <a:rPr lang="en-CA" dirty="0" smtClean="0">
                <a:effectLst/>
              </a:rPr>
            </a:br>
            <a:r>
              <a:rPr lang="en-CA" i="1" dirty="0" smtClean="0">
                <a:effectLst/>
              </a:rPr>
              <a:t>Commentary by Stephen Downes</a:t>
            </a:r>
            <a:r>
              <a:rPr lang="en-CA" dirty="0" smtClean="0">
                <a:effectLst/>
              </a:rPr>
              <a:t> </a:t>
            </a:r>
          </a:p>
          <a:p>
            <a:r>
              <a:rPr lang="en-CA" dirty="0" smtClean="0">
                <a:effectLst/>
              </a:rPr>
              <a:t>Janet </a:t>
            </a:r>
            <a:r>
              <a:rPr lang="en-CA" dirty="0" err="1" smtClean="0">
                <a:effectLst/>
              </a:rPr>
              <a:t>Clarey</a:t>
            </a:r>
            <a:r>
              <a:rPr lang="en-CA" dirty="0" smtClean="0">
                <a:effectLst/>
              </a:rPr>
              <a:t> </a:t>
            </a:r>
            <a:r>
              <a:rPr lang="en-CA" dirty="0" smtClean="0">
                <a:effectLst/>
                <a:hlinkClick r:id="rId5"/>
              </a:rPr>
              <a:t>comments</a:t>
            </a:r>
            <a:r>
              <a:rPr lang="en-CA" dirty="0" smtClean="0">
                <a:effectLst/>
              </a:rPr>
              <a:t>, "I love this for its simplicity." It is a set of mini-lessons offered by Susan Smith Nash, each one small and self-contained, using learning objects the way (I think) they were intended to be used. She writes, "Animated learning objects that bring together images, audio, and interaction are a perfect place to engage students. Now that many translate to HTML5 and are designed to be responsive so that they play well on tablets and smartphones (and on all platforms) as well as laptops, etc., they're a great way to deliver mini-lectures."</a:t>
            </a:r>
          </a:p>
          <a:p>
            <a:endParaRPr lang="en-CA" dirty="0"/>
          </a:p>
        </p:txBody>
      </p:sp>
      <p:pic>
        <p:nvPicPr>
          <p:cNvPr id="6656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47620" y="692696"/>
            <a:ext cx="2482032" cy="2042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91891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85000" lnSpcReduction="20000"/>
          </a:bodyPr>
          <a:lstStyle/>
          <a:p>
            <a:r>
              <a:rPr lang="en-CA" dirty="0" smtClean="0">
                <a:effectLst/>
              </a:rPr>
              <a:t/>
            </a:r>
            <a:br>
              <a:rPr lang="en-CA" dirty="0" smtClean="0">
                <a:effectLst/>
              </a:rPr>
            </a:br>
            <a:r>
              <a:rPr lang="en-CA" b="1" dirty="0" smtClean="0">
                <a:effectLst/>
                <a:hlinkClick r:id="rId2"/>
              </a:rPr>
              <a:t>A new talk sketched daily, by fan Stefani </a:t>
            </a:r>
            <a:r>
              <a:rPr lang="en-CA" b="1" dirty="0" err="1" smtClean="0">
                <a:effectLst/>
                <a:hlinkClick r:id="rId2"/>
              </a:rPr>
              <a:t>Bachetti</a:t>
            </a:r>
            <a:r>
              <a:rPr lang="en-CA" dirty="0" smtClean="0">
                <a:effectLst/>
              </a:rPr>
              <a:t/>
            </a:r>
            <a:br>
              <a:rPr lang="en-CA" dirty="0" smtClean="0">
                <a:effectLst/>
              </a:rPr>
            </a:br>
            <a:r>
              <a:rPr lang="en-CA" dirty="0">
                <a:hlinkClick r:id="rId3"/>
              </a:rPr>
              <a:t>Kate </a:t>
            </a:r>
            <a:r>
              <a:rPr lang="en-CA" dirty="0" err="1">
                <a:hlinkClick r:id="rId3"/>
              </a:rPr>
              <a:t>Torgovnick</a:t>
            </a:r>
            <a:r>
              <a:rPr lang="en-CA" dirty="0">
                <a:hlinkClick r:id="rId3"/>
              </a:rPr>
              <a:t> May</a:t>
            </a:r>
            <a:r>
              <a:rPr lang="en-CA" dirty="0" smtClean="0">
                <a:effectLst/>
              </a:rPr>
              <a:t>, </a:t>
            </a:r>
            <a:r>
              <a:rPr lang="en-CA" dirty="0">
                <a:hlinkClick r:id="rId4"/>
              </a:rPr>
              <a:t>TED Blog</a:t>
            </a:r>
            <a:r>
              <a:rPr lang="en-CA" dirty="0" smtClean="0">
                <a:effectLst/>
              </a:rPr>
              <a:t>, May 06, 2014</a:t>
            </a:r>
            <a:br>
              <a:rPr lang="en-CA" dirty="0" smtClean="0">
                <a:effectLst/>
              </a:rPr>
            </a:br>
            <a:r>
              <a:rPr lang="en-CA" i="1" dirty="0" smtClean="0">
                <a:effectLst/>
              </a:rPr>
              <a:t>Commentary by Stephen Downes</a:t>
            </a:r>
            <a:r>
              <a:rPr lang="en-CA" dirty="0" smtClean="0">
                <a:effectLst/>
              </a:rPr>
              <a:t> </a:t>
            </a:r>
          </a:p>
          <a:p>
            <a:r>
              <a:rPr lang="en-CA" dirty="0" smtClean="0">
                <a:effectLst/>
              </a:rPr>
              <a:t>I actually like this Tumblr feed featuring a sketch of a new TED talk every weekday (at a certain point the author has to run out of TED talks but that will be a while). I think that what really shows up in these diagrams is the essential similarity between TED talks - the compelling story, the one-line message, a few compelling figures or data sets, the emotional strings. And I am realizing, over time - TED is the </a:t>
            </a:r>
            <a:r>
              <a:rPr lang="en-CA" dirty="0" err="1" smtClean="0">
                <a:effectLst/>
              </a:rPr>
              <a:t>Upworthy</a:t>
            </a:r>
            <a:r>
              <a:rPr lang="en-CA" dirty="0" smtClean="0">
                <a:effectLst/>
              </a:rPr>
              <a:t> of academia.</a:t>
            </a:r>
          </a:p>
          <a:p>
            <a:endParaRPr lang="en-CA" dirty="0"/>
          </a:p>
        </p:txBody>
      </p:sp>
      <p:pic>
        <p:nvPicPr>
          <p:cNvPr id="6963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70540" y="681039"/>
            <a:ext cx="3387709" cy="2171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35846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92500" lnSpcReduction="10000"/>
          </a:bodyPr>
          <a:lstStyle/>
          <a:p>
            <a:r>
              <a:rPr lang="en-CA" dirty="0" smtClean="0">
                <a:effectLst/>
              </a:rPr>
              <a:t/>
            </a:r>
            <a:br>
              <a:rPr lang="en-CA" dirty="0" smtClean="0">
                <a:effectLst/>
              </a:rPr>
            </a:br>
            <a:r>
              <a:rPr lang="en-CA" b="1" dirty="0" smtClean="0">
                <a:effectLst/>
                <a:hlinkClick r:id="rId2"/>
              </a:rPr>
              <a:t>Open Textbooks Toolkit</a:t>
            </a:r>
            <a:r>
              <a:rPr lang="en-CA" dirty="0" smtClean="0">
                <a:effectLst/>
              </a:rPr>
              <a:t/>
            </a:r>
            <a:br>
              <a:rPr lang="en-CA" dirty="0" smtClean="0">
                <a:effectLst/>
              </a:rPr>
            </a:br>
            <a:r>
              <a:rPr lang="en-CA" dirty="0">
                <a:hlinkClick r:id="rId3"/>
              </a:rPr>
              <a:t>Various authors</a:t>
            </a:r>
            <a:r>
              <a:rPr lang="en-CA" dirty="0" smtClean="0">
                <a:effectLst/>
              </a:rPr>
              <a:t>, </a:t>
            </a:r>
            <a:r>
              <a:rPr lang="en-CA" dirty="0">
                <a:hlinkClick r:id="rId4"/>
              </a:rPr>
              <a:t>B.C. Campus</a:t>
            </a:r>
            <a:r>
              <a:rPr lang="en-CA" dirty="0" smtClean="0">
                <a:effectLst/>
              </a:rPr>
              <a:t>, Apr 28, 2014</a:t>
            </a:r>
            <a:br>
              <a:rPr lang="en-CA" dirty="0" smtClean="0">
                <a:effectLst/>
              </a:rPr>
            </a:br>
            <a:r>
              <a:rPr lang="en-CA" i="1" dirty="0" smtClean="0">
                <a:effectLst/>
              </a:rPr>
              <a:t>Commentary by Stephen Downes</a:t>
            </a:r>
            <a:r>
              <a:rPr lang="en-CA" dirty="0" smtClean="0">
                <a:effectLst/>
              </a:rPr>
              <a:t> </a:t>
            </a:r>
          </a:p>
          <a:p>
            <a:r>
              <a:rPr lang="en-CA" dirty="0" smtClean="0">
                <a:effectLst/>
              </a:rPr>
              <a:t>From </a:t>
            </a:r>
            <a:r>
              <a:rPr lang="en-CA" dirty="0" err="1" smtClean="0">
                <a:effectLst/>
              </a:rPr>
              <a:t>BCcampus</a:t>
            </a:r>
            <a:r>
              <a:rPr lang="en-CA" dirty="0" smtClean="0">
                <a:effectLst/>
              </a:rPr>
              <a:t>: "The </a:t>
            </a:r>
            <a:r>
              <a:rPr lang="en-CA" dirty="0" err="1" smtClean="0">
                <a:effectLst/>
              </a:rPr>
              <a:t>BCcampus</a:t>
            </a:r>
            <a:r>
              <a:rPr lang="en-CA" dirty="0" smtClean="0">
                <a:effectLst/>
              </a:rPr>
              <a:t> Open Textbook Toolkit is your starting point on how to change education with just one textbook. It provides a list of our open textbooks, information and guidelines for adopting and assigning an open textbook."</a:t>
            </a:r>
          </a:p>
          <a:p>
            <a:endParaRPr lang="en-CA" dirty="0"/>
          </a:p>
        </p:txBody>
      </p:sp>
    </p:spTree>
    <p:extLst>
      <p:ext uri="{BB962C8B-B14F-4D97-AF65-F5344CB8AC3E}">
        <p14:creationId xmlns:p14="http://schemas.microsoft.com/office/powerpoint/2010/main" val="36433872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85000" lnSpcReduction="20000"/>
          </a:bodyPr>
          <a:lstStyle/>
          <a:p>
            <a:r>
              <a:rPr lang="en-CA" b="1" dirty="0" smtClean="0">
                <a:effectLst/>
                <a:hlinkClick r:id="rId2"/>
              </a:rPr>
              <a:t>The Open Virus</a:t>
            </a:r>
            <a:r>
              <a:rPr lang="en-CA" dirty="0" smtClean="0">
                <a:effectLst/>
              </a:rPr>
              <a:t/>
            </a:r>
            <a:br>
              <a:rPr lang="en-CA" dirty="0" smtClean="0">
                <a:effectLst/>
              </a:rPr>
            </a:br>
            <a:r>
              <a:rPr lang="en-CA" dirty="0">
                <a:hlinkClick r:id="rId3"/>
              </a:rPr>
              <a:t>Martin Weller</a:t>
            </a:r>
            <a:r>
              <a:rPr lang="en-CA" dirty="0" smtClean="0">
                <a:effectLst/>
              </a:rPr>
              <a:t>, </a:t>
            </a:r>
            <a:r>
              <a:rPr lang="en-CA" dirty="0">
                <a:hlinkClick r:id="rId4"/>
              </a:rPr>
              <a:t>The Ed Techie</a:t>
            </a:r>
            <a:r>
              <a:rPr lang="en-CA" dirty="0" smtClean="0">
                <a:effectLst/>
              </a:rPr>
              <a:t>, May 13, 2014</a:t>
            </a:r>
            <a:br>
              <a:rPr lang="en-CA" dirty="0" smtClean="0">
                <a:effectLst/>
              </a:rPr>
            </a:br>
            <a:r>
              <a:rPr lang="en-CA" i="1" dirty="0" smtClean="0">
                <a:effectLst/>
              </a:rPr>
              <a:t>Commentary by Stephen Downes</a:t>
            </a:r>
            <a:r>
              <a:rPr lang="en-CA" dirty="0" smtClean="0">
                <a:effectLst/>
              </a:rPr>
              <a:t> </a:t>
            </a:r>
          </a:p>
          <a:p>
            <a:r>
              <a:rPr lang="en-CA" dirty="0" smtClean="0">
                <a:effectLst/>
              </a:rPr>
              <a:t>Though the spread of the open virus is by no means guaranteed, it seems like a natural progression from one domain to the next. "It is no coincidence that many of the MOOC pioneers had also been early adopters of open access, active bloggers, and advocates of open licenses. Creating open courses seemed the next logical step, because they were interested in the possibilities that openness offered and had seen the benefits elsewhere in their practice."</a:t>
            </a:r>
          </a:p>
          <a:p>
            <a:endParaRPr lang="en-CA" dirty="0"/>
          </a:p>
        </p:txBody>
      </p:sp>
      <p:pic>
        <p:nvPicPr>
          <p:cNvPr id="6349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32040" y="697834"/>
            <a:ext cx="3309392" cy="1861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25770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7500" lnSpcReduction="20000"/>
          </a:bodyPr>
          <a:lstStyle/>
          <a:p>
            <a:r>
              <a:rPr lang="en-CA" b="1" dirty="0" smtClean="0">
                <a:effectLst/>
                <a:hlinkClick r:id="rId2"/>
              </a:rPr>
              <a:t>The Open Education Consortium</a:t>
            </a:r>
            <a:r>
              <a:rPr lang="en-CA" dirty="0" smtClean="0">
                <a:effectLst/>
              </a:rPr>
              <a:t/>
            </a:r>
            <a:br>
              <a:rPr lang="en-CA" dirty="0" smtClean="0">
                <a:effectLst/>
              </a:rPr>
            </a:br>
            <a:r>
              <a:rPr lang="en-CA" dirty="0">
                <a:hlinkClick r:id="rId3"/>
              </a:rPr>
              <a:t>Mary Lou Forward</a:t>
            </a:r>
            <a:r>
              <a:rPr lang="en-CA" dirty="0" smtClean="0">
                <a:effectLst/>
              </a:rPr>
              <a:t>, </a:t>
            </a:r>
            <a:r>
              <a:rPr lang="en-CA" dirty="0">
                <a:hlinkClick r:id="rId4"/>
              </a:rPr>
              <a:t>The Open Education Consortium</a:t>
            </a:r>
            <a:r>
              <a:rPr lang="en-CA" dirty="0" smtClean="0">
                <a:effectLst/>
              </a:rPr>
              <a:t>, Apr 28, 2014</a:t>
            </a:r>
            <a:br>
              <a:rPr lang="en-CA" dirty="0" smtClean="0">
                <a:effectLst/>
              </a:rPr>
            </a:br>
            <a:r>
              <a:rPr lang="en-CA" i="1" dirty="0" smtClean="0">
                <a:effectLst/>
              </a:rPr>
              <a:t>Commentary by Stephen Downes</a:t>
            </a:r>
            <a:r>
              <a:rPr lang="en-CA" dirty="0" smtClean="0">
                <a:effectLst/>
              </a:rPr>
              <a:t> </a:t>
            </a:r>
          </a:p>
          <a:p>
            <a:r>
              <a:rPr lang="en-CA" dirty="0" smtClean="0">
                <a:effectLst/>
              </a:rPr>
              <a:t>By email I learn today that The </a:t>
            </a:r>
            <a:r>
              <a:rPr lang="en-CA" dirty="0" err="1" smtClean="0">
                <a:effectLst/>
              </a:rPr>
              <a:t>OpenCourseWare</a:t>
            </a:r>
            <a:r>
              <a:rPr lang="en-CA" dirty="0" smtClean="0">
                <a:effectLst/>
              </a:rPr>
              <a:t> Consortium has changed its name to The Open Education Consortium. Nice new logo and new website. "This change reflects developments in OER and open education and recognizes that the Consortium has broadened its scope of work over the past several years to include support for many types of open education projects around the world," writes Mary Lou Forward. You can also get the </a:t>
            </a:r>
            <a:r>
              <a:rPr lang="en-CA" dirty="0" err="1" smtClean="0">
                <a:effectLst/>
              </a:rPr>
              <a:t>procveedings</a:t>
            </a:r>
            <a:r>
              <a:rPr lang="en-CA" dirty="0" smtClean="0">
                <a:effectLst/>
              </a:rPr>
              <a:t> of the (last) OCWC meetings </a:t>
            </a:r>
            <a:r>
              <a:rPr lang="en-CA" dirty="0" smtClean="0">
                <a:effectLst/>
                <a:hlinkClick r:id="rId5"/>
              </a:rPr>
              <a:t>here</a:t>
            </a:r>
            <a:r>
              <a:rPr lang="en-CA" dirty="0" smtClean="0">
                <a:effectLst/>
              </a:rPr>
              <a:t>.</a:t>
            </a:r>
          </a:p>
          <a:p>
            <a:endParaRPr lang="en-CA" dirty="0"/>
          </a:p>
        </p:txBody>
      </p:sp>
      <p:pic>
        <p:nvPicPr>
          <p:cNvPr id="819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4288" y="836712"/>
            <a:ext cx="866775" cy="866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20719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7500" lnSpcReduction="20000"/>
          </a:bodyPr>
          <a:lstStyle/>
          <a:p>
            <a:r>
              <a:rPr lang="en-CA" b="1" dirty="0" smtClean="0">
                <a:effectLst/>
                <a:hlinkClick r:id="rId2"/>
              </a:rPr>
              <a:t>MOOCS: Expectations and Reality</a:t>
            </a:r>
            <a:r>
              <a:rPr lang="en-CA" dirty="0" smtClean="0">
                <a:effectLst/>
              </a:rPr>
              <a:t/>
            </a:r>
            <a:br>
              <a:rPr lang="en-CA" dirty="0" smtClean="0">
                <a:effectLst/>
              </a:rPr>
            </a:br>
            <a:r>
              <a:rPr lang="en-CA" dirty="0" err="1">
                <a:hlinkClick r:id="rId3"/>
              </a:rPr>
              <a:t>Devayani</a:t>
            </a:r>
            <a:r>
              <a:rPr lang="en-CA" dirty="0">
                <a:hlinkClick r:id="rId3"/>
              </a:rPr>
              <a:t> </a:t>
            </a:r>
            <a:r>
              <a:rPr lang="en-CA" dirty="0" err="1">
                <a:hlinkClick r:id="rId3"/>
              </a:rPr>
              <a:t>Tirthali</a:t>
            </a:r>
            <a:r>
              <a:rPr lang="en-CA" dirty="0" smtClean="0">
                <a:effectLst/>
              </a:rPr>
              <a:t>, </a:t>
            </a:r>
            <a:r>
              <a:rPr lang="en-CA" dirty="0">
                <a:hlinkClick r:id="rId4"/>
              </a:rPr>
              <a:t>Fiona M. </a:t>
            </a:r>
            <a:r>
              <a:rPr lang="en-CA" dirty="0" err="1">
                <a:hlinkClick r:id="rId4"/>
              </a:rPr>
              <a:t>Hollands</a:t>
            </a:r>
            <a:r>
              <a:rPr lang="en-CA" dirty="0" smtClean="0">
                <a:effectLst/>
              </a:rPr>
              <a:t>, </a:t>
            </a:r>
            <a:r>
              <a:rPr lang="en-CA" dirty="0">
                <a:hlinkClick r:id="rId5"/>
              </a:rPr>
              <a:t>Teachers College Columbia University</a:t>
            </a:r>
            <a:r>
              <a:rPr lang="en-CA" dirty="0" smtClean="0">
                <a:effectLst/>
              </a:rPr>
              <a:t>, May 13, 2014</a:t>
            </a:r>
            <a:br>
              <a:rPr lang="en-CA" dirty="0" smtClean="0">
                <a:effectLst/>
              </a:rPr>
            </a:br>
            <a:r>
              <a:rPr lang="en-CA" i="1" dirty="0" smtClean="0">
                <a:effectLst/>
              </a:rPr>
              <a:t>Commentary by Stephen Downes</a:t>
            </a:r>
            <a:r>
              <a:rPr lang="en-CA" dirty="0" smtClean="0">
                <a:effectLst/>
              </a:rPr>
              <a:t> </a:t>
            </a:r>
          </a:p>
          <a:p>
            <a:r>
              <a:rPr lang="en-CA" dirty="0" smtClean="0">
                <a:effectLst/>
              </a:rPr>
              <a:t>Longish report (211 page PDF) about the use and understanding of MOOCs in an institutional context. "Through interviews with 83 administrators, faculty members, researchers, and other actors from 62 different institutions (see Appendices I, III and VI for details) active in the </a:t>
            </a:r>
            <a:r>
              <a:rPr lang="en-CA" dirty="0" err="1" smtClean="0">
                <a:effectLst/>
              </a:rPr>
              <a:t>MOOCspace</a:t>
            </a:r>
            <a:r>
              <a:rPr lang="en-CA" dirty="0" smtClean="0">
                <a:effectLst/>
              </a:rPr>
              <a:t> or more generally in online learning, we observed that colleges and universities have adopted several different stances towards engaging with MOOCs and are using them as vehicles to pursue multiple goals."</a:t>
            </a:r>
          </a:p>
          <a:p>
            <a:endParaRPr lang="en-CA" dirty="0"/>
          </a:p>
        </p:txBody>
      </p:sp>
    </p:spTree>
    <p:extLst>
      <p:ext uri="{BB962C8B-B14F-4D97-AF65-F5344CB8AC3E}">
        <p14:creationId xmlns:p14="http://schemas.microsoft.com/office/powerpoint/2010/main" val="37105589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7500" lnSpcReduction="20000"/>
          </a:bodyPr>
          <a:lstStyle/>
          <a:p>
            <a:r>
              <a:rPr lang="en-CA" b="1" dirty="0" smtClean="0">
                <a:effectLst/>
                <a:hlinkClick r:id="rId2"/>
              </a:rPr>
              <a:t>Norwegian MOOC commission </a:t>
            </a:r>
            <a:r>
              <a:rPr lang="en-CA" dirty="0" smtClean="0">
                <a:effectLst/>
              </a:rPr>
              <a:t/>
            </a:r>
            <a:br>
              <a:rPr lang="en-CA" dirty="0" smtClean="0">
                <a:effectLst/>
              </a:rPr>
            </a:br>
            <a:r>
              <a:rPr lang="en-CA" dirty="0">
                <a:hlinkClick r:id="rId3"/>
              </a:rPr>
              <a:t>Alastair </a:t>
            </a:r>
            <a:r>
              <a:rPr lang="en-CA" dirty="0" err="1">
                <a:hlinkClick r:id="rId3"/>
              </a:rPr>
              <a:t>Creelman</a:t>
            </a:r>
            <a:r>
              <a:rPr lang="en-CA" dirty="0" smtClean="0">
                <a:effectLst/>
              </a:rPr>
              <a:t>, </a:t>
            </a:r>
            <a:r>
              <a:rPr lang="en-CA" dirty="0">
                <a:hlinkClick r:id="rId4"/>
              </a:rPr>
              <a:t>The corridor of uncertainty</a:t>
            </a:r>
            <a:r>
              <a:rPr lang="en-CA" dirty="0" smtClean="0">
                <a:effectLst/>
              </a:rPr>
              <a:t>, Jun 21, 2014</a:t>
            </a:r>
            <a:br>
              <a:rPr lang="en-CA" dirty="0" smtClean="0">
                <a:effectLst/>
              </a:rPr>
            </a:br>
            <a:r>
              <a:rPr lang="en-CA" i="1" dirty="0" smtClean="0">
                <a:effectLst/>
              </a:rPr>
              <a:t>Commentary by Stephen Downes</a:t>
            </a:r>
            <a:r>
              <a:rPr lang="en-CA" dirty="0" smtClean="0">
                <a:effectLst/>
              </a:rPr>
              <a:t> </a:t>
            </a:r>
          </a:p>
          <a:p>
            <a:r>
              <a:rPr lang="en-CA" dirty="0" smtClean="0">
                <a:effectLst/>
              </a:rPr>
              <a:t>For those of you who speak Norwegian, the government of Norway has released a </a:t>
            </a:r>
            <a:r>
              <a:rPr lang="en-CA" dirty="0" smtClean="0">
                <a:effectLst/>
                <a:hlinkClick r:id="rId5"/>
              </a:rPr>
              <a:t>commission report</a:t>
            </a:r>
            <a:r>
              <a:rPr lang="en-CA" dirty="0" smtClean="0">
                <a:effectLst/>
              </a:rPr>
              <a:t> on the potential of MOOCs. It recommends a "national investment of up to €16-47 million annually in the coordinated development of online education in the country" which would include the development of a national MOOC platform, MOOCs that lead to course credit, and "inquiry on whether MOOC students should qualify for study loans and grants." An English version of the report is expected soon; meanwhile, this summary provides a good overview in English.</a:t>
            </a:r>
          </a:p>
          <a:p>
            <a:endParaRPr lang="en-CA" dirty="0"/>
          </a:p>
        </p:txBody>
      </p:sp>
      <p:pic>
        <p:nvPicPr>
          <p:cNvPr id="1229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15816" y="620688"/>
            <a:ext cx="5724500" cy="3154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07146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7500" lnSpcReduction="20000"/>
          </a:bodyPr>
          <a:lstStyle/>
          <a:p>
            <a:r>
              <a:rPr lang="en-CA" dirty="0" smtClean="0">
                <a:effectLst/>
              </a:rPr>
              <a:t/>
            </a:r>
            <a:br>
              <a:rPr lang="en-CA" dirty="0" smtClean="0">
                <a:effectLst/>
              </a:rPr>
            </a:br>
            <a:r>
              <a:rPr lang="en-CA" b="1" dirty="0" smtClean="0">
                <a:effectLst/>
                <a:hlinkClick r:id="rId2"/>
              </a:rPr>
              <a:t>Online Upstart’s Goal: MOOC Lectures That Go Viral</a:t>
            </a:r>
            <a:r>
              <a:rPr lang="en-CA" dirty="0" smtClean="0">
                <a:effectLst/>
              </a:rPr>
              <a:t/>
            </a:r>
            <a:br>
              <a:rPr lang="en-CA" dirty="0" smtClean="0">
                <a:effectLst/>
              </a:rPr>
            </a:br>
            <a:r>
              <a:rPr lang="en-CA" dirty="0" err="1">
                <a:hlinkClick r:id="rId3"/>
              </a:rPr>
              <a:t>Avi</a:t>
            </a:r>
            <a:r>
              <a:rPr lang="en-CA" dirty="0">
                <a:hlinkClick r:id="rId3"/>
              </a:rPr>
              <a:t> </a:t>
            </a:r>
            <a:r>
              <a:rPr lang="en-CA" dirty="0" err="1">
                <a:hlinkClick r:id="rId3"/>
              </a:rPr>
              <a:t>Wolfman-Arent</a:t>
            </a:r>
            <a:r>
              <a:rPr lang="en-CA" dirty="0" smtClean="0">
                <a:effectLst/>
              </a:rPr>
              <a:t>, </a:t>
            </a:r>
            <a:r>
              <a:rPr lang="en-CA" dirty="0">
                <a:hlinkClick r:id="rId4"/>
              </a:rPr>
              <a:t>The Chronicle: Wired Campus Blog</a:t>
            </a:r>
            <a:r>
              <a:rPr lang="en-CA" dirty="0" smtClean="0">
                <a:effectLst/>
              </a:rPr>
              <a:t>, Jun 30, 2014</a:t>
            </a:r>
            <a:br>
              <a:rPr lang="en-CA" dirty="0" smtClean="0">
                <a:effectLst/>
              </a:rPr>
            </a:br>
            <a:r>
              <a:rPr lang="en-CA" i="1" dirty="0" smtClean="0">
                <a:effectLst/>
              </a:rPr>
              <a:t>Commentary by Stephen Downes</a:t>
            </a:r>
            <a:r>
              <a:rPr lang="en-CA" dirty="0" smtClean="0">
                <a:effectLst/>
              </a:rPr>
              <a:t> </a:t>
            </a:r>
          </a:p>
          <a:p>
            <a:r>
              <a:rPr lang="en-CA" dirty="0" smtClean="0">
                <a:effectLst/>
              </a:rPr>
              <a:t>I'm not sure how exactly a company that professionally produces five-minute 'educational videos' with the intent of making them go viral qualifies as "upstart" but I guess in some world anything that is not traditional is an upstart. And </a:t>
            </a:r>
            <a:r>
              <a:rPr lang="en-CA" dirty="0" err="1" smtClean="0">
                <a:effectLst/>
              </a:rPr>
              <a:t>ooo</a:t>
            </a:r>
            <a:r>
              <a:rPr lang="en-CA" dirty="0" smtClean="0">
                <a:effectLst/>
              </a:rPr>
              <a:t>, radical: "The course is also piloting a call-and-response model where user response drives content: Mr. Boudreaux will add new videos based on the most common questions he receives from students."</a:t>
            </a:r>
          </a:p>
        </p:txBody>
      </p:sp>
    </p:spTree>
    <p:extLst>
      <p:ext uri="{BB962C8B-B14F-4D97-AF65-F5344CB8AC3E}">
        <p14:creationId xmlns:p14="http://schemas.microsoft.com/office/powerpoint/2010/main" val="36070057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0000" lnSpcReduction="20000"/>
          </a:bodyPr>
          <a:lstStyle/>
          <a:p>
            <a:r>
              <a:rPr lang="en-CA" b="1" dirty="0" smtClean="0">
                <a:effectLst/>
                <a:hlinkClick r:id="rId2"/>
              </a:rPr>
              <a:t>Why Disney is pushing further into the preschool mobile space</a:t>
            </a:r>
            <a:r>
              <a:rPr lang="en-CA" dirty="0" smtClean="0">
                <a:effectLst/>
              </a:rPr>
              <a:t/>
            </a:r>
            <a:br>
              <a:rPr lang="en-CA" dirty="0" smtClean="0">
                <a:effectLst/>
              </a:rPr>
            </a:br>
            <a:r>
              <a:rPr lang="en-CA" dirty="0">
                <a:hlinkClick r:id="rId3"/>
              </a:rPr>
              <a:t>Jeremy Dickson</a:t>
            </a:r>
            <a:r>
              <a:rPr lang="en-CA" dirty="0" smtClean="0">
                <a:effectLst/>
              </a:rPr>
              <a:t>, </a:t>
            </a:r>
            <a:r>
              <a:rPr lang="en-CA" dirty="0" err="1">
                <a:hlinkClick r:id="rId4"/>
              </a:rPr>
              <a:t>iKids</a:t>
            </a:r>
            <a:r>
              <a:rPr lang="en-CA" dirty="0" smtClean="0">
                <a:effectLst/>
              </a:rPr>
              <a:t>, Apr 28, 2014</a:t>
            </a:r>
            <a:br>
              <a:rPr lang="en-CA" dirty="0" smtClean="0">
                <a:effectLst/>
              </a:rPr>
            </a:br>
            <a:r>
              <a:rPr lang="en-CA" i="1" dirty="0" smtClean="0">
                <a:effectLst/>
              </a:rPr>
              <a:t>Commentary by Stephen Downes</a:t>
            </a:r>
            <a:r>
              <a:rPr lang="en-CA" dirty="0" smtClean="0">
                <a:effectLst/>
              </a:rPr>
              <a:t> </a:t>
            </a:r>
          </a:p>
          <a:p>
            <a:r>
              <a:rPr lang="en-CA" dirty="0" smtClean="0">
                <a:effectLst/>
              </a:rPr>
              <a:t>If Disney were a benign entertainer (and maybe even educator) of children I wouldn't be so concerned. But one of the risks of a major corporation marketing directly to children is that it becomes the vehicle for even more marketing. Surely, for example, the name 'Doc </a:t>
            </a:r>
            <a:r>
              <a:rPr lang="en-CA" dirty="0" err="1" smtClean="0">
                <a:effectLst/>
              </a:rPr>
              <a:t>McStuffins</a:t>
            </a:r>
            <a:r>
              <a:rPr lang="en-CA" dirty="0" smtClean="0">
                <a:effectLst/>
              </a:rPr>
              <a:t>' isn't just coincidentally the name of a certain fast food place that also markets to children. This advertising has long-term impacts (it is interesting to map the advertising on children's '</a:t>
            </a:r>
            <a:r>
              <a:rPr lang="en-CA" dirty="0" smtClean="0">
                <a:effectLst/>
                <a:hlinkClick r:id="rId5"/>
              </a:rPr>
              <a:t>Superman</a:t>
            </a:r>
            <a:r>
              <a:rPr lang="en-CA" dirty="0" smtClean="0">
                <a:effectLst/>
              </a:rPr>
              <a:t>' radio broadcasts in the late 1940s and early 50s to values expressed in the 60s). What does Disney market? </a:t>
            </a:r>
            <a:r>
              <a:rPr lang="en-CA" dirty="0" smtClean="0">
                <a:effectLst/>
                <a:hlinkClick r:id="rId6"/>
              </a:rPr>
              <a:t>Princesses</a:t>
            </a:r>
            <a:r>
              <a:rPr lang="en-CA" dirty="0" smtClean="0">
                <a:effectLst/>
              </a:rPr>
              <a:t> and </a:t>
            </a:r>
            <a:r>
              <a:rPr lang="en-CA" dirty="0" smtClean="0">
                <a:effectLst/>
                <a:hlinkClick r:id="rId7"/>
              </a:rPr>
              <a:t>rich uncles</a:t>
            </a:r>
            <a:r>
              <a:rPr lang="en-CA" dirty="0" smtClean="0">
                <a:effectLst/>
              </a:rPr>
              <a:t> and an </a:t>
            </a:r>
            <a:r>
              <a:rPr lang="en-CA" dirty="0" smtClean="0">
                <a:effectLst/>
                <a:hlinkClick r:id="rId8"/>
              </a:rPr>
              <a:t>us-versus-them</a:t>
            </a:r>
            <a:r>
              <a:rPr lang="en-CA" dirty="0" smtClean="0">
                <a:effectLst/>
              </a:rPr>
              <a:t> view of the world. And so I'm concerned. As are </a:t>
            </a:r>
            <a:r>
              <a:rPr lang="en-CA" dirty="0" smtClean="0">
                <a:effectLst/>
                <a:hlinkClick r:id="rId9"/>
              </a:rPr>
              <a:t>others</a:t>
            </a:r>
            <a:r>
              <a:rPr lang="en-CA" dirty="0" smtClean="0">
                <a:effectLst/>
              </a:rPr>
              <a:t>.</a:t>
            </a:r>
            <a:endParaRPr lang="en-CA" dirty="0">
              <a:effectLst/>
            </a:endParaRPr>
          </a:p>
        </p:txBody>
      </p:sp>
      <p:pic>
        <p:nvPicPr>
          <p:cNvPr id="8294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20072" y="692696"/>
            <a:ext cx="3250307" cy="2168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70702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47500" lnSpcReduction="20000"/>
          </a:bodyPr>
          <a:lstStyle/>
          <a:p>
            <a:r>
              <a:rPr lang="en-CA" b="1" dirty="0" smtClean="0">
                <a:effectLst/>
                <a:hlinkClick r:id="rId2"/>
              </a:rPr>
              <a:t>Stanford decides to be Wal-Mart; doesn't anyone care about quality education any more? </a:t>
            </a:r>
            <a:r>
              <a:rPr lang="en-CA" dirty="0" smtClean="0">
                <a:effectLst/>
              </a:rPr>
              <a:t/>
            </a:r>
            <a:br>
              <a:rPr lang="en-CA" dirty="0" smtClean="0">
                <a:effectLst/>
              </a:rPr>
            </a:br>
            <a:r>
              <a:rPr lang="en-CA" dirty="0">
                <a:hlinkClick r:id="rId3"/>
              </a:rPr>
              <a:t>Roger </a:t>
            </a:r>
            <a:r>
              <a:rPr lang="en-CA" dirty="0" err="1">
                <a:hlinkClick r:id="rId3"/>
              </a:rPr>
              <a:t>Schank</a:t>
            </a:r>
            <a:r>
              <a:rPr lang="en-CA" dirty="0" smtClean="0">
                <a:effectLst/>
              </a:rPr>
              <a:t>, </a:t>
            </a:r>
            <a:r>
              <a:rPr lang="en-CA" dirty="0">
                <a:hlinkClick r:id="rId4"/>
              </a:rPr>
              <a:t>Education Outrage</a:t>
            </a:r>
            <a:r>
              <a:rPr lang="en-CA" dirty="0" smtClean="0">
                <a:effectLst/>
              </a:rPr>
              <a:t>, Jun 18, 2014</a:t>
            </a:r>
            <a:br>
              <a:rPr lang="en-CA" dirty="0" smtClean="0">
                <a:effectLst/>
              </a:rPr>
            </a:br>
            <a:r>
              <a:rPr lang="en-CA" i="1" dirty="0" smtClean="0">
                <a:effectLst/>
              </a:rPr>
              <a:t>Commentary by Stephen Downes</a:t>
            </a:r>
            <a:r>
              <a:rPr lang="en-CA" dirty="0" smtClean="0">
                <a:effectLst/>
              </a:rPr>
              <a:t> </a:t>
            </a:r>
          </a:p>
          <a:p>
            <a:r>
              <a:rPr lang="en-CA" dirty="0" smtClean="0">
                <a:effectLst/>
              </a:rPr>
              <a:t>OK, if this is to be the argument against MOOCs, then universities and their professors are in trouble. Here's the argument: "I am sure, that Stanford itself won’t give the stuff they produce to it’s own students. No one calls this racism (or classism), but it is education for poor people, just as Wal-Mart is focused on poor people. Stanford students won’t eat what Stanford sells to others, but it is selling it like mad to those folks who will never see Palo Alto and will never access a real Stanford education."</a:t>
            </a:r>
          </a:p>
          <a:p>
            <a:r>
              <a:rPr lang="en-CA" dirty="0" smtClean="0">
                <a:effectLst/>
              </a:rPr>
              <a:t/>
            </a:r>
            <a:br>
              <a:rPr lang="en-CA" dirty="0" smtClean="0">
                <a:effectLst/>
              </a:rPr>
            </a:br>
            <a:r>
              <a:rPr lang="en-CA" dirty="0" smtClean="0">
                <a:effectLst/>
              </a:rPr>
              <a:t>Let's ask, for a moment, what it would cost to provide a 'Stanford' education for everyone. It costs about </a:t>
            </a:r>
            <a:r>
              <a:rPr lang="en-CA" dirty="0" smtClean="0">
                <a:effectLst/>
                <a:hlinkClick r:id="rId5"/>
              </a:rPr>
              <a:t>$54.5K per year to attend Stanford</a:t>
            </a:r>
            <a:r>
              <a:rPr lang="en-CA" dirty="0" smtClean="0">
                <a:effectLst/>
              </a:rPr>
              <a:t> as an undergraduate. The world </a:t>
            </a:r>
            <a:r>
              <a:rPr lang="en-CA" dirty="0" smtClean="0">
                <a:effectLst/>
                <a:hlinkClick r:id="rId6"/>
              </a:rPr>
              <a:t>population for ages 20-24</a:t>
            </a:r>
            <a:r>
              <a:rPr lang="en-CA" dirty="0" smtClean="0">
                <a:effectLst/>
              </a:rPr>
              <a:t> is 596.3M (it's about the same for any 4-year span of people that age). That yields a total cost of $32.5 trillion dollars per year. That's more than the </a:t>
            </a:r>
            <a:r>
              <a:rPr lang="en-CA" dirty="0" smtClean="0">
                <a:effectLst/>
                <a:hlinkClick r:id="rId7"/>
              </a:rPr>
              <a:t>combined GDPs</a:t>
            </a:r>
            <a:r>
              <a:rPr lang="en-CA" dirty="0" smtClean="0">
                <a:effectLst/>
              </a:rPr>
              <a:t> of the G8 nations, plus China and India. There isn't enough money in the world to give everyone a Stanford education. </a:t>
            </a:r>
            <a:r>
              <a:rPr lang="en-CA" i="1" dirty="0" smtClean="0">
                <a:effectLst/>
              </a:rPr>
              <a:t>That</a:t>
            </a:r>
            <a:r>
              <a:rPr lang="en-CA" dirty="0" smtClean="0">
                <a:effectLst/>
              </a:rPr>
              <a:t> is why we need cheaper alternatives. Stupid arguments like the one offered here by Roger </a:t>
            </a:r>
            <a:r>
              <a:rPr lang="en-CA" dirty="0" err="1" smtClean="0">
                <a:effectLst/>
              </a:rPr>
              <a:t>Schank</a:t>
            </a:r>
            <a:r>
              <a:rPr lang="en-CA" dirty="0" smtClean="0">
                <a:effectLst/>
              </a:rPr>
              <a:t> need not apply.</a:t>
            </a:r>
          </a:p>
          <a:p>
            <a:endParaRPr lang="en-CA" dirty="0"/>
          </a:p>
        </p:txBody>
      </p:sp>
    </p:spTree>
    <p:extLst>
      <p:ext uri="{BB962C8B-B14F-4D97-AF65-F5344CB8AC3E}">
        <p14:creationId xmlns:p14="http://schemas.microsoft.com/office/powerpoint/2010/main" val="29783672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47500" lnSpcReduction="20000"/>
          </a:bodyPr>
          <a:lstStyle/>
          <a:p>
            <a:r>
              <a:rPr lang="en-CA" b="1" dirty="0" smtClean="0">
                <a:effectLst/>
                <a:hlinkClick r:id="rId2"/>
              </a:rPr>
              <a:t>Are MOOCs Just Moneymaking Scams? Providers Challenged To Substantiate Grandiose Claims</a:t>
            </a:r>
            <a:r>
              <a:rPr lang="en-CA" dirty="0" smtClean="0">
                <a:effectLst/>
              </a:rPr>
              <a:t/>
            </a:r>
            <a:br>
              <a:rPr lang="en-CA" dirty="0" smtClean="0">
                <a:effectLst/>
              </a:rPr>
            </a:br>
            <a:r>
              <a:rPr lang="en-CA" dirty="0">
                <a:hlinkClick r:id="rId3"/>
              </a:rPr>
              <a:t>Keith Button</a:t>
            </a:r>
            <a:r>
              <a:rPr lang="en-CA" dirty="0" smtClean="0">
                <a:effectLst/>
              </a:rPr>
              <a:t>, </a:t>
            </a:r>
            <a:r>
              <a:rPr lang="en-CA" dirty="0">
                <a:hlinkClick r:id="rId4"/>
              </a:rPr>
              <a:t>Campus Technology</a:t>
            </a:r>
            <a:r>
              <a:rPr lang="en-CA" dirty="0" smtClean="0">
                <a:effectLst/>
              </a:rPr>
              <a:t>, May 15, 2014</a:t>
            </a:r>
            <a:br>
              <a:rPr lang="en-CA" dirty="0" smtClean="0">
                <a:effectLst/>
              </a:rPr>
            </a:br>
            <a:r>
              <a:rPr lang="en-CA" i="1" dirty="0" smtClean="0">
                <a:effectLst/>
              </a:rPr>
              <a:t>Commentary by Stephen Downes</a:t>
            </a:r>
            <a:r>
              <a:rPr lang="en-CA" dirty="0" smtClean="0">
                <a:effectLst/>
              </a:rPr>
              <a:t> </a:t>
            </a:r>
          </a:p>
          <a:p>
            <a:r>
              <a:rPr lang="en-CA" dirty="0" smtClean="0">
                <a:effectLst/>
              </a:rPr>
              <a:t>So the </a:t>
            </a:r>
            <a:r>
              <a:rPr lang="en-CA" dirty="0" smtClean="0">
                <a:effectLst/>
                <a:hlinkClick r:id="rId5"/>
              </a:rPr>
              <a:t>Campaign for the Future of Higher Education</a:t>
            </a:r>
            <a:r>
              <a:rPr lang="en-CA" dirty="0" smtClean="0">
                <a:effectLst/>
              </a:rPr>
              <a:t> has launched a video and campaign against MOOCs, depicting MOOCs as schemes designed to make money. This follows the release of </a:t>
            </a:r>
            <a:r>
              <a:rPr lang="en-CA" dirty="0" smtClean="0">
                <a:effectLst/>
                <a:hlinkClick r:id="rId6"/>
              </a:rPr>
              <a:t>three working papers</a:t>
            </a:r>
            <a:r>
              <a:rPr lang="en-CA" dirty="0" smtClean="0">
                <a:effectLst/>
              </a:rPr>
              <a:t>  last year "questioning the basic positive assumptions about online education." I will admit, </a:t>
            </a:r>
            <a:r>
              <a:rPr lang="en-CA" dirty="0" err="1" smtClean="0">
                <a:effectLst/>
              </a:rPr>
              <a:t>Coursera</a:t>
            </a:r>
            <a:r>
              <a:rPr lang="en-CA" dirty="0" smtClean="0">
                <a:effectLst/>
              </a:rPr>
              <a:t>, </a:t>
            </a:r>
            <a:r>
              <a:rPr lang="en-CA" dirty="0" err="1" smtClean="0">
                <a:effectLst/>
              </a:rPr>
              <a:t>Udacity</a:t>
            </a:r>
            <a:r>
              <a:rPr lang="en-CA" dirty="0" smtClean="0">
                <a:effectLst/>
              </a:rPr>
              <a:t> and </a:t>
            </a:r>
            <a:r>
              <a:rPr lang="en-CA" dirty="0" err="1" smtClean="0">
                <a:effectLst/>
              </a:rPr>
              <a:t>EdX</a:t>
            </a:r>
            <a:r>
              <a:rPr lang="en-CA" dirty="0" smtClean="0">
                <a:effectLst/>
              </a:rPr>
              <a:t> make good targets. But it doesn't make sense to tar all MOOCs (and all online learning) with the same brush. More on this item at </a:t>
            </a:r>
            <a:r>
              <a:rPr lang="en-CA" dirty="0" smtClean="0">
                <a:effectLst/>
                <a:hlinkClick r:id="rId7"/>
              </a:rPr>
              <a:t>Inside Higher Ed</a:t>
            </a:r>
            <a:r>
              <a:rPr lang="en-CA" dirty="0" smtClean="0">
                <a:effectLst/>
              </a:rPr>
              <a:t>, </a:t>
            </a:r>
            <a:r>
              <a:rPr lang="en-CA" dirty="0" smtClean="0">
                <a:effectLst/>
                <a:hlinkClick r:id="rId8"/>
              </a:rPr>
              <a:t>Huffington Post</a:t>
            </a:r>
            <a:r>
              <a:rPr lang="en-CA" dirty="0" smtClean="0">
                <a:effectLst/>
              </a:rPr>
              <a:t>, </a:t>
            </a:r>
            <a:r>
              <a:rPr lang="en-CA" dirty="0" smtClean="0">
                <a:effectLst/>
                <a:hlinkClick r:id="rId9"/>
              </a:rPr>
              <a:t>L.A. Times</a:t>
            </a:r>
            <a:r>
              <a:rPr lang="en-CA" dirty="0" smtClean="0">
                <a:effectLst/>
              </a:rPr>
              <a:t>.</a:t>
            </a:r>
          </a:p>
          <a:p>
            <a:r>
              <a:rPr lang="en-CA" dirty="0" smtClean="0">
                <a:effectLst/>
              </a:rPr>
              <a:t/>
            </a:r>
            <a:br>
              <a:rPr lang="en-CA" dirty="0" smtClean="0">
                <a:effectLst/>
              </a:rPr>
            </a:br>
            <a:r>
              <a:rPr lang="en-CA" dirty="0" smtClean="0">
                <a:effectLst/>
              </a:rPr>
              <a:t>If the people at CFHE really want to debate the people behind MOOCs, they should debate George Siemens, Dave Cormier and myself. I for one would stand up and be counted. If they want a real debate, they should give us a call. We're not over-hyped VC-backed straw men you can knock down by citing some overblown rhetoric and fancy videos. We have a couple of decades of smart and steady advances behind us. And we have, I think, a pretty good sense of where we're going in the future, and yes, how the work we're doing with MOOCs and related technology will help provide access to learning for everyone.</a:t>
            </a:r>
          </a:p>
          <a:p>
            <a:endParaRPr lang="en-CA" dirty="0"/>
          </a:p>
        </p:txBody>
      </p:sp>
    </p:spTree>
    <p:extLst>
      <p:ext uri="{BB962C8B-B14F-4D97-AF65-F5344CB8AC3E}">
        <p14:creationId xmlns:p14="http://schemas.microsoft.com/office/powerpoint/2010/main" val="12048628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40000" lnSpcReduction="20000"/>
          </a:bodyPr>
          <a:lstStyle/>
          <a:p>
            <a:r>
              <a:rPr lang="en-CA" dirty="0" smtClean="0">
                <a:effectLst/>
              </a:rPr>
              <a:t/>
            </a:r>
            <a:br>
              <a:rPr lang="en-CA" dirty="0" smtClean="0">
                <a:effectLst/>
              </a:rPr>
            </a:br>
            <a:r>
              <a:rPr lang="en-CA" b="1" dirty="0" smtClean="0">
                <a:effectLst/>
                <a:hlinkClick r:id="rId2"/>
              </a:rPr>
              <a:t>5 Things Researchers Have Discovered About MOOCs</a:t>
            </a:r>
            <a:r>
              <a:rPr lang="en-CA" dirty="0" smtClean="0">
                <a:effectLst/>
              </a:rPr>
              <a:t/>
            </a:r>
            <a:br>
              <a:rPr lang="en-CA" dirty="0" smtClean="0">
                <a:effectLst/>
              </a:rPr>
            </a:br>
            <a:r>
              <a:rPr lang="en-CA" dirty="0">
                <a:hlinkClick r:id="rId3"/>
              </a:rPr>
              <a:t>Steve Kolowich</a:t>
            </a:r>
            <a:r>
              <a:rPr lang="en-CA" dirty="0" smtClean="0">
                <a:effectLst/>
              </a:rPr>
              <a:t>, </a:t>
            </a:r>
            <a:r>
              <a:rPr lang="en-CA" dirty="0">
                <a:hlinkClick r:id="rId4"/>
              </a:rPr>
              <a:t>The Chronicle: Wired Campus Blog</a:t>
            </a:r>
            <a:r>
              <a:rPr lang="en-CA" dirty="0" smtClean="0">
                <a:effectLst/>
              </a:rPr>
              <a:t>, Jun 27, 2014</a:t>
            </a:r>
            <a:br>
              <a:rPr lang="en-CA" dirty="0" smtClean="0">
                <a:effectLst/>
              </a:rPr>
            </a:br>
            <a:r>
              <a:rPr lang="en-CA" i="1" dirty="0" smtClean="0">
                <a:effectLst/>
              </a:rPr>
              <a:t>Commentary by Stephen Downes</a:t>
            </a:r>
            <a:r>
              <a:rPr lang="en-CA" dirty="0" smtClean="0">
                <a:effectLst/>
              </a:rPr>
              <a:t> </a:t>
            </a:r>
          </a:p>
          <a:p>
            <a:r>
              <a:rPr lang="en-CA" dirty="0" smtClean="0">
                <a:effectLst/>
              </a:rPr>
              <a:t>I think we've learned a lot about MOOCs. And as one of the academics gathered during the Texas snowstorm, I think I can say confidently that these five things are not among them. The five:</a:t>
            </a:r>
          </a:p>
          <a:p>
            <a:r>
              <a:rPr lang="en-CA" dirty="0" smtClean="0">
                <a:effectLst/>
              </a:rPr>
              <a:t/>
            </a:r>
            <a:br>
              <a:rPr lang="en-CA" dirty="0" smtClean="0">
                <a:effectLst/>
              </a:rPr>
            </a:br>
            <a:r>
              <a:rPr lang="en-CA" dirty="0" smtClean="0">
                <a:effectLst/>
              </a:rPr>
              <a:t/>
            </a:r>
            <a:br>
              <a:rPr lang="en-CA" dirty="0" smtClean="0">
                <a:effectLst/>
              </a:rPr>
            </a:br>
            <a:r>
              <a:rPr lang="en-CA" dirty="0" smtClean="0">
                <a:effectLst/>
              </a:rPr>
              <a:t>If you are isolated, poor, and enamored of the prestigious university offering the MOOC you’re taking, you are less likely to complete it.</a:t>
            </a:r>
          </a:p>
          <a:p>
            <a:r>
              <a:rPr lang="en-CA" dirty="0" smtClean="0">
                <a:effectLst/>
              </a:rPr>
              <a:t/>
            </a:r>
            <a:br>
              <a:rPr lang="en-CA" dirty="0" smtClean="0">
                <a:effectLst/>
              </a:rPr>
            </a:br>
            <a:r>
              <a:rPr lang="en-CA" dirty="0" smtClean="0">
                <a:effectLst/>
              </a:rPr>
              <a:t>Coaching students to have a healthier mindset about learning may not help in a MOOC.</a:t>
            </a:r>
          </a:p>
          <a:p>
            <a:r>
              <a:rPr lang="en-CA" dirty="0" smtClean="0">
                <a:effectLst/>
              </a:rPr>
              <a:t/>
            </a:r>
            <a:br>
              <a:rPr lang="en-CA" dirty="0" smtClean="0">
                <a:effectLst/>
              </a:rPr>
            </a:br>
            <a:r>
              <a:rPr lang="en-CA" dirty="0" smtClean="0">
                <a:effectLst/>
              </a:rPr>
              <a:t>Paired with the right incentives, MOOCs can help prepare at-risk students for college-level work.</a:t>
            </a:r>
          </a:p>
          <a:p>
            <a:r>
              <a:rPr lang="en-CA" dirty="0" smtClean="0">
                <a:effectLst/>
              </a:rPr>
              <a:t/>
            </a:r>
            <a:br>
              <a:rPr lang="en-CA" dirty="0" smtClean="0">
                <a:effectLst/>
              </a:rPr>
            </a:br>
            <a:r>
              <a:rPr lang="en-CA" dirty="0" smtClean="0">
                <a:effectLst/>
              </a:rPr>
              <a:t>Discussion forums in MOOCs are healthy places for the few students who use them.</a:t>
            </a:r>
          </a:p>
          <a:p>
            <a:r>
              <a:rPr lang="en-CA" dirty="0" smtClean="0">
                <a:effectLst/>
              </a:rPr>
              <a:t/>
            </a:r>
            <a:br>
              <a:rPr lang="en-CA" dirty="0" smtClean="0">
                <a:effectLst/>
              </a:rPr>
            </a:br>
            <a:r>
              <a:rPr lang="en-CA" dirty="0" smtClean="0">
                <a:effectLst/>
              </a:rPr>
              <a:t>We still do not know if doing well in MOOCs will help underprivileged learners become upwardly mobile.</a:t>
            </a:r>
          </a:p>
          <a:p>
            <a:r>
              <a:rPr lang="en-CA" dirty="0" smtClean="0">
                <a:effectLst/>
              </a:rPr>
              <a:t/>
            </a:r>
            <a:br>
              <a:rPr lang="en-CA" dirty="0" smtClean="0">
                <a:effectLst/>
              </a:rPr>
            </a:br>
            <a:endParaRPr lang="en-CA" dirty="0" smtClean="0">
              <a:effectLst/>
            </a:endParaRPr>
          </a:p>
          <a:p>
            <a:r>
              <a:rPr lang="en-CA" dirty="0" smtClean="0">
                <a:effectLst/>
              </a:rPr>
              <a:t/>
            </a:r>
            <a:br>
              <a:rPr lang="en-CA" dirty="0" smtClean="0">
                <a:effectLst/>
              </a:rPr>
            </a:br>
            <a:r>
              <a:rPr lang="en-CA" dirty="0" smtClean="0">
                <a:effectLst/>
              </a:rPr>
              <a:t>Where does the Chronicle say this nonsense comes from? </a:t>
            </a:r>
            <a:r>
              <a:rPr lang="en-CA" dirty="0" smtClean="0">
                <a:effectLst/>
                <a:hlinkClick r:id="rId5"/>
              </a:rPr>
              <a:t>From an organization</a:t>
            </a:r>
            <a:r>
              <a:rPr lang="en-CA" dirty="0" smtClean="0">
                <a:effectLst/>
              </a:rPr>
              <a:t> that should know better. It's not simply that these statements are false (though no doubt some of them are). It's that they're misplaced and emphasized the wrong things. Note that not one of them has anything to do with whether people </a:t>
            </a:r>
            <a:r>
              <a:rPr lang="en-CA" i="1" dirty="0" smtClean="0">
                <a:effectLst/>
              </a:rPr>
              <a:t>learn</a:t>
            </a:r>
            <a:r>
              <a:rPr lang="en-CA" dirty="0" smtClean="0">
                <a:effectLst/>
              </a:rPr>
              <a:t>, form </a:t>
            </a:r>
            <a:r>
              <a:rPr lang="en-CA" i="1" dirty="0" smtClean="0">
                <a:effectLst/>
              </a:rPr>
              <a:t>communities</a:t>
            </a:r>
            <a:r>
              <a:rPr lang="en-CA" dirty="0" smtClean="0">
                <a:effectLst/>
              </a:rPr>
              <a:t>, or </a:t>
            </a:r>
            <a:r>
              <a:rPr lang="en-CA" i="1" dirty="0" smtClean="0">
                <a:effectLst/>
              </a:rPr>
              <a:t>make their lives better</a:t>
            </a:r>
            <a:r>
              <a:rPr lang="en-CA" dirty="0" smtClean="0">
                <a:effectLst/>
              </a:rPr>
              <a:t>. </a:t>
            </a:r>
          </a:p>
          <a:p>
            <a:endParaRPr lang="en-CA" dirty="0"/>
          </a:p>
        </p:txBody>
      </p:sp>
    </p:spTree>
    <p:extLst>
      <p:ext uri="{BB962C8B-B14F-4D97-AF65-F5344CB8AC3E}">
        <p14:creationId xmlns:p14="http://schemas.microsoft.com/office/powerpoint/2010/main" val="6986885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7500" lnSpcReduction="20000"/>
          </a:bodyPr>
          <a:lstStyle/>
          <a:p>
            <a:r>
              <a:rPr lang="en-CA" b="1" dirty="0" smtClean="0">
                <a:effectLst/>
                <a:hlinkClick r:id="rId2"/>
              </a:rPr>
              <a:t>Partial Transcript: Richard Levin (new </a:t>
            </a:r>
            <a:r>
              <a:rPr lang="en-CA" b="1" dirty="0" err="1" smtClean="0">
                <a:effectLst/>
                <a:hlinkClick r:id="rId2"/>
              </a:rPr>
              <a:t>Coursera</a:t>
            </a:r>
            <a:r>
              <a:rPr lang="en-CA" b="1" dirty="0" smtClean="0">
                <a:effectLst/>
                <a:hlinkClick r:id="rId2"/>
              </a:rPr>
              <a:t> CEO) on Charlie Rose</a:t>
            </a:r>
            <a:r>
              <a:rPr lang="en-CA" dirty="0" smtClean="0">
                <a:effectLst/>
              </a:rPr>
              <a:t/>
            </a:r>
            <a:br>
              <a:rPr lang="en-CA" dirty="0" smtClean="0">
                <a:effectLst/>
              </a:rPr>
            </a:br>
            <a:r>
              <a:rPr lang="en-CA" dirty="0">
                <a:hlinkClick r:id="rId3"/>
              </a:rPr>
              <a:t>Phil Hill</a:t>
            </a:r>
            <a:r>
              <a:rPr lang="en-CA" dirty="0" smtClean="0">
                <a:effectLst/>
              </a:rPr>
              <a:t>, </a:t>
            </a:r>
            <a:r>
              <a:rPr lang="en-CA" dirty="0">
                <a:hlinkClick r:id="rId4"/>
              </a:rPr>
              <a:t>e-Literate</a:t>
            </a:r>
            <a:r>
              <a:rPr lang="en-CA" dirty="0" smtClean="0">
                <a:effectLst/>
              </a:rPr>
              <a:t>, Apr 24, 2014</a:t>
            </a:r>
            <a:br>
              <a:rPr lang="en-CA" dirty="0" smtClean="0">
                <a:effectLst/>
              </a:rPr>
            </a:br>
            <a:r>
              <a:rPr lang="en-CA" i="1" dirty="0" smtClean="0">
                <a:effectLst/>
              </a:rPr>
              <a:t>Commentary by Stephen Downes</a:t>
            </a:r>
            <a:r>
              <a:rPr lang="en-CA" dirty="0" smtClean="0">
                <a:effectLst/>
              </a:rPr>
              <a:t> </a:t>
            </a:r>
          </a:p>
          <a:p>
            <a:r>
              <a:rPr lang="en-CA" dirty="0" smtClean="0">
                <a:effectLst/>
              </a:rPr>
              <a:t>Very lightweight interview with Richard Levin by </a:t>
            </a:r>
            <a:r>
              <a:rPr lang="en-CA" dirty="0" smtClean="0">
                <a:effectLst/>
                <a:hlinkClick r:id="rId5"/>
              </a:rPr>
              <a:t>Charlie Rose</a:t>
            </a:r>
            <a:r>
              <a:rPr lang="en-CA" dirty="0" smtClean="0">
                <a:effectLst/>
              </a:rPr>
              <a:t>, with transcript provided by Phil Hill. Maybe Levin is just being cagey, but it's not clear to me he actually knows what the product, the differentiators and the issues are. Like this: "</a:t>
            </a:r>
            <a:r>
              <a:rPr lang="en-CA" dirty="0" err="1" smtClean="0">
                <a:effectLst/>
              </a:rPr>
              <a:t>EdX</a:t>
            </a:r>
            <a:r>
              <a:rPr lang="en-CA" dirty="0" smtClean="0">
                <a:effectLst/>
              </a:rPr>
              <a:t> is open source software, which some of the computer science types like that – it means they can play with it, they can add to the features on their own. But we’re developing interfaces that will allow faculty to add features as well." Does he mean modules, apps, APIs (like </a:t>
            </a:r>
            <a:r>
              <a:rPr lang="en-CA" dirty="0" err="1" smtClean="0">
                <a:effectLst/>
              </a:rPr>
              <a:t>Coursera</a:t>
            </a:r>
            <a:r>
              <a:rPr lang="en-CA" dirty="0" smtClean="0">
                <a:effectLst/>
              </a:rPr>
              <a:t> just offered)? Does he even know?</a:t>
            </a:r>
          </a:p>
          <a:p>
            <a:endParaRPr lang="en-CA" dirty="0"/>
          </a:p>
        </p:txBody>
      </p:sp>
    </p:spTree>
    <p:extLst>
      <p:ext uri="{BB962C8B-B14F-4D97-AF65-F5344CB8AC3E}">
        <p14:creationId xmlns:p14="http://schemas.microsoft.com/office/powerpoint/2010/main" val="11059620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0000" lnSpcReduction="20000"/>
          </a:bodyPr>
          <a:lstStyle/>
          <a:p>
            <a:r>
              <a:rPr lang="en-CA" dirty="0" smtClean="0">
                <a:effectLst/>
              </a:rPr>
              <a:t/>
            </a:r>
            <a:br>
              <a:rPr lang="en-CA" dirty="0" smtClean="0">
                <a:effectLst/>
              </a:rPr>
            </a:br>
            <a:r>
              <a:rPr lang="en-CA" b="1" dirty="0" smtClean="0">
                <a:effectLst/>
                <a:hlinkClick r:id="rId2"/>
              </a:rPr>
              <a:t>Study of MOOCs Suggests Dropping the Label ‘Dropout’</a:t>
            </a:r>
            <a:r>
              <a:rPr lang="en-CA" dirty="0" smtClean="0">
                <a:effectLst/>
              </a:rPr>
              <a:t/>
            </a:r>
            <a:br>
              <a:rPr lang="en-CA" dirty="0" smtClean="0">
                <a:effectLst/>
              </a:rPr>
            </a:br>
            <a:r>
              <a:rPr lang="en-CA" dirty="0" err="1">
                <a:hlinkClick r:id="rId3"/>
              </a:rPr>
              <a:t>Avi</a:t>
            </a:r>
            <a:r>
              <a:rPr lang="en-CA" dirty="0">
                <a:hlinkClick r:id="rId3"/>
              </a:rPr>
              <a:t> </a:t>
            </a:r>
            <a:r>
              <a:rPr lang="en-CA" dirty="0" err="1">
                <a:hlinkClick r:id="rId3"/>
              </a:rPr>
              <a:t>Wolfman-Arent</a:t>
            </a:r>
            <a:r>
              <a:rPr lang="en-CA" dirty="0" smtClean="0">
                <a:effectLst/>
              </a:rPr>
              <a:t>, </a:t>
            </a:r>
            <a:r>
              <a:rPr lang="en-CA" dirty="0">
                <a:hlinkClick r:id="rId4"/>
              </a:rPr>
              <a:t>The Chronicle: Wired Campus Blog</a:t>
            </a:r>
            <a:r>
              <a:rPr lang="en-CA" dirty="0" smtClean="0">
                <a:effectLst/>
              </a:rPr>
              <a:t>, Jun 23, 2014</a:t>
            </a:r>
            <a:br>
              <a:rPr lang="en-CA" dirty="0" smtClean="0">
                <a:effectLst/>
              </a:rPr>
            </a:br>
            <a:r>
              <a:rPr lang="en-CA" i="1" dirty="0" smtClean="0">
                <a:effectLst/>
              </a:rPr>
              <a:t>Commentary by Stephen Downes</a:t>
            </a:r>
            <a:r>
              <a:rPr lang="en-CA" dirty="0" smtClean="0">
                <a:effectLst/>
              </a:rPr>
              <a:t> </a:t>
            </a:r>
          </a:p>
          <a:p>
            <a:r>
              <a:rPr lang="en-CA" dirty="0" smtClean="0">
                <a:effectLst/>
              </a:rPr>
              <a:t>I'm not a fan of research papers that produce taxonomies, but if you do produce a taxonomy, it should reflect causes, practices, or some such thing. If I were to categorize MOOC users, therefore, I'd characterize them by the impact they have on the system: uploaders, commenters, subscribers, viewers, and lurkers. Each of these can be quantified by site statistics. </a:t>
            </a:r>
            <a:r>
              <a:rPr lang="en-CA" dirty="0" err="1" smtClean="0">
                <a:effectLst/>
              </a:rPr>
              <a:t>Meanhile</a:t>
            </a:r>
            <a:r>
              <a:rPr lang="en-CA" dirty="0" smtClean="0">
                <a:effectLst/>
              </a:rPr>
              <a:t>, the best response to </a:t>
            </a:r>
            <a:r>
              <a:rPr lang="en-CA" dirty="0" smtClean="0">
                <a:effectLst/>
                <a:hlinkClick r:id="rId5"/>
              </a:rPr>
              <a:t>this research report</a:t>
            </a:r>
            <a:r>
              <a:rPr lang="en-CA" dirty="0" smtClean="0">
                <a:effectLst/>
              </a:rPr>
              <a:t> is the first comment in the Chronicle: "The fact that anyone ever considered a person who clicked on a link on the internet but failed to devote several weeks of their time to the "product" to be a "dropout" should be the news."</a:t>
            </a:r>
          </a:p>
          <a:p>
            <a:endParaRPr lang="en-CA" dirty="0"/>
          </a:p>
        </p:txBody>
      </p:sp>
      <p:pic>
        <p:nvPicPr>
          <p:cNvPr id="1024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4048" y="2924944"/>
            <a:ext cx="3790950" cy="2219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25056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85000" lnSpcReduction="20000"/>
          </a:bodyPr>
          <a:lstStyle/>
          <a:p>
            <a:r>
              <a:rPr lang="en-CA" b="1" dirty="0" smtClean="0">
                <a:effectLst/>
                <a:hlinkClick r:id="rId2"/>
              </a:rPr>
              <a:t>Alexander the MOOC Lands</a:t>
            </a:r>
            <a:r>
              <a:rPr lang="en-CA" dirty="0" smtClean="0">
                <a:effectLst/>
              </a:rPr>
              <a:t/>
            </a:r>
            <a:br>
              <a:rPr lang="en-CA" dirty="0" smtClean="0">
                <a:effectLst/>
              </a:rPr>
            </a:br>
            <a:r>
              <a:rPr lang="en-CA" dirty="0">
                <a:hlinkClick r:id="rId3"/>
              </a:rPr>
              <a:t>Guy M. Rogers</a:t>
            </a:r>
            <a:r>
              <a:rPr lang="en-CA" dirty="0" smtClean="0">
                <a:effectLst/>
              </a:rPr>
              <a:t>, </a:t>
            </a:r>
            <a:r>
              <a:rPr lang="en-CA" dirty="0">
                <a:hlinkClick r:id="rId4"/>
              </a:rPr>
              <a:t>Inside Higher Ed</a:t>
            </a:r>
            <a:r>
              <a:rPr lang="en-CA" dirty="0" smtClean="0">
                <a:effectLst/>
              </a:rPr>
              <a:t>, May 28, 2014</a:t>
            </a:r>
            <a:br>
              <a:rPr lang="en-CA" dirty="0" smtClean="0">
                <a:effectLst/>
              </a:rPr>
            </a:br>
            <a:r>
              <a:rPr lang="en-CA" i="1" dirty="0" smtClean="0">
                <a:effectLst/>
              </a:rPr>
              <a:t>Commentary by Stephen Downes</a:t>
            </a:r>
            <a:r>
              <a:rPr lang="en-CA" dirty="0" smtClean="0">
                <a:effectLst/>
              </a:rPr>
              <a:t> </a:t>
            </a:r>
          </a:p>
          <a:p>
            <a:r>
              <a:rPr lang="en-CA" dirty="0" smtClean="0">
                <a:effectLst/>
              </a:rPr>
              <a:t>I know, it's just another MOOC story, which has been done, but still I can't help passing these sentences along: "Some critics of MOOCs have pointed to the fact that only a small percentage of those who register for MOOCs routinely 'finish' classes... it is true that about 6% of the students who registered for my class completed the final exam. But the total of 1162 students taking the final exam in this one course is more students than I have taught at Wellesley College over the past ten years."</a:t>
            </a:r>
          </a:p>
          <a:p>
            <a:endParaRPr lang="en-CA" dirty="0"/>
          </a:p>
        </p:txBody>
      </p:sp>
      <p:pic>
        <p:nvPicPr>
          <p:cNvPr id="552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620689"/>
            <a:ext cx="4295800" cy="2866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48046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0000" lnSpcReduction="20000"/>
          </a:bodyPr>
          <a:lstStyle/>
          <a:p>
            <a:r>
              <a:rPr lang="en-CA" b="1" dirty="0" smtClean="0">
                <a:effectLst/>
                <a:hlinkClick r:id="rId2"/>
              </a:rPr>
              <a:t>What Harvard and MIT could learn from the University of Phoenix about analytics</a:t>
            </a:r>
            <a:r>
              <a:rPr lang="en-CA" dirty="0" smtClean="0">
                <a:effectLst/>
              </a:rPr>
              <a:t/>
            </a:r>
            <a:br>
              <a:rPr lang="en-CA" dirty="0" smtClean="0">
                <a:effectLst/>
              </a:rPr>
            </a:br>
            <a:r>
              <a:rPr lang="en-CA" dirty="0">
                <a:hlinkClick r:id="rId3"/>
              </a:rPr>
              <a:t>Phil Hill</a:t>
            </a:r>
            <a:r>
              <a:rPr lang="en-CA" dirty="0" smtClean="0">
                <a:effectLst/>
              </a:rPr>
              <a:t>, </a:t>
            </a:r>
            <a:r>
              <a:rPr lang="en-CA" dirty="0">
                <a:hlinkClick r:id="rId4"/>
              </a:rPr>
              <a:t>e-Literate</a:t>
            </a:r>
            <a:r>
              <a:rPr lang="en-CA" dirty="0" smtClean="0">
                <a:effectLst/>
              </a:rPr>
              <a:t>, Jun 02, 2014</a:t>
            </a:r>
            <a:br>
              <a:rPr lang="en-CA" dirty="0" smtClean="0">
                <a:effectLst/>
              </a:rPr>
            </a:br>
            <a:r>
              <a:rPr lang="en-CA" i="1" dirty="0" smtClean="0">
                <a:effectLst/>
              </a:rPr>
              <a:t>Commentary by Stephen Downes</a:t>
            </a:r>
            <a:r>
              <a:rPr lang="en-CA" dirty="0" smtClean="0">
                <a:effectLst/>
              </a:rPr>
              <a:t> </a:t>
            </a:r>
          </a:p>
          <a:p>
            <a:r>
              <a:rPr lang="en-CA" dirty="0" smtClean="0">
                <a:effectLst/>
              </a:rPr>
              <a:t>Phil Hill is critical of the new data being released by Harvard and MIT from their </a:t>
            </a:r>
            <a:r>
              <a:rPr lang="en-CA" dirty="0" err="1" smtClean="0">
                <a:effectLst/>
              </a:rPr>
              <a:t>edX</a:t>
            </a:r>
            <a:r>
              <a:rPr lang="en-CA" dirty="0" smtClean="0">
                <a:effectLst/>
              </a:rPr>
              <a:t>-based MOOCs. "At first I was eager to explore the data," he writes, "but I am not sure how much useful insight is possible due to how the data was collected... this data only tells us very shallow usage patterns aggregated over the entire course – did they look at courseware, how many video views, how many forum posts, final grade, etc. [and] ignores student goals or any information giving a clue on whether students desired to complete the course, get a good grade, get a certificate, or just sample some material."</a:t>
            </a:r>
          </a:p>
          <a:p>
            <a:endParaRPr lang="en-CA" dirty="0"/>
          </a:p>
        </p:txBody>
      </p:sp>
    </p:spTree>
    <p:extLst>
      <p:ext uri="{BB962C8B-B14F-4D97-AF65-F5344CB8AC3E}">
        <p14:creationId xmlns:p14="http://schemas.microsoft.com/office/powerpoint/2010/main" val="32822647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85000" lnSpcReduction="20000"/>
          </a:bodyPr>
          <a:lstStyle/>
          <a:p>
            <a:r>
              <a:rPr lang="en-CA" b="1" dirty="0" smtClean="0">
                <a:effectLst/>
                <a:hlinkClick r:id="rId2"/>
              </a:rPr>
              <a:t>Who Gets to Graduate?</a:t>
            </a:r>
            <a:r>
              <a:rPr lang="en-CA" dirty="0" smtClean="0">
                <a:effectLst/>
              </a:rPr>
              <a:t/>
            </a:r>
            <a:br>
              <a:rPr lang="en-CA" dirty="0" smtClean="0">
                <a:effectLst/>
              </a:rPr>
            </a:br>
            <a:r>
              <a:rPr lang="en-CA" dirty="0">
                <a:hlinkClick r:id="rId3"/>
              </a:rPr>
              <a:t>Paul Tough</a:t>
            </a:r>
            <a:r>
              <a:rPr lang="en-CA" dirty="0" smtClean="0">
                <a:effectLst/>
              </a:rPr>
              <a:t>, </a:t>
            </a:r>
            <a:r>
              <a:rPr lang="en-CA" dirty="0">
                <a:hlinkClick r:id="rId4"/>
              </a:rPr>
              <a:t>New York Times</a:t>
            </a:r>
            <a:r>
              <a:rPr lang="en-CA" dirty="0" smtClean="0">
                <a:effectLst/>
              </a:rPr>
              <a:t>, May 27, 2014</a:t>
            </a:r>
            <a:br>
              <a:rPr lang="en-CA" dirty="0" smtClean="0">
                <a:effectLst/>
              </a:rPr>
            </a:br>
            <a:r>
              <a:rPr lang="en-CA" i="1" dirty="0" smtClean="0">
                <a:effectLst/>
              </a:rPr>
              <a:t>Commentary by Stephen Downes</a:t>
            </a:r>
            <a:r>
              <a:rPr lang="en-CA" dirty="0" smtClean="0">
                <a:effectLst/>
              </a:rPr>
              <a:t> </a:t>
            </a:r>
          </a:p>
          <a:p>
            <a:r>
              <a:rPr lang="en-CA" dirty="0" smtClean="0">
                <a:effectLst/>
              </a:rPr>
              <a:t>So this is part of what we're up against when we're trying to support a more egalitarian system of education: "whether a student graduates or not seems to depend today almost entirely on just one factor — how much money his or her parents make.... it will always be the case that the kids who have need are going to have been denied a lot of the academic preparation and opportunities for identity formation that the affluent kids have been given." I can speak to that from experience.</a:t>
            </a:r>
          </a:p>
          <a:p>
            <a:endParaRPr lang="en-CA" dirty="0"/>
          </a:p>
        </p:txBody>
      </p:sp>
    </p:spTree>
    <p:extLst>
      <p:ext uri="{BB962C8B-B14F-4D97-AF65-F5344CB8AC3E}">
        <p14:creationId xmlns:p14="http://schemas.microsoft.com/office/powerpoint/2010/main" val="41667646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62500" lnSpcReduction="20000"/>
          </a:bodyPr>
          <a:lstStyle/>
          <a:p>
            <a:r>
              <a:rPr lang="en-CA" b="1" dirty="0" smtClean="0">
                <a:effectLst/>
                <a:hlinkClick r:id="rId2"/>
              </a:rPr>
              <a:t>MOOC Research Initiative: Reports Released</a:t>
            </a:r>
            <a:r>
              <a:rPr lang="en-CA" dirty="0" smtClean="0">
                <a:effectLst/>
              </a:rPr>
              <a:t/>
            </a:r>
            <a:br>
              <a:rPr lang="en-CA" dirty="0" smtClean="0">
                <a:effectLst/>
              </a:rPr>
            </a:br>
            <a:r>
              <a:rPr lang="en-CA" dirty="0">
                <a:hlinkClick r:id="rId3"/>
              </a:rPr>
              <a:t>George Siemens</a:t>
            </a:r>
            <a:r>
              <a:rPr lang="en-CA" dirty="0" smtClean="0">
                <a:effectLst/>
              </a:rPr>
              <a:t>, </a:t>
            </a:r>
            <a:r>
              <a:rPr lang="en-CA" dirty="0" err="1">
                <a:hlinkClick r:id="rId4"/>
              </a:rPr>
              <a:t>elearnspace</a:t>
            </a:r>
            <a:r>
              <a:rPr lang="en-CA" dirty="0" smtClean="0">
                <a:effectLst/>
              </a:rPr>
              <a:t>, Jun 10, 2014</a:t>
            </a:r>
            <a:br>
              <a:rPr lang="en-CA" dirty="0" smtClean="0">
                <a:effectLst/>
              </a:rPr>
            </a:br>
            <a:r>
              <a:rPr lang="en-CA" i="1" dirty="0" smtClean="0">
                <a:effectLst/>
              </a:rPr>
              <a:t>Commentary by Stephen Downes</a:t>
            </a:r>
            <a:r>
              <a:rPr lang="en-CA" dirty="0" smtClean="0">
                <a:effectLst/>
              </a:rPr>
              <a:t> </a:t>
            </a:r>
          </a:p>
          <a:p>
            <a:r>
              <a:rPr lang="en-CA" dirty="0" smtClean="0">
                <a:effectLst/>
              </a:rPr>
              <a:t>George Siemens posts that the </a:t>
            </a:r>
            <a:r>
              <a:rPr lang="en-CA" dirty="0" smtClean="0">
                <a:effectLst/>
                <a:hlinkClick r:id="rId2"/>
              </a:rPr>
              <a:t>reports</a:t>
            </a:r>
            <a:r>
              <a:rPr lang="en-CA" dirty="0" smtClean="0">
                <a:effectLst/>
              </a:rPr>
              <a:t> from the MOOC Research Initiative are now available. There's a disclaimer on the page saying "reports have not been peer reviewed and are provided without comment or assessment regarding research method and outcome" but I read through a dozen of so of them and find the work would be generally acceptable in academic journals (provided they added a 'literature review' section citing previously published works by the journal's editors and reviewers). The focus of the studies was empirical, ranging from an examination of media coverage to analysis of videos viewed to clickstream analysis to network graphs. But for all that many of the MOOCs studied were pretty similar to traditional courses (there </a:t>
            </a:r>
            <a:r>
              <a:rPr lang="en-CA" dirty="0" smtClean="0">
                <a:effectLst/>
                <a:hlinkClick r:id="rId5"/>
              </a:rPr>
              <a:t>are</a:t>
            </a:r>
            <a:r>
              <a:rPr lang="en-CA" dirty="0" smtClean="0">
                <a:effectLst/>
              </a:rPr>
              <a:t> </a:t>
            </a:r>
            <a:r>
              <a:rPr lang="en-CA" dirty="0" smtClean="0">
                <a:effectLst/>
                <a:hlinkClick r:id="rId6"/>
              </a:rPr>
              <a:t>exceptions</a:t>
            </a:r>
            <a:r>
              <a:rPr lang="en-CA" dirty="0" smtClean="0">
                <a:effectLst/>
              </a:rPr>
              <a:t>) and the surveys produce unsurprising results. (Image: </a:t>
            </a:r>
            <a:r>
              <a:rPr lang="en-CA" dirty="0" smtClean="0">
                <a:effectLst/>
                <a:hlinkClick r:id="rId7"/>
              </a:rPr>
              <a:t>Kellogg, Booth and Oliver</a:t>
            </a:r>
            <a:r>
              <a:rPr lang="en-CA" dirty="0" smtClean="0">
                <a:effectLst/>
              </a:rPr>
              <a:t>) Related: Siemens is </a:t>
            </a:r>
            <a:r>
              <a:rPr lang="en-CA" dirty="0" smtClean="0">
                <a:effectLst/>
                <a:hlinkClick r:id="rId8"/>
              </a:rPr>
              <a:t>running a MOOC</a:t>
            </a:r>
            <a:r>
              <a:rPr lang="en-CA" dirty="0" smtClean="0">
                <a:effectLst/>
              </a:rPr>
              <a:t> about analytics on </a:t>
            </a:r>
            <a:r>
              <a:rPr lang="en-CA" dirty="0" err="1" smtClean="0">
                <a:effectLst/>
              </a:rPr>
              <a:t>edX</a:t>
            </a:r>
            <a:r>
              <a:rPr lang="en-CA" dirty="0" smtClean="0">
                <a:effectLst/>
              </a:rPr>
              <a:t> this fall (turncoat! ;) ).</a:t>
            </a:r>
          </a:p>
          <a:p>
            <a:endParaRPr lang="en-CA" dirty="0"/>
          </a:p>
        </p:txBody>
      </p:sp>
      <p:pic>
        <p:nvPicPr>
          <p:cNvPr id="2867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79912" y="548680"/>
            <a:ext cx="4872410" cy="2806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66709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85000" lnSpcReduction="10000"/>
          </a:bodyPr>
          <a:lstStyle/>
          <a:p>
            <a:r>
              <a:rPr lang="en-CA" b="1" dirty="0" smtClean="0">
                <a:effectLst/>
                <a:hlinkClick r:id="rId2"/>
              </a:rPr>
              <a:t>MOOCs Won’t Replace Business Schools — They’ll Diversify Them</a:t>
            </a:r>
            <a:r>
              <a:rPr lang="en-CA" dirty="0" smtClean="0">
                <a:effectLst/>
              </a:rPr>
              <a:t/>
            </a:r>
            <a:br>
              <a:rPr lang="en-CA" dirty="0" smtClean="0">
                <a:effectLst/>
              </a:rPr>
            </a:br>
            <a:r>
              <a:rPr lang="en-CA" dirty="0">
                <a:hlinkClick r:id="rId3"/>
              </a:rPr>
              <a:t>Gayle Christensen</a:t>
            </a:r>
            <a:r>
              <a:rPr lang="en-CA" dirty="0" smtClean="0">
                <a:effectLst/>
              </a:rPr>
              <a:t>, </a:t>
            </a:r>
            <a:r>
              <a:rPr lang="en-CA" dirty="0">
                <a:hlinkClick r:id="rId4"/>
              </a:rPr>
              <a:t>Brandon Alcorn</a:t>
            </a:r>
            <a:r>
              <a:rPr lang="en-CA" dirty="0" smtClean="0">
                <a:effectLst/>
              </a:rPr>
              <a:t>, </a:t>
            </a:r>
            <a:r>
              <a:rPr lang="en-CA" dirty="0">
                <a:hlinkClick r:id="rId5"/>
              </a:rPr>
              <a:t>Ezekiel Emanuel</a:t>
            </a:r>
            <a:r>
              <a:rPr lang="en-CA" dirty="0" smtClean="0">
                <a:effectLst/>
              </a:rPr>
              <a:t>, </a:t>
            </a:r>
            <a:r>
              <a:rPr lang="en-CA" dirty="0">
                <a:hlinkClick r:id="rId6"/>
              </a:rPr>
              <a:t>Harvard Business Review Blogs</a:t>
            </a:r>
            <a:r>
              <a:rPr lang="en-CA" dirty="0" smtClean="0">
                <a:effectLst/>
              </a:rPr>
              <a:t>, Jun 06, 2014</a:t>
            </a:r>
            <a:br>
              <a:rPr lang="en-CA" dirty="0" smtClean="0">
                <a:effectLst/>
              </a:rPr>
            </a:br>
            <a:r>
              <a:rPr lang="en-CA" i="1" dirty="0" smtClean="0">
                <a:effectLst/>
              </a:rPr>
              <a:t>Commentary by Stephen Downes</a:t>
            </a:r>
            <a:r>
              <a:rPr lang="en-CA" dirty="0" smtClean="0">
                <a:effectLst/>
              </a:rPr>
              <a:t> </a:t>
            </a:r>
          </a:p>
          <a:p>
            <a:r>
              <a:rPr lang="en-CA" dirty="0" smtClean="0">
                <a:effectLst/>
              </a:rPr>
              <a:t>This idea here is that MOOCs are effective </a:t>
            </a:r>
            <a:r>
              <a:rPr lang="en-CA" dirty="0" err="1" smtClean="0">
                <a:effectLst/>
              </a:rPr>
              <a:t>advertsing</a:t>
            </a:r>
            <a:r>
              <a:rPr lang="en-CA" dirty="0" smtClean="0">
                <a:effectLst/>
              </a:rPr>
              <a:t> vehicles that will help these schools attract the demographics they want, especially since they have a global reach. Of course, this is true for every agency which launches a MOOC, so if everyone launches MOOCs, it's all a wash.</a:t>
            </a:r>
          </a:p>
          <a:p>
            <a:endParaRPr lang="en-CA" dirty="0"/>
          </a:p>
        </p:txBody>
      </p:sp>
      <p:pic>
        <p:nvPicPr>
          <p:cNvPr id="3584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88024" y="620688"/>
            <a:ext cx="3476625" cy="2047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2155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62500" lnSpcReduction="20000"/>
          </a:bodyPr>
          <a:lstStyle/>
          <a:p>
            <a:r>
              <a:rPr lang="en-CA" b="1" dirty="0" smtClean="0">
                <a:effectLst/>
                <a:hlinkClick r:id="rId2"/>
              </a:rPr>
              <a:t>Conventional Online Higher Education Will Absorb MOOCs, 2 Reports Say</a:t>
            </a:r>
            <a:r>
              <a:rPr lang="en-CA" dirty="0" smtClean="0">
                <a:effectLst/>
              </a:rPr>
              <a:t/>
            </a:r>
            <a:br>
              <a:rPr lang="en-CA" dirty="0" smtClean="0">
                <a:effectLst/>
              </a:rPr>
            </a:br>
            <a:r>
              <a:rPr lang="en-CA" dirty="0">
                <a:hlinkClick r:id="rId3"/>
              </a:rPr>
              <a:t>Steve Kolowich</a:t>
            </a:r>
            <a:r>
              <a:rPr lang="en-CA" dirty="0" smtClean="0">
                <a:effectLst/>
              </a:rPr>
              <a:t>, </a:t>
            </a:r>
            <a:r>
              <a:rPr lang="en-CA" dirty="0">
                <a:hlinkClick r:id="rId4"/>
              </a:rPr>
              <a:t>The Chronicle: Wired Campus Blog</a:t>
            </a:r>
            <a:r>
              <a:rPr lang="en-CA" dirty="0" smtClean="0">
                <a:effectLst/>
              </a:rPr>
              <a:t>, May 16, 2014</a:t>
            </a:r>
            <a:br>
              <a:rPr lang="en-CA" dirty="0" smtClean="0">
                <a:effectLst/>
              </a:rPr>
            </a:br>
            <a:r>
              <a:rPr lang="en-CA" i="1" dirty="0" smtClean="0">
                <a:effectLst/>
              </a:rPr>
              <a:t>Commentary by Stephen Downes</a:t>
            </a:r>
            <a:r>
              <a:rPr lang="en-CA" dirty="0" smtClean="0">
                <a:effectLst/>
              </a:rPr>
              <a:t> </a:t>
            </a:r>
          </a:p>
          <a:p>
            <a:r>
              <a:rPr lang="en-CA" dirty="0" smtClean="0">
                <a:effectLst/>
              </a:rPr>
              <a:t>I think that the most interesting thing about this headline is that it asserts that there is such a thing as 'conventional online higher education'. Even a few years ago the words would have choked in the Chronicle headline writer's pen. So the two reports are from Center on Higher Education Reform at the American Enterprise Institute, which released the </a:t>
            </a:r>
            <a:r>
              <a:rPr lang="en-CA" dirty="0" smtClean="0">
                <a:effectLst/>
                <a:hlinkClick r:id="rId5"/>
              </a:rPr>
              <a:t>Bellwether report</a:t>
            </a:r>
            <a:r>
              <a:rPr lang="en-CA" dirty="0" smtClean="0">
                <a:effectLst/>
              </a:rPr>
              <a:t>, and Teachers College at Columbia University, which released </a:t>
            </a:r>
            <a:r>
              <a:rPr lang="en-CA" dirty="0" smtClean="0">
                <a:effectLst/>
                <a:hlinkClick r:id="rId6"/>
              </a:rPr>
              <a:t>a report</a:t>
            </a:r>
            <a:r>
              <a:rPr lang="en-CA" dirty="0" smtClean="0">
                <a:effectLst/>
              </a:rPr>
              <a:t> cited here the other day. That </a:t>
            </a:r>
            <a:r>
              <a:rPr lang="en-CA" i="1" dirty="0" smtClean="0">
                <a:effectLst/>
              </a:rPr>
              <a:t>institutions</a:t>
            </a:r>
            <a:r>
              <a:rPr lang="en-CA" dirty="0" smtClean="0">
                <a:effectLst/>
              </a:rPr>
              <a:t> will simply absorb MOOCs doesn't surprise me - they have very different goals and ambitions from the rest of us. But ask the question differently, and you get a different answer. Will massive open online learning survive? Almost certainly - part of the new reality institutions must now deal with is that free versions of their course materials (or materials very similar to their course materials) will exist online. And institutions won't absorb that. They can't.</a:t>
            </a:r>
          </a:p>
          <a:p>
            <a:endParaRPr lang="en-CA" dirty="0"/>
          </a:p>
        </p:txBody>
      </p:sp>
    </p:spTree>
    <p:extLst>
      <p:ext uri="{BB962C8B-B14F-4D97-AF65-F5344CB8AC3E}">
        <p14:creationId xmlns:p14="http://schemas.microsoft.com/office/powerpoint/2010/main" val="4285720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62500" lnSpcReduction="20000"/>
          </a:bodyPr>
          <a:lstStyle/>
          <a:p>
            <a:r>
              <a:rPr lang="en-CA" dirty="0" smtClean="0">
                <a:effectLst/>
              </a:rPr>
              <a:t/>
            </a:r>
            <a:br>
              <a:rPr lang="en-CA" dirty="0" smtClean="0">
                <a:effectLst/>
              </a:rPr>
            </a:br>
            <a:r>
              <a:rPr lang="en-CA" b="1" dirty="0" err="1" smtClean="0">
                <a:effectLst/>
                <a:hlinkClick r:id="rId2"/>
              </a:rPr>
              <a:t>Coursera</a:t>
            </a:r>
            <a:r>
              <a:rPr lang="en-CA" b="1" dirty="0" smtClean="0">
                <a:effectLst/>
                <a:hlinkClick r:id="rId2"/>
              </a:rPr>
              <a:t> shifts focus from ‘impact on learners’ to ‘reach of universities’</a:t>
            </a:r>
            <a:r>
              <a:rPr lang="en-CA" dirty="0" smtClean="0">
                <a:effectLst/>
              </a:rPr>
              <a:t/>
            </a:r>
            <a:br>
              <a:rPr lang="en-CA" dirty="0" smtClean="0">
                <a:effectLst/>
              </a:rPr>
            </a:br>
            <a:r>
              <a:rPr lang="en-CA" dirty="0">
                <a:hlinkClick r:id="rId3"/>
              </a:rPr>
              <a:t>Michael Feldstein</a:t>
            </a:r>
            <a:r>
              <a:rPr lang="en-CA" dirty="0" smtClean="0">
                <a:effectLst/>
              </a:rPr>
              <a:t>, </a:t>
            </a:r>
            <a:r>
              <a:rPr lang="en-CA" dirty="0">
                <a:hlinkClick r:id="rId4"/>
              </a:rPr>
              <a:t>e-Literate</a:t>
            </a:r>
            <a:r>
              <a:rPr lang="en-CA" dirty="0" smtClean="0">
                <a:effectLst/>
              </a:rPr>
              <a:t>, Jun 25, 2014</a:t>
            </a:r>
            <a:br>
              <a:rPr lang="en-CA" dirty="0" smtClean="0">
                <a:effectLst/>
              </a:rPr>
            </a:br>
            <a:r>
              <a:rPr lang="en-CA" i="1" dirty="0" smtClean="0">
                <a:effectLst/>
              </a:rPr>
              <a:t>Commentary by Stephen Downes</a:t>
            </a:r>
            <a:r>
              <a:rPr lang="en-CA" dirty="0" smtClean="0">
                <a:effectLst/>
              </a:rPr>
              <a:t> </a:t>
            </a:r>
          </a:p>
          <a:p>
            <a:r>
              <a:rPr lang="en-CA" dirty="0" smtClean="0">
                <a:effectLst/>
              </a:rPr>
              <a:t>Just to note this, so we don't miss it: "Richard C. Levin, the new chief executive of </a:t>
            </a:r>
            <a:r>
              <a:rPr lang="en-CA" dirty="0" err="1" smtClean="0">
                <a:effectLst/>
              </a:rPr>
              <a:t>Coursera</a:t>
            </a:r>
            <a:r>
              <a:rPr lang="en-CA" dirty="0" smtClean="0">
                <a:effectLst/>
              </a:rPr>
              <a:t> [says] the talk of “flipped classrooms” and “blended learning” — weaving MOOCs into classroom experiences — is not mere hype. 'But that is not the big picture,' Levin said in a visit last week to The Washington Post. 'The big picture is this magnifies the reach of universities by two or three orders of magnitude.'" Feldstein comments (cynically?) "It is possible that Levin’s focus will </a:t>
            </a:r>
            <a:r>
              <a:rPr lang="en-CA" i="1" dirty="0" smtClean="0">
                <a:effectLst/>
              </a:rPr>
              <a:t>indirectly</a:t>
            </a:r>
            <a:r>
              <a:rPr lang="en-CA" dirty="0" smtClean="0">
                <a:effectLst/>
              </a:rPr>
              <a:t> improve the learning potential of </a:t>
            </a:r>
            <a:r>
              <a:rPr lang="en-CA" dirty="0" err="1" smtClean="0">
                <a:effectLst/>
              </a:rPr>
              <a:t>Coursera’s</a:t>
            </a:r>
            <a:r>
              <a:rPr lang="en-CA" dirty="0" smtClean="0">
                <a:effectLst/>
              </a:rPr>
              <a:t> products and services, but it is worth noting a significant change in focus from the largest MOOC provider." See also the </a:t>
            </a:r>
            <a:r>
              <a:rPr lang="en-CA" dirty="0" smtClean="0">
                <a:effectLst/>
                <a:hlinkClick r:id="rId5"/>
              </a:rPr>
              <a:t>Chronicle's coverage</a:t>
            </a:r>
            <a:r>
              <a:rPr lang="en-CA" dirty="0" smtClean="0">
                <a:effectLst/>
              </a:rPr>
              <a:t> of the same announcement; "</a:t>
            </a:r>
            <a:r>
              <a:rPr lang="en-CA" dirty="0" err="1" smtClean="0">
                <a:effectLst/>
              </a:rPr>
              <a:t>esearchers</a:t>
            </a:r>
            <a:r>
              <a:rPr lang="en-CA" dirty="0" smtClean="0">
                <a:effectLst/>
              </a:rPr>
              <a:t> at Columbia University published a </a:t>
            </a:r>
            <a:r>
              <a:rPr lang="en-CA" dirty="0" smtClean="0">
                <a:effectLst/>
                <a:hlinkClick r:id="rId6"/>
              </a:rPr>
              <a:t>paper</a:t>
            </a:r>
            <a:r>
              <a:rPr lang="en-CA" dirty="0" smtClean="0">
                <a:effectLst/>
              </a:rPr>
              <a:t> noting that many university stakeholders are unclear about why they are investing in MOOCs." Related: </a:t>
            </a:r>
            <a:r>
              <a:rPr lang="en-CA" dirty="0" smtClean="0">
                <a:effectLst/>
                <a:hlinkClick r:id="rId7"/>
              </a:rPr>
              <a:t>the value of MOOCs</a:t>
            </a:r>
            <a:r>
              <a:rPr lang="en-CA" dirty="0" smtClean="0">
                <a:effectLst/>
              </a:rPr>
              <a:t> to early adopter universities, EDUCAUSE Review.</a:t>
            </a:r>
          </a:p>
          <a:p>
            <a:endParaRPr lang="en-CA" dirty="0"/>
          </a:p>
        </p:txBody>
      </p:sp>
    </p:spTree>
    <p:extLst>
      <p:ext uri="{BB962C8B-B14F-4D97-AF65-F5344CB8AC3E}">
        <p14:creationId xmlns:p14="http://schemas.microsoft.com/office/powerpoint/2010/main" val="30021483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62500" lnSpcReduction="20000"/>
          </a:bodyPr>
          <a:lstStyle/>
          <a:p>
            <a:r>
              <a:rPr lang="en-CA" b="1" dirty="0" smtClean="0">
                <a:effectLst/>
                <a:hlinkClick r:id="rId2"/>
              </a:rPr>
              <a:t>Brilliance struck. We call it Canvas Catalog.</a:t>
            </a:r>
            <a:r>
              <a:rPr lang="en-CA" dirty="0" smtClean="0">
                <a:effectLst/>
              </a:rPr>
              <a:t/>
            </a:r>
            <a:br>
              <a:rPr lang="en-CA" dirty="0" smtClean="0">
                <a:effectLst/>
              </a:rPr>
            </a:br>
            <a:r>
              <a:rPr lang="en-CA" dirty="0">
                <a:hlinkClick r:id="rId3"/>
              </a:rPr>
              <a:t>Matt Goodwin</a:t>
            </a:r>
            <a:r>
              <a:rPr lang="en-CA" dirty="0" smtClean="0">
                <a:effectLst/>
              </a:rPr>
              <a:t>, </a:t>
            </a:r>
            <a:r>
              <a:rPr lang="en-CA" dirty="0">
                <a:hlinkClick r:id="rId4"/>
              </a:rPr>
              <a:t>Canvas by </a:t>
            </a:r>
            <a:r>
              <a:rPr lang="en-CA" dirty="0" err="1">
                <a:hlinkClick r:id="rId4"/>
              </a:rPr>
              <a:t>Instructure</a:t>
            </a:r>
            <a:r>
              <a:rPr lang="en-CA" dirty="0" smtClean="0">
                <a:effectLst/>
              </a:rPr>
              <a:t>, May 30, 2014</a:t>
            </a:r>
            <a:br>
              <a:rPr lang="en-CA" dirty="0" smtClean="0">
                <a:effectLst/>
              </a:rPr>
            </a:br>
            <a:r>
              <a:rPr lang="en-CA" i="1" dirty="0" smtClean="0">
                <a:effectLst/>
              </a:rPr>
              <a:t>Commentary by Stephen Downes</a:t>
            </a:r>
            <a:r>
              <a:rPr lang="en-CA" dirty="0" smtClean="0">
                <a:effectLst/>
              </a:rPr>
              <a:t> </a:t>
            </a:r>
          </a:p>
          <a:p>
            <a:r>
              <a:rPr lang="en-CA" dirty="0" err="1" smtClean="0">
                <a:effectLst/>
              </a:rPr>
              <a:t>Instructure</a:t>
            </a:r>
            <a:r>
              <a:rPr lang="en-CA" dirty="0" smtClean="0">
                <a:effectLst/>
              </a:rPr>
              <a:t> is launching a new product called Canvas Catalog, "a white-label platform that enables any institution, government entity, university or K-12 school to create a branded index of online courses." This means, according to the blog post, "any organization using Canvas now has the ability to build a marketplace or storefront for their courses. This gives learners the ability to register, enroll, pay (if that’s your thing), and start taking courses without all the typical hassle." What I'd like to see from this service is an RSS feed - free courses should be freely syndicated (</a:t>
            </a:r>
            <a:r>
              <a:rPr lang="en-CA" dirty="0" smtClean="0">
                <a:effectLst/>
                <a:hlinkClick r:id="rId5"/>
              </a:rPr>
              <a:t>here's a sample RSS-Events file</a:t>
            </a:r>
            <a:r>
              <a:rPr lang="en-CA" dirty="0" smtClean="0">
                <a:effectLst/>
              </a:rPr>
              <a:t> and the RSS-Events schema is </a:t>
            </a:r>
            <a:r>
              <a:rPr lang="en-CA" dirty="0" smtClean="0">
                <a:effectLst/>
                <a:hlinkClick r:id="rId6"/>
              </a:rPr>
              <a:t>available here</a:t>
            </a:r>
            <a:r>
              <a:rPr lang="en-CA" dirty="0" smtClean="0">
                <a:effectLst/>
              </a:rPr>
              <a:t>). As usual, the announcement comes before the actual product is available, which is always annoying. So is the whole 'accidental invention' analogy, which in this context (and given the existence already of MOOC catalogues) is ridiculous.</a:t>
            </a:r>
          </a:p>
          <a:p>
            <a:endParaRPr lang="en-CA" dirty="0"/>
          </a:p>
        </p:txBody>
      </p:sp>
      <p:pic>
        <p:nvPicPr>
          <p:cNvPr id="5120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23928" y="1052736"/>
            <a:ext cx="4191000" cy="2933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17618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92500" lnSpcReduction="20000"/>
          </a:bodyPr>
          <a:lstStyle/>
          <a:p>
            <a:r>
              <a:rPr lang="en-CA" b="1" dirty="0" smtClean="0">
                <a:effectLst/>
                <a:hlinkClick r:id="rId2"/>
              </a:rPr>
              <a:t>European Multiple MOOC Aggregator</a:t>
            </a:r>
            <a:r>
              <a:rPr lang="en-CA" dirty="0" smtClean="0">
                <a:effectLst/>
              </a:rPr>
              <a:t/>
            </a:r>
            <a:br>
              <a:rPr lang="en-CA" dirty="0" smtClean="0">
                <a:effectLst/>
              </a:rPr>
            </a:br>
            <a:r>
              <a:rPr lang="en-CA" dirty="0">
                <a:hlinkClick r:id="rId3"/>
              </a:rPr>
              <a:t>Various authors</a:t>
            </a:r>
            <a:r>
              <a:rPr lang="en-CA" dirty="0" smtClean="0">
                <a:effectLst/>
              </a:rPr>
              <a:t>, </a:t>
            </a:r>
            <a:r>
              <a:rPr lang="en-CA" dirty="0">
                <a:hlinkClick r:id="rId4"/>
              </a:rPr>
              <a:t>Open Education Europa</a:t>
            </a:r>
            <a:r>
              <a:rPr lang="en-CA" dirty="0" smtClean="0">
                <a:effectLst/>
              </a:rPr>
              <a:t>, Apr 24, 2014</a:t>
            </a:r>
            <a:br>
              <a:rPr lang="en-CA" dirty="0" smtClean="0">
                <a:effectLst/>
              </a:rPr>
            </a:br>
            <a:r>
              <a:rPr lang="en-CA" i="1" dirty="0" smtClean="0">
                <a:effectLst/>
              </a:rPr>
              <a:t>Commentary by Stephen Downes</a:t>
            </a:r>
            <a:r>
              <a:rPr lang="en-CA" dirty="0" smtClean="0">
                <a:effectLst/>
              </a:rPr>
              <a:t> </a:t>
            </a:r>
          </a:p>
          <a:p>
            <a:r>
              <a:rPr lang="en-CA" dirty="0" smtClean="0">
                <a:effectLst/>
              </a:rPr>
              <a:t>Worth a look: "EMMA will provide a system for the delivery of free, open, online courses in multiple languages from different European universities to help preserve Europe’s rich cultural, educational and linguistic heritage and to promote real cross-cultural and multi-lingual learning."</a:t>
            </a:r>
          </a:p>
          <a:p>
            <a:endParaRPr lang="en-CA" dirty="0"/>
          </a:p>
        </p:txBody>
      </p:sp>
      <p:pic>
        <p:nvPicPr>
          <p:cNvPr id="8806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8144" y="1124744"/>
            <a:ext cx="1952625" cy="1266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28439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85000" lnSpcReduction="20000"/>
          </a:bodyPr>
          <a:lstStyle/>
          <a:p>
            <a:r>
              <a:rPr lang="en-CA" b="1" dirty="0" smtClean="0">
                <a:effectLst/>
                <a:hlinkClick r:id="rId2"/>
              </a:rPr>
              <a:t>MOOCs’ disruption is only beginning</a:t>
            </a:r>
            <a:r>
              <a:rPr lang="en-CA" dirty="0" smtClean="0">
                <a:effectLst/>
              </a:rPr>
              <a:t/>
            </a:r>
            <a:br>
              <a:rPr lang="en-CA" dirty="0" smtClean="0">
                <a:effectLst/>
              </a:rPr>
            </a:br>
            <a:r>
              <a:rPr lang="en-CA" dirty="0">
                <a:hlinkClick r:id="rId3"/>
              </a:rPr>
              <a:t>Clayton M. Christensen</a:t>
            </a:r>
            <a:r>
              <a:rPr lang="en-CA" dirty="0" smtClean="0">
                <a:effectLst/>
              </a:rPr>
              <a:t>, </a:t>
            </a:r>
            <a:r>
              <a:rPr lang="en-CA" dirty="0">
                <a:hlinkClick r:id="rId4"/>
              </a:rPr>
              <a:t>Michelle R. Weise</a:t>
            </a:r>
            <a:r>
              <a:rPr lang="en-CA" dirty="0" smtClean="0">
                <a:effectLst/>
              </a:rPr>
              <a:t>, </a:t>
            </a:r>
            <a:r>
              <a:rPr lang="en-CA" dirty="0">
                <a:hlinkClick r:id="rId5"/>
              </a:rPr>
              <a:t>Boston Globe</a:t>
            </a:r>
            <a:r>
              <a:rPr lang="en-CA" dirty="0" smtClean="0">
                <a:effectLst/>
              </a:rPr>
              <a:t>, May 12, 2014</a:t>
            </a:r>
            <a:br>
              <a:rPr lang="en-CA" dirty="0" smtClean="0">
                <a:effectLst/>
              </a:rPr>
            </a:br>
            <a:r>
              <a:rPr lang="en-CA" i="1" dirty="0" smtClean="0">
                <a:effectLst/>
              </a:rPr>
              <a:t>Commentary by Stephen Downes</a:t>
            </a:r>
            <a:r>
              <a:rPr lang="en-CA" dirty="0" smtClean="0">
                <a:effectLst/>
              </a:rPr>
              <a:t> </a:t>
            </a:r>
          </a:p>
          <a:p>
            <a:r>
              <a:rPr lang="en-CA" dirty="0" smtClean="0">
                <a:effectLst/>
              </a:rPr>
              <a:t>What characterizes a bubble isn't the chorus of sceptics. It's thee lack of them. So MOOCs - who have certainly attracted the sceptics - are far from the bubble stage of their existence. So say Clayton M. Christensen and Michelle R. Weise in this op-ed. "Undoubtedly pronouncements over MOOCs’ demise are likewise premature. And their potential to disrupt — on price, technology, even pedagogy — in a long-stagnant industry is only just beginning to be seen."</a:t>
            </a:r>
          </a:p>
          <a:p>
            <a:endParaRPr lang="en-CA" dirty="0"/>
          </a:p>
        </p:txBody>
      </p:sp>
      <p:pic>
        <p:nvPicPr>
          <p:cNvPr id="6451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1920" y="692696"/>
            <a:ext cx="4571999" cy="2043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97123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7500" lnSpcReduction="20000"/>
          </a:bodyPr>
          <a:lstStyle/>
          <a:p>
            <a:r>
              <a:rPr lang="en-CA" b="1" dirty="0" smtClean="0">
                <a:effectLst/>
                <a:hlinkClick r:id="rId2"/>
              </a:rPr>
              <a:t>The Future Of Online Ed Isn't Heading Where You Expect</a:t>
            </a:r>
            <a:r>
              <a:rPr lang="en-CA" dirty="0" smtClean="0">
                <a:effectLst/>
              </a:rPr>
              <a:t/>
            </a:r>
            <a:br>
              <a:rPr lang="en-CA" dirty="0" smtClean="0">
                <a:effectLst/>
              </a:rPr>
            </a:br>
            <a:r>
              <a:rPr lang="en-CA" dirty="0">
                <a:hlinkClick r:id="rId3"/>
              </a:rPr>
              <a:t>Anya </a:t>
            </a:r>
            <a:r>
              <a:rPr lang="en-CA" dirty="0" err="1">
                <a:hlinkClick r:id="rId3"/>
              </a:rPr>
              <a:t>Kamenetz</a:t>
            </a:r>
            <a:r>
              <a:rPr lang="en-CA" dirty="0" smtClean="0">
                <a:effectLst/>
              </a:rPr>
              <a:t>, </a:t>
            </a:r>
            <a:r>
              <a:rPr lang="en-CA" dirty="0">
                <a:hlinkClick r:id="rId4"/>
              </a:rPr>
              <a:t>NPR</a:t>
            </a:r>
            <a:r>
              <a:rPr lang="en-CA" dirty="0" smtClean="0">
                <a:effectLst/>
              </a:rPr>
              <a:t>, May 30, 2014</a:t>
            </a:r>
            <a:br>
              <a:rPr lang="en-CA" dirty="0" smtClean="0">
                <a:effectLst/>
              </a:rPr>
            </a:br>
            <a:r>
              <a:rPr lang="en-CA" i="1" dirty="0" smtClean="0">
                <a:effectLst/>
              </a:rPr>
              <a:t>Commentary by Stephen Downes</a:t>
            </a:r>
            <a:r>
              <a:rPr lang="en-CA" dirty="0" smtClean="0">
                <a:effectLst/>
              </a:rPr>
              <a:t> </a:t>
            </a:r>
          </a:p>
          <a:p>
            <a:r>
              <a:rPr lang="en-CA" dirty="0" smtClean="0">
                <a:effectLst/>
              </a:rPr>
              <a:t>Short article with what is (I think) important news: "Trinidad and Tobago. Its government this week announced the creation of a </a:t>
            </a:r>
            <a:r>
              <a:rPr lang="en-CA" dirty="0" smtClean="0">
                <a:effectLst/>
                <a:hlinkClick r:id="rId5"/>
              </a:rPr>
              <a:t>National Knowledge Network</a:t>
            </a:r>
            <a:r>
              <a:rPr lang="en-CA" dirty="0" smtClean="0">
                <a:effectLst/>
              </a:rPr>
              <a:t> to promote free online learning in partnership with Khan Academy and </a:t>
            </a:r>
            <a:r>
              <a:rPr lang="en-CA" dirty="0" err="1" smtClean="0">
                <a:effectLst/>
              </a:rPr>
              <a:t>Coursera</a:t>
            </a:r>
            <a:r>
              <a:rPr lang="en-CA" dirty="0" smtClean="0">
                <a:effectLst/>
              </a:rPr>
              <a:t>." I think we can ignore the bit about the providers - these can change over time, while the idea of a national networks for free learning is something that can endure, and eventually, become entrenched. We've been seeing a number of stories like this, as the proprietors of these providers work their political connections to get national announcements. </a:t>
            </a:r>
          </a:p>
          <a:p>
            <a:endParaRPr lang="en-CA" dirty="0"/>
          </a:p>
        </p:txBody>
      </p:sp>
      <p:pic>
        <p:nvPicPr>
          <p:cNvPr id="522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1960" y="548680"/>
            <a:ext cx="4400550" cy="3286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34323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7500" lnSpcReduction="20000"/>
          </a:bodyPr>
          <a:lstStyle/>
          <a:p>
            <a:r>
              <a:rPr lang="en-CA" b="1" dirty="0" smtClean="0">
                <a:effectLst/>
                <a:hlinkClick r:id="rId2"/>
              </a:rPr>
              <a:t>Designing a Dual Layer </a:t>
            </a:r>
            <a:r>
              <a:rPr lang="en-CA" b="1" dirty="0" err="1" smtClean="0">
                <a:effectLst/>
                <a:hlinkClick r:id="rId2"/>
              </a:rPr>
              <a:t>cMOOC</a:t>
            </a:r>
            <a:r>
              <a:rPr lang="en-CA" b="1" dirty="0" smtClean="0">
                <a:effectLst/>
                <a:hlinkClick r:id="rId2"/>
              </a:rPr>
              <a:t>/</a:t>
            </a:r>
            <a:r>
              <a:rPr lang="en-CA" b="1" dirty="0" err="1" smtClean="0">
                <a:effectLst/>
                <a:hlinkClick r:id="rId2"/>
              </a:rPr>
              <a:t>xMOOC</a:t>
            </a:r>
            <a:r>
              <a:rPr lang="en-CA" dirty="0" smtClean="0">
                <a:effectLst/>
              </a:rPr>
              <a:t/>
            </a:r>
            <a:br>
              <a:rPr lang="en-CA" dirty="0" smtClean="0">
                <a:effectLst/>
              </a:rPr>
            </a:br>
            <a:r>
              <a:rPr lang="en-CA" dirty="0">
                <a:hlinkClick r:id="rId3"/>
              </a:rPr>
              <a:t>Matt </a:t>
            </a:r>
            <a:r>
              <a:rPr lang="en-CA" dirty="0" err="1">
                <a:hlinkClick r:id="rId3"/>
              </a:rPr>
              <a:t>Crosslin</a:t>
            </a:r>
            <a:r>
              <a:rPr lang="en-CA" dirty="0" smtClean="0">
                <a:effectLst/>
              </a:rPr>
              <a:t>, </a:t>
            </a:r>
            <a:r>
              <a:rPr lang="en-CA" dirty="0" err="1">
                <a:hlinkClick r:id="rId4"/>
              </a:rPr>
              <a:t>EduGeek</a:t>
            </a:r>
            <a:r>
              <a:rPr lang="en-CA" dirty="0">
                <a:hlinkClick r:id="rId4"/>
              </a:rPr>
              <a:t> Journal</a:t>
            </a:r>
            <a:r>
              <a:rPr lang="en-CA" dirty="0" smtClean="0">
                <a:effectLst/>
              </a:rPr>
              <a:t>, May 06, 2014</a:t>
            </a:r>
            <a:br>
              <a:rPr lang="en-CA" dirty="0" smtClean="0">
                <a:effectLst/>
              </a:rPr>
            </a:br>
            <a:r>
              <a:rPr lang="en-CA" i="1" dirty="0" smtClean="0">
                <a:effectLst/>
              </a:rPr>
              <a:t>Commentary by Stephen Downes</a:t>
            </a:r>
            <a:r>
              <a:rPr lang="en-CA" dirty="0" smtClean="0">
                <a:effectLst/>
              </a:rPr>
              <a:t> </a:t>
            </a:r>
          </a:p>
          <a:p>
            <a:r>
              <a:rPr lang="en-CA" dirty="0" smtClean="0">
                <a:effectLst/>
              </a:rPr>
              <a:t>Honestly, I don't know </a:t>
            </a:r>
            <a:r>
              <a:rPr lang="en-CA" i="1" dirty="0" smtClean="0">
                <a:effectLst/>
              </a:rPr>
              <a:t>why</a:t>
            </a:r>
            <a:r>
              <a:rPr lang="en-CA" dirty="0" smtClean="0">
                <a:effectLst/>
              </a:rPr>
              <a:t> you'd want to design a 'dual layer </a:t>
            </a:r>
            <a:r>
              <a:rPr lang="en-CA" dirty="0" err="1" smtClean="0">
                <a:effectLst/>
              </a:rPr>
              <a:t>cMOOC</a:t>
            </a:r>
            <a:r>
              <a:rPr lang="en-CA" dirty="0" smtClean="0">
                <a:effectLst/>
              </a:rPr>
              <a:t>/</a:t>
            </a:r>
            <a:r>
              <a:rPr lang="en-CA" dirty="0" err="1" smtClean="0">
                <a:effectLst/>
              </a:rPr>
              <a:t>xMOOC</a:t>
            </a:r>
            <a:r>
              <a:rPr lang="en-CA" dirty="0" smtClean="0">
                <a:effectLst/>
              </a:rPr>
              <a:t>' - but let's listen to the proposal. "At any time that the learners on the </a:t>
            </a:r>
            <a:r>
              <a:rPr lang="en-CA" dirty="0" err="1" smtClean="0">
                <a:effectLst/>
              </a:rPr>
              <a:t>cMOOC</a:t>
            </a:r>
            <a:r>
              <a:rPr lang="en-CA" dirty="0" smtClean="0">
                <a:effectLst/>
              </a:rPr>
              <a:t> track need help (or at some point, when the AI data identifies a need), they can be directed towards the appropriate part of the </a:t>
            </a:r>
            <a:r>
              <a:rPr lang="en-CA" dirty="0" err="1" smtClean="0">
                <a:effectLst/>
              </a:rPr>
              <a:t>xMOOC</a:t>
            </a:r>
            <a:r>
              <a:rPr lang="en-CA" dirty="0" smtClean="0">
                <a:effectLst/>
              </a:rPr>
              <a:t> track for help. At any time the learners on the </a:t>
            </a:r>
            <a:r>
              <a:rPr lang="en-CA" dirty="0" err="1" smtClean="0">
                <a:effectLst/>
              </a:rPr>
              <a:t>xMOOC</a:t>
            </a:r>
            <a:r>
              <a:rPr lang="en-CA" dirty="0" smtClean="0">
                <a:effectLst/>
              </a:rPr>
              <a:t> track start to get comfortable with the idea of interacting with others (or the AI data identifies this), they can move into the </a:t>
            </a:r>
            <a:r>
              <a:rPr lang="en-CA" dirty="0" err="1" smtClean="0">
                <a:effectLst/>
              </a:rPr>
              <a:t>cMOOC</a:t>
            </a:r>
            <a:r>
              <a:rPr lang="en-CA" dirty="0" smtClean="0">
                <a:effectLst/>
              </a:rPr>
              <a:t> track." </a:t>
            </a:r>
            <a:r>
              <a:rPr lang="en-CA" i="1" dirty="0" smtClean="0">
                <a:effectLst/>
              </a:rPr>
              <a:t>Or </a:t>
            </a:r>
            <a:r>
              <a:rPr lang="en-CA" dirty="0" smtClean="0">
                <a:effectLst/>
              </a:rPr>
              <a:t>- we could just seed the discussion with learning resources on an ongoing basis, as appropriate.</a:t>
            </a:r>
          </a:p>
          <a:p>
            <a:endParaRPr lang="en-CA" dirty="0"/>
          </a:p>
        </p:txBody>
      </p:sp>
      <p:pic>
        <p:nvPicPr>
          <p:cNvPr id="686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7984" y="692696"/>
            <a:ext cx="4098032" cy="2049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99382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62500" lnSpcReduction="20000"/>
          </a:bodyPr>
          <a:lstStyle/>
          <a:p>
            <a:r>
              <a:rPr lang="en-CA" b="1" dirty="0" smtClean="0">
                <a:effectLst/>
                <a:hlinkClick r:id="rId2"/>
              </a:rPr>
              <a:t>Communal Constructivism and Dual Layer MOOCs</a:t>
            </a:r>
            <a:r>
              <a:rPr lang="en-CA" dirty="0" smtClean="0">
                <a:effectLst/>
              </a:rPr>
              <a:t/>
            </a:r>
            <a:br>
              <a:rPr lang="en-CA" dirty="0" smtClean="0">
                <a:effectLst/>
              </a:rPr>
            </a:br>
            <a:r>
              <a:rPr lang="en-CA" dirty="0">
                <a:hlinkClick r:id="rId3"/>
              </a:rPr>
              <a:t>Matt </a:t>
            </a:r>
            <a:r>
              <a:rPr lang="en-CA" dirty="0" err="1">
                <a:hlinkClick r:id="rId3"/>
              </a:rPr>
              <a:t>Crosslin</a:t>
            </a:r>
            <a:r>
              <a:rPr lang="en-CA" dirty="0" smtClean="0">
                <a:effectLst/>
              </a:rPr>
              <a:t>, </a:t>
            </a:r>
            <a:r>
              <a:rPr lang="en-CA" dirty="0" err="1">
                <a:hlinkClick r:id="rId4"/>
              </a:rPr>
              <a:t>EduGeek</a:t>
            </a:r>
            <a:r>
              <a:rPr lang="en-CA" dirty="0">
                <a:hlinkClick r:id="rId4"/>
              </a:rPr>
              <a:t> Journal</a:t>
            </a:r>
            <a:r>
              <a:rPr lang="en-CA" dirty="0" smtClean="0">
                <a:effectLst/>
              </a:rPr>
              <a:t>, Jun 10, 2014</a:t>
            </a:r>
            <a:br>
              <a:rPr lang="en-CA" dirty="0" smtClean="0">
                <a:effectLst/>
              </a:rPr>
            </a:br>
            <a:r>
              <a:rPr lang="en-CA" i="1" dirty="0" smtClean="0">
                <a:effectLst/>
              </a:rPr>
              <a:t>Commentary by Stephen Downes</a:t>
            </a:r>
            <a:r>
              <a:rPr lang="en-CA" dirty="0" smtClean="0">
                <a:effectLst/>
              </a:rPr>
              <a:t> </a:t>
            </a:r>
          </a:p>
          <a:p>
            <a:r>
              <a:rPr lang="en-CA" dirty="0" smtClean="0">
                <a:effectLst/>
              </a:rPr>
              <a:t>There's a lot of interesting work being done on open online learning these days (I can barely comprehend it all). This is an example: a project designed to combine the best of an </a:t>
            </a:r>
            <a:r>
              <a:rPr lang="en-CA" dirty="0" err="1" smtClean="0">
                <a:effectLst/>
              </a:rPr>
              <a:t>xMOOC</a:t>
            </a:r>
            <a:r>
              <a:rPr lang="en-CA" dirty="0" smtClean="0">
                <a:effectLst/>
              </a:rPr>
              <a:t> and a </a:t>
            </a:r>
            <a:r>
              <a:rPr lang="en-CA" dirty="0" err="1" smtClean="0">
                <a:effectLst/>
              </a:rPr>
              <a:t>cMOOC</a:t>
            </a:r>
            <a:r>
              <a:rPr lang="en-CA" dirty="0" smtClean="0">
                <a:effectLst/>
              </a:rPr>
              <a:t>. It sounds simple in practice, but the execution is something different - how do you combine groups and networks (collectives and connectives) in a single environment, especially when the one pushes you toward conformity and the other toward diversity? Here's one possibility: "Communal constructivism is not a new term, but one that is often left out of the discussion (except in a few cases). However, the idea is not that foreign since we often see this idea modeled in </a:t>
            </a:r>
            <a:r>
              <a:rPr lang="en-CA" dirty="0" err="1" smtClean="0">
                <a:effectLst/>
              </a:rPr>
              <a:t>Reddit</a:t>
            </a:r>
            <a:r>
              <a:rPr lang="en-CA" dirty="0" smtClean="0">
                <a:effectLst/>
              </a:rPr>
              <a:t>." But is that really distributed, the way a </a:t>
            </a:r>
            <a:r>
              <a:rPr lang="en-CA" dirty="0" err="1" smtClean="0">
                <a:effectLst/>
              </a:rPr>
              <a:t>cMOOC</a:t>
            </a:r>
            <a:r>
              <a:rPr lang="en-CA" dirty="0" smtClean="0">
                <a:effectLst/>
              </a:rPr>
              <a:t> would be? At a certain point, the movement to collect people into single-site courses collides with the movement toward things like </a:t>
            </a:r>
            <a:r>
              <a:rPr lang="en-CA" dirty="0" err="1" smtClean="0">
                <a:effectLst/>
              </a:rPr>
              <a:t>indieweb</a:t>
            </a:r>
            <a:r>
              <a:rPr lang="en-CA" dirty="0" smtClean="0">
                <a:effectLst/>
              </a:rPr>
              <a:t> and reclaim your domain.</a:t>
            </a:r>
          </a:p>
          <a:p>
            <a:endParaRPr lang="en-CA" dirty="0"/>
          </a:p>
        </p:txBody>
      </p:sp>
    </p:spTree>
    <p:extLst>
      <p:ext uri="{BB962C8B-B14F-4D97-AF65-F5344CB8AC3E}">
        <p14:creationId xmlns:p14="http://schemas.microsoft.com/office/powerpoint/2010/main" val="14407102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0000" lnSpcReduction="20000"/>
          </a:bodyPr>
          <a:lstStyle/>
          <a:p>
            <a:r>
              <a:rPr lang="en-CA" b="1" dirty="0" smtClean="0">
                <a:effectLst/>
                <a:hlinkClick r:id="rId2"/>
              </a:rPr>
              <a:t>A Slew of Studies, Summarized</a:t>
            </a:r>
            <a:r>
              <a:rPr lang="en-CA" dirty="0" smtClean="0">
                <a:effectLst/>
              </a:rPr>
              <a:t/>
            </a:r>
            <a:br>
              <a:rPr lang="en-CA" dirty="0" smtClean="0">
                <a:effectLst/>
              </a:rPr>
            </a:br>
            <a:r>
              <a:rPr lang="en-CA" dirty="0">
                <a:hlinkClick r:id="rId3"/>
              </a:rPr>
              <a:t>Doug Lederman</a:t>
            </a:r>
            <a:r>
              <a:rPr lang="en-CA" dirty="0" smtClean="0">
                <a:effectLst/>
              </a:rPr>
              <a:t>, </a:t>
            </a:r>
            <a:r>
              <a:rPr lang="en-CA" dirty="0">
                <a:hlinkClick r:id="rId4"/>
              </a:rPr>
              <a:t>Inside Higher Ed</a:t>
            </a:r>
            <a:r>
              <a:rPr lang="en-CA" dirty="0" smtClean="0">
                <a:effectLst/>
              </a:rPr>
              <a:t>, Jun 25, 2014</a:t>
            </a:r>
            <a:br>
              <a:rPr lang="en-CA" dirty="0" smtClean="0">
                <a:effectLst/>
              </a:rPr>
            </a:br>
            <a:r>
              <a:rPr lang="en-CA" i="1" dirty="0" smtClean="0">
                <a:effectLst/>
              </a:rPr>
              <a:t>Commentary by Stephen Downes</a:t>
            </a:r>
            <a:r>
              <a:rPr lang="en-CA" dirty="0" smtClean="0">
                <a:effectLst/>
              </a:rPr>
              <a:t> </a:t>
            </a:r>
          </a:p>
          <a:p>
            <a:r>
              <a:rPr lang="en-CA" dirty="0" smtClean="0">
                <a:effectLst/>
              </a:rPr>
              <a:t>The general trend of these three studies reported on in this article is that the cost of higher education isn`t such a barrier to poor people as we thought. The undertone to all three is that they are based on hedges and misleading statistics. The studies show, respectively that: college is still worth it, student aid is harmful, and student debt is overstated. The first result, though, is based on the idea that opportunity cost is lower due to the bad economy. The second blames rising tuition on aid programs. The third is based on a small </a:t>
            </a:r>
            <a:r>
              <a:rPr lang="en-CA" dirty="0" smtClean="0">
                <a:effectLst/>
                <a:hlinkClick r:id="rId5"/>
              </a:rPr>
              <a:t>biased</a:t>
            </a:r>
            <a:r>
              <a:rPr lang="en-CA" dirty="0" smtClean="0">
                <a:effectLst/>
              </a:rPr>
              <a:t> sample of rich people. The sort of question I ask when I see this is: what's motivating these studies?</a:t>
            </a:r>
          </a:p>
          <a:p>
            <a:endParaRPr lang="en-CA" dirty="0"/>
          </a:p>
        </p:txBody>
      </p:sp>
    </p:spTree>
    <p:extLst>
      <p:ext uri="{BB962C8B-B14F-4D97-AF65-F5344CB8AC3E}">
        <p14:creationId xmlns:p14="http://schemas.microsoft.com/office/powerpoint/2010/main" val="19630144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32500" lnSpcReduction="20000"/>
          </a:bodyPr>
          <a:lstStyle/>
          <a:p>
            <a:r>
              <a:rPr lang="en-CA" b="1" dirty="0" smtClean="0">
                <a:effectLst/>
                <a:hlinkClick r:id="rId2"/>
              </a:rPr>
              <a:t>Why Design a </a:t>
            </a:r>
            <a:r>
              <a:rPr lang="en-CA" b="1" dirty="0" err="1" smtClean="0">
                <a:effectLst/>
                <a:hlinkClick r:id="rId2"/>
              </a:rPr>
              <a:t>xMOOC</a:t>
            </a:r>
            <a:r>
              <a:rPr lang="en-CA" b="1" dirty="0" smtClean="0">
                <a:effectLst/>
                <a:hlinkClick r:id="rId2"/>
              </a:rPr>
              <a:t> / </a:t>
            </a:r>
            <a:r>
              <a:rPr lang="en-CA" b="1" dirty="0" err="1" smtClean="0">
                <a:effectLst/>
                <a:hlinkClick r:id="rId2"/>
              </a:rPr>
              <a:t>cMOOC</a:t>
            </a:r>
            <a:r>
              <a:rPr lang="en-CA" b="1" dirty="0" smtClean="0">
                <a:effectLst/>
                <a:hlinkClick r:id="rId2"/>
              </a:rPr>
              <a:t> Hybrid? LTCA Theory</a:t>
            </a:r>
            <a:r>
              <a:rPr lang="en-CA" dirty="0" smtClean="0">
                <a:effectLst/>
              </a:rPr>
              <a:t/>
            </a:r>
            <a:br>
              <a:rPr lang="en-CA" dirty="0" smtClean="0">
                <a:effectLst/>
              </a:rPr>
            </a:br>
            <a:r>
              <a:rPr lang="en-CA" dirty="0">
                <a:hlinkClick r:id="rId3"/>
              </a:rPr>
              <a:t>Matt </a:t>
            </a:r>
            <a:r>
              <a:rPr lang="en-CA" dirty="0" err="1">
                <a:hlinkClick r:id="rId3"/>
              </a:rPr>
              <a:t>Crosslin</a:t>
            </a:r>
            <a:r>
              <a:rPr lang="en-CA" dirty="0" smtClean="0">
                <a:effectLst/>
              </a:rPr>
              <a:t>, </a:t>
            </a:r>
            <a:r>
              <a:rPr lang="en-CA" dirty="0" err="1">
                <a:hlinkClick r:id="rId4"/>
              </a:rPr>
              <a:t>EduGeek</a:t>
            </a:r>
            <a:r>
              <a:rPr lang="en-CA" dirty="0">
                <a:hlinkClick r:id="rId4"/>
              </a:rPr>
              <a:t> Journal</a:t>
            </a:r>
            <a:r>
              <a:rPr lang="en-CA" dirty="0" smtClean="0">
                <a:effectLst/>
              </a:rPr>
              <a:t>, May 08, 2014</a:t>
            </a:r>
            <a:br>
              <a:rPr lang="en-CA" dirty="0" smtClean="0">
                <a:effectLst/>
              </a:rPr>
            </a:br>
            <a:r>
              <a:rPr lang="en-CA" i="1" dirty="0" smtClean="0">
                <a:effectLst/>
              </a:rPr>
              <a:t>Commentary by Stephen Downes</a:t>
            </a:r>
            <a:r>
              <a:rPr lang="en-CA" dirty="0" smtClean="0">
                <a:effectLst/>
              </a:rPr>
              <a:t> </a:t>
            </a:r>
          </a:p>
          <a:p>
            <a:r>
              <a:rPr lang="en-CA" dirty="0" smtClean="0">
                <a:effectLst/>
              </a:rPr>
              <a:t>Matt </a:t>
            </a:r>
            <a:r>
              <a:rPr lang="en-CA" dirty="0" err="1" smtClean="0">
                <a:effectLst/>
              </a:rPr>
              <a:t>Crosslin</a:t>
            </a:r>
            <a:r>
              <a:rPr lang="en-CA" dirty="0" smtClean="0">
                <a:effectLst/>
              </a:rPr>
              <a:t> follows up an earlier post with an explanation of </a:t>
            </a:r>
            <a:r>
              <a:rPr lang="en-CA" i="1" dirty="0" smtClean="0">
                <a:effectLst/>
              </a:rPr>
              <a:t>why</a:t>
            </a:r>
            <a:r>
              <a:rPr lang="en-CA" dirty="0" smtClean="0">
                <a:effectLst/>
              </a:rPr>
              <a:t> he thinks it would be a good idea to build a </a:t>
            </a:r>
            <a:r>
              <a:rPr lang="en-CA" dirty="0" err="1" smtClean="0">
                <a:effectLst/>
              </a:rPr>
              <a:t>cMOOC</a:t>
            </a:r>
            <a:r>
              <a:rPr lang="en-CA" dirty="0" smtClean="0">
                <a:effectLst/>
              </a:rPr>
              <a:t>/</a:t>
            </a:r>
            <a:r>
              <a:rPr lang="en-CA" dirty="0" err="1" smtClean="0">
                <a:effectLst/>
              </a:rPr>
              <a:t>xMOOC</a:t>
            </a:r>
            <a:r>
              <a:rPr lang="en-CA" dirty="0" smtClean="0">
                <a:effectLst/>
              </a:rPr>
              <a:t> hybrid. He writes, "the idea of MOOC layers is really looking at a four pronged approach to the idea of teaching and learning as communicative actions using LTCA theory." This theory, he writes, is  being created by Scott Warren at North Texas, based Jurgen </a:t>
            </a:r>
            <a:r>
              <a:rPr lang="en-CA" dirty="0" err="1" smtClean="0">
                <a:effectLst/>
              </a:rPr>
              <a:t>Habermas</a:t>
            </a:r>
            <a:r>
              <a:rPr lang="en-CA" dirty="0" smtClean="0">
                <a:effectLst/>
              </a:rPr>
              <a:t>, and breaks learning down in to four </a:t>
            </a:r>
            <a:r>
              <a:rPr lang="en-CA" dirty="0" err="1" smtClean="0">
                <a:effectLst/>
              </a:rPr>
              <a:t>majopr</a:t>
            </a:r>
            <a:r>
              <a:rPr lang="en-CA" dirty="0" smtClean="0">
                <a:effectLst/>
              </a:rPr>
              <a:t> activities, some of which are subsumed by </a:t>
            </a:r>
            <a:r>
              <a:rPr lang="en-CA" dirty="0" err="1" smtClean="0">
                <a:effectLst/>
              </a:rPr>
              <a:t>xMOOCs</a:t>
            </a:r>
            <a:r>
              <a:rPr lang="en-CA" dirty="0" smtClean="0">
                <a:effectLst/>
              </a:rPr>
              <a:t> and some by </a:t>
            </a:r>
            <a:r>
              <a:rPr lang="en-CA" dirty="0" err="1" smtClean="0">
                <a:effectLst/>
              </a:rPr>
              <a:t>cMOOCs</a:t>
            </a:r>
            <a:r>
              <a:rPr lang="en-CA" dirty="0" smtClean="0">
                <a:effectLst/>
              </a:rPr>
              <a:t>. To quote </a:t>
            </a:r>
            <a:r>
              <a:rPr lang="en-CA" dirty="0" err="1" smtClean="0">
                <a:effectLst/>
              </a:rPr>
              <a:t>Crosslin</a:t>
            </a:r>
            <a:r>
              <a:rPr lang="en-CA" dirty="0" smtClean="0">
                <a:effectLst/>
              </a:rPr>
              <a:t> at length:</a:t>
            </a:r>
          </a:p>
          <a:p>
            <a:r>
              <a:rPr lang="en-CA" dirty="0" smtClean="0">
                <a:effectLst/>
              </a:rPr>
              <a:t/>
            </a:r>
            <a:br>
              <a:rPr lang="en-CA" dirty="0" smtClean="0">
                <a:effectLst/>
              </a:rPr>
            </a:br>
            <a:r>
              <a:rPr lang="en-CA" dirty="0" smtClean="0">
                <a:effectLst/>
              </a:rPr>
              <a:t/>
            </a:r>
            <a:br>
              <a:rPr lang="en-CA" dirty="0" smtClean="0">
                <a:effectLst/>
              </a:rPr>
            </a:br>
            <a:r>
              <a:rPr lang="en-CA" i="1" dirty="0" smtClean="0">
                <a:effectLst/>
              </a:rPr>
              <a:t>"Normative communicative actions</a:t>
            </a:r>
            <a:r>
              <a:rPr lang="en-CA" dirty="0" smtClean="0">
                <a:effectLst/>
              </a:rPr>
              <a:t> are those that communicate knowledge based on past experiences, such as statements in class instructions that lay out expectations for student activities.</a:t>
            </a:r>
          </a:p>
          <a:p>
            <a:r>
              <a:rPr lang="en-CA" dirty="0" smtClean="0">
                <a:effectLst/>
              </a:rPr>
              <a:t/>
            </a:r>
            <a:br>
              <a:rPr lang="en-CA" dirty="0" smtClean="0">
                <a:effectLst/>
              </a:rPr>
            </a:br>
            <a:r>
              <a:rPr lang="en-CA" i="1" dirty="0" smtClean="0">
                <a:effectLst/>
              </a:rPr>
              <a:t>"Strategic communicative actions</a:t>
            </a:r>
            <a:r>
              <a:rPr lang="en-CA" dirty="0" smtClean="0">
                <a:effectLst/>
              </a:rPr>
              <a:t> are the most familiar educational communicative actions – these occur most often through lectures, textbooks, and other methods where specific reified knowledge is transferred to the learner.</a:t>
            </a:r>
          </a:p>
          <a:p>
            <a:r>
              <a:rPr lang="en-CA" dirty="0" smtClean="0">
                <a:effectLst/>
              </a:rPr>
              <a:t/>
            </a:r>
            <a:br>
              <a:rPr lang="en-CA" dirty="0" smtClean="0">
                <a:effectLst/>
              </a:rPr>
            </a:br>
            <a:r>
              <a:rPr lang="en-CA" i="1" dirty="0" smtClean="0">
                <a:effectLst/>
              </a:rPr>
              <a:t>"</a:t>
            </a:r>
            <a:r>
              <a:rPr lang="en-CA" i="1" dirty="0" err="1" smtClean="0">
                <a:effectLst/>
              </a:rPr>
              <a:t>Constative</a:t>
            </a:r>
            <a:r>
              <a:rPr lang="en-CA" i="1" dirty="0" smtClean="0">
                <a:effectLst/>
              </a:rPr>
              <a:t> communicative actions</a:t>
            </a:r>
            <a:r>
              <a:rPr lang="en-CA" dirty="0" smtClean="0">
                <a:effectLst/>
              </a:rPr>
              <a:t> are debates, arguments, and discourses that allow learners to make claims and counterclaims. </a:t>
            </a:r>
            <a:r>
              <a:rPr lang="en-CA" dirty="0" err="1" smtClean="0">
                <a:effectLst/>
              </a:rPr>
              <a:t>Constative</a:t>
            </a:r>
            <a:r>
              <a:rPr lang="en-CA" dirty="0" smtClean="0">
                <a:effectLst/>
              </a:rPr>
              <a:t> communication is also where social constructivism connects with LTCA theory, as students come to agreement over constructed knowledge through these communicative actions</a:t>
            </a:r>
          </a:p>
          <a:p>
            <a:r>
              <a:rPr lang="en-CA" dirty="0" smtClean="0">
                <a:effectLst/>
              </a:rPr>
              <a:t/>
            </a:r>
            <a:br>
              <a:rPr lang="en-CA" dirty="0" smtClean="0">
                <a:effectLst/>
              </a:rPr>
            </a:br>
            <a:r>
              <a:rPr lang="en-CA" i="1" dirty="0" smtClean="0">
                <a:effectLst/>
              </a:rPr>
              <a:t>"Dramaturgical communicative actions</a:t>
            </a:r>
            <a:r>
              <a:rPr lang="en-CA" dirty="0" smtClean="0">
                <a:effectLst/>
              </a:rPr>
              <a:t> are those that allow for expression. Learners can reflect or create artifacts that express the knowledge they have gained as well as who that knowledge makes them as a person."</a:t>
            </a:r>
          </a:p>
          <a:p>
            <a:r>
              <a:rPr lang="en-CA" dirty="0" smtClean="0">
                <a:effectLst/>
              </a:rPr>
              <a:t/>
            </a:r>
            <a:br>
              <a:rPr lang="en-CA" dirty="0" smtClean="0">
                <a:effectLst/>
              </a:rPr>
            </a:br>
            <a:endParaRPr lang="en-CA" dirty="0" smtClean="0">
              <a:effectLst/>
            </a:endParaRPr>
          </a:p>
          <a:p>
            <a:r>
              <a:rPr lang="en-CA" dirty="0" smtClean="0">
                <a:effectLst/>
              </a:rPr>
              <a:t/>
            </a:r>
            <a:br>
              <a:rPr lang="en-CA" dirty="0" smtClean="0">
                <a:effectLst/>
              </a:rPr>
            </a:br>
            <a:r>
              <a:rPr lang="en-CA" dirty="0" smtClean="0">
                <a:effectLst/>
              </a:rPr>
              <a:t>For my part, I don't think that taxonomies make good theory. Yes, if we look at the full range of </a:t>
            </a:r>
            <a:r>
              <a:rPr lang="en-CA" i="1" dirty="0" smtClean="0">
                <a:effectLst/>
              </a:rPr>
              <a:t>existing</a:t>
            </a:r>
            <a:r>
              <a:rPr lang="en-CA" dirty="0" smtClean="0">
                <a:effectLst/>
              </a:rPr>
              <a:t> practice, we see these forms. But what would we see if we looked only at (say) </a:t>
            </a:r>
            <a:r>
              <a:rPr lang="en-CA" i="1" dirty="0" smtClean="0">
                <a:effectLst/>
              </a:rPr>
              <a:t>effective</a:t>
            </a:r>
            <a:r>
              <a:rPr lang="en-CA" dirty="0" smtClean="0">
                <a:effectLst/>
              </a:rPr>
              <a:t> practice?</a:t>
            </a:r>
          </a:p>
          <a:p>
            <a:endParaRPr lang="en-CA" dirty="0"/>
          </a:p>
        </p:txBody>
      </p:sp>
    </p:spTree>
    <p:extLst>
      <p:ext uri="{BB962C8B-B14F-4D97-AF65-F5344CB8AC3E}">
        <p14:creationId xmlns:p14="http://schemas.microsoft.com/office/powerpoint/2010/main" val="34793721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0000" lnSpcReduction="20000"/>
          </a:bodyPr>
          <a:lstStyle/>
          <a:p>
            <a:r>
              <a:rPr lang="en-CA" b="1" dirty="0" smtClean="0">
                <a:effectLst/>
                <a:hlinkClick r:id="rId2"/>
              </a:rPr>
              <a:t>Why </a:t>
            </a:r>
            <a:r>
              <a:rPr lang="en-CA" b="1" dirty="0" err="1" smtClean="0">
                <a:effectLst/>
                <a:hlinkClick r:id="rId2"/>
              </a:rPr>
              <a:t>Unizin</a:t>
            </a:r>
            <a:r>
              <a:rPr lang="en-CA" b="1" dirty="0" smtClean="0">
                <a:effectLst/>
                <a:hlinkClick r:id="rId2"/>
              </a:rPr>
              <a:t> is a Threat to </a:t>
            </a:r>
            <a:r>
              <a:rPr lang="en-CA" b="1" dirty="0" err="1" smtClean="0">
                <a:effectLst/>
                <a:hlinkClick r:id="rId2"/>
              </a:rPr>
              <a:t>edX</a:t>
            </a:r>
            <a:r>
              <a:rPr lang="en-CA" dirty="0" smtClean="0">
                <a:effectLst/>
              </a:rPr>
              <a:t/>
            </a:r>
            <a:br>
              <a:rPr lang="en-CA" dirty="0" smtClean="0">
                <a:effectLst/>
              </a:rPr>
            </a:br>
            <a:r>
              <a:rPr lang="en-CA" dirty="0">
                <a:hlinkClick r:id="rId3"/>
              </a:rPr>
              <a:t>Michael Feldstein</a:t>
            </a:r>
            <a:r>
              <a:rPr lang="en-CA" dirty="0" smtClean="0">
                <a:effectLst/>
              </a:rPr>
              <a:t>, </a:t>
            </a:r>
            <a:r>
              <a:rPr lang="en-CA" dirty="0">
                <a:hlinkClick r:id="rId4"/>
              </a:rPr>
              <a:t>e-Literate</a:t>
            </a:r>
            <a:r>
              <a:rPr lang="en-CA" dirty="0" smtClean="0">
                <a:effectLst/>
              </a:rPr>
              <a:t>, May 27, 2014</a:t>
            </a:r>
            <a:br>
              <a:rPr lang="en-CA" dirty="0" smtClean="0">
                <a:effectLst/>
              </a:rPr>
            </a:br>
            <a:r>
              <a:rPr lang="en-CA" i="1" dirty="0" smtClean="0">
                <a:effectLst/>
              </a:rPr>
              <a:t>Commentary by Stephen Downes</a:t>
            </a:r>
            <a:r>
              <a:rPr lang="en-CA" dirty="0" smtClean="0">
                <a:effectLst/>
              </a:rPr>
              <a:t> </a:t>
            </a:r>
          </a:p>
          <a:p>
            <a:r>
              <a:rPr lang="en-CA" dirty="0" smtClean="0">
                <a:effectLst/>
              </a:rPr>
              <a:t>e-Literate a week or so </a:t>
            </a:r>
            <a:r>
              <a:rPr lang="en-CA" dirty="0" smtClean="0">
                <a:effectLst/>
                <a:hlinkClick r:id="rId5"/>
              </a:rPr>
              <a:t>broke a story</a:t>
            </a:r>
            <a:r>
              <a:rPr lang="en-CA" dirty="0" smtClean="0">
                <a:effectLst/>
              </a:rPr>
              <a:t> on </a:t>
            </a:r>
            <a:r>
              <a:rPr lang="en-CA" dirty="0" err="1" smtClean="0">
                <a:effectLst/>
              </a:rPr>
              <a:t>Unizin</a:t>
            </a:r>
            <a:r>
              <a:rPr lang="en-CA" dirty="0" smtClean="0">
                <a:effectLst/>
              </a:rPr>
              <a:t>, an initiative from the Indiana University designed to, as Michael Feldstein says, "run the table" on online learning technologies. In this post he adds more; it's an oddly personalized look at the initiative: "If you want to understand </a:t>
            </a:r>
            <a:r>
              <a:rPr lang="en-CA" dirty="0" err="1" smtClean="0">
                <a:effectLst/>
              </a:rPr>
              <a:t>Unizin</a:t>
            </a:r>
            <a:r>
              <a:rPr lang="en-CA" dirty="0" smtClean="0">
                <a:effectLst/>
              </a:rPr>
              <a:t>, you really have to understand Brad Wheeler.... </a:t>
            </a:r>
            <a:r>
              <a:rPr lang="en-CA" dirty="0" err="1" smtClean="0">
                <a:effectLst/>
              </a:rPr>
              <a:t>Unizin</a:t>
            </a:r>
            <a:r>
              <a:rPr lang="en-CA" dirty="0" smtClean="0">
                <a:effectLst/>
              </a:rPr>
              <a:t> has his fingerprints all over it." Well, maybe. "The LMS + MOOC pitch explains why these universities might be interested in a coalition, but it doesn’t fully explain the interest in the Learning Object Repository and analytics system." Really? We couldn't understand these without understanding Brad? Anyhow, do ready these articles - the field of education technology is in a rapid state of flux right now.</a:t>
            </a:r>
          </a:p>
          <a:p>
            <a:endParaRPr lang="en-CA" dirty="0"/>
          </a:p>
        </p:txBody>
      </p:sp>
      <p:pic>
        <p:nvPicPr>
          <p:cNvPr id="5734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8024" y="764704"/>
            <a:ext cx="3581971" cy="25904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20299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47500" lnSpcReduction="20000"/>
          </a:bodyPr>
          <a:lstStyle/>
          <a:p>
            <a:r>
              <a:rPr lang="en-CA" b="1" dirty="0" smtClean="0">
                <a:effectLst/>
                <a:hlinkClick r:id="rId2"/>
              </a:rPr>
              <a:t>Mesh Networks of People</a:t>
            </a:r>
            <a:r>
              <a:rPr lang="en-CA" dirty="0" smtClean="0">
                <a:effectLst/>
              </a:rPr>
              <a:t/>
            </a:r>
            <a:br>
              <a:rPr lang="en-CA" dirty="0" smtClean="0">
                <a:effectLst/>
              </a:rPr>
            </a:br>
            <a:r>
              <a:rPr lang="en-CA" dirty="0">
                <a:hlinkClick r:id="rId3"/>
              </a:rPr>
              <a:t>Alan Levine</a:t>
            </a:r>
            <a:r>
              <a:rPr lang="en-CA" dirty="0" smtClean="0">
                <a:effectLst/>
              </a:rPr>
              <a:t>, </a:t>
            </a:r>
            <a:r>
              <a:rPr lang="en-CA" dirty="0" err="1">
                <a:hlinkClick r:id="rId4"/>
              </a:rPr>
              <a:t>CogDogBlog</a:t>
            </a:r>
            <a:r>
              <a:rPr lang="en-CA" dirty="0" smtClean="0">
                <a:effectLst/>
              </a:rPr>
              <a:t>, May 09, 2014</a:t>
            </a:r>
            <a:br>
              <a:rPr lang="en-CA" dirty="0" smtClean="0">
                <a:effectLst/>
              </a:rPr>
            </a:br>
            <a:r>
              <a:rPr lang="en-CA" i="1" dirty="0" smtClean="0">
                <a:effectLst/>
              </a:rPr>
              <a:t>Commentary by Stephen Downes</a:t>
            </a:r>
            <a:r>
              <a:rPr lang="en-CA" dirty="0" smtClean="0">
                <a:effectLst/>
              </a:rPr>
              <a:t> </a:t>
            </a:r>
          </a:p>
          <a:p>
            <a:r>
              <a:rPr lang="en-CA" dirty="0" smtClean="0">
                <a:effectLst/>
              </a:rPr>
              <a:t>I think that the more you get out and talk with people the more you find these deep mesh networks of people around domains, ideas, disciplines and hobbies. As Alan Levine says, "connections I make, not just </a:t>
            </a:r>
            <a:r>
              <a:rPr lang="en-CA" dirty="0" err="1" smtClean="0">
                <a:effectLst/>
              </a:rPr>
              <a:t>PLNing</a:t>
            </a:r>
            <a:r>
              <a:rPr lang="en-CA" dirty="0" smtClean="0">
                <a:effectLst/>
              </a:rPr>
              <a:t> or linking online, just by talking and listening… are gold." What's also interesting - I was just at a meeting this morning where I experienced the same sort of thing - is that these networks recede off into the distance; you can get a grasp of some of those around you, you can see them stretch off into the horizon, but the totality of them all is something you can only partially grasp, and you could spend your life exploring. This is what Levine has been doing over the last few years (and he is thus being afforded a genuinely unique view of the world). And significantly, what he sees - I think (it's what I see, at least) - is that </a:t>
            </a:r>
            <a:r>
              <a:rPr lang="en-CA" i="1" dirty="0" smtClean="0">
                <a:effectLst/>
              </a:rPr>
              <a:t>this</a:t>
            </a:r>
            <a:r>
              <a:rPr lang="en-CA" dirty="0" smtClean="0">
                <a:effectLst/>
              </a:rPr>
              <a:t> is how human society is structured, and the hierarchies and institutions and more visible elements of society are just an overlay, artificial abstractions, formalisms, artifacts we create, but not ultimately core or significant. Levine has some excellent examples in this post which make it worth a look.</a:t>
            </a:r>
          </a:p>
          <a:p>
            <a:r>
              <a:rPr lang="en-CA" dirty="0" smtClean="0">
                <a:effectLst/>
              </a:rPr>
              <a:t/>
            </a:r>
            <a:br>
              <a:rPr lang="en-CA" dirty="0" smtClean="0">
                <a:effectLst/>
              </a:rPr>
            </a:br>
            <a:r>
              <a:rPr lang="en-CA" dirty="0" smtClean="0">
                <a:effectLst/>
              </a:rPr>
              <a:t>P.S. see also Levine on </a:t>
            </a:r>
            <a:r>
              <a:rPr lang="en-CA" dirty="0" smtClean="0">
                <a:effectLst/>
                <a:hlinkClick r:id="rId5"/>
              </a:rPr>
              <a:t>changes to the Flickr API</a:t>
            </a:r>
            <a:r>
              <a:rPr lang="en-CA" dirty="0" smtClean="0">
                <a:effectLst/>
              </a:rPr>
              <a:t> and on how Twitter is a </a:t>
            </a:r>
            <a:r>
              <a:rPr lang="en-CA" dirty="0" smtClean="0">
                <a:effectLst/>
                <a:hlinkClick r:id="rId6"/>
              </a:rPr>
              <a:t>crappy RSS reader</a:t>
            </a:r>
            <a:r>
              <a:rPr lang="en-CA" dirty="0" smtClean="0">
                <a:effectLst/>
              </a:rPr>
              <a:t> replacement. "Twitter is no replacement for the ability to quickly scan a reliable set of sources that collect the drops while away."</a:t>
            </a:r>
          </a:p>
          <a:p>
            <a:endParaRPr lang="en-CA" dirty="0"/>
          </a:p>
        </p:txBody>
      </p:sp>
    </p:spTree>
    <p:extLst>
      <p:ext uri="{BB962C8B-B14F-4D97-AF65-F5344CB8AC3E}">
        <p14:creationId xmlns:p14="http://schemas.microsoft.com/office/powerpoint/2010/main" val="17803435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0000" lnSpcReduction="20000"/>
          </a:bodyPr>
          <a:lstStyle/>
          <a:p>
            <a:r>
              <a:rPr lang="en-CA" b="1" dirty="0" smtClean="0">
                <a:effectLst/>
                <a:hlinkClick r:id="rId2"/>
              </a:rPr>
              <a:t>Disrupting Colonial Mindsets: The Power of Learning Networks</a:t>
            </a:r>
            <a:r>
              <a:rPr lang="en-CA" dirty="0" smtClean="0">
                <a:effectLst/>
              </a:rPr>
              <a:t/>
            </a:r>
            <a:br>
              <a:rPr lang="en-CA" dirty="0" smtClean="0">
                <a:effectLst/>
              </a:rPr>
            </a:br>
            <a:r>
              <a:rPr lang="en-CA" dirty="0">
                <a:hlinkClick r:id="rId3"/>
              </a:rPr>
              <a:t>Catherine McGregor</a:t>
            </a:r>
            <a:r>
              <a:rPr lang="en-CA" dirty="0" smtClean="0">
                <a:effectLst/>
              </a:rPr>
              <a:t>, </a:t>
            </a:r>
            <a:r>
              <a:rPr lang="en-CA" dirty="0">
                <a:hlinkClick r:id="rId4"/>
              </a:rPr>
              <a:t>In Education</a:t>
            </a:r>
            <a:r>
              <a:rPr lang="en-CA" dirty="0" smtClean="0">
                <a:effectLst/>
              </a:rPr>
              <a:t>, May 16, 2014</a:t>
            </a:r>
            <a:br>
              <a:rPr lang="en-CA" dirty="0" smtClean="0">
                <a:effectLst/>
              </a:rPr>
            </a:br>
            <a:r>
              <a:rPr lang="en-CA" i="1" dirty="0" smtClean="0">
                <a:effectLst/>
              </a:rPr>
              <a:t>Commentary by Stephen Downes</a:t>
            </a:r>
            <a:r>
              <a:rPr lang="en-CA" dirty="0" smtClean="0">
                <a:effectLst/>
              </a:rPr>
              <a:t> </a:t>
            </a:r>
          </a:p>
          <a:p>
            <a:r>
              <a:rPr lang="en-CA" dirty="0" smtClean="0">
                <a:effectLst/>
              </a:rPr>
              <a:t>This paper offers an example of "how one particular teacher-learning network—the Aboriginal Enhancement Schools Network (AESN) in British Columbia, Canada, offers a powerful example of how teacher learning networks can enable deep and transformational change among participating teachers and leaders." It merges the concept of the community of practice with the need for non-hierarchal and inclusive leadership. From Sachs: "The activist teacher professional creates new spaces for action and debate, and in so doing improves the learning opportunities for all of those who are recipients or providers of education”</a:t>
            </a:r>
          </a:p>
          <a:p>
            <a:endParaRPr lang="en-CA" dirty="0"/>
          </a:p>
        </p:txBody>
      </p:sp>
    </p:spTree>
    <p:extLst>
      <p:ext uri="{BB962C8B-B14F-4D97-AF65-F5344CB8AC3E}">
        <p14:creationId xmlns:p14="http://schemas.microsoft.com/office/powerpoint/2010/main" val="26805000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7500" lnSpcReduction="20000"/>
          </a:bodyPr>
          <a:lstStyle/>
          <a:p>
            <a:r>
              <a:rPr lang="en-CA" b="1" dirty="0" smtClean="0">
                <a:effectLst/>
                <a:hlinkClick r:id="rId2"/>
              </a:rPr>
              <a:t>Stop Blaming Professors</a:t>
            </a:r>
            <a:r>
              <a:rPr lang="en-CA" dirty="0" smtClean="0">
                <a:effectLst/>
              </a:rPr>
              <a:t/>
            </a:r>
            <a:br>
              <a:rPr lang="en-CA" dirty="0" smtClean="0">
                <a:effectLst/>
              </a:rPr>
            </a:br>
            <a:r>
              <a:rPr lang="en-CA" dirty="0">
                <a:hlinkClick r:id="rId3"/>
              </a:rPr>
              <a:t>Scott </a:t>
            </a:r>
            <a:r>
              <a:rPr lang="en-CA" dirty="0" err="1">
                <a:hlinkClick r:id="rId3"/>
              </a:rPr>
              <a:t>Jaschik</a:t>
            </a:r>
            <a:r>
              <a:rPr lang="en-CA" dirty="0" smtClean="0">
                <a:effectLst/>
              </a:rPr>
              <a:t>, </a:t>
            </a:r>
            <a:r>
              <a:rPr lang="en-CA" dirty="0">
                <a:hlinkClick r:id="rId4"/>
              </a:rPr>
              <a:t>Inside Higher Ed</a:t>
            </a:r>
            <a:r>
              <a:rPr lang="en-CA" dirty="0" smtClean="0">
                <a:effectLst/>
              </a:rPr>
              <a:t>, Jun 10, 2014</a:t>
            </a:r>
            <a:br>
              <a:rPr lang="en-CA" dirty="0" smtClean="0">
                <a:effectLst/>
              </a:rPr>
            </a:br>
            <a:r>
              <a:rPr lang="en-CA" i="1" dirty="0" smtClean="0">
                <a:effectLst/>
              </a:rPr>
              <a:t>Commentary by Stephen Downes</a:t>
            </a:r>
            <a:r>
              <a:rPr lang="en-CA" dirty="0" smtClean="0">
                <a:effectLst/>
              </a:rPr>
              <a:t> </a:t>
            </a:r>
          </a:p>
          <a:p>
            <a:r>
              <a:rPr lang="en-CA" dirty="0" smtClean="0">
                <a:effectLst/>
              </a:rPr>
              <a:t>This study makes me wonder what's happening outside campus. In a nutshell, it suggests that interaction with diverse views through engagement with academics causes students to moderate their political views, while interaction with similar views through student groups causes them to radicalize their views. So what happens in, say, a Wall Street brokerage, where everyone has the same political view? Oh yes, there's a lot of indoctrination going on out there, and to point the finger at institutes of higher learning, where it is least likely to occur, has always struck me as absurd.</a:t>
            </a:r>
          </a:p>
          <a:p>
            <a:endParaRPr lang="en-CA" dirty="0"/>
          </a:p>
        </p:txBody>
      </p:sp>
    </p:spTree>
    <p:extLst>
      <p:ext uri="{BB962C8B-B14F-4D97-AF65-F5344CB8AC3E}">
        <p14:creationId xmlns:p14="http://schemas.microsoft.com/office/powerpoint/2010/main" val="6097663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7500" lnSpcReduction="20000"/>
          </a:bodyPr>
          <a:lstStyle/>
          <a:p>
            <a:r>
              <a:rPr lang="en-CA" dirty="0" smtClean="0">
                <a:effectLst/>
              </a:rPr>
              <a:t/>
            </a:r>
            <a:br>
              <a:rPr lang="en-CA" dirty="0" smtClean="0">
                <a:effectLst/>
              </a:rPr>
            </a:br>
            <a:r>
              <a:rPr lang="en-CA" b="1" dirty="0" smtClean="0">
                <a:effectLst/>
                <a:hlinkClick r:id="rId2"/>
              </a:rPr>
              <a:t>Principles for </a:t>
            </a:r>
            <a:r>
              <a:rPr lang="en-CA" b="1" dirty="0" err="1" smtClean="0">
                <a:effectLst/>
                <a:hlinkClick r:id="rId2"/>
              </a:rPr>
              <a:t>Rhizomatic</a:t>
            </a:r>
            <a:r>
              <a:rPr lang="en-CA" b="1" dirty="0" smtClean="0">
                <a:effectLst/>
                <a:hlinkClick r:id="rId2"/>
              </a:rPr>
              <a:t> Thinking</a:t>
            </a:r>
            <a:r>
              <a:rPr lang="en-CA" dirty="0" smtClean="0">
                <a:effectLst/>
              </a:rPr>
              <a:t/>
            </a:r>
            <a:br>
              <a:rPr lang="en-CA" dirty="0" smtClean="0">
                <a:effectLst/>
              </a:rPr>
            </a:br>
            <a:r>
              <a:rPr lang="en-CA" dirty="0">
                <a:hlinkClick r:id="rId3"/>
              </a:rPr>
              <a:t>Jenny </a:t>
            </a:r>
            <a:r>
              <a:rPr lang="en-CA" dirty="0" err="1">
                <a:hlinkClick r:id="rId3"/>
              </a:rPr>
              <a:t>Mackness</a:t>
            </a:r>
            <a:r>
              <a:rPr lang="en-CA" dirty="0" smtClean="0">
                <a:effectLst/>
              </a:rPr>
              <a:t>, Jun 27, 2014</a:t>
            </a:r>
            <a:br>
              <a:rPr lang="en-CA" dirty="0" smtClean="0">
                <a:effectLst/>
              </a:rPr>
            </a:br>
            <a:r>
              <a:rPr lang="en-CA" i="1" dirty="0" smtClean="0">
                <a:effectLst/>
              </a:rPr>
              <a:t>Commentary by Stephen Downes</a:t>
            </a:r>
            <a:r>
              <a:rPr lang="en-CA" dirty="0" smtClean="0">
                <a:effectLst/>
              </a:rPr>
              <a:t> </a:t>
            </a:r>
          </a:p>
          <a:p>
            <a:r>
              <a:rPr lang="en-CA" dirty="0" smtClean="0">
                <a:effectLst/>
              </a:rPr>
              <a:t>"</a:t>
            </a:r>
            <a:r>
              <a:rPr lang="en-CA" dirty="0" err="1" smtClean="0">
                <a:effectLst/>
              </a:rPr>
              <a:t>Deleuze</a:t>
            </a:r>
            <a:r>
              <a:rPr lang="en-CA" dirty="0" smtClean="0">
                <a:effectLst/>
              </a:rPr>
              <a:t> and </a:t>
            </a:r>
            <a:r>
              <a:rPr lang="en-CA" dirty="0" err="1" smtClean="0">
                <a:effectLst/>
              </a:rPr>
              <a:t>Guattari</a:t>
            </a:r>
            <a:r>
              <a:rPr lang="en-CA" dirty="0" smtClean="0">
                <a:effectLst/>
              </a:rPr>
              <a:t>  (D &amp; G) enumerate 6 approximate characteristics of the rhizome.  The principles are: 1. Connections – a rhizome ceaselessly establishes connections. 2. Heterogeneity - any point of a rhizome can be connected to any other and must be. 3. Multiplicity – A multiplicity is, in the most basic sense, a complex structure that does not reference a prior unity. </a:t>
            </a:r>
            <a:r>
              <a:rPr lang="en-CA" dirty="0" err="1" smtClean="0">
                <a:effectLst/>
              </a:rPr>
              <a:t>Asignifying</a:t>
            </a:r>
            <a:r>
              <a:rPr lang="en-CA" dirty="0" smtClean="0">
                <a:effectLst/>
              </a:rPr>
              <a:t> rupture. If you break a rhizome it can start growing again on its old line or on a new line. 5 &amp; 6. Cartography and decalcomania – the rhizome is like a map and not a tracing."</a:t>
            </a:r>
          </a:p>
          <a:p>
            <a:endParaRPr lang="en-CA" dirty="0"/>
          </a:p>
        </p:txBody>
      </p:sp>
    </p:spTree>
    <p:extLst>
      <p:ext uri="{BB962C8B-B14F-4D97-AF65-F5344CB8AC3E}">
        <p14:creationId xmlns:p14="http://schemas.microsoft.com/office/powerpoint/2010/main" val="20463956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55000" lnSpcReduction="20000"/>
          </a:bodyPr>
          <a:lstStyle/>
          <a:p>
            <a:r>
              <a:rPr lang="en-CA" b="1" dirty="0" smtClean="0">
                <a:effectLst/>
                <a:hlinkClick r:id="rId2"/>
              </a:rPr>
              <a:t>The Basic Framework in the General Sociology of Harrison C. White</a:t>
            </a:r>
            <a:r>
              <a:rPr lang="en-CA" dirty="0" smtClean="0">
                <a:effectLst/>
              </a:rPr>
              <a:t/>
            </a:r>
            <a:br>
              <a:rPr lang="en-CA" dirty="0" smtClean="0">
                <a:effectLst/>
              </a:rPr>
            </a:br>
            <a:r>
              <a:rPr lang="en-CA" dirty="0">
                <a:hlinkClick r:id="rId3"/>
              </a:rPr>
              <a:t>Reza </a:t>
            </a:r>
            <a:r>
              <a:rPr lang="en-CA" dirty="0" err="1">
                <a:hlinkClick r:id="rId3"/>
              </a:rPr>
              <a:t>Azarian</a:t>
            </a:r>
            <a:r>
              <a:rPr lang="en-CA" dirty="0" smtClean="0">
                <a:effectLst/>
              </a:rPr>
              <a:t>, </a:t>
            </a:r>
            <a:r>
              <a:rPr lang="en-CA" dirty="0">
                <a:hlinkClick r:id="rId4"/>
              </a:rPr>
              <a:t>Stockholm University</a:t>
            </a:r>
            <a:r>
              <a:rPr lang="en-CA" dirty="0" smtClean="0">
                <a:effectLst/>
              </a:rPr>
              <a:t>, May 11, 2014</a:t>
            </a:r>
            <a:br>
              <a:rPr lang="en-CA" dirty="0" smtClean="0">
                <a:effectLst/>
              </a:rPr>
            </a:br>
            <a:r>
              <a:rPr lang="en-CA" i="1" dirty="0" smtClean="0">
                <a:effectLst/>
              </a:rPr>
              <a:t>Commentary by Stephen Downes</a:t>
            </a:r>
            <a:r>
              <a:rPr lang="en-CA" dirty="0" smtClean="0">
                <a:effectLst/>
              </a:rPr>
              <a:t> </a:t>
            </a:r>
          </a:p>
          <a:p>
            <a:r>
              <a:rPr lang="en-CA" dirty="0" smtClean="0">
                <a:effectLst/>
              </a:rPr>
              <a:t>While writing my posts over the last few days I had occasion, thanks to a tweet, to look up a number of works by and about </a:t>
            </a:r>
            <a:r>
              <a:rPr lang="en-CA" dirty="0" smtClean="0">
                <a:effectLst/>
                <a:hlinkClick r:id="rId5"/>
              </a:rPr>
              <a:t>Harrison White</a:t>
            </a:r>
            <a:r>
              <a:rPr lang="en-CA" dirty="0" smtClean="0">
                <a:effectLst/>
              </a:rPr>
              <a:t>. It's not an understatement to say that a lot of what I say is anticipated years earlier in his work. "Social life is made up of endless chains and multiple overlapping nets, with no clear boundaries. It is long stings .... It is only a messy mesh or, rather, mush. Social reality is a terrain, a typology of networks and chains."</a:t>
            </a:r>
          </a:p>
          <a:p>
            <a:r>
              <a:rPr lang="en-CA" dirty="0" smtClean="0">
                <a:effectLst/>
              </a:rPr>
              <a:t/>
            </a:r>
            <a:br>
              <a:rPr lang="en-CA" dirty="0" smtClean="0">
                <a:effectLst/>
              </a:rPr>
            </a:br>
            <a:r>
              <a:rPr lang="en-CA" dirty="0" smtClean="0">
                <a:effectLst/>
              </a:rPr>
              <a:t>I like what I've seen of White a lot, and it is not surprising to me to read in</a:t>
            </a:r>
            <a:r>
              <a:rPr lang="en-CA" dirty="0" smtClean="0">
                <a:effectLst/>
                <a:hlinkClick r:id="rId6"/>
              </a:rPr>
              <a:t> this interview</a:t>
            </a:r>
            <a:r>
              <a:rPr lang="en-CA" dirty="0" smtClean="0">
                <a:effectLst/>
              </a:rPr>
              <a:t> that he was a friend to Herbert Simon (of </a:t>
            </a:r>
            <a:r>
              <a:rPr lang="en-CA" dirty="0" smtClean="0">
                <a:effectLst/>
                <a:hlinkClick r:id="rId7"/>
              </a:rPr>
              <a:t>Newell and Simon</a:t>
            </a:r>
            <a:r>
              <a:rPr lang="en-CA" dirty="0" smtClean="0">
                <a:effectLst/>
              </a:rPr>
              <a:t>). The major statement of White's thesis can be found in his book </a:t>
            </a:r>
            <a:r>
              <a:rPr lang="en-CA" dirty="0" smtClean="0">
                <a:effectLst/>
                <a:hlinkClick r:id="rId8"/>
              </a:rPr>
              <a:t>Identity and Control</a:t>
            </a:r>
            <a:r>
              <a:rPr lang="en-CA" dirty="0" smtClean="0">
                <a:effectLst/>
              </a:rPr>
              <a:t>. "White replaces person with identity, which, in a distinctively human sense, emerges from frictions and social noise across different levels and disciplines in networks. Likewise he reshapes the notion of goals, maintaining that they merely inhabit sets of stories used to explain agency." </a:t>
            </a:r>
          </a:p>
          <a:p>
            <a:endParaRPr lang="en-CA" dirty="0"/>
          </a:p>
        </p:txBody>
      </p:sp>
    </p:spTree>
    <p:extLst>
      <p:ext uri="{BB962C8B-B14F-4D97-AF65-F5344CB8AC3E}">
        <p14:creationId xmlns:p14="http://schemas.microsoft.com/office/powerpoint/2010/main" val="22580738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62500" lnSpcReduction="20000"/>
          </a:bodyPr>
          <a:lstStyle/>
          <a:p>
            <a:r>
              <a:rPr lang="en-CA" b="1" dirty="0" smtClean="0">
                <a:effectLst/>
                <a:hlinkClick r:id="rId2"/>
              </a:rPr>
              <a:t>Trading routes, bypasses, and risky intersections</a:t>
            </a:r>
            <a:r>
              <a:rPr lang="en-CA" dirty="0" smtClean="0">
                <a:effectLst/>
              </a:rPr>
              <a:t/>
            </a:r>
            <a:br>
              <a:rPr lang="en-CA" dirty="0" smtClean="0">
                <a:effectLst/>
              </a:rPr>
            </a:br>
            <a:r>
              <a:rPr lang="en-CA" dirty="0" err="1">
                <a:hlinkClick r:id="rId3"/>
              </a:rPr>
              <a:t>Gernot</a:t>
            </a:r>
            <a:r>
              <a:rPr lang="en-CA" dirty="0">
                <a:hlinkClick r:id="rId3"/>
              </a:rPr>
              <a:t> </a:t>
            </a:r>
            <a:r>
              <a:rPr lang="en-CA" dirty="0" err="1">
                <a:hlinkClick r:id="rId3"/>
              </a:rPr>
              <a:t>Grabher</a:t>
            </a:r>
            <a:r>
              <a:rPr lang="en-CA" dirty="0" smtClean="0">
                <a:effectLst/>
              </a:rPr>
              <a:t>, </a:t>
            </a:r>
            <a:r>
              <a:rPr lang="en-CA" dirty="0">
                <a:hlinkClick r:id="rId4"/>
              </a:rPr>
              <a:t>University of Bonn</a:t>
            </a:r>
            <a:r>
              <a:rPr lang="en-CA" dirty="0" smtClean="0">
                <a:effectLst/>
              </a:rPr>
              <a:t>, May 11, 2014</a:t>
            </a:r>
            <a:br>
              <a:rPr lang="en-CA" dirty="0" smtClean="0">
                <a:effectLst/>
              </a:rPr>
            </a:br>
            <a:r>
              <a:rPr lang="en-CA" i="1" dirty="0" smtClean="0">
                <a:effectLst/>
              </a:rPr>
              <a:t>Commentary by Stephen Downes</a:t>
            </a:r>
            <a:r>
              <a:rPr lang="en-CA" dirty="0" smtClean="0">
                <a:effectLst/>
              </a:rPr>
              <a:t> </a:t>
            </a:r>
          </a:p>
          <a:p>
            <a:r>
              <a:rPr lang="en-CA" dirty="0" smtClean="0">
                <a:effectLst/>
              </a:rPr>
              <a:t>I found a lot of good stuff in this paper, which I found while looking for a combination of Harrison White and Actor Network Theory. Part I.1 has a nice summary of the history of the distinction between groups and networks. Part II.1 talks about network governance and II.5 talks about informal networks. Part II.1 takes what I consider to be the key network 'turn', from network content to network structure. "Explanations stem from analyses of patterns of relations." III.3 talks about the autonomy of entities in the network, and III.4 talks about strong and weak ties. III.5 ties this explicitly to the 'small worlds' theory. In section IV we see the "promising turns" and a discussion of rhizomes, ANT and related issues. Finally, in section IV.3 Harrison White is presented as a softer alternative to ANT: "following White’s path allows us to unlock the actors from the rigid grid of homogenous ties and to place them in the fluid context of an entire spectrum of network domains."</a:t>
            </a:r>
          </a:p>
          <a:p>
            <a:endParaRPr lang="en-CA" dirty="0"/>
          </a:p>
        </p:txBody>
      </p:sp>
    </p:spTree>
    <p:extLst>
      <p:ext uri="{BB962C8B-B14F-4D97-AF65-F5344CB8AC3E}">
        <p14:creationId xmlns:p14="http://schemas.microsoft.com/office/powerpoint/2010/main" val="13647711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7500" lnSpcReduction="20000"/>
          </a:bodyPr>
          <a:lstStyle/>
          <a:p>
            <a:r>
              <a:rPr lang="en-CA" b="1" dirty="0" smtClean="0">
                <a:effectLst/>
                <a:hlinkClick r:id="rId2"/>
              </a:rPr>
              <a:t>Neuroscience’s New Toolbox</a:t>
            </a:r>
            <a:r>
              <a:rPr lang="en-CA" dirty="0" smtClean="0">
                <a:effectLst/>
              </a:rPr>
              <a:t/>
            </a:r>
            <a:br>
              <a:rPr lang="en-CA" dirty="0" smtClean="0">
                <a:effectLst/>
              </a:rPr>
            </a:br>
            <a:r>
              <a:rPr lang="en-CA" dirty="0">
                <a:hlinkClick r:id="rId3"/>
              </a:rPr>
              <a:t>Stephen S. Hall</a:t>
            </a:r>
            <a:r>
              <a:rPr lang="en-CA" dirty="0" smtClean="0">
                <a:effectLst/>
              </a:rPr>
              <a:t>, </a:t>
            </a:r>
            <a:r>
              <a:rPr lang="en-CA" dirty="0">
                <a:hlinkClick r:id="rId4"/>
              </a:rPr>
              <a:t>MIT Technology Review</a:t>
            </a:r>
            <a:r>
              <a:rPr lang="en-CA" dirty="0" smtClean="0">
                <a:effectLst/>
              </a:rPr>
              <a:t>, Jun 18, 2014</a:t>
            </a:r>
            <a:br>
              <a:rPr lang="en-CA" dirty="0" smtClean="0">
                <a:effectLst/>
              </a:rPr>
            </a:br>
            <a:r>
              <a:rPr lang="en-CA" i="1" dirty="0" smtClean="0">
                <a:effectLst/>
              </a:rPr>
              <a:t>Commentary by Stephen Downes</a:t>
            </a:r>
            <a:r>
              <a:rPr lang="en-CA" dirty="0" smtClean="0">
                <a:effectLst/>
              </a:rPr>
              <a:t> </a:t>
            </a:r>
          </a:p>
          <a:p>
            <a:r>
              <a:rPr lang="en-CA" dirty="0" err="1" smtClean="0">
                <a:effectLst/>
              </a:rPr>
              <a:t>Optogenetics</a:t>
            </a:r>
            <a:r>
              <a:rPr lang="en-CA" dirty="0" smtClean="0">
                <a:effectLst/>
              </a:rPr>
              <a:t> is a really cool way of studying neural networks. Inset a light-sensitive gene into selected neurons, then turn on a fibre-opting light, activating the neutron, and watch what happens. The current study is about aggression, but I like what the researcher says about diversity: "“There’s no such thing as a generic neuron,” says Anderson, who estimates that there may be up to 10,000 distinct classes of neurons in the brain. Even tiny regions of the brain contain a mixture, he says, and these neurons 'often influence behavior in different, opposing directions.'"</a:t>
            </a:r>
          </a:p>
          <a:p>
            <a:endParaRPr lang="en-CA" dirty="0"/>
          </a:p>
        </p:txBody>
      </p:sp>
      <p:pic>
        <p:nvPicPr>
          <p:cNvPr id="1638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4008" y="836712"/>
            <a:ext cx="4119166" cy="31009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06031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7500" lnSpcReduction="20000"/>
          </a:bodyPr>
          <a:lstStyle/>
          <a:p>
            <a:r>
              <a:rPr lang="en-CA" b="1" dirty="0" smtClean="0">
                <a:effectLst/>
                <a:hlinkClick r:id="rId2"/>
              </a:rPr>
              <a:t>Bringing mindfulness to the school curriculum</a:t>
            </a:r>
            <a:r>
              <a:rPr lang="en-CA" dirty="0" smtClean="0">
                <a:effectLst/>
              </a:rPr>
              <a:t/>
            </a:r>
            <a:br>
              <a:rPr lang="en-CA" dirty="0" smtClean="0">
                <a:effectLst/>
              </a:rPr>
            </a:br>
            <a:r>
              <a:rPr lang="en-CA" dirty="0">
                <a:hlinkClick r:id="rId3"/>
              </a:rPr>
              <a:t>Kate </a:t>
            </a:r>
            <a:r>
              <a:rPr lang="en-CA" dirty="0" err="1">
                <a:hlinkClick r:id="rId3"/>
              </a:rPr>
              <a:t>Lunau</a:t>
            </a:r>
            <a:r>
              <a:rPr lang="en-CA" dirty="0" smtClean="0">
                <a:effectLst/>
              </a:rPr>
              <a:t>, </a:t>
            </a:r>
            <a:r>
              <a:rPr lang="en-CA" dirty="0">
                <a:hlinkClick r:id="rId4"/>
              </a:rPr>
              <a:t>MacLean's</a:t>
            </a:r>
            <a:r>
              <a:rPr lang="en-CA" dirty="0" smtClean="0">
                <a:effectLst/>
              </a:rPr>
              <a:t>, Jun 18, 2014</a:t>
            </a:r>
            <a:br>
              <a:rPr lang="en-CA" dirty="0" smtClean="0">
                <a:effectLst/>
              </a:rPr>
            </a:br>
            <a:r>
              <a:rPr lang="en-CA" i="1" dirty="0" smtClean="0">
                <a:effectLst/>
              </a:rPr>
              <a:t>Commentary by Stephen Downes</a:t>
            </a:r>
            <a:r>
              <a:rPr lang="en-CA" dirty="0" smtClean="0">
                <a:effectLst/>
              </a:rPr>
              <a:t> </a:t>
            </a:r>
          </a:p>
          <a:p>
            <a:r>
              <a:rPr lang="en-CA" dirty="0" smtClean="0">
                <a:effectLst/>
              </a:rPr>
              <a:t>I don't think the authors at </a:t>
            </a:r>
            <a:r>
              <a:rPr lang="en-CA" dirty="0" err="1" smtClean="0">
                <a:effectLst/>
              </a:rPr>
              <a:t>MacLeans</a:t>
            </a:r>
            <a:r>
              <a:rPr lang="en-CA" dirty="0" smtClean="0">
                <a:effectLst/>
              </a:rPr>
              <a:t> really approve (they raise the criticism that some parents (and teachers) worry the practice of meditation is akin to bringing religion into schools) but they nonetheless carry this interesting story about the teaching of meditation (called 'mindfulness', and yoga (called 'stretching')) in schools. I see nothing wrong with it; I was taught several religions in school, including hockey, basketball and football. Ultimately, it has to be left to the students' discretion as to whether to continue the practice, after an appropriate period of instruction. But I have no doubt this is the school's policy.</a:t>
            </a:r>
          </a:p>
          <a:p>
            <a:endParaRPr lang="en-CA" dirty="0"/>
          </a:p>
        </p:txBody>
      </p:sp>
      <p:pic>
        <p:nvPicPr>
          <p:cNvPr id="174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980728"/>
            <a:ext cx="4006752" cy="22537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95384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0000" lnSpcReduction="20000"/>
          </a:bodyPr>
          <a:lstStyle/>
          <a:p>
            <a:r>
              <a:rPr lang="en-CA" b="1" dirty="0" smtClean="0">
                <a:effectLst/>
                <a:hlinkClick r:id="rId2"/>
              </a:rPr>
              <a:t>Are All Experiential Learning Opportunities Created Equal?</a:t>
            </a:r>
            <a:r>
              <a:rPr lang="en-CA" dirty="0" smtClean="0">
                <a:effectLst/>
              </a:rPr>
              <a:t/>
            </a:r>
            <a:br>
              <a:rPr lang="en-CA" dirty="0" smtClean="0">
                <a:effectLst/>
              </a:rPr>
            </a:br>
            <a:r>
              <a:rPr lang="en-CA" dirty="0">
                <a:hlinkClick r:id="rId3"/>
              </a:rPr>
              <a:t>Ailsa Bristow</a:t>
            </a:r>
            <a:r>
              <a:rPr lang="en-CA" dirty="0" smtClean="0">
                <a:effectLst/>
              </a:rPr>
              <a:t>, </a:t>
            </a:r>
            <a:r>
              <a:rPr lang="en-CA" dirty="0">
                <a:hlinkClick r:id="rId4"/>
              </a:rPr>
              <a:t>Ontario Undergraduate Student Alliance</a:t>
            </a:r>
            <a:r>
              <a:rPr lang="en-CA" dirty="0" smtClean="0">
                <a:effectLst/>
              </a:rPr>
              <a:t>, Jun 12, 2014</a:t>
            </a:r>
            <a:br>
              <a:rPr lang="en-CA" dirty="0" smtClean="0">
                <a:effectLst/>
              </a:rPr>
            </a:br>
            <a:r>
              <a:rPr lang="en-CA" i="1" dirty="0" smtClean="0">
                <a:effectLst/>
              </a:rPr>
              <a:t>Commentary by Stephen Downes</a:t>
            </a:r>
            <a:r>
              <a:rPr lang="en-CA" dirty="0" smtClean="0">
                <a:effectLst/>
              </a:rPr>
              <a:t> </a:t>
            </a:r>
          </a:p>
          <a:p>
            <a:r>
              <a:rPr lang="en-CA" dirty="0" smtClean="0">
                <a:effectLst/>
              </a:rPr>
              <a:t>Co-op learning and work placement are good means of ensuring authentic learning experiences, but to be effective they must reach those students who would benefit most from them. This is what is not happening, reports the Ontario Undergraduate Student Alliance. In general, university participation rates are lower among aboriginals, students with disabilities, and the poor. This has a long-term impact on unemployment among these groups. And these differences are magnified for things like co-op placements or paid internships. "Students from marginalized groups are able to secure a WIL (Work-Integrated Learning) opportunity it is less likely to be in a high-quality paid experience, despite the additional financial barriers that students in these groups are more likely to face." Via </a:t>
            </a:r>
            <a:r>
              <a:rPr lang="en-CA" dirty="0" err="1" smtClean="0">
                <a:effectLst/>
              </a:rPr>
              <a:t>Academica</a:t>
            </a:r>
            <a:r>
              <a:rPr lang="en-CA" dirty="0" smtClean="0">
                <a:effectLst/>
              </a:rPr>
              <a:t>.</a:t>
            </a:r>
          </a:p>
          <a:p>
            <a:endParaRPr lang="en-CA" dirty="0"/>
          </a:p>
        </p:txBody>
      </p:sp>
      <p:pic>
        <p:nvPicPr>
          <p:cNvPr id="2560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26207" y="1052736"/>
            <a:ext cx="4389909" cy="2231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191224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7500" lnSpcReduction="20000"/>
          </a:bodyPr>
          <a:lstStyle/>
          <a:p>
            <a:r>
              <a:rPr lang="en-CA" b="1" dirty="0" smtClean="0">
                <a:effectLst/>
                <a:hlinkClick r:id="rId2"/>
              </a:rPr>
              <a:t>The psychology of open: On wrestling your inner MOOC</a:t>
            </a:r>
            <a:r>
              <a:rPr lang="en-CA" dirty="0" smtClean="0">
                <a:effectLst/>
              </a:rPr>
              <a:t/>
            </a:r>
            <a:br>
              <a:rPr lang="en-CA" dirty="0" smtClean="0">
                <a:effectLst/>
              </a:rPr>
            </a:br>
            <a:r>
              <a:rPr lang="en-CA" dirty="0">
                <a:hlinkClick r:id="rId3"/>
              </a:rPr>
              <a:t>Mariana </a:t>
            </a:r>
            <a:r>
              <a:rPr lang="en-CA" dirty="0" err="1">
                <a:hlinkClick r:id="rId3"/>
              </a:rPr>
              <a:t>Funes</a:t>
            </a:r>
            <a:r>
              <a:rPr lang="en-CA" dirty="0" smtClean="0">
                <a:effectLst/>
              </a:rPr>
              <a:t>, </a:t>
            </a:r>
            <a:r>
              <a:rPr lang="en-CA" dirty="0" err="1">
                <a:hlinkClick r:id="rId4"/>
              </a:rPr>
              <a:t>doublemirror</a:t>
            </a:r>
            <a:r>
              <a:rPr lang="en-CA" dirty="0" smtClean="0">
                <a:effectLst/>
              </a:rPr>
              <a:t>, May 27, 2014</a:t>
            </a:r>
            <a:br>
              <a:rPr lang="en-CA" dirty="0" smtClean="0">
                <a:effectLst/>
              </a:rPr>
            </a:br>
            <a:r>
              <a:rPr lang="en-CA" i="1" dirty="0" smtClean="0">
                <a:effectLst/>
              </a:rPr>
              <a:t>Commentary by Stephen Downes</a:t>
            </a:r>
            <a:r>
              <a:rPr lang="en-CA" dirty="0" smtClean="0">
                <a:effectLst/>
              </a:rPr>
              <a:t> </a:t>
            </a:r>
          </a:p>
          <a:p>
            <a:r>
              <a:rPr lang="en-CA" dirty="0" smtClean="0">
                <a:effectLst/>
              </a:rPr>
              <a:t>You can't be half open, says Mariana </a:t>
            </a:r>
            <a:r>
              <a:rPr lang="en-CA" dirty="0" err="1" smtClean="0">
                <a:effectLst/>
              </a:rPr>
              <a:t>Funes</a:t>
            </a:r>
            <a:r>
              <a:rPr lang="en-CA" dirty="0" smtClean="0">
                <a:effectLst/>
              </a:rPr>
              <a:t>, but it's a process, and you can adapt to it. "Work at your own pace, do not let anyone force you into openness online  faster than you are ready for it. Ultimately in becoming an open educator your </a:t>
            </a:r>
            <a:r>
              <a:rPr lang="en-CA" i="1" dirty="0" smtClean="0">
                <a:effectLst/>
              </a:rPr>
              <a:t>are</a:t>
            </a:r>
            <a:r>
              <a:rPr lang="en-CA" dirty="0" smtClean="0">
                <a:effectLst/>
              </a:rPr>
              <a:t> making a choice to relinquish some of your privacy and control of where your work goes in order to share it with others." Good longish post - summary notes for a MOOC presentation - that delves into the experience of being open. Via </a:t>
            </a:r>
            <a:r>
              <a:rPr lang="en-CA" dirty="0" smtClean="0">
                <a:effectLst/>
                <a:hlinkClick r:id="rId5"/>
              </a:rPr>
              <a:t>Alan Levine</a:t>
            </a:r>
            <a:r>
              <a:rPr lang="en-CA" dirty="0" smtClean="0">
                <a:effectLst/>
              </a:rPr>
              <a:t>.</a:t>
            </a:r>
          </a:p>
          <a:p>
            <a:endParaRPr lang="en-CA" dirty="0"/>
          </a:p>
        </p:txBody>
      </p:sp>
    </p:spTree>
    <p:extLst>
      <p:ext uri="{BB962C8B-B14F-4D97-AF65-F5344CB8AC3E}">
        <p14:creationId xmlns:p14="http://schemas.microsoft.com/office/powerpoint/2010/main" val="8777345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92500" lnSpcReduction="10000"/>
          </a:bodyPr>
          <a:lstStyle/>
          <a:p>
            <a:r>
              <a:rPr lang="en-CA" b="1" dirty="0" err="1" smtClean="0">
                <a:effectLst/>
                <a:hlinkClick r:id="rId2"/>
              </a:rPr>
              <a:t>BoardThing</a:t>
            </a:r>
            <a:r>
              <a:rPr lang="en-CA" dirty="0" smtClean="0">
                <a:effectLst/>
              </a:rPr>
              <a:t/>
            </a:r>
            <a:br>
              <a:rPr lang="en-CA" dirty="0" smtClean="0">
                <a:effectLst/>
              </a:rPr>
            </a:br>
            <a:r>
              <a:rPr lang="en-CA" dirty="0" err="1">
                <a:hlinkClick r:id="rId3"/>
              </a:rPr>
              <a:t>BoardThing</a:t>
            </a:r>
            <a:r>
              <a:rPr lang="en-CA" dirty="0" smtClean="0">
                <a:effectLst/>
              </a:rPr>
              <a:t>, May 27, 2014</a:t>
            </a:r>
            <a:br>
              <a:rPr lang="en-CA" dirty="0" smtClean="0">
                <a:effectLst/>
              </a:rPr>
            </a:br>
            <a:r>
              <a:rPr lang="en-CA" i="1" dirty="0" smtClean="0">
                <a:effectLst/>
              </a:rPr>
              <a:t>Commentary by Stephen Downes</a:t>
            </a:r>
            <a:r>
              <a:rPr lang="en-CA" dirty="0" smtClean="0">
                <a:effectLst/>
              </a:rPr>
              <a:t> </a:t>
            </a:r>
          </a:p>
          <a:p>
            <a:r>
              <a:rPr lang="en-CA" dirty="0" err="1" smtClean="0">
                <a:effectLst/>
              </a:rPr>
              <a:t>BoardThing</a:t>
            </a:r>
            <a:r>
              <a:rPr lang="en-CA" dirty="0" smtClean="0">
                <a:effectLst/>
              </a:rPr>
              <a:t> looks like an organized person's Pinterest: "Create cards with text or </a:t>
            </a:r>
            <a:r>
              <a:rPr lang="en-CA" dirty="0" err="1" smtClean="0">
                <a:effectLst/>
              </a:rPr>
              <a:t>images.Move</a:t>
            </a:r>
            <a:r>
              <a:rPr lang="en-CA" dirty="0" smtClean="0">
                <a:effectLst/>
              </a:rPr>
              <a:t> and arrange cards with collaborators on a shared board. Organize cards into </a:t>
            </a:r>
            <a:r>
              <a:rPr lang="en-CA" dirty="0" err="1" smtClean="0">
                <a:effectLst/>
              </a:rPr>
              <a:t>groups.Export</a:t>
            </a:r>
            <a:r>
              <a:rPr lang="en-CA" dirty="0" smtClean="0">
                <a:effectLst/>
              </a:rPr>
              <a:t> your board as HTML, plain text, or outline (OPML)." It's still in private beta; I've asked for an invite and if it proves interesting I'll report back.</a:t>
            </a:r>
          </a:p>
          <a:p>
            <a:endParaRPr lang="en-CA" dirty="0"/>
          </a:p>
        </p:txBody>
      </p:sp>
    </p:spTree>
    <p:extLst>
      <p:ext uri="{BB962C8B-B14F-4D97-AF65-F5344CB8AC3E}">
        <p14:creationId xmlns:p14="http://schemas.microsoft.com/office/powerpoint/2010/main" val="117112294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0000" lnSpcReduction="20000"/>
          </a:bodyPr>
          <a:lstStyle/>
          <a:p>
            <a:r>
              <a:rPr lang="en-CA" b="1" dirty="0" err="1" smtClean="0">
                <a:effectLst/>
                <a:hlinkClick r:id="rId2"/>
              </a:rPr>
              <a:t>MOOCopoly</a:t>
            </a:r>
            <a:r>
              <a:rPr lang="en-CA" b="1" dirty="0" smtClean="0">
                <a:effectLst/>
                <a:hlinkClick r:id="rId2"/>
              </a:rPr>
              <a:t>: The Game</a:t>
            </a:r>
            <a:r>
              <a:rPr lang="en-CA" dirty="0" smtClean="0">
                <a:effectLst/>
              </a:rPr>
              <a:t/>
            </a:r>
            <a:br>
              <a:rPr lang="en-CA" dirty="0" smtClean="0">
                <a:effectLst/>
              </a:rPr>
            </a:br>
            <a:r>
              <a:rPr lang="en-CA" dirty="0">
                <a:hlinkClick r:id="rId3"/>
              </a:rPr>
              <a:t>Alan Levine</a:t>
            </a:r>
            <a:r>
              <a:rPr lang="en-CA" dirty="0" smtClean="0">
                <a:effectLst/>
              </a:rPr>
              <a:t>, </a:t>
            </a:r>
            <a:r>
              <a:rPr lang="en-CA" dirty="0" err="1">
                <a:hlinkClick r:id="rId4"/>
              </a:rPr>
              <a:t>CogDogBlog</a:t>
            </a:r>
            <a:r>
              <a:rPr lang="en-CA" dirty="0" smtClean="0">
                <a:effectLst/>
              </a:rPr>
              <a:t>, May 05, 2014</a:t>
            </a:r>
            <a:br>
              <a:rPr lang="en-CA" dirty="0" smtClean="0">
                <a:effectLst/>
              </a:rPr>
            </a:br>
            <a:r>
              <a:rPr lang="en-CA" i="1" dirty="0" smtClean="0">
                <a:effectLst/>
              </a:rPr>
              <a:t>Commentary by Stephen Downes</a:t>
            </a:r>
            <a:r>
              <a:rPr lang="en-CA" dirty="0" smtClean="0">
                <a:effectLst/>
              </a:rPr>
              <a:t> </a:t>
            </a:r>
          </a:p>
          <a:p>
            <a:r>
              <a:rPr lang="en-CA" dirty="0" smtClean="0">
                <a:effectLst/>
              </a:rPr>
              <a:t>Just for fun (and as part of the Daily Create </a:t>
            </a:r>
            <a:r>
              <a:rPr lang="en-CA" dirty="0" smtClean="0">
                <a:effectLst/>
                <a:hlinkClick r:id="rId5"/>
              </a:rPr>
              <a:t>challenge 486</a:t>
            </a:r>
            <a:r>
              <a:rPr lang="en-CA" dirty="0" smtClean="0">
                <a:effectLst/>
              </a:rPr>
              <a:t> - make a board game) Alan Levine created this fun version of </a:t>
            </a:r>
            <a:r>
              <a:rPr lang="en-CA" dirty="0" err="1" smtClean="0">
                <a:effectLst/>
              </a:rPr>
              <a:t>MOOCopoly</a:t>
            </a:r>
            <a:r>
              <a:rPr lang="en-CA" dirty="0" smtClean="0">
                <a:effectLst/>
              </a:rPr>
              <a:t>. "I came across a </a:t>
            </a:r>
            <a:r>
              <a:rPr lang="en-CA" dirty="0" smtClean="0">
                <a:effectLst/>
                <a:hlinkClick r:id="rId6"/>
              </a:rPr>
              <a:t>Monopoly template in Photoshop</a:t>
            </a:r>
            <a:r>
              <a:rPr lang="en-CA" dirty="0" smtClean="0">
                <a:effectLst/>
              </a:rPr>
              <a:t>," he writes, "found within a 2008 blog post by Brad Frost. Yep, a self hosted blog strikes again. This is quite the template; every element of text on the board is editable; and he even provides fonts. He apologizes a bit for much about how much is left out, but it is cleanly organized into folders within the layers palette, and was super easy to modify." I like how you pay $12 to land on ds106 - whether it has one, two, three or four houses (I guess if there's a hotel the </a:t>
            </a:r>
            <a:r>
              <a:rPr lang="en-CA" dirty="0" err="1" smtClean="0">
                <a:effectLst/>
              </a:rPr>
              <a:t>Bava's</a:t>
            </a:r>
            <a:r>
              <a:rPr lang="en-CA" dirty="0" smtClean="0">
                <a:effectLst/>
              </a:rPr>
              <a:t> at a conference).</a:t>
            </a:r>
            <a:endParaRPr lang="en-CA" dirty="0">
              <a:effectLst/>
            </a:endParaRPr>
          </a:p>
        </p:txBody>
      </p:sp>
      <p:pic>
        <p:nvPicPr>
          <p:cNvPr id="7065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82605" y="692696"/>
            <a:ext cx="2741290" cy="2741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731456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62500" lnSpcReduction="20000"/>
          </a:bodyPr>
          <a:lstStyle/>
          <a:p>
            <a:r>
              <a:rPr lang="en-CA" b="1" dirty="0" smtClean="0">
                <a:effectLst/>
                <a:hlinkClick r:id="rId2"/>
              </a:rPr>
              <a:t>The future of the open Internet is decentralized</a:t>
            </a:r>
            <a:r>
              <a:rPr lang="en-CA" dirty="0" smtClean="0">
                <a:effectLst/>
              </a:rPr>
              <a:t/>
            </a:r>
            <a:br>
              <a:rPr lang="en-CA" dirty="0" smtClean="0">
                <a:effectLst/>
              </a:rPr>
            </a:br>
            <a:r>
              <a:rPr lang="en-CA" dirty="0">
                <a:hlinkClick r:id="rId3"/>
              </a:rPr>
              <a:t>Joseph Cox</a:t>
            </a:r>
            <a:r>
              <a:rPr lang="en-CA" dirty="0" smtClean="0">
                <a:effectLst/>
              </a:rPr>
              <a:t>, </a:t>
            </a:r>
            <a:r>
              <a:rPr lang="en-CA" dirty="0">
                <a:hlinkClick r:id="rId4"/>
              </a:rPr>
              <a:t>The Daily Dot</a:t>
            </a:r>
            <a:r>
              <a:rPr lang="en-CA" dirty="0" smtClean="0">
                <a:effectLst/>
              </a:rPr>
              <a:t>, May 12, 2014</a:t>
            </a:r>
            <a:br>
              <a:rPr lang="en-CA" dirty="0" smtClean="0">
                <a:effectLst/>
              </a:rPr>
            </a:br>
            <a:r>
              <a:rPr lang="en-CA" i="1" dirty="0" smtClean="0">
                <a:effectLst/>
              </a:rPr>
              <a:t>Commentary by Stephen Downes</a:t>
            </a:r>
            <a:r>
              <a:rPr lang="en-CA" dirty="0" smtClean="0">
                <a:effectLst/>
              </a:rPr>
              <a:t> </a:t>
            </a:r>
          </a:p>
          <a:p>
            <a:r>
              <a:rPr lang="en-CA" dirty="0" smtClean="0">
                <a:effectLst/>
              </a:rPr>
              <a:t>Many of the recent problems being seen in digital communications - from the cost of </a:t>
            </a:r>
            <a:r>
              <a:rPr lang="en-CA" dirty="0" err="1" smtClean="0">
                <a:effectLst/>
              </a:rPr>
              <a:t>acess</a:t>
            </a:r>
            <a:r>
              <a:rPr lang="en-CA" dirty="0" smtClean="0">
                <a:effectLst/>
              </a:rPr>
              <a:t> to the widespread spying to the blocking of services like YouTube and Twitter to the commodification of commercialization of services that used to be free - have resulted from the ongoing re-centralization of the internet, where one or a few services are able to monopolize discourse. This has not resulted (as they say) naturally, but as the result of the deliberate intervention by corporations and governments to make the internet manageable. As a consequence, though, of this clampdown we are seeing the rise of genuinely distributed networks that circumvent attempts at control - things like </a:t>
            </a:r>
            <a:r>
              <a:rPr lang="en-CA" dirty="0" err="1" smtClean="0">
                <a:effectLst/>
                <a:hlinkClick r:id="rId5"/>
              </a:rPr>
              <a:t>BitTorrent</a:t>
            </a:r>
            <a:r>
              <a:rPr lang="en-CA" dirty="0" smtClean="0">
                <a:effectLst/>
              </a:rPr>
              <a:t>, </a:t>
            </a:r>
            <a:r>
              <a:rPr lang="en-CA" dirty="0" smtClean="0">
                <a:effectLst/>
                <a:hlinkClick r:id="rId6"/>
              </a:rPr>
              <a:t>Bitcoin</a:t>
            </a:r>
            <a:r>
              <a:rPr lang="en-CA" dirty="0" smtClean="0">
                <a:effectLst/>
              </a:rPr>
              <a:t>, </a:t>
            </a:r>
            <a:r>
              <a:rPr lang="en-CA" dirty="0" err="1" smtClean="0">
                <a:effectLst/>
                <a:hlinkClick r:id="rId7"/>
              </a:rPr>
              <a:t>DarkMarket</a:t>
            </a:r>
            <a:r>
              <a:rPr lang="en-CA" dirty="0" smtClean="0">
                <a:effectLst/>
              </a:rPr>
              <a:t>, and now, </a:t>
            </a:r>
            <a:r>
              <a:rPr lang="en-CA" dirty="0" err="1" smtClean="0">
                <a:effectLst/>
                <a:hlinkClick r:id="rId8"/>
              </a:rPr>
              <a:t>MaidSafe</a:t>
            </a:r>
            <a:r>
              <a:rPr lang="en-CA" dirty="0" smtClean="0">
                <a:effectLst/>
              </a:rPr>
              <a:t>, which allows users to share bandwidth and processing power to support a distributed and very underground applications network.</a:t>
            </a:r>
          </a:p>
          <a:p>
            <a:endParaRPr lang="en-CA" dirty="0"/>
          </a:p>
        </p:txBody>
      </p:sp>
    </p:spTree>
    <p:extLst>
      <p:ext uri="{BB962C8B-B14F-4D97-AF65-F5344CB8AC3E}">
        <p14:creationId xmlns:p14="http://schemas.microsoft.com/office/powerpoint/2010/main" val="19193895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62500" lnSpcReduction="20000"/>
          </a:bodyPr>
          <a:lstStyle/>
          <a:p>
            <a:r>
              <a:rPr lang="en-CA" b="1" dirty="0" smtClean="0">
                <a:effectLst/>
                <a:hlinkClick r:id="rId2"/>
              </a:rPr>
              <a:t>How the FCC Plans to Save the Internet By Destroying It: An Explainer</a:t>
            </a:r>
            <a:r>
              <a:rPr lang="en-CA" dirty="0" smtClean="0">
                <a:effectLst/>
              </a:rPr>
              <a:t/>
            </a:r>
            <a:br>
              <a:rPr lang="en-CA" dirty="0" smtClean="0">
                <a:effectLst/>
              </a:rPr>
            </a:br>
            <a:r>
              <a:rPr lang="en-CA" dirty="0">
                <a:hlinkClick r:id="rId3"/>
              </a:rPr>
              <a:t>Ryan </a:t>
            </a:r>
            <a:r>
              <a:rPr lang="en-CA" dirty="0" err="1">
                <a:hlinkClick r:id="rId3"/>
              </a:rPr>
              <a:t>Singel</a:t>
            </a:r>
            <a:r>
              <a:rPr lang="en-CA" dirty="0" smtClean="0">
                <a:effectLst/>
              </a:rPr>
              <a:t>, </a:t>
            </a:r>
            <a:r>
              <a:rPr lang="en-CA" dirty="0">
                <a:hlinkClick r:id="rId4"/>
              </a:rPr>
              <a:t>Medium.com</a:t>
            </a:r>
            <a:r>
              <a:rPr lang="en-CA" dirty="0" smtClean="0">
                <a:effectLst/>
              </a:rPr>
              <a:t>, Apr 26, 2014</a:t>
            </a:r>
            <a:br>
              <a:rPr lang="en-CA" dirty="0" smtClean="0">
                <a:effectLst/>
              </a:rPr>
            </a:br>
            <a:r>
              <a:rPr lang="en-CA" i="1" dirty="0" smtClean="0">
                <a:effectLst/>
              </a:rPr>
              <a:t>Commentary by Stephen Downes</a:t>
            </a:r>
            <a:r>
              <a:rPr lang="en-CA" dirty="0" smtClean="0">
                <a:effectLst/>
              </a:rPr>
              <a:t> </a:t>
            </a:r>
          </a:p>
          <a:p>
            <a:r>
              <a:rPr lang="en-CA" dirty="0" smtClean="0">
                <a:effectLst/>
              </a:rPr>
              <a:t>Everybody and their dog has already covered the FCC's recent decision to end net neutrality (their </a:t>
            </a:r>
            <a:r>
              <a:rPr lang="en-CA" dirty="0" smtClean="0">
                <a:effectLst/>
                <a:hlinkClick r:id="rId5"/>
              </a:rPr>
              <a:t>feeble objections</a:t>
            </a:r>
            <a:r>
              <a:rPr lang="en-CA" dirty="0" smtClean="0">
                <a:effectLst/>
              </a:rPr>
              <a:t> notwithstanding). It's a U.S. decision but as we know once enshrined into American law a campaign will then follow to entrench it into world trade legislation, requiring countries to pay penalties for lost profits should they attempt to enact net neutrality, as </a:t>
            </a:r>
            <a:r>
              <a:rPr lang="en-CA" dirty="0" smtClean="0">
                <a:effectLst/>
                <a:hlinkClick r:id="rId6"/>
              </a:rPr>
              <a:t>Brazil has done</a:t>
            </a:r>
            <a:r>
              <a:rPr lang="en-CA" dirty="0" smtClean="0">
                <a:effectLst/>
              </a:rPr>
              <a:t> (just as a Canadian company is </a:t>
            </a:r>
            <a:r>
              <a:rPr lang="en-CA" dirty="0" smtClean="0">
                <a:effectLst/>
                <a:hlinkClick r:id="rId7"/>
              </a:rPr>
              <a:t>demanding</a:t>
            </a:r>
            <a:r>
              <a:rPr lang="en-CA" dirty="0" smtClean="0">
                <a:effectLst/>
              </a:rPr>
              <a:t> $200 million from El Salvador over a mine it was not allowed to build). It will destroy the internet as we know it, reducing it to a set of network-provided </a:t>
            </a:r>
            <a:r>
              <a:rPr lang="en-CA" dirty="0" err="1" smtClean="0">
                <a:effectLst/>
              </a:rPr>
              <a:t>pablum</a:t>
            </a:r>
            <a:r>
              <a:rPr lang="en-CA" dirty="0" smtClean="0">
                <a:effectLst/>
              </a:rPr>
              <a:t> services. Just like television. Meanwhile, stuff we need (</a:t>
            </a:r>
            <a:r>
              <a:rPr lang="en-CA" dirty="0" smtClean="0">
                <a:effectLst/>
                <a:hlinkClick r:id="rId8"/>
              </a:rPr>
              <a:t>like education</a:t>
            </a:r>
            <a:r>
              <a:rPr lang="en-CA" dirty="0" smtClean="0">
                <a:effectLst/>
              </a:rPr>
              <a:t>) will be reduced to a crawl, unless governments compensate telecoms for not throttling non-profit and public good internet traffic. Via </a:t>
            </a:r>
            <a:r>
              <a:rPr lang="en-CA" dirty="0" smtClean="0">
                <a:effectLst/>
                <a:hlinkClick r:id="rId9"/>
              </a:rPr>
              <a:t>Hack Education</a:t>
            </a:r>
            <a:r>
              <a:rPr lang="en-CA" dirty="0" smtClean="0">
                <a:effectLst/>
              </a:rPr>
              <a:t>.</a:t>
            </a:r>
          </a:p>
          <a:p>
            <a:endParaRPr lang="en-CA" dirty="0"/>
          </a:p>
        </p:txBody>
      </p:sp>
    </p:spTree>
    <p:extLst>
      <p:ext uri="{BB962C8B-B14F-4D97-AF65-F5344CB8AC3E}">
        <p14:creationId xmlns:p14="http://schemas.microsoft.com/office/powerpoint/2010/main" val="131943151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85000" lnSpcReduction="20000"/>
          </a:bodyPr>
          <a:lstStyle/>
          <a:p>
            <a:r>
              <a:rPr lang="en-CA" b="1" dirty="0" smtClean="0">
                <a:effectLst/>
                <a:hlinkClick r:id="rId2"/>
              </a:rPr>
              <a:t>Institute for Open Leadership</a:t>
            </a:r>
            <a:r>
              <a:rPr lang="en-CA" dirty="0" smtClean="0">
                <a:effectLst/>
              </a:rPr>
              <a:t/>
            </a:r>
            <a:br>
              <a:rPr lang="en-CA" dirty="0" smtClean="0">
                <a:effectLst/>
              </a:rPr>
            </a:br>
            <a:r>
              <a:rPr lang="en-CA" dirty="0">
                <a:hlinkClick r:id="rId3"/>
              </a:rPr>
              <a:t>Open Policy Network</a:t>
            </a:r>
            <a:r>
              <a:rPr lang="en-CA" dirty="0" smtClean="0">
                <a:effectLst/>
              </a:rPr>
              <a:t>, May 26, 2014</a:t>
            </a:r>
            <a:br>
              <a:rPr lang="en-CA" dirty="0" smtClean="0">
                <a:effectLst/>
              </a:rPr>
            </a:br>
            <a:r>
              <a:rPr lang="en-CA" i="1" dirty="0" smtClean="0">
                <a:effectLst/>
              </a:rPr>
              <a:t>Commentary by Stephen Downes</a:t>
            </a:r>
            <a:r>
              <a:rPr lang="en-CA" dirty="0" smtClean="0">
                <a:effectLst/>
              </a:rPr>
              <a:t> </a:t>
            </a:r>
          </a:p>
          <a:p>
            <a:r>
              <a:rPr lang="en-CA" dirty="0" smtClean="0">
                <a:effectLst/>
              </a:rPr>
              <a:t>Are you good enough for open learning? "Who should apply to be an IOL Fellow? Public and private sector professionals interested in openness and policy with the passion and potential to make a high impact at their institution and/or government through open policy*. Emerging leaders in academia, the arts, cultural institutions, government, scientific labs, and others who are eager to become experts in open licensing."</a:t>
            </a:r>
          </a:p>
          <a:p>
            <a:endParaRPr lang="en-CA" dirty="0"/>
          </a:p>
        </p:txBody>
      </p:sp>
    </p:spTree>
    <p:extLst>
      <p:ext uri="{BB962C8B-B14F-4D97-AF65-F5344CB8AC3E}">
        <p14:creationId xmlns:p14="http://schemas.microsoft.com/office/powerpoint/2010/main" val="297736485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0000" lnSpcReduction="20000"/>
          </a:bodyPr>
          <a:lstStyle/>
          <a:p>
            <a:r>
              <a:rPr lang="en-CA" b="1" dirty="0" smtClean="0">
                <a:effectLst/>
                <a:hlinkClick r:id="rId2"/>
              </a:rPr>
              <a:t>Launch of the Open Policy Network</a:t>
            </a:r>
            <a:r>
              <a:rPr lang="en-CA" dirty="0" smtClean="0">
                <a:effectLst/>
              </a:rPr>
              <a:t/>
            </a:r>
            <a:br>
              <a:rPr lang="en-CA" dirty="0" smtClean="0">
                <a:effectLst/>
              </a:rPr>
            </a:br>
            <a:r>
              <a:rPr lang="en-CA" dirty="0">
                <a:hlinkClick r:id="rId3"/>
              </a:rPr>
              <a:t>Open Policy Network</a:t>
            </a:r>
            <a:r>
              <a:rPr lang="en-CA" dirty="0" smtClean="0">
                <a:effectLst/>
              </a:rPr>
              <a:t>, May 21, 2014</a:t>
            </a:r>
            <a:br>
              <a:rPr lang="en-CA" dirty="0" smtClean="0">
                <a:effectLst/>
              </a:rPr>
            </a:br>
            <a:r>
              <a:rPr lang="en-CA" i="1" dirty="0" smtClean="0">
                <a:effectLst/>
              </a:rPr>
              <a:t>Commentary by Stephen Downes</a:t>
            </a:r>
            <a:r>
              <a:rPr lang="en-CA" dirty="0" smtClean="0">
                <a:effectLst/>
              </a:rPr>
              <a:t> </a:t>
            </a:r>
          </a:p>
          <a:p>
            <a:r>
              <a:rPr lang="en-CA" dirty="0" smtClean="0">
                <a:effectLst/>
              </a:rPr>
              <a:t>The </a:t>
            </a:r>
            <a:r>
              <a:rPr lang="en-CA" dirty="0" smtClean="0">
                <a:effectLst/>
                <a:hlinkClick r:id="rId4"/>
              </a:rPr>
              <a:t>Open Policy Network</a:t>
            </a:r>
            <a:r>
              <a:rPr lang="en-CA" dirty="0" smtClean="0">
                <a:effectLst/>
              </a:rPr>
              <a:t> has now officially launched. Here's their version of open: "we’re announcing our first project, the </a:t>
            </a:r>
            <a:r>
              <a:rPr lang="en-CA" dirty="0" smtClean="0">
                <a:effectLst/>
                <a:hlinkClick r:id="rId5"/>
              </a:rPr>
              <a:t>Institute for Open Leadership</a:t>
            </a:r>
            <a:r>
              <a:rPr lang="en-CA" dirty="0" smtClean="0">
                <a:effectLst/>
              </a:rPr>
              <a:t>. Through a weeklong summit with experts, accepted fellows will get hands-on guidance to develop a capstone project for implementation in their organization or institution." You can </a:t>
            </a:r>
            <a:r>
              <a:rPr lang="en-CA" dirty="0" smtClean="0">
                <a:effectLst/>
                <a:hlinkClick r:id="rId6"/>
              </a:rPr>
              <a:t>join the network</a:t>
            </a:r>
            <a:r>
              <a:rPr lang="en-CA" dirty="0" smtClean="0">
                <a:effectLst/>
              </a:rPr>
              <a:t> but you must "support the </a:t>
            </a:r>
            <a:r>
              <a:rPr lang="en-CA" dirty="0" smtClean="0">
                <a:effectLst/>
                <a:hlinkClick r:id="rId7"/>
              </a:rPr>
              <a:t>Guiding Principles</a:t>
            </a:r>
            <a:r>
              <a:rPr lang="en-CA" dirty="0" smtClean="0">
                <a:effectLst/>
              </a:rPr>
              <a:t> and </a:t>
            </a:r>
            <a:r>
              <a:rPr lang="en-CA" dirty="0" smtClean="0">
                <a:effectLst/>
                <a:hlinkClick r:id="rId8"/>
              </a:rPr>
              <a:t>Work Plan</a:t>
            </a:r>
            <a:r>
              <a:rPr lang="en-CA" dirty="0" smtClean="0">
                <a:effectLst/>
              </a:rPr>
              <a:t>", "participate in the OPN email listserv and share information," and "attend monthly strategy/planning conference calls." It's like joining the </a:t>
            </a:r>
            <a:r>
              <a:rPr lang="en-CA" dirty="0" err="1" smtClean="0">
                <a:effectLst/>
                <a:hlinkClick r:id="rId9"/>
              </a:rPr>
              <a:t>Kiwanas</a:t>
            </a:r>
            <a:r>
              <a:rPr lang="en-CA" dirty="0" smtClean="0">
                <a:effectLst/>
                <a:hlinkClick r:id="rId9"/>
              </a:rPr>
              <a:t> Club</a:t>
            </a:r>
            <a:r>
              <a:rPr lang="en-CA" dirty="0" smtClean="0">
                <a:effectLst/>
              </a:rPr>
              <a:t>! Anyhow, here is more information and endorsements from </a:t>
            </a:r>
            <a:r>
              <a:rPr lang="en-CA" dirty="0" smtClean="0">
                <a:effectLst/>
                <a:hlinkClick r:id="rId10"/>
              </a:rPr>
              <a:t>Creative Commons</a:t>
            </a:r>
            <a:r>
              <a:rPr lang="en-CA" dirty="0" smtClean="0">
                <a:effectLst/>
              </a:rPr>
              <a:t>, </a:t>
            </a:r>
            <a:r>
              <a:rPr lang="en-CA" dirty="0" smtClean="0">
                <a:effectLst/>
                <a:hlinkClick r:id="rId11"/>
              </a:rPr>
              <a:t>SPARC</a:t>
            </a:r>
            <a:r>
              <a:rPr lang="en-CA" dirty="0" smtClean="0">
                <a:effectLst/>
              </a:rPr>
              <a:t>, </a:t>
            </a:r>
            <a:r>
              <a:rPr lang="en-CA" dirty="0" smtClean="0">
                <a:effectLst/>
                <a:hlinkClick r:id="rId12"/>
              </a:rPr>
              <a:t>CETIS</a:t>
            </a:r>
            <a:r>
              <a:rPr lang="en-CA" dirty="0" smtClean="0">
                <a:effectLst/>
              </a:rPr>
              <a:t>, </a:t>
            </a:r>
            <a:r>
              <a:rPr lang="en-CA" dirty="0" err="1" smtClean="0">
                <a:effectLst/>
                <a:hlinkClick r:id="rId13"/>
              </a:rPr>
              <a:t>OERu</a:t>
            </a:r>
            <a:r>
              <a:rPr lang="en-CA" dirty="0" smtClean="0">
                <a:effectLst/>
              </a:rPr>
              <a:t>.</a:t>
            </a:r>
          </a:p>
          <a:p>
            <a:endParaRPr lang="en-CA" dirty="0"/>
          </a:p>
        </p:txBody>
      </p:sp>
    </p:spTree>
    <p:extLst>
      <p:ext uri="{BB962C8B-B14F-4D97-AF65-F5344CB8AC3E}">
        <p14:creationId xmlns:p14="http://schemas.microsoft.com/office/powerpoint/2010/main" val="387984464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7500" lnSpcReduction="20000"/>
          </a:bodyPr>
          <a:lstStyle/>
          <a:p>
            <a:r>
              <a:rPr lang="en-CA" dirty="0" smtClean="0">
                <a:effectLst/>
              </a:rPr>
              <a:t/>
            </a:r>
            <a:br>
              <a:rPr lang="en-CA" dirty="0" smtClean="0">
                <a:effectLst/>
              </a:rPr>
            </a:br>
            <a:r>
              <a:rPr lang="en-CA" b="1" dirty="0" smtClean="0">
                <a:effectLst/>
                <a:hlinkClick r:id="rId2"/>
              </a:rPr>
              <a:t>Open Policy Network</a:t>
            </a:r>
            <a:r>
              <a:rPr lang="en-CA" dirty="0" smtClean="0">
                <a:effectLst/>
              </a:rPr>
              <a:t/>
            </a:r>
            <a:br>
              <a:rPr lang="en-CA" dirty="0" smtClean="0">
                <a:effectLst/>
              </a:rPr>
            </a:br>
            <a:r>
              <a:rPr lang="en-CA" dirty="0">
                <a:hlinkClick r:id="rId3"/>
              </a:rPr>
              <a:t>Open Policy Network</a:t>
            </a:r>
            <a:r>
              <a:rPr lang="en-CA" dirty="0" smtClean="0">
                <a:effectLst/>
              </a:rPr>
              <a:t>, May 14, 2014</a:t>
            </a:r>
            <a:br>
              <a:rPr lang="en-CA" dirty="0" smtClean="0">
                <a:effectLst/>
              </a:rPr>
            </a:br>
            <a:r>
              <a:rPr lang="en-CA" i="1" dirty="0" smtClean="0">
                <a:effectLst/>
              </a:rPr>
              <a:t>Commentary by Stephen Downes</a:t>
            </a:r>
            <a:r>
              <a:rPr lang="en-CA" dirty="0" smtClean="0">
                <a:effectLst/>
              </a:rPr>
              <a:t> </a:t>
            </a:r>
          </a:p>
          <a:p>
            <a:r>
              <a:rPr lang="en-CA" dirty="0" smtClean="0">
                <a:effectLst/>
              </a:rPr>
              <a:t>Creating Commons is launching new Open Policy Network website. More information </a:t>
            </a:r>
            <a:r>
              <a:rPr lang="en-CA" dirty="0" smtClean="0">
                <a:effectLst/>
                <a:hlinkClick r:id="rId4"/>
              </a:rPr>
              <a:t>here</a:t>
            </a:r>
            <a:r>
              <a:rPr lang="en-CA" dirty="0" smtClean="0">
                <a:effectLst/>
              </a:rPr>
              <a:t>. "The mission of the Open Policy Network is to foster the creation, adoption and implementation of open policies and practices that advance the public good by supporting open policy advocates, organizations and policy makers, connecting open policy opportunities with assistance, and sharing open policy information." They're not getting off to a good start on 'open' by imposing a news embargo, which is why I'm breaking it.</a:t>
            </a:r>
          </a:p>
          <a:p>
            <a:endParaRPr lang="en-CA" dirty="0"/>
          </a:p>
        </p:txBody>
      </p:sp>
    </p:spTree>
    <p:extLst>
      <p:ext uri="{BB962C8B-B14F-4D97-AF65-F5344CB8AC3E}">
        <p14:creationId xmlns:p14="http://schemas.microsoft.com/office/powerpoint/2010/main" val="183255312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0000" lnSpcReduction="20000"/>
          </a:bodyPr>
          <a:lstStyle/>
          <a:p>
            <a:r>
              <a:rPr lang="en-CA" b="1" dirty="0" smtClean="0">
                <a:effectLst/>
                <a:hlinkClick r:id="rId2"/>
              </a:rPr>
              <a:t>Statement about embargo periods</a:t>
            </a:r>
            <a:r>
              <a:rPr lang="en-CA" dirty="0" smtClean="0">
                <a:effectLst/>
              </a:rPr>
              <a:t/>
            </a:r>
            <a:br>
              <a:rPr lang="en-CA" dirty="0" smtClean="0">
                <a:effectLst/>
              </a:rPr>
            </a:br>
            <a:r>
              <a:rPr lang="en-CA" dirty="0">
                <a:hlinkClick r:id="rId3"/>
              </a:rPr>
              <a:t>Kathleen Shearer</a:t>
            </a:r>
            <a:r>
              <a:rPr lang="en-CA" dirty="0" smtClean="0">
                <a:effectLst/>
              </a:rPr>
              <a:t>, </a:t>
            </a:r>
            <a:r>
              <a:rPr lang="en-CA" dirty="0">
                <a:hlinkClick r:id="rId4"/>
              </a:rPr>
              <a:t>Confederation of Open Access Repositories (COAR)</a:t>
            </a:r>
            <a:r>
              <a:rPr lang="en-CA" dirty="0" smtClean="0">
                <a:effectLst/>
              </a:rPr>
              <a:t>, May 14, 2014</a:t>
            </a:r>
            <a:br>
              <a:rPr lang="en-CA" dirty="0" smtClean="0">
                <a:effectLst/>
              </a:rPr>
            </a:br>
            <a:r>
              <a:rPr lang="en-CA" i="1" dirty="0" smtClean="0">
                <a:effectLst/>
              </a:rPr>
              <a:t>Commentary by Stephen Downes</a:t>
            </a:r>
            <a:r>
              <a:rPr lang="en-CA" dirty="0" smtClean="0">
                <a:effectLst/>
              </a:rPr>
              <a:t> </a:t>
            </a:r>
          </a:p>
          <a:p>
            <a:r>
              <a:rPr lang="en-CA" dirty="0" smtClean="0">
                <a:effectLst/>
              </a:rPr>
              <a:t>For a while, supporters of open access have accepted embargo periods as a necessary evil to promote the transition from closed source to open access publications. Embargo periods delay the publication of open versions of paid articles for a period of time. Now they are seeing the cost of that compromise. "Embargo periods dilute the benefits of open access policies and we believe that, if they are adopted, they should be no more than 6 months for the life and physical sciences, 12 months for social sciences and humanities." The coalition of open access repositories that signed the document argues that embargo periods should eventually be eliminated. One wonders about the wisdom of building this compromise into open access policies in the first place.</a:t>
            </a:r>
          </a:p>
          <a:p>
            <a:endParaRPr lang="en-CA" dirty="0"/>
          </a:p>
        </p:txBody>
      </p:sp>
    </p:spTree>
    <p:extLst>
      <p:ext uri="{BB962C8B-B14F-4D97-AF65-F5344CB8AC3E}">
        <p14:creationId xmlns:p14="http://schemas.microsoft.com/office/powerpoint/2010/main" val="260703182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85000" lnSpcReduction="20000"/>
          </a:bodyPr>
          <a:lstStyle/>
          <a:p>
            <a:r>
              <a:rPr lang="en-CA" b="1" dirty="0" smtClean="0">
                <a:effectLst/>
                <a:hlinkClick r:id="rId2"/>
              </a:rPr>
              <a:t>A world of pervasive networks</a:t>
            </a:r>
            <a:r>
              <a:rPr lang="en-CA" dirty="0" smtClean="0">
                <a:effectLst/>
              </a:rPr>
              <a:t/>
            </a:r>
            <a:br>
              <a:rPr lang="en-CA" dirty="0" smtClean="0">
                <a:effectLst/>
              </a:rPr>
            </a:br>
            <a:r>
              <a:rPr lang="en-CA" dirty="0">
                <a:hlinkClick r:id="rId3"/>
              </a:rPr>
              <a:t>Harold </a:t>
            </a:r>
            <a:r>
              <a:rPr lang="en-CA" dirty="0" err="1">
                <a:hlinkClick r:id="rId3"/>
              </a:rPr>
              <a:t>Jarche</a:t>
            </a:r>
            <a:r>
              <a:rPr lang="en-CA" dirty="0" smtClean="0">
                <a:effectLst/>
              </a:rPr>
              <a:t>, May 05, 2014</a:t>
            </a:r>
            <a:br>
              <a:rPr lang="en-CA" dirty="0" smtClean="0">
                <a:effectLst/>
              </a:rPr>
            </a:br>
            <a:r>
              <a:rPr lang="en-CA" i="1" dirty="0" smtClean="0">
                <a:effectLst/>
              </a:rPr>
              <a:t>Commentary by Stephen Downes</a:t>
            </a:r>
            <a:r>
              <a:rPr lang="en-CA" dirty="0" smtClean="0">
                <a:effectLst/>
              </a:rPr>
              <a:t> </a:t>
            </a:r>
          </a:p>
          <a:p>
            <a:r>
              <a:rPr lang="en-CA" dirty="0" smtClean="0">
                <a:effectLst/>
              </a:rPr>
              <a:t>Harold </a:t>
            </a:r>
            <a:r>
              <a:rPr lang="en-CA" dirty="0" err="1" smtClean="0">
                <a:effectLst/>
              </a:rPr>
              <a:t>Jarche</a:t>
            </a:r>
            <a:r>
              <a:rPr lang="en-CA" dirty="0" smtClean="0">
                <a:effectLst/>
              </a:rPr>
              <a:t> applies McLuhan's tetrad to the world of pervasive networks. McLuhan's original model (</a:t>
            </a:r>
            <a:r>
              <a:rPr lang="en-CA" i="1" dirty="0" smtClean="0">
                <a:effectLst/>
              </a:rPr>
              <a:t>not</a:t>
            </a:r>
            <a:r>
              <a:rPr lang="en-CA" dirty="0" smtClean="0">
                <a:effectLst/>
              </a:rPr>
              <a:t> a 'lens') suggests each new technology has the potential to: first, extend a human property, second, obsolesce a previous technology, third, retrieve an older technology, and fourth, have the opposite effect when pushed to its limits. So, viewed from this perspective, pervasive networks can enhance democracy, subvert hierarchy, revive the art of the handshake deal, and result in ubiquitous surveillance.</a:t>
            </a:r>
          </a:p>
          <a:p>
            <a:endParaRPr lang="en-CA" dirty="0"/>
          </a:p>
        </p:txBody>
      </p:sp>
      <p:pic>
        <p:nvPicPr>
          <p:cNvPr id="7475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088" y="980728"/>
            <a:ext cx="2824818" cy="2335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02450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0000" lnSpcReduction="20000"/>
          </a:bodyPr>
          <a:lstStyle/>
          <a:p>
            <a:r>
              <a:rPr lang="en-CA" b="1" dirty="0" smtClean="0">
                <a:effectLst/>
                <a:hlinkClick r:id="rId2"/>
              </a:rPr>
              <a:t>More money won’t fix need for change in education </a:t>
            </a:r>
            <a:r>
              <a:rPr lang="en-CA" dirty="0" smtClean="0">
                <a:effectLst/>
              </a:rPr>
              <a:t/>
            </a:r>
            <a:br>
              <a:rPr lang="en-CA" dirty="0" smtClean="0">
                <a:effectLst/>
              </a:rPr>
            </a:br>
            <a:r>
              <a:rPr lang="en-CA" dirty="0">
                <a:hlinkClick r:id="rId3"/>
              </a:rPr>
              <a:t>Kevin G. Lynch</a:t>
            </a:r>
            <a:r>
              <a:rPr lang="en-CA" dirty="0" smtClean="0">
                <a:effectLst/>
              </a:rPr>
              <a:t>, </a:t>
            </a:r>
            <a:r>
              <a:rPr lang="en-CA" dirty="0">
                <a:hlinkClick r:id="rId4"/>
              </a:rPr>
              <a:t>Globe</a:t>
            </a:r>
            <a:r>
              <a:rPr lang="en-CA" dirty="0" smtClean="0">
                <a:effectLst/>
              </a:rPr>
              <a:t>, </a:t>
            </a:r>
            <a:r>
              <a:rPr lang="en-CA" dirty="0">
                <a:hlinkClick r:id="rId5"/>
              </a:rPr>
              <a:t>Mail</a:t>
            </a:r>
            <a:r>
              <a:rPr lang="en-CA" dirty="0" smtClean="0">
                <a:effectLst/>
              </a:rPr>
              <a:t>, Jun 26, 2014</a:t>
            </a:r>
            <a:br>
              <a:rPr lang="en-CA" dirty="0" smtClean="0">
                <a:effectLst/>
              </a:rPr>
            </a:br>
            <a:r>
              <a:rPr lang="en-CA" i="1" dirty="0" smtClean="0">
                <a:effectLst/>
              </a:rPr>
              <a:t>Commentary by Stephen Downes</a:t>
            </a:r>
            <a:r>
              <a:rPr lang="en-CA" dirty="0" smtClean="0">
                <a:effectLst/>
              </a:rPr>
              <a:t> </a:t>
            </a:r>
          </a:p>
          <a:p>
            <a:r>
              <a:rPr lang="en-CA" dirty="0" smtClean="0">
                <a:effectLst/>
              </a:rPr>
              <a:t>Kevin G. Lynch, vice-chairman of the BMO Financial Group, writes in the Globe and Mail: "When discussing the challenges facing the education system in Canada, we often seem to accept the false premise that the only problem is funding... This challenge is much more than an incremental program here or some fine-tuning there; it involves a culture change in how we all take more accountability for educational outcomes." It may be true that more money </a:t>
            </a:r>
            <a:r>
              <a:rPr lang="en-CA" i="1" dirty="0" smtClean="0">
                <a:effectLst/>
              </a:rPr>
              <a:t>alone</a:t>
            </a:r>
            <a:r>
              <a:rPr lang="en-CA" dirty="0" smtClean="0">
                <a:effectLst/>
              </a:rPr>
              <a:t> won't improve our educational system, but it would be wrong to infer that the system can be improved without making the investment up front. As bankers well know, it takes money to save money.</a:t>
            </a:r>
            <a:endParaRPr lang="en-CA" dirty="0">
              <a:effectLst/>
            </a:endParaRPr>
          </a:p>
        </p:txBody>
      </p:sp>
    </p:spTree>
    <p:extLst>
      <p:ext uri="{BB962C8B-B14F-4D97-AF65-F5344CB8AC3E}">
        <p14:creationId xmlns:p14="http://schemas.microsoft.com/office/powerpoint/2010/main" val="11186185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CA" dirty="0" smtClean="0"/>
              <a:t>Beyond Institutions: Personal Learning in a Networked World</a:t>
            </a:r>
            <a:endParaRPr lang="en-CA" dirty="0"/>
          </a:p>
        </p:txBody>
      </p:sp>
      <p:sp>
        <p:nvSpPr>
          <p:cNvPr id="3" name="Subtitle 2"/>
          <p:cNvSpPr>
            <a:spLocks noGrp="1"/>
          </p:cNvSpPr>
          <p:nvPr>
            <p:ph type="subTitle" idx="1"/>
          </p:nvPr>
        </p:nvSpPr>
        <p:spPr/>
        <p:txBody>
          <a:bodyPr>
            <a:normAutofit/>
          </a:bodyPr>
          <a:lstStyle/>
          <a:p>
            <a:r>
              <a:rPr lang="en-CA" dirty="0" smtClean="0"/>
              <a:t>For London School of Economics ( 9th July-Central London)</a:t>
            </a:r>
          </a:p>
          <a:p>
            <a:r>
              <a:rPr lang="en-CA" sz="1400" dirty="0" smtClean="0">
                <a:hlinkClick r:id="rId2"/>
              </a:rPr>
              <a:t>http://clt.lse.ac.uk/events/NetworkEDGE/networkEDGE-seminar-series-01.php</a:t>
            </a:r>
            <a:endParaRPr lang="en-CA" sz="1400" dirty="0"/>
          </a:p>
        </p:txBody>
      </p:sp>
    </p:spTree>
    <p:extLst>
      <p:ext uri="{BB962C8B-B14F-4D97-AF65-F5344CB8AC3E}">
        <p14:creationId xmlns:p14="http://schemas.microsoft.com/office/powerpoint/2010/main" val="326111533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62500" lnSpcReduction="20000"/>
          </a:bodyPr>
          <a:lstStyle/>
          <a:p>
            <a:pPr marL="0" indent="0">
              <a:buNone/>
            </a:pPr>
            <a:r>
              <a:rPr lang="en-CA" dirty="0" smtClean="0"/>
              <a:t>In a networked world people become less and less dependent on institutional learning begin to and begin to create their own learning. This creates challenges for institutions, but it also creates challenges for students. In the past, personal learning has been represented as a form of </a:t>
            </a:r>
            <a:r>
              <a:rPr lang="en-CA" dirty="0" err="1" smtClean="0"/>
              <a:t>autodidacticism</a:t>
            </a:r>
            <a:r>
              <a:rPr lang="en-CA" dirty="0" smtClean="0"/>
              <a:t> where students either read books at random in the library or at best studied programmed education texts and videos. Today personalized learning is supported using adaptive learning and interactive digital resources. Neither offers what we would call a complete learning experience, as we know there is a social and supportive dimension that must be included. The challenge is to design learning systems that are supportive without asserting control, providing access to a wide range of resources from multiple institutions, but in addition, scaffolding frameworks, access to social and professional networks and support though personal and mobile computing devices, devices and tools, and in workplace systems generally. In this talk Stephen Downes discusses developments in a personal learning infrastructure and outlines how professionals, as both teachers and learners, can take advantage of them.</a:t>
            </a:r>
          </a:p>
          <a:p>
            <a:endParaRPr lang="en-CA" dirty="0"/>
          </a:p>
        </p:txBody>
      </p:sp>
    </p:spTree>
    <p:extLst>
      <p:ext uri="{BB962C8B-B14F-4D97-AF65-F5344CB8AC3E}">
        <p14:creationId xmlns:p14="http://schemas.microsoft.com/office/powerpoint/2010/main" val="82291342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0000" lnSpcReduction="20000"/>
          </a:bodyPr>
          <a:lstStyle/>
          <a:p>
            <a:r>
              <a:rPr lang="en-CA" b="1" dirty="0" smtClean="0">
                <a:effectLst/>
                <a:hlinkClick r:id="rId2"/>
              </a:rPr>
              <a:t>Economics students call for shakeup of the way their subject is taught</a:t>
            </a:r>
            <a:r>
              <a:rPr lang="en-CA" dirty="0" smtClean="0">
                <a:effectLst/>
              </a:rPr>
              <a:t/>
            </a:r>
            <a:br>
              <a:rPr lang="en-CA" dirty="0" smtClean="0">
                <a:effectLst/>
              </a:rPr>
            </a:br>
            <a:r>
              <a:rPr lang="en-CA" dirty="0">
                <a:hlinkClick r:id="rId3"/>
              </a:rPr>
              <a:t>Phillip Inman</a:t>
            </a:r>
            <a:r>
              <a:rPr lang="en-CA" dirty="0" smtClean="0">
                <a:effectLst/>
              </a:rPr>
              <a:t>, </a:t>
            </a:r>
            <a:r>
              <a:rPr lang="en-CA" dirty="0">
                <a:hlinkClick r:id="rId4"/>
              </a:rPr>
              <a:t>The Guardian</a:t>
            </a:r>
            <a:r>
              <a:rPr lang="en-CA" dirty="0" smtClean="0">
                <a:effectLst/>
              </a:rPr>
              <a:t>, May 08, 2014</a:t>
            </a:r>
            <a:br>
              <a:rPr lang="en-CA" dirty="0" smtClean="0">
                <a:effectLst/>
              </a:rPr>
            </a:br>
            <a:r>
              <a:rPr lang="en-CA" i="1" dirty="0" smtClean="0">
                <a:effectLst/>
              </a:rPr>
              <a:t>Commentary by Stephen Downes</a:t>
            </a:r>
            <a:r>
              <a:rPr lang="en-CA" dirty="0" smtClean="0">
                <a:effectLst/>
              </a:rPr>
              <a:t> </a:t>
            </a:r>
          </a:p>
          <a:p>
            <a:r>
              <a:rPr lang="en-CA" dirty="0" smtClean="0">
                <a:effectLst/>
              </a:rPr>
              <a:t>The students, I think, understand more than their professors. Economics students are saying that "the dominance of narrow free-market theories at top universities harms the world's ability to confront challenges such as financial stability and climate change" and are calling for a change in how economics is taught. "The crisis has laid bare the latent inadequacies of economic models. These models have failed to make sense of the sorts of extreme macro-economic events, such as crises, recessions and depressions, which matter most to society." Not to mention things like climate change and pervasive surveillance, to name a couple. Here is the </a:t>
            </a:r>
            <a:r>
              <a:rPr lang="en-CA" dirty="0" smtClean="0">
                <a:effectLst/>
                <a:hlinkClick r:id="rId5"/>
              </a:rPr>
              <a:t>students' manifesto</a:t>
            </a:r>
            <a:r>
              <a:rPr lang="en-CA" dirty="0" smtClean="0">
                <a:effectLst/>
              </a:rPr>
              <a:t>. Via Sheri </a:t>
            </a:r>
            <a:r>
              <a:rPr lang="en-CA" dirty="0" err="1" smtClean="0">
                <a:effectLst/>
              </a:rPr>
              <a:t>Oberman</a:t>
            </a:r>
            <a:r>
              <a:rPr lang="en-CA" dirty="0" smtClean="0">
                <a:effectLst/>
              </a:rPr>
              <a:t> (thanks!)</a:t>
            </a:r>
            <a:endParaRPr lang="en-CA" dirty="0">
              <a:effectLst/>
            </a:endParaRPr>
          </a:p>
        </p:txBody>
      </p:sp>
    </p:spTree>
    <p:extLst>
      <p:ext uri="{BB962C8B-B14F-4D97-AF65-F5344CB8AC3E}">
        <p14:creationId xmlns:p14="http://schemas.microsoft.com/office/powerpoint/2010/main" val="282962522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0000" lnSpcReduction="20000"/>
          </a:bodyPr>
          <a:lstStyle/>
          <a:p>
            <a:r>
              <a:rPr lang="en-CA" dirty="0" smtClean="0">
                <a:effectLst/>
              </a:rPr>
              <a:t/>
            </a:r>
            <a:br>
              <a:rPr lang="en-CA" dirty="0" smtClean="0">
                <a:effectLst/>
              </a:rPr>
            </a:br>
            <a:r>
              <a:rPr lang="en-CA" b="1" dirty="0" smtClean="0">
                <a:effectLst/>
                <a:hlinkClick r:id="rId2"/>
              </a:rPr>
              <a:t>Three issues with the case for banning laptops</a:t>
            </a:r>
            <a:r>
              <a:rPr lang="en-CA" dirty="0" smtClean="0">
                <a:effectLst/>
              </a:rPr>
              <a:t/>
            </a:r>
            <a:br>
              <a:rPr lang="en-CA" dirty="0" smtClean="0">
                <a:effectLst/>
              </a:rPr>
            </a:br>
            <a:r>
              <a:rPr lang="en-CA" dirty="0">
                <a:hlinkClick r:id="rId3"/>
              </a:rPr>
              <a:t>Robert Talbert</a:t>
            </a:r>
            <a:r>
              <a:rPr lang="en-CA" dirty="0" smtClean="0">
                <a:effectLst/>
              </a:rPr>
              <a:t>, </a:t>
            </a:r>
            <a:r>
              <a:rPr lang="en-CA" dirty="0">
                <a:hlinkClick r:id="rId4"/>
              </a:rPr>
              <a:t>The Chronicle: Casting Nines</a:t>
            </a:r>
            <a:r>
              <a:rPr lang="en-CA" dirty="0" smtClean="0">
                <a:effectLst/>
              </a:rPr>
              <a:t>, Jun 17, 2014</a:t>
            </a:r>
            <a:br>
              <a:rPr lang="en-CA" dirty="0" smtClean="0">
                <a:effectLst/>
              </a:rPr>
            </a:br>
            <a:r>
              <a:rPr lang="en-CA" i="1" dirty="0" smtClean="0">
                <a:effectLst/>
              </a:rPr>
              <a:t>Commentary by Stephen Downes</a:t>
            </a:r>
            <a:r>
              <a:rPr lang="en-CA" dirty="0" smtClean="0">
                <a:effectLst/>
              </a:rPr>
              <a:t> </a:t>
            </a:r>
          </a:p>
          <a:p>
            <a:r>
              <a:rPr lang="en-CA" dirty="0" smtClean="0">
                <a:effectLst/>
              </a:rPr>
              <a:t>I am often present in meetings and sessions where the request is made that people close their laptops. I don't do it. For me, the laptop is the machine I use to help me think; I engage with the ideas being presented in real-time, and create a record I can search and integrate into later work. So I wasn't persuaded by the anti-laptop argument presented in the Atlantic last week. That said, the response to the article doesn't sway me either. I think that the study (comparing taking notes by typing and by hand) should be rejected as irrelevant. I think the characterization of a laptop as a work or a play tool is irrelevant (for me, my work </a:t>
            </a:r>
            <a:r>
              <a:rPr lang="en-CA" i="1" dirty="0" smtClean="0">
                <a:effectLst/>
              </a:rPr>
              <a:t>is</a:t>
            </a:r>
            <a:r>
              <a:rPr lang="en-CA" dirty="0" smtClean="0">
                <a:effectLst/>
              </a:rPr>
              <a:t> my play). And the laptop vs the lecture argument sets up a false dilemma.</a:t>
            </a:r>
          </a:p>
          <a:p>
            <a:endParaRPr lang="en-CA" dirty="0"/>
          </a:p>
        </p:txBody>
      </p:sp>
      <p:pic>
        <p:nvPicPr>
          <p:cNvPr id="2150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4168" y="548680"/>
            <a:ext cx="2286000" cy="1581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499720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92500" lnSpcReduction="20000"/>
          </a:bodyPr>
          <a:lstStyle/>
          <a:p>
            <a:r>
              <a:rPr lang="en-CA" b="1" dirty="0" smtClean="0">
                <a:effectLst/>
                <a:hlinkClick r:id="rId2"/>
              </a:rPr>
              <a:t>A Boost for Active Learning</a:t>
            </a:r>
            <a:r>
              <a:rPr lang="en-CA" dirty="0" smtClean="0">
                <a:effectLst/>
              </a:rPr>
              <a:t/>
            </a:r>
            <a:br>
              <a:rPr lang="en-CA" dirty="0" smtClean="0">
                <a:effectLst/>
              </a:rPr>
            </a:br>
            <a:r>
              <a:rPr lang="en-CA" dirty="0">
                <a:hlinkClick r:id="rId3"/>
              </a:rPr>
              <a:t>Doug Lederman</a:t>
            </a:r>
            <a:r>
              <a:rPr lang="en-CA" dirty="0" smtClean="0">
                <a:effectLst/>
              </a:rPr>
              <a:t>, </a:t>
            </a:r>
            <a:r>
              <a:rPr lang="en-CA" dirty="0">
                <a:hlinkClick r:id="rId4"/>
              </a:rPr>
              <a:t>Inside Higher Ed</a:t>
            </a:r>
            <a:r>
              <a:rPr lang="en-CA" dirty="0" smtClean="0">
                <a:effectLst/>
              </a:rPr>
              <a:t>, May 14, 2014</a:t>
            </a:r>
            <a:br>
              <a:rPr lang="en-CA" dirty="0" smtClean="0">
                <a:effectLst/>
              </a:rPr>
            </a:br>
            <a:r>
              <a:rPr lang="en-CA" i="1" dirty="0" smtClean="0">
                <a:effectLst/>
              </a:rPr>
              <a:t>Commentary by Stephen Downes</a:t>
            </a:r>
            <a:r>
              <a:rPr lang="en-CA" dirty="0" smtClean="0">
                <a:effectLst/>
              </a:rPr>
              <a:t> </a:t>
            </a:r>
          </a:p>
          <a:p>
            <a:r>
              <a:rPr lang="en-CA" dirty="0" smtClean="0">
                <a:effectLst/>
              </a:rPr>
              <a:t>According to Scott Freeman, the </a:t>
            </a:r>
            <a:r>
              <a:rPr lang="en-CA" dirty="0" err="1" smtClean="0">
                <a:effectLst/>
              </a:rPr>
              <a:t>metastudy</a:t>
            </a:r>
            <a:r>
              <a:rPr lang="en-CA" dirty="0" smtClean="0">
                <a:effectLst/>
              </a:rPr>
              <a:t> he and his colleagues have </a:t>
            </a:r>
            <a:r>
              <a:rPr lang="en-CA" dirty="0" err="1" smtClean="0">
                <a:effectLst/>
              </a:rPr>
              <a:t>published,which</a:t>
            </a:r>
            <a:r>
              <a:rPr lang="en-CA" dirty="0" smtClean="0">
                <a:effectLst/>
              </a:rPr>
              <a:t> is in essence a summary of 225 recent studies, "provides overwhelming evidence that active learning works better than lecture." That may not mean that instructors stop lecturing, he said, "but it shouldn't be about the evidence anymore." </a:t>
            </a:r>
            <a:r>
              <a:rPr lang="en-CA" dirty="0" err="1" smtClean="0">
                <a:effectLst/>
              </a:rPr>
              <a:t>Instructivists</a:t>
            </a:r>
            <a:r>
              <a:rPr lang="en-CA" dirty="0" smtClean="0">
                <a:effectLst/>
              </a:rPr>
              <a:t>, over to you.</a:t>
            </a:r>
          </a:p>
          <a:p>
            <a:endParaRPr lang="en-CA" dirty="0"/>
          </a:p>
        </p:txBody>
      </p:sp>
    </p:spTree>
    <p:extLst>
      <p:ext uri="{BB962C8B-B14F-4D97-AF65-F5344CB8AC3E}">
        <p14:creationId xmlns:p14="http://schemas.microsoft.com/office/powerpoint/2010/main" val="260259327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0000" lnSpcReduction="20000"/>
          </a:bodyPr>
          <a:lstStyle/>
          <a:p>
            <a:r>
              <a:rPr lang="en-CA" b="1" dirty="0" smtClean="0">
                <a:effectLst/>
                <a:hlinkClick r:id="rId2"/>
              </a:rPr>
              <a:t>Report: Students Expect Future Universities To Be Flexible, Accessible, Career-Oriented</a:t>
            </a:r>
            <a:r>
              <a:rPr lang="en-CA" dirty="0" smtClean="0">
                <a:effectLst/>
              </a:rPr>
              <a:t/>
            </a:r>
            <a:br>
              <a:rPr lang="en-CA" dirty="0" smtClean="0">
                <a:effectLst/>
              </a:rPr>
            </a:br>
            <a:r>
              <a:rPr lang="en-CA" dirty="0">
                <a:hlinkClick r:id="rId3"/>
              </a:rPr>
              <a:t>Joshua </a:t>
            </a:r>
            <a:r>
              <a:rPr lang="en-CA" dirty="0" err="1">
                <a:hlinkClick r:id="rId3"/>
              </a:rPr>
              <a:t>Bolkan</a:t>
            </a:r>
            <a:r>
              <a:rPr lang="en-CA" dirty="0" smtClean="0">
                <a:effectLst/>
              </a:rPr>
              <a:t>, </a:t>
            </a:r>
            <a:r>
              <a:rPr lang="en-CA" dirty="0">
                <a:hlinkClick r:id="rId4"/>
              </a:rPr>
              <a:t>Campus Technology</a:t>
            </a:r>
            <a:r>
              <a:rPr lang="en-CA" dirty="0" smtClean="0">
                <a:effectLst/>
              </a:rPr>
              <a:t>, Jun 11, 2014</a:t>
            </a:r>
            <a:br>
              <a:rPr lang="en-CA" dirty="0" smtClean="0">
                <a:effectLst/>
              </a:rPr>
            </a:br>
            <a:r>
              <a:rPr lang="en-CA" i="1" dirty="0" smtClean="0">
                <a:effectLst/>
              </a:rPr>
              <a:t>Commentary by Stephen Downes</a:t>
            </a:r>
            <a:r>
              <a:rPr lang="en-CA" dirty="0" smtClean="0">
                <a:effectLst/>
              </a:rPr>
              <a:t> </a:t>
            </a:r>
          </a:p>
          <a:p>
            <a:r>
              <a:rPr lang="en-CA" dirty="0" smtClean="0">
                <a:effectLst/>
              </a:rPr>
              <a:t>According to this article, "students expect universities to be more accessible, flexible and focused on jobs, according to a new survey." This report will be reported without criticism (as it is in Campus Technology) but consider the source: "The "</a:t>
            </a:r>
            <a:r>
              <a:rPr lang="en-CA" dirty="0" smtClean="0">
                <a:effectLst/>
                <a:hlinkClick r:id="rId5"/>
              </a:rPr>
              <a:t>2014 Global Survey of Students</a:t>
            </a:r>
            <a:r>
              <a:rPr lang="en-CA" dirty="0" smtClean="0">
                <a:effectLst/>
              </a:rPr>
              <a:t>" compiled responses from more than 20,800 students at 37 institutions in the Laureate network." I would imagine that if they surveyed 20K arts and humanities students at small liberal arts universities, the outcome would be rather different. We have to stop surveying 'university students' (and </a:t>
            </a:r>
            <a:r>
              <a:rPr lang="en-CA" i="1" dirty="0" smtClean="0">
                <a:effectLst/>
              </a:rPr>
              <a:t>especially</a:t>
            </a:r>
            <a:r>
              <a:rPr lang="en-CA" dirty="0" smtClean="0">
                <a:effectLst/>
              </a:rPr>
              <a:t> students from one particular institution) and start surveying 'people', whether or not they are in this or that institution.</a:t>
            </a:r>
          </a:p>
          <a:p>
            <a:endParaRPr lang="en-CA" dirty="0"/>
          </a:p>
        </p:txBody>
      </p:sp>
      <p:pic>
        <p:nvPicPr>
          <p:cNvPr id="266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60232" y="1124744"/>
            <a:ext cx="1571625" cy="1619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959249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0000" lnSpcReduction="20000"/>
          </a:bodyPr>
          <a:lstStyle/>
          <a:p>
            <a:r>
              <a:rPr lang="en-CA" dirty="0" smtClean="0">
                <a:effectLst/>
              </a:rPr>
              <a:t/>
            </a:r>
            <a:br>
              <a:rPr lang="en-CA" dirty="0" smtClean="0">
                <a:effectLst/>
              </a:rPr>
            </a:br>
            <a:r>
              <a:rPr lang="en-CA" b="1" dirty="0" smtClean="0">
                <a:effectLst/>
                <a:hlinkClick r:id="rId2"/>
              </a:rPr>
              <a:t>CNIE session on campus engagement</a:t>
            </a:r>
            <a:r>
              <a:rPr lang="en-CA" dirty="0" smtClean="0">
                <a:effectLst/>
              </a:rPr>
              <a:t/>
            </a:r>
            <a:br>
              <a:rPr lang="en-CA" dirty="0" smtClean="0">
                <a:effectLst/>
              </a:rPr>
            </a:br>
            <a:r>
              <a:rPr lang="en-CA" dirty="0">
                <a:hlinkClick r:id="rId3"/>
              </a:rPr>
              <a:t>D'Arcy Norman</a:t>
            </a:r>
            <a:r>
              <a:rPr lang="en-CA" dirty="0" smtClean="0">
                <a:effectLst/>
              </a:rPr>
              <a:t>, </a:t>
            </a:r>
            <a:r>
              <a:rPr lang="en-CA" dirty="0">
                <a:hlinkClick r:id="rId4"/>
              </a:rPr>
              <a:t>D'Arcy Norman dot net</a:t>
            </a:r>
            <a:r>
              <a:rPr lang="en-CA" dirty="0" smtClean="0">
                <a:effectLst/>
              </a:rPr>
              <a:t>, May 27, 2014</a:t>
            </a:r>
            <a:br>
              <a:rPr lang="en-CA" dirty="0" smtClean="0">
                <a:effectLst/>
              </a:rPr>
            </a:br>
            <a:r>
              <a:rPr lang="en-CA" i="1" dirty="0" smtClean="0">
                <a:effectLst/>
              </a:rPr>
              <a:t>Commentary by Stephen Downes</a:t>
            </a:r>
            <a:r>
              <a:rPr lang="en-CA" dirty="0" smtClean="0">
                <a:effectLst/>
              </a:rPr>
              <a:t> </a:t>
            </a:r>
          </a:p>
          <a:p>
            <a:r>
              <a:rPr lang="en-CA" dirty="0" smtClean="0">
                <a:effectLst/>
              </a:rPr>
              <a:t>From the recent CNIE conference D'Arcy Norman shares "some of the campus engagement stuff we did as part of our long LMS replacement project. I tried to stay away from the technology itself, and focus on the engagement process. </a:t>
            </a:r>
            <a:r>
              <a:rPr lang="en-CA" dirty="0" smtClean="0">
                <a:effectLst/>
                <a:hlinkClick r:id="rId5"/>
              </a:rPr>
              <a:t>Full slide deck is available online</a:t>
            </a:r>
            <a:r>
              <a:rPr lang="en-CA" dirty="0" smtClean="0">
                <a:effectLst/>
              </a:rPr>
              <a:t>, and </a:t>
            </a:r>
            <a:r>
              <a:rPr lang="en-CA" dirty="0" smtClean="0">
                <a:effectLst/>
                <a:hlinkClick r:id="rId6"/>
              </a:rPr>
              <a:t>fuller reports describing the engagement and findings are still available online</a:t>
            </a:r>
            <a:r>
              <a:rPr lang="en-CA" dirty="0" smtClean="0">
                <a:effectLst/>
              </a:rPr>
              <a:t>, as well as the </a:t>
            </a:r>
            <a:r>
              <a:rPr lang="en-CA" dirty="0" err="1" smtClean="0">
                <a:effectLst/>
                <a:hlinkClick r:id="rId7"/>
              </a:rPr>
              <a:t>GitHub</a:t>
            </a:r>
            <a:r>
              <a:rPr lang="en-CA" dirty="0" smtClean="0">
                <a:effectLst/>
                <a:hlinkClick r:id="rId7"/>
              </a:rPr>
              <a:t> repository of LMS RFP requirements</a:t>
            </a:r>
            <a:r>
              <a:rPr lang="en-CA" dirty="0" smtClean="0">
                <a:effectLst/>
                <a:hlinkClick r:id="rId8" tooltip="but I would strongly recommend that you don’t use the full set – this was far too much for everyone, and with enough items, things basically cancel each other out. pick a subset of items that you really care about, and have the respondents tailor their responses to that, rather than the whole shooting match. at a high level, they’re essentially all the same thing anyway…"/>
              </a:rPr>
              <a:t>1</a:t>
            </a:r>
            <a:r>
              <a:rPr lang="en-CA" dirty="0" smtClean="0">
                <a:effectLst/>
              </a:rPr>
              <a:t>." I know that the </a:t>
            </a:r>
            <a:r>
              <a:rPr lang="en-CA" dirty="0" smtClean="0">
                <a:effectLst/>
                <a:hlinkClick r:id="rId9"/>
              </a:rPr>
              <a:t>CNIE conference</a:t>
            </a:r>
            <a:r>
              <a:rPr lang="en-CA" dirty="0" smtClean="0">
                <a:effectLst/>
              </a:rPr>
              <a:t> came and went recently - is it me or is this conference beginning to change focus? It was seeming less relevant in recent years but the current one in Kamloops actually seems to be talking about technology and related issues.</a:t>
            </a:r>
          </a:p>
          <a:p>
            <a:endParaRPr lang="en-CA" dirty="0"/>
          </a:p>
        </p:txBody>
      </p:sp>
    </p:spTree>
    <p:extLst>
      <p:ext uri="{BB962C8B-B14F-4D97-AF65-F5344CB8AC3E}">
        <p14:creationId xmlns:p14="http://schemas.microsoft.com/office/powerpoint/2010/main" val="253382145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7500" lnSpcReduction="20000"/>
          </a:bodyPr>
          <a:lstStyle/>
          <a:p>
            <a:r>
              <a:rPr lang="en-CA" dirty="0" smtClean="0">
                <a:effectLst/>
              </a:rPr>
              <a:t/>
            </a:r>
            <a:br>
              <a:rPr lang="en-CA" dirty="0" smtClean="0">
                <a:effectLst/>
              </a:rPr>
            </a:br>
            <a:r>
              <a:rPr lang="en-CA" b="1" dirty="0" smtClean="0">
                <a:effectLst/>
                <a:hlinkClick r:id="rId2"/>
              </a:rPr>
              <a:t>The digital degree</a:t>
            </a:r>
            <a:r>
              <a:rPr lang="en-CA" dirty="0" smtClean="0">
                <a:effectLst/>
              </a:rPr>
              <a:t/>
            </a:r>
            <a:br>
              <a:rPr lang="en-CA" dirty="0" smtClean="0">
                <a:effectLst/>
              </a:rPr>
            </a:br>
            <a:r>
              <a:rPr lang="en-CA" dirty="0">
                <a:hlinkClick r:id="rId3"/>
              </a:rPr>
              <a:t>Unattributed</a:t>
            </a:r>
            <a:r>
              <a:rPr lang="en-CA" dirty="0" smtClean="0">
                <a:effectLst/>
              </a:rPr>
              <a:t>, </a:t>
            </a:r>
            <a:r>
              <a:rPr lang="en-CA" dirty="0">
                <a:hlinkClick r:id="rId4"/>
              </a:rPr>
              <a:t>The Economist</a:t>
            </a:r>
            <a:r>
              <a:rPr lang="en-CA" dirty="0" smtClean="0">
                <a:effectLst/>
              </a:rPr>
              <a:t>, Jul 01, 2014</a:t>
            </a:r>
            <a:br>
              <a:rPr lang="en-CA" dirty="0" smtClean="0">
                <a:effectLst/>
              </a:rPr>
            </a:br>
            <a:r>
              <a:rPr lang="en-CA" i="1" dirty="0" smtClean="0">
                <a:effectLst/>
              </a:rPr>
              <a:t>Commentary by Stephen Downes</a:t>
            </a:r>
            <a:r>
              <a:rPr lang="en-CA" dirty="0" smtClean="0">
                <a:effectLst/>
              </a:rPr>
              <a:t> </a:t>
            </a:r>
          </a:p>
          <a:p>
            <a:r>
              <a:rPr lang="en-CA" dirty="0" smtClean="0">
                <a:effectLst/>
              </a:rPr>
              <a:t>If the Economist says something is good, I begin to worry. And so too with this article touting the destruction of the universities at the hands of the MOOC. The Economist sees the elite universities faring well, with smaller for-profits and even medium-sized public universities bearing the brunt. I'd like to think that open online learning will make the elite universities irrelevant - of course, a lot of things have to happen for that to take place, but we can always hope.</a:t>
            </a:r>
          </a:p>
          <a:p>
            <a:endParaRPr lang="en-CA" dirty="0"/>
          </a:p>
        </p:txBody>
      </p:sp>
    </p:spTree>
    <p:extLst>
      <p:ext uri="{BB962C8B-B14F-4D97-AF65-F5344CB8AC3E}">
        <p14:creationId xmlns:p14="http://schemas.microsoft.com/office/powerpoint/2010/main" val="365574428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55000" lnSpcReduction="20000"/>
          </a:bodyPr>
          <a:lstStyle/>
          <a:p>
            <a:r>
              <a:rPr lang="en-CA" b="1" dirty="0" smtClean="0">
                <a:effectLst/>
                <a:hlinkClick r:id="rId2"/>
              </a:rPr>
              <a:t>Three Trends Worth Watching for Continuing Education Leaders</a:t>
            </a:r>
            <a:r>
              <a:rPr lang="en-CA" dirty="0" smtClean="0">
                <a:effectLst/>
              </a:rPr>
              <a:t/>
            </a:r>
            <a:br>
              <a:rPr lang="en-CA" dirty="0" smtClean="0">
                <a:effectLst/>
              </a:rPr>
            </a:br>
            <a:r>
              <a:rPr lang="en-CA" dirty="0">
                <a:hlinkClick r:id="rId3"/>
              </a:rPr>
              <a:t>Cathy </a:t>
            </a:r>
            <a:r>
              <a:rPr lang="en-CA" dirty="0" err="1">
                <a:hlinkClick r:id="rId3"/>
              </a:rPr>
              <a:t>Sandeen</a:t>
            </a:r>
            <a:r>
              <a:rPr lang="en-CA" dirty="0" smtClean="0">
                <a:effectLst/>
              </a:rPr>
              <a:t>, </a:t>
            </a:r>
            <a:r>
              <a:rPr lang="en-CA" dirty="0">
                <a:hlinkClick r:id="rId4"/>
              </a:rPr>
              <a:t>Higher Education Today</a:t>
            </a:r>
            <a:r>
              <a:rPr lang="en-CA" dirty="0" smtClean="0">
                <a:effectLst/>
              </a:rPr>
              <a:t>, May 29, 2014</a:t>
            </a:r>
            <a:br>
              <a:rPr lang="en-CA" dirty="0" smtClean="0">
                <a:effectLst/>
              </a:rPr>
            </a:br>
            <a:r>
              <a:rPr lang="en-CA" i="1" dirty="0" smtClean="0">
                <a:effectLst/>
              </a:rPr>
              <a:t>Commentary by Stephen Downes</a:t>
            </a:r>
            <a:r>
              <a:rPr lang="en-CA" dirty="0" smtClean="0">
                <a:effectLst/>
              </a:rPr>
              <a:t> </a:t>
            </a:r>
          </a:p>
          <a:p>
            <a:r>
              <a:rPr lang="en-CA" dirty="0" smtClean="0">
                <a:effectLst/>
              </a:rPr>
              <a:t>All three of these trends are very likely, I think. Here's the list:</a:t>
            </a:r>
          </a:p>
          <a:p>
            <a:r>
              <a:rPr lang="en-CA" dirty="0" smtClean="0">
                <a:effectLst/>
              </a:rPr>
              <a:t/>
            </a:r>
            <a:br>
              <a:rPr lang="en-CA" dirty="0" smtClean="0">
                <a:effectLst/>
              </a:rPr>
            </a:br>
            <a:r>
              <a:rPr lang="en-CA" dirty="0" smtClean="0">
                <a:effectLst/>
              </a:rPr>
              <a:t/>
            </a:r>
            <a:br>
              <a:rPr lang="en-CA" dirty="0" smtClean="0">
                <a:effectLst/>
              </a:rPr>
            </a:br>
            <a:r>
              <a:rPr lang="en-CA" dirty="0" smtClean="0">
                <a:effectLst/>
              </a:rPr>
              <a:t>Tiered service models at universities</a:t>
            </a:r>
          </a:p>
          <a:p>
            <a:r>
              <a:rPr lang="en-CA" dirty="0" smtClean="0">
                <a:effectLst/>
              </a:rPr>
              <a:t/>
            </a:r>
            <a:br>
              <a:rPr lang="en-CA" dirty="0" smtClean="0">
                <a:effectLst/>
              </a:rPr>
            </a:br>
            <a:r>
              <a:rPr lang="en-CA" dirty="0" smtClean="0">
                <a:effectLst/>
              </a:rPr>
              <a:t>Analytics and data-driven management</a:t>
            </a:r>
          </a:p>
          <a:p>
            <a:r>
              <a:rPr lang="en-CA" dirty="0" smtClean="0">
                <a:effectLst/>
              </a:rPr>
              <a:t/>
            </a:r>
            <a:br>
              <a:rPr lang="en-CA" dirty="0" smtClean="0">
                <a:effectLst/>
              </a:rPr>
            </a:br>
            <a:r>
              <a:rPr lang="en-CA" dirty="0" smtClean="0">
                <a:effectLst/>
              </a:rPr>
              <a:t>Alternative credentials</a:t>
            </a:r>
          </a:p>
          <a:p>
            <a:r>
              <a:rPr lang="en-CA" dirty="0" smtClean="0">
                <a:effectLst/>
              </a:rPr>
              <a:t/>
            </a:r>
            <a:br>
              <a:rPr lang="en-CA" dirty="0" smtClean="0">
                <a:effectLst/>
              </a:rPr>
            </a:br>
            <a:endParaRPr lang="en-CA" dirty="0" smtClean="0">
              <a:effectLst/>
            </a:endParaRPr>
          </a:p>
          <a:p>
            <a:r>
              <a:rPr lang="en-CA" dirty="0" smtClean="0">
                <a:effectLst/>
              </a:rPr>
              <a:t/>
            </a:r>
            <a:br>
              <a:rPr lang="en-CA" dirty="0" smtClean="0">
                <a:effectLst/>
              </a:rPr>
            </a:br>
            <a:r>
              <a:rPr lang="en-CA" dirty="0" smtClean="0">
                <a:effectLst/>
              </a:rPr>
              <a:t>To a certain degree, all of these are already present in institutions or in learning technology; what we will probably see over the next few years is widespread adoption.</a:t>
            </a:r>
          </a:p>
          <a:p>
            <a:endParaRPr lang="en-CA" dirty="0"/>
          </a:p>
        </p:txBody>
      </p:sp>
    </p:spTree>
    <p:extLst>
      <p:ext uri="{BB962C8B-B14F-4D97-AF65-F5344CB8AC3E}">
        <p14:creationId xmlns:p14="http://schemas.microsoft.com/office/powerpoint/2010/main" val="183020091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85000" lnSpcReduction="10000"/>
          </a:bodyPr>
          <a:lstStyle/>
          <a:p>
            <a:r>
              <a:rPr lang="en-CA" b="1" dirty="0" smtClean="0">
                <a:effectLst/>
                <a:hlinkClick r:id="rId2"/>
              </a:rPr>
              <a:t>Bad Day for Bad Patents: Supreme Court Unanimously Strikes Down Abstract Software Patent</a:t>
            </a:r>
            <a:r>
              <a:rPr lang="en-CA" dirty="0" smtClean="0">
                <a:effectLst/>
              </a:rPr>
              <a:t/>
            </a:r>
            <a:br>
              <a:rPr lang="en-CA" dirty="0" smtClean="0">
                <a:effectLst/>
              </a:rPr>
            </a:br>
            <a:r>
              <a:rPr lang="en-CA" dirty="0">
                <a:hlinkClick r:id="rId3"/>
              </a:rPr>
              <a:t>Daniel </a:t>
            </a:r>
            <a:r>
              <a:rPr lang="en-CA" dirty="0" err="1">
                <a:hlinkClick r:id="rId3"/>
              </a:rPr>
              <a:t>Nazer</a:t>
            </a:r>
            <a:r>
              <a:rPr lang="en-CA" dirty="0" smtClean="0">
                <a:effectLst/>
              </a:rPr>
              <a:t>, </a:t>
            </a:r>
            <a:r>
              <a:rPr lang="en-CA" dirty="0">
                <a:hlinkClick r:id="rId4"/>
              </a:rPr>
              <a:t>Vera </a:t>
            </a:r>
            <a:r>
              <a:rPr lang="en-CA" dirty="0" err="1">
                <a:hlinkClick r:id="rId4"/>
              </a:rPr>
              <a:t>Ranieri</a:t>
            </a:r>
            <a:r>
              <a:rPr lang="en-CA" dirty="0" smtClean="0">
                <a:effectLst/>
              </a:rPr>
              <a:t>, </a:t>
            </a:r>
            <a:r>
              <a:rPr lang="en-CA" dirty="0">
                <a:hlinkClick r:id="rId5"/>
              </a:rPr>
              <a:t>Electronic Frontier Foundation</a:t>
            </a:r>
            <a:r>
              <a:rPr lang="en-CA" dirty="0" smtClean="0">
                <a:effectLst/>
              </a:rPr>
              <a:t>, Jun 20, 2014</a:t>
            </a:r>
            <a:br>
              <a:rPr lang="en-CA" dirty="0" smtClean="0">
                <a:effectLst/>
              </a:rPr>
            </a:br>
            <a:r>
              <a:rPr lang="en-CA" i="1" dirty="0" smtClean="0">
                <a:effectLst/>
              </a:rPr>
              <a:t>Commentary by Stephen Downes</a:t>
            </a:r>
            <a:r>
              <a:rPr lang="en-CA" dirty="0" smtClean="0">
                <a:effectLst/>
              </a:rPr>
              <a:t> </a:t>
            </a:r>
          </a:p>
          <a:p>
            <a:r>
              <a:rPr lang="en-CA" dirty="0" smtClean="0">
                <a:effectLst/>
              </a:rPr>
              <a:t>Nice news on the patent front. "Essentially, the Court ruled that adding “on a computer” to an abstract idea does not make it patentable. Many thousands of software patents—particularly the vague and overbroad patents so beloved by patent trolls—should be struck down under this standard."</a:t>
            </a:r>
          </a:p>
          <a:p>
            <a:endParaRPr lang="en-CA" dirty="0"/>
          </a:p>
        </p:txBody>
      </p:sp>
    </p:spTree>
    <p:extLst>
      <p:ext uri="{BB962C8B-B14F-4D97-AF65-F5344CB8AC3E}">
        <p14:creationId xmlns:p14="http://schemas.microsoft.com/office/powerpoint/2010/main" val="21415722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0000" lnSpcReduction="20000"/>
          </a:bodyPr>
          <a:lstStyle/>
          <a:p>
            <a:r>
              <a:rPr lang="en-CA" b="1" dirty="0" smtClean="0">
                <a:effectLst/>
                <a:hlinkClick r:id="rId2"/>
              </a:rPr>
              <a:t>Borrowing Against the Future: The Hidden Costs of Financing U.S. Higher Education</a:t>
            </a:r>
            <a:r>
              <a:rPr lang="en-CA" dirty="0" smtClean="0">
                <a:effectLst/>
              </a:rPr>
              <a:t/>
            </a:r>
            <a:br>
              <a:rPr lang="en-CA" dirty="0" smtClean="0">
                <a:effectLst/>
              </a:rPr>
            </a:br>
            <a:r>
              <a:rPr lang="en-CA" dirty="0">
                <a:hlinkClick r:id="rId3"/>
              </a:rPr>
              <a:t>Charlie Eaton</a:t>
            </a:r>
            <a:r>
              <a:rPr lang="en-CA" dirty="0" smtClean="0">
                <a:effectLst/>
              </a:rPr>
              <a:t>, </a:t>
            </a:r>
            <a:r>
              <a:rPr lang="en-CA" dirty="0">
                <a:hlinkClick r:id="rId4"/>
              </a:rPr>
              <a:t>Cyrus </a:t>
            </a:r>
            <a:r>
              <a:rPr lang="en-CA" dirty="0" err="1">
                <a:hlinkClick r:id="rId4"/>
              </a:rPr>
              <a:t>Dioun</a:t>
            </a:r>
            <a:r>
              <a:rPr lang="en-CA" dirty="0" smtClean="0">
                <a:effectLst/>
              </a:rPr>
              <a:t>, </a:t>
            </a:r>
            <a:r>
              <a:rPr lang="en-CA" dirty="0">
                <a:hlinkClick r:id="rId5"/>
              </a:rPr>
              <a:t>Daniela </a:t>
            </a:r>
            <a:r>
              <a:rPr lang="en-CA" dirty="0" err="1">
                <a:hlinkClick r:id="rId5"/>
              </a:rPr>
              <a:t>García</a:t>
            </a:r>
            <a:r>
              <a:rPr lang="en-CA" dirty="0">
                <a:hlinkClick r:id="rId5"/>
              </a:rPr>
              <a:t> </a:t>
            </a:r>
            <a:r>
              <a:rPr lang="en-CA" dirty="0" err="1">
                <a:hlinkClick r:id="rId5"/>
              </a:rPr>
              <a:t>Santibáñez</a:t>
            </a:r>
            <a:r>
              <a:rPr lang="en-CA" dirty="0">
                <a:hlinkClick r:id="rId5"/>
              </a:rPr>
              <a:t> Godoy</a:t>
            </a:r>
            <a:r>
              <a:rPr lang="en-CA" dirty="0" smtClean="0">
                <a:effectLst/>
              </a:rPr>
              <a:t>, </a:t>
            </a:r>
            <a:r>
              <a:rPr lang="en-CA" dirty="0">
                <a:hlinkClick r:id="rId6"/>
              </a:rPr>
              <a:t>Adam Goldstein</a:t>
            </a:r>
            <a:r>
              <a:rPr lang="en-CA" dirty="0" smtClean="0">
                <a:effectLst/>
              </a:rPr>
              <a:t>, </a:t>
            </a:r>
            <a:r>
              <a:rPr lang="en-CA" dirty="0">
                <a:hlinkClick r:id="rId7"/>
              </a:rPr>
              <a:t>Jacob </a:t>
            </a:r>
            <a:r>
              <a:rPr lang="en-CA" dirty="0" err="1">
                <a:hlinkClick r:id="rId7"/>
              </a:rPr>
              <a:t>Habinek</a:t>
            </a:r>
            <a:r>
              <a:rPr lang="en-CA" dirty="0" smtClean="0">
                <a:effectLst/>
              </a:rPr>
              <a:t>, </a:t>
            </a:r>
            <a:r>
              <a:rPr lang="en-CA" dirty="0">
                <a:hlinkClick r:id="rId8"/>
              </a:rPr>
              <a:t>Robert </a:t>
            </a:r>
            <a:r>
              <a:rPr lang="en-CA" dirty="0" err="1">
                <a:hlinkClick r:id="rId8"/>
              </a:rPr>
              <a:t>Osley</a:t>
            </a:r>
            <a:r>
              <a:rPr lang="en-CA" dirty="0">
                <a:hlinkClick r:id="rId8"/>
              </a:rPr>
              <a:t>-Thomas</a:t>
            </a:r>
            <a:r>
              <a:rPr lang="en-CA" dirty="0" smtClean="0">
                <a:effectLst/>
              </a:rPr>
              <a:t>, </a:t>
            </a:r>
            <a:r>
              <a:rPr lang="en-CA" dirty="0">
                <a:hlinkClick r:id="rId9"/>
              </a:rPr>
              <a:t>The Center for Culture, Organizations, and Politic</a:t>
            </a:r>
            <a:r>
              <a:rPr lang="en-CA" dirty="0" smtClean="0">
                <a:effectLst/>
              </a:rPr>
              <a:t>, , Jun 19, 2014</a:t>
            </a:r>
            <a:br>
              <a:rPr lang="en-CA" dirty="0" smtClean="0">
                <a:effectLst/>
              </a:rPr>
            </a:br>
            <a:r>
              <a:rPr lang="en-CA" i="1" dirty="0" smtClean="0">
                <a:effectLst/>
              </a:rPr>
              <a:t>Commentary by Stephen Downes</a:t>
            </a:r>
            <a:r>
              <a:rPr lang="en-CA" dirty="0" smtClean="0">
                <a:effectLst/>
              </a:rPr>
              <a:t> </a:t>
            </a:r>
          </a:p>
          <a:p>
            <a:r>
              <a:rPr lang="en-CA" dirty="0" smtClean="0">
                <a:effectLst/>
              </a:rPr>
              <a:t>A large part of the imperative for a rethink of the university system is the impact of the costs of that system on society at large. On a personal level, this is represented by the student loan payments that dogged me well into my 40s. But the drain on society is even larger. As George Siemens tweets, quoting from this report, "The largest 15 for-profits [universities] received between 66% and 94% of their revenue from the federal government." Combine this with the fact that they preferentially serve the well-connected and well-to-do, and with the enormous cost of the system as a whole, and you have a mandate for change. That's what this report is about.</a:t>
            </a:r>
          </a:p>
          <a:p>
            <a:endParaRPr lang="en-CA" dirty="0"/>
          </a:p>
        </p:txBody>
      </p:sp>
      <p:pic>
        <p:nvPicPr>
          <p:cNvPr id="1433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35896" y="620688"/>
            <a:ext cx="5082555" cy="33936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0963199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0000" lnSpcReduction="20000"/>
          </a:bodyPr>
          <a:lstStyle/>
          <a:p>
            <a:r>
              <a:rPr lang="en-CA" dirty="0" smtClean="0">
                <a:effectLst/>
              </a:rPr>
              <a:t/>
            </a:r>
            <a:br>
              <a:rPr lang="en-CA" dirty="0" smtClean="0">
                <a:effectLst/>
              </a:rPr>
            </a:br>
            <a:r>
              <a:rPr lang="en-CA" b="1" dirty="0" smtClean="0">
                <a:effectLst/>
                <a:hlinkClick r:id="rId2"/>
              </a:rPr>
              <a:t>Un-Fathom-able: The Hidden History of Ed-Tech</a:t>
            </a:r>
            <a:r>
              <a:rPr lang="en-CA" dirty="0" smtClean="0">
                <a:effectLst/>
              </a:rPr>
              <a:t/>
            </a:r>
            <a:br>
              <a:rPr lang="en-CA" dirty="0" smtClean="0">
                <a:effectLst/>
              </a:rPr>
            </a:br>
            <a:r>
              <a:rPr lang="en-CA" dirty="0">
                <a:hlinkClick r:id="rId3"/>
              </a:rPr>
              <a:t>Audrey Watters</a:t>
            </a:r>
            <a:r>
              <a:rPr lang="en-CA" dirty="0" smtClean="0">
                <a:effectLst/>
              </a:rPr>
              <a:t>, </a:t>
            </a:r>
            <a:r>
              <a:rPr lang="en-CA" dirty="0">
                <a:hlinkClick r:id="rId4"/>
              </a:rPr>
              <a:t>Hack Education</a:t>
            </a:r>
            <a:r>
              <a:rPr lang="en-CA" dirty="0" smtClean="0">
                <a:effectLst/>
              </a:rPr>
              <a:t>, Jun 22, 2014</a:t>
            </a:r>
            <a:br>
              <a:rPr lang="en-CA" dirty="0" smtClean="0">
                <a:effectLst/>
              </a:rPr>
            </a:br>
            <a:r>
              <a:rPr lang="en-CA" i="1" dirty="0" smtClean="0">
                <a:effectLst/>
              </a:rPr>
              <a:t>Commentary by Stephen Downes</a:t>
            </a:r>
            <a:r>
              <a:rPr lang="en-CA" dirty="0" smtClean="0">
                <a:effectLst/>
              </a:rPr>
              <a:t> </a:t>
            </a:r>
          </a:p>
          <a:p>
            <a:r>
              <a:rPr lang="en-CA" dirty="0" smtClean="0">
                <a:effectLst/>
              </a:rPr>
              <a:t>Not that we were first - I know we weren't - but we had been offering courses online for four years by the time "the first online class" (at, and according to, MIT) was offered. By 2001, actually, I had left Assiniboine, where we put the General Business Certificate courses online, and had been at the University of Alberta for two years, where we put a municipal government learning and resource portal online. So I can </a:t>
            </a:r>
            <a:r>
              <a:rPr lang="en-CA" dirty="0" err="1" smtClean="0">
                <a:effectLst/>
              </a:rPr>
              <a:t>persoanlly</a:t>
            </a:r>
            <a:r>
              <a:rPr lang="en-CA" dirty="0" smtClean="0">
                <a:effectLst/>
              </a:rPr>
              <a:t> attest that the 'history' told by the founders of these new education ventures are works of fiction. This talk by Audrey Watters, by contrast, is not. It's the sober alternative to the hype.</a:t>
            </a:r>
          </a:p>
          <a:p>
            <a:endParaRPr lang="en-CA" dirty="0"/>
          </a:p>
        </p:txBody>
      </p:sp>
      <p:pic>
        <p:nvPicPr>
          <p:cNvPr id="1126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0013" y="764704"/>
            <a:ext cx="3990975" cy="2228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192044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62500" lnSpcReduction="20000"/>
          </a:bodyPr>
          <a:lstStyle/>
          <a:p>
            <a:r>
              <a:rPr lang="en-CA" dirty="0" smtClean="0">
                <a:effectLst/>
              </a:rPr>
              <a:t/>
            </a:r>
            <a:br>
              <a:rPr lang="en-CA" dirty="0" smtClean="0">
                <a:effectLst/>
              </a:rPr>
            </a:br>
            <a:r>
              <a:rPr lang="en-CA" b="1" dirty="0" smtClean="0">
                <a:effectLst/>
                <a:hlinkClick r:id="rId2"/>
              </a:rPr>
              <a:t>Conditional Release of Course Materials: Assessing Best Practice Recommendations</a:t>
            </a:r>
            <a:r>
              <a:rPr lang="en-CA" dirty="0" smtClean="0">
                <a:effectLst/>
              </a:rPr>
              <a:t/>
            </a:r>
            <a:br>
              <a:rPr lang="en-CA" dirty="0" smtClean="0">
                <a:effectLst/>
              </a:rPr>
            </a:br>
            <a:r>
              <a:rPr lang="en-CA" dirty="0" err="1">
                <a:hlinkClick r:id="rId3"/>
              </a:rPr>
              <a:t>Lawanna</a:t>
            </a:r>
            <a:r>
              <a:rPr lang="en-CA" dirty="0">
                <a:hlinkClick r:id="rId3"/>
              </a:rPr>
              <a:t> S. Fisher</a:t>
            </a:r>
            <a:r>
              <a:rPr lang="en-CA" dirty="0" smtClean="0">
                <a:effectLst/>
              </a:rPr>
              <a:t>, </a:t>
            </a:r>
            <a:r>
              <a:rPr lang="en-CA" dirty="0">
                <a:hlinkClick r:id="rId4"/>
              </a:rPr>
              <a:t>Justin G. Gardner</a:t>
            </a:r>
            <a:r>
              <a:rPr lang="en-CA" dirty="0" smtClean="0">
                <a:effectLst/>
              </a:rPr>
              <a:t>, </a:t>
            </a:r>
            <a:r>
              <a:rPr lang="en-CA" dirty="0">
                <a:hlinkClick r:id="rId5"/>
              </a:rPr>
              <a:t>Thomas M. </a:t>
            </a:r>
            <a:r>
              <a:rPr lang="en-CA" dirty="0" err="1">
                <a:hlinkClick r:id="rId5"/>
              </a:rPr>
              <a:t>Brinthaupt</a:t>
            </a:r>
            <a:r>
              <a:rPr lang="en-CA" dirty="0" smtClean="0">
                <a:effectLst/>
              </a:rPr>
              <a:t>, </a:t>
            </a:r>
            <a:r>
              <a:rPr lang="en-CA" dirty="0">
                <a:hlinkClick r:id="rId6"/>
              </a:rPr>
              <a:t>Deana M. </a:t>
            </a:r>
            <a:r>
              <a:rPr lang="en-CA" dirty="0" err="1">
                <a:hlinkClick r:id="rId6"/>
              </a:rPr>
              <a:t>Raffo</a:t>
            </a:r>
            <a:r>
              <a:rPr lang="en-CA" dirty="0" smtClean="0">
                <a:effectLst/>
              </a:rPr>
              <a:t>, </a:t>
            </a:r>
            <a:r>
              <a:rPr lang="en-CA" dirty="0">
                <a:hlinkClick r:id="rId7"/>
              </a:rPr>
              <a:t>MERLOT Journal of Online Learning and Teaching (JOLT)</a:t>
            </a:r>
            <a:r>
              <a:rPr lang="en-CA" dirty="0" smtClean="0">
                <a:effectLst/>
              </a:rPr>
              <a:t>, Jul 03, 2014</a:t>
            </a:r>
            <a:br>
              <a:rPr lang="en-CA" dirty="0" smtClean="0">
                <a:effectLst/>
              </a:rPr>
            </a:br>
            <a:r>
              <a:rPr lang="en-CA" i="1" dirty="0" smtClean="0">
                <a:effectLst/>
              </a:rPr>
              <a:t>Commentary by Stephen Downes</a:t>
            </a:r>
            <a:r>
              <a:rPr lang="en-CA" dirty="0" smtClean="0">
                <a:effectLst/>
              </a:rPr>
              <a:t> </a:t>
            </a:r>
          </a:p>
          <a:p>
            <a:r>
              <a:rPr lang="en-CA" dirty="0" smtClean="0">
                <a:effectLst/>
              </a:rPr>
              <a:t>This is a pretty interesting paper up to the end of page four. It discusses the phenomenon of 'conditional release of material' - that is, showing students course content only after they have reached a certain threshold, such as passing a quiz. The author surveys types of and conditions for conditional release. You can stop reading at the point where you read the statement "Two of the authors surveyed undergraduate students in their courses over two semesters." The data that follows is essentially useless, even discounting the response rate of 38% from the surveys (I don't know why authors feel compelled to write these papers and why journals like JOLT feel compelled to publish them).</a:t>
            </a:r>
          </a:p>
          <a:p>
            <a:endParaRPr lang="en-CA" dirty="0"/>
          </a:p>
        </p:txBody>
      </p:sp>
    </p:spTree>
    <p:extLst>
      <p:ext uri="{BB962C8B-B14F-4D97-AF65-F5344CB8AC3E}">
        <p14:creationId xmlns:p14="http://schemas.microsoft.com/office/powerpoint/2010/main" val="218246985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85000" lnSpcReduction="20000"/>
          </a:bodyPr>
          <a:lstStyle/>
          <a:p>
            <a:r>
              <a:rPr lang="en-CA" b="1" dirty="0" smtClean="0">
                <a:effectLst/>
                <a:hlinkClick r:id="rId2"/>
              </a:rPr>
              <a:t>Learning Designer</a:t>
            </a:r>
            <a:r>
              <a:rPr lang="en-CA" dirty="0" smtClean="0">
                <a:effectLst/>
              </a:rPr>
              <a:t/>
            </a:r>
            <a:br>
              <a:rPr lang="en-CA" dirty="0" smtClean="0">
                <a:effectLst/>
              </a:rPr>
            </a:br>
            <a:r>
              <a:rPr lang="en-CA" dirty="0">
                <a:hlinkClick r:id="rId3"/>
              </a:rPr>
              <a:t>Various authors</a:t>
            </a:r>
            <a:r>
              <a:rPr lang="en-CA" dirty="0" smtClean="0">
                <a:effectLst/>
              </a:rPr>
              <a:t>, </a:t>
            </a:r>
            <a:r>
              <a:rPr lang="en-CA" dirty="0">
                <a:hlinkClick r:id="rId4"/>
              </a:rPr>
              <a:t>London Knowledge Lab</a:t>
            </a:r>
            <a:r>
              <a:rPr lang="en-CA" dirty="0" smtClean="0">
                <a:effectLst/>
              </a:rPr>
              <a:t>, Apr 29, 2014</a:t>
            </a:r>
            <a:br>
              <a:rPr lang="en-CA" dirty="0" smtClean="0">
                <a:effectLst/>
              </a:rPr>
            </a:br>
            <a:r>
              <a:rPr lang="en-CA" i="1" dirty="0" smtClean="0">
                <a:effectLst/>
              </a:rPr>
              <a:t>Commentary by Stephen Downes</a:t>
            </a:r>
            <a:r>
              <a:rPr lang="en-CA" dirty="0" smtClean="0">
                <a:effectLst/>
              </a:rPr>
              <a:t> </a:t>
            </a:r>
          </a:p>
          <a:p>
            <a:r>
              <a:rPr lang="en-CA" dirty="0" smtClean="0">
                <a:effectLst/>
              </a:rPr>
              <a:t>The early-release version of the website is now available. "The Learning Designer suite of tools enables teachers to share their good teaching ideas. It is intended to help a subject teacher see how a particular pedagogic approach can be migrated successfully across different topics. There are sample patterns to browse and edit, or you can design your own from scratch." Via Grainne </a:t>
            </a:r>
            <a:r>
              <a:rPr lang="en-CA" dirty="0" err="1" smtClean="0">
                <a:effectLst/>
              </a:rPr>
              <a:t>Conole</a:t>
            </a:r>
            <a:r>
              <a:rPr lang="en-CA" dirty="0" smtClean="0">
                <a:effectLst/>
              </a:rPr>
              <a:t>, who says it was created by </a:t>
            </a:r>
            <a:r>
              <a:rPr lang="en-CA" dirty="0" smtClean="0">
                <a:effectLst/>
                <a:hlinkClick r:id="rId5"/>
              </a:rPr>
              <a:t>Diana </a:t>
            </a:r>
            <a:r>
              <a:rPr lang="en-CA" dirty="0" err="1" smtClean="0">
                <a:effectLst/>
                <a:hlinkClick r:id="rId5"/>
              </a:rPr>
              <a:t>Laurillard</a:t>
            </a:r>
            <a:r>
              <a:rPr lang="en-CA" dirty="0" smtClean="0">
                <a:effectLst/>
              </a:rPr>
              <a:t> and others. Interesting to explore.</a:t>
            </a:r>
          </a:p>
          <a:p>
            <a:endParaRPr lang="en-CA" dirty="0"/>
          </a:p>
        </p:txBody>
      </p:sp>
    </p:spTree>
    <p:extLst>
      <p:ext uri="{BB962C8B-B14F-4D97-AF65-F5344CB8AC3E}">
        <p14:creationId xmlns:p14="http://schemas.microsoft.com/office/powerpoint/2010/main" val="356687728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47500" lnSpcReduction="20000"/>
          </a:bodyPr>
          <a:lstStyle/>
          <a:p>
            <a:r>
              <a:rPr lang="en-CA" b="1" dirty="0" smtClean="0">
                <a:effectLst/>
                <a:hlinkClick r:id="rId2"/>
              </a:rPr>
              <a:t>Previewing a new Classroom </a:t>
            </a:r>
            <a:r>
              <a:rPr lang="en-CA" dirty="0" smtClean="0">
                <a:effectLst/>
              </a:rPr>
              <a:t/>
            </a:r>
            <a:br>
              <a:rPr lang="en-CA" dirty="0" smtClean="0">
                <a:effectLst/>
              </a:rPr>
            </a:br>
            <a:r>
              <a:rPr lang="en-CA" dirty="0">
                <a:hlinkClick r:id="rId3"/>
              </a:rPr>
              <a:t>Zach </a:t>
            </a:r>
            <a:r>
              <a:rPr lang="en-CA" dirty="0" err="1">
                <a:hlinkClick r:id="rId3"/>
              </a:rPr>
              <a:t>Yeskel</a:t>
            </a:r>
            <a:r>
              <a:rPr lang="en-CA" dirty="0" smtClean="0">
                <a:effectLst/>
              </a:rPr>
              <a:t>, </a:t>
            </a:r>
            <a:r>
              <a:rPr lang="en-CA" dirty="0">
                <a:hlinkClick r:id="rId4"/>
              </a:rPr>
              <a:t>Official Google Canada Blog</a:t>
            </a:r>
            <a:r>
              <a:rPr lang="en-CA" dirty="0" smtClean="0">
                <a:effectLst/>
              </a:rPr>
              <a:t>, May 07, 2014</a:t>
            </a:r>
            <a:br>
              <a:rPr lang="en-CA" dirty="0" smtClean="0">
                <a:effectLst/>
              </a:rPr>
            </a:br>
            <a:r>
              <a:rPr lang="en-CA" i="1" dirty="0" smtClean="0">
                <a:effectLst/>
              </a:rPr>
              <a:t>Commentary by Stephen Downes</a:t>
            </a:r>
            <a:r>
              <a:rPr lang="en-CA" dirty="0" smtClean="0">
                <a:effectLst/>
              </a:rPr>
              <a:t> </a:t>
            </a:r>
          </a:p>
          <a:p>
            <a:r>
              <a:rPr lang="en-CA" dirty="0" smtClean="0">
                <a:effectLst/>
              </a:rPr>
              <a:t>Dozens of LMS companies are </a:t>
            </a:r>
            <a:r>
              <a:rPr lang="en-CA" dirty="0" err="1" smtClean="0">
                <a:effectLst/>
              </a:rPr>
              <a:t>reexamining</a:t>
            </a:r>
            <a:r>
              <a:rPr lang="en-CA" dirty="0" smtClean="0">
                <a:effectLst/>
              </a:rPr>
              <a:t> their business plans this week after the launch of Google's preview of </a:t>
            </a:r>
            <a:r>
              <a:rPr lang="en-CA" dirty="0" smtClean="0">
                <a:effectLst/>
                <a:hlinkClick r:id="rId5"/>
              </a:rPr>
              <a:t>Classroom</a:t>
            </a:r>
            <a:r>
              <a:rPr lang="en-CA" dirty="0" smtClean="0">
                <a:effectLst/>
              </a:rPr>
              <a:t>, part of the </a:t>
            </a:r>
            <a:r>
              <a:rPr lang="en-CA" dirty="0" smtClean="0">
                <a:effectLst/>
                <a:hlinkClick r:id="rId6"/>
              </a:rPr>
              <a:t>Google Apps for Education</a:t>
            </a:r>
            <a:r>
              <a:rPr lang="en-CA" dirty="0" smtClean="0">
                <a:effectLst/>
              </a:rPr>
              <a:t> suite. According to their official blog, Classroom helps teachers:</a:t>
            </a:r>
          </a:p>
          <a:p>
            <a:r>
              <a:rPr lang="en-CA" dirty="0" smtClean="0">
                <a:effectLst/>
              </a:rPr>
              <a:t/>
            </a:r>
            <a:br>
              <a:rPr lang="en-CA" dirty="0" smtClean="0">
                <a:effectLst/>
              </a:rPr>
            </a:br>
            <a:r>
              <a:rPr lang="en-CA" dirty="0" smtClean="0">
                <a:effectLst/>
              </a:rPr>
              <a:t/>
            </a:r>
            <a:br>
              <a:rPr lang="en-CA" dirty="0" smtClean="0">
                <a:effectLst/>
              </a:rPr>
            </a:br>
            <a:r>
              <a:rPr lang="en-CA" dirty="0" smtClean="0">
                <a:effectLst/>
              </a:rPr>
              <a:t>help teachers create and collect assignments </a:t>
            </a:r>
            <a:r>
              <a:rPr lang="en-CA" dirty="0" err="1" smtClean="0">
                <a:effectLst/>
              </a:rPr>
              <a:t>paperlessly</a:t>
            </a:r>
            <a:endParaRPr lang="en-CA" dirty="0" smtClean="0">
              <a:effectLst/>
            </a:endParaRPr>
          </a:p>
          <a:p>
            <a:r>
              <a:rPr lang="en-CA" dirty="0" smtClean="0">
                <a:effectLst/>
              </a:rPr>
              <a:t/>
            </a:r>
            <a:br>
              <a:rPr lang="en-CA" dirty="0" smtClean="0">
                <a:effectLst/>
              </a:rPr>
            </a:br>
            <a:r>
              <a:rPr lang="en-CA" dirty="0" smtClean="0">
                <a:effectLst/>
              </a:rPr>
              <a:t>make announcements, ask questions and comment with students in real time</a:t>
            </a:r>
          </a:p>
          <a:p>
            <a:r>
              <a:rPr lang="en-CA" dirty="0" smtClean="0">
                <a:effectLst/>
              </a:rPr>
              <a:t/>
            </a:r>
            <a:br>
              <a:rPr lang="en-CA" dirty="0" smtClean="0">
                <a:effectLst/>
              </a:rPr>
            </a:br>
            <a:r>
              <a:rPr lang="en-CA" dirty="0" smtClean="0">
                <a:effectLst/>
              </a:rPr>
              <a:t>creates Drive folders for each assignment and for each student. Students can easily see what’s due on their Assignments page.</a:t>
            </a:r>
          </a:p>
          <a:p>
            <a:r>
              <a:rPr lang="en-CA" dirty="0" smtClean="0">
                <a:effectLst/>
              </a:rPr>
              <a:t/>
            </a:r>
            <a:br>
              <a:rPr lang="en-CA" dirty="0" smtClean="0">
                <a:effectLst/>
              </a:rPr>
            </a:br>
            <a:endParaRPr lang="en-CA" dirty="0" smtClean="0">
              <a:effectLst/>
            </a:endParaRPr>
          </a:p>
          <a:p>
            <a:r>
              <a:rPr lang="en-CA" dirty="0" smtClean="0">
                <a:effectLst/>
              </a:rPr>
              <a:t/>
            </a:r>
            <a:br>
              <a:rPr lang="en-CA" dirty="0" smtClean="0">
                <a:effectLst/>
              </a:rPr>
            </a:br>
            <a:r>
              <a:rPr lang="en-CA" dirty="0" smtClean="0">
                <a:effectLst/>
              </a:rPr>
              <a:t>Google says it wants the applications to "play well" with others. I'll believe that when I see that.</a:t>
            </a:r>
          </a:p>
          <a:p>
            <a:endParaRPr lang="en-CA" dirty="0"/>
          </a:p>
        </p:txBody>
      </p:sp>
      <p:pic>
        <p:nvPicPr>
          <p:cNvPr id="6758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16016" y="332656"/>
            <a:ext cx="3362325" cy="151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5084078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62500" lnSpcReduction="20000"/>
          </a:bodyPr>
          <a:lstStyle/>
          <a:p>
            <a:r>
              <a:rPr lang="en-CA" dirty="0" smtClean="0">
                <a:effectLst/>
              </a:rPr>
              <a:t/>
            </a:r>
            <a:br>
              <a:rPr lang="en-CA" dirty="0" smtClean="0">
                <a:effectLst/>
              </a:rPr>
            </a:br>
            <a:r>
              <a:rPr lang="en-CA" b="1" dirty="0" smtClean="0">
                <a:effectLst/>
                <a:hlinkClick r:id="rId2"/>
              </a:rPr>
              <a:t>A Goal for Google and Carnegie Mellon´s MOOC Research?</a:t>
            </a:r>
            <a:r>
              <a:rPr lang="en-CA" dirty="0" smtClean="0">
                <a:effectLst/>
              </a:rPr>
              <a:t/>
            </a:r>
            <a:br>
              <a:rPr lang="en-CA" dirty="0" smtClean="0">
                <a:effectLst/>
              </a:rPr>
            </a:br>
            <a:r>
              <a:rPr lang="en-CA" dirty="0">
                <a:hlinkClick r:id="rId3"/>
              </a:rPr>
              <a:t>Unattributed (UNESCO Chair in e-Learning)</a:t>
            </a:r>
            <a:r>
              <a:rPr lang="en-CA" dirty="0" smtClean="0">
                <a:effectLst/>
              </a:rPr>
              <a:t>, </a:t>
            </a:r>
            <a:r>
              <a:rPr lang="en-CA" dirty="0">
                <a:hlinkClick r:id="rId4"/>
              </a:rPr>
              <a:t>Education &amp; Technology for Social Change</a:t>
            </a:r>
            <a:r>
              <a:rPr lang="en-CA" dirty="0" smtClean="0">
                <a:effectLst/>
              </a:rPr>
              <a:t>, Jun 25, 2014</a:t>
            </a:r>
            <a:br>
              <a:rPr lang="en-CA" dirty="0" smtClean="0">
                <a:effectLst/>
              </a:rPr>
            </a:br>
            <a:r>
              <a:rPr lang="en-CA" i="1" dirty="0" smtClean="0">
                <a:effectLst/>
              </a:rPr>
              <a:t>Commentary by Stephen Downes</a:t>
            </a:r>
            <a:r>
              <a:rPr lang="en-CA" dirty="0" smtClean="0">
                <a:effectLst/>
              </a:rPr>
              <a:t> </a:t>
            </a:r>
          </a:p>
          <a:p>
            <a:r>
              <a:rPr lang="en-CA" dirty="0" smtClean="0">
                <a:effectLst/>
              </a:rPr>
              <a:t>This post summarizes: "Under the </a:t>
            </a:r>
            <a:r>
              <a:rPr lang="en-CA" dirty="0" smtClean="0">
                <a:effectLst/>
                <a:hlinkClick r:id="rId5"/>
              </a:rPr>
              <a:t>Google Focused Research Award program</a:t>
            </a:r>
            <a:r>
              <a:rPr lang="en-CA" dirty="0" smtClean="0">
                <a:effectLst/>
              </a:rPr>
              <a:t>, Carnegie Melon University received a two-year grant for research on and development of MOOCs platforms '</a:t>
            </a:r>
            <a:r>
              <a:rPr lang="en-CA" i="1" dirty="0" smtClean="0">
                <a:effectLst/>
              </a:rPr>
              <a:t>intelligent enough to mimic the traditional classroom experience'</a:t>
            </a:r>
            <a:r>
              <a:rPr lang="en-CA" dirty="0" smtClean="0">
                <a:effectLst/>
              </a:rPr>
              <a:t>." He then comments, "It remains unclear if the word choice was a mishap or the concept was fuzzy." There has been a lot of back-pedalling but I think the original statement was probably the most accurate expression of the intent, as educational institutions continue to resist any redefinition of learning. See also coverage in the </a:t>
            </a:r>
            <a:r>
              <a:rPr lang="en-CA" dirty="0" smtClean="0">
                <a:effectLst/>
                <a:hlinkClick r:id="rId6"/>
              </a:rPr>
              <a:t>Chronicle</a:t>
            </a:r>
            <a:r>
              <a:rPr lang="en-CA" dirty="0" smtClean="0">
                <a:effectLst/>
              </a:rPr>
              <a:t>: "Unless the MOOCs pay attention to how people actually learn, they will not be able to improve effectiveness, and will end up as just a passing fad." </a:t>
            </a:r>
            <a:r>
              <a:rPr lang="en-CA" dirty="0" err="1" smtClean="0">
                <a:effectLst/>
              </a:rPr>
              <a:t>Oooo</a:t>
            </a:r>
            <a:r>
              <a:rPr lang="en-CA" dirty="0" smtClean="0">
                <a:effectLst/>
              </a:rPr>
              <a:t>, burn. I'm sure we all looked at the </a:t>
            </a:r>
            <a:r>
              <a:rPr lang="en-CA" dirty="0" smtClean="0">
                <a:effectLst/>
                <a:hlinkClick r:id="rId7"/>
              </a:rPr>
              <a:t>list</a:t>
            </a:r>
            <a:r>
              <a:rPr lang="en-CA" dirty="0" smtClean="0">
                <a:effectLst/>
              </a:rPr>
              <a:t> of Google funded focused research awards.</a:t>
            </a:r>
          </a:p>
          <a:p>
            <a:endParaRPr lang="en-CA" dirty="0"/>
          </a:p>
        </p:txBody>
      </p:sp>
    </p:spTree>
    <p:extLst>
      <p:ext uri="{BB962C8B-B14F-4D97-AF65-F5344CB8AC3E}">
        <p14:creationId xmlns:p14="http://schemas.microsoft.com/office/powerpoint/2010/main" val="4464532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0000" lnSpcReduction="20000"/>
          </a:bodyPr>
          <a:lstStyle/>
          <a:p>
            <a:r>
              <a:rPr lang="en-CA" b="1" dirty="0" smtClean="0">
                <a:effectLst/>
                <a:hlinkClick r:id="rId2"/>
              </a:rPr>
              <a:t>Selecting a Learning Management System: Advice from an Academic Perspective</a:t>
            </a:r>
            <a:r>
              <a:rPr lang="en-CA" dirty="0" smtClean="0">
                <a:effectLst/>
              </a:rPr>
              <a:t/>
            </a:r>
            <a:br>
              <a:rPr lang="en-CA" dirty="0" smtClean="0">
                <a:effectLst/>
              </a:rPr>
            </a:br>
            <a:r>
              <a:rPr lang="en-CA" dirty="0">
                <a:hlinkClick r:id="rId3"/>
              </a:rPr>
              <a:t>Clayton R. Wright</a:t>
            </a:r>
            <a:r>
              <a:rPr lang="en-CA" dirty="0" smtClean="0">
                <a:effectLst/>
              </a:rPr>
              <a:t>, </a:t>
            </a:r>
            <a:r>
              <a:rPr lang="en-CA" dirty="0">
                <a:hlinkClick r:id="rId4"/>
              </a:rPr>
              <a:t>Valerie Lopes</a:t>
            </a:r>
            <a:r>
              <a:rPr lang="en-CA" dirty="0" smtClean="0">
                <a:effectLst/>
              </a:rPr>
              <a:t>, </a:t>
            </a:r>
            <a:r>
              <a:rPr lang="en-CA" dirty="0">
                <a:hlinkClick r:id="rId5"/>
              </a:rPr>
              <a:t>T. Craig Montgomerie</a:t>
            </a:r>
            <a:r>
              <a:rPr lang="en-CA" dirty="0" smtClean="0">
                <a:effectLst/>
              </a:rPr>
              <a:t>, </a:t>
            </a:r>
            <a:r>
              <a:rPr lang="en-CA" dirty="0">
                <a:hlinkClick r:id="rId6"/>
              </a:rPr>
              <a:t>Sunday </a:t>
            </a:r>
            <a:r>
              <a:rPr lang="en-CA" dirty="0" err="1">
                <a:hlinkClick r:id="rId6"/>
              </a:rPr>
              <a:t>Reju</a:t>
            </a:r>
            <a:r>
              <a:rPr lang="en-CA" dirty="0" smtClean="0">
                <a:effectLst/>
              </a:rPr>
              <a:t>, </a:t>
            </a:r>
            <a:r>
              <a:rPr lang="en-CA" dirty="0" err="1">
                <a:hlinkClick r:id="rId7"/>
              </a:rPr>
              <a:t>Seb</a:t>
            </a:r>
            <a:r>
              <a:rPr lang="en-CA" dirty="0">
                <a:hlinkClick r:id="rId7"/>
              </a:rPr>
              <a:t> </a:t>
            </a:r>
            <a:r>
              <a:rPr lang="en-CA" dirty="0" err="1">
                <a:hlinkClick r:id="rId7"/>
              </a:rPr>
              <a:t>Schmoller</a:t>
            </a:r>
            <a:r>
              <a:rPr lang="en-CA" dirty="0" smtClean="0">
                <a:effectLst/>
              </a:rPr>
              <a:t>, </a:t>
            </a:r>
            <a:r>
              <a:rPr lang="en-CA" dirty="0">
                <a:hlinkClick r:id="rId8"/>
              </a:rPr>
              <a:t>EDUCAUSE Review</a:t>
            </a:r>
            <a:r>
              <a:rPr lang="en-CA" dirty="0" smtClean="0">
                <a:effectLst/>
              </a:rPr>
              <a:t>, Apr 28, 2014</a:t>
            </a:r>
            <a:br>
              <a:rPr lang="en-CA" dirty="0" smtClean="0">
                <a:effectLst/>
              </a:rPr>
            </a:br>
            <a:r>
              <a:rPr lang="en-CA" i="1" dirty="0" smtClean="0">
                <a:effectLst/>
              </a:rPr>
              <a:t>Commentary by Stephen Downes</a:t>
            </a:r>
            <a:r>
              <a:rPr lang="en-CA" dirty="0" smtClean="0">
                <a:effectLst/>
              </a:rPr>
              <a:t> </a:t>
            </a:r>
          </a:p>
          <a:p>
            <a:r>
              <a:rPr lang="en-CA" dirty="0" smtClean="0">
                <a:effectLst/>
              </a:rPr>
              <a:t>It's a bit old school, but many institutions are still going through the LMS selection process. This article is a good guide. "This article stresses the importance of involving all stakeholders in the selection process, offers a step-by-step guide to LMS selection, and enables readers to develop a customized list of LMS features that align with their institution's instructional and learning priorities." See also the </a:t>
            </a:r>
            <a:r>
              <a:rPr lang="en-CA" dirty="0" smtClean="0">
                <a:effectLst/>
                <a:hlinkClick r:id="rId9"/>
              </a:rPr>
              <a:t>appendix</a:t>
            </a:r>
            <a:r>
              <a:rPr lang="en-CA" dirty="0" smtClean="0">
                <a:effectLst/>
              </a:rPr>
              <a:t> containing 305 questions or features to consider during the selection process. </a:t>
            </a:r>
          </a:p>
          <a:p>
            <a:endParaRPr lang="en-CA" dirty="0"/>
          </a:p>
        </p:txBody>
      </p:sp>
      <p:pic>
        <p:nvPicPr>
          <p:cNvPr id="8397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88024" y="764704"/>
            <a:ext cx="34290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514383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47500" lnSpcReduction="20000"/>
          </a:bodyPr>
          <a:lstStyle/>
          <a:p>
            <a:r>
              <a:rPr lang="en-CA" b="1" dirty="0" smtClean="0">
                <a:effectLst/>
                <a:hlinkClick r:id="rId2"/>
              </a:rPr>
              <a:t>BIM and BAD</a:t>
            </a:r>
            <a:r>
              <a:rPr lang="en-CA" dirty="0" smtClean="0">
                <a:effectLst/>
              </a:rPr>
              <a:t/>
            </a:r>
            <a:br>
              <a:rPr lang="en-CA" dirty="0" smtClean="0">
                <a:effectLst/>
              </a:rPr>
            </a:br>
            <a:r>
              <a:rPr lang="en-CA" dirty="0">
                <a:hlinkClick r:id="rId3"/>
              </a:rPr>
              <a:t>David T. Jones</a:t>
            </a:r>
            <a:r>
              <a:rPr lang="en-CA" dirty="0" smtClean="0">
                <a:effectLst/>
              </a:rPr>
              <a:t>, </a:t>
            </a:r>
            <a:r>
              <a:rPr lang="en-CA" dirty="0">
                <a:hlinkClick r:id="rId4"/>
              </a:rPr>
              <a:t>The Weblog of (a) David Jones</a:t>
            </a:r>
            <a:r>
              <a:rPr lang="en-CA" dirty="0" smtClean="0">
                <a:effectLst/>
              </a:rPr>
              <a:t>, Apr 25, 2014</a:t>
            </a:r>
            <a:br>
              <a:rPr lang="en-CA" dirty="0" smtClean="0">
                <a:effectLst/>
              </a:rPr>
            </a:br>
            <a:r>
              <a:rPr lang="en-CA" i="1" dirty="0" smtClean="0">
                <a:effectLst/>
              </a:rPr>
              <a:t>Commentary by Stephen Downes</a:t>
            </a:r>
            <a:r>
              <a:rPr lang="en-CA" dirty="0" smtClean="0">
                <a:effectLst/>
              </a:rPr>
              <a:t> </a:t>
            </a:r>
          </a:p>
          <a:p>
            <a:r>
              <a:rPr lang="en-CA" dirty="0" smtClean="0">
                <a:effectLst/>
              </a:rPr>
              <a:t>I like this acronym - it's not complete, but it's a great start: "BAD is an acronym that captures what I think is missing from the institutional approach to university e-learning</a:t>
            </a:r>
          </a:p>
          <a:p>
            <a:r>
              <a:rPr lang="en-CA" dirty="0" smtClean="0">
                <a:effectLst/>
              </a:rPr>
              <a:t/>
            </a:r>
            <a:br>
              <a:rPr lang="en-CA" dirty="0" smtClean="0">
                <a:effectLst/>
              </a:rPr>
            </a:br>
            <a:r>
              <a:rPr lang="en-CA" dirty="0" smtClean="0">
                <a:effectLst/>
              </a:rPr>
              <a:t/>
            </a:r>
            <a:br>
              <a:rPr lang="en-CA" dirty="0" smtClean="0">
                <a:effectLst/>
              </a:rPr>
            </a:br>
            <a:r>
              <a:rPr lang="en-CA" b="1" dirty="0" err="1" smtClean="0">
                <a:effectLst/>
              </a:rPr>
              <a:t>B</a:t>
            </a:r>
            <a:r>
              <a:rPr lang="en-CA" dirty="0" err="1" smtClean="0">
                <a:effectLst/>
              </a:rPr>
              <a:t>ricolage</a:t>
            </a:r>
            <a:r>
              <a:rPr lang="en-CA" dirty="0" smtClean="0">
                <a:effectLst/>
              </a:rPr>
              <a:t> – the LMS as </a:t>
            </a:r>
            <a:r>
              <a:rPr lang="en-CA" dirty="0" err="1" smtClean="0">
                <a:effectLst/>
              </a:rPr>
              <a:t>Enteprise</a:t>
            </a:r>
            <a:r>
              <a:rPr lang="en-CA" dirty="0" smtClean="0">
                <a:effectLst/>
              </a:rPr>
              <a:t> Systems doesn’t allow or cater for </a:t>
            </a:r>
            <a:r>
              <a:rPr lang="en-CA" dirty="0" err="1" smtClean="0">
                <a:effectLst/>
              </a:rPr>
              <a:t>bricolage</a:t>
            </a:r>
            <a:r>
              <a:rPr lang="en-CA" dirty="0" smtClean="0">
                <a:effectLst/>
              </a:rPr>
              <a:t>.</a:t>
            </a:r>
          </a:p>
          <a:p>
            <a:r>
              <a:rPr lang="en-CA" dirty="0" smtClean="0">
                <a:effectLst/>
              </a:rPr>
              <a:t/>
            </a:r>
            <a:br>
              <a:rPr lang="en-CA" dirty="0" smtClean="0">
                <a:effectLst/>
              </a:rPr>
            </a:br>
            <a:r>
              <a:rPr lang="en-CA" b="1" dirty="0" smtClean="0">
                <a:effectLst/>
              </a:rPr>
              <a:t>A</a:t>
            </a:r>
            <a:r>
              <a:rPr lang="en-CA" dirty="0" smtClean="0">
                <a:effectLst/>
              </a:rPr>
              <a:t>ffordances – resulting in an inability to leverage the affordances of technology to improve learning and teaching.</a:t>
            </a:r>
          </a:p>
          <a:p>
            <a:r>
              <a:rPr lang="en-CA" dirty="0" smtClean="0">
                <a:effectLst/>
              </a:rPr>
              <a:t/>
            </a:r>
            <a:br>
              <a:rPr lang="en-CA" dirty="0" smtClean="0">
                <a:effectLst/>
              </a:rPr>
            </a:br>
            <a:r>
              <a:rPr lang="en-CA" b="1" dirty="0" smtClean="0">
                <a:effectLst/>
              </a:rPr>
              <a:t>D</a:t>
            </a:r>
            <a:r>
              <a:rPr lang="en-CA" dirty="0" smtClean="0">
                <a:effectLst/>
              </a:rPr>
              <a:t>istribution – the idea that knowledge about how to improve L&amp;T is distributed and the implications that has for the institutional practice of e-learning."</a:t>
            </a:r>
          </a:p>
          <a:p>
            <a:r>
              <a:rPr lang="en-CA" dirty="0" smtClean="0">
                <a:effectLst/>
              </a:rPr>
              <a:t/>
            </a:r>
            <a:br>
              <a:rPr lang="en-CA" dirty="0" smtClean="0">
                <a:effectLst/>
              </a:rPr>
            </a:br>
            <a:endParaRPr lang="en-CA" dirty="0" smtClean="0">
              <a:effectLst/>
            </a:endParaRPr>
          </a:p>
          <a:p>
            <a:r>
              <a:rPr lang="en-CA" dirty="0" smtClean="0">
                <a:effectLst/>
              </a:rPr>
              <a:t/>
            </a:r>
            <a:br>
              <a:rPr lang="en-CA" dirty="0" smtClean="0">
                <a:effectLst/>
              </a:rPr>
            </a:br>
            <a:r>
              <a:rPr lang="en-CA" dirty="0" smtClean="0">
                <a:effectLst/>
              </a:rPr>
              <a:t>This wasn't what we were trying to develop when we developed MOOCs, but if this </a:t>
            </a:r>
            <a:r>
              <a:rPr lang="en-CA" i="1" dirty="0" smtClean="0">
                <a:effectLst/>
              </a:rPr>
              <a:t>had</a:t>
            </a:r>
            <a:r>
              <a:rPr lang="en-CA" dirty="0" smtClean="0">
                <a:effectLst/>
              </a:rPr>
              <a:t> been the description of what we were trying, it wouldn't have been far off.</a:t>
            </a:r>
            <a:endParaRPr lang="en-CA" dirty="0">
              <a:effectLst/>
            </a:endParaRPr>
          </a:p>
        </p:txBody>
      </p:sp>
    </p:spTree>
    <p:extLst>
      <p:ext uri="{BB962C8B-B14F-4D97-AF65-F5344CB8AC3E}">
        <p14:creationId xmlns:p14="http://schemas.microsoft.com/office/powerpoint/2010/main" val="181874706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55000" lnSpcReduction="20000"/>
          </a:bodyPr>
          <a:lstStyle/>
          <a:p>
            <a:r>
              <a:rPr lang="en-CA" b="1" dirty="0" smtClean="0">
                <a:effectLst/>
                <a:hlinkClick r:id="rId2"/>
              </a:rPr>
              <a:t>How Should I Offer This Course? The Course Delivery Decision Model (CDDM)</a:t>
            </a:r>
            <a:r>
              <a:rPr lang="en-CA" dirty="0" smtClean="0">
                <a:effectLst/>
              </a:rPr>
              <a:t/>
            </a:r>
            <a:br>
              <a:rPr lang="en-CA" dirty="0" smtClean="0">
                <a:effectLst/>
              </a:rPr>
            </a:br>
            <a:r>
              <a:rPr lang="en-CA" dirty="0">
                <a:hlinkClick r:id="rId3"/>
              </a:rPr>
              <a:t>Thomas M. </a:t>
            </a:r>
            <a:r>
              <a:rPr lang="en-CA" dirty="0" err="1">
                <a:hlinkClick r:id="rId3"/>
              </a:rPr>
              <a:t>Brinthaupt</a:t>
            </a:r>
            <a:r>
              <a:rPr lang="en-CA" dirty="0" smtClean="0">
                <a:effectLst/>
              </a:rPr>
              <a:t>, </a:t>
            </a:r>
            <a:r>
              <a:rPr lang="en-CA" dirty="0">
                <a:hlinkClick r:id="rId4"/>
              </a:rPr>
              <a:t>Maria A. Clayton</a:t>
            </a:r>
            <a:r>
              <a:rPr lang="en-CA" dirty="0" smtClean="0">
                <a:effectLst/>
              </a:rPr>
              <a:t>, </a:t>
            </a:r>
            <a:r>
              <a:rPr lang="en-CA" dirty="0">
                <a:hlinkClick r:id="rId5"/>
              </a:rPr>
              <a:t>Barbara J. </a:t>
            </a:r>
            <a:r>
              <a:rPr lang="en-CA" dirty="0" err="1">
                <a:hlinkClick r:id="rId5"/>
              </a:rPr>
              <a:t>Draude</a:t>
            </a:r>
            <a:r>
              <a:rPr lang="en-CA" dirty="0" smtClean="0">
                <a:effectLst/>
              </a:rPr>
              <a:t>, </a:t>
            </a:r>
            <a:r>
              <a:rPr lang="en-CA" dirty="0">
                <a:hlinkClick r:id="rId6"/>
              </a:rPr>
              <a:t>Paula T. </a:t>
            </a:r>
            <a:r>
              <a:rPr lang="en-CA" dirty="0" err="1">
                <a:hlinkClick r:id="rId6"/>
              </a:rPr>
              <a:t>Calahan</a:t>
            </a:r>
            <a:r>
              <a:rPr lang="en-CA" dirty="0" smtClean="0">
                <a:effectLst/>
              </a:rPr>
              <a:t>, </a:t>
            </a:r>
            <a:r>
              <a:rPr lang="en-CA" dirty="0">
                <a:hlinkClick r:id="rId7"/>
              </a:rPr>
              <a:t>MERLOT Journal of Online Learning and Teaching (JOLT)</a:t>
            </a:r>
            <a:r>
              <a:rPr lang="en-CA" dirty="0" smtClean="0">
                <a:effectLst/>
              </a:rPr>
              <a:t>, Jul 03, 2014</a:t>
            </a:r>
            <a:br>
              <a:rPr lang="en-CA" dirty="0" smtClean="0">
                <a:effectLst/>
              </a:rPr>
            </a:br>
            <a:r>
              <a:rPr lang="en-CA" i="1" dirty="0" smtClean="0">
                <a:effectLst/>
              </a:rPr>
              <a:t>Commentary by Stephen Downes</a:t>
            </a:r>
            <a:r>
              <a:rPr lang="en-CA" dirty="0" smtClean="0">
                <a:effectLst/>
              </a:rPr>
              <a:t> </a:t>
            </a:r>
          </a:p>
          <a:p>
            <a:r>
              <a:rPr lang="en-CA" dirty="0" smtClean="0">
                <a:effectLst/>
              </a:rPr>
              <a:t>This is not a bad paper though I wish the authors had been more imaginative in their typology of delivery models - the old "in-class, hybrid or online" classification could admit of much more nuance, ranging from pedagogical style (active learning, constructionism, lecture) through to media employed (videos, texts, simulations). There's a </a:t>
            </a:r>
            <a:r>
              <a:rPr lang="en-CA" i="1" dirty="0" smtClean="0">
                <a:effectLst/>
              </a:rPr>
              <a:t>bit</a:t>
            </a:r>
            <a:r>
              <a:rPr lang="en-CA" dirty="0" smtClean="0">
                <a:effectLst/>
              </a:rPr>
              <a:t> of that in the only substantive diagram of the model, which begins with sets of options for content, activities and feedback. But these seem placed squarely within an </a:t>
            </a:r>
            <a:r>
              <a:rPr lang="en-CA" dirty="0" err="1" smtClean="0">
                <a:effectLst/>
              </a:rPr>
              <a:t>instructivist</a:t>
            </a:r>
            <a:r>
              <a:rPr lang="en-CA" dirty="0" smtClean="0">
                <a:effectLst/>
              </a:rPr>
              <a:t> frame, and do not help guide delivery decisions in any substantive manner. I think the discussion is interesting, even though the model suffers from the flaws of models generally: people who understand the model don't need it, while people who need the model don't understand it.</a:t>
            </a:r>
          </a:p>
          <a:p>
            <a:endParaRPr lang="en-CA" dirty="0"/>
          </a:p>
        </p:txBody>
      </p:sp>
    </p:spTree>
    <p:extLst>
      <p:ext uri="{BB962C8B-B14F-4D97-AF65-F5344CB8AC3E}">
        <p14:creationId xmlns:p14="http://schemas.microsoft.com/office/powerpoint/2010/main" val="192829513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55000" lnSpcReduction="20000"/>
          </a:bodyPr>
          <a:lstStyle/>
          <a:p>
            <a:r>
              <a:rPr lang="en-CA" b="1" dirty="0" smtClean="0">
                <a:effectLst/>
                <a:hlinkClick r:id="rId2"/>
              </a:rPr>
              <a:t>LRMI at the </a:t>
            </a:r>
            <a:r>
              <a:rPr lang="en-CA" b="1" dirty="0" err="1" smtClean="0">
                <a:effectLst/>
                <a:hlinkClick r:id="rId2"/>
              </a:rPr>
              <a:t>Cetis</a:t>
            </a:r>
            <a:r>
              <a:rPr lang="en-CA" b="1" dirty="0" smtClean="0">
                <a:effectLst/>
                <a:hlinkClick r:id="rId2"/>
              </a:rPr>
              <a:t> conference 2014</a:t>
            </a:r>
            <a:r>
              <a:rPr lang="en-CA" dirty="0" smtClean="0">
                <a:effectLst/>
              </a:rPr>
              <a:t/>
            </a:r>
            <a:br>
              <a:rPr lang="en-CA" dirty="0" smtClean="0">
                <a:effectLst/>
              </a:rPr>
            </a:br>
            <a:r>
              <a:rPr lang="en-CA" dirty="0">
                <a:hlinkClick r:id="rId3"/>
              </a:rPr>
              <a:t>Phil Barker</a:t>
            </a:r>
            <a:r>
              <a:rPr lang="en-CA" dirty="0" smtClean="0">
                <a:effectLst/>
              </a:rPr>
              <a:t>, </a:t>
            </a:r>
            <a:r>
              <a:rPr lang="en-CA" dirty="0">
                <a:hlinkClick r:id="rId4"/>
              </a:rPr>
              <a:t>Lorna Campbell</a:t>
            </a:r>
            <a:r>
              <a:rPr lang="en-CA" dirty="0" smtClean="0">
                <a:effectLst/>
              </a:rPr>
              <a:t>, </a:t>
            </a:r>
            <a:r>
              <a:rPr lang="en-CA" dirty="0">
                <a:hlinkClick r:id="rId5"/>
              </a:rPr>
              <a:t>CETIS</a:t>
            </a:r>
            <a:r>
              <a:rPr lang="en-CA" dirty="0" smtClean="0">
                <a:effectLst/>
              </a:rPr>
              <a:t>, Jun 24, 2014</a:t>
            </a:r>
            <a:br>
              <a:rPr lang="en-CA" dirty="0" smtClean="0">
                <a:effectLst/>
              </a:rPr>
            </a:br>
            <a:r>
              <a:rPr lang="en-CA" i="1" dirty="0" smtClean="0">
                <a:effectLst/>
              </a:rPr>
              <a:t>Commentary by Stephen Downes</a:t>
            </a:r>
            <a:r>
              <a:rPr lang="en-CA" dirty="0" smtClean="0">
                <a:effectLst/>
              </a:rPr>
              <a:t> </a:t>
            </a:r>
          </a:p>
          <a:p>
            <a:r>
              <a:rPr lang="en-CA" dirty="0" smtClean="0">
                <a:effectLst/>
              </a:rPr>
              <a:t>“What on Earth Could Justify Another Attempt at Educational Metadata?" That's the name of the first presentation in a set of presentations summarizing the involvement by CETIS in an initiative co-led Creative Commons and the Association of Educational Publishers, and funded by the Gates Foundation. This slide show is a partial history of metadata initiatives (it doesn't mention the Canadian East-West standards and the AICC specification)(see also </a:t>
            </a:r>
            <a:r>
              <a:rPr lang="en-CA" dirty="0" smtClean="0">
                <a:effectLst/>
                <a:hlinkClick r:id="rId6"/>
              </a:rPr>
              <a:t>What is schema.org?</a:t>
            </a:r>
            <a:r>
              <a:rPr lang="en-CA" dirty="0" smtClean="0">
                <a:effectLst/>
              </a:rPr>
              <a:t> and my blog post on </a:t>
            </a:r>
            <a:r>
              <a:rPr lang="en-CA" dirty="0" smtClean="0">
                <a:effectLst/>
                <a:hlinkClick r:id="rId7" tooltip="Explaining the LRMI Alignment Object"/>
              </a:rPr>
              <a:t>explaining the LRMI alignment object</a:t>
            </a:r>
            <a:r>
              <a:rPr lang="en-CA" dirty="0" smtClean="0">
                <a:effectLst/>
              </a:rPr>
              <a:t>).</a:t>
            </a:r>
          </a:p>
          <a:p>
            <a:r>
              <a:rPr lang="en-CA" dirty="0" smtClean="0">
                <a:effectLst/>
              </a:rPr>
              <a:t/>
            </a:r>
            <a:br>
              <a:rPr lang="en-CA" dirty="0" smtClean="0">
                <a:effectLst/>
              </a:rPr>
            </a:br>
            <a:r>
              <a:rPr lang="en-CA" dirty="0" smtClean="0">
                <a:effectLst/>
              </a:rPr>
              <a:t>Another presentation from Phil Barker explains LRMI - "LRMI/schema.org metadata is deeply embedded in the web to the extent that it is right in the pointy brackets of the HTML code of web pages." There's also a presentation explaining an LRMI implementation by Google custom search. Then "Ben Ryan of </a:t>
            </a:r>
            <a:r>
              <a:rPr lang="en-CA" dirty="0" smtClean="0">
                <a:effectLst/>
                <a:hlinkClick r:id="rId8"/>
              </a:rPr>
              <a:t>Jorum </a:t>
            </a:r>
            <a:r>
              <a:rPr lang="en-CA" dirty="0" smtClean="0">
                <a:effectLst/>
              </a:rPr>
              <a:t>discussed his work in implementing schema.org / LRMI in </a:t>
            </a:r>
            <a:r>
              <a:rPr lang="en-CA" dirty="0" err="1" smtClean="0">
                <a:effectLst/>
              </a:rPr>
              <a:t>DSpace</a:t>
            </a:r>
            <a:r>
              <a:rPr lang="en-CA" dirty="0" smtClean="0">
                <a:effectLst/>
              </a:rPr>
              <a:t>." Finally, Phil Barker gives " a short over view of some of the sites that we have found to be using LRMI because they show up in the Custom Search Engine results." Related: video on </a:t>
            </a:r>
            <a:r>
              <a:rPr lang="en-CA" dirty="0" smtClean="0">
                <a:effectLst/>
                <a:hlinkClick r:id="rId9"/>
              </a:rPr>
              <a:t>using schema.org</a:t>
            </a:r>
            <a:r>
              <a:rPr lang="en-CA" dirty="0" smtClean="0">
                <a:effectLst/>
              </a:rPr>
              <a:t> to describe open educational resources.</a:t>
            </a:r>
          </a:p>
          <a:p>
            <a:endParaRPr lang="en-CA" dirty="0"/>
          </a:p>
        </p:txBody>
      </p:sp>
      <p:pic>
        <p:nvPicPr>
          <p:cNvPr id="921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99792" y="620688"/>
            <a:ext cx="5753100" cy="2571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592266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dirty="0"/>
          </a:p>
        </p:txBody>
      </p:sp>
      <p:sp>
        <p:nvSpPr>
          <p:cNvPr id="3" name="Content Placeholder 2"/>
          <p:cNvSpPr>
            <a:spLocks noGrp="1"/>
          </p:cNvSpPr>
          <p:nvPr>
            <p:ph idx="1"/>
          </p:nvPr>
        </p:nvSpPr>
        <p:spPr/>
        <p:txBody>
          <a:bodyPr>
            <a:normAutofit fontScale="85000" lnSpcReduction="10000"/>
          </a:bodyPr>
          <a:lstStyle/>
          <a:p>
            <a:r>
              <a:rPr lang="en-CA" dirty="0" smtClean="0">
                <a:effectLst/>
              </a:rPr>
              <a:t/>
            </a:r>
            <a:br>
              <a:rPr lang="en-CA" dirty="0" smtClean="0">
                <a:effectLst/>
              </a:rPr>
            </a:br>
            <a:r>
              <a:rPr lang="en-CA" b="1" dirty="0" smtClean="0">
                <a:effectLst/>
                <a:hlinkClick r:id="rId2"/>
              </a:rPr>
              <a:t>Who is using LRMI metadata?</a:t>
            </a:r>
            <a:r>
              <a:rPr lang="en-CA" dirty="0" smtClean="0">
                <a:effectLst/>
              </a:rPr>
              <a:t/>
            </a:r>
            <a:br>
              <a:rPr lang="en-CA" dirty="0" smtClean="0">
                <a:effectLst/>
              </a:rPr>
            </a:br>
            <a:r>
              <a:rPr lang="en-CA" dirty="0">
                <a:hlinkClick r:id="rId3"/>
              </a:rPr>
              <a:t>Phil </a:t>
            </a:r>
            <a:r>
              <a:rPr lang="en-CA" dirty="0" err="1">
                <a:hlinkClick r:id="rId3"/>
              </a:rPr>
              <a:t>Barket</a:t>
            </a:r>
            <a:r>
              <a:rPr lang="en-CA" dirty="0" smtClean="0">
                <a:effectLst/>
              </a:rPr>
              <a:t>, </a:t>
            </a:r>
            <a:r>
              <a:rPr lang="en-CA" dirty="0">
                <a:hlinkClick r:id="rId4"/>
              </a:rPr>
              <a:t>Sharing</a:t>
            </a:r>
            <a:r>
              <a:rPr lang="en-CA" dirty="0" smtClean="0">
                <a:effectLst/>
              </a:rPr>
              <a:t>, </a:t>
            </a:r>
            <a:r>
              <a:rPr lang="en-CA" dirty="0">
                <a:hlinkClick r:id="rId5"/>
              </a:rPr>
              <a:t>Learning</a:t>
            </a:r>
            <a:r>
              <a:rPr lang="en-CA" dirty="0" smtClean="0">
                <a:effectLst/>
              </a:rPr>
              <a:t>, Jun 26, 2014</a:t>
            </a:r>
            <a:br>
              <a:rPr lang="en-CA" dirty="0" smtClean="0">
                <a:effectLst/>
              </a:rPr>
            </a:br>
            <a:r>
              <a:rPr lang="en-CA" i="1" dirty="0" smtClean="0">
                <a:effectLst/>
              </a:rPr>
              <a:t>Commentary by Stephen Downes</a:t>
            </a:r>
            <a:r>
              <a:rPr lang="en-CA" dirty="0" smtClean="0">
                <a:effectLst/>
              </a:rPr>
              <a:t> </a:t>
            </a:r>
          </a:p>
          <a:p>
            <a:r>
              <a:rPr lang="en-CA" dirty="0" smtClean="0">
                <a:effectLst/>
              </a:rPr>
              <a:t>You may have heard of LRMI (Learning Resource Metadata Initiative) but you may not know who is using it. This post offers a short selection of sites where it can be found. Despite Barker's qualification ("there are others using LRMI properties in their webpages that I happened not to find (</a:t>
            </a:r>
            <a:r>
              <a:rPr lang="en-CA" dirty="0" err="1" smtClean="0">
                <a:effectLst/>
              </a:rPr>
              <a:t>t.b.h</a:t>
            </a:r>
            <a:r>
              <a:rPr lang="en-CA" dirty="0" smtClean="0">
                <a:effectLst/>
              </a:rPr>
              <a:t>. I didn’t spend very long looking) ") this seems to me to be a very short list.</a:t>
            </a:r>
          </a:p>
          <a:p>
            <a:endParaRPr lang="en-CA" dirty="0"/>
          </a:p>
        </p:txBody>
      </p:sp>
    </p:spTree>
    <p:extLst>
      <p:ext uri="{BB962C8B-B14F-4D97-AF65-F5344CB8AC3E}">
        <p14:creationId xmlns:p14="http://schemas.microsoft.com/office/powerpoint/2010/main" val="28891088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1558</TotalTime>
  <Words>2115</Words>
  <Application>Microsoft Office PowerPoint</Application>
  <PresentationFormat>On-screen Show (4:3)</PresentationFormat>
  <Paragraphs>542</Paragraphs>
  <Slides>217</Slides>
  <Notes>0</Notes>
  <HiddenSlides>0</HiddenSlides>
  <MMClips>0</MMClips>
  <ScaleCrop>false</ScaleCrop>
  <HeadingPairs>
    <vt:vector size="4" baseType="variant">
      <vt:variant>
        <vt:lpstr>Theme</vt:lpstr>
      </vt:variant>
      <vt:variant>
        <vt:i4>1</vt:i4>
      </vt:variant>
      <vt:variant>
        <vt:lpstr>Slide Titles</vt:lpstr>
      </vt:variant>
      <vt:variant>
        <vt:i4>217</vt:i4>
      </vt:variant>
    </vt:vector>
  </HeadingPairs>
  <TitlesOfParts>
    <vt:vector size="218" baseType="lpstr">
      <vt:lpstr>Office Theme</vt:lpstr>
      <vt:lpstr>Beyond Free: Open Learning in a Networked World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Beyond Institutions: Personal Learning in a Networked World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Beyond Assessment: Recognizing Achievement in a Networked World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NRC-CNRC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Beyond Free: Open Learning in a Networked World </dc:title>
  <dc:creator>Downes, Stephen</dc:creator>
  <cp:lastModifiedBy>Downes, Stephen</cp:lastModifiedBy>
  <cp:revision>24</cp:revision>
  <dcterms:created xsi:type="dcterms:W3CDTF">2014-07-02T18:11:53Z</dcterms:created>
  <dcterms:modified xsi:type="dcterms:W3CDTF">2014-07-03T20:10:45Z</dcterms:modified>
</cp:coreProperties>
</file>