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260" r:id="rId2"/>
    <p:sldId id="258" r:id="rId3"/>
    <p:sldId id="481" r:id="rId4"/>
    <p:sldId id="482" r:id="rId5"/>
    <p:sldId id="483" r:id="rId6"/>
    <p:sldId id="509" r:id="rId7"/>
    <p:sldId id="484" r:id="rId8"/>
    <p:sldId id="486" r:id="rId9"/>
    <p:sldId id="487" r:id="rId10"/>
    <p:sldId id="485" r:id="rId11"/>
    <p:sldId id="488" r:id="rId12"/>
    <p:sldId id="489" r:id="rId13"/>
    <p:sldId id="459" r:id="rId14"/>
    <p:sldId id="490" r:id="rId15"/>
    <p:sldId id="491" r:id="rId16"/>
    <p:sldId id="492" r:id="rId17"/>
    <p:sldId id="493" r:id="rId18"/>
    <p:sldId id="494" r:id="rId19"/>
    <p:sldId id="298" r:id="rId20"/>
    <p:sldId id="284" r:id="rId21"/>
    <p:sldId id="495" r:id="rId22"/>
    <p:sldId id="496" r:id="rId23"/>
    <p:sldId id="497" r:id="rId24"/>
    <p:sldId id="498" r:id="rId25"/>
    <p:sldId id="499" r:id="rId26"/>
    <p:sldId id="500" r:id="rId27"/>
    <p:sldId id="501" r:id="rId28"/>
    <p:sldId id="403" r:id="rId29"/>
    <p:sldId id="502" r:id="rId30"/>
    <p:sldId id="503" r:id="rId31"/>
    <p:sldId id="381" r:id="rId32"/>
    <p:sldId id="504" r:id="rId33"/>
    <p:sldId id="505" r:id="rId34"/>
    <p:sldId id="506" r:id="rId35"/>
    <p:sldId id="507" r:id="rId36"/>
    <p:sldId id="426" r:id="rId37"/>
    <p:sldId id="510" r:id="rId38"/>
    <p:sldId id="511" r:id="rId39"/>
    <p:sldId id="512" r:id="rId40"/>
    <p:sldId id="513" r:id="rId41"/>
    <p:sldId id="367" r:id="rId42"/>
    <p:sldId id="262" r:id="rId43"/>
    <p:sldId id="520" r:id="rId44"/>
    <p:sldId id="359" r:id="rId45"/>
    <p:sldId id="354" r:id="rId46"/>
    <p:sldId id="299" r:id="rId47"/>
    <p:sldId id="514" r:id="rId48"/>
    <p:sldId id="355" r:id="rId49"/>
    <p:sldId id="411" r:id="rId50"/>
    <p:sldId id="519" r:id="rId51"/>
    <p:sldId id="421" r:id="rId52"/>
    <p:sldId id="515" r:id="rId53"/>
    <p:sldId id="516" r:id="rId54"/>
    <p:sldId id="517" r:id="rId55"/>
    <p:sldId id="518" r:id="rId56"/>
    <p:sldId id="455" r:id="rId57"/>
    <p:sldId id="454" r:id="rId58"/>
    <p:sldId id="302" r:id="rId59"/>
    <p:sldId id="323" r:id="rId60"/>
    <p:sldId id="371" r:id="rId61"/>
    <p:sldId id="444" r:id="rId62"/>
    <p:sldId id="329" r:id="rId63"/>
    <p:sldId id="401" r:id="rId64"/>
    <p:sldId id="521" r:id="rId65"/>
    <p:sldId id="522" r:id="rId66"/>
    <p:sldId id="524" r:id="rId67"/>
    <p:sldId id="443" r:id="rId68"/>
    <p:sldId id="523" r:id="rId69"/>
    <p:sldId id="525" r:id="rId70"/>
    <p:sldId id="527" r:id="rId71"/>
    <p:sldId id="526" r:id="rId72"/>
    <p:sldId id="373" r:id="rId73"/>
    <p:sldId id="325" r:id="rId74"/>
    <p:sldId id="261" r:id="rId75"/>
    <p:sldId id="259" r:id="rId76"/>
    <p:sldId id="319" r:id="rId77"/>
    <p:sldId id="366" r:id="rId78"/>
    <p:sldId id="353" r:id="rId79"/>
    <p:sldId id="405" r:id="rId80"/>
    <p:sldId id="450" r:id="rId81"/>
    <p:sldId id="300" r:id="rId82"/>
    <p:sldId id="413" r:id="rId83"/>
    <p:sldId id="360" r:id="rId84"/>
    <p:sldId id="304" r:id="rId85"/>
    <p:sldId id="314" r:id="rId86"/>
    <p:sldId id="368" r:id="rId87"/>
    <p:sldId id="448" r:id="rId88"/>
    <p:sldId id="346" r:id="rId89"/>
    <p:sldId id="425" r:id="rId90"/>
    <p:sldId id="315" r:id="rId91"/>
    <p:sldId id="468" r:id="rId92"/>
    <p:sldId id="321" r:id="rId93"/>
    <p:sldId id="316" r:id="rId94"/>
    <p:sldId id="309" r:id="rId95"/>
    <p:sldId id="317" r:id="rId96"/>
    <p:sldId id="372" r:id="rId97"/>
    <p:sldId id="280" r:id="rId98"/>
    <p:sldId id="305" r:id="rId99"/>
    <p:sldId id="273" r:id="rId100"/>
    <p:sldId id="361" r:id="rId101"/>
    <p:sldId id="408" r:id="rId102"/>
    <p:sldId id="357" r:id="rId103"/>
    <p:sldId id="263" r:id="rId104"/>
    <p:sldId id="363" r:id="rId105"/>
    <p:sldId id="358" r:id="rId106"/>
    <p:sldId id="364" r:id="rId107"/>
    <p:sldId id="467" r:id="rId108"/>
    <p:sldId id="394" r:id="rId109"/>
    <p:sldId id="446" r:id="rId110"/>
    <p:sldId id="422" r:id="rId111"/>
    <p:sldId id="277" r:id="rId112"/>
    <p:sldId id="322" r:id="rId113"/>
    <p:sldId id="471" r:id="rId114"/>
    <p:sldId id="293" r:id="rId115"/>
    <p:sldId id="409" r:id="rId116"/>
    <p:sldId id="456" r:id="rId117"/>
    <p:sldId id="318" r:id="rId118"/>
    <p:sldId id="428" r:id="rId119"/>
    <p:sldId id="429" r:id="rId120"/>
    <p:sldId id="430" r:id="rId121"/>
    <p:sldId id="289" r:id="rId122"/>
    <p:sldId id="274" r:id="rId123"/>
    <p:sldId id="267" r:id="rId124"/>
    <p:sldId id="478" r:id="rId125"/>
    <p:sldId id="434" r:id="rId126"/>
    <p:sldId id="447" r:id="rId127"/>
    <p:sldId id="453" r:id="rId128"/>
    <p:sldId id="350" r:id="rId129"/>
    <p:sldId id="480" r:id="rId130"/>
    <p:sldId id="268" r:id="rId131"/>
    <p:sldId id="476" r:id="rId132"/>
    <p:sldId id="334" r:id="rId133"/>
    <p:sldId id="348" r:id="rId134"/>
    <p:sldId id="331" r:id="rId135"/>
    <p:sldId id="436" r:id="rId136"/>
    <p:sldId id="385" r:id="rId137"/>
    <p:sldId id="332" r:id="rId138"/>
    <p:sldId id="369" r:id="rId139"/>
    <p:sldId id="311" r:id="rId140"/>
    <p:sldId id="320" r:id="rId141"/>
    <p:sldId id="382" r:id="rId142"/>
    <p:sldId id="344" r:id="rId143"/>
    <p:sldId id="442" r:id="rId1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76014" autoAdjust="0"/>
  </p:normalViewPr>
  <p:slideViewPr>
    <p:cSldViewPr>
      <p:cViewPr varScale="1">
        <p:scale>
          <a:sx n="48" d="100"/>
          <a:sy n="48" d="100"/>
        </p:scale>
        <p:origin x="1805" y="53"/>
      </p:cViewPr>
      <p:guideLst>
        <p:guide orient="horz" pos="2160"/>
        <p:guide pos="2880"/>
      </p:guideLst>
    </p:cSldViewPr>
  </p:slideViewPr>
  <p:outlineViewPr>
    <p:cViewPr>
      <p:scale>
        <a:sx n="33" d="100"/>
        <a:sy n="33" d="100"/>
      </p:scale>
      <p:origin x="48" y="421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3F52C-D6F8-41DC-B3D5-E900130AB146}" type="datetimeFigureOut">
              <a:rPr lang="en-CA" smtClean="0"/>
              <a:t>2014-07-08</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76931-2989-4B77-93C7-B8D36531064C}" type="slidenum">
              <a:rPr lang="en-CA" smtClean="0"/>
              <a:t>‹#›</a:t>
            </a:fld>
            <a:endParaRPr lang="en-CA"/>
          </a:p>
        </p:txBody>
      </p:sp>
    </p:spTree>
    <p:extLst>
      <p:ext uri="{BB962C8B-B14F-4D97-AF65-F5344CB8AC3E}">
        <p14:creationId xmlns:p14="http://schemas.microsoft.com/office/powerpoint/2010/main" val="31661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heguardian.com/education/2014/may/04/economics-students-overhaul-subject-teachin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isipe.net/" TargetMode="External"/><Relationship Id="rId5" Type="http://schemas.openxmlformats.org/officeDocument/2006/relationships/hyperlink" Target="http://www.downes.ca/feed/661" TargetMode="External"/><Relationship Id="rId4" Type="http://schemas.openxmlformats.org/officeDocument/2006/relationships/hyperlink" Target="http://www.downes.ca/author/10057"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learningdesigner.org/"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facebook.com/diana.laurillard" TargetMode="External"/><Relationship Id="rId5" Type="http://schemas.openxmlformats.org/officeDocument/2006/relationships/hyperlink" Target="http://www.downes.ca/feed/1339" TargetMode="External"/><Relationship Id="rId4" Type="http://schemas.openxmlformats.org/officeDocument/2006/relationships/hyperlink" Target="http://www.downes.ca/author/422"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downes.ca/feed/1342" TargetMode="External"/><Relationship Id="rId3" Type="http://schemas.openxmlformats.org/officeDocument/2006/relationships/hyperlink" Target="http://jolt.merlot.org/vol10no2/fisher_0614.pdf" TargetMode="External"/><Relationship Id="rId7" Type="http://schemas.openxmlformats.org/officeDocument/2006/relationships/hyperlink" Target="http://www.downes.ca/author/10179"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downes.ca/author/10178" TargetMode="External"/><Relationship Id="rId5" Type="http://schemas.openxmlformats.org/officeDocument/2006/relationships/hyperlink" Target="http://www.downes.ca/author/10177" TargetMode="External"/><Relationship Id="rId4" Type="http://schemas.openxmlformats.org/officeDocument/2006/relationships/hyperlink" Target="http://www.downes.ca/author/10176"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downes.ca/feed/1141" TargetMode="External"/><Relationship Id="rId3" Type="http://schemas.openxmlformats.org/officeDocument/2006/relationships/hyperlink" Target="http://jolt.merlot.org/vol10no2/brinthaupt_0614.pdf" TargetMode="External"/><Relationship Id="rId7" Type="http://schemas.openxmlformats.org/officeDocument/2006/relationships/hyperlink" Target="http://www.downes.ca/author/10182"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downes.ca/author/10181" TargetMode="External"/><Relationship Id="rId5" Type="http://schemas.openxmlformats.org/officeDocument/2006/relationships/hyperlink" Target="http://www.downes.ca/author/10180" TargetMode="External"/><Relationship Id="rId4" Type="http://schemas.openxmlformats.org/officeDocument/2006/relationships/hyperlink" Target="http://www.downes.ca/author/10178"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googleblog.blogspot.ca/2014/05/previewing-new-classroom.html" TargetMode="External"/><Relationship Id="rId7" Type="http://schemas.openxmlformats.org/officeDocument/2006/relationships/hyperlink" Target="http://www.google.com/enterprise/apps/education/"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google.com/edu/classroom" TargetMode="External"/><Relationship Id="rId5" Type="http://schemas.openxmlformats.org/officeDocument/2006/relationships/hyperlink" Target="http://www.downes.ca/feed/1025" TargetMode="External"/><Relationship Id="rId4" Type="http://schemas.openxmlformats.org/officeDocument/2006/relationships/hyperlink" Target="http://www.downes.ca/author/10052"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research.google.com/university/relations/focused_research_awards.html" TargetMode="External"/><Relationship Id="rId3" Type="http://schemas.openxmlformats.org/officeDocument/2006/relationships/hyperlink" Target="http://unescochair.blogs.uoc.edu/blog/2014/06/25/a-goal-for-google-and-carnegie-mellons-mooc-research/" TargetMode="External"/><Relationship Id="rId7" Type="http://schemas.openxmlformats.org/officeDocument/2006/relationships/hyperlink" Target="http://chronicle.com/blogs/wiredcampus/google-will-finance-carnegie-mellons-mooc-research/53521"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research.google.com/university/relations/focused_research_awards.html" TargetMode="External"/><Relationship Id="rId5" Type="http://schemas.openxmlformats.org/officeDocument/2006/relationships/hyperlink" Target="http://www.downes.ca/feed/1418" TargetMode="External"/><Relationship Id="rId4" Type="http://schemas.openxmlformats.org/officeDocument/2006/relationships/hyperlink" Target="http://www.downes.ca/author/10153"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ff.org/deeplinks/2014/06/bad-day-bad-patents-supreme-court-unanimously-strikes-down-abstract-softwar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downes.ca/feed/1021" TargetMode="External"/><Relationship Id="rId5" Type="http://schemas.openxmlformats.org/officeDocument/2006/relationships/hyperlink" Target="http://www.downes.ca/author/10148" TargetMode="External"/><Relationship Id="rId4" Type="http://schemas.openxmlformats.org/officeDocument/2006/relationships/hyperlink" Target="http://www.downes.ca/author/9584"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hackeducation.com/2014/06/18/unfathomable-cetis2014/"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downes.ca/feed/639" TargetMode="External"/><Relationship Id="rId4" Type="http://schemas.openxmlformats.org/officeDocument/2006/relationships/hyperlink" Target="http://www.downes.ca/author/8084"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blogs.pjjk.net/phil/explaining-the-lrmi-alignment-object/" TargetMode="External"/><Relationship Id="rId3" Type="http://schemas.openxmlformats.org/officeDocument/2006/relationships/hyperlink" Target="http://blogs.pjjk.net/phil/lrmi-at-the-cetis-conference-2014/" TargetMode="External"/><Relationship Id="rId7" Type="http://schemas.openxmlformats.org/officeDocument/2006/relationships/hyperlink" Target="http://publications.cetis.ac.uk/2014/960"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downes.ca/feed/1208" TargetMode="External"/><Relationship Id="rId5" Type="http://schemas.openxmlformats.org/officeDocument/2006/relationships/hyperlink" Target="http://www.downes.ca/author/3775" TargetMode="External"/><Relationship Id="rId10" Type="http://schemas.openxmlformats.org/officeDocument/2006/relationships/hyperlink" Target="http://videolectures.net/ocwc2014_barker_schema/" TargetMode="External"/><Relationship Id="rId4" Type="http://schemas.openxmlformats.org/officeDocument/2006/relationships/hyperlink" Target="http://www.downes.ca/author/6170" TargetMode="External"/><Relationship Id="rId9" Type="http://schemas.openxmlformats.org/officeDocument/2006/relationships/hyperlink" Target="http://www.jorum.ac.uk/"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blogs.pjjk.net/phil/who-is-using-lrmi-metadata/"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downes.ca/feed/306" TargetMode="External"/><Relationship Id="rId5" Type="http://schemas.openxmlformats.org/officeDocument/2006/relationships/hyperlink" Target="http://www.downes.ca/feed/1419" TargetMode="External"/><Relationship Id="rId4" Type="http://schemas.openxmlformats.org/officeDocument/2006/relationships/hyperlink" Target="http://www.downes.ca/author/10155"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ukwebfocus.wordpress.com/2014/06/30/the-city-and-the-city-reflections-on-the-cetis-2014-conference/"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hole-in-the-wall.com/Beginnings.html" TargetMode="External"/><Relationship Id="rId5" Type="http://schemas.openxmlformats.org/officeDocument/2006/relationships/hyperlink" Target="http://www.downes.ca/feed/555" TargetMode="External"/><Relationship Id="rId4" Type="http://schemas.openxmlformats.org/officeDocument/2006/relationships/hyperlink" Target="http://www.downes.ca/author/3813"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hronicle.com/blognetwork/castingoutnines/2014/06/13/three-issues-with-the-case-for-banning-laptop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downes.ca/feed/1401" TargetMode="External"/><Relationship Id="rId4" Type="http://schemas.openxmlformats.org/officeDocument/2006/relationships/hyperlink" Target="http://www.downes.ca/author/901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davidtjones.wordpress.com/2014/03/31/bim-and-bad/"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downes.ca/feed/539" TargetMode="External"/><Relationship Id="rId4" Type="http://schemas.openxmlformats.org/officeDocument/2006/relationships/hyperlink" Target="http://www.downes.ca/author/7394"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hyperorg.com/blogger/2014/05/11/2b2k-in-over-our-heads-my-simmons-commencement-address/"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downes.ca/feed/1361" TargetMode="External"/><Relationship Id="rId4" Type="http://schemas.openxmlformats.org/officeDocument/2006/relationships/hyperlink" Target="http://www.downes.ca/author/22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irrodl.org/index.php/irrodl/article/view/1704/2834" TargetMode="External"/><Relationship Id="rId7" Type="http://schemas.openxmlformats.org/officeDocument/2006/relationships/hyperlink" Target="http://www.downes.ca/feed/752"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downes.ca/feed/890" TargetMode="External"/><Relationship Id="rId5" Type="http://schemas.openxmlformats.org/officeDocument/2006/relationships/hyperlink" Target="http://www.downes.ca/author/10048" TargetMode="External"/><Relationship Id="rId4" Type="http://schemas.openxmlformats.org/officeDocument/2006/relationships/hyperlink" Target="http://www.downes.ca/author/10047"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networkedlearningconference.org.uk/abstracts/wright_symposium.htm" TargetMode="External"/><Relationship Id="rId3" Type="http://schemas.openxmlformats.org/officeDocument/2006/relationships/hyperlink" Target="http://www.networkedlearningconference.org.uk/abstracts/pdf/hannon.pdf" TargetMode="External"/><Relationship Id="rId7" Type="http://schemas.openxmlformats.org/officeDocument/2006/relationships/hyperlink" Target="http://www.downes.ca/feed/1348"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downes.ca/author/10056" TargetMode="External"/><Relationship Id="rId5" Type="http://schemas.openxmlformats.org/officeDocument/2006/relationships/hyperlink" Target="http://www.downes.ca/author/10055" TargetMode="External"/><Relationship Id="rId4" Type="http://schemas.openxmlformats.org/officeDocument/2006/relationships/hyperlink" Target="http://www.downes.ca/author/10054"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blogs.hbr.org/2014/04/to-create-change-leadership-is-more-important-than-authority/" TargetMode="External"/><Relationship Id="rId7" Type="http://schemas.openxmlformats.org/officeDocument/2006/relationships/hyperlink" Target="http://www.digitaltonto.com/2011/why-the-lunatics-really-do-run-the-asylum/"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en.wikipedia.org/wiki/Social_contract" TargetMode="External"/><Relationship Id="rId5" Type="http://schemas.openxmlformats.org/officeDocument/2006/relationships/hyperlink" Target="http://www.downes.ca/feed/653" TargetMode="External"/><Relationship Id="rId4" Type="http://schemas.openxmlformats.org/officeDocument/2006/relationships/hyperlink" Target="http://www.downes.ca/author/1002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flosse.blogging.fi/2010/12/27/designing-learning-tools-%E2%80%94-introduction-to-some-methodological-thoughts/"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downes.ca/post/54461" TargetMode="External"/><Relationship Id="rId5" Type="http://schemas.openxmlformats.org/officeDocument/2006/relationships/hyperlink" Target="http://www.downes.ca/feed/226" TargetMode="External"/><Relationship Id="rId4" Type="http://schemas.openxmlformats.org/officeDocument/2006/relationships/hyperlink" Target="http://www.downes.ca/author/3473"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www.mnn.com/earth-matters/animals/stories/the-incredible-science-behind-starling-murmurations" TargetMode="External"/><Relationship Id="rId3" Type="http://schemas.openxmlformats.org/officeDocument/2006/relationships/hyperlink" Target="http://www.wired.com/2010/06/starling-physics/" TargetMode="External"/><Relationship Id="rId7" Type="http://schemas.openxmlformats.org/officeDocument/2006/relationships/hyperlink" Target="http://www.pnas.org/content/early/2010/06/11/1005766107.abstract"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www.downes.ca/presentation/315" TargetMode="External"/><Relationship Id="rId5" Type="http://schemas.openxmlformats.org/officeDocument/2006/relationships/hyperlink" Target="http://www.downes.ca/feed/723" TargetMode="External"/><Relationship Id="rId4" Type="http://schemas.openxmlformats.org/officeDocument/2006/relationships/hyperlink" Target="http://www.downes.ca/author/7571" TargetMode="External"/><Relationship Id="rId9" Type="http://schemas.openxmlformats.org/officeDocument/2006/relationships/hyperlink" Target="http://www.ploscompbiol.org/article/info:doi/10.1371/journal.pcbi.1002894"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maasaimara.com/entries/great-wildebeest-migration-maasai-mara"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downes.ca/feed/1367"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hplusmagazine.com/2014/04/24/lamarckian-inheritance-passing-what-you-have-learned-to-your-children/" TargetMode="External"/><Relationship Id="rId7" Type="http://schemas.openxmlformats.org/officeDocument/2006/relationships/hyperlink" Target="http://en.wikipedia.org/wiki/Jean-Baptiste_Lamarck"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en.wikipedia.org/wiki/Erasmus_Darwin" TargetMode="External"/><Relationship Id="rId5" Type="http://schemas.openxmlformats.org/officeDocument/2006/relationships/hyperlink" Target="http://www.downes.ca/feed/1334" TargetMode="External"/><Relationship Id="rId4" Type="http://schemas.openxmlformats.org/officeDocument/2006/relationships/hyperlink" Target="http://www.downes.ca/author/9978"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tressiemc.com/2014/04/23/another-post-about-hashtags-no-seriously/"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www.downes.ca/feed/878" TargetMode="External"/><Relationship Id="rId4" Type="http://schemas.openxmlformats.org/officeDocument/2006/relationships/hyperlink" Target="http://www.downes.ca/author/922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nsidehighered.com/news/2014/05/13/stem-students-fare-better-when-professors-dont-just-lecture-study-finds"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downes.ca/feed/269" TargetMode="External"/><Relationship Id="rId4" Type="http://schemas.openxmlformats.org/officeDocument/2006/relationships/hyperlink" Target="http://www.downes.ca/author/3284"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x28newblog.wordpress.com/2014/04/25/conceptual-connections-once-again/"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x28newblog.wordpress.com/2014/04/23/cmaps-fault/" TargetMode="External"/><Relationship Id="rId5" Type="http://schemas.openxmlformats.org/officeDocument/2006/relationships/hyperlink" Target="http://www.downes.ca/feed/1225" TargetMode="External"/><Relationship Id="rId4" Type="http://schemas.openxmlformats.org/officeDocument/2006/relationships/hyperlink" Target="http://www.downes.ca/author/6576"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businessinsider.com/mary-meekers-2014-internet-presentation-2014-5#-1"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flickr.com/photos/jdlasica/3007695614/in/photolist-5zMe7W-2of6a-2ofc1-biopz-7TjfEY-5B548B-5B5chz-5B54Wx-5B554D-5B58Bg-5B543R-5B59zP-emxKT5-5WewW1-8UkTYc-dyuALW-65UbAf-5xZtKe-9LAv66-ancRWe-6Xde1D-5B9raQ-5B5asr-5B9mC3-5B57CF-5B55Yc-5B9jwy-5B9jg1-5B54yP-5B9k8o-5B9j9E-5B55bT-5B55ui-5B54Qg-yyJrf-6TNmT1-exQYT-bs2e1z-rT4YA-5vdS5-a664pH-8FdQQv-gin3eR-btDgX2-5aNHgq-jLYUoG-ju8T3E-9VLQHR-jC5u26-fhaaoP/" TargetMode="External"/><Relationship Id="rId5" Type="http://schemas.openxmlformats.org/officeDocument/2006/relationships/hyperlink" Target="http://www.downes.ca/feed/1379" TargetMode="External"/><Relationship Id="rId4" Type="http://schemas.openxmlformats.org/officeDocument/2006/relationships/hyperlink" Target="http://www.downes.ca/author/2973"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mfeldstein.com/three-makes-movement-branson-creates-youth-panel-student-voice-ed-tech" TargetMode="External"/><Relationship Id="rId7" Type="http://schemas.openxmlformats.org/officeDocument/2006/relationships/hyperlink" Target="https://www.google.ca/search?q=%22student+panel%22+%22ed+tech%22"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google.ca/search?q=" TargetMode="External"/><Relationship Id="rId5" Type="http://schemas.openxmlformats.org/officeDocument/2006/relationships/hyperlink" Target="http://www.downes.ca/feed/156" TargetMode="External"/><Relationship Id="rId4" Type="http://schemas.openxmlformats.org/officeDocument/2006/relationships/hyperlink" Target="http://www.downes.ca/author/9078"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hackeducation.com/2014/05/22/alberta-digital-learning-forum/"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downes.ca/feed/639" TargetMode="External"/><Relationship Id="rId4" Type="http://schemas.openxmlformats.org/officeDocument/2006/relationships/hyperlink" Target="http://www.downes.ca/author/8084"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lucygray.org/weblog/2014/04/shame-on-slideshare-and-lessons-learned.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ww.downes.ca/me/presentations.htm" TargetMode="External"/><Relationship Id="rId5" Type="http://schemas.openxmlformats.org/officeDocument/2006/relationships/hyperlink" Target="http://www.downes.ca/feed/1340" TargetMode="External"/><Relationship Id="rId4" Type="http://schemas.openxmlformats.org/officeDocument/2006/relationships/hyperlink" Target="http://www.downes.ca/author/4185"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erd.io/2014/how-were-on-the-verge-of-an-amazing-new-open" TargetMode="External"/><Relationship Id="rId7" Type="http://schemas.openxmlformats.org/officeDocument/2006/relationships/hyperlink" Target="http://hackeducation.com/2014/04/25/domain-of-ones-own-incubator-emory/"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ithknown.com/" TargetMode="External"/><Relationship Id="rId5" Type="http://schemas.openxmlformats.org/officeDocument/2006/relationships/hyperlink" Target="http://www.downes.ca/feed/1178" TargetMode="External"/><Relationship Id="rId4" Type="http://schemas.openxmlformats.org/officeDocument/2006/relationships/hyperlink" Target="http://www.downes.ca/author/2442"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www.downes.ca/search/diaspora" TargetMode="External"/><Relationship Id="rId3" Type="http://schemas.openxmlformats.org/officeDocument/2006/relationships/hyperlink" Target="http://opencontent.org/blog/archives/3393" TargetMode="External"/><Relationship Id="rId7" Type="http://schemas.openxmlformats.org/officeDocument/2006/relationships/hyperlink" Target="http://www.downes.ca/search/indieweb"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downes.ca/post/62322" TargetMode="External"/><Relationship Id="rId11" Type="http://schemas.openxmlformats.org/officeDocument/2006/relationships/hyperlink" Target="http://bavatuesdays.com/a-new-wave-of-open/" TargetMode="External"/><Relationship Id="rId5" Type="http://schemas.openxmlformats.org/officeDocument/2006/relationships/hyperlink" Target="http://indiewebcamp.com/POSSE" TargetMode="External"/><Relationship Id="rId10" Type="http://schemas.openxmlformats.org/officeDocument/2006/relationships/hyperlink" Target="http://www.slideshare.net/Downes/2014-02-08-personal-learning-framework" TargetMode="External"/><Relationship Id="rId4" Type="http://schemas.openxmlformats.org/officeDocument/2006/relationships/hyperlink" Target="http://withknown.com/" TargetMode="External"/><Relationship Id="rId9" Type="http://schemas.openxmlformats.org/officeDocument/2006/relationships/hyperlink" Target="http://halfanhour.blogspot.ca/2013/12/learning-and-performance-support-systems.html"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bavatuesdays.com/reclaiming-innovation/" TargetMode="External"/><Relationship Id="rId3" Type="http://schemas.openxmlformats.org/officeDocument/2006/relationships/hyperlink" Target="http://www.educause.edu/visuals/shared/er/extras/2014/ReclaimingInnovation/default.html" TargetMode="External"/><Relationship Id="rId7" Type="http://schemas.openxmlformats.org/officeDocument/2006/relationships/hyperlink" Target="http://darcynorman.net/2011/01/18/bags-of-gold/"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www.downes.ca/feed/744" TargetMode="External"/><Relationship Id="rId5" Type="http://schemas.openxmlformats.org/officeDocument/2006/relationships/hyperlink" Target="http://www.downes.ca/author/1748" TargetMode="External"/><Relationship Id="rId4" Type="http://schemas.openxmlformats.org/officeDocument/2006/relationships/hyperlink" Target="http://www.downes.ca/author/8080" TargetMode="External"/><Relationship Id="rId9" Type="http://schemas.openxmlformats.org/officeDocument/2006/relationships/hyperlink" Target="https://www.youtube.com/watch?v=HVHhOthvxOw"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www.learningpool.com/" TargetMode="External"/><Relationship Id="rId3" Type="http://schemas.openxmlformats.org/officeDocument/2006/relationships/hyperlink" Target="https://community.adaptlearning.org/" TargetMode="External"/><Relationship Id="rId7" Type="http://schemas.openxmlformats.org/officeDocument/2006/relationships/hyperlink" Target="http://www.kineo.com/"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community.adaptlearning.org/demo/index.html#/page/m05/t05/p05" TargetMode="External"/><Relationship Id="rId5" Type="http://schemas.openxmlformats.org/officeDocument/2006/relationships/hyperlink" Target="https://community.adaptlearning.org/mod/forum/discuss.php?d=290" TargetMode="External"/><Relationship Id="rId4" Type="http://schemas.openxmlformats.org/officeDocument/2006/relationships/hyperlink" Target="http://www.downes.ca/feed/1398" TargetMode="External"/><Relationship Id="rId9" Type="http://schemas.openxmlformats.org/officeDocument/2006/relationships/hyperlink" Target="http://www.spongeuk.com/"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cogdogblog.com/2014/06/09/under-the-hood/"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www.downes.ca/feed/96" TargetMode="External"/><Relationship Id="rId4" Type="http://schemas.openxmlformats.org/officeDocument/2006/relationships/hyperlink" Target="http://www.downes.ca/author/1657"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learning-africa.com/eLA_Newsportal/elearning-africa-keynote-plenary-session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elearning-africa.com/eLA_Newsportal/skills-for-the-nigerian-workforce/" TargetMode="External"/><Relationship Id="rId5" Type="http://schemas.openxmlformats.org/officeDocument/2006/relationships/hyperlink" Target="http://www.downes.ca/feed/1417" TargetMode="External"/><Relationship Id="rId4" Type="http://schemas.openxmlformats.org/officeDocument/2006/relationships/hyperlink" Target="http://www.downes.ca/author/422" TargetMode="Externa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gigaom.com/2014/06/19/the-new-york-times-wapo-and-mozilla-are-building-an-open-source-community-platform-to-try-and-fix-comments/" TargetMode="External"/><Relationship Id="rId3" Type="http://schemas.openxmlformats.org/officeDocument/2006/relationships/hyperlink" Target="http://www.washingtonpost.com/lifestyle/style/washington-post-new-york-times-and-mozilla-team-up-for-new-web-site-comment-system/2014/06/19/fa836e90-f71e-11e3-8aa9-dad2ec039789_story.html?utm_source=API's+Need+to+Know+newsletter&amp;utm_campaign=1124ebf5b6-" TargetMode="External"/><Relationship Id="rId7" Type="http://schemas.openxmlformats.org/officeDocument/2006/relationships/hyperlink" Target="http://www.niemanlab.org/2014/06/why-the-new-york-times-and-the-washington-post-and-mozilla-are-building-an-audience-engagement-platform-together/?utm_source=API's+Need+to+Know+newsletter&amp;utm_campaign=1124ebf5b6-Need_to_Know_June_20_20146_20_2014&amp;utm_medium=email&amp;utm_term=0_e3bf78af04-1124ebf5b6-31700409"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disqus.com/" TargetMode="External"/><Relationship Id="rId11" Type="http://schemas.openxmlformats.org/officeDocument/2006/relationships/hyperlink" Target="http://denovati.com/2014/06/managing-comments-online" TargetMode="External"/><Relationship Id="rId5" Type="http://schemas.openxmlformats.org/officeDocument/2006/relationships/hyperlink" Target="http://www.downes.ca/feed/850" TargetMode="External"/><Relationship Id="rId10" Type="http://schemas.openxmlformats.org/officeDocument/2006/relationships/hyperlink" Target="http://scripting.com/2014/06/19/fixingCommentsThatsNotTheProblem.html" TargetMode="External"/><Relationship Id="rId4" Type="http://schemas.openxmlformats.org/officeDocument/2006/relationships/hyperlink" Target="http://www.downes.ca/author/7654" TargetMode="External"/><Relationship Id="rId9" Type="http://schemas.openxmlformats.org/officeDocument/2006/relationships/hyperlink" Target="http://www.poynter.org/latest-news/mediawire/256284/technology-cant-vanquish-trolls-completely-says-leader-of-comments-project/?utm_source=API's+Need+to+Know+newsletter&amp;utm_campaign=1124ebf5b6-Need_to_Know_June_20_20146_20_2014&amp;utm_medium=email&amp;utm_term=0_e3bf78af04-1124ebf5b6-31700409"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code.edx.org/" TargetMode="External"/><Relationship Id="rId3" Type="http://schemas.openxmlformats.org/officeDocument/2006/relationships/hyperlink" Target="http://radar.oreilly.com/2014/05/beyond-the-stack.html" TargetMode="External"/><Relationship Id="rId7" Type="http://schemas.openxmlformats.org/officeDocument/2006/relationships/hyperlink" Target="http://aws.amazon.com/solutions/case-studies/coursera/"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radar.oreilly.com/2014/05/everything-is-distributed.html" TargetMode="External"/><Relationship Id="rId5" Type="http://schemas.openxmlformats.org/officeDocument/2006/relationships/hyperlink" Target="http://www.downes.ca/feed/682" TargetMode="External"/><Relationship Id="rId4" Type="http://schemas.openxmlformats.org/officeDocument/2006/relationships/hyperlink" Target="http://www.downes.ca/author/10099"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publications.cetis.ac.uk/2014/960"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www.downes.ca/feed/1208" TargetMode="External"/><Relationship Id="rId5" Type="http://schemas.openxmlformats.org/officeDocument/2006/relationships/hyperlink" Target="http://www.downes.ca/author/7682" TargetMode="External"/><Relationship Id="rId4" Type="http://schemas.openxmlformats.org/officeDocument/2006/relationships/hyperlink" Target="http://www.downes.ca/author/6170" TargetMode="Externa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docs.aws.amazon.com/AWSEC2/latest/UserGuide/AMIs.html" TargetMode="External"/><Relationship Id="rId3" Type="http://schemas.openxmlformats.org/officeDocument/2006/relationships/hyperlink" Target="https://bitnami.com/stacks" TargetMode="External"/><Relationship Id="rId7" Type="http://schemas.openxmlformats.org/officeDocument/2006/relationships/hyperlink" Target="http://bavatuesdays.com/ghost-from-the-machin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bitnami.com/learn_more" TargetMode="External"/><Relationship Id="rId5" Type="http://schemas.openxmlformats.org/officeDocument/2006/relationships/hyperlink" Target="https://bitnami.com/cloud/" TargetMode="External"/><Relationship Id="rId4" Type="http://schemas.openxmlformats.org/officeDocument/2006/relationships/hyperlink" Target="http://www.downes.ca/feed/1358"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wired.com/2014/05/out-in-the-open-indie-box/"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en.wikipedia.org/wiki/Native_advertising" TargetMode="External"/><Relationship Id="rId5" Type="http://schemas.openxmlformats.org/officeDocument/2006/relationships/hyperlink" Target="http://www.downes.ca/feed/723" TargetMode="External"/><Relationship Id="rId4" Type="http://schemas.openxmlformats.org/officeDocument/2006/relationships/hyperlink" Target="http://www.downes.ca/author/9128" TargetMode="Externa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humanstxt.org/" TargetMode="External"/><Relationship Id="rId3" Type="http://schemas.openxmlformats.org/officeDocument/2006/relationships/hyperlink" Target="http://www.labnol.org/internet/improve-website-tips/5007/" TargetMode="External"/><Relationship Id="rId7" Type="http://schemas.openxmlformats.org/officeDocument/2006/relationships/hyperlink" Target="http://www.diigo.com/bookmark/http:/www.fractuslearning.com/2014/06/12/best-rss-feeds-for-educators/"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www.theglobeandmail.com/technology/digital-culture/saved-you-a-clickhole-can-mockery-and-spoilers-cure-viral-news/article19155635/" TargetMode="External"/><Relationship Id="rId5" Type="http://schemas.openxmlformats.org/officeDocument/2006/relationships/hyperlink" Target="http://www.downes.ca/feed/1414" TargetMode="External"/><Relationship Id="rId4" Type="http://schemas.openxmlformats.org/officeDocument/2006/relationships/hyperlink" Target="http://www.downes.ca/author/10151"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x28newblog.wordpress.com/2014/05/01/visualizing-my-understanding-of-connectivism/"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twitter.com/Downes/status/461105641151823873" TargetMode="External"/><Relationship Id="rId5" Type="http://schemas.openxmlformats.org/officeDocument/2006/relationships/hyperlink" Target="http://www.downes.ca/feed/1225" TargetMode="External"/><Relationship Id="rId4" Type="http://schemas.openxmlformats.org/officeDocument/2006/relationships/hyperlink" Target="http://www.downes.ca/author/6576"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amazon.com/Pattern-Recognition-William-Gibson/dp/0425198685"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journals.elsevier.com/pattern-recognition/"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cain.blogspot.ca/2014/04/why-connectivism-is-learning-theory.html"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www.downes.ca/feed/76" TargetMode="External"/><Relationship Id="rId4" Type="http://schemas.openxmlformats.org/officeDocument/2006/relationships/hyperlink" Target="http://www.downes.ca/author/8104"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www.downes.ca/feed/1342" TargetMode="External"/><Relationship Id="rId3" Type="http://schemas.openxmlformats.org/officeDocument/2006/relationships/hyperlink" Target="http://jolt.merlot.org/vol10no1/fournier_0314.pdf" TargetMode="External"/><Relationship Id="rId7" Type="http://schemas.openxmlformats.org/officeDocument/2006/relationships/hyperlink" Target="http://www.downes.ca/feed/1341"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www.downes.ca/author/7706" TargetMode="External"/><Relationship Id="rId5" Type="http://schemas.openxmlformats.org/officeDocument/2006/relationships/hyperlink" Target="http://www.downes.ca/author/7717" TargetMode="External"/><Relationship Id="rId4" Type="http://schemas.openxmlformats.org/officeDocument/2006/relationships/hyperlink" Target="http://www.downes.ca/author/10032"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ampustechnology.com/articles/2014/06/09/report-students-expect-future-universities-to-be-flexible-accessible-career-oriented.aspx"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laureate.net/~/media/Files/LGG/Documents/About/Zogby%20Final%20Report.ashx" TargetMode="External"/><Relationship Id="rId5" Type="http://schemas.openxmlformats.org/officeDocument/2006/relationships/hyperlink" Target="http://www.downes.ca/feed/1052" TargetMode="External"/><Relationship Id="rId4" Type="http://schemas.openxmlformats.org/officeDocument/2006/relationships/hyperlink" Target="http://www.downes.ca/author/10115"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jolt.merlot.org/vol10no1/saadatmand_0314.pdf" TargetMode="External"/><Relationship Id="rId7" Type="http://schemas.openxmlformats.org/officeDocument/2006/relationships/hyperlink" Target="http://www.downes.ca/feed/1342"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downes.ca/feed/1341" TargetMode="External"/><Relationship Id="rId5" Type="http://schemas.openxmlformats.org/officeDocument/2006/relationships/hyperlink" Target="http://www.downes.ca/author/10034" TargetMode="External"/><Relationship Id="rId4" Type="http://schemas.openxmlformats.org/officeDocument/2006/relationships/hyperlink" Target="http://www.downes.ca/author/10033"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aspeninstitute.fsmdev.com/documents/AspenReportFinalPagesRev.pdf" TargetMode="External"/><Relationship Id="rId7" Type="http://schemas.openxmlformats.org/officeDocument/2006/relationships/hyperlink" Target="http://halfanhour.blogspot.ca/2013/12/learning-and-performance-support-systems.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www.nrc-cnrc.gc.ca/eng/solutions/collaborative/lpss.html" TargetMode="External"/><Relationship Id="rId5" Type="http://schemas.openxmlformats.org/officeDocument/2006/relationships/hyperlink" Target="http://www.downes.ca/feed/1407" TargetMode="External"/><Relationship Id="rId4" Type="http://schemas.openxmlformats.org/officeDocument/2006/relationships/hyperlink" Target="http://www.downes.ca/author/422"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www.downes.ca/feed/739" TargetMode="External"/><Relationship Id="rId3" Type="http://schemas.openxmlformats.org/officeDocument/2006/relationships/hyperlink" Target="http://www.literacyandtechnology.org/uploads/1/3/6/8/136889/ib1.pdf" TargetMode="External"/><Relationship Id="rId7" Type="http://schemas.openxmlformats.org/officeDocument/2006/relationships/hyperlink" Target="http://www.downes.ca/feed/1383"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www.downes.ca/author/10103" TargetMode="External"/><Relationship Id="rId5" Type="http://schemas.openxmlformats.org/officeDocument/2006/relationships/hyperlink" Target="http://www.downes.ca/author/10102" TargetMode="External"/><Relationship Id="rId4" Type="http://schemas.openxmlformats.org/officeDocument/2006/relationships/hyperlink" Target="http://www.downes.ca/author/7749"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www.mendeley.com/dashboard/" TargetMode="External"/><Relationship Id="rId3" Type="http://schemas.openxmlformats.org/officeDocument/2006/relationships/hyperlink" Target="http://poynder.blogspot.co.uk/2014/06/interview-with-steve-pettifer-computer.html" TargetMode="External"/><Relationship Id="rId7" Type="http://schemas.openxmlformats.org/officeDocument/2006/relationships/hyperlink" Target="http://utopiadocs.cs.man.ac.uk/"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www.downes.ca/feed/1060" TargetMode="External"/><Relationship Id="rId5" Type="http://schemas.openxmlformats.org/officeDocument/2006/relationships/hyperlink" Target="http://www.downes.ca/feed/1228" TargetMode="External"/><Relationship Id="rId10" Type="http://schemas.openxmlformats.org/officeDocument/2006/relationships/hyperlink" Target="http://en.wikipedia.org/wiki/Wikipedia" TargetMode="External"/><Relationship Id="rId4" Type="http://schemas.openxmlformats.org/officeDocument/2006/relationships/hyperlink" Target="http://www.downes.ca/author/1103" TargetMode="External"/><Relationship Id="rId9" Type="http://schemas.openxmlformats.org/officeDocument/2006/relationships/hyperlink" Target="http://www.sherpa.ac.uk/romeo/"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zdnet.com/emerging-tech-is-transforming-the-workplace-7000028960/"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jarche.com/2014/05/fridays-finds-217/" TargetMode="External"/><Relationship Id="rId5" Type="http://schemas.openxmlformats.org/officeDocument/2006/relationships/hyperlink" Target="http://www.downes.ca/feed/1013" TargetMode="External"/><Relationship Id="rId4" Type="http://schemas.openxmlformats.org/officeDocument/2006/relationships/hyperlink" Target="http://www.downes.ca/author/3949" TargetMode="Externa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www.skype.com/en/" TargetMode="External"/><Relationship Id="rId3" Type="http://schemas.openxmlformats.org/officeDocument/2006/relationships/hyperlink" Target="http://www.nancydixonblog.com/2014/05/-proquest-case-study-using-the-oscillation-principle-for-software-development.html" TargetMode="External"/><Relationship Id="rId7" Type="http://schemas.openxmlformats.org/officeDocument/2006/relationships/hyperlink" Target="http://www.google.com/+/learnmore/hangouts/"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en.wikipedia.org/wiki/Scrum_(software_development)" TargetMode="External"/><Relationship Id="rId5" Type="http://schemas.openxmlformats.org/officeDocument/2006/relationships/hyperlink" Target="http://www.downes.ca/feed/699" TargetMode="External"/><Relationship Id="rId4" Type="http://schemas.openxmlformats.org/officeDocument/2006/relationships/hyperlink" Target="http://www.downes.ca/author/7857" TargetMode="External"/><Relationship Id="rId9" Type="http://schemas.openxmlformats.org/officeDocument/2006/relationships/hyperlink" Target="https://www.flowdock.com/"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umdperg.pbworks.com/f/RoschelleTeasley1995OCR.pdf" TargetMode="External"/><Relationship Id="rId7" Type="http://schemas.openxmlformats.org/officeDocument/2006/relationships/hyperlink" Target="http://homepages.inf.ed.ac.uk/pbrna/papers/bcs98paper/bcs98.html"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www.downes.ca/feed/1364" TargetMode="External"/><Relationship Id="rId5" Type="http://schemas.openxmlformats.org/officeDocument/2006/relationships/hyperlink" Target="http://www.downes.ca/author/10079" TargetMode="External"/><Relationship Id="rId4" Type="http://schemas.openxmlformats.org/officeDocument/2006/relationships/hyperlink" Target="http://www.downes.ca/author/10080" TargetMode="Externa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eapointcenter.com/what-collaborative-leader-know/" TargetMode="External"/><Relationship Id="rId3" Type="http://schemas.openxmlformats.org/officeDocument/2006/relationships/hyperlink" Target="http://seapointcenter.com/cooperation-teamwork-and-collaboration/" TargetMode="External"/><Relationship Id="rId7" Type="http://schemas.openxmlformats.org/officeDocument/2006/relationships/hyperlink" Target="http://www.businessinsider.com/yahoo-working-from-home-memo-2013-2"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ieeexplore.ieee.org/xpl/login.jsp?reload=true&amp;tp=&amp;arnumber=1579343&amp;url=http://ieeexplore.ieee.org/xpls/abs_all.jsp?arnumber=1579343" TargetMode="External"/><Relationship Id="rId5" Type="http://schemas.openxmlformats.org/officeDocument/2006/relationships/hyperlink" Target="http://www.downes.ca/feed/1366" TargetMode="External"/><Relationship Id="rId4" Type="http://schemas.openxmlformats.org/officeDocument/2006/relationships/hyperlink" Target="http://www.downes.ca/author/10083"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ee.stanford.edu/~hellman/Breakthrough/book/pdfs/axelrod.pdf"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www.downes.ca/author/10082"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americanenglish.state.gov/files/ae/resource_files/48_2-etf-towards-better-group-work-seeing-the-difference-between-cooperation-and-collaboration.pdf"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www.ifets.info/others/journals/5_1/kreijns.html" TargetMode="External"/><Relationship Id="rId5" Type="http://schemas.openxmlformats.org/officeDocument/2006/relationships/hyperlink" Target="http://www.downes.ca/feed/1365" TargetMode="External"/><Relationship Id="rId4" Type="http://schemas.openxmlformats.org/officeDocument/2006/relationships/hyperlink" Target="http://www.downes.ca/author/1008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conomist.com/news/briefing/21605899-staid-higher-education-business-about-experience-welcome-earthquake-digital?fsrc=scn/tw_ec/the_digital_degre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downes.ca/feed/1092" TargetMode="External"/><Relationship Id="rId4" Type="http://schemas.openxmlformats.org/officeDocument/2006/relationships/hyperlink" Target="http://www.downes.ca/author/2826"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onlinejournalismblog.com/2014/05/09/coding-for-journalists-10-programming-concepts-it-helps-to-understand/"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www.downes.ca/feed/1380" TargetMode="External"/><Relationship Id="rId4" Type="http://schemas.openxmlformats.org/officeDocument/2006/relationships/hyperlink" Target="http://www.downes.ca/author/8618"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tech.fortune.cnn.com/2014/04/23/with-24-million-students-codecademy-revamps-its-offerings/?section=magazines_fortune"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www.codecademy.com/" TargetMode="External"/><Relationship Id="rId5" Type="http://schemas.openxmlformats.org/officeDocument/2006/relationships/hyperlink" Target="http://www.downes.ca/feed/1328" TargetMode="External"/><Relationship Id="rId4" Type="http://schemas.openxmlformats.org/officeDocument/2006/relationships/hyperlink" Target="http://www.downes.ca/author/9958" TargetMode="Externa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www.downes.ca/feed/1346" TargetMode="External"/><Relationship Id="rId3" Type="http://schemas.openxmlformats.org/officeDocument/2006/relationships/hyperlink" Target="http://www.media.mit.edu/video/view/spring14-2014-04-24-4" TargetMode="External"/><Relationship Id="rId7" Type="http://schemas.openxmlformats.org/officeDocument/2006/relationships/hyperlink" Target="http://www.downes.ca/author/6140"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www.downes.ca/author/10045" TargetMode="External"/><Relationship Id="rId5" Type="http://schemas.openxmlformats.org/officeDocument/2006/relationships/hyperlink" Target="http://www.downes.ca/author/1348" TargetMode="External"/><Relationship Id="rId4" Type="http://schemas.openxmlformats.org/officeDocument/2006/relationships/hyperlink" Target="http://www.downes.ca/author/311" TargetMode="External"/><Relationship Id="rId9" Type="http://schemas.openxmlformats.org/officeDocument/2006/relationships/hyperlink" Target="http://www.media.mit.edu/video/view/spring14-2014-04-24-4/ja"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cbu.ca/sites/cbu.ca/files/a-university-as-it-might-be.pdf" TargetMode="External"/><Relationship Id="rId7" Type="http://schemas.openxmlformats.org/officeDocument/2006/relationships/hyperlink" Target="https://www.uni-tuebingen.de/en/university.html"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law.leiden.edu/elmc/lu/leiden-university.html" TargetMode="External"/><Relationship Id="rId5" Type="http://schemas.openxmlformats.org/officeDocument/2006/relationships/hyperlink" Target="http://www.downes.ca/feed/1400" TargetMode="External"/><Relationship Id="rId4" Type="http://schemas.openxmlformats.org/officeDocument/2006/relationships/hyperlink" Target="http://www.downes.ca/author/10124"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educationfutures.com/2014/05/01/building-a-knowmad-society-in-ecuador/"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www.downes.ca/feed/173" TargetMode="External"/><Relationship Id="rId4" Type="http://schemas.openxmlformats.org/officeDocument/2006/relationships/hyperlink" Target="http://www.downes.ca/author/10093"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higheredtoday.org/2014/05/05/three-trends-worth-watching-for-continuing-education-leader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www.downes.ca/feed/1375" TargetMode="External"/><Relationship Id="rId4" Type="http://schemas.openxmlformats.org/officeDocument/2006/relationships/hyperlink" Target="http://www.downes.ca/author/10096"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github.com/ucalgary/lms-requirements" TargetMode="External"/><Relationship Id="rId3" Type="http://schemas.openxmlformats.org/officeDocument/2006/relationships/hyperlink" Target="http://darcynorman.net/2014/05/16/cnie-session-on-campus-engagement/" TargetMode="External"/><Relationship Id="rId7" Type="http://schemas.openxmlformats.org/officeDocument/2006/relationships/hyperlink" Target="http://elearn.ucalgary.ca/discovery/report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darcynorman.net/presentations/cnie2014/CNIE%20Campus%20Engagement.pptx" TargetMode="External"/><Relationship Id="rId5" Type="http://schemas.openxmlformats.org/officeDocument/2006/relationships/hyperlink" Target="http://www.downes.ca/feed/1371" TargetMode="External"/><Relationship Id="rId10" Type="http://schemas.openxmlformats.org/officeDocument/2006/relationships/hyperlink" Target="http://www.tru.ca/distance/cnie.html" TargetMode="External"/><Relationship Id="rId4" Type="http://schemas.openxmlformats.org/officeDocument/2006/relationships/hyperlink" Target="http://www.downes.ca/author/6253" TargetMode="External"/><Relationship Id="rId9" Type="http://schemas.openxmlformats.org/officeDocument/2006/relationships/hyperlink" Target="http://darcynorman.net/2014/05/16/cnie-session-on-campus-engagement/#footnote_0_18452"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downes.ca/author/1246" TargetMode="External"/><Relationship Id="rId3" Type="http://schemas.openxmlformats.org/officeDocument/2006/relationships/hyperlink" Target="http://www.educause.edu/ero/article/selecting-learning-management-system-advice-academic-perspective" TargetMode="External"/><Relationship Id="rId7" Type="http://schemas.openxmlformats.org/officeDocument/2006/relationships/hyperlink" Target="http://www.downes.ca/author/9981"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downes.ca/author/9980" TargetMode="External"/><Relationship Id="rId5" Type="http://schemas.openxmlformats.org/officeDocument/2006/relationships/hyperlink" Target="http://www.downes.ca/author/9979" TargetMode="External"/><Relationship Id="rId10" Type="http://schemas.openxmlformats.org/officeDocument/2006/relationships/hyperlink" Target="http://www.educause.edu/visuals/shared/er/ero1434/selecting_lms.pdf" TargetMode="External"/><Relationship Id="rId4" Type="http://schemas.openxmlformats.org/officeDocument/2006/relationships/hyperlink" Target="http://www.downes.ca/author/2190" TargetMode="External"/><Relationship Id="rId9" Type="http://schemas.openxmlformats.org/officeDocument/2006/relationships/hyperlink" Target="http://www.downes.ca/feed/74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Economics students call for shakeup of the way their subject is taught</a:t>
            </a:r>
            <a:r>
              <a:rPr lang="en-CA" dirty="0" smtClean="0">
                <a:effectLst/>
              </a:rPr>
              <a:t/>
            </a:r>
            <a:br>
              <a:rPr lang="en-CA" dirty="0" smtClean="0">
                <a:effectLst/>
              </a:rPr>
            </a:br>
            <a:r>
              <a:rPr lang="en-CA" dirty="0" smtClean="0">
                <a:hlinkClick r:id="rId4"/>
              </a:rPr>
              <a:t>Phillip Inman</a:t>
            </a:r>
            <a:r>
              <a:rPr lang="en-CA" dirty="0" smtClean="0">
                <a:effectLst/>
              </a:rPr>
              <a:t>, </a:t>
            </a:r>
            <a:r>
              <a:rPr lang="en-CA" dirty="0" smtClean="0">
                <a:hlinkClick r:id="rId5"/>
              </a:rPr>
              <a:t>The Guardian</a:t>
            </a:r>
            <a:r>
              <a:rPr lang="en-CA" dirty="0" smtClean="0">
                <a:effectLst/>
              </a:rPr>
              <a:t>, May 08, 2014</a:t>
            </a:r>
            <a:br>
              <a:rPr lang="en-CA" dirty="0" smtClean="0">
                <a:effectLst/>
              </a:rPr>
            </a:br>
            <a:r>
              <a:rPr lang="en-CA" i="1" dirty="0" smtClean="0">
                <a:effectLst/>
              </a:rPr>
              <a:t>Commentary by Stephen Downes</a:t>
            </a:r>
            <a:r>
              <a:rPr lang="en-CA" dirty="0" smtClean="0">
                <a:effectLst/>
              </a:rPr>
              <a:t> </a:t>
            </a:r>
          </a:p>
          <a:p>
            <a:r>
              <a:rPr lang="en-CA" dirty="0" smtClean="0">
                <a:effectLst/>
              </a:rPr>
              <a:t>The students, I think, understand more than their professors. Economics students are saying that "the dominance of narrow free-market theories at top universities harms the world's ability to confront challenges such as financial stability and climate change" and are calling for a change in how economics is taught. "The crisis has laid bare the latent inadequacies of economic models. These models have failed to make sense of the sorts of extreme macro-economic events, such as crises, recessions and depressions, which matter most to society." Not to mention things like climate change and pervasive surveillance, to name a couple. Here is the </a:t>
            </a:r>
            <a:r>
              <a:rPr lang="en-CA" dirty="0" smtClean="0">
                <a:effectLst/>
                <a:hlinkClick r:id="rId6"/>
              </a:rPr>
              <a:t>students' manifesto</a:t>
            </a:r>
            <a:r>
              <a:rPr lang="en-CA" dirty="0" smtClean="0">
                <a:effectLst/>
              </a:rPr>
              <a:t>. Via Sheri Oberman (thanks!)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a:t>
            </a:fld>
            <a:endParaRPr lang="en-CA"/>
          </a:p>
        </p:txBody>
      </p:sp>
    </p:spTree>
    <p:extLst>
      <p:ext uri="{BB962C8B-B14F-4D97-AF65-F5344CB8AC3E}">
        <p14:creationId xmlns:p14="http://schemas.microsoft.com/office/powerpoint/2010/main" val="3359720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Learning Designer</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London Knowledge Lab</a:t>
            </a:r>
            <a:r>
              <a:rPr lang="en-CA" dirty="0" smtClean="0">
                <a:effectLst/>
              </a:rPr>
              <a:t>, Apr 29, 2014</a:t>
            </a:r>
            <a:br>
              <a:rPr lang="en-CA" dirty="0" smtClean="0">
                <a:effectLst/>
              </a:rPr>
            </a:br>
            <a:r>
              <a:rPr lang="en-CA" i="1" dirty="0" smtClean="0">
                <a:effectLst/>
              </a:rPr>
              <a:t>Commentary by Stephen Downes</a:t>
            </a:r>
            <a:r>
              <a:rPr lang="en-CA" dirty="0" smtClean="0">
                <a:effectLst/>
              </a:rPr>
              <a:t> </a:t>
            </a:r>
          </a:p>
          <a:p>
            <a:r>
              <a:rPr lang="en-CA" dirty="0" smtClean="0">
                <a:effectLst/>
              </a:rPr>
              <a:t>The early-release version of the website is now available. "The Learning Designer suite of tools enables teachers to share their good teaching ideas. It is intended to help a subject teacher see how a particular pedagogic approach can be migrated successfully across different topics. There are sample patterns to browse and edit, or you can design your own from scratch." Via Grainne Conole, who says it was created by </a:t>
            </a:r>
            <a:r>
              <a:rPr lang="en-CA" dirty="0" smtClean="0">
                <a:effectLst/>
                <a:hlinkClick r:id="rId6"/>
              </a:rPr>
              <a:t>Diana </a:t>
            </a:r>
            <a:r>
              <a:rPr lang="en-CA" dirty="0" err="1" smtClean="0">
                <a:effectLst/>
                <a:hlinkClick r:id="rId6"/>
              </a:rPr>
              <a:t>Laurillard</a:t>
            </a:r>
            <a:r>
              <a:rPr lang="en-CA" dirty="0" smtClean="0">
                <a:effectLst/>
              </a:rPr>
              <a:t> and others. Interesting to explore.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12</a:t>
            </a:fld>
            <a:endParaRPr lang="en-CA"/>
          </a:p>
        </p:txBody>
      </p:sp>
    </p:spTree>
    <p:extLst>
      <p:ext uri="{BB962C8B-B14F-4D97-AF65-F5344CB8AC3E}">
        <p14:creationId xmlns:p14="http://schemas.microsoft.com/office/powerpoint/2010/main" val="1479763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Conditional Release of Course Materials: Assessing Best Practice Recommendations</a:t>
            </a:r>
            <a:r>
              <a:rPr lang="en-CA" dirty="0" smtClean="0">
                <a:effectLst/>
              </a:rPr>
              <a:t/>
            </a:r>
            <a:br>
              <a:rPr lang="en-CA" dirty="0" smtClean="0">
                <a:effectLst/>
              </a:rPr>
            </a:br>
            <a:r>
              <a:rPr lang="en-CA" dirty="0" err="1" smtClean="0">
                <a:hlinkClick r:id="rId4"/>
              </a:rPr>
              <a:t>Lawanna</a:t>
            </a:r>
            <a:r>
              <a:rPr lang="en-CA" dirty="0" smtClean="0">
                <a:hlinkClick r:id="rId4"/>
              </a:rPr>
              <a:t> S. Fisher</a:t>
            </a:r>
            <a:r>
              <a:rPr lang="en-CA" dirty="0" smtClean="0">
                <a:effectLst/>
              </a:rPr>
              <a:t>, </a:t>
            </a:r>
            <a:r>
              <a:rPr lang="en-CA" dirty="0" smtClean="0">
                <a:hlinkClick r:id="rId5"/>
              </a:rPr>
              <a:t>Justin G. Gardner</a:t>
            </a:r>
            <a:r>
              <a:rPr lang="en-CA" dirty="0" smtClean="0">
                <a:effectLst/>
              </a:rPr>
              <a:t>, </a:t>
            </a:r>
            <a:r>
              <a:rPr lang="en-CA" dirty="0" smtClean="0">
                <a:hlinkClick r:id="rId6"/>
              </a:rPr>
              <a:t>Thomas M. </a:t>
            </a:r>
            <a:r>
              <a:rPr lang="en-CA" dirty="0" err="1" smtClean="0">
                <a:hlinkClick r:id="rId6"/>
              </a:rPr>
              <a:t>Brinthaupt</a:t>
            </a:r>
            <a:r>
              <a:rPr lang="en-CA" dirty="0" smtClean="0">
                <a:effectLst/>
              </a:rPr>
              <a:t>, </a:t>
            </a:r>
            <a:r>
              <a:rPr lang="en-CA" dirty="0" smtClean="0">
                <a:hlinkClick r:id="rId7"/>
              </a:rPr>
              <a:t>Deana M. </a:t>
            </a:r>
            <a:r>
              <a:rPr lang="en-CA" dirty="0" err="1" smtClean="0">
                <a:hlinkClick r:id="rId7"/>
              </a:rPr>
              <a:t>Raffo</a:t>
            </a:r>
            <a:r>
              <a:rPr lang="en-CA" dirty="0" smtClean="0">
                <a:effectLst/>
              </a:rPr>
              <a:t>, </a:t>
            </a:r>
            <a:r>
              <a:rPr lang="en-CA" dirty="0" smtClean="0">
                <a:hlinkClick r:id="rId8"/>
              </a:rPr>
              <a:t>MERLOT Journal of Online Learning and Teaching (JOLT)</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pretty interesting paper up to the end of page four. It discusses the phenomenon of 'conditional release of material' - that is, showing students course content only after they have reached a certain threshold, such as passing a quiz. The author surveys types of and conditions for conditional release. You can stop reading at the point where you read the statement "Two of the authors surveyed undergraduate students in their courses over two semesters." The data that follows is essentially useless, even discounting the response rate of 38% from the surveys (I don't know why authors feel compelled to write these papers and why journals like JOLT feel compelled to publish them).</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13</a:t>
            </a:fld>
            <a:endParaRPr lang="en-CA"/>
          </a:p>
        </p:txBody>
      </p:sp>
    </p:spTree>
    <p:extLst>
      <p:ext uri="{BB962C8B-B14F-4D97-AF65-F5344CB8AC3E}">
        <p14:creationId xmlns:p14="http://schemas.microsoft.com/office/powerpoint/2010/main" val="307618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How Should I Offer This Course? The Course Delivery Decision Model (CDDM)</a:t>
            </a:r>
            <a:r>
              <a:rPr lang="en-CA" dirty="0" smtClean="0">
                <a:effectLst/>
              </a:rPr>
              <a:t/>
            </a:r>
            <a:br>
              <a:rPr lang="en-CA" dirty="0" smtClean="0">
                <a:effectLst/>
              </a:rPr>
            </a:br>
            <a:r>
              <a:rPr lang="en-CA" dirty="0" smtClean="0">
                <a:hlinkClick r:id="rId4"/>
              </a:rPr>
              <a:t>Thomas M. </a:t>
            </a:r>
            <a:r>
              <a:rPr lang="en-CA" dirty="0" err="1" smtClean="0">
                <a:hlinkClick r:id="rId4"/>
              </a:rPr>
              <a:t>Brinthaupt</a:t>
            </a:r>
            <a:r>
              <a:rPr lang="en-CA" dirty="0" smtClean="0">
                <a:effectLst/>
              </a:rPr>
              <a:t>, </a:t>
            </a:r>
            <a:r>
              <a:rPr lang="en-CA" dirty="0" smtClean="0">
                <a:hlinkClick r:id="rId5"/>
              </a:rPr>
              <a:t>Maria A. Clayton</a:t>
            </a:r>
            <a:r>
              <a:rPr lang="en-CA" dirty="0" smtClean="0">
                <a:effectLst/>
              </a:rPr>
              <a:t>, </a:t>
            </a:r>
            <a:r>
              <a:rPr lang="en-CA" dirty="0" smtClean="0">
                <a:hlinkClick r:id="rId6"/>
              </a:rPr>
              <a:t>Barbara J. </a:t>
            </a:r>
            <a:r>
              <a:rPr lang="en-CA" dirty="0" err="1" smtClean="0">
                <a:hlinkClick r:id="rId6"/>
              </a:rPr>
              <a:t>Draude</a:t>
            </a:r>
            <a:r>
              <a:rPr lang="en-CA" dirty="0" smtClean="0">
                <a:effectLst/>
              </a:rPr>
              <a:t>, </a:t>
            </a:r>
            <a:r>
              <a:rPr lang="en-CA" dirty="0" smtClean="0">
                <a:hlinkClick r:id="rId7"/>
              </a:rPr>
              <a:t>Paula T. </a:t>
            </a:r>
            <a:r>
              <a:rPr lang="en-CA" dirty="0" err="1" smtClean="0">
                <a:hlinkClick r:id="rId7"/>
              </a:rPr>
              <a:t>Calahan</a:t>
            </a:r>
            <a:r>
              <a:rPr lang="en-CA" dirty="0" smtClean="0">
                <a:effectLst/>
              </a:rPr>
              <a:t>, </a:t>
            </a:r>
            <a:r>
              <a:rPr lang="en-CA" dirty="0" smtClean="0">
                <a:hlinkClick r:id="rId8"/>
              </a:rPr>
              <a:t>MERLOT Journal of Online Learning and Teaching (JOLT)</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not a bad paper though I wish the authors had been more imaginative in their typology of delivery models - the old "in-class, hybrid or online" classification could admit of much more nuance, ranging from pedagogical style (active learning, constructionism, lecture) through to media employed (videos, texts, simulations). There's a </a:t>
            </a:r>
            <a:r>
              <a:rPr lang="en-CA" i="1" dirty="0" smtClean="0">
                <a:effectLst/>
              </a:rPr>
              <a:t>bit</a:t>
            </a:r>
            <a:r>
              <a:rPr lang="en-CA" dirty="0" smtClean="0">
                <a:effectLst/>
              </a:rPr>
              <a:t> of that in the only substantive diagram of the model, which begins with sets of options for content, activities and feedback. But these seem placed squarely within an </a:t>
            </a:r>
            <a:r>
              <a:rPr lang="en-CA" dirty="0" err="1" smtClean="0">
                <a:effectLst/>
              </a:rPr>
              <a:t>instructivist</a:t>
            </a:r>
            <a:r>
              <a:rPr lang="en-CA" dirty="0" smtClean="0">
                <a:effectLst/>
              </a:rPr>
              <a:t> frame, and do not help guide delivery decisions in any substantive manner. I think the discussion is interesting, even though the model suffers from the flaws of models generally: people who understand the model don't need it, while people who need the model don't understand it.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14</a:t>
            </a:fld>
            <a:endParaRPr lang="en-CA"/>
          </a:p>
        </p:txBody>
      </p:sp>
    </p:spTree>
    <p:extLst>
      <p:ext uri="{BB962C8B-B14F-4D97-AF65-F5344CB8AC3E}">
        <p14:creationId xmlns:p14="http://schemas.microsoft.com/office/powerpoint/2010/main" val="3498351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Previewing a new Classroom </a:t>
            </a:r>
            <a:r>
              <a:rPr lang="en-CA" dirty="0" smtClean="0">
                <a:effectLst/>
              </a:rPr>
              <a:t/>
            </a:r>
            <a:br>
              <a:rPr lang="en-CA" dirty="0" smtClean="0">
                <a:effectLst/>
              </a:rPr>
            </a:br>
            <a:r>
              <a:rPr lang="en-CA" dirty="0" smtClean="0">
                <a:hlinkClick r:id="rId4"/>
              </a:rPr>
              <a:t>Zach </a:t>
            </a:r>
            <a:r>
              <a:rPr lang="en-CA" dirty="0" err="1" smtClean="0">
                <a:hlinkClick r:id="rId4"/>
              </a:rPr>
              <a:t>Yeskel</a:t>
            </a:r>
            <a:r>
              <a:rPr lang="en-CA" dirty="0" smtClean="0">
                <a:effectLst/>
              </a:rPr>
              <a:t>, </a:t>
            </a:r>
            <a:r>
              <a:rPr lang="en-CA" dirty="0" smtClean="0">
                <a:hlinkClick r:id="rId5"/>
              </a:rPr>
              <a:t>Official Google Canada Blog</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Dozens of LMS companies are </a:t>
            </a:r>
            <a:r>
              <a:rPr lang="en-CA" dirty="0" err="1" smtClean="0">
                <a:effectLst/>
              </a:rPr>
              <a:t>reexamining</a:t>
            </a:r>
            <a:r>
              <a:rPr lang="en-CA" dirty="0" smtClean="0">
                <a:effectLst/>
              </a:rPr>
              <a:t> their business plans this week after the launch of Google's preview of </a:t>
            </a:r>
            <a:r>
              <a:rPr lang="en-CA" dirty="0" smtClean="0">
                <a:effectLst/>
                <a:hlinkClick r:id="rId6"/>
              </a:rPr>
              <a:t>Classroom</a:t>
            </a:r>
            <a:r>
              <a:rPr lang="en-CA" dirty="0" smtClean="0">
                <a:effectLst/>
              </a:rPr>
              <a:t>, part of the </a:t>
            </a:r>
            <a:r>
              <a:rPr lang="en-CA" dirty="0" smtClean="0">
                <a:effectLst/>
                <a:hlinkClick r:id="rId7"/>
              </a:rPr>
              <a:t>Google Apps for Education</a:t>
            </a:r>
            <a:r>
              <a:rPr lang="en-CA" dirty="0" smtClean="0">
                <a:effectLst/>
              </a:rPr>
              <a:t> suite. According to their official blog, Classroom helps teachers:</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help teachers create and collect assignments </a:t>
            </a:r>
            <a:r>
              <a:rPr lang="en-CA" dirty="0" err="1" smtClean="0">
                <a:effectLst/>
              </a:rPr>
              <a:t>paperlessly</a:t>
            </a:r>
            <a:endParaRPr lang="en-CA" dirty="0" smtClean="0">
              <a:effectLst/>
            </a:endParaRPr>
          </a:p>
          <a:p>
            <a:r>
              <a:rPr lang="en-CA" dirty="0" smtClean="0">
                <a:effectLst/>
              </a:rPr>
              <a:t/>
            </a:r>
            <a:br>
              <a:rPr lang="en-CA" dirty="0" smtClean="0">
                <a:effectLst/>
              </a:rPr>
            </a:br>
            <a:r>
              <a:rPr lang="en-CA" dirty="0" smtClean="0">
                <a:effectLst/>
              </a:rPr>
              <a:t>make announcements, ask questions and comment with students in real time</a:t>
            </a:r>
          </a:p>
          <a:p>
            <a:r>
              <a:rPr lang="en-CA" dirty="0" smtClean="0">
                <a:effectLst/>
              </a:rPr>
              <a:t/>
            </a:r>
            <a:br>
              <a:rPr lang="en-CA" dirty="0" smtClean="0">
                <a:effectLst/>
              </a:rPr>
            </a:br>
            <a:r>
              <a:rPr lang="en-CA" dirty="0" smtClean="0">
                <a:effectLst/>
              </a:rPr>
              <a:t>creates Drive folders for each assignment and for each student. Students can easily see what’s due on their Assignments page.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Google says it wants the applications to "play well" with others. I'll believe that when I see that.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16</a:t>
            </a:fld>
            <a:endParaRPr lang="en-CA"/>
          </a:p>
        </p:txBody>
      </p:sp>
    </p:spTree>
    <p:extLst>
      <p:ext uri="{BB962C8B-B14F-4D97-AF65-F5344CB8AC3E}">
        <p14:creationId xmlns:p14="http://schemas.microsoft.com/office/powerpoint/2010/main" val="110105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 Goal for Google and Carnegie Mellon´s MOOC Research?</a:t>
            </a:r>
            <a:r>
              <a:rPr lang="en-CA" dirty="0" smtClean="0">
                <a:effectLst/>
              </a:rPr>
              <a:t/>
            </a:r>
            <a:br>
              <a:rPr lang="en-CA" dirty="0" smtClean="0">
                <a:effectLst/>
              </a:rPr>
            </a:br>
            <a:r>
              <a:rPr lang="en-CA" dirty="0" smtClean="0">
                <a:hlinkClick r:id="rId4"/>
              </a:rPr>
              <a:t>Unattributed (UNESCO Chair in e-Learning)</a:t>
            </a:r>
            <a:r>
              <a:rPr lang="en-CA" dirty="0" smtClean="0">
                <a:effectLst/>
              </a:rPr>
              <a:t>, </a:t>
            </a:r>
            <a:r>
              <a:rPr lang="en-CA" dirty="0" smtClean="0">
                <a:hlinkClick r:id="rId5"/>
              </a:rPr>
              <a:t>Education &amp; Technology for Social Change</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This post summarizes: "Under the </a:t>
            </a:r>
            <a:r>
              <a:rPr lang="en-CA" dirty="0" smtClean="0">
                <a:effectLst/>
                <a:hlinkClick r:id="rId6"/>
              </a:rPr>
              <a:t>Google Focused Research Award program</a:t>
            </a:r>
            <a:r>
              <a:rPr lang="en-CA" dirty="0" smtClean="0">
                <a:effectLst/>
              </a:rPr>
              <a:t>, Carnegie Melon University received a two-year grant for research on and development of MOOCs platforms '</a:t>
            </a:r>
            <a:r>
              <a:rPr lang="en-CA" i="1" dirty="0" smtClean="0">
                <a:effectLst/>
              </a:rPr>
              <a:t>intelligent enough to mimic the traditional classroom experience'</a:t>
            </a:r>
            <a:r>
              <a:rPr lang="en-CA" dirty="0" smtClean="0">
                <a:effectLst/>
              </a:rPr>
              <a:t>." He then comments, "It remains unclear if the word choice was a mishap or the concept was fuzzy." There has been a lot of back-pedalling but I think the original statement was probably the most accurate expression of the intent, as educational institutions continue to resist any redefinition of learning. See also coverage in the </a:t>
            </a:r>
            <a:r>
              <a:rPr lang="en-CA" dirty="0" smtClean="0">
                <a:effectLst/>
                <a:hlinkClick r:id="rId7"/>
              </a:rPr>
              <a:t>Chronicle</a:t>
            </a:r>
            <a:r>
              <a:rPr lang="en-CA" dirty="0" smtClean="0">
                <a:effectLst/>
              </a:rPr>
              <a:t>: "Unless the MOOCs pay attention to how people actually learn, they will not be able to improve effectiveness, and will end up as just a passing fad." </a:t>
            </a:r>
            <a:r>
              <a:rPr lang="en-CA" dirty="0" err="1" smtClean="0">
                <a:effectLst/>
              </a:rPr>
              <a:t>Oooo</a:t>
            </a:r>
            <a:r>
              <a:rPr lang="en-CA" dirty="0" smtClean="0">
                <a:effectLst/>
              </a:rPr>
              <a:t>, burn. I'm sure we all looked at the </a:t>
            </a:r>
            <a:r>
              <a:rPr lang="en-CA" dirty="0" smtClean="0">
                <a:effectLst/>
                <a:hlinkClick r:id="rId8"/>
              </a:rPr>
              <a:t>list</a:t>
            </a:r>
            <a:r>
              <a:rPr lang="en-CA" dirty="0" smtClean="0">
                <a:effectLst/>
              </a:rPr>
              <a:t> of Google funded focused research awards.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17</a:t>
            </a:fld>
            <a:endParaRPr lang="en-CA"/>
          </a:p>
        </p:txBody>
      </p:sp>
    </p:spTree>
    <p:extLst>
      <p:ext uri="{BB962C8B-B14F-4D97-AF65-F5344CB8AC3E}">
        <p14:creationId xmlns:p14="http://schemas.microsoft.com/office/powerpoint/2010/main" val="2861732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Bad Day for Bad Patents: Supreme Court Unanimously Strikes Down Abstract Software Patent</a:t>
            </a:r>
            <a:r>
              <a:rPr lang="en-CA" dirty="0" smtClean="0">
                <a:effectLst/>
              </a:rPr>
              <a:t/>
            </a:r>
            <a:br>
              <a:rPr lang="en-CA" dirty="0" smtClean="0">
                <a:effectLst/>
              </a:rPr>
            </a:br>
            <a:r>
              <a:rPr lang="en-CA" dirty="0" smtClean="0">
                <a:hlinkClick r:id="rId4"/>
              </a:rPr>
              <a:t>Daniel </a:t>
            </a:r>
            <a:r>
              <a:rPr lang="en-CA" dirty="0" err="1" smtClean="0">
                <a:hlinkClick r:id="rId4"/>
              </a:rPr>
              <a:t>Nazer</a:t>
            </a:r>
            <a:r>
              <a:rPr lang="en-CA" dirty="0" smtClean="0">
                <a:effectLst/>
              </a:rPr>
              <a:t>, </a:t>
            </a:r>
            <a:r>
              <a:rPr lang="en-CA" dirty="0" smtClean="0">
                <a:hlinkClick r:id="rId5"/>
              </a:rPr>
              <a:t>Vera </a:t>
            </a:r>
            <a:r>
              <a:rPr lang="en-CA" dirty="0" err="1" smtClean="0">
                <a:hlinkClick r:id="rId5"/>
              </a:rPr>
              <a:t>Ranieri</a:t>
            </a:r>
            <a:r>
              <a:rPr lang="en-CA" dirty="0" smtClean="0">
                <a:effectLst/>
              </a:rPr>
              <a:t>, </a:t>
            </a:r>
            <a:r>
              <a:rPr lang="en-CA" dirty="0" smtClean="0">
                <a:hlinkClick r:id="rId6"/>
              </a:rPr>
              <a:t>Electronic Frontier Foundation</a:t>
            </a:r>
            <a:r>
              <a:rPr lang="en-CA" dirty="0" smtClean="0">
                <a:effectLst/>
              </a:rPr>
              <a:t>, Jun 20, 2014</a:t>
            </a:r>
            <a:br>
              <a:rPr lang="en-CA" dirty="0" smtClean="0">
                <a:effectLst/>
              </a:rPr>
            </a:br>
            <a:r>
              <a:rPr lang="en-CA" i="1" dirty="0" smtClean="0">
                <a:effectLst/>
              </a:rPr>
              <a:t>Commentary by Stephen Downes</a:t>
            </a:r>
            <a:r>
              <a:rPr lang="en-CA" dirty="0" smtClean="0">
                <a:effectLst/>
              </a:rPr>
              <a:t> </a:t>
            </a:r>
          </a:p>
          <a:p>
            <a:r>
              <a:rPr lang="en-CA" dirty="0" smtClean="0">
                <a:effectLst/>
              </a:rPr>
              <a:t>Nice news on the patent front. "Essentially, the Court ruled that adding “on a computer” to an abstract idea does not make it patentable. Many thousands of software patents—particularly the vague and overbroad patents so beloved by patent trolls—should be struck down under this standard."</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18</a:t>
            </a:fld>
            <a:endParaRPr lang="en-CA"/>
          </a:p>
        </p:txBody>
      </p:sp>
    </p:spTree>
    <p:extLst>
      <p:ext uri="{BB962C8B-B14F-4D97-AF65-F5344CB8AC3E}">
        <p14:creationId xmlns:p14="http://schemas.microsoft.com/office/powerpoint/2010/main" val="4160493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Un-Fathom-able: The Hidden History of Ed-Tech</a:t>
            </a:r>
            <a:r>
              <a:rPr lang="en-CA" dirty="0" smtClean="0">
                <a:effectLst/>
              </a:rPr>
              <a:t/>
            </a:r>
            <a:br>
              <a:rPr lang="en-CA" dirty="0" smtClean="0">
                <a:effectLst/>
              </a:rPr>
            </a:br>
            <a:r>
              <a:rPr lang="en-CA" dirty="0" smtClean="0">
                <a:hlinkClick r:id="rId4"/>
              </a:rPr>
              <a:t>Audrey Watters</a:t>
            </a:r>
            <a:r>
              <a:rPr lang="en-CA" dirty="0" smtClean="0">
                <a:effectLst/>
              </a:rPr>
              <a:t>, </a:t>
            </a:r>
            <a:r>
              <a:rPr lang="en-CA" dirty="0" smtClean="0">
                <a:hlinkClick r:id="rId5"/>
              </a:rPr>
              <a:t>Hack Education</a:t>
            </a:r>
            <a:r>
              <a:rPr lang="en-CA" dirty="0" smtClean="0">
                <a:effectLst/>
              </a:rPr>
              <a:t>, Jun 22, 2014</a:t>
            </a:r>
            <a:br>
              <a:rPr lang="en-CA" dirty="0" smtClean="0">
                <a:effectLst/>
              </a:rPr>
            </a:br>
            <a:r>
              <a:rPr lang="en-CA" i="1" dirty="0" smtClean="0">
                <a:effectLst/>
              </a:rPr>
              <a:t>Commentary by Stephen Downes</a:t>
            </a:r>
            <a:r>
              <a:rPr lang="en-CA" dirty="0" smtClean="0">
                <a:effectLst/>
              </a:rPr>
              <a:t> </a:t>
            </a:r>
          </a:p>
          <a:p>
            <a:r>
              <a:rPr lang="en-CA" dirty="0" smtClean="0">
                <a:effectLst/>
              </a:rPr>
              <a:t>Not that we were first - I know we weren't - but we had been offering courses online for four years by the time "the first online class" (at, and according to, MIT) was offered. By 2001, actually, I had left Assiniboine, where we put the General Business Certificate courses online, and had been at the University of Alberta for two years, where we put a municipal government learning and resource portal online. So I can personally attest that the 'history' told by the founders of these new education ventures are works of fiction. This talk by Audrey Watters, by contrast, is not. It's the sober alternative to the hype.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19</a:t>
            </a:fld>
            <a:endParaRPr lang="en-CA"/>
          </a:p>
        </p:txBody>
      </p:sp>
    </p:spTree>
    <p:extLst>
      <p:ext uri="{BB962C8B-B14F-4D97-AF65-F5344CB8AC3E}">
        <p14:creationId xmlns:p14="http://schemas.microsoft.com/office/powerpoint/2010/main" val="1319370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LRMI at the </a:t>
            </a:r>
            <a:r>
              <a:rPr lang="en-CA" b="1" dirty="0" err="1" smtClean="0">
                <a:effectLst/>
                <a:hlinkClick r:id="rId3"/>
              </a:rPr>
              <a:t>Cetis</a:t>
            </a:r>
            <a:r>
              <a:rPr lang="en-CA" b="1" dirty="0" smtClean="0">
                <a:effectLst/>
                <a:hlinkClick r:id="rId3"/>
              </a:rPr>
              <a:t> conference 2014</a:t>
            </a:r>
            <a:r>
              <a:rPr lang="en-CA" dirty="0" smtClean="0">
                <a:effectLst/>
              </a:rPr>
              <a:t/>
            </a:r>
            <a:br>
              <a:rPr lang="en-CA" dirty="0" smtClean="0">
                <a:effectLst/>
              </a:rPr>
            </a:br>
            <a:r>
              <a:rPr lang="en-CA" dirty="0" smtClean="0">
                <a:hlinkClick r:id="rId4"/>
              </a:rPr>
              <a:t>Phil Barker</a:t>
            </a:r>
            <a:r>
              <a:rPr lang="en-CA" dirty="0" smtClean="0">
                <a:effectLst/>
              </a:rPr>
              <a:t>, </a:t>
            </a:r>
            <a:r>
              <a:rPr lang="en-CA" dirty="0" smtClean="0">
                <a:hlinkClick r:id="rId5"/>
              </a:rPr>
              <a:t>Lorna Campbell</a:t>
            </a:r>
            <a:r>
              <a:rPr lang="en-CA" dirty="0" smtClean="0">
                <a:effectLst/>
              </a:rPr>
              <a:t>, </a:t>
            </a:r>
            <a:r>
              <a:rPr lang="en-CA" dirty="0" smtClean="0">
                <a:hlinkClick r:id="rId6"/>
              </a:rPr>
              <a:t>CETIS</a:t>
            </a:r>
            <a:r>
              <a:rPr lang="en-CA" dirty="0" smtClean="0">
                <a:effectLst/>
              </a:rPr>
              <a:t>, Jun 24, 2014</a:t>
            </a:r>
            <a:br>
              <a:rPr lang="en-CA" dirty="0" smtClean="0">
                <a:effectLst/>
              </a:rPr>
            </a:br>
            <a:r>
              <a:rPr lang="en-CA" i="1" dirty="0" smtClean="0">
                <a:effectLst/>
              </a:rPr>
              <a:t>Commentary by Stephen Downes</a:t>
            </a:r>
            <a:r>
              <a:rPr lang="en-CA" dirty="0" smtClean="0">
                <a:effectLst/>
              </a:rPr>
              <a:t> </a:t>
            </a:r>
          </a:p>
          <a:p>
            <a:r>
              <a:rPr lang="en-CA" dirty="0" smtClean="0">
                <a:effectLst/>
              </a:rPr>
              <a:t>“What on Earth Could Justify Another Attempt at Educational Metadata?" That's the name of the first presentation in a set of presentations summarizing the involvement by CETIS in an initiative co-led Creative Commons and the Association of Educational Publishers, and funded by the Gates Foundation. This slide show is a partial history of metadata initiatives (it doesn't mention the Canadian East-West standards and the AICC specification)(see also </a:t>
            </a:r>
            <a:r>
              <a:rPr lang="en-CA" dirty="0" smtClean="0">
                <a:effectLst/>
                <a:hlinkClick r:id="rId7"/>
              </a:rPr>
              <a:t>What is schema.org?</a:t>
            </a:r>
            <a:r>
              <a:rPr lang="en-CA" dirty="0" smtClean="0">
                <a:effectLst/>
              </a:rPr>
              <a:t> and my blog post on </a:t>
            </a:r>
            <a:r>
              <a:rPr lang="en-CA" dirty="0" smtClean="0">
                <a:effectLst/>
                <a:hlinkClick r:id="rId8" tooltip="Explaining the LRMI Alignment Object"/>
              </a:rPr>
              <a:t>explaining the LRMI alignment object</a:t>
            </a:r>
            <a:r>
              <a:rPr lang="en-CA" dirty="0" smtClean="0">
                <a:effectLst/>
              </a:rPr>
              <a:t>).</a:t>
            </a:r>
          </a:p>
          <a:p>
            <a:r>
              <a:rPr lang="en-CA" dirty="0" smtClean="0">
                <a:effectLst/>
              </a:rPr>
              <a:t/>
            </a:r>
            <a:br>
              <a:rPr lang="en-CA" dirty="0" smtClean="0">
                <a:effectLst/>
              </a:rPr>
            </a:br>
            <a:r>
              <a:rPr lang="en-CA" dirty="0" smtClean="0">
                <a:effectLst/>
              </a:rPr>
              <a:t>Another presentation from Phil Barker explains LRMI - "LRMI/schema.org metadata is deeply embedded in the web to the extent that it is right in the pointy brackets of the HTML code of web pages." There's also a presentation explaining an LRMI implementation by Google custom search. Then "Ben Ryan of </a:t>
            </a:r>
            <a:r>
              <a:rPr lang="en-CA" dirty="0" smtClean="0">
                <a:effectLst/>
                <a:hlinkClick r:id="rId9"/>
              </a:rPr>
              <a:t>Jorum </a:t>
            </a:r>
            <a:r>
              <a:rPr lang="en-CA" dirty="0" smtClean="0">
                <a:effectLst/>
              </a:rPr>
              <a:t>discussed his work in implementing schema.org / LRMI in </a:t>
            </a:r>
            <a:r>
              <a:rPr lang="en-CA" dirty="0" err="1" smtClean="0">
                <a:effectLst/>
              </a:rPr>
              <a:t>DSpace</a:t>
            </a:r>
            <a:r>
              <a:rPr lang="en-CA" dirty="0" smtClean="0">
                <a:effectLst/>
              </a:rPr>
              <a:t>." Finally, Phil Barker gives " a short over view of some of the sites that we have found to be using LRMI because they show up in the Custom Search Engine results." Related: video on </a:t>
            </a:r>
            <a:r>
              <a:rPr lang="en-CA" dirty="0" smtClean="0">
                <a:effectLst/>
                <a:hlinkClick r:id="rId10"/>
              </a:rPr>
              <a:t>using schema.org</a:t>
            </a:r>
            <a:r>
              <a:rPr lang="en-CA" dirty="0" smtClean="0">
                <a:effectLst/>
              </a:rPr>
              <a:t> to describe open educational resources.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20</a:t>
            </a:fld>
            <a:endParaRPr lang="en-CA"/>
          </a:p>
        </p:txBody>
      </p:sp>
    </p:spTree>
    <p:extLst>
      <p:ext uri="{BB962C8B-B14F-4D97-AF65-F5344CB8AC3E}">
        <p14:creationId xmlns:p14="http://schemas.microsoft.com/office/powerpoint/2010/main" val="260766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Who is using LRMI metadata?</a:t>
            </a:r>
            <a:r>
              <a:rPr lang="en-CA" dirty="0" smtClean="0">
                <a:effectLst/>
              </a:rPr>
              <a:t/>
            </a:r>
            <a:br>
              <a:rPr lang="en-CA" dirty="0" smtClean="0">
                <a:effectLst/>
              </a:rPr>
            </a:br>
            <a:r>
              <a:rPr lang="en-CA" dirty="0" smtClean="0">
                <a:hlinkClick r:id="rId4"/>
              </a:rPr>
              <a:t>Phil </a:t>
            </a:r>
            <a:r>
              <a:rPr lang="en-CA" dirty="0" err="1" smtClean="0">
                <a:hlinkClick r:id="rId4"/>
              </a:rPr>
              <a:t>Barket</a:t>
            </a:r>
            <a:r>
              <a:rPr lang="en-CA" dirty="0" smtClean="0">
                <a:effectLst/>
              </a:rPr>
              <a:t>, </a:t>
            </a:r>
            <a:r>
              <a:rPr lang="en-CA" dirty="0" smtClean="0">
                <a:hlinkClick r:id="rId5"/>
              </a:rPr>
              <a:t>Sharing</a:t>
            </a:r>
            <a:r>
              <a:rPr lang="en-CA" dirty="0" smtClean="0">
                <a:effectLst/>
              </a:rPr>
              <a:t>, </a:t>
            </a:r>
            <a:r>
              <a:rPr lang="en-CA" dirty="0" smtClean="0">
                <a:hlinkClick r:id="rId6"/>
              </a:rPr>
              <a:t>Learning</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You may have heard of LRMI (Learning Resource Metadata Initiative) but you may not know who is using it. </a:t>
            </a:r>
            <a:r>
              <a:rPr lang="en-CA" dirty="0" smtClean="0"/>
              <a:t>This post offers a short selection of sites where it can be found. Despite Barker's qualification ("there are others using LRMI properties in their webpages that I happened not to find (</a:t>
            </a:r>
            <a:r>
              <a:rPr lang="en-CA" dirty="0" err="1" smtClean="0"/>
              <a:t>t.b.h</a:t>
            </a:r>
            <a:r>
              <a:rPr lang="en-CA" dirty="0" smtClean="0"/>
              <a:t>. I didn’t spend very long looking) ") this seems to me to be a very short list.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21</a:t>
            </a:fld>
            <a:endParaRPr lang="en-CA"/>
          </a:p>
        </p:txBody>
      </p:sp>
    </p:spTree>
    <p:extLst>
      <p:ext uri="{BB962C8B-B14F-4D97-AF65-F5344CB8AC3E}">
        <p14:creationId xmlns:p14="http://schemas.microsoft.com/office/powerpoint/2010/main" val="2139471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The City and The City: Reflections on the </a:t>
            </a:r>
            <a:r>
              <a:rPr lang="en-CA" b="1" dirty="0" err="1" smtClean="0">
                <a:effectLst/>
                <a:hlinkClick r:id="rId3"/>
              </a:rPr>
              <a:t>Cetis</a:t>
            </a:r>
            <a:r>
              <a:rPr lang="en-CA" b="1" dirty="0" smtClean="0">
                <a:effectLst/>
                <a:hlinkClick r:id="rId3"/>
              </a:rPr>
              <a:t> 2014 Conference</a:t>
            </a:r>
            <a:r>
              <a:rPr lang="en-CA" dirty="0" smtClean="0">
                <a:effectLst/>
              </a:rPr>
              <a:t/>
            </a:r>
            <a:br>
              <a:rPr lang="en-CA" dirty="0" smtClean="0">
                <a:effectLst/>
              </a:rPr>
            </a:br>
            <a:r>
              <a:rPr lang="en-CA" dirty="0" smtClean="0">
                <a:hlinkClick r:id="rId4"/>
              </a:rPr>
              <a:t>Brian Kelly</a:t>
            </a:r>
            <a:r>
              <a:rPr lang="en-CA" dirty="0" smtClean="0">
                <a:effectLst/>
              </a:rPr>
              <a:t>, </a:t>
            </a:r>
            <a:r>
              <a:rPr lang="en-CA" dirty="0" smtClean="0">
                <a:hlinkClick r:id="rId5"/>
              </a:rPr>
              <a:t>UK Web Focus</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Summary and reflections on the 2014 CETIS conference that took place in Bolton a couple of weeks ago. Of note, from a talk by Phil Richards, "In the moves towards reducing the range of activities which </a:t>
            </a:r>
            <a:r>
              <a:rPr lang="en-CA" dirty="0" err="1" smtClean="0">
                <a:effectLst/>
              </a:rPr>
              <a:t>Jisc</a:t>
            </a:r>
            <a:r>
              <a:rPr lang="en-CA" dirty="0" smtClean="0">
                <a:effectLst/>
              </a:rPr>
              <a:t> works on Phil highlighted a move away from working with standards, and highlighted the NHS as an example of a sector in which large sums of money had been invested in the development of interoperable systems based on open standards which had failed to deliver." Note though that the alternative is not necessarily the employment of proprietary standards. It could be "non-standards based systems, such as “innovative, successful learning technology without standards” such as "</a:t>
            </a:r>
            <a:r>
              <a:rPr lang="en-CA" dirty="0" err="1" smtClean="0">
                <a:effectLst/>
                <a:hlinkClick r:id="rId6"/>
              </a:rPr>
              <a:t>Sugata</a:t>
            </a:r>
            <a:r>
              <a:rPr lang="en-CA" dirty="0" smtClean="0">
                <a:effectLst/>
                <a:hlinkClick r:id="rId6"/>
              </a:rPr>
              <a:t> </a:t>
            </a:r>
            <a:r>
              <a:rPr lang="en-CA" dirty="0" err="1" smtClean="0">
                <a:effectLst/>
                <a:hlinkClick r:id="rId6"/>
              </a:rPr>
              <a:t>Mitra's</a:t>
            </a:r>
            <a:r>
              <a:rPr lang="en-CA" dirty="0" smtClean="0">
                <a:effectLst/>
                <a:hlinkClick r:id="rId6"/>
              </a:rPr>
              <a:t> 'hole in the wall' work</a:t>
            </a:r>
            <a:r>
              <a:rPr lang="en-CA" dirty="0" smtClean="0">
                <a:effectLst/>
              </a:rPr>
              <a:t> as an example of successful self-organised learning which we should seek to emulate."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23</a:t>
            </a:fld>
            <a:endParaRPr lang="en-CA"/>
          </a:p>
        </p:txBody>
      </p:sp>
    </p:spTree>
    <p:extLst>
      <p:ext uri="{BB962C8B-B14F-4D97-AF65-F5344CB8AC3E}">
        <p14:creationId xmlns:p14="http://schemas.microsoft.com/office/powerpoint/2010/main" val="338384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Three issues with the case for banning laptops</a:t>
            </a:r>
            <a:r>
              <a:rPr lang="en-CA" dirty="0" smtClean="0">
                <a:effectLst/>
              </a:rPr>
              <a:t/>
            </a:r>
            <a:br>
              <a:rPr lang="en-CA" dirty="0" smtClean="0">
                <a:effectLst/>
              </a:rPr>
            </a:br>
            <a:r>
              <a:rPr lang="en-CA" dirty="0" smtClean="0">
                <a:hlinkClick r:id="rId4"/>
              </a:rPr>
              <a:t>Robert Talbert</a:t>
            </a:r>
            <a:r>
              <a:rPr lang="en-CA" dirty="0" smtClean="0">
                <a:effectLst/>
              </a:rPr>
              <a:t>, </a:t>
            </a:r>
            <a:r>
              <a:rPr lang="en-CA" dirty="0" smtClean="0">
                <a:hlinkClick r:id="rId5"/>
              </a:rPr>
              <a:t>The Chronicle: Casting Nines</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I am often present in meetings and sessions where the request is made that people close their laptops. I don't do it. For me, the laptop is the machine I use to help me think; I engage with the ideas being presented in real-time, and create a record I can search and integrate into later work. So I wasn't persuaded by the anti-laptop argument presented in the Atlantic last week. That said, the response to the article doesn't sway me either. I think that the study (comparing taking notes by typing and by hand) should be rejected as irrelevant. I think the characterization of a laptop as a work or a play tool is irrelevant (for me, my work </a:t>
            </a:r>
            <a:r>
              <a:rPr lang="en-CA" i="1" dirty="0" smtClean="0">
                <a:effectLst/>
              </a:rPr>
              <a:t>is</a:t>
            </a:r>
            <a:r>
              <a:rPr lang="en-CA" dirty="0" smtClean="0">
                <a:effectLst/>
              </a:rPr>
              <a:t> my play). And the laptop </a:t>
            </a:r>
            <a:r>
              <a:rPr lang="en-CA" dirty="0" err="1" smtClean="0">
                <a:effectLst/>
              </a:rPr>
              <a:t>vs</a:t>
            </a:r>
            <a:r>
              <a:rPr lang="en-CA" dirty="0" smtClean="0">
                <a:effectLst/>
              </a:rPr>
              <a:t> the lecture argument sets up a false dilemma.</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a:t>
            </a:fld>
            <a:endParaRPr lang="en-CA"/>
          </a:p>
        </p:txBody>
      </p:sp>
    </p:spTree>
    <p:extLst>
      <p:ext uri="{BB962C8B-B14F-4D97-AF65-F5344CB8AC3E}">
        <p14:creationId xmlns:p14="http://schemas.microsoft.com/office/powerpoint/2010/main" val="3602769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BIM and BAD</a:t>
            </a:r>
            <a:r>
              <a:rPr lang="en-CA" dirty="0" smtClean="0">
                <a:effectLst/>
              </a:rPr>
              <a:t/>
            </a:r>
            <a:br>
              <a:rPr lang="en-CA" dirty="0" smtClean="0">
                <a:effectLst/>
              </a:rPr>
            </a:br>
            <a:r>
              <a:rPr lang="en-CA" dirty="0" smtClean="0">
                <a:hlinkClick r:id="rId4"/>
              </a:rPr>
              <a:t>David T. Jones</a:t>
            </a:r>
            <a:r>
              <a:rPr lang="en-CA" dirty="0" smtClean="0">
                <a:effectLst/>
              </a:rPr>
              <a:t>, </a:t>
            </a:r>
            <a:r>
              <a:rPr lang="en-CA" dirty="0" smtClean="0">
                <a:hlinkClick r:id="rId5"/>
              </a:rPr>
              <a:t>The Weblog of (a) David Jones</a:t>
            </a:r>
            <a:r>
              <a:rPr lang="en-CA" dirty="0" smtClean="0">
                <a:effectLst/>
              </a:rPr>
              <a:t>, Apr 25, 2014</a:t>
            </a:r>
            <a:br>
              <a:rPr lang="en-CA" dirty="0" smtClean="0">
                <a:effectLst/>
              </a:rPr>
            </a:br>
            <a:r>
              <a:rPr lang="en-CA" i="1" dirty="0" smtClean="0">
                <a:effectLst/>
              </a:rPr>
              <a:t>Commentary by Stephen Downes</a:t>
            </a:r>
            <a:r>
              <a:rPr lang="en-CA" dirty="0" smtClean="0">
                <a:effectLst/>
              </a:rPr>
              <a:t> </a:t>
            </a:r>
          </a:p>
          <a:p>
            <a:r>
              <a:rPr lang="en-CA" dirty="0" smtClean="0">
                <a:effectLst/>
              </a:rPr>
              <a:t>I like this acronym - it's not complete, but it's a great start: "BAD is an acronym that captures what I think is missing from the institutional approach to university e-learning</a:t>
            </a:r>
          </a:p>
          <a:p>
            <a:r>
              <a:rPr lang="en-CA" dirty="0" smtClean="0">
                <a:effectLst/>
              </a:rPr>
              <a:t/>
            </a:r>
            <a:br>
              <a:rPr lang="en-CA" dirty="0" smtClean="0">
                <a:effectLst/>
              </a:rPr>
            </a:br>
            <a:r>
              <a:rPr lang="en-CA" dirty="0" smtClean="0">
                <a:effectLst/>
              </a:rPr>
              <a:t/>
            </a:r>
            <a:br>
              <a:rPr lang="en-CA" dirty="0" smtClean="0">
                <a:effectLst/>
              </a:rPr>
            </a:br>
            <a:r>
              <a:rPr lang="en-CA" b="1" dirty="0" err="1" smtClean="0">
                <a:effectLst/>
              </a:rPr>
              <a:t>B</a:t>
            </a:r>
            <a:r>
              <a:rPr lang="en-CA" dirty="0" err="1" smtClean="0">
                <a:effectLst/>
              </a:rPr>
              <a:t>ricolage</a:t>
            </a:r>
            <a:r>
              <a:rPr lang="en-CA" dirty="0" smtClean="0">
                <a:effectLst/>
              </a:rPr>
              <a:t> – the LMS as </a:t>
            </a:r>
            <a:r>
              <a:rPr lang="en-CA" dirty="0" err="1" smtClean="0">
                <a:effectLst/>
              </a:rPr>
              <a:t>Enteprise</a:t>
            </a:r>
            <a:r>
              <a:rPr lang="en-CA" dirty="0" smtClean="0">
                <a:effectLst/>
              </a:rPr>
              <a:t> Systems doesn’t allow or cater for </a:t>
            </a:r>
            <a:r>
              <a:rPr lang="en-CA" dirty="0" err="1" smtClean="0">
                <a:effectLst/>
              </a:rPr>
              <a:t>bricolage</a:t>
            </a:r>
            <a:r>
              <a:rPr lang="en-CA" dirty="0" smtClean="0">
                <a:effectLst/>
              </a:rPr>
              <a:t>.</a:t>
            </a:r>
          </a:p>
          <a:p>
            <a:r>
              <a:rPr lang="en-CA" dirty="0" smtClean="0">
                <a:effectLst/>
              </a:rPr>
              <a:t/>
            </a:r>
            <a:br>
              <a:rPr lang="en-CA" dirty="0" smtClean="0">
                <a:effectLst/>
              </a:rPr>
            </a:br>
            <a:r>
              <a:rPr lang="en-CA" b="1" dirty="0" smtClean="0">
                <a:effectLst/>
              </a:rPr>
              <a:t>A</a:t>
            </a:r>
            <a:r>
              <a:rPr lang="en-CA" dirty="0" smtClean="0">
                <a:effectLst/>
              </a:rPr>
              <a:t>ffordances – resulting in an inability to leverage the affordances of technology to improve learning and teaching.</a:t>
            </a:r>
          </a:p>
          <a:p>
            <a:r>
              <a:rPr lang="en-CA" dirty="0" smtClean="0">
                <a:effectLst/>
              </a:rPr>
              <a:t/>
            </a:r>
            <a:br>
              <a:rPr lang="en-CA" dirty="0" smtClean="0">
                <a:effectLst/>
              </a:rPr>
            </a:br>
            <a:r>
              <a:rPr lang="en-CA" b="1" dirty="0" smtClean="0">
                <a:effectLst/>
              </a:rPr>
              <a:t>D</a:t>
            </a:r>
            <a:r>
              <a:rPr lang="en-CA" dirty="0" smtClean="0">
                <a:effectLst/>
              </a:rPr>
              <a:t>istribution – the idea that knowledge about how to improve L&amp;T is distributed and the implications that has for the institutional practice of e-learning."</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This wasn't what we were trying to develop when we developed MOOCs, but if this </a:t>
            </a:r>
            <a:r>
              <a:rPr lang="en-CA" i="1" dirty="0" smtClean="0">
                <a:effectLst/>
              </a:rPr>
              <a:t>had</a:t>
            </a:r>
            <a:r>
              <a:rPr lang="en-CA" dirty="0" smtClean="0">
                <a:effectLst/>
              </a:rPr>
              <a:t> been the description of what we were trying, it wouldn't have been far off.</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24</a:t>
            </a:fld>
            <a:endParaRPr lang="en-CA"/>
          </a:p>
        </p:txBody>
      </p:sp>
    </p:spTree>
    <p:extLst>
      <p:ext uri="{BB962C8B-B14F-4D97-AF65-F5344CB8AC3E}">
        <p14:creationId xmlns:p14="http://schemas.microsoft.com/office/powerpoint/2010/main" val="2285887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“In Over Our Heads” – My Simmons commencement address</a:t>
            </a:r>
            <a:r>
              <a:rPr lang="en-CA" dirty="0" smtClean="0">
                <a:effectLst/>
              </a:rPr>
              <a:t/>
            </a:r>
            <a:br>
              <a:rPr lang="en-CA" dirty="0" smtClean="0">
                <a:effectLst/>
              </a:rPr>
            </a:br>
            <a:r>
              <a:rPr lang="en-CA" dirty="0" smtClean="0">
                <a:hlinkClick r:id="rId4"/>
              </a:rPr>
              <a:t>David Weinberger</a:t>
            </a:r>
            <a:r>
              <a:rPr lang="en-CA" dirty="0" smtClean="0">
                <a:effectLst/>
              </a:rPr>
              <a:t>, </a:t>
            </a:r>
            <a:r>
              <a:rPr lang="en-CA" dirty="0" smtClean="0">
                <a:hlinkClick r:id="rId5"/>
              </a:rPr>
              <a:t>Joho the Blog</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David Weinberger hits the mark with this talk about information overload. We don't feel overloaded by the effects of 1.3 million apple pie recipes or 7.6 million cute cat photos. Why not? Because we're not expected to </a:t>
            </a:r>
            <a:r>
              <a:rPr lang="en-CA" i="1" dirty="0" smtClean="0">
                <a:effectLst/>
              </a:rPr>
              <a:t>master</a:t>
            </a:r>
            <a:r>
              <a:rPr lang="en-CA" dirty="0" smtClean="0">
                <a:effectLst/>
              </a:rPr>
              <a:t> them. But with information it's different, because there used to be so much less that we </a:t>
            </a:r>
            <a:r>
              <a:rPr lang="en-CA" i="1" dirty="0" smtClean="0">
                <a:effectLst/>
              </a:rPr>
              <a:t>could</a:t>
            </a:r>
            <a:r>
              <a:rPr lang="en-CA" dirty="0" smtClean="0">
                <a:effectLst/>
              </a:rPr>
              <a:t> master all the information. But not any more. "We’re all in over our heads. Forever. This isn’t a temporary swim in the deep end of the pool. Being in over our heads is the human condition." But hey - that's a </a:t>
            </a:r>
            <a:r>
              <a:rPr lang="en-CA" i="1" dirty="0" smtClean="0">
                <a:effectLst/>
              </a:rPr>
              <a:t>good</a:t>
            </a:r>
            <a:r>
              <a:rPr lang="en-CA" dirty="0" smtClean="0">
                <a:effectLst/>
              </a:rPr>
              <a:t> thing.</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25</a:t>
            </a:fld>
            <a:endParaRPr lang="en-CA"/>
          </a:p>
        </p:txBody>
      </p:sp>
    </p:spTree>
    <p:extLst>
      <p:ext uri="{BB962C8B-B14F-4D97-AF65-F5344CB8AC3E}">
        <p14:creationId xmlns:p14="http://schemas.microsoft.com/office/powerpoint/2010/main" val="2485259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Mass Customization of Education by an Institution of HE: What Can We Learn from Industry?</a:t>
            </a:r>
            <a:r>
              <a:rPr lang="en-CA" dirty="0" smtClean="0">
                <a:effectLst/>
              </a:rPr>
              <a:t/>
            </a:r>
            <a:br>
              <a:rPr lang="en-CA" dirty="0" smtClean="0">
                <a:effectLst/>
              </a:rPr>
            </a:br>
            <a:r>
              <a:rPr lang="en-CA" dirty="0" smtClean="0">
                <a:hlinkClick r:id="rId4"/>
              </a:rPr>
              <a:t>Robert </a:t>
            </a:r>
            <a:r>
              <a:rPr lang="en-CA" dirty="0" err="1" smtClean="0">
                <a:hlinkClick r:id="rId4"/>
              </a:rPr>
              <a:t>Schuwer</a:t>
            </a:r>
            <a:r>
              <a:rPr lang="en-CA" dirty="0" smtClean="0">
                <a:effectLst/>
              </a:rPr>
              <a:t>, </a:t>
            </a:r>
            <a:r>
              <a:rPr lang="en-CA" dirty="0" smtClean="0">
                <a:hlinkClick r:id="rId5"/>
              </a:rPr>
              <a:t>Rob </a:t>
            </a:r>
            <a:r>
              <a:rPr lang="en-CA" dirty="0" err="1" smtClean="0">
                <a:hlinkClick r:id="rId5"/>
              </a:rPr>
              <a:t>Kusters</a:t>
            </a:r>
            <a:r>
              <a:rPr lang="en-CA" dirty="0" smtClean="0">
                <a:effectLst/>
              </a:rPr>
              <a:t>, </a:t>
            </a:r>
            <a:r>
              <a:rPr lang="en-CA" dirty="0" smtClean="0">
                <a:hlinkClick r:id="rId6"/>
              </a:rPr>
              <a:t>International Review of Research in Open</a:t>
            </a:r>
            <a:r>
              <a:rPr lang="en-CA" dirty="0" smtClean="0">
                <a:effectLst/>
              </a:rPr>
              <a:t>, </a:t>
            </a:r>
            <a:r>
              <a:rPr lang="en-CA" dirty="0" smtClean="0">
                <a:hlinkClick r:id="rId7"/>
              </a:rPr>
              <a:t>Distance Learning (IRRODL)</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So this seems like a good time to restate a distinction I've been using for some time now:</a:t>
            </a:r>
          </a:p>
          <a:p>
            <a:r>
              <a:rPr lang="en-CA" dirty="0" smtClean="0">
                <a:effectLst/>
              </a:rPr>
              <a:t/>
            </a:r>
            <a:br>
              <a:rPr lang="en-CA" dirty="0" smtClean="0">
                <a:effectLst/>
              </a:rPr>
            </a:br>
            <a:r>
              <a:rPr lang="en-CA" dirty="0" smtClean="0">
                <a:effectLst/>
              </a:rPr>
              <a:t/>
            </a:r>
            <a:br>
              <a:rPr lang="en-CA" dirty="0" smtClean="0">
                <a:effectLst/>
              </a:rPr>
            </a:br>
            <a:r>
              <a:rPr lang="en-CA" i="1" dirty="0" smtClean="0">
                <a:effectLst/>
              </a:rPr>
              <a:t>personalized</a:t>
            </a:r>
            <a:r>
              <a:rPr lang="en-CA" dirty="0" smtClean="0">
                <a:effectLst/>
              </a:rPr>
              <a:t> - a common product is adapted for use by an individual</a:t>
            </a:r>
          </a:p>
          <a:p>
            <a:r>
              <a:rPr lang="en-CA" dirty="0" smtClean="0">
                <a:effectLst/>
              </a:rPr>
              <a:t/>
            </a:r>
            <a:br>
              <a:rPr lang="en-CA" dirty="0" smtClean="0">
                <a:effectLst/>
              </a:rPr>
            </a:br>
            <a:r>
              <a:rPr lang="en-CA" i="1" dirty="0" smtClean="0">
                <a:effectLst/>
              </a:rPr>
              <a:t>personal</a:t>
            </a:r>
            <a:r>
              <a:rPr lang="en-CA" dirty="0" smtClean="0">
                <a:effectLst/>
              </a:rPr>
              <a:t> - a unique produced is created for and possibly by the individual</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A similar distinction appears with similar terms. So, for example, a </a:t>
            </a:r>
            <a:r>
              <a:rPr lang="en-CA" i="1" dirty="0" smtClean="0">
                <a:effectLst/>
              </a:rPr>
              <a:t>custom car</a:t>
            </a:r>
            <a:r>
              <a:rPr lang="en-CA" dirty="0" smtClean="0">
                <a:effectLst/>
              </a:rPr>
              <a:t> is one that was built especially for you, while a customized car is a production-line car with features adjusted to your specification. And so on. That's why I say I am working on 'personal learning' rather than 'personalized learning'.</a:t>
            </a:r>
          </a:p>
          <a:p>
            <a:r>
              <a:rPr lang="en-CA" dirty="0" smtClean="0">
                <a:effectLst/>
              </a:rPr>
              <a:t/>
            </a:r>
            <a:br>
              <a:rPr lang="en-CA" dirty="0" smtClean="0">
                <a:effectLst/>
              </a:rPr>
            </a:br>
            <a:r>
              <a:rPr lang="en-CA" dirty="0" smtClean="0">
                <a:effectLst/>
              </a:rPr>
              <a:t>Why is this important? Because if you're not careful you'll fall into the error made by the authors of this paper as they try to create personal learning in the mould of mass customization (as, they say, it has been practised in other industries for years). So we get a picture of 'customized' learning where you, the learner, are essentially creating a learning design by picking from a menu of customization options. That's fine if you basically wanted to learn the same </a:t>
            </a:r>
            <a:r>
              <a:rPr lang="en-CA" i="1" dirty="0" smtClean="0">
                <a:effectLst/>
              </a:rPr>
              <a:t>way</a:t>
            </a:r>
            <a:r>
              <a:rPr lang="en-CA" dirty="0" smtClean="0">
                <a:effectLst/>
              </a:rPr>
              <a:t> as everyone else. But what if you wanted to improvise? Sorry, no options for that.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27</a:t>
            </a:fld>
            <a:endParaRPr lang="en-CA"/>
          </a:p>
        </p:txBody>
      </p:sp>
    </p:spTree>
    <p:extLst>
      <p:ext uri="{BB962C8B-B14F-4D97-AF65-F5344CB8AC3E}">
        <p14:creationId xmlns:p14="http://schemas.microsoft.com/office/powerpoint/2010/main" val="2708517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Assembling University learning technologies for an open world: connecting institutional and social networks</a:t>
            </a:r>
            <a:r>
              <a:rPr lang="en-CA" dirty="0" smtClean="0">
                <a:effectLst/>
              </a:rPr>
              <a:t/>
            </a:r>
            <a:br>
              <a:rPr lang="en-CA" dirty="0" smtClean="0">
                <a:effectLst/>
              </a:rPr>
            </a:br>
            <a:r>
              <a:rPr lang="en-CA" dirty="0" smtClean="0">
                <a:hlinkClick r:id="rId4"/>
              </a:rPr>
              <a:t>John Hannon</a:t>
            </a:r>
            <a:r>
              <a:rPr lang="en-CA" dirty="0" smtClean="0">
                <a:effectLst/>
              </a:rPr>
              <a:t>, </a:t>
            </a:r>
            <a:r>
              <a:rPr lang="en-CA" dirty="0" smtClean="0">
                <a:hlinkClick r:id="rId5"/>
              </a:rPr>
              <a:t>Matthew Riddle</a:t>
            </a:r>
            <a:r>
              <a:rPr lang="en-CA" dirty="0" smtClean="0">
                <a:effectLst/>
              </a:rPr>
              <a:t>, </a:t>
            </a:r>
            <a:r>
              <a:rPr lang="en-CA" dirty="0" smtClean="0">
                <a:hlinkClick r:id="rId6"/>
              </a:rPr>
              <a:t>Thomas </a:t>
            </a:r>
            <a:r>
              <a:rPr lang="en-CA" dirty="0" err="1" smtClean="0">
                <a:hlinkClick r:id="rId6"/>
              </a:rPr>
              <a:t>Ryberg</a:t>
            </a:r>
            <a:r>
              <a:rPr lang="en-CA" dirty="0" smtClean="0">
                <a:effectLst/>
              </a:rPr>
              <a:t>, </a:t>
            </a:r>
            <a:r>
              <a:rPr lang="en-CA" dirty="0" smtClean="0">
                <a:hlinkClick r:id="rId7"/>
              </a:rPr>
              <a:t>Proceedings of the 9th International Conference on Networked Learning 2014</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Perhaps this is why I understand traditional academics less and less as time goes by: "many academics still prefer - knowingly or otherwise - to replicate the ‘real’ in the virtual world, rather than unfetter themselves from tradition and the familiar and create new selves, constructs, relationships and opportunities for engagement." By contrast, I feel myself and my work adapting and growing as technology grows. So do students, which creates a growing challenge to institutions. "The widespread adoption of social media among students brings shared interactional practices that does not match university arrangements for learning. This, we argue, invites reappraisal of the framing of established educational practices and the metaphorical work that precedes it." From the </a:t>
            </a:r>
            <a:r>
              <a:rPr lang="en-CA" dirty="0" smtClean="0">
                <a:effectLst/>
                <a:hlinkClick r:id="rId8"/>
              </a:rPr>
              <a:t>double symposium</a:t>
            </a:r>
            <a:r>
              <a:rPr lang="en-CA" dirty="0" smtClean="0">
                <a:effectLst/>
              </a:rPr>
              <a:t> on Actor Network Theory.</a:t>
            </a:r>
          </a:p>
          <a:p>
            <a:r>
              <a:rPr lang="en-CA" dirty="0" smtClean="0">
                <a:effectLst/>
              </a:rPr>
              <a:t/>
            </a:r>
            <a:br>
              <a:rPr lang="en-CA" dirty="0" smtClean="0">
                <a:effectLst/>
              </a:rPr>
            </a:br>
            <a:r>
              <a:rPr lang="en-CA" dirty="0" smtClean="0">
                <a:effectLst/>
              </a:rPr>
              <a:t>I should add, quoting from the article: "There are three observations or upshots from these cases:</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the shift to student self-organisation is consistent with the informal practices and rhetoric of social media, with its continual work of relating (liking, updating) and crafting an identity in a “personalised network”</a:t>
            </a:r>
          </a:p>
          <a:p>
            <a:r>
              <a:rPr lang="en-CA" dirty="0" smtClean="0">
                <a:effectLst/>
              </a:rPr>
              <a:t/>
            </a:r>
            <a:br>
              <a:rPr lang="en-CA" dirty="0" smtClean="0">
                <a:effectLst/>
              </a:rPr>
            </a:br>
            <a:r>
              <a:rPr lang="en-CA" dirty="0" smtClean="0">
                <a:effectLst/>
              </a:rPr>
              <a:t>the mobile practices of informal, self-organised learning challenge the metaphors of bounded (regional) learning spaces</a:t>
            </a:r>
          </a:p>
          <a:p>
            <a:r>
              <a:rPr lang="en-CA" dirty="0" smtClean="0">
                <a:effectLst/>
              </a:rPr>
              <a:t/>
            </a:r>
            <a:br>
              <a:rPr lang="en-CA" dirty="0" smtClean="0">
                <a:effectLst/>
              </a:rPr>
            </a:br>
            <a:r>
              <a:rPr lang="en-CA" dirty="0" smtClean="0">
                <a:effectLst/>
              </a:rPr>
              <a:t>student social media practices overflow the framing of institutional learning environments."</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It makes me think of the comment in the introduction to the symposium about the templates that "tightly controlled how papers were formatted: the fonts used, margins and spacing and other things.. to stop you from doing some things, including exactly what we are doing here: using a different font, different margins with a different justification..."</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28</a:t>
            </a:fld>
            <a:endParaRPr lang="en-CA"/>
          </a:p>
        </p:txBody>
      </p:sp>
    </p:spTree>
    <p:extLst>
      <p:ext uri="{BB962C8B-B14F-4D97-AF65-F5344CB8AC3E}">
        <p14:creationId xmlns:p14="http://schemas.microsoft.com/office/powerpoint/2010/main" val="3796957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To Create Change, Leadership Is More Important Than Authority</a:t>
            </a:r>
            <a:r>
              <a:rPr lang="en-CA" dirty="0" smtClean="0">
                <a:effectLst/>
              </a:rPr>
              <a:t/>
            </a:r>
            <a:br>
              <a:rPr lang="en-CA" dirty="0" smtClean="0">
                <a:effectLst/>
              </a:rPr>
            </a:br>
            <a:r>
              <a:rPr lang="en-CA" dirty="0" smtClean="0">
                <a:hlinkClick r:id="rId4"/>
              </a:rPr>
              <a:t>Greg </a:t>
            </a:r>
            <a:r>
              <a:rPr lang="en-CA" dirty="0" err="1" smtClean="0">
                <a:hlinkClick r:id="rId4"/>
              </a:rPr>
              <a:t>Satell</a:t>
            </a:r>
            <a:r>
              <a:rPr lang="en-CA" dirty="0" smtClean="0">
                <a:effectLst/>
              </a:rPr>
              <a:t>, </a:t>
            </a:r>
            <a:r>
              <a:rPr lang="en-CA" dirty="0" smtClean="0">
                <a:hlinkClick r:id="rId5"/>
              </a:rPr>
              <a:t>Harvard Business Review Blogs</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Change the word 'change' to 'learning' and you have a good account of why autonomy, rather than control, is essential in education. "Control is an illusion and always has been an illusion.  It is a </a:t>
            </a:r>
            <a:r>
              <a:rPr lang="en-CA" dirty="0" smtClean="0">
                <a:effectLst/>
                <a:hlinkClick r:id="rId6"/>
              </a:rPr>
              <a:t>Hobbesian paradox</a:t>
            </a:r>
            <a:r>
              <a:rPr lang="en-CA" dirty="0" smtClean="0">
                <a:effectLst/>
              </a:rPr>
              <a:t> that we cannot enforce change unless change has already occurred.  Higher status—or even a persuasive presentation full of facts—is of limited utility. The </a:t>
            </a:r>
            <a:r>
              <a:rPr lang="en-CA" dirty="0" smtClean="0">
                <a:effectLst/>
                <a:hlinkClick r:id="rId7"/>
              </a:rPr>
              <a:t>lunatics run the asylum</a:t>
            </a:r>
            <a:r>
              <a:rPr lang="en-CA" dirty="0" smtClean="0">
                <a:effectLst/>
              </a:rPr>
              <a:t>, the best we can do as leaders is empower them to run it right."</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29</a:t>
            </a:fld>
            <a:endParaRPr lang="en-CA"/>
          </a:p>
        </p:txBody>
      </p:sp>
    </p:spTree>
    <p:extLst>
      <p:ext uri="{BB962C8B-B14F-4D97-AF65-F5344CB8AC3E}">
        <p14:creationId xmlns:p14="http://schemas.microsoft.com/office/powerpoint/2010/main" val="3493099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Designing Learning Tools — Introduction to Some Methodological Thoughts</a:t>
            </a:r>
            <a:r>
              <a:rPr lang="en-CA" dirty="0" smtClean="0">
                <a:effectLst/>
              </a:rPr>
              <a:t/>
            </a:r>
            <a:br>
              <a:rPr lang="en-CA" dirty="0" smtClean="0">
                <a:effectLst/>
              </a:rPr>
            </a:br>
            <a:r>
              <a:rPr lang="en-CA" dirty="0" smtClean="0">
                <a:hlinkClick r:id="rId4"/>
              </a:rPr>
              <a:t>Teemu Leinonen</a:t>
            </a:r>
            <a:r>
              <a:rPr lang="en-CA" dirty="0" smtClean="0">
                <a:effectLst/>
              </a:rPr>
              <a:t>, </a:t>
            </a:r>
            <a:r>
              <a:rPr lang="en-CA" dirty="0" smtClean="0">
                <a:hlinkClick r:id="rId5"/>
              </a:rPr>
              <a:t>FLOSSE Posse</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Alex Hayes asked for my comments on this post following my digital research methodologies talk. </a:t>
            </a:r>
            <a:r>
              <a:rPr lang="en-CA" dirty="0" smtClean="0">
                <a:effectLst/>
                <a:hlinkClick r:id="rId6"/>
              </a:rPr>
              <a:t>Here's what I said</a:t>
            </a:r>
            <a:r>
              <a:rPr lang="en-CA" dirty="0" smtClean="0">
                <a:effectLst/>
              </a:rPr>
              <a:t> about it back in 2010. My response today: I think that what's important here is to understand that the design theories are nothing more than abstractions of the actual process, that they are most useful as descriptions of what was done, as opposed to prescriptions of what should be done, that the design methodologies represent a </a:t>
            </a:r>
            <a:r>
              <a:rPr lang="en-CA" dirty="0" err="1" smtClean="0">
                <a:effectLst/>
              </a:rPr>
              <a:t>palatte</a:t>
            </a:r>
            <a:r>
              <a:rPr lang="en-CA" dirty="0" smtClean="0">
                <a:effectLst/>
              </a:rPr>
              <a:t> of possible approaches, and that (as the second principle states) "designers should aim and accept that design is often based on informed guessing."</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30</a:t>
            </a:fld>
            <a:endParaRPr lang="en-CA"/>
          </a:p>
        </p:txBody>
      </p:sp>
    </p:spTree>
    <p:extLst>
      <p:ext uri="{BB962C8B-B14F-4D97-AF65-F5344CB8AC3E}">
        <p14:creationId xmlns:p14="http://schemas.microsoft.com/office/powerpoint/2010/main" val="1306946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Amazing Starling Flocks Are Flying Avalanches</a:t>
            </a:r>
            <a:r>
              <a:rPr lang="en-CA" dirty="0" smtClean="0">
                <a:effectLst/>
              </a:rPr>
              <a:t/>
            </a:r>
            <a:br>
              <a:rPr lang="en-CA" dirty="0" smtClean="0">
                <a:effectLst/>
              </a:rPr>
            </a:br>
            <a:r>
              <a:rPr lang="en-CA" dirty="0" smtClean="0">
                <a:hlinkClick r:id="rId4"/>
              </a:rPr>
              <a:t>Brandon </a:t>
            </a:r>
            <a:r>
              <a:rPr lang="en-CA" dirty="0" err="1" smtClean="0">
                <a:hlinkClick r:id="rId4"/>
              </a:rPr>
              <a:t>Keim</a:t>
            </a:r>
            <a:r>
              <a:rPr lang="en-CA" dirty="0" smtClean="0">
                <a:effectLst/>
              </a:rPr>
              <a:t>, </a:t>
            </a:r>
            <a:r>
              <a:rPr lang="en-CA" dirty="0" smtClean="0">
                <a:hlinkClick r:id="rId5"/>
              </a:rPr>
              <a:t>Wired</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I'm giving a talk on MOOC research on Friday, and while I've </a:t>
            </a:r>
            <a:r>
              <a:rPr lang="en-CA" dirty="0" smtClean="0">
                <a:effectLst/>
                <a:hlinkClick r:id="rId6"/>
              </a:rPr>
              <a:t>previously documented </a:t>
            </a:r>
            <a:r>
              <a:rPr lang="en-CA" dirty="0" smtClean="0">
                <a:effectLst/>
              </a:rPr>
              <a:t>my thoughts on research methods (or the lack of same) the question nonetheless occurred to me, "how </a:t>
            </a:r>
            <a:r>
              <a:rPr lang="en-CA" i="1" dirty="0" smtClean="0">
                <a:effectLst/>
              </a:rPr>
              <a:t>do</a:t>
            </a:r>
            <a:r>
              <a:rPr lang="en-CA" dirty="0" smtClean="0">
                <a:effectLst/>
              </a:rPr>
              <a:t> you research chaotic systems like MOOCs?" Analytics aren't really useful, as numbers and quantities are essentially meaningless. Then I wondered, how do scientists research </a:t>
            </a:r>
            <a:r>
              <a:rPr lang="en-CA" dirty="0" err="1" smtClean="0">
                <a:effectLst/>
              </a:rPr>
              <a:t>murmurations</a:t>
            </a:r>
            <a:r>
              <a:rPr lang="en-CA" dirty="0" smtClean="0">
                <a:effectLst/>
              </a:rPr>
              <a:t>? These are flocks of songbirds that act as one fluid whole, like a network.</a:t>
            </a:r>
          </a:p>
          <a:p>
            <a:r>
              <a:rPr lang="en-CA" dirty="0" smtClean="0">
                <a:effectLst/>
              </a:rPr>
              <a:t/>
            </a:r>
            <a:br>
              <a:rPr lang="en-CA" dirty="0" smtClean="0">
                <a:effectLst/>
              </a:rPr>
            </a:br>
            <a:r>
              <a:rPr lang="en-CA" dirty="0" smtClean="0">
                <a:effectLst/>
              </a:rPr>
              <a:t>I'm still looking into it, but here are some things. This post gives the overview. "The secret lies in the same systems that apply to anything on the cusp of a shift, like snow before an avalanche, where the velocity of one bird affects the velocity of the rest. It is called 'scale-free correlation' and every shift of the </a:t>
            </a:r>
            <a:r>
              <a:rPr lang="en-CA" dirty="0" err="1" smtClean="0">
                <a:effectLst/>
              </a:rPr>
              <a:t>murmuration</a:t>
            </a:r>
            <a:r>
              <a:rPr lang="en-CA" dirty="0" smtClean="0">
                <a:effectLst/>
              </a:rPr>
              <a:t> is called a critical transition." </a:t>
            </a:r>
            <a:r>
              <a:rPr lang="en-CA" dirty="0" smtClean="0">
                <a:effectLst/>
                <a:hlinkClick r:id="rId7"/>
              </a:rPr>
              <a:t>Here's the paper</a:t>
            </a:r>
            <a:r>
              <a:rPr lang="en-CA" dirty="0" smtClean="0">
                <a:effectLst/>
              </a:rPr>
              <a:t>. The topic is also </a:t>
            </a:r>
            <a:r>
              <a:rPr lang="en-CA" dirty="0" smtClean="0">
                <a:effectLst/>
                <a:hlinkClick r:id="rId8"/>
              </a:rPr>
              <a:t>covered by MNN</a:t>
            </a:r>
            <a:r>
              <a:rPr lang="en-CA" dirty="0" smtClean="0">
                <a:effectLst/>
              </a:rPr>
              <a:t>, which makes the mechanics clear. "Each bird is actually reacting to the birds nearest to it, that the movement is the result of a series of short-range reactions... one bird's movement only </a:t>
            </a:r>
            <a:r>
              <a:rPr lang="en-CA" dirty="0" smtClean="0">
                <a:effectLst/>
                <a:hlinkClick r:id="rId9"/>
              </a:rPr>
              <a:t>affects its seven closest neighbors</a:t>
            </a:r>
            <a:r>
              <a:rPr lang="en-CA" dirty="0" smtClean="0">
                <a:effectLst/>
              </a:rPr>
              <a:t>. So one bird affects its seven closest neighbors, and each of those neighbors' movements affect their closest seven neighbors and on through the flock."</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31</a:t>
            </a:fld>
            <a:endParaRPr lang="en-CA"/>
          </a:p>
        </p:txBody>
      </p:sp>
    </p:spTree>
    <p:extLst>
      <p:ext uri="{BB962C8B-B14F-4D97-AF65-F5344CB8AC3E}">
        <p14:creationId xmlns:p14="http://schemas.microsoft.com/office/powerpoint/2010/main" val="1341300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Great Wildebeest Migration</a:t>
            </a:r>
            <a:r>
              <a:rPr lang="en-CA" dirty="0" smtClean="0">
                <a:effectLst/>
              </a:rPr>
              <a:t/>
            </a:r>
            <a:br>
              <a:rPr lang="en-CA" dirty="0" smtClean="0">
                <a:effectLst/>
              </a:rPr>
            </a:br>
            <a:r>
              <a:rPr lang="en-CA" dirty="0" err="1" smtClean="0">
                <a:hlinkClick r:id="rId4"/>
              </a:rPr>
              <a:t>Maasai</a:t>
            </a:r>
            <a:r>
              <a:rPr lang="en-CA" dirty="0" smtClean="0">
                <a:hlinkClick r:id="rId4"/>
              </a:rPr>
              <a:t> Mara</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Following up on my </a:t>
            </a:r>
            <a:r>
              <a:rPr lang="en-CA" dirty="0" err="1" smtClean="0">
                <a:effectLst/>
              </a:rPr>
              <a:t>murmuration</a:t>
            </a:r>
            <a:r>
              <a:rPr lang="en-CA" dirty="0" smtClean="0">
                <a:effectLst/>
              </a:rPr>
              <a:t> post from yesterday, Keith Lyons writes to point me to studies of the Great Wildebeest Migration. "In reality there is no such single entity as ‘the migration’. The wildebeest are the migration – there is neither start nor finish to their endless search for food and water, as they circle the Serengeti- Mara ecosystem in a relentless sequence of life and death." What's interesting again is how we talk about this. Averages are not useful. "It is a dynamic process which defies predictions: no two years are ever quite the same."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32</a:t>
            </a:fld>
            <a:endParaRPr lang="en-CA"/>
          </a:p>
        </p:txBody>
      </p:sp>
    </p:spTree>
    <p:extLst>
      <p:ext uri="{BB962C8B-B14F-4D97-AF65-F5344CB8AC3E}">
        <p14:creationId xmlns:p14="http://schemas.microsoft.com/office/powerpoint/2010/main" val="2788303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Editor's Blog Lamarckian Inheritance: Passing what you have learned to your children </a:t>
            </a:r>
            <a:r>
              <a:rPr lang="en-CA" dirty="0" smtClean="0">
                <a:effectLst/>
              </a:rPr>
              <a:t/>
            </a:r>
            <a:br>
              <a:rPr lang="en-CA" dirty="0" smtClean="0">
                <a:effectLst/>
              </a:rPr>
            </a:br>
            <a:r>
              <a:rPr lang="en-CA" dirty="0" smtClean="0">
                <a:hlinkClick r:id="rId4"/>
              </a:rPr>
              <a:t>Josh </a:t>
            </a:r>
            <a:r>
              <a:rPr lang="en-CA" dirty="0" err="1" smtClean="0">
                <a:hlinkClick r:id="rId4"/>
              </a:rPr>
              <a:t>Mitteldorf</a:t>
            </a:r>
            <a:r>
              <a:rPr lang="en-CA" dirty="0" smtClean="0">
                <a:effectLst/>
              </a:rPr>
              <a:t>, </a:t>
            </a:r>
            <a:r>
              <a:rPr lang="en-CA" dirty="0" smtClean="0">
                <a:hlinkClick r:id="rId5"/>
              </a:rPr>
              <a:t>Humanity+</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I'm still a step away from endorsing this argument, but it's interesting, and the background information is well worth knowing. The story is this: the idea of evolution was widely discussed long before Charles Darwin (including by his grandfather </a:t>
            </a:r>
            <a:r>
              <a:rPr lang="en-CA" dirty="0" smtClean="0">
                <a:effectLst/>
                <a:hlinkClick r:id="rId6"/>
              </a:rPr>
              <a:t>Erasmus</a:t>
            </a:r>
            <a:r>
              <a:rPr lang="en-CA" dirty="0" smtClean="0">
                <a:effectLst/>
              </a:rPr>
              <a:t>) and by </a:t>
            </a:r>
            <a:r>
              <a:rPr lang="en-CA" dirty="0" smtClean="0"/>
              <a:t>Jean Baptiste </a:t>
            </a:r>
            <a:r>
              <a:rPr lang="en-CA" dirty="0" smtClean="0">
                <a:hlinkClick r:id="rId7"/>
              </a:rPr>
              <a:t>Lamarck</a:t>
            </a:r>
            <a:r>
              <a:rPr lang="en-CA" dirty="0" smtClean="0"/>
              <a:t>. Unlike </a:t>
            </a:r>
            <a:r>
              <a:rPr lang="en-CA" dirty="0" smtClean="0">
                <a:effectLst/>
              </a:rPr>
              <a:t>Darwin's theory, which suggests that natural selection works through random variation, Lamarckian evolution suggests that lifetime experiences also influence selection. Thus, for example, trauma in one generation results in physical effects over the next few generations. In this post, the evidence that there might actually be something correct in Lamarckian evolution is presented and discussed. Not only is this a fascinating read, it makes clear even (perhaps especially) landmark ideas are the not creation of one individual with one key book far ahead of anyone else, but rather, are the creation of a community over time.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33</a:t>
            </a:fld>
            <a:endParaRPr lang="en-CA"/>
          </a:p>
        </p:txBody>
      </p:sp>
    </p:spTree>
    <p:extLst>
      <p:ext uri="{BB962C8B-B14F-4D97-AF65-F5344CB8AC3E}">
        <p14:creationId xmlns:p14="http://schemas.microsoft.com/office/powerpoint/2010/main" val="1311193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Another Post about Hashtags. No, Seriously.</a:t>
            </a:r>
            <a:r>
              <a:rPr lang="en-CA" dirty="0" smtClean="0">
                <a:effectLst/>
              </a:rPr>
              <a:t/>
            </a:r>
            <a:br>
              <a:rPr lang="en-CA" dirty="0" smtClean="0">
                <a:effectLst/>
              </a:rPr>
            </a:br>
            <a:r>
              <a:rPr lang="en-CA" dirty="0" err="1" smtClean="0">
                <a:hlinkClick r:id="rId4"/>
              </a:rPr>
              <a:t>Tressie</a:t>
            </a:r>
            <a:r>
              <a:rPr lang="en-CA" dirty="0" smtClean="0">
                <a:hlinkClick r:id="rId4"/>
              </a:rPr>
              <a:t> McMillan </a:t>
            </a:r>
            <a:r>
              <a:rPr lang="en-CA" dirty="0" err="1" smtClean="0">
                <a:hlinkClick r:id="rId4"/>
              </a:rPr>
              <a:t>Cottom</a:t>
            </a:r>
            <a:r>
              <a:rPr lang="en-CA" dirty="0" smtClean="0">
                <a:hlinkClick r:id="rId4"/>
              </a:rPr>
              <a:t>.</a:t>
            </a:r>
            <a:r>
              <a:rPr lang="en-CA" dirty="0" smtClean="0">
                <a:effectLst/>
              </a:rPr>
              <a:t>, </a:t>
            </a:r>
            <a:r>
              <a:rPr lang="en-CA" dirty="0" err="1" smtClean="0">
                <a:hlinkClick r:id="rId5"/>
              </a:rPr>
              <a:t>tressiemc</a:t>
            </a:r>
            <a:r>
              <a:rPr lang="en-CA" dirty="0" smtClean="0">
                <a:effectLst/>
              </a:rPr>
              <a:t>, Apr 23, 2014</a:t>
            </a:r>
            <a:br>
              <a:rPr lang="en-CA" dirty="0" smtClean="0">
                <a:effectLst/>
              </a:rPr>
            </a:br>
            <a:r>
              <a:rPr lang="en-CA" i="1" dirty="0" smtClean="0">
                <a:effectLst/>
              </a:rPr>
              <a:t>Commentary by Stephen Downes</a:t>
            </a:r>
            <a:r>
              <a:rPr lang="en-CA" dirty="0" smtClean="0">
                <a:effectLst/>
              </a:rPr>
              <a:t> </a:t>
            </a:r>
          </a:p>
          <a:p>
            <a:r>
              <a:rPr lang="en-CA" dirty="0" smtClean="0">
                <a:effectLst/>
              </a:rPr>
              <a:t>Insightful post about the role and use of hashtags. It's relevant because of the widespread use of hashtags in learning. Hashtags were (and are) produced not by individuals or corporations, but by communities. Though commonly associated with Twitter, they existed before Twitter monetized them, and would continue to exist even after the company discontinues their use (as some carefully placed 'rumours' have suggested). But in the spirit of 'there is utterly nothing that commerce does not foul' the discussion over hashtags has turned to their exploitation (by news and other content agencies) and they ownership (by the people who really created them but who are missing out on the exploitation). It's actually a pretty common phenomenon; hashtags are just the latest victim. #Jazz #Rap #MOOC</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34</a:t>
            </a:fld>
            <a:endParaRPr lang="en-CA"/>
          </a:p>
        </p:txBody>
      </p:sp>
    </p:spTree>
    <p:extLst>
      <p:ext uri="{BB962C8B-B14F-4D97-AF65-F5344CB8AC3E}">
        <p14:creationId xmlns:p14="http://schemas.microsoft.com/office/powerpoint/2010/main" val="1546922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 Boost for Active Learning</a:t>
            </a:r>
            <a:r>
              <a:rPr lang="en-CA" dirty="0" smtClean="0">
                <a:effectLst/>
              </a:rPr>
              <a:t/>
            </a:r>
            <a:br>
              <a:rPr lang="en-CA" dirty="0" smtClean="0">
                <a:effectLst/>
              </a:rPr>
            </a:br>
            <a:r>
              <a:rPr lang="en-CA" dirty="0" smtClean="0">
                <a:hlinkClick r:id="rId4"/>
              </a:rPr>
              <a:t>Doug Lederman</a:t>
            </a:r>
            <a:r>
              <a:rPr lang="en-CA" dirty="0" smtClean="0">
                <a:effectLst/>
              </a:rPr>
              <a:t>, </a:t>
            </a:r>
            <a:r>
              <a:rPr lang="en-CA" dirty="0" smtClean="0">
                <a:hlinkClick r:id="rId5"/>
              </a:rPr>
              <a:t>Inside Higher Ed</a:t>
            </a:r>
            <a:r>
              <a:rPr lang="en-CA" dirty="0" smtClean="0">
                <a:effectLst/>
              </a:rPr>
              <a:t>, May 14,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Scott Freeman, the </a:t>
            </a:r>
            <a:r>
              <a:rPr lang="en-CA" dirty="0" err="1" smtClean="0">
                <a:effectLst/>
              </a:rPr>
              <a:t>metastudy</a:t>
            </a:r>
            <a:r>
              <a:rPr lang="en-CA" dirty="0" smtClean="0">
                <a:effectLst/>
              </a:rPr>
              <a:t> he and his colleagues have </a:t>
            </a:r>
            <a:r>
              <a:rPr lang="en-CA" dirty="0" err="1" smtClean="0">
                <a:effectLst/>
              </a:rPr>
              <a:t>published,which</a:t>
            </a:r>
            <a:r>
              <a:rPr lang="en-CA" dirty="0" smtClean="0">
                <a:effectLst/>
              </a:rPr>
              <a:t> is in essence a summary of 225 recent studies, "provides overwhelming evidence that active learning works better than lecture." That may not mean that instructors stop lecturing, he said, "but it shouldn't be about the evidence anymore." </a:t>
            </a:r>
            <a:r>
              <a:rPr lang="en-CA" dirty="0" err="1" smtClean="0">
                <a:effectLst/>
              </a:rPr>
              <a:t>Instructivists</a:t>
            </a:r>
            <a:r>
              <a:rPr lang="en-CA" dirty="0" smtClean="0">
                <a:effectLst/>
              </a:rPr>
              <a:t>, over to you.</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a:t>
            </a:fld>
            <a:endParaRPr lang="en-CA"/>
          </a:p>
        </p:txBody>
      </p:sp>
    </p:spTree>
    <p:extLst>
      <p:ext uri="{BB962C8B-B14F-4D97-AF65-F5344CB8AC3E}">
        <p14:creationId xmlns:p14="http://schemas.microsoft.com/office/powerpoint/2010/main" val="101662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Conceptual Connections, once again</a:t>
            </a:r>
            <a:r>
              <a:rPr lang="en-CA" dirty="0" smtClean="0">
                <a:effectLst/>
              </a:rPr>
              <a:t/>
            </a:r>
            <a:br>
              <a:rPr lang="en-CA" dirty="0" smtClean="0">
                <a:effectLst/>
              </a:rPr>
            </a:br>
            <a:r>
              <a:rPr lang="en-CA" dirty="0" smtClean="0">
                <a:hlinkClick r:id="rId4"/>
              </a:rPr>
              <a:t>Matthias Melcher</a:t>
            </a:r>
            <a:r>
              <a:rPr lang="en-CA" dirty="0" smtClean="0">
                <a:effectLst/>
              </a:rPr>
              <a:t>, </a:t>
            </a:r>
            <a:r>
              <a:rPr lang="en-CA" dirty="0" smtClean="0">
                <a:hlinkClick r:id="rId5"/>
              </a:rPr>
              <a:t>x28’s new Blog</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Concepts can form networks, says Matthias Melcher. "Words can change each other’s subtle nuances, for example when a newer word gradually displaces an older one from a certain meaning, while the older word slowly shifts its connotations, just by being used differently." I don't inherently disagree with this. I was pretty careful in my statement to allow for non-causal changes of state: "can cause or result in..." - and the purpose was precisely allow that networks could be formed by non-physical entities. Concepts may be one such example. Now I have said connections are not just relations between concepts, as </a:t>
            </a:r>
            <a:r>
              <a:rPr lang="en-CA" dirty="0" smtClean="0">
                <a:effectLst/>
                <a:hlinkClick r:id="rId6"/>
              </a:rPr>
              <a:t>Melcher notes here</a:t>
            </a:r>
            <a:r>
              <a:rPr lang="en-CA" dirty="0" smtClean="0">
                <a:effectLst/>
              </a:rPr>
              <a:t>. A concept map isn't the same as a network. But </a:t>
            </a:r>
            <a:r>
              <a:rPr lang="en-CA" i="1" dirty="0" smtClean="0">
                <a:effectLst/>
              </a:rPr>
              <a:t>insofar as concepts </a:t>
            </a:r>
            <a:r>
              <a:rPr lang="en-CA" dirty="0" smtClean="0">
                <a:effectLst/>
              </a:rPr>
              <a:t>are </a:t>
            </a:r>
            <a:r>
              <a:rPr lang="en-CA" i="1" dirty="0" smtClean="0">
                <a:effectLst/>
              </a:rPr>
              <a:t>dynamic, interacting things</a:t>
            </a:r>
            <a:r>
              <a:rPr lang="en-CA" dirty="0" smtClean="0">
                <a:effectLst/>
              </a:rPr>
              <a:t> they can and do form networks.</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35</a:t>
            </a:fld>
            <a:endParaRPr lang="en-CA"/>
          </a:p>
        </p:txBody>
      </p:sp>
    </p:spTree>
    <p:extLst>
      <p:ext uri="{BB962C8B-B14F-4D97-AF65-F5344CB8AC3E}">
        <p14:creationId xmlns:p14="http://schemas.microsoft.com/office/powerpoint/2010/main" val="2167443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Internet Trends 2014</a:t>
            </a:r>
            <a:r>
              <a:rPr lang="en-CA" dirty="0" smtClean="0">
                <a:effectLst/>
              </a:rPr>
              <a:t/>
            </a:r>
            <a:br>
              <a:rPr lang="en-CA" dirty="0" smtClean="0">
                <a:effectLst/>
              </a:rPr>
            </a:br>
            <a:r>
              <a:rPr lang="en-CA" dirty="0" smtClean="0">
                <a:hlinkClick r:id="rId4"/>
              </a:rPr>
              <a:t>Mary Meeker</a:t>
            </a:r>
            <a:r>
              <a:rPr lang="en-CA" dirty="0" smtClean="0">
                <a:effectLst/>
              </a:rPr>
              <a:t>, </a:t>
            </a:r>
            <a:r>
              <a:rPr lang="en-CA" dirty="0" smtClean="0">
                <a:hlinkClick r:id="rId5"/>
              </a:rPr>
              <a:t>Business Insider</a:t>
            </a:r>
            <a:r>
              <a:rPr lang="en-CA" dirty="0" smtClean="0">
                <a:effectLst/>
              </a:rPr>
              <a:t>, May 31, 2014</a:t>
            </a:r>
            <a:br>
              <a:rPr lang="en-CA" dirty="0" smtClean="0">
                <a:effectLst/>
              </a:rPr>
            </a:br>
            <a:r>
              <a:rPr lang="en-CA" i="1" dirty="0" smtClean="0">
                <a:effectLst/>
              </a:rPr>
              <a:t>Commentary by Stephen Downes</a:t>
            </a:r>
            <a:r>
              <a:rPr lang="en-CA" dirty="0" smtClean="0">
                <a:effectLst/>
              </a:rPr>
              <a:t> </a:t>
            </a:r>
          </a:p>
          <a:p>
            <a:r>
              <a:rPr lang="en-CA" dirty="0" smtClean="0">
                <a:effectLst/>
              </a:rPr>
              <a:t>Mary </a:t>
            </a:r>
            <a:r>
              <a:rPr lang="en-CA" dirty="0" err="1" smtClean="0">
                <a:effectLst/>
              </a:rPr>
              <a:t>Meeker's</a:t>
            </a:r>
            <a:r>
              <a:rPr lang="en-CA" dirty="0" smtClean="0">
                <a:effectLst/>
              </a:rPr>
              <a:t> annual state of the internet report has come out and once again it is probably the most insightful snapshot of the state of play as you're going to see. My only complaint is that at 165 slides, it's too short. The trends won't be a surprise to anyone following the internet closely, but it's good to have real data to support beliefs about the rise of mobile, the proliferation of apps, etc. There are also some unexpected insights, such as "the edge is becoming more important than the node" in social graphs. Don't miss this one. Image: </a:t>
            </a:r>
            <a:r>
              <a:rPr lang="en-CA" dirty="0" smtClean="0">
                <a:effectLst/>
                <a:hlinkClick r:id="rId6"/>
              </a:rPr>
              <a:t>JD Lasica/Flickr</a:t>
            </a:r>
            <a:endParaRPr lang="en-CA" dirty="0" smtClean="0">
              <a:effectLst/>
            </a:endParaRPr>
          </a:p>
          <a:p>
            <a:endParaRPr lang="en-CA" dirty="0" smtClean="0"/>
          </a:p>
          <a:p>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36</a:t>
            </a:fld>
            <a:endParaRPr lang="en-CA"/>
          </a:p>
        </p:txBody>
      </p:sp>
    </p:spTree>
    <p:extLst>
      <p:ext uri="{BB962C8B-B14F-4D97-AF65-F5344CB8AC3E}">
        <p14:creationId xmlns:p14="http://schemas.microsoft.com/office/powerpoint/2010/main" val="1430233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Three Makes a Movement: Branson creates youth panel for student voice in </a:t>
            </a:r>
            <a:r>
              <a:rPr lang="en-CA" b="1" dirty="0" err="1" smtClean="0">
                <a:effectLst/>
                <a:hlinkClick r:id="rId3"/>
              </a:rPr>
              <a:t>ed</a:t>
            </a:r>
            <a:r>
              <a:rPr lang="en-CA" b="1" dirty="0" smtClean="0">
                <a:effectLst/>
                <a:hlinkClick r:id="rId3"/>
              </a:rPr>
              <a:t> tech</a:t>
            </a:r>
            <a:r>
              <a:rPr lang="en-CA" dirty="0" smtClean="0">
                <a:effectLst/>
              </a:rPr>
              <a:t/>
            </a:r>
            <a:br>
              <a:rPr lang="en-CA" dirty="0" smtClean="0">
                <a:effectLst/>
              </a:rPr>
            </a:br>
            <a:r>
              <a:rPr lang="en-CA" dirty="0" smtClean="0">
                <a:hlinkClick r:id="rId4"/>
              </a:rPr>
              <a:t>Phil Hill</a:t>
            </a:r>
            <a:r>
              <a:rPr lang="en-CA" dirty="0" smtClean="0">
                <a:effectLst/>
              </a:rPr>
              <a:t>, </a:t>
            </a:r>
            <a:r>
              <a:rPr lang="en-CA" dirty="0" smtClean="0">
                <a:hlinkClick r:id="rId5"/>
              </a:rPr>
              <a:t>e-Literate</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While I am all in favour of student participation – including panels – at conferences, I really don’t think the more recent two events constitute the "start” of such a movement, as claimed by Phil Hill. A simple Google search on “</a:t>
            </a:r>
            <a:r>
              <a:rPr lang="en-CA" dirty="0" smtClean="0">
                <a:effectLst/>
                <a:hlinkClick r:id="rId6"/>
              </a:rPr>
              <a:t>student panel</a:t>
            </a:r>
            <a:r>
              <a:rPr lang="en-CA" dirty="0" smtClean="0">
                <a:effectLst/>
              </a:rPr>
              <a:t>” (in quotes) yields 199,000 results. Even a search for </a:t>
            </a:r>
            <a:r>
              <a:rPr lang="en-CA" dirty="0" smtClean="0">
                <a:effectLst/>
                <a:hlinkClick r:id="rId7"/>
              </a:rPr>
              <a:t>Ed Tech student panels </a:t>
            </a:r>
            <a:r>
              <a:rPr lang="en-CA" dirty="0" smtClean="0">
                <a:effectLst/>
              </a:rPr>
              <a:t>specifically yields more than 2,000 results.  So I think that the trend is well-established; perhaps where it is new is among the 20MM and Branson Foundations of the world (which are often the last places to get it, and the first to claim credit). (Photo: student Rachel Winston, who gave a keynote address at Alt-C last year).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37</a:t>
            </a:fld>
            <a:endParaRPr lang="en-CA"/>
          </a:p>
        </p:txBody>
      </p:sp>
    </p:spTree>
    <p:extLst>
      <p:ext uri="{BB962C8B-B14F-4D97-AF65-F5344CB8AC3E}">
        <p14:creationId xmlns:p14="http://schemas.microsoft.com/office/powerpoint/2010/main" val="789095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Future of Ed-Tech is a Reclamation Project </a:t>
            </a:r>
            <a:r>
              <a:rPr lang="en-CA" dirty="0" smtClean="0">
                <a:effectLst/>
              </a:rPr>
              <a:t/>
            </a:r>
            <a:br>
              <a:rPr lang="en-CA" dirty="0" smtClean="0">
                <a:effectLst/>
              </a:rPr>
            </a:br>
            <a:r>
              <a:rPr lang="en-CA" dirty="0" smtClean="0">
                <a:hlinkClick r:id="rId4"/>
              </a:rPr>
              <a:t>Audrey Watters</a:t>
            </a:r>
            <a:r>
              <a:rPr lang="en-CA" dirty="0" smtClean="0">
                <a:effectLst/>
              </a:rPr>
              <a:t>, </a:t>
            </a:r>
            <a:r>
              <a:rPr lang="en-CA" dirty="0" smtClean="0">
                <a:hlinkClick r:id="rId5"/>
              </a:rPr>
              <a:t>Hack Education</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Quite a good talk from Audrey Watters a few days ago in Edmonton. This post is the (sparse) slide deck and the (rich) text transcript. The gist? "We can reclaim the Web and more broadly </a:t>
            </a:r>
            <a:r>
              <a:rPr lang="en-CA" dirty="0" err="1" smtClean="0">
                <a:effectLst/>
              </a:rPr>
              <a:t>ed</a:t>
            </a:r>
            <a:r>
              <a:rPr lang="en-CA" dirty="0" smtClean="0">
                <a:effectLst/>
              </a:rPr>
              <a:t>-tech for teaching and learning. But we must reclaim control of the data, content, and knowledge we create. We are not resources to be mined. Learners do not enter our schools and in our libraries to become products for the textbook industry and the testing industry and the technology industry and the </a:t>
            </a:r>
            <a:r>
              <a:rPr lang="en-CA" dirty="0" err="1" smtClean="0">
                <a:effectLst/>
              </a:rPr>
              <a:t>ed</a:t>
            </a:r>
            <a:r>
              <a:rPr lang="en-CA" dirty="0" smtClean="0">
                <a:effectLst/>
              </a:rPr>
              <a:t>-tech industry to profit from."</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38</a:t>
            </a:fld>
            <a:endParaRPr lang="en-CA"/>
          </a:p>
        </p:txBody>
      </p:sp>
    </p:spTree>
    <p:extLst>
      <p:ext uri="{BB962C8B-B14F-4D97-AF65-F5344CB8AC3E}">
        <p14:creationId xmlns:p14="http://schemas.microsoft.com/office/powerpoint/2010/main" val="1656572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Shame on </a:t>
            </a:r>
            <a:r>
              <a:rPr lang="en-CA" b="1" dirty="0" err="1" smtClean="0">
                <a:effectLst/>
                <a:hlinkClick r:id="rId3"/>
              </a:rPr>
              <a:t>Slideshare</a:t>
            </a:r>
            <a:r>
              <a:rPr lang="en-CA" b="1" dirty="0" smtClean="0">
                <a:effectLst/>
                <a:hlinkClick r:id="rId3"/>
              </a:rPr>
              <a:t> and Lessons Learned</a:t>
            </a:r>
            <a:r>
              <a:rPr lang="en-CA" dirty="0" smtClean="0">
                <a:effectLst/>
              </a:rPr>
              <a:t/>
            </a:r>
            <a:br>
              <a:rPr lang="en-CA" dirty="0" smtClean="0">
                <a:effectLst/>
              </a:rPr>
            </a:br>
            <a:r>
              <a:rPr lang="en-CA" dirty="0" smtClean="0">
                <a:hlinkClick r:id="rId4"/>
              </a:rPr>
              <a:t>Lucy Gray</a:t>
            </a:r>
            <a:r>
              <a:rPr lang="en-CA" dirty="0" smtClean="0">
                <a:effectLst/>
              </a:rPr>
              <a:t>, </a:t>
            </a:r>
            <a:r>
              <a:rPr lang="en-CA" dirty="0" smtClean="0">
                <a:hlinkClick r:id="rId5"/>
              </a:rPr>
              <a:t>High </a:t>
            </a:r>
            <a:r>
              <a:rPr lang="en-CA" dirty="0" err="1" smtClean="0">
                <a:hlinkClick r:id="rId5"/>
              </a:rPr>
              <a:t>Techpectations</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As readers know, I use </a:t>
            </a:r>
            <a:r>
              <a:rPr lang="en-CA" dirty="0" err="1" smtClean="0">
                <a:effectLst/>
              </a:rPr>
              <a:t>Slideshare</a:t>
            </a:r>
            <a:r>
              <a:rPr lang="en-CA" dirty="0" smtClean="0">
                <a:effectLst/>
              </a:rPr>
              <a:t> a lot - I was one of the very first users of the service (there was once a time when most presentations on </a:t>
            </a:r>
            <a:r>
              <a:rPr lang="en-CA" dirty="0" err="1" smtClean="0">
                <a:effectLst/>
              </a:rPr>
              <a:t>Slideshare</a:t>
            </a:r>
            <a:r>
              <a:rPr lang="en-CA" dirty="0" smtClean="0">
                <a:effectLst/>
              </a:rPr>
              <a:t> were mine!) and use </a:t>
            </a:r>
            <a:r>
              <a:rPr lang="en-CA" dirty="0" err="1" smtClean="0">
                <a:effectLst/>
              </a:rPr>
              <a:t>Slideshare</a:t>
            </a:r>
            <a:r>
              <a:rPr lang="en-CA" dirty="0" smtClean="0">
                <a:effectLst/>
              </a:rPr>
              <a:t> as an integral part of my </a:t>
            </a:r>
            <a:r>
              <a:rPr lang="en-CA" dirty="0" smtClean="0">
                <a:effectLst/>
                <a:hlinkClick r:id="rId6"/>
              </a:rPr>
              <a:t>presentation</a:t>
            </a:r>
            <a:r>
              <a:rPr lang="en-CA" dirty="0" smtClean="0">
                <a:effectLst/>
              </a:rPr>
              <a:t> pages. So something like this is a worry - Lucy Gray saw all of her </a:t>
            </a:r>
            <a:r>
              <a:rPr lang="en-CA" dirty="0" err="1" smtClean="0">
                <a:effectLst/>
              </a:rPr>
              <a:t>Slideshare</a:t>
            </a:r>
            <a:r>
              <a:rPr lang="en-CA" dirty="0" smtClean="0">
                <a:effectLst/>
              </a:rPr>
              <a:t> presentations deleted and her account closed without notice or explanation. She has backups (phew!) but it's a major inconvenience. What's concerning is how arbitrary this was. Now I'm thinking seriously about a way to create my own embedded version of my presentations - anyone know how? - and dumping my </a:t>
            </a:r>
            <a:r>
              <a:rPr lang="en-CA" dirty="0" err="1" smtClean="0">
                <a:effectLst/>
              </a:rPr>
              <a:t>Slideshare</a:t>
            </a:r>
            <a:r>
              <a:rPr lang="en-CA" dirty="0" smtClean="0">
                <a:effectLst/>
              </a:rPr>
              <a:t> account.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39</a:t>
            </a:fld>
            <a:endParaRPr lang="en-CA"/>
          </a:p>
        </p:txBody>
      </p:sp>
    </p:spTree>
    <p:extLst>
      <p:ext uri="{BB962C8B-B14F-4D97-AF65-F5344CB8AC3E}">
        <p14:creationId xmlns:p14="http://schemas.microsoft.com/office/powerpoint/2010/main" val="2620779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How we're on the verge of an amazing new open web #</a:t>
            </a:r>
            <a:r>
              <a:rPr lang="en-CA" b="1" dirty="0" err="1" smtClean="0">
                <a:effectLst/>
                <a:hlinkClick r:id="rId3"/>
              </a:rPr>
              <a:t>indieweb</a:t>
            </a:r>
            <a:r>
              <a:rPr lang="en-CA" dirty="0" smtClean="0">
                <a:effectLst/>
              </a:rPr>
              <a:t/>
            </a:r>
            <a:br>
              <a:rPr lang="en-CA" dirty="0" smtClean="0">
                <a:effectLst/>
              </a:rPr>
            </a:br>
            <a:r>
              <a:rPr lang="en-CA" dirty="0" smtClean="0">
                <a:hlinkClick r:id="rId4"/>
              </a:rPr>
              <a:t>Ben Werdmuller</a:t>
            </a:r>
            <a:r>
              <a:rPr lang="en-CA" dirty="0" smtClean="0">
                <a:effectLst/>
              </a:rPr>
              <a:t>, </a:t>
            </a:r>
            <a:r>
              <a:rPr lang="en-CA" dirty="0" err="1" smtClean="0">
                <a:hlinkClick r:id="rId5"/>
              </a:rPr>
              <a:t>Benwerd</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Ben Werdmuller may have a </a:t>
            </a:r>
            <a:r>
              <a:rPr lang="en-CA" dirty="0" err="1" smtClean="0">
                <a:effectLst/>
                <a:hlinkClick r:id="rId6"/>
              </a:rPr>
              <a:t>startup</a:t>
            </a:r>
            <a:r>
              <a:rPr lang="en-CA" dirty="0" smtClean="0">
                <a:effectLst/>
              </a:rPr>
              <a:t> invested in the concept, but his view of an </a:t>
            </a:r>
            <a:r>
              <a:rPr lang="en-CA" dirty="0" err="1" smtClean="0">
                <a:effectLst/>
              </a:rPr>
              <a:t>indieweb</a:t>
            </a:r>
            <a:r>
              <a:rPr lang="en-CA" dirty="0" smtClean="0">
                <a:effectLst/>
              </a:rPr>
              <a:t> is sound and something I support (see also, "</a:t>
            </a:r>
            <a:r>
              <a:rPr lang="en-CA" dirty="0" smtClean="0">
                <a:effectLst/>
                <a:hlinkClick r:id="rId7"/>
              </a:rPr>
              <a:t>domain of one's own</a:t>
            </a:r>
            <a:r>
              <a:rPr lang="en-CA" dirty="0" smtClean="0">
                <a:effectLst/>
              </a:rPr>
              <a:t>"). "The idea is simple: instead of everyone giving all their information to a site like Facebook, they keep it themselves, but still get to communicate easily using all of the great user experience discoveries we've made. You can still share </a:t>
            </a:r>
            <a:r>
              <a:rPr lang="en-CA" dirty="0" err="1" smtClean="0">
                <a:effectLst/>
              </a:rPr>
              <a:t>selfies</a:t>
            </a:r>
            <a:r>
              <a:rPr lang="en-CA" dirty="0" smtClean="0">
                <a:effectLst/>
              </a:rPr>
              <a:t>, make friends, listen to music together and share links, but now you do it in a space that's really yours, and that you get to have more control over."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40</a:t>
            </a:fld>
            <a:endParaRPr lang="en-CA"/>
          </a:p>
        </p:txBody>
      </p:sp>
    </p:spTree>
    <p:extLst>
      <p:ext uri="{BB962C8B-B14F-4D97-AF65-F5344CB8AC3E}">
        <p14:creationId xmlns:p14="http://schemas.microsoft.com/office/powerpoint/2010/main" val="2686581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hlinkClick r:id="rId3"/>
              </a:rPr>
              <a:t>Demoting Social Silos to Syndication Endpoints</a:t>
            </a:r>
            <a:r>
              <a:rPr lang="en-CA" b="1" dirty="0" smtClean="0"/>
              <a:t> </a:t>
            </a:r>
            <a:r>
              <a:rPr lang="en-CA" dirty="0" smtClean="0"/>
              <a:t>David Wiley discovers </a:t>
            </a:r>
            <a:r>
              <a:rPr lang="en-CA" dirty="0" smtClean="0">
                <a:hlinkClick r:id="rId4"/>
              </a:rPr>
              <a:t>Known</a:t>
            </a:r>
            <a:r>
              <a:rPr lang="en-CA" dirty="0" smtClean="0"/>
              <a:t> and the result is magical. "Known is a publication platform that uses the “</a:t>
            </a:r>
            <a:r>
              <a:rPr lang="en-CA" dirty="0" smtClean="0">
                <a:hlinkClick r:id="rId5"/>
              </a:rPr>
              <a:t>POSSE</a:t>
            </a:r>
            <a:r>
              <a:rPr lang="en-CA" dirty="0" smtClean="0"/>
              <a:t>” publication model, where POSSE stands for “Publish (on your) Own Site, Syndicate Elsewhere”. .. The POSSE model is just beautiful. It represents everything empowering about the Reclaim and Retain work. In fact, the more I wrapped my head around it, the more excited I got." See </a:t>
            </a:r>
            <a:r>
              <a:rPr lang="en-CA" dirty="0" smtClean="0">
                <a:hlinkClick r:id="rId6"/>
              </a:rPr>
              <a:t>more about Known.</a:t>
            </a:r>
            <a:r>
              <a:rPr lang="en-CA" dirty="0" smtClean="0"/>
              <a:t> This is the model - promoted here through everything from </a:t>
            </a:r>
            <a:r>
              <a:rPr lang="en-CA" dirty="0" err="1" smtClean="0">
                <a:hlinkClick r:id="rId7"/>
              </a:rPr>
              <a:t>indiweb</a:t>
            </a:r>
            <a:r>
              <a:rPr lang="en-CA" dirty="0" smtClean="0"/>
              <a:t> to </a:t>
            </a:r>
            <a:r>
              <a:rPr lang="en-CA" dirty="0" smtClean="0">
                <a:hlinkClick r:id="rId8"/>
              </a:rPr>
              <a:t>Diaspora</a:t>
            </a:r>
            <a:r>
              <a:rPr lang="en-CA" dirty="0" smtClean="0"/>
              <a:t> to syndication itself - that we've been taking about here for years. It's the basis for the personal learning environment. It's the basis for mesh networking. Welcome to the future, David. Maybe you want to read </a:t>
            </a:r>
            <a:r>
              <a:rPr lang="en-CA" dirty="0" smtClean="0">
                <a:hlinkClick r:id="rId9"/>
              </a:rPr>
              <a:t>this</a:t>
            </a:r>
            <a:r>
              <a:rPr lang="en-CA" dirty="0" smtClean="0"/>
              <a:t> (and </a:t>
            </a:r>
            <a:r>
              <a:rPr lang="en-CA" dirty="0" smtClean="0">
                <a:hlinkClick r:id="rId10"/>
              </a:rPr>
              <a:t>this</a:t>
            </a:r>
            <a:r>
              <a:rPr lang="en-CA" dirty="0" smtClean="0"/>
              <a:t>) and we can talk about breaking down the silos and building indie learning. Via </a:t>
            </a:r>
            <a:r>
              <a:rPr lang="en-CA" dirty="0" smtClean="0">
                <a:hlinkClick r:id="rId11"/>
              </a:rPr>
              <a:t>Jim Groom</a:t>
            </a:r>
            <a:r>
              <a:rPr lang="en-CA" dirty="0" smtClean="0"/>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41</a:t>
            </a:fld>
            <a:endParaRPr lang="en-CA"/>
          </a:p>
        </p:txBody>
      </p:sp>
    </p:spTree>
    <p:extLst>
      <p:ext uri="{BB962C8B-B14F-4D97-AF65-F5344CB8AC3E}">
        <p14:creationId xmlns:p14="http://schemas.microsoft.com/office/powerpoint/2010/main" val="4251561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Reclaiming Education</a:t>
            </a:r>
            <a:r>
              <a:rPr lang="en-CA" dirty="0" smtClean="0">
                <a:effectLst/>
              </a:rPr>
              <a:t/>
            </a:r>
            <a:br>
              <a:rPr lang="en-CA" dirty="0" smtClean="0">
                <a:effectLst/>
              </a:rPr>
            </a:br>
            <a:r>
              <a:rPr lang="en-CA" dirty="0" smtClean="0">
                <a:hlinkClick r:id="rId4"/>
              </a:rPr>
              <a:t>Jim Groom</a:t>
            </a:r>
            <a:r>
              <a:rPr lang="en-CA" dirty="0" smtClean="0">
                <a:effectLst/>
              </a:rPr>
              <a:t>, </a:t>
            </a:r>
            <a:r>
              <a:rPr lang="en-CA" dirty="0" smtClean="0">
                <a:hlinkClick r:id="rId5"/>
              </a:rPr>
              <a:t>Brian Lamb</a:t>
            </a:r>
            <a:r>
              <a:rPr lang="en-CA" dirty="0" smtClean="0">
                <a:effectLst/>
              </a:rPr>
              <a:t>, </a:t>
            </a:r>
            <a:r>
              <a:rPr lang="en-CA" dirty="0" smtClean="0">
                <a:hlinkClick r:id="rId6"/>
              </a:rPr>
              <a:t>EDUCAUSE Review</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I guess everybody knows I'm a fully paid up subscriber to this vision, and I really appreciate Jim Groom and Brian Lamb's statement of it: "Starting now. A technology that allows for limitless reproduction of knowledge resources, instantaneous global sharing and cooperation, and all the powerful benefits of digital manipulation, recombination, and computation must be a '</a:t>
            </a:r>
            <a:r>
              <a:rPr lang="en-CA" dirty="0" smtClean="0">
                <a:effectLst/>
                <a:hlinkClick r:id="rId7"/>
              </a:rPr>
              <a:t>bag of gold</a:t>
            </a:r>
            <a:r>
              <a:rPr lang="en-CA" dirty="0" smtClean="0">
                <a:effectLst/>
              </a:rPr>
              <a:t>' for scholarship and for learning." Be sure to look at the very top of the article for the link to case studies - otherwise you'll miss half of what's there. See also </a:t>
            </a:r>
            <a:r>
              <a:rPr lang="en-CA" dirty="0" smtClean="0">
                <a:effectLst/>
                <a:hlinkClick r:id="rId8"/>
              </a:rPr>
              <a:t>Groom's post</a:t>
            </a:r>
            <a:r>
              <a:rPr lang="en-CA" dirty="0" smtClean="0">
                <a:effectLst/>
              </a:rPr>
              <a:t> on reclaiming innovation, which in turn contains some good videos, including </a:t>
            </a:r>
            <a:r>
              <a:rPr lang="en-CA" dirty="0" smtClean="0">
                <a:effectLst/>
                <a:hlinkClick r:id="rId9"/>
              </a:rPr>
              <a:t>this one</a:t>
            </a:r>
            <a:r>
              <a:rPr lang="en-CA" dirty="0" smtClean="0">
                <a:effectLst/>
              </a:rPr>
              <a:t> from Audrey Watters and Kin Lane.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42</a:t>
            </a:fld>
            <a:endParaRPr lang="en-CA"/>
          </a:p>
        </p:txBody>
      </p:sp>
    </p:spTree>
    <p:extLst>
      <p:ext uri="{BB962C8B-B14F-4D97-AF65-F5344CB8AC3E}">
        <p14:creationId xmlns:p14="http://schemas.microsoft.com/office/powerpoint/2010/main" val="2497853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Adapt Learning</a:t>
            </a:r>
            <a:r>
              <a:rPr lang="en-CA" dirty="0" smtClean="0">
                <a:effectLst/>
              </a:rPr>
              <a:t/>
            </a:r>
            <a:br>
              <a:rPr lang="en-CA" dirty="0" smtClean="0">
                <a:effectLst/>
              </a:rPr>
            </a:br>
            <a:r>
              <a:rPr lang="en-CA" dirty="0" smtClean="0">
                <a:hlinkClick r:id="rId4"/>
              </a:rPr>
              <a:t>Adapt Learning</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effort devoted to, as their website says, "create, as a community, the leading e-learning authoring tool for producing responsive content... to develop a freely available authoring tool for organisations that wish to develop their own responsive e-learning content... [and] to encourage a large, global community of end users and developers." </a:t>
            </a:r>
            <a:r>
              <a:rPr lang="en-CA" dirty="0" smtClean="0">
                <a:effectLst/>
                <a:hlinkClick r:id="rId5"/>
              </a:rPr>
              <a:t>Version 1.1</a:t>
            </a:r>
            <a:r>
              <a:rPr lang="en-CA" dirty="0" smtClean="0">
                <a:effectLst/>
              </a:rPr>
              <a:t> of their framework has just been released. Interestingly, the code available is all </a:t>
            </a:r>
            <a:r>
              <a:rPr lang="en-CA" dirty="0" err="1" smtClean="0">
                <a:effectLst/>
              </a:rPr>
              <a:t>Javascript</a:t>
            </a:r>
            <a:r>
              <a:rPr lang="en-CA" dirty="0" smtClean="0">
                <a:effectLst/>
              </a:rPr>
              <a:t> and Less (CSS). View the </a:t>
            </a:r>
            <a:r>
              <a:rPr lang="en-CA" dirty="0" smtClean="0">
                <a:effectLst/>
                <a:hlinkClick r:id="rId6"/>
              </a:rPr>
              <a:t>demo here</a:t>
            </a:r>
            <a:r>
              <a:rPr lang="en-CA" dirty="0" smtClean="0">
                <a:effectLst/>
              </a:rPr>
              <a:t>. Adapt is an open source project established by </a:t>
            </a:r>
            <a:r>
              <a:rPr lang="en-CA" dirty="0" smtClean="0">
                <a:effectLst/>
                <a:hlinkClick r:id="rId7"/>
              </a:rPr>
              <a:t>City &amp; Guilds </a:t>
            </a:r>
            <a:r>
              <a:rPr lang="en-CA" dirty="0" err="1" smtClean="0">
                <a:effectLst/>
                <a:hlinkClick r:id="rId7"/>
              </a:rPr>
              <a:t>Kineo</a:t>
            </a:r>
            <a:r>
              <a:rPr lang="en-CA" dirty="0" smtClean="0">
                <a:effectLst/>
              </a:rPr>
              <a:t>, </a:t>
            </a:r>
            <a:r>
              <a:rPr lang="en-CA" dirty="0" smtClean="0">
                <a:effectLst/>
                <a:hlinkClick r:id="rId8"/>
              </a:rPr>
              <a:t>Learning Pool</a:t>
            </a:r>
            <a:r>
              <a:rPr lang="en-CA" dirty="0" smtClean="0">
                <a:effectLst/>
              </a:rPr>
              <a:t> and </a:t>
            </a:r>
            <a:r>
              <a:rPr lang="en-CA" dirty="0" smtClean="0">
                <a:effectLst/>
                <a:hlinkClick r:id="rId9"/>
              </a:rPr>
              <a:t>Sponge UK</a:t>
            </a:r>
            <a:r>
              <a:rPr lang="en-CA" dirty="0" smtClean="0">
                <a:effectLst/>
              </a:rPr>
              <a:t>.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43</a:t>
            </a:fld>
            <a:endParaRPr lang="en-CA"/>
          </a:p>
        </p:txBody>
      </p:sp>
    </p:spTree>
    <p:extLst>
      <p:ext uri="{BB962C8B-B14F-4D97-AF65-F5344CB8AC3E}">
        <p14:creationId xmlns:p14="http://schemas.microsoft.com/office/powerpoint/2010/main" val="1484598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Under the Hood of Thoughtvectors.net</a:t>
            </a:r>
            <a:r>
              <a:rPr lang="en-CA" dirty="0" smtClean="0">
                <a:effectLst/>
              </a:rPr>
              <a:t/>
            </a:r>
            <a:br>
              <a:rPr lang="en-CA" dirty="0" smtClean="0">
                <a:effectLst/>
              </a:rPr>
            </a:br>
            <a:r>
              <a:rPr lang="en-CA" dirty="0" smtClean="0">
                <a:hlinkClick r:id="rId4"/>
              </a:rPr>
              <a:t>Alan Levine</a:t>
            </a:r>
            <a:r>
              <a:rPr lang="en-CA" dirty="0" smtClean="0">
                <a:effectLst/>
              </a:rPr>
              <a:t>, </a:t>
            </a:r>
            <a:r>
              <a:rPr lang="en-CA" dirty="0" err="1" smtClean="0">
                <a:hlinkClick r:id="rId5"/>
              </a:rPr>
              <a:t>CogDogBlog</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Long, technical and very useful post (for those so inclined) on how to set up </a:t>
            </a:r>
            <a:r>
              <a:rPr lang="en-CA" dirty="0" err="1" smtClean="0">
                <a:effectLst/>
              </a:rPr>
              <a:t>cMOOC</a:t>
            </a:r>
            <a:r>
              <a:rPr lang="en-CA" dirty="0" smtClean="0">
                <a:effectLst/>
              </a:rPr>
              <a:t>-style website for your class. It's not an easy read but if you're looking to set something like this up using a WordPress installation, it even has script samples for useful functions (like how to find the RSS feed of a blog given the URL).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44</a:t>
            </a:fld>
            <a:endParaRPr lang="en-CA"/>
          </a:p>
        </p:txBody>
      </p:sp>
    </p:spTree>
    <p:extLst>
      <p:ext uri="{BB962C8B-B14F-4D97-AF65-F5344CB8AC3E}">
        <p14:creationId xmlns:p14="http://schemas.microsoft.com/office/powerpoint/2010/main" val="2228450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eLearning Africa’s memorable keynote quotes</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eLearning Africa News</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Nice quick summary of the key messages from the eLearning Africa keynotes, and a quick snapshot of thinking from the conference. For example: "Everyone knows that knowledge is growing at an increasing depth and an increasing breadth, so you need people which can constantly learn and bridge that gap even while they’re in their current jobs." </a:t>
            </a:r>
            <a:r>
              <a:rPr lang="en-CA" b="1" dirty="0" err="1" smtClean="0">
                <a:effectLst/>
                <a:hlinkClick r:id="rId6"/>
              </a:rPr>
              <a:t>Iyadunni</a:t>
            </a:r>
            <a:r>
              <a:rPr lang="en-CA" b="1" dirty="0" smtClean="0">
                <a:effectLst/>
                <a:hlinkClick r:id="rId6"/>
              </a:rPr>
              <a:t> </a:t>
            </a:r>
            <a:r>
              <a:rPr lang="en-CA" b="1" dirty="0" err="1" smtClean="0">
                <a:effectLst/>
                <a:hlinkClick r:id="rId6"/>
              </a:rPr>
              <a:t>Olubode</a:t>
            </a:r>
            <a:r>
              <a:rPr lang="en-CA" dirty="0" smtClean="0">
                <a:effectLst/>
              </a:rPr>
              <a:t>, Executive Director, LEAP Africa Ltd/</a:t>
            </a:r>
            <a:r>
              <a:rPr lang="en-CA" dirty="0" err="1" smtClean="0">
                <a:effectLst/>
              </a:rPr>
              <a:t>Gte</a:t>
            </a:r>
            <a:r>
              <a:rPr lang="en-CA" dirty="0" smtClean="0">
                <a:effectLst/>
              </a:rPr>
              <a:t>., Nigeria.</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a:t>
            </a:fld>
            <a:endParaRPr lang="en-CA"/>
          </a:p>
        </p:txBody>
      </p:sp>
    </p:spTree>
    <p:extLst>
      <p:ext uri="{BB962C8B-B14F-4D97-AF65-F5344CB8AC3E}">
        <p14:creationId xmlns:p14="http://schemas.microsoft.com/office/powerpoint/2010/main" val="796087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Washington Post, New York Times and Mozilla team up for new Web site comment system</a:t>
            </a:r>
            <a:r>
              <a:rPr lang="en-CA" dirty="0" smtClean="0">
                <a:effectLst/>
              </a:rPr>
              <a:t/>
            </a:r>
            <a:br>
              <a:rPr lang="en-CA" dirty="0" smtClean="0">
                <a:effectLst/>
              </a:rPr>
            </a:br>
            <a:r>
              <a:rPr lang="en-CA" dirty="0" smtClean="0">
                <a:hlinkClick r:id="rId4"/>
              </a:rPr>
              <a:t>Paul </a:t>
            </a:r>
            <a:r>
              <a:rPr lang="en-CA" dirty="0" err="1" smtClean="0">
                <a:hlinkClick r:id="rId4"/>
              </a:rPr>
              <a:t>Farhi</a:t>
            </a:r>
            <a:r>
              <a:rPr lang="en-CA" dirty="0" smtClean="0">
                <a:effectLst/>
              </a:rPr>
              <a:t>, </a:t>
            </a:r>
            <a:r>
              <a:rPr lang="en-CA" dirty="0" smtClean="0">
                <a:hlinkClick r:id="rId5"/>
              </a:rPr>
              <a:t>Washington Post</a:t>
            </a:r>
            <a:r>
              <a:rPr lang="en-CA" dirty="0" smtClean="0">
                <a:effectLst/>
              </a:rPr>
              <a:t>, Jun 20, 2014</a:t>
            </a:r>
            <a:br>
              <a:rPr lang="en-CA" dirty="0" smtClean="0">
                <a:effectLst/>
              </a:rPr>
            </a:br>
            <a:r>
              <a:rPr lang="en-CA" i="1" dirty="0" smtClean="0">
                <a:effectLst/>
              </a:rPr>
              <a:t>Commentary by Stephen Downes</a:t>
            </a:r>
            <a:r>
              <a:rPr lang="en-CA" dirty="0" smtClean="0">
                <a:effectLst/>
              </a:rPr>
              <a:t> </a:t>
            </a:r>
          </a:p>
          <a:p>
            <a:r>
              <a:rPr lang="en-CA" dirty="0" smtClean="0">
                <a:effectLst/>
              </a:rPr>
              <a:t>I want this: "The Washington Post, the New York Times and software developer Mozilla will team up to create digital tools that will make it easier for readers to post comments and photos on news sites and to interact with journalists and each other." People complain about the </a:t>
            </a:r>
            <a:r>
              <a:rPr lang="en-CA" dirty="0" err="1" smtClean="0">
                <a:effectLst/>
              </a:rPr>
              <a:t>gRSShopper</a:t>
            </a:r>
            <a:r>
              <a:rPr lang="en-CA" dirty="0" smtClean="0">
                <a:effectLst/>
              </a:rPr>
              <a:t> comment system more than anything else, but I've resisted focusing my energies on developing a centralized system. But this (as compared to the extant </a:t>
            </a:r>
            <a:r>
              <a:rPr lang="en-CA" dirty="0" err="1" smtClean="0">
                <a:effectLst/>
                <a:hlinkClick r:id="rId6"/>
              </a:rPr>
              <a:t>Disqus</a:t>
            </a:r>
            <a:r>
              <a:rPr lang="en-CA" dirty="0" smtClean="0">
                <a:effectLst/>
              </a:rPr>
              <a:t> system) might be the ticket. </a:t>
            </a:r>
            <a:r>
              <a:rPr lang="en-CA" dirty="0" smtClean="0">
                <a:effectLst/>
                <a:hlinkClick r:id="rId7"/>
              </a:rPr>
              <a:t>More commentary</a:t>
            </a:r>
            <a:r>
              <a:rPr lang="en-CA" dirty="0" smtClean="0">
                <a:effectLst/>
              </a:rPr>
              <a:t>: “The complicated thing about this is it’s going to be a lot of different pieces that need to be interoperable, and not just once, but across the web.” Mathew Ingram writes that it "</a:t>
            </a:r>
            <a:r>
              <a:rPr lang="en-CA" dirty="0" smtClean="0">
                <a:effectLst/>
                <a:hlinkClick r:id="rId8"/>
              </a:rPr>
              <a:t>sounds a little like an open-source version of </a:t>
            </a:r>
            <a:r>
              <a:rPr lang="en-CA" dirty="0" err="1" smtClean="0">
                <a:effectLst/>
                <a:hlinkClick r:id="rId8"/>
              </a:rPr>
              <a:t>Kinja</a:t>
            </a:r>
            <a:r>
              <a:rPr lang="en-CA" dirty="0" smtClean="0">
                <a:effectLst/>
              </a:rPr>
              <a:t>." More from </a:t>
            </a:r>
            <a:r>
              <a:rPr lang="en-CA" dirty="0" err="1" smtClean="0">
                <a:effectLst/>
                <a:hlinkClick r:id="rId9"/>
              </a:rPr>
              <a:t>Poynter</a:t>
            </a:r>
            <a:r>
              <a:rPr lang="en-CA" dirty="0" smtClean="0">
                <a:effectLst/>
              </a:rPr>
              <a:t>, </a:t>
            </a:r>
            <a:r>
              <a:rPr lang="en-CA" dirty="0" smtClean="0">
                <a:effectLst/>
                <a:hlinkClick r:id="rId10"/>
              </a:rPr>
              <a:t>Dave </a:t>
            </a:r>
            <a:r>
              <a:rPr lang="en-CA" dirty="0" err="1" smtClean="0">
                <a:effectLst/>
                <a:hlinkClick r:id="rId10"/>
              </a:rPr>
              <a:t>Winer</a:t>
            </a:r>
            <a:r>
              <a:rPr lang="en-CA" dirty="0" smtClean="0">
                <a:effectLst/>
              </a:rPr>
              <a:t> (who argues for a more distributed system), </a:t>
            </a:r>
            <a:r>
              <a:rPr lang="en-CA" dirty="0" err="1" smtClean="0">
                <a:effectLst/>
                <a:hlinkClick r:id="rId11"/>
              </a:rPr>
              <a:t>Denovati</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45</a:t>
            </a:fld>
            <a:endParaRPr lang="en-CA"/>
          </a:p>
        </p:txBody>
      </p:sp>
    </p:spTree>
    <p:extLst>
      <p:ext uri="{BB962C8B-B14F-4D97-AF65-F5344CB8AC3E}">
        <p14:creationId xmlns:p14="http://schemas.microsoft.com/office/powerpoint/2010/main" val="63767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Beyond the stack</a:t>
            </a:r>
            <a:r>
              <a:rPr lang="en-CA" dirty="0" smtClean="0">
                <a:effectLst/>
              </a:rPr>
              <a:t/>
            </a:r>
            <a:br>
              <a:rPr lang="en-CA" dirty="0" smtClean="0">
                <a:effectLst/>
              </a:rPr>
            </a:br>
            <a:r>
              <a:rPr lang="en-CA" dirty="0" smtClean="0">
                <a:hlinkClick r:id="rId4"/>
              </a:rPr>
              <a:t>Mike </a:t>
            </a:r>
            <a:r>
              <a:rPr lang="en-CA" dirty="0" err="1" smtClean="0">
                <a:hlinkClick r:id="rId4"/>
              </a:rPr>
              <a:t>Loukides</a:t>
            </a:r>
            <a:r>
              <a:rPr lang="en-CA" dirty="0" smtClean="0">
                <a:effectLst/>
              </a:rPr>
              <a:t>, </a:t>
            </a:r>
            <a:r>
              <a:rPr lang="en-CA" dirty="0" smtClean="0">
                <a:hlinkClick r:id="rId5"/>
              </a:rPr>
              <a:t>O'Reilly Radar</a:t>
            </a:r>
            <a:r>
              <a:rPr lang="en-CA" dirty="0" smtClean="0">
                <a:effectLst/>
              </a:rPr>
              <a:t>, May 30, 2014</a:t>
            </a:r>
            <a:br>
              <a:rPr lang="en-CA" dirty="0" smtClean="0">
                <a:effectLst/>
              </a:rPr>
            </a:br>
            <a:r>
              <a:rPr lang="en-CA" i="1" dirty="0" smtClean="0">
                <a:effectLst/>
              </a:rPr>
              <a:t>Commentary by Stephen Downes</a:t>
            </a:r>
            <a:r>
              <a:rPr lang="en-CA" dirty="0" smtClean="0">
                <a:effectLst/>
              </a:rPr>
              <a:t> </a:t>
            </a:r>
          </a:p>
          <a:p>
            <a:r>
              <a:rPr lang="en-CA" dirty="0" smtClean="0">
                <a:effectLst/>
              </a:rPr>
              <a:t>One of the interesting 'behind the scenes' things about the new MOOC platforms is the way they're built: </a:t>
            </a:r>
            <a:r>
              <a:rPr lang="en-CA" dirty="0" smtClean="0">
                <a:effectLst/>
                <a:hlinkClick r:id="rId6"/>
              </a:rPr>
              <a:t>distributed computing</a:t>
            </a:r>
            <a:r>
              <a:rPr lang="en-CA" dirty="0" smtClean="0">
                <a:effectLst/>
              </a:rPr>
              <a:t>. Coursera, for example, </a:t>
            </a:r>
            <a:r>
              <a:rPr lang="en-CA" dirty="0" smtClean="0">
                <a:effectLst/>
                <a:hlinkClick r:id="rId7"/>
              </a:rPr>
              <a:t>relies</a:t>
            </a:r>
            <a:r>
              <a:rPr lang="en-CA" dirty="0" smtClean="0">
                <a:effectLst/>
              </a:rPr>
              <a:t> on Amazon Web Services (AWS). </a:t>
            </a:r>
            <a:r>
              <a:rPr lang="en-CA" dirty="0" err="1" smtClean="0">
                <a:effectLst/>
              </a:rPr>
              <a:t>EdX's</a:t>
            </a:r>
            <a:r>
              <a:rPr lang="en-CA" dirty="0" smtClean="0">
                <a:effectLst/>
              </a:rPr>
              <a:t> default distribution </a:t>
            </a:r>
            <a:r>
              <a:rPr lang="en-CA" dirty="0" smtClean="0">
                <a:effectLst/>
                <a:hlinkClick r:id="rId8"/>
              </a:rPr>
              <a:t>also</a:t>
            </a:r>
            <a:r>
              <a:rPr lang="en-CA" dirty="0" smtClean="0">
                <a:effectLst/>
              </a:rPr>
              <a:t> uses AWS. As </a:t>
            </a:r>
            <a:r>
              <a:rPr lang="en-CA" dirty="0" err="1" smtClean="0">
                <a:effectLst/>
              </a:rPr>
              <a:t>tghe</a:t>
            </a:r>
            <a:r>
              <a:rPr lang="en-CA" dirty="0" smtClean="0">
                <a:effectLst/>
              </a:rPr>
              <a:t> article states, "A new toolset has grown up to support the development of massively distributed applications. We call this new toolset the Distributed Developer’s Stack (DDS)." This article is a good overview of the new paradigm.</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46</a:t>
            </a:fld>
            <a:endParaRPr lang="en-CA"/>
          </a:p>
        </p:txBody>
      </p:sp>
    </p:spTree>
    <p:extLst>
      <p:ext uri="{BB962C8B-B14F-4D97-AF65-F5344CB8AC3E}">
        <p14:creationId xmlns:p14="http://schemas.microsoft.com/office/powerpoint/2010/main" val="1717104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What is Schema.org?</a:t>
            </a:r>
            <a:r>
              <a:rPr lang="en-CA" dirty="0" smtClean="0">
                <a:effectLst/>
              </a:rPr>
              <a:t/>
            </a:r>
            <a:br>
              <a:rPr lang="en-CA" dirty="0" smtClean="0">
                <a:effectLst/>
              </a:rPr>
            </a:br>
            <a:r>
              <a:rPr lang="en-CA" dirty="0" smtClean="0">
                <a:hlinkClick r:id="rId4"/>
              </a:rPr>
              <a:t>Phil Barker</a:t>
            </a:r>
            <a:r>
              <a:rPr lang="en-CA" dirty="0" smtClean="0">
                <a:effectLst/>
              </a:rPr>
              <a:t>, </a:t>
            </a:r>
            <a:r>
              <a:rPr lang="en-CA" dirty="0" smtClean="0">
                <a:hlinkClick r:id="rId5"/>
              </a:rPr>
              <a:t>Lorna M. Campbell</a:t>
            </a:r>
            <a:r>
              <a:rPr lang="en-CA" dirty="0" smtClean="0">
                <a:effectLst/>
              </a:rPr>
              <a:t>, </a:t>
            </a:r>
            <a:r>
              <a:rPr lang="en-CA" dirty="0" smtClean="0">
                <a:hlinkClick r:id="rId6"/>
              </a:rPr>
              <a:t>CETIS</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Schema.org has been around for a while. But if you're not familiar with it, and need to know about web page indexing on a technical level, this is an important read. "Schema.org is a joint initiative of the search engines Google, Bing, Yahoo and </a:t>
            </a:r>
            <a:r>
              <a:rPr lang="en-CA" dirty="0" err="1" smtClean="0">
                <a:effectLst/>
              </a:rPr>
              <a:t>Yandex</a:t>
            </a:r>
            <a:r>
              <a:rPr lang="en-CA" dirty="0" smtClean="0">
                <a:effectLst/>
              </a:rPr>
              <a:t> aimed at making it easier to index web pages... This briefing describes schema.org for a technical audience. It is aimed at people who may want to implement schema.org markup in websites or other tools they build but who wish to know more about the technical approach behind schema.org and how to implement it."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47</a:t>
            </a:fld>
            <a:endParaRPr lang="en-CA"/>
          </a:p>
        </p:txBody>
      </p:sp>
    </p:spTree>
    <p:extLst>
      <p:ext uri="{BB962C8B-B14F-4D97-AF65-F5344CB8AC3E}">
        <p14:creationId xmlns:p14="http://schemas.microsoft.com/office/powerpoint/2010/main" val="2630774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Bitnami</a:t>
            </a:r>
            <a:r>
              <a:rPr lang="en-CA" dirty="0" smtClean="0">
                <a:effectLst/>
              </a:rPr>
              <a:t/>
            </a:r>
            <a:br>
              <a:rPr lang="en-CA" dirty="0" smtClean="0">
                <a:effectLst/>
              </a:rPr>
            </a:br>
            <a:r>
              <a:rPr lang="en-CA" dirty="0" err="1" smtClean="0">
                <a:hlinkClick r:id="rId4"/>
              </a:rPr>
              <a:t>Bitnami</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very nice. "Bitnami is an app store for server software. Install your favorite applications in your own servers or </a:t>
            </a:r>
            <a:r>
              <a:rPr lang="en-CA" dirty="0" smtClean="0">
                <a:effectLst/>
                <a:hlinkClick r:id="rId5"/>
              </a:rPr>
              <a:t>run them in the cloud</a:t>
            </a:r>
            <a:r>
              <a:rPr lang="en-CA" dirty="0" smtClean="0">
                <a:effectLst/>
              </a:rPr>
              <a:t>. Select one app to get started or </a:t>
            </a:r>
            <a:r>
              <a:rPr lang="en-CA" dirty="0" smtClean="0">
                <a:effectLst/>
                <a:hlinkClick r:id="rId6"/>
              </a:rPr>
              <a:t>learn more</a:t>
            </a:r>
            <a:r>
              <a:rPr lang="en-CA" dirty="0" smtClean="0">
                <a:effectLst/>
              </a:rPr>
              <a:t> about what makes Bitnami special." No, it's not free (of course). There are demo modes, but they're short-lived. For your own cloud server you'll need to enter your Amazon Web Service credentials.</a:t>
            </a:r>
          </a:p>
          <a:p>
            <a:r>
              <a:rPr lang="en-CA" dirty="0" smtClean="0">
                <a:effectLst/>
              </a:rPr>
              <a:t/>
            </a:r>
            <a:br>
              <a:rPr lang="en-CA" dirty="0" smtClean="0">
                <a:effectLst/>
              </a:rPr>
            </a:br>
            <a:r>
              <a:rPr lang="en-CA" dirty="0" smtClean="0">
                <a:effectLst/>
              </a:rPr>
              <a:t>For more on this, see this </a:t>
            </a:r>
            <a:r>
              <a:rPr lang="en-CA" dirty="0" smtClean="0">
                <a:effectLst/>
                <a:hlinkClick r:id="rId7"/>
              </a:rPr>
              <a:t>great post from Jim Groom</a:t>
            </a:r>
            <a:r>
              <a:rPr lang="en-CA" dirty="0" smtClean="0">
                <a:effectLst/>
              </a:rPr>
              <a:t> outlining how he created a Ghost service. He describes how it works: "AWS provides a relatively easy way to install an application like Ghost, which has unique server dependencies, by tapping into Amazon’s marketplace of </a:t>
            </a:r>
            <a:r>
              <a:rPr lang="en-CA" dirty="0" smtClean="0">
                <a:effectLst/>
                <a:hlinkClick r:id="rId8"/>
              </a:rPr>
              <a:t>Community Images</a:t>
            </a:r>
            <a:r>
              <a:rPr lang="en-CA" dirty="0" smtClean="0">
                <a:effectLst/>
              </a:rPr>
              <a:t>. These are searchable, virtualized packages that take care of all the server settings for a given application, enabling you to get up and running quickly and easily."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48</a:t>
            </a:fld>
            <a:endParaRPr lang="en-CA"/>
          </a:p>
        </p:txBody>
      </p:sp>
    </p:spTree>
    <p:extLst>
      <p:ext uri="{BB962C8B-B14F-4D97-AF65-F5344CB8AC3E}">
        <p14:creationId xmlns:p14="http://schemas.microsoft.com/office/powerpoint/2010/main" val="1530893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Out in the Open: The Tiny Box That Lets You Take Your Data Back From Google</a:t>
            </a:r>
            <a:r>
              <a:rPr lang="en-CA" dirty="0" smtClean="0">
                <a:effectLst/>
              </a:rPr>
              <a:t/>
            </a:r>
            <a:br>
              <a:rPr lang="en-CA" dirty="0" smtClean="0">
                <a:effectLst/>
              </a:rPr>
            </a:br>
            <a:r>
              <a:rPr lang="en-CA" dirty="0" err="1" smtClean="0">
                <a:hlinkClick r:id="rId4"/>
              </a:rPr>
              <a:t>Klint</a:t>
            </a:r>
            <a:r>
              <a:rPr lang="en-CA" dirty="0" smtClean="0">
                <a:hlinkClick r:id="rId4"/>
              </a:rPr>
              <a:t> Finley</a:t>
            </a:r>
            <a:r>
              <a:rPr lang="en-CA" dirty="0" smtClean="0">
                <a:effectLst/>
              </a:rPr>
              <a:t>, </a:t>
            </a:r>
            <a:r>
              <a:rPr lang="en-CA" dirty="0" smtClean="0">
                <a:hlinkClick r:id="rId5"/>
              </a:rPr>
              <a:t>Wired</a:t>
            </a:r>
            <a:r>
              <a:rPr lang="en-CA" dirty="0" smtClean="0">
                <a:effectLst/>
              </a:rPr>
              <a:t>, May 12, 2014</a:t>
            </a:r>
            <a:br>
              <a:rPr lang="en-CA" dirty="0" smtClean="0">
                <a:effectLst/>
              </a:rPr>
            </a:br>
            <a:r>
              <a:rPr lang="en-CA" i="1" dirty="0" smtClean="0">
                <a:effectLst/>
              </a:rPr>
              <a:t>Commentary by Stephen Downes</a:t>
            </a:r>
            <a:r>
              <a:rPr lang="en-CA" dirty="0" smtClean="0">
                <a:effectLst/>
              </a:rPr>
              <a:t> </a:t>
            </a:r>
          </a:p>
          <a:p>
            <a:r>
              <a:rPr lang="en-CA" dirty="0" smtClean="0">
                <a:effectLst/>
              </a:rPr>
              <a:t>This article is basically a plug for a </a:t>
            </a:r>
            <a:r>
              <a:rPr lang="en-CA" dirty="0" err="1" smtClean="0">
                <a:effectLst/>
              </a:rPr>
              <a:t>kickstarter</a:t>
            </a:r>
            <a:r>
              <a:rPr lang="en-CA" dirty="0" smtClean="0">
                <a:effectLst/>
              </a:rPr>
              <a:t> product (pretty much everything in Wired is </a:t>
            </a:r>
            <a:r>
              <a:rPr lang="en-CA" dirty="0" smtClean="0">
                <a:effectLst/>
                <a:hlinkClick r:id="rId6"/>
              </a:rPr>
              <a:t>native advertising</a:t>
            </a:r>
            <a:r>
              <a:rPr lang="en-CA" dirty="0" smtClean="0">
                <a:effectLst/>
              </a:rPr>
              <a:t> these days) but the concept is sound and a (more affordable) product like this will eventually </a:t>
            </a:r>
            <a:r>
              <a:rPr lang="en-CA" dirty="0" err="1" smtClean="0">
                <a:effectLst/>
              </a:rPr>
              <a:t>bei</a:t>
            </a:r>
            <a:r>
              <a:rPr lang="en-CA" dirty="0" smtClean="0">
                <a:effectLst/>
              </a:rPr>
              <a:t> in most homes, "a personal web server preloaded with open source software that lets you run your own web services from your home network–and run them with relative ease."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49</a:t>
            </a:fld>
            <a:endParaRPr lang="en-CA"/>
          </a:p>
        </p:txBody>
      </p:sp>
    </p:spTree>
    <p:extLst>
      <p:ext uri="{BB962C8B-B14F-4D97-AF65-F5344CB8AC3E}">
        <p14:creationId xmlns:p14="http://schemas.microsoft.com/office/powerpoint/2010/main" val="28447341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10 Things You Should Include In Your Website</a:t>
            </a:r>
            <a:r>
              <a:rPr lang="en-CA" dirty="0" smtClean="0">
                <a:effectLst/>
              </a:rPr>
              <a:t/>
            </a:r>
            <a:br>
              <a:rPr lang="en-CA" dirty="0" smtClean="0">
                <a:effectLst/>
              </a:rPr>
            </a:br>
            <a:r>
              <a:rPr lang="en-CA" dirty="0" smtClean="0">
                <a:hlinkClick r:id="rId4"/>
              </a:rPr>
              <a:t>Amit Agarwal</a:t>
            </a:r>
            <a:r>
              <a:rPr lang="en-CA" dirty="0" smtClean="0">
                <a:effectLst/>
              </a:rPr>
              <a:t>, </a:t>
            </a:r>
            <a:r>
              <a:rPr lang="en-CA" dirty="0" smtClean="0">
                <a:hlinkClick r:id="rId5"/>
              </a:rPr>
              <a:t>Digital Inspiration</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Oh, I </a:t>
            </a:r>
            <a:r>
              <a:rPr lang="en-CA" i="1" dirty="0" smtClean="0">
                <a:effectLst/>
              </a:rPr>
              <a:t>hate</a:t>
            </a:r>
            <a:r>
              <a:rPr lang="en-CA" dirty="0" smtClean="0">
                <a:effectLst/>
              </a:rPr>
              <a:t> list-based </a:t>
            </a:r>
            <a:r>
              <a:rPr lang="en-CA" dirty="0" smtClean="0">
                <a:effectLst/>
                <a:hlinkClick r:id="rId6"/>
              </a:rPr>
              <a:t>click-bait</a:t>
            </a:r>
            <a:r>
              <a:rPr lang="en-CA" dirty="0" smtClean="0">
                <a:effectLst/>
              </a:rPr>
              <a:t> articles ('</a:t>
            </a:r>
            <a:r>
              <a:rPr lang="en-CA" dirty="0" err="1" smtClean="0">
                <a:effectLst/>
              </a:rPr>
              <a:t>listicles</a:t>
            </a:r>
            <a:r>
              <a:rPr lang="en-CA" dirty="0" smtClean="0">
                <a:effectLst/>
              </a:rPr>
              <a:t>') because they're just so much filler. But like a speckled trout I clicked on </a:t>
            </a:r>
            <a:r>
              <a:rPr lang="en-CA" dirty="0" smtClean="0">
                <a:effectLst/>
                <a:hlinkClick r:id="rId7"/>
              </a:rPr>
              <a:t>this</a:t>
            </a:r>
            <a:r>
              <a:rPr lang="en-CA" dirty="0" smtClean="0">
                <a:effectLst/>
              </a:rPr>
              <a:t> one to see if I was on the list of '25 of the Best RSS Feeds for Educators' (spoiler: I'm not) and from that followed a link to </a:t>
            </a:r>
            <a:r>
              <a:rPr lang="en-CA" i="1" dirty="0" smtClean="0">
                <a:effectLst/>
              </a:rPr>
              <a:t>another</a:t>
            </a:r>
            <a:r>
              <a:rPr lang="en-CA" dirty="0" smtClean="0">
                <a:effectLst/>
              </a:rPr>
              <a:t> </a:t>
            </a:r>
            <a:r>
              <a:rPr lang="en-CA" dirty="0" err="1" smtClean="0">
                <a:effectLst/>
              </a:rPr>
              <a:t>listicle</a:t>
            </a:r>
            <a:r>
              <a:rPr lang="en-CA" dirty="0" smtClean="0">
                <a:effectLst/>
              </a:rPr>
              <a:t>, this one on ten things you should include in your website. This is actually a pretty good list, will make your site mobile-friendlier, and I especially like the idea of a </a:t>
            </a:r>
            <a:r>
              <a:rPr lang="en-CA" dirty="0" smtClean="0">
                <a:effectLst/>
                <a:hlinkClick r:id="rId8"/>
              </a:rPr>
              <a:t>humans.txt</a:t>
            </a:r>
            <a:r>
              <a:rPr lang="en-CA" dirty="0" smtClean="0">
                <a:effectLst/>
              </a:rPr>
              <a:t> file.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50</a:t>
            </a:fld>
            <a:endParaRPr lang="en-CA"/>
          </a:p>
        </p:txBody>
      </p:sp>
    </p:spTree>
    <p:extLst>
      <p:ext uri="{BB962C8B-B14F-4D97-AF65-F5344CB8AC3E}">
        <p14:creationId xmlns:p14="http://schemas.microsoft.com/office/powerpoint/2010/main" val="37841976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Visualizing my understanding of </a:t>
            </a:r>
            <a:r>
              <a:rPr lang="en-CA" b="1" dirty="0" err="1" smtClean="0">
                <a:effectLst/>
                <a:hlinkClick r:id="rId3"/>
              </a:rPr>
              <a:t>connectivism</a:t>
            </a:r>
            <a:r>
              <a:rPr lang="en-CA" dirty="0" smtClean="0">
                <a:effectLst/>
              </a:rPr>
              <a:t/>
            </a:r>
            <a:br>
              <a:rPr lang="en-CA" dirty="0" smtClean="0">
                <a:effectLst/>
              </a:rPr>
            </a:br>
            <a:r>
              <a:rPr lang="en-CA" dirty="0" smtClean="0">
                <a:hlinkClick r:id="rId4"/>
              </a:rPr>
              <a:t>Matthias Melcher</a:t>
            </a:r>
            <a:r>
              <a:rPr lang="en-CA" dirty="0" smtClean="0">
                <a:effectLst/>
              </a:rPr>
              <a:t>, </a:t>
            </a:r>
            <a:r>
              <a:rPr lang="en-CA" dirty="0" smtClean="0">
                <a:hlinkClick r:id="rId5"/>
              </a:rPr>
              <a:t>x28’s new Blog</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err="1" smtClean="0">
                <a:effectLst/>
              </a:rPr>
              <a:t>Connectivism</a:t>
            </a:r>
            <a:r>
              <a:rPr lang="en-CA" dirty="0" smtClean="0">
                <a:effectLst/>
              </a:rPr>
              <a:t>, as I describe it, suggests that there are different types of knowing networks. A human neural network is one. A society (or social network) is another. A neural net computer program is another. So far so good. But Geoff Cain asks the question: "how are these related? The </a:t>
            </a:r>
            <a:r>
              <a:rPr lang="en-CA" dirty="0" smtClean="0">
                <a:effectLst/>
                <a:hlinkClick r:id="rId6"/>
              </a:rPr>
              <a:t>recent</a:t>
            </a:r>
            <a:r>
              <a:rPr lang="en-CA" dirty="0" smtClean="0">
                <a:effectLst/>
              </a:rPr>
              <a:t> criticisms show that it is difficult to reconcile these two." I would point out that there is no particular </a:t>
            </a:r>
            <a:r>
              <a:rPr lang="en-CA" i="1" dirty="0" smtClean="0">
                <a:effectLst/>
              </a:rPr>
              <a:t>requirement</a:t>
            </a:r>
            <a:r>
              <a:rPr lang="en-CA" dirty="0" smtClean="0">
                <a:effectLst/>
              </a:rPr>
              <a:t> that they be reconciled. It would be nice for us if they did, but it's not </a:t>
            </a:r>
            <a:r>
              <a:rPr lang="en-CA" i="1" dirty="0" smtClean="0">
                <a:effectLst/>
              </a:rPr>
              <a:t>a priori</a:t>
            </a:r>
            <a:r>
              <a:rPr lang="en-CA" dirty="0" smtClean="0">
                <a:effectLst/>
              </a:rPr>
              <a:t> necessary.</a:t>
            </a:r>
          </a:p>
          <a:p>
            <a:r>
              <a:rPr lang="en-CA" dirty="0" smtClean="0">
                <a:effectLst/>
              </a:rPr>
              <a:t/>
            </a:r>
            <a:br>
              <a:rPr lang="en-CA" dirty="0" smtClean="0">
                <a:effectLst/>
              </a:rPr>
            </a:br>
            <a:r>
              <a:rPr lang="en-CA" dirty="0" smtClean="0">
                <a:effectLst/>
              </a:rPr>
              <a:t>I think there are two answers, which I'll call 'the Downes answer' and 'the Siemens answer' because I've talked mostly about one and George has talked mostly about the other. These two are not mutually exclusive, they might both be true, and (probably) elements of both of them are, as they vary mostly from the perspective of point of view as opposed to postulation of a different causal mechanism.</a:t>
            </a:r>
          </a:p>
          <a:p>
            <a:r>
              <a:rPr lang="en-CA" dirty="0" smtClean="0">
                <a:effectLst/>
              </a:rPr>
              <a:t/>
            </a:r>
            <a:br>
              <a:rPr lang="en-CA" dirty="0" smtClean="0">
                <a:effectLst/>
              </a:rPr>
            </a:br>
            <a:r>
              <a:rPr lang="en-CA" dirty="0" smtClean="0">
                <a:effectLst/>
              </a:rPr>
              <a:t>The Siemens answer is multimodal extension. The networks reach out and integrate with each other. Thus, for example, a concept might be contained partially in a human brain but the full extension of the concept might extend beyond the network of neurons to include, and interact with (as part of the same network) extra-neural entities (like computers, other people, and the like).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52</a:t>
            </a:fld>
            <a:endParaRPr lang="en-CA"/>
          </a:p>
        </p:txBody>
      </p:sp>
    </p:spTree>
    <p:extLst>
      <p:ext uri="{BB962C8B-B14F-4D97-AF65-F5344CB8AC3E}">
        <p14:creationId xmlns:p14="http://schemas.microsoft.com/office/powerpoint/2010/main" val="1339938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The Downes answer is pattern recognition (yes </a:t>
            </a:r>
            <a:r>
              <a:rPr lang="en-CA" dirty="0" err="1" smtClean="0">
                <a:effectLst/>
              </a:rPr>
              <a:t>yes</a:t>
            </a:r>
            <a:r>
              <a:rPr lang="en-CA" dirty="0" smtClean="0">
                <a:effectLst/>
              </a:rPr>
              <a:t> I </a:t>
            </a:r>
            <a:r>
              <a:rPr lang="en-CA" i="1" dirty="0" smtClean="0">
                <a:effectLst/>
              </a:rPr>
              <a:t>know</a:t>
            </a:r>
            <a:r>
              <a:rPr lang="en-CA" dirty="0" smtClean="0">
                <a:effectLst/>
              </a:rPr>
              <a:t> William Gibson wrote a </a:t>
            </a:r>
            <a:r>
              <a:rPr lang="en-CA" dirty="0" smtClean="0">
                <a:effectLst/>
                <a:hlinkClick r:id="rId3"/>
              </a:rPr>
              <a:t>book</a:t>
            </a:r>
            <a:r>
              <a:rPr lang="en-CA" dirty="0" smtClean="0">
                <a:effectLst/>
              </a:rPr>
              <a:t> of that name, and that the concept is </a:t>
            </a:r>
            <a:r>
              <a:rPr lang="en-CA" dirty="0" smtClean="0">
                <a:effectLst/>
                <a:hlinkClick r:id="rId4"/>
              </a:rPr>
              <a:t>widely discussed</a:t>
            </a:r>
            <a:r>
              <a:rPr lang="en-CA" dirty="0" smtClean="0">
                <a:effectLst/>
              </a:rPr>
              <a:t> by others). One network perceives patterns in another network and </a:t>
            </a:r>
            <a:r>
              <a:rPr lang="en-CA" i="1" dirty="0" smtClean="0">
                <a:effectLst/>
              </a:rPr>
              <a:t>interprets</a:t>
            </a:r>
            <a:r>
              <a:rPr lang="en-CA" dirty="0" smtClean="0">
                <a:effectLst/>
              </a:rPr>
              <a:t> or </a:t>
            </a:r>
            <a:r>
              <a:rPr lang="en-CA" i="1" dirty="0" smtClean="0">
                <a:effectLst/>
              </a:rPr>
              <a:t>recognizes</a:t>
            </a:r>
            <a:r>
              <a:rPr lang="en-CA" dirty="0" smtClean="0">
                <a:effectLst/>
              </a:rPr>
              <a:t> these patterns </a:t>
            </a:r>
            <a:r>
              <a:rPr lang="en-CA" i="1" dirty="0" smtClean="0">
                <a:effectLst/>
              </a:rPr>
              <a:t>as</a:t>
            </a:r>
            <a:r>
              <a:rPr lang="en-CA" dirty="0" smtClean="0">
                <a:effectLst/>
              </a:rPr>
              <a:t> something. So, for example, a social network might </a:t>
            </a:r>
            <a:r>
              <a:rPr lang="en-CA" i="1" dirty="0" smtClean="0">
                <a:effectLst/>
              </a:rPr>
              <a:t>recognize</a:t>
            </a:r>
            <a:r>
              <a:rPr lang="en-CA" dirty="0" smtClean="0">
                <a:effectLst/>
              </a:rPr>
              <a:t> 'genius' in a person via the presentation of patterns of behaviour by that person that cause responses typical of recognition of genius in society.</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53</a:t>
            </a:fld>
            <a:endParaRPr lang="en-CA"/>
          </a:p>
        </p:txBody>
      </p:sp>
    </p:spTree>
    <p:extLst>
      <p:ext uri="{BB962C8B-B14F-4D97-AF65-F5344CB8AC3E}">
        <p14:creationId xmlns:p14="http://schemas.microsoft.com/office/powerpoint/2010/main" val="1772858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Why </a:t>
            </a:r>
            <a:r>
              <a:rPr lang="en-CA" b="1" dirty="0" err="1" smtClean="0">
                <a:effectLst/>
                <a:hlinkClick r:id="rId3"/>
              </a:rPr>
              <a:t>Connectivism</a:t>
            </a:r>
            <a:r>
              <a:rPr lang="en-CA" b="1" dirty="0" smtClean="0">
                <a:effectLst/>
                <a:hlinkClick r:id="rId3"/>
              </a:rPr>
              <a:t> is a Learning Theory </a:t>
            </a:r>
            <a:r>
              <a:rPr lang="en-CA" dirty="0" smtClean="0">
                <a:effectLst/>
              </a:rPr>
              <a:t/>
            </a:r>
            <a:br>
              <a:rPr lang="en-CA" dirty="0" smtClean="0">
                <a:effectLst/>
              </a:rPr>
            </a:br>
            <a:r>
              <a:rPr lang="en-CA" dirty="0" smtClean="0">
                <a:hlinkClick r:id="rId4"/>
              </a:rPr>
              <a:t>Geoff Cain</a:t>
            </a:r>
            <a:r>
              <a:rPr lang="en-CA" dirty="0" smtClean="0">
                <a:effectLst/>
              </a:rPr>
              <a:t>, </a:t>
            </a:r>
            <a:r>
              <a:rPr lang="en-CA" dirty="0" smtClean="0">
                <a:hlinkClick r:id="rId5"/>
              </a:rPr>
              <a:t>Brainstorm in Progress</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smtClean="0">
                <a:effectLst/>
              </a:rPr>
              <a:t>Yeah, this is kind of how I see it too: "Most of the criticisms I have read of </a:t>
            </a:r>
            <a:r>
              <a:rPr lang="en-CA" dirty="0" err="1" smtClean="0">
                <a:effectLst/>
              </a:rPr>
              <a:t>Connectivism</a:t>
            </a:r>
            <a:r>
              <a:rPr lang="en-CA" dirty="0" smtClean="0">
                <a:effectLst/>
              </a:rPr>
              <a:t> boil down to the new theory is not like the old theories." This is asserted in by Geoff Cain as he explains why the 'incompleteness' (David Wiley's concern) of </a:t>
            </a:r>
            <a:r>
              <a:rPr lang="en-CA" dirty="0" err="1" smtClean="0">
                <a:effectLst/>
              </a:rPr>
              <a:t>connectivism</a:t>
            </a:r>
            <a:r>
              <a:rPr lang="en-CA" dirty="0" smtClean="0">
                <a:effectLst/>
              </a:rPr>
              <a:t> doesn't mean it's not a theory. And this is useful: Cain writes, "for me, a theory must</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account for current theories (either through refutation or inclusion)? A theory shouldn't just account for a given phenomena, it should do so in some measurably better way (more complete, elegant, etc.).</a:t>
            </a:r>
          </a:p>
          <a:p>
            <a:r>
              <a:rPr lang="en-CA" dirty="0" smtClean="0">
                <a:effectLst/>
              </a:rPr>
              <a:t/>
            </a:r>
            <a:br>
              <a:rPr lang="en-CA" dirty="0" smtClean="0">
                <a:effectLst/>
              </a:rPr>
            </a:br>
            <a:r>
              <a:rPr lang="en-CA" dirty="0" smtClean="0">
                <a:effectLst/>
              </a:rPr>
              <a:t>sufficiently explain where we are now.</a:t>
            </a:r>
          </a:p>
          <a:p>
            <a:r>
              <a:rPr lang="en-CA" dirty="0" smtClean="0">
                <a:effectLst/>
              </a:rPr>
              <a:t/>
            </a:r>
            <a:br>
              <a:rPr lang="en-CA" dirty="0" smtClean="0">
                <a:effectLst/>
              </a:rPr>
            </a:br>
            <a:r>
              <a:rPr lang="en-CA" dirty="0" smtClean="0">
                <a:effectLst/>
              </a:rPr>
              <a:t>make predictions. Any theory that can't predict anything is basically a conjecture at best.</a:t>
            </a:r>
          </a:p>
          <a:p>
            <a:r>
              <a:rPr lang="en-CA" dirty="0" smtClean="0">
                <a:effectLst/>
              </a:rPr>
              <a:t/>
            </a:r>
            <a:br>
              <a:rPr lang="en-CA" dirty="0" smtClean="0">
                <a:effectLst/>
              </a:rPr>
            </a:br>
            <a:r>
              <a:rPr lang="en-CA" dirty="0" smtClean="0">
                <a:effectLst/>
              </a:rPr>
              <a:t>be subject to testing. Here I would emphasize that the theory should change what we do based on experiment and empirical data.  </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In my experience, </a:t>
            </a:r>
            <a:r>
              <a:rPr lang="en-CA" dirty="0" err="1" smtClean="0">
                <a:effectLst/>
              </a:rPr>
              <a:t>Connectivism</a:t>
            </a:r>
            <a:r>
              <a:rPr lang="en-CA" dirty="0" smtClean="0">
                <a:effectLst/>
              </a:rPr>
              <a:t> has met those four conditions." Again - it doesn't matter to me whether or not </a:t>
            </a:r>
            <a:r>
              <a:rPr lang="en-CA" dirty="0" err="1" smtClean="0">
                <a:effectLst/>
              </a:rPr>
              <a:t>connectivism</a:t>
            </a:r>
            <a:r>
              <a:rPr lang="en-CA" dirty="0" smtClean="0">
                <a:effectLst/>
              </a:rPr>
              <a:t> is a theory, but these practical concerns - for example, whether ti explains, whether it predicts - are important.</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54</a:t>
            </a:fld>
            <a:endParaRPr lang="en-CA"/>
          </a:p>
        </p:txBody>
      </p:sp>
    </p:spTree>
    <p:extLst>
      <p:ext uri="{BB962C8B-B14F-4D97-AF65-F5344CB8AC3E}">
        <p14:creationId xmlns:p14="http://schemas.microsoft.com/office/powerpoint/2010/main" val="4249595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Challenges to Research in MOOCs</a:t>
            </a:r>
            <a:r>
              <a:rPr lang="en-CA" dirty="0" smtClean="0">
                <a:effectLst/>
              </a:rPr>
              <a:t/>
            </a:r>
            <a:br>
              <a:rPr lang="en-CA" dirty="0" smtClean="0">
                <a:effectLst/>
              </a:rPr>
            </a:br>
            <a:r>
              <a:rPr lang="en-CA" dirty="0" smtClean="0">
                <a:hlinkClick r:id="rId4"/>
              </a:rPr>
              <a:t>Helene Fournier</a:t>
            </a:r>
            <a:r>
              <a:rPr lang="en-CA" dirty="0" smtClean="0">
                <a:effectLst/>
              </a:rPr>
              <a:t>, </a:t>
            </a:r>
            <a:r>
              <a:rPr lang="en-CA" dirty="0" smtClean="0">
                <a:hlinkClick r:id="rId5"/>
              </a:rPr>
              <a:t>Rita Kop</a:t>
            </a:r>
            <a:r>
              <a:rPr lang="en-CA" dirty="0" smtClean="0">
                <a:effectLst/>
              </a:rPr>
              <a:t>, </a:t>
            </a:r>
            <a:r>
              <a:rPr lang="en-CA" dirty="0" smtClean="0">
                <a:hlinkClick r:id="rId6"/>
              </a:rPr>
              <a:t>Guillaume Durand</a:t>
            </a:r>
            <a:r>
              <a:rPr lang="en-CA" dirty="0" smtClean="0">
                <a:effectLst/>
              </a:rPr>
              <a:t>, </a:t>
            </a:r>
            <a:r>
              <a:rPr lang="en-CA" dirty="0" smtClean="0">
                <a:hlinkClick r:id="rId7"/>
              </a:rPr>
              <a:t>MERLOT Journal of Online Learning</a:t>
            </a:r>
            <a:r>
              <a:rPr lang="en-CA" dirty="0" smtClean="0">
                <a:effectLst/>
              </a:rPr>
              <a:t>, </a:t>
            </a:r>
            <a:r>
              <a:rPr lang="en-CA" dirty="0" smtClean="0">
                <a:hlinkClick r:id="rId8"/>
              </a:rPr>
              <a:t>MERLOT Journal of Online Learning and Teaching (JOLT)</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paper published by my colleagues at NRC describing research on some of the MOOCs we've offered over the years here. "the authors report on an exploratory case study of PLENK, a </a:t>
            </a:r>
            <a:r>
              <a:rPr lang="en-CA" dirty="0" err="1" smtClean="0">
                <a:effectLst/>
              </a:rPr>
              <a:t>connectivist</a:t>
            </a:r>
            <a:r>
              <a:rPr lang="en-CA" dirty="0" smtClean="0">
                <a:effectLst/>
              </a:rPr>
              <a:t>-style MOOC, and highlight some of the challenges in the research and analysis process, especially as significant amounts of both quantitative and qualitative data were involved." Because of the lag-time in publication in academic journals, this work seems to me to be talking about older work, but in reality this research is at the forefront of our understanding of massive open online learning.</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55</a:t>
            </a:fld>
            <a:endParaRPr lang="en-CA"/>
          </a:p>
        </p:txBody>
      </p:sp>
    </p:spTree>
    <p:extLst>
      <p:ext uri="{BB962C8B-B14F-4D97-AF65-F5344CB8AC3E}">
        <p14:creationId xmlns:p14="http://schemas.microsoft.com/office/powerpoint/2010/main" val="322909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Report: Students Expect Future Universities To Be Flexible, Accessible, Career-Oriented</a:t>
            </a:r>
            <a:r>
              <a:rPr lang="en-CA" dirty="0" smtClean="0">
                <a:effectLst/>
              </a:rPr>
              <a:t/>
            </a:r>
            <a:br>
              <a:rPr lang="en-CA" dirty="0" smtClean="0">
                <a:effectLst/>
              </a:rPr>
            </a:br>
            <a:r>
              <a:rPr lang="en-CA" dirty="0" smtClean="0">
                <a:hlinkClick r:id="rId4"/>
              </a:rPr>
              <a:t>Joshua </a:t>
            </a:r>
            <a:r>
              <a:rPr lang="en-CA" dirty="0" err="1" smtClean="0">
                <a:hlinkClick r:id="rId4"/>
              </a:rPr>
              <a:t>Bolkan</a:t>
            </a:r>
            <a:r>
              <a:rPr lang="en-CA" dirty="0" smtClean="0">
                <a:effectLst/>
              </a:rPr>
              <a:t>, </a:t>
            </a:r>
            <a:r>
              <a:rPr lang="en-CA" dirty="0" smtClean="0">
                <a:hlinkClick r:id="rId5"/>
              </a:rPr>
              <a:t>Campus Technology</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this article, "students expect universities to be more accessible, flexible and focused on jobs, according to a new survey." This report will be reported without criticism (as it is in Campus Technology) but consider the source: "The "</a:t>
            </a:r>
            <a:r>
              <a:rPr lang="en-CA" dirty="0" smtClean="0">
                <a:effectLst/>
                <a:hlinkClick r:id="rId6"/>
              </a:rPr>
              <a:t>2014 Global Survey of Students</a:t>
            </a:r>
            <a:r>
              <a:rPr lang="en-CA" dirty="0" smtClean="0">
                <a:effectLst/>
              </a:rPr>
              <a:t>" compiled responses from more than 20,800 students at 37 institutions in the Laureate network." I would imagine that if they surveyed 20K arts and humanities students at small liberal arts universities, the outcome would be rather different. We have to stop surveying 'university students' (and </a:t>
            </a:r>
            <a:r>
              <a:rPr lang="en-CA" i="1" dirty="0" smtClean="0">
                <a:effectLst/>
              </a:rPr>
              <a:t>especially</a:t>
            </a:r>
            <a:r>
              <a:rPr lang="en-CA" dirty="0" smtClean="0">
                <a:effectLst/>
              </a:rPr>
              <a:t> students from one particular institution) and start surveying 'people', whether or not they are in this or that institution.</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a:t>
            </a:fld>
            <a:endParaRPr lang="en-CA"/>
          </a:p>
        </p:txBody>
      </p:sp>
    </p:spTree>
    <p:extLst>
      <p:ext uri="{BB962C8B-B14F-4D97-AF65-F5344CB8AC3E}">
        <p14:creationId xmlns:p14="http://schemas.microsoft.com/office/powerpoint/2010/main" val="3478622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Participants' Perceptions of Learning and Networking in </a:t>
            </a:r>
            <a:r>
              <a:rPr lang="en-CA" b="1" dirty="0" err="1" smtClean="0">
                <a:effectLst/>
                <a:hlinkClick r:id="rId3"/>
              </a:rPr>
              <a:t>Connectivist</a:t>
            </a:r>
            <a:r>
              <a:rPr lang="en-CA" b="1" dirty="0" smtClean="0">
                <a:effectLst/>
                <a:hlinkClick r:id="rId3"/>
              </a:rPr>
              <a:t> MOOCs</a:t>
            </a:r>
            <a:r>
              <a:rPr lang="en-CA" dirty="0" smtClean="0">
                <a:effectLst/>
              </a:rPr>
              <a:t/>
            </a:r>
            <a:br>
              <a:rPr lang="en-CA" dirty="0" smtClean="0">
                <a:effectLst/>
              </a:rPr>
            </a:br>
            <a:r>
              <a:rPr lang="en-CA" dirty="0" smtClean="0">
                <a:hlinkClick r:id="rId4"/>
              </a:rPr>
              <a:t>Mohsen Saadatmand</a:t>
            </a:r>
            <a:r>
              <a:rPr lang="en-CA" dirty="0" smtClean="0">
                <a:effectLst/>
              </a:rPr>
              <a:t>, </a:t>
            </a:r>
            <a:r>
              <a:rPr lang="en-CA" dirty="0" err="1" smtClean="0">
                <a:hlinkClick r:id="rId5"/>
              </a:rPr>
              <a:t>Kristiina</a:t>
            </a:r>
            <a:r>
              <a:rPr lang="en-CA" dirty="0" smtClean="0">
                <a:hlinkClick r:id="rId5"/>
              </a:rPr>
              <a:t> </a:t>
            </a:r>
            <a:r>
              <a:rPr lang="en-CA" dirty="0" err="1" smtClean="0">
                <a:hlinkClick r:id="rId5"/>
              </a:rPr>
              <a:t>Kumpulainen</a:t>
            </a:r>
            <a:r>
              <a:rPr lang="en-CA" dirty="0" smtClean="0">
                <a:effectLst/>
              </a:rPr>
              <a:t>, </a:t>
            </a:r>
            <a:r>
              <a:rPr lang="en-CA" dirty="0" smtClean="0">
                <a:hlinkClick r:id="rId6"/>
              </a:rPr>
              <a:t>MERLOT Journal of Online Learning</a:t>
            </a:r>
            <a:r>
              <a:rPr lang="en-CA" dirty="0" smtClean="0">
                <a:effectLst/>
              </a:rPr>
              <a:t>, </a:t>
            </a:r>
            <a:r>
              <a:rPr lang="en-CA" dirty="0" smtClean="0">
                <a:hlinkClick r:id="rId7"/>
              </a:rPr>
              <a:t>MERLOT Journal of Online Learning and Teaching (JOLT)</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the authors could have been a bit bolder in their conclusions ("creating networks and developing professional connections through networking technologies are advantages of participating in </a:t>
            </a:r>
            <a:r>
              <a:rPr lang="en-CA" dirty="0" err="1" smtClean="0">
                <a:effectLst/>
              </a:rPr>
              <a:t>cMOOCs</a:t>
            </a:r>
            <a:r>
              <a:rPr lang="en-CA" dirty="0" smtClean="0">
                <a:effectLst/>
              </a:rPr>
              <a:t>") but this paper for its own part offers an extensive set of references to primary and secondary MOOC literature from the first wave of discussion and studies (belying those who claim that there has been little or no research done on MOOCs thus far (yes, I still hear that at conferences)).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56</a:t>
            </a:fld>
            <a:endParaRPr lang="en-CA"/>
          </a:p>
        </p:txBody>
      </p:sp>
    </p:spTree>
    <p:extLst>
      <p:ext uri="{BB962C8B-B14F-4D97-AF65-F5344CB8AC3E}">
        <p14:creationId xmlns:p14="http://schemas.microsoft.com/office/powerpoint/2010/main" val="43604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Learner at the Center of a Networked World</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The Aspen Institute</a:t>
            </a:r>
            <a:r>
              <a:rPr lang="en-CA" dirty="0" smtClean="0">
                <a:effectLst/>
              </a:rPr>
              <a:t>, Jun 19,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the prefix, "This report sets forth a vision that stems from the premise that the learner needs to be at the center of novel approaches and innovative learning networks." It identifies a pervasive </a:t>
            </a:r>
            <a:r>
              <a:rPr lang="en-CA" dirty="0" err="1" smtClean="0">
                <a:effectLst/>
              </a:rPr>
              <a:t>probllem</a:t>
            </a:r>
            <a:r>
              <a:rPr lang="en-CA" dirty="0" smtClean="0">
                <a:effectLst/>
              </a:rPr>
              <a:t>, the "silos" that make a learner-centered system difficult to implement. Here are their recommendations (abridged):</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Redesign learning environments to empower learners to learn any time, any place.</a:t>
            </a:r>
          </a:p>
          <a:p>
            <a:r>
              <a:rPr lang="en-CA" dirty="0" smtClean="0">
                <a:effectLst/>
              </a:rPr>
              <a:t/>
            </a:r>
            <a:br>
              <a:rPr lang="en-CA" dirty="0" smtClean="0">
                <a:effectLst/>
              </a:rPr>
            </a:br>
            <a:r>
              <a:rPr lang="en-CA" dirty="0" smtClean="0">
                <a:effectLst/>
              </a:rPr>
              <a:t>Enhance the ability of educators to support and guide learners in a networked learning environment.</a:t>
            </a:r>
          </a:p>
          <a:p>
            <a:r>
              <a:rPr lang="en-CA" dirty="0" smtClean="0">
                <a:effectLst/>
              </a:rPr>
              <a:t/>
            </a:r>
            <a:br>
              <a:rPr lang="en-CA" dirty="0" smtClean="0">
                <a:effectLst/>
              </a:rPr>
            </a:br>
            <a:r>
              <a:rPr lang="en-CA" dirty="0" smtClean="0">
                <a:effectLst/>
              </a:rPr>
              <a:t>Build an infrastructure that will connect all students in all of the places they learn.</a:t>
            </a:r>
          </a:p>
          <a:p>
            <a:r>
              <a:rPr lang="en-CA" dirty="0" smtClean="0">
                <a:effectLst/>
              </a:rPr>
              <a:t/>
            </a:r>
            <a:br>
              <a:rPr lang="en-CA" dirty="0" smtClean="0">
                <a:effectLst/>
              </a:rPr>
            </a:br>
            <a:r>
              <a:rPr lang="en-CA" dirty="0" smtClean="0">
                <a:effectLst/>
              </a:rPr>
              <a:t>Support the maximum feasible degree of interoperability across learning networks.</a:t>
            </a:r>
          </a:p>
          <a:p>
            <a:r>
              <a:rPr lang="en-CA" dirty="0" smtClean="0">
                <a:effectLst/>
              </a:rPr>
              <a:t/>
            </a:r>
            <a:br>
              <a:rPr lang="en-CA" dirty="0" smtClean="0">
                <a:effectLst/>
              </a:rPr>
            </a:br>
            <a:r>
              <a:rPr lang="en-CA" dirty="0" smtClean="0">
                <a:effectLst/>
              </a:rPr>
              <a:t>Adopt policies to incorporate digital, media and social-emotional literacies as basic skills for living and learning in the digital age.</a:t>
            </a:r>
          </a:p>
          <a:p>
            <a:r>
              <a:rPr lang="en-CA" dirty="0" smtClean="0">
                <a:effectLst/>
              </a:rPr>
              <a:t/>
            </a:r>
            <a:br>
              <a:rPr lang="en-CA" dirty="0" smtClean="0">
                <a:effectLst/>
              </a:rPr>
            </a:br>
            <a:r>
              <a:rPr lang="en-CA" dirty="0" smtClean="0">
                <a:effectLst/>
              </a:rPr>
              <a:t>Create Trusted Environments for Learning.</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Well here's the good news. This is </a:t>
            </a:r>
            <a:r>
              <a:rPr lang="en-CA" i="1" dirty="0" smtClean="0">
                <a:effectLst/>
              </a:rPr>
              <a:t>exactly</a:t>
            </a:r>
            <a:r>
              <a:rPr lang="en-CA" dirty="0" smtClean="0">
                <a:effectLst/>
              </a:rPr>
              <a:t> what our </a:t>
            </a:r>
            <a:r>
              <a:rPr lang="en-CA" dirty="0" smtClean="0">
                <a:effectLst/>
                <a:hlinkClick r:id="rId6"/>
              </a:rPr>
              <a:t>Learning and Performance Support Systems</a:t>
            </a:r>
            <a:r>
              <a:rPr lang="en-CA" dirty="0" smtClean="0">
                <a:effectLst/>
              </a:rPr>
              <a:t> (LPSS) program is doing here at the National Research Council. I talk </a:t>
            </a:r>
            <a:r>
              <a:rPr lang="en-CA" dirty="0" smtClean="0">
                <a:effectLst/>
                <a:hlinkClick r:id="rId7"/>
              </a:rPr>
              <a:t>more about it here</a:t>
            </a:r>
            <a:r>
              <a:rPr lang="en-CA" dirty="0" smtClean="0">
                <a:effectLst/>
              </a:rPr>
              <a:t>. We are staffed, well into the development process, and identifying partners for projects and collaborative research.</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57</a:t>
            </a:fld>
            <a:endParaRPr lang="en-CA"/>
          </a:p>
        </p:txBody>
      </p:sp>
    </p:spTree>
    <p:extLst>
      <p:ext uri="{BB962C8B-B14F-4D97-AF65-F5344CB8AC3E}">
        <p14:creationId xmlns:p14="http://schemas.microsoft.com/office/powerpoint/2010/main" val="1029173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Learner Control in Personal Learning Environments: A Cross- Cultural Study </a:t>
            </a:r>
            <a:r>
              <a:rPr lang="en-CA" dirty="0" smtClean="0">
                <a:effectLst/>
              </a:rPr>
              <a:t/>
            </a:r>
            <a:br>
              <a:rPr lang="en-CA" dirty="0" smtClean="0">
                <a:effectLst/>
              </a:rPr>
            </a:br>
            <a:r>
              <a:rPr lang="en-CA" dirty="0" smtClean="0">
                <a:hlinkClick r:id="rId4"/>
              </a:rPr>
              <a:t>Ilona Buchem</a:t>
            </a:r>
            <a:r>
              <a:rPr lang="en-CA" dirty="0" smtClean="0">
                <a:effectLst/>
              </a:rPr>
              <a:t>, </a:t>
            </a:r>
            <a:r>
              <a:rPr lang="en-CA" dirty="0" smtClean="0">
                <a:hlinkClick r:id="rId5"/>
              </a:rPr>
              <a:t>Gemma </a:t>
            </a:r>
            <a:r>
              <a:rPr lang="en-CA" dirty="0" err="1" smtClean="0">
                <a:hlinkClick r:id="rId5"/>
              </a:rPr>
              <a:t>Tur</a:t>
            </a:r>
            <a:r>
              <a:rPr lang="en-CA" dirty="0" smtClean="0">
                <a:hlinkClick r:id="rId5"/>
              </a:rPr>
              <a:t> Ferrer</a:t>
            </a:r>
            <a:r>
              <a:rPr lang="en-CA" dirty="0" smtClean="0">
                <a:effectLst/>
              </a:rPr>
              <a:t>, </a:t>
            </a:r>
            <a:r>
              <a:rPr lang="en-CA" dirty="0" smtClean="0">
                <a:hlinkClick r:id="rId6"/>
              </a:rPr>
              <a:t>Tobias </a:t>
            </a:r>
            <a:r>
              <a:rPr lang="en-CA" dirty="0" err="1" smtClean="0">
                <a:hlinkClick r:id="rId6"/>
              </a:rPr>
              <a:t>Hölterhof</a:t>
            </a:r>
            <a:r>
              <a:rPr lang="en-CA" dirty="0" smtClean="0">
                <a:effectLst/>
              </a:rPr>
              <a:t>, </a:t>
            </a:r>
            <a:r>
              <a:rPr lang="en-CA" dirty="0" smtClean="0">
                <a:hlinkClick r:id="rId7"/>
              </a:rPr>
              <a:t>Journal of Literacy</a:t>
            </a:r>
            <a:r>
              <a:rPr lang="en-CA" dirty="0" smtClean="0"/>
              <a:t> and</a:t>
            </a:r>
            <a:r>
              <a:rPr lang="en-CA" dirty="0" smtClean="0">
                <a:effectLst/>
              </a:rPr>
              <a:t> </a:t>
            </a:r>
            <a:r>
              <a:rPr lang="en-CA" dirty="0" smtClean="0">
                <a:hlinkClick r:id="rId8"/>
              </a:rPr>
              <a:t>Technology</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the authors, "research on learner control in context of PLE has moved beyond computer assisted programs, intelligent tutoring systems and learning management systems towards authentic learning contexts mediated by technology in which the learner may have a greater control of either tangible or intangible elements of a learning environment." This paper develops that research, looking at degrees of perceived personal ownership in cross-cultural settings. The paper is from a special issue of the Journal of Literacy and Technology  on personal learning environments.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58</a:t>
            </a:fld>
            <a:endParaRPr lang="en-CA"/>
          </a:p>
        </p:txBody>
      </p:sp>
    </p:spTree>
    <p:extLst>
      <p:ext uri="{BB962C8B-B14F-4D97-AF65-F5344CB8AC3E}">
        <p14:creationId xmlns:p14="http://schemas.microsoft.com/office/powerpoint/2010/main" val="3550660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Interview with Steve </a:t>
            </a:r>
            <a:r>
              <a:rPr lang="en-CA" b="1" dirty="0" err="1" smtClean="0">
                <a:effectLst/>
                <a:hlinkClick r:id="rId3"/>
              </a:rPr>
              <a:t>Pettifer</a:t>
            </a:r>
            <a:r>
              <a:rPr lang="en-CA" b="1" dirty="0" smtClean="0">
                <a:effectLst/>
                <a:hlinkClick r:id="rId3"/>
              </a:rPr>
              <a:t>, computer scientist and developer of Utopia Documents</a:t>
            </a:r>
            <a:r>
              <a:rPr lang="en-CA" dirty="0" smtClean="0">
                <a:effectLst/>
              </a:rPr>
              <a:t/>
            </a:r>
            <a:br>
              <a:rPr lang="en-CA" dirty="0" smtClean="0">
                <a:effectLst/>
              </a:rPr>
            </a:br>
            <a:r>
              <a:rPr lang="en-CA" dirty="0" smtClean="0">
                <a:hlinkClick r:id="rId4"/>
              </a:rPr>
              <a:t>Richard </a:t>
            </a:r>
            <a:r>
              <a:rPr lang="en-CA" dirty="0" err="1" smtClean="0">
                <a:hlinkClick r:id="rId4"/>
              </a:rPr>
              <a:t>Poynder</a:t>
            </a:r>
            <a:r>
              <a:rPr lang="en-CA" dirty="0" smtClean="0">
                <a:effectLst/>
              </a:rPr>
              <a:t>, </a:t>
            </a:r>
            <a:r>
              <a:rPr lang="en-CA" dirty="0" smtClean="0">
                <a:hlinkClick r:id="rId5"/>
              </a:rPr>
              <a:t>Open</a:t>
            </a:r>
            <a:r>
              <a:rPr lang="en-CA" dirty="0" smtClean="0">
                <a:effectLst/>
              </a:rPr>
              <a:t>, </a:t>
            </a:r>
            <a:r>
              <a:rPr lang="en-CA" dirty="0" smtClean="0">
                <a:hlinkClick r:id="rId6"/>
              </a:rPr>
              <a:t>Shut?</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As this article notes, "Critics of the PDF also dislike the fact that it permits only passive reading. This means that scientists are not fully able to exploit the dynamic and linked nature of the Web." It seems like a small thing - and in the world of HTML I guess it is - but the world of PDF readers is beginning to move into the real of interaction with live data (including tables and references) with </a:t>
            </a:r>
            <a:r>
              <a:rPr lang="en-CA" dirty="0" smtClean="0">
                <a:effectLst/>
                <a:hlinkClick r:id="rId7"/>
              </a:rPr>
              <a:t>Utopia Documents</a:t>
            </a:r>
            <a:r>
              <a:rPr lang="en-CA" dirty="0" smtClean="0">
                <a:effectLst/>
              </a:rPr>
              <a:t>, developed in 2009 and being released as open source software this week. So, for instance, when a document in </a:t>
            </a:r>
            <a:r>
              <a:rPr lang="en-CA" dirty="0" err="1" smtClean="0">
                <a:effectLst/>
              </a:rPr>
              <a:t>Utopoa</a:t>
            </a:r>
            <a:r>
              <a:rPr lang="en-CA" dirty="0" smtClean="0">
                <a:effectLst/>
              </a:rPr>
              <a:t> is opened, "a sidebar opens up on the right-hand side and fills with relevant data from external databases and services like </a:t>
            </a:r>
            <a:r>
              <a:rPr lang="en-CA" dirty="0" err="1" smtClean="0">
                <a:effectLst/>
                <a:hlinkClick r:id="rId8"/>
              </a:rPr>
              <a:t>Mendeley</a:t>
            </a:r>
            <a:r>
              <a:rPr lang="en-CA" dirty="0" smtClean="0">
                <a:effectLst/>
              </a:rPr>
              <a:t>, </a:t>
            </a:r>
            <a:r>
              <a:rPr lang="en-CA" dirty="0" smtClean="0">
                <a:effectLst/>
                <a:hlinkClick r:id="rId9"/>
              </a:rPr>
              <a:t>SHERPA/</a:t>
            </a:r>
            <a:r>
              <a:rPr lang="en-CA" dirty="0" err="1" smtClean="0">
                <a:effectLst/>
                <a:hlinkClick r:id="rId9"/>
              </a:rPr>
              <a:t>RoMEO</a:t>
            </a:r>
            <a:r>
              <a:rPr lang="en-CA" dirty="0" smtClean="0">
                <a:effectLst/>
              </a:rPr>
              <a:t>, and </a:t>
            </a:r>
            <a:r>
              <a:rPr lang="en-CA" dirty="0" smtClean="0">
                <a:effectLst/>
                <a:hlinkClick r:id="rId10"/>
              </a:rPr>
              <a:t>Wikipedia</a:t>
            </a:r>
            <a:r>
              <a:rPr lang="en-CA" dirty="0" smtClean="0">
                <a:effectLst/>
              </a:rPr>
              <a:t>." This post interviews Utopia developer Steve </a:t>
            </a:r>
            <a:r>
              <a:rPr lang="en-CA" dirty="0" err="1" smtClean="0">
                <a:effectLst/>
              </a:rPr>
              <a:t>Pettifer</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59</a:t>
            </a:fld>
            <a:endParaRPr lang="en-CA"/>
          </a:p>
        </p:txBody>
      </p:sp>
    </p:spTree>
    <p:extLst>
      <p:ext uri="{BB962C8B-B14F-4D97-AF65-F5344CB8AC3E}">
        <p14:creationId xmlns:p14="http://schemas.microsoft.com/office/powerpoint/2010/main" val="1040428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Emerging tech is transforming the workplace</a:t>
            </a:r>
            <a:r>
              <a:rPr lang="en-CA" dirty="0" smtClean="0">
                <a:effectLst/>
              </a:rPr>
              <a:t/>
            </a:r>
            <a:br>
              <a:rPr lang="en-CA" dirty="0" smtClean="0">
                <a:effectLst/>
              </a:rPr>
            </a:br>
            <a:r>
              <a:rPr lang="en-CA" dirty="0" smtClean="0">
                <a:hlinkClick r:id="rId4"/>
              </a:rPr>
              <a:t>Dion </a:t>
            </a:r>
            <a:r>
              <a:rPr lang="en-CA" dirty="0" err="1" smtClean="0">
                <a:hlinkClick r:id="rId4"/>
              </a:rPr>
              <a:t>Hinchcliffe</a:t>
            </a:r>
            <a:r>
              <a:rPr lang="en-CA" dirty="0" smtClean="0">
                <a:effectLst/>
              </a:rPr>
              <a:t>, </a:t>
            </a:r>
            <a:r>
              <a:rPr lang="en-CA" dirty="0" smtClean="0">
                <a:hlinkClick r:id="rId5"/>
              </a:rPr>
              <a:t>ZD Net</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In this post Dion </a:t>
            </a:r>
            <a:r>
              <a:rPr lang="en-CA" dirty="0" err="1" smtClean="0">
                <a:effectLst/>
              </a:rPr>
              <a:t>Hinchcliffe</a:t>
            </a:r>
            <a:r>
              <a:rPr lang="en-CA" dirty="0" smtClean="0">
                <a:effectLst/>
              </a:rPr>
              <a:t> has a nice graphic illustrating the process described in the following (probably correct) prediction: "Combine ambient data on just about any physically manufactured object — from car tires and milk cartons to shipping containers and test tubes — with pervasive wearable technologies that constantly present us with dashboards, notifications, analyses, and visualizations of all this data, and you have a workplace that will rapidly turn into a contemporary cybernetic </a:t>
            </a:r>
            <a:r>
              <a:rPr lang="en-CA" dirty="0" err="1" smtClean="0">
                <a:effectLst/>
              </a:rPr>
              <a:t>amagamation</a:t>
            </a:r>
            <a:r>
              <a:rPr lang="en-CA" dirty="0" smtClean="0">
                <a:effectLst/>
              </a:rPr>
              <a:t> that was previously only the purview of science fiction." Via </a:t>
            </a:r>
            <a:r>
              <a:rPr lang="en-CA" dirty="0" smtClean="0">
                <a:effectLst/>
                <a:hlinkClick r:id="rId6"/>
              </a:rPr>
              <a:t>Harold Jarche</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60</a:t>
            </a:fld>
            <a:endParaRPr lang="en-CA"/>
          </a:p>
        </p:txBody>
      </p:sp>
    </p:spTree>
    <p:extLst>
      <p:ext uri="{BB962C8B-B14F-4D97-AF65-F5344CB8AC3E}">
        <p14:creationId xmlns:p14="http://schemas.microsoft.com/office/powerpoint/2010/main" val="3720370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smtClean="0">
                <a:effectLst/>
                <a:hlinkClick r:id="rId3"/>
              </a:rPr>
              <a:t>ProQuest</a:t>
            </a:r>
            <a:r>
              <a:rPr lang="en-CA" b="1" dirty="0" smtClean="0">
                <a:effectLst/>
                <a:hlinkClick r:id="rId3"/>
              </a:rPr>
              <a:t> Case Study: Using the Oscillation Principle for Software Development</a:t>
            </a:r>
            <a:r>
              <a:rPr lang="en-CA" dirty="0" smtClean="0">
                <a:effectLst/>
              </a:rPr>
              <a:t/>
            </a:r>
            <a:br>
              <a:rPr lang="en-CA" dirty="0" smtClean="0">
                <a:effectLst/>
              </a:rPr>
            </a:br>
            <a:r>
              <a:rPr lang="en-CA" dirty="0" smtClean="0">
                <a:hlinkClick r:id="rId4"/>
              </a:rPr>
              <a:t>Nancy Dixon</a:t>
            </a:r>
            <a:r>
              <a:rPr lang="en-CA" dirty="0" smtClean="0">
                <a:effectLst/>
              </a:rPr>
              <a:t>, </a:t>
            </a:r>
            <a:r>
              <a:rPr lang="en-CA" dirty="0" smtClean="0">
                <a:hlinkClick r:id="rId5"/>
              </a:rPr>
              <a:t>Conversation Matters</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an interesting and extended look at the software development methodology employed by </a:t>
            </a:r>
            <a:r>
              <a:rPr lang="en-CA" dirty="0" err="1" smtClean="0">
                <a:effectLst/>
              </a:rPr>
              <a:t>ProQuest</a:t>
            </a:r>
            <a:r>
              <a:rPr lang="en-CA" dirty="0" smtClean="0">
                <a:effectLst/>
              </a:rPr>
              <a:t> (you may have seen their online maps). They use what Dixon calls the "oscillation principle" meeting three times a year for three days. The rest of the time "team members are in constant communication with each other using various forms of social media. They </a:t>
            </a:r>
            <a:r>
              <a:rPr lang="en-CA" dirty="0" smtClean="0">
                <a:effectLst/>
                <a:hlinkClick r:id="rId6"/>
              </a:rPr>
              <a:t>Scrum </a:t>
            </a:r>
            <a:r>
              <a:rPr lang="en-CA" dirty="0" smtClean="0">
                <a:effectLst/>
              </a:rPr>
              <a:t>several times a week over </a:t>
            </a:r>
            <a:r>
              <a:rPr lang="en-CA" dirty="0" smtClean="0">
                <a:effectLst/>
                <a:hlinkClick r:id="rId7"/>
              </a:rPr>
              <a:t>Google Hangout</a:t>
            </a:r>
            <a:r>
              <a:rPr lang="en-CA" dirty="0" smtClean="0">
                <a:effectLst/>
              </a:rPr>
              <a:t> or </a:t>
            </a:r>
            <a:r>
              <a:rPr lang="en-CA" dirty="0" smtClean="0">
                <a:effectLst/>
                <a:hlinkClick r:id="rId8"/>
              </a:rPr>
              <a:t>Skype</a:t>
            </a:r>
            <a:r>
              <a:rPr lang="en-CA" dirty="0" smtClean="0">
                <a:effectLst/>
              </a:rPr>
              <a:t>, hold Hangout meetings between individual members or small groups to address problems, and use </a:t>
            </a:r>
            <a:r>
              <a:rPr lang="en-CA" dirty="0" err="1" smtClean="0">
                <a:effectLst/>
                <a:hlinkClick r:id="rId9"/>
              </a:rPr>
              <a:t>Flowdock</a:t>
            </a:r>
            <a:r>
              <a:rPr lang="en-CA" dirty="0" smtClean="0">
                <a:effectLst/>
              </a:rPr>
              <a:t> as their group chat room." Process matters. In software development, process really matters.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61</a:t>
            </a:fld>
            <a:endParaRPr lang="en-CA"/>
          </a:p>
        </p:txBody>
      </p:sp>
    </p:spTree>
    <p:extLst>
      <p:ext uri="{BB962C8B-B14F-4D97-AF65-F5344CB8AC3E}">
        <p14:creationId xmlns:p14="http://schemas.microsoft.com/office/powerpoint/2010/main" val="19293990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Construction of Shared Knowledge in Collaborative Problem Solving</a:t>
            </a:r>
            <a:r>
              <a:rPr lang="en-CA" dirty="0" smtClean="0">
                <a:effectLst/>
              </a:rPr>
              <a:t/>
            </a:r>
            <a:br>
              <a:rPr lang="en-CA" dirty="0" smtClean="0">
                <a:effectLst/>
              </a:rPr>
            </a:br>
            <a:r>
              <a:rPr lang="en-CA" dirty="0" smtClean="0">
                <a:hlinkClick r:id="rId4"/>
              </a:rPr>
              <a:t>Stephanie D. </a:t>
            </a:r>
            <a:r>
              <a:rPr lang="en-CA" dirty="0" err="1" smtClean="0">
                <a:hlinkClick r:id="rId4"/>
              </a:rPr>
              <a:t>Teasley</a:t>
            </a:r>
            <a:r>
              <a:rPr lang="en-CA" dirty="0" smtClean="0">
                <a:effectLst/>
              </a:rPr>
              <a:t>, </a:t>
            </a:r>
            <a:r>
              <a:rPr lang="en-CA" dirty="0" smtClean="0">
                <a:hlinkClick r:id="rId5"/>
              </a:rPr>
              <a:t>Jeremy </a:t>
            </a:r>
            <a:r>
              <a:rPr lang="en-CA" dirty="0" err="1" smtClean="0">
                <a:hlinkClick r:id="rId5"/>
              </a:rPr>
              <a:t>Roschellel</a:t>
            </a:r>
            <a:r>
              <a:rPr lang="en-CA" dirty="0" smtClean="0">
                <a:effectLst/>
              </a:rPr>
              <a:t>, </a:t>
            </a:r>
            <a:r>
              <a:rPr lang="en-CA" dirty="0" smtClean="0">
                <a:hlinkClick r:id="rId6"/>
              </a:rPr>
              <a:t>The </a:t>
            </a:r>
            <a:r>
              <a:rPr lang="en-CA" dirty="0" err="1" smtClean="0">
                <a:hlinkClick r:id="rId6"/>
              </a:rPr>
              <a:t>Conslruction</a:t>
            </a:r>
            <a:r>
              <a:rPr lang="en-CA" dirty="0" smtClean="0">
                <a:hlinkClick r:id="rId6"/>
              </a:rPr>
              <a:t> of Shared Knowledge</a:t>
            </a:r>
            <a:r>
              <a:rPr lang="en-CA" dirty="0" smtClean="0">
                <a:effectLst/>
              </a:rPr>
              <a:t>, May 20, 2014</a:t>
            </a:r>
            <a:br>
              <a:rPr lang="en-CA" dirty="0" smtClean="0">
                <a:effectLst/>
              </a:rPr>
            </a:br>
            <a:r>
              <a:rPr lang="en-CA" i="1" dirty="0" smtClean="0">
                <a:effectLst/>
              </a:rPr>
              <a:t>Commentary by Stephen Downes</a:t>
            </a:r>
            <a:r>
              <a:rPr lang="en-CA" dirty="0" smtClean="0">
                <a:effectLst/>
              </a:rPr>
              <a:t> </a:t>
            </a:r>
          </a:p>
          <a:p>
            <a:r>
              <a:rPr lang="en-CA" dirty="0" smtClean="0">
                <a:effectLst/>
              </a:rPr>
              <a:t>"Collaboration is a coo </a:t>
            </a:r>
            <a:r>
              <a:rPr lang="en-CA" dirty="0" err="1" smtClean="0">
                <a:effectLst/>
              </a:rPr>
              <a:t>rdinated</a:t>
            </a:r>
            <a:r>
              <a:rPr lang="en-CA" dirty="0" smtClean="0">
                <a:effectLst/>
              </a:rPr>
              <a:t>, synchronous activity that is the result of a continued attempt to construct and maintain a shared conception of a problem... Cooperative work is accomplished by the division of labour among participants, as an activity where each person is responsible for a portion of the problem solving." What's important in collaboration is the creation of a shared model. "Our perspective has characterised collaboration as a process of constructing and maintaining a Joint Problem Space." See also, Paul </a:t>
            </a:r>
            <a:r>
              <a:rPr lang="en-CA" dirty="0" err="1" smtClean="0">
                <a:effectLst/>
              </a:rPr>
              <a:t>Brna</a:t>
            </a:r>
            <a:r>
              <a:rPr lang="en-CA" dirty="0" smtClean="0">
                <a:effectLst/>
              </a:rPr>
              <a:t>, </a:t>
            </a:r>
            <a:r>
              <a:rPr lang="en-CA" dirty="0" smtClean="0">
                <a:effectLst/>
                <a:hlinkClick r:id="rId7"/>
              </a:rPr>
              <a:t>Models of Collaboration</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62</a:t>
            </a:fld>
            <a:endParaRPr lang="en-CA"/>
          </a:p>
        </p:txBody>
      </p:sp>
    </p:spTree>
    <p:extLst>
      <p:ext uri="{BB962C8B-B14F-4D97-AF65-F5344CB8AC3E}">
        <p14:creationId xmlns:p14="http://schemas.microsoft.com/office/powerpoint/2010/main" val="8552460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Let's Stop Confusing Cooperation and Teamwork with Collaboration</a:t>
            </a:r>
            <a:r>
              <a:rPr lang="en-CA" dirty="0" smtClean="0">
                <a:effectLst/>
              </a:rPr>
              <a:t/>
            </a:r>
            <a:br>
              <a:rPr lang="en-CA" dirty="0" smtClean="0">
                <a:effectLst/>
              </a:rPr>
            </a:br>
            <a:r>
              <a:rPr lang="en-CA" dirty="0" smtClean="0">
                <a:hlinkClick r:id="rId4"/>
              </a:rPr>
              <a:t>Jesse Lyn Stoner</a:t>
            </a:r>
            <a:r>
              <a:rPr lang="en-CA" dirty="0" smtClean="0">
                <a:effectLst/>
              </a:rPr>
              <a:t>, </a:t>
            </a:r>
            <a:r>
              <a:rPr lang="en-CA" dirty="0" err="1" smtClean="0">
                <a:hlinkClick r:id="rId5"/>
              </a:rPr>
              <a:t>Seapoint</a:t>
            </a:r>
            <a:r>
              <a:rPr lang="en-CA" dirty="0" smtClean="0">
                <a:hlinkClick r:id="rId5"/>
              </a:rPr>
              <a:t> Center</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Short article with clear useful definitions and which looks at the impact of distance on cooperation and collaboration. The impact on cooperation is clear, from </a:t>
            </a:r>
            <a:r>
              <a:rPr lang="en-CA" dirty="0" smtClean="0">
                <a:effectLst/>
                <a:hlinkClick r:id="rId6"/>
              </a:rPr>
              <a:t>this study</a:t>
            </a:r>
            <a:r>
              <a:rPr lang="en-CA" dirty="0" smtClean="0">
                <a:effectLst/>
              </a:rPr>
              <a:t>: "virtual distance had significant influences on trust, goal clarity and OCB and indirectly influenced innovation and success." But simply moving people to the same place will not impact collaboration (contra </a:t>
            </a:r>
            <a:r>
              <a:rPr lang="en-CA" dirty="0" smtClean="0">
                <a:effectLst/>
                <a:hlinkClick r:id="rId7"/>
              </a:rPr>
              <a:t>Marissa Mayer</a:t>
            </a:r>
            <a:r>
              <a:rPr lang="en-CA" dirty="0" smtClean="0">
                <a:effectLst/>
              </a:rPr>
              <a:t>). "Collaboration is working together to create something new in support of a shared vision. The key points are that is </a:t>
            </a:r>
            <a:r>
              <a:rPr lang="en-CA" dirty="0" err="1" smtClean="0">
                <a:effectLst/>
              </a:rPr>
              <a:t>is</a:t>
            </a:r>
            <a:r>
              <a:rPr lang="en-CA" dirty="0" smtClean="0">
                <a:effectLst/>
              </a:rPr>
              <a:t> not an individual effort." True. But is this? "</a:t>
            </a:r>
            <a:r>
              <a:rPr lang="en-CA" dirty="0" smtClean="0">
                <a:effectLst/>
                <a:hlinkClick r:id="rId8"/>
              </a:rPr>
              <a:t>Collaborative leadership</a:t>
            </a:r>
            <a:r>
              <a:rPr lang="en-CA" dirty="0" smtClean="0">
                <a:effectLst/>
              </a:rPr>
              <a:t> is based on respect, trust and the wise use of power. Leaders must be willing to let go of control."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63</a:t>
            </a:fld>
            <a:endParaRPr lang="en-CA"/>
          </a:p>
        </p:txBody>
      </p:sp>
    </p:spTree>
    <p:extLst>
      <p:ext uri="{BB962C8B-B14F-4D97-AF65-F5344CB8AC3E}">
        <p14:creationId xmlns:p14="http://schemas.microsoft.com/office/powerpoint/2010/main" val="8622830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Evolution of Cooperation</a:t>
            </a:r>
            <a:r>
              <a:rPr lang="en-CA" dirty="0" smtClean="0">
                <a:effectLst/>
              </a:rPr>
              <a:t/>
            </a:r>
            <a:br>
              <a:rPr lang="en-CA" dirty="0" smtClean="0">
                <a:effectLst/>
              </a:rPr>
            </a:br>
            <a:r>
              <a:rPr lang="en-CA" dirty="0" smtClean="0">
                <a:hlinkClick r:id="rId4"/>
              </a:rPr>
              <a:t>Robert Axelrod</a:t>
            </a:r>
            <a:r>
              <a:rPr lang="en-CA" dirty="0" smtClean="0">
                <a:effectLst/>
              </a:rPr>
              <a:t>, May 20, 2014</a:t>
            </a:r>
            <a:br>
              <a:rPr lang="en-CA" dirty="0" smtClean="0">
                <a:effectLst/>
              </a:rPr>
            </a:br>
            <a:r>
              <a:rPr lang="en-CA" i="1" dirty="0" smtClean="0">
                <a:effectLst/>
              </a:rPr>
              <a:t>Commentary by Stephen Downes</a:t>
            </a:r>
            <a:r>
              <a:rPr lang="en-CA" dirty="0" smtClean="0">
                <a:effectLst/>
              </a:rPr>
              <a:t> </a:t>
            </a:r>
          </a:p>
          <a:p>
            <a:r>
              <a:rPr lang="en-CA" dirty="0" smtClean="0">
                <a:effectLst/>
              </a:rPr>
              <a:t>From the perspective of game theory, Robert Axelrod asks, "Under what conditions will cooperation emerge in a world of egoists without central authority?" Cooperation can develop even among people with competing agendas (as in, for example, a war). "Cooperation can get started, evolve, and prove stable in situations which otherwise appear extraordinarily unpromising." Axelrod suggests (and I disagree) that cooperation requires conditions of reciprocity among people likely to meet again: "The foundation of cooperation is not really trust, but the durability of the relationship." (I disagree because cooperation can occur altruistically, in a community of strangers).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64</a:t>
            </a:fld>
            <a:endParaRPr lang="en-CA"/>
          </a:p>
        </p:txBody>
      </p:sp>
    </p:spTree>
    <p:extLst>
      <p:ext uri="{BB962C8B-B14F-4D97-AF65-F5344CB8AC3E}">
        <p14:creationId xmlns:p14="http://schemas.microsoft.com/office/powerpoint/2010/main" val="3865491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Towards Better Group Work: Seeing the Difference between Cooperation and Collaboration</a:t>
            </a:r>
            <a:r>
              <a:rPr lang="en-CA" dirty="0" smtClean="0">
                <a:effectLst/>
              </a:rPr>
              <a:t/>
            </a:r>
            <a:br>
              <a:rPr lang="en-CA" dirty="0" smtClean="0">
                <a:effectLst/>
              </a:rPr>
            </a:br>
            <a:r>
              <a:rPr lang="en-CA" dirty="0" smtClean="0">
                <a:hlinkClick r:id="rId4"/>
              </a:rPr>
              <a:t>Olga </a:t>
            </a:r>
            <a:r>
              <a:rPr lang="en-CA" dirty="0" err="1" smtClean="0">
                <a:hlinkClick r:id="rId4"/>
              </a:rPr>
              <a:t>Kozar</a:t>
            </a:r>
            <a:r>
              <a:rPr lang="en-CA" dirty="0" smtClean="0">
                <a:effectLst/>
              </a:rPr>
              <a:t>, </a:t>
            </a:r>
            <a:r>
              <a:rPr lang="en-CA" dirty="0" smtClean="0">
                <a:hlinkClick r:id="rId5"/>
              </a:rPr>
              <a:t>English Teaching Forum</a:t>
            </a:r>
            <a:r>
              <a:rPr lang="en-CA" dirty="0" smtClean="0">
                <a:effectLst/>
              </a:rPr>
              <a:t>, May 20, 2014</a:t>
            </a:r>
            <a:br>
              <a:rPr lang="en-CA" dirty="0" smtClean="0">
                <a:effectLst/>
              </a:rPr>
            </a:br>
            <a:r>
              <a:rPr lang="en-CA" i="1" dirty="0" smtClean="0">
                <a:effectLst/>
              </a:rPr>
              <a:t>Commentary by Stephen Downes</a:t>
            </a:r>
            <a:r>
              <a:rPr lang="en-CA" dirty="0" smtClean="0">
                <a:effectLst/>
              </a:rPr>
              <a:t> </a:t>
            </a:r>
          </a:p>
          <a:p>
            <a:r>
              <a:rPr lang="en-CA" dirty="0" smtClean="0">
                <a:effectLst/>
              </a:rPr>
              <a:t>"Cooperation can be achieved if all participants do their assigned parts separately and bring their results to the table; collaboration, in contrast, implies direct interaction among individuals to produce a product and involves negotiations, discussions, and accommodating others’ perspectives." Olga </a:t>
            </a:r>
            <a:r>
              <a:rPr lang="en-CA" dirty="0" err="1" smtClean="0">
                <a:effectLst/>
              </a:rPr>
              <a:t>Kozar</a:t>
            </a:r>
            <a:r>
              <a:rPr lang="en-CA" dirty="0" smtClean="0">
                <a:effectLst/>
              </a:rPr>
              <a:t>, English Teaching Forum (2010).  Is collaboration a reasonable goal? Dividing students into groups and telling them to work together is no guarantee that they actually will. </a:t>
            </a:r>
            <a:r>
              <a:rPr lang="en-CA" dirty="0" err="1" smtClean="0">
                <a:effectLst/>
                <a:hlinkClick r:id="rId6"/>
              </a:rPr>
              <a:t>Kreijns</a:t>
            </a:r>
            <a:r>
              <a:rPr lang="en-CA" dirty="0" smtClean="0">
                <a:effectLst/>
                <a:hlinkClick r:id="rId6"/>
              </a:rPr>
              <a:t>, </a:t>
            </a:r>
            <a:r>
              <a:rPr lang="en-CA" dirty="0" err="1" smtClean="0">
                <a:effectLst/>
                <a:hlinkClick r:id="rId6"/>
              </a:rPr>
              <a:t>Kirschner</a:t>
            </a:r>
            <a:r>
              <a:rPr lang="en-CA" dirty="0" smtClean="0">
                <a:effectLst/>
                <a:hlinkClick r:id="rId6"/>
              </a:rPr>
              <a:t>, and </a:t>
            </a:r>
            <a:r>
              <a:rPr lang="en-CA" dirty="0" err="1" smtClean="0">
                <a:effectLst/>
                <a:hlinkClick r:id="rId6"/>
              </a:rPr>
              <a:t>Jochems</a:t>
            </a:r>
            <a:r>
              <a:rPr lang="en-CA" dirty="0" smtClean="0">
                <a:effectLst/>
              </a:rPr>
              <a:t> (2002) also point to "the social-psychological/social dimension of social interaction that is salient in non-task contexts."</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65</a:t>
            </a:fld>
            <a:endParaRPr lang="en-CA"/>
          </a:p>
        </p:txBody>
      </p:sp>
    </p:spTree>
    <p:extLst>
      <p:ext uri="{BB962C8B-B14F-4D97-AF65-F5344CB8AC3E}">
        <p14:creationId xmlns:p14="http://schemas.microsoft.com/office/powerpoint/2010/main" val="1942235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The digital degree</a:t>
            </a:r>
            <a:r>
              <a:rPr lang="en-CA" dirty="0" smtClean="0">
                <a:effectLst/>
              </a:rPr>
              <a:t/>
            </a:r>
            <a:br>
              <a:rPr lang="en-CA" dirty="0" smtClean="0">
                <a:effectLst/>
              </a:rPr>
            </a:br>
            <a:r>
              <a:rPr lang="en-CA" dirty="0" smtClean="0">
                <a:hlinkClick r:id="rId4"/>
              </a:rPr>
              <a:t>Unattributed</a:t>
            </a:r>
            <a:r>
              <a:rPr lang="en-CA" dirty="0" smtClean="0">
                <a:effectLst/>
              </a:rPr>
              <a:t>, </a:t>
            </a:r>
            <a:r>
              <a:rPr lang="en-CA" dirty="0" smtClean="0">
                <a:hlinkClick r:id="rId5"/>
              </a:rPr>
              <a:t>The Economist</a:t>
            </a:r>
            <a:r>
              <a:rPr lang="en-CA" dirty="0" smtClean="0">
                <a:effectLst/>
              </a:rPr>
              <a:t>, Jul 01, 2014</a:t>
            </a:r>
            <a:br>
              <a:rPr lang="en-CA" dirty="0" smtClean="0">
                <a:effectLst/>
              </a:rPr>
            </a:br>
            <a:r>
              <a:rPr lang="en-CA" i="1" dirty="0" smtClean="0">
                <a:effectLst/>
              </a:rPr>
              <a:t>Commentary by Stephen Downes</a:t>
            </a:r>
            <a:r>
              <a:rPr lang="en-CA" dirty="0" smtClean="0">
                <a:effectLst/>
              </a:rPr>
              <a:t> </a:t>
            </a:r>
          </a:p>
          <a:p>
            <a:r>
              <a:rPr lang="en-CA" dirty="0" smtClean="0">
                <a:effectLst/>
              </a:rPr>
              <a:t>If the Economist says something is good, I begin to worry. And so too with this article touting the destruction of the universities at the hands of the MOOC. The Economist sees the elite universities faring well, with smaller for-profits and even medium-sized public universities bearing the brunt. I'd like to think that open online learning will make the elite universities irrelevant - of course, a lot of things have to happen for that to take place, but we can always hope.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8</a:t>
            </a:fld>
            <a:endParaRPr lang="en-CA"/>
          </a:p>
        </p:txBody>
      </p:sp>
    </p:spTree>
    <p:extLst>
      <p:ext uri="{BB962C8B-B14F-4D97-AF65-F5344CB8AC3E}">
        <p14:creationId xmlns:p14="http://schemas.microsoft.com/office/powerpoint/2010/main" val="5966299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Coding for journalists: 10 programming concepts it helps to understand</a:t>
            </a:r>
            <a:r>
              <a:rPr lang="en-CA" dirty="0" smtClean="0">
                <a:effectLst/>
              </a:rPr>
              <a:t/>
            </a:r>
            <a:br>
              <a:rPr lang="en-CA" dirty="0" smtClean="0">
                <a:effectLst/>
              </a:rPr>
            </a:br>
            <a:r>
              <a:rPr lang="en-CA" dirty="0" smtClean="0">
                <a:hlinkClick r:id="rId4"/>
              </a:rPr>
              <a:t>Paul Bradshaw</a:t>
            </a:r>
            <a:r>
              <a:rPr lang="en-CA" dirty="0" smtClean="0">
                <a:effectLst/>
              </a:rPr>
              <a:t>, </a:t>
            </a:r>
            <a:r>
              <a:rPr lang="en-CA" dirty="0" smtClean="0">
                <a:hlinkClick r:id="rId5"/>
              </a:rPr>
              <a:t>Online Journalism Blog</a:t>
            </a:r>
            <a:r>
              <a:rPr lang="en-CA" dirty="0" smtClean="0">
                <a:effectLst/>
              </a:rPr>
              <a:t>, Jun 01, 2014</a:t>
            </a:r>
            <a:br>
              <a:rPr lang="en-CA" dirty="0" smtClean="0">
                <a:effectLst/>
              </a:rPr>
            </a:br>
            <a:r>
              <a:rPr lang="en-CA" i="1" dirty="0" smtClean="0">
                <a:effectLst/>
              </a:rPr>
              <a:t>Commentary by Stephen Downes</a:t>
            </a:r>
            <a:r>
              <a:rPr lang="en-CA" dirty="0" smtClean="0">
                <a:effectLst/>
              </a:rPr>
              <a:t> </a:t>
            </a:r>
          </a:p>
          <a:p>
            <a:r>
              <a:rPr lang="en-CA" dirty="0" smtClean="0">
                <a:effectLst/>
              </a:rPr>
              <a:t>This article won't teach you how to program - not even close. But if you're involved in any discipline employing computer technology - such as online learning - then the language of programming seeps into everyday language. That's where this article comes in - it will help you understand the real meaning of such </a:t>
            </a:r>
            <a:r>
              <a:rPr lang="en-CA" dirty="0" err="1" smtClean="0">
                <a:effectLst/>
              </a:rPr>
              <a:t>arcania</a:t>
            </a:r>
            <a:r>
              <a:rPr lang="en-CA" dirty="0" smtClean="0">
                <a:effectLst/>
              </a:rPr>
              <a:t> as lists, loops and APIs. Why does this matter? Because these terms have specific and precise meanings when used by programmers. Take 'objects', for example. To a layperson, a 'learning object' is more or less the same in meaning as, say, a 'learning thing'. But to a programmer, an 'object' is like a template with built-in functions. A 'learning object' is a piece of code that can be customized for specific applications. The implications of this difference shaped our understanding of online learning for a decade.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66</a:t>
            </a:fld>
            <a:endParaRPr lang="en-CA"/>
          </a:p>
        </p:txBody>
      </p:sp>
    </p:spTree>
    <p:extLst>
      <p:ext uri="{BB962C8B-B14F-4D97-AF65-F5344CB8AC3E}">
        <p14:creationId xmlns:p14="http://schemas.microsoft.com/office/powerpoint/2010/main" val="37793603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With 24 million students, </a:t>
            </a:r>
            <a:r>
              <a:rPr lang="en-CA" b="1" dirty="0" err="1" smtClean="0">
                <a:effectLst/>
                <a:hlinkClick r:id="rId3"/>
              </a:rPr>
              <a:t>Codecademy</a:t>
            </a:r>
            <a:r>
              <a:rPr lang="en-CA" b="1" dirty="0" smtClean="0">
                <a:effectLst/>
                <a:hlinkClick r:id="rId3"/>
              </a:rPr>
              <a:t> revamps its offerings</a:t>
            </a:r>
            <a:r>
              <a:rPr lang="en-CA" dirty="0" smtClean="0">
                <a:effectLst/>
              </a:rPr>
              <a:t/>
            </a:r>
            <a:br>
              <a:rPr lang="en-CA" dirty="0" smtClean="0">
                <a:effectLst/>
              </a:rPr>
            </a:br>
            <a:r>
              <a:rPr lang="en-CA" dirty="0" smtClean="0">
                <a:hlinkClick r:id="rId4"/>
              </a:rPr>
              <a:t>Erin Griffith</a:t>
            </a:r>
            <a:r>
              <a:rPr lang="en-CA" dirty="0" smtClean="0">
                <a:effectLst/>
              </a:rPr>
              <a:t>, </a:t>
            </a:r>
            <a:r>
              <a:rPr lang="en-CA" dirty="0" smtClean="0">
                <a:hlinkClick r:id="rId5"/>
              </a:rPr>
              <a:t>CNN.com - Money</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People forget about </a:t>
            </a:r>
            <a:r>
              <a:rPr lang="en-CA" dirty="0" err="1" smtClean="0">
                <a:effectLst/>
                <a:hlinkClick r:id="rId6"/>
              </a:rPr>
              <a:t>CodeAcademy</a:t>
            </a:r>
            <a:r>
              <a:rPr lang="en-CA" dirty="0" smtClean="0">
                <a:effectLst/>
              </a:rPr>
              <a:t> when they talk about MOOCs, but it was earlier than most and, with 24 million users, larger than most. It has distanced itself (quite rightly) from the </a:t>
            </a:r>
            <a:r>
              <a:rPr lang="en-CA" dirty="0" err="1" smtClean="0">
                <a:effectLst/>
              </a:rPr>
              <a:t>xMOOCs</a:t>
            </a:r>
            <a:r>
              <a:rPr lang="en-CA" dirty="0" smtClean="0">
                <a:effectLst/>
              </a:rPr>
              <a:t> offered at Stanford and elsewhere. "The problem with MOOCs, according to </a:t>
            </a:r>
            <a:r>
              <a:rPr lang="en-CA" dirty="0" err="1" smtClean="0">
                <a:effectLst/>
              </a:rPr>
              <a:t>Codecademy</a:t>
            </a:r>
            <a:r>
              <a:rPr lang="en-CA" dirty="0" smtClean="0">
                <a:effectLst/>
              </a:rPr>
              <a:t> founder Zach Sims, is that they simply try to replicate the offline learning experience. The web presents the opportunity to learn in an entirely new way, he says." Quite so. This year it will begin monetizing, not by selling certificates to students, but by matching students with jobs (circumventing the whole certification process entirely). When you stop thinking that you're a university, a world of opportunity opens up to you.</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67</a:t>
            </a:fld>
            <a:endParaRPr lang="en-CA"/>
          </a:p>
        </p:txBody>
      </p:sp>
    </p:spTree>
    <p:extLst>
      <p:ext uri="{BB962C8B-B14F-4D97-AF65-F5344CB8AC3E}">
        <p14:creationId xmlns:p14="http://schemas.microsoft.com/office/powerpoint/2010/main" val="5332633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Learning from Seymour </a:t>
            </a:r>
            <a:r>
              <a:rPr lang="en-CA" b="1" dirty="0" err="1" smtClean="0">
                <a:effectLst/>
                <a:hlinkClick r:id="rId3"/>
              </a:rPr>
              <a:t>Papert</a:t>
            </a:r>
            <a:r>
              <a:rPr lang="en-CA" dirty="0" smtClean="0">
                <a:effectLst/>
              </a:rPr>
              <a:t/>
            </a:r>
            <a:br>
              <a:rPr lang="en-CA" dirty="0" smtClean="0">
                <a:effectLst/>
              </a:rPr>
            </a:br>
            <a:r>
              <a:rPr lang="en-CA" dirty="0" smtClean="0">
                <a:hlinkClick r:id="rId4"/>
              </a:rPr>
              <a:t>Mitchel </a:t>
            </a:r>
            <a:r>
              <a:rPr lang="en-CA" dirty="0" err="1" smtClean="0">
                <a:hlinkClick r:id="rId4"/>
              </a:rPr>
              <a:t>Resnick</a:t>
            </a:r>
            <a:r>
              <a:rPr lang="en-CA" dirty="0" smtClean="0">
                <a:effectLst/>
              </a:rPr>
              <a:t>, </a:t>
            </a:r>
            <a:r>
              <a:rPr lang="en-CA" dirty="0" smtClean="0">
                <a:hlinkClick r:id="rId5"/>
              </a:rPr>
              <a:t>Nicholas Negroponte</a:t>
            </a:r>
            <a:r>
              <a:rPr lang="en-CA" dirty="0" smtClean="0">
                <a:effectLst/>
              </a:rPr>
              <a:t>, </a:t>
            </a:r>
            <a:r>
              <a:rPr lang="en-CA" dirty="0" smtClean="0">
                <a:hlinkClick r:id="rId6"/>
              </a:rPr>
              <a:t>Alan Kay</a:t>
            </a:r>
            <a:r>
              <a:rPr lang="en-CA" dirty="0" smtClean="0">
                <a:effectLst/>
              </a:rPr>
              <a:t>, </a:t>
            </a:r>
            <a:r>
              <a:rPr lang="en-CA" dirty="0" smtClean="0">
                <a:hlinkClick r:id="rId7"/>
              </a:rPr>
              <a:t>Marvin </a:t>
            </a:r>
            <a:r>
              <a:rPr lang="en-CA" dirty="0" err="1" smtClean="0">
                <a:hlinkClick r:id="rId7"/>
              </a:rPr>
              <a:t>Minsky</a:t>
            </a:r>
            <a:r>
              <a:rPr lang="en-CA" dirty="0" smtClean="0">
                <a:effectLst/>
              </a:rPr>
              <a:t>, </a:t>
            </a:r>
            <a:r>
              <a:rPr lang="en-CA" dirty="0" smtClean="0">
                <a:hlinkClick r:id="rId8"/>
              </a:rPr>
              <a:t>MIT Media Lab</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Recent MIT Media Lab event on the life and lessons of Seymour </a:t>
            </a:r>
            <a:r>
              <a:rPr lang="en-CA" dirty="0" err="1" smtClean="0">
                <a:effectLst/>
              </a:rPr>
              <a:t>Papert</a:t>
            </a:r>
            <a:r>
              <a:rPr lang="en-CA" dirty="0" smtClean="0">
                <a:effectLst/>
              </a:rPr>
              <a:t>, with contributions from Nicholas Negroponte, Alan Kay, and Marvin </a:t>
            </a:r>
            <a:r>
              <a:rPr lang="en-CA" dirty="0" err="1" smtClean="0">
                <a:effectLst/>
              </a:rPr>
              <a:t>Minsky</a:t>
            </a:r>
            <a:r>
              <a:rPr lang="en-CA" dirty="0" smtClean="0">
                <a:effectLst/>
              </a:rPr>
              <a:t> and Mitchel </a:t>
            </a:r>
            <a:r>
              <a:rPr lang="en-CA" dirty="0" err="1" smtClean="0">
                <a:effectLst/>
              </a:rPr>
              <a:t>Resnick</a:t>
            </a:r>
            <a:r>
              <a:rPr lang="en-CA" dirty="0" smtClean="0">
                <a:effectLst/>
              </a:rPr>
              <a:t>. 61 minute video. There's a </a:t>
            </a:r>
            <a:r>
              <a:rPr lang="en-CA" dirty="0" smtClean="0">
                <a:effectLst/>
                <a:hlinkClick r:id="rId9"/>
              </a:rPr>
              <a:t>Japanese</a:t>
            </a:r>
            <a:r>
              <a:rPr lang="en-CA" dirty="0" smtClean="0">
                <a:effectLst/>
              </a:rPr>
              <a:t> translation. The Media Lab model of "projects and peers and passion and play" grew out of </a:t>
            </a:r>
            <a:r>
              <a:rPr lang="en-CA" dirty="0" err="1" smtClean="0">
                <a:effectLst/>
              </a:rPr>
              <a:t>Papert's</a:t>
            </a:r>
            <a:r>
              <a:rPr lang="en-CA" dirty="0" smtClean="0">
                <a:effectLst/>
              </a:rPr>
              <a:t> work, we are told. Mitchel </a:t>
            </a:r>
            <a:r>
              <a:rPr lang="en-CA" dirty="0" err="1" smtClean="0">
                <a:effectLst/>
              </a:rPr>
              <a:t>Resnick</a:t>
            </a:r>
            <a:r>
              <a:rPr lang="en-CA" dirty="0" smtClean="0">
                <a:effectLst/>
              </a:rPr>
              <a:t> introduces the panel.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68</a:t>
            </a:fld>
            <a:endParaRPr lang="en-CA"/>
          </a:p>
        </p:txBody>
      </p:sp>
    </p:spTree>
    <p:extLst>
      <p:ext uri="{BB962C8B-B14F-4D97-AF65-F5344CB8AC3E}">
        <p14:creationId xmlns:p14="http://schemas.microsoft.com/office/powerpoint/2010/main" val="358743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Cape Breton University President Looks Toward Super University</a:t>
            </a:r>
            <a:r>
              <a:rPr lang="en-CA" dirty="0" smtClean="0">
                <a:effectLst/>
              </a:rPr>
              <a:t/>
            </a:r>
            <a:br>
              <a:rPr lang="en-CA" dirty="0" smtClean="0">
                <a:effectLst/>
              </a:rPr>
            </a:br>
            <a:r>
              <a:rPr lang="en-CA" dirty="0" smtClean="0">
                <a:hlinkClick r:id="rId4"/>
              </a:rPr>
              <a:t>David Wheeler</a:t>
            </a:r>
            <a:r>
              <a:rPr lang="en-CA" dirty="0" smtClean="0">
                <a:effectLst/>
              </a:rPr>
              <a:t>, </a:t>
            </a:r>
            <a:r>
              <a:rPr lang="en-CA" dirty="0" smtClean="0">
                <a:hlinkClick r:id="rId5"/>
              </a:rPr>
              <a:t>Cape Breton University</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Presentation slides and press release about a talk by Cape Breton University president David Wheeler. He argues that " future universities will be rewarded by governments for their performance in economic development, employability of graduates, immigration and commercialisation of research in addition to more traditional metrics which may have less to do with scientific, social and cultural excellence or economic prosperity." One slide points out that universities have survived since the 16th century "because societies need them."</a:t>
            </a:r>
          </a:p>
          <a:p>
            <a:r>
              <a:rPr lang="en-CA" dirty="0" smtClean="0">
                <a:effectLst/>
              </a:rPr>
              <a:t/>
            </a:r>
            <a:br>
              <a:rPr lang="en-CA" dirty="0" smtClean="0">
                <a:effectLst/>
              </a:rPr>
            </a:br>
            <a:r>
              <a:rPr lang="en-CA" dirty="0" smtClean="0">
                <a:effectLst/>
              </a:rPr>
              <a:t>It is worth asking at this juncture exactly what it is that societies need. The citizens of Leiden </a:t>
            </a:r>
            <a:r>
              <a:rPr lang="en-CA" dirty="0" smtClean="0">
                <a:effectLst/>
                <a:hlinkClick r:id="rId6"/>
              </a:rPr>
              <a:t>famously opted</a:t>
            </a:r>
            <a:r>
              <a:rPr lang="en-CA" dirty="0" smtClean="0">
                <a:effectLst/>
              </a:rPr>
              <a:t> for a university as a reward from William of Orange instead of the economic advantage of tax-free status. The citizens of </a:t>
            </a:r>
            <a:r>
              <a:rPr lang="en-CA" dirty="0" smtClean="0">
                <a:effectLst/>
                <a:hlinkClick r:id="rId7"/>
              </a:rPr>
              <a:t>Tubingen</a:t>
            </a:r>
            <a:r>
              <a:rPr lang="en-CA" dirty="0" smtClean="0">
                <a:effectLst/>
              </a:rPr>
              <a:t> famously rejected industrial development in favour of remaining a university city. The need is to develop a university </a:t>
            </a:r>
            <a:r>
              <a:rPr lang="en-CA" i="1" dirty="0" smtClean="0">
                <a:effectLst/>
              </a:rPr>
              <a:t>as a </a:t>
            </a:r>
            <a:r>
              <a:rPr lang="en-CA" dirty="0" smtClean="0">
                <a:effectLst/>
              </a:rPr>
              <a:t>university, not an engine to support day-to-day economic development. If we want job creation or economic development we have the private sector to do that; if they won't (and in Canada, increasingly, they won't) we need other measures to address that; converting universities into something they're not is not the answer.</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69</a:t>
            </a:fld>
            <a:endParaRPr lang="en-CA"/>
          </a:p>
        </p:txBody>
      </p:sp>
    </p:spTree>
    <p:extLst>
      <p:ext uri="{BB962C8B-B14F-4D97-AF65-F5344CB8AC3E}">
        <p14:creationId xmlns:p14="http://schemas.microsoft.com/office/powerpoint/2010/main" val="659587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Building a </a:t>
            </a:r>
            <a:r>
              <a:rPr lang="en-CA" b="1" dirty="0" err="1" smtClean="0">
                <a:effectLst/>
                <a:hlinkClick r:id="rId3"/>
              </a:rPr>
              <a:t>Knowmad</a:t>
            </a:r>
            <a:r>
              <a:rPr lang="en-CA" b="1" dirty="0" smtClean="0">
                <a:effectLst/>
                <a:hlinkClick r:id="rId3"/>
              </a:rPr>
              <a:t> Society in Ecuador</a:t>
            </a:r>
            <a:r>
              <a:rPr lang="en-CA" dirty="0" smtClean="0">
                <a:effectLst/>
              </a:rPr>
              <a:t/>
            </a:r>
            <a:br>
              <a:rPr lang="en-CA" dirty="0" smtClean="0">
                <a:effectLst/>
              </a:rPr>
            </a:br>
            <a:r>
              <a:rPr lang="en-CA" dirty="0" smtClean="0">
                <a:hlinkClick r:id="rId4"/>
              </a:rPr>
              <a:t>John W. Moravec</a:t>
            </a:r>
            <a:r>
              <a:rPr lang="en-CA" dirty="0" smtClean="0">
                <a:effectLst/>
              </a:rPr>
              <a:t>, </a:t>
            </a:r>
            <a:r>
              <a:rPr lang="en-CA" dirty="0" smtClean="0">
                <a:hlinkClick r:id="rId5"/>
              </a:rPr>
              <a:t>Education Futures</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this is an ambitious plan and wonder how it will impact the work that follows: "The project seeks to encourage </a:t>
            </a:r>
            <a:r>
              <a:rPr lang="en-CA" dirty="0" err="1" smtClean="0">
                <a:effectLst/>
              </a:rPr>
              <a:t>horizontalized</a:t>
            </a:r>
            <a:r>
              <a:rPr lang="en-CA" dirty="0" smtClean="0">
                <a:effectLst/>
              </a:rPr>
              <a:t>, peer-to-peer exchange and the development of activities that will promote extending learning beyond formal education. Nine three-day workshops will cover each regional division of Ecuador. An online platform will facilitate further discussion, and the outputs from the workshops and online activities will be fed into a data analysis process that will inform the creation of a white paper on transforming Ecuadorian education for a '</a:t>
            </a:r>
            <a:r>
              <a:rPr lang="en-CA" dirty="0" err="1" smtClean="0">
                <a:effectLst/>
              </a:rPr>
              <a:t>knowmadic</a:t>
            </a:r>
            <a:r>
              <a:rPr lang="en-CA" dirty="0" smtClean="0">
                <a:effectLst/>
              </a:rPr>
              <a:t>' society."</a:t>
            </a:r>
          </a:p>
          <a:p>
            <a:r>
              <a:rPr lang="en-CA" dirty="0" smtClean="0">
                <a:effectLst/>
              </a:rPr>
              <a:t/>
            </a:r>
            <a:br>
              <a:rPr lang="en-CA" dirty="0" smtClean="0">
                <a:effectLst/>
              </a:rPr>
            </a:br>
            <a:r>
              <a:rPr lang="en-CA" dirty="0" smtClean="0">
                <a:effectLst/>
              </a:rPr>
              <a:t>Do also read the comment that follows the article. A writer named </a:t>
            </a:r>
            <a:r>
              <a:rPr lang="en-CA" dirty="0" err="1" smtClean="0">
                <a:effectLst/>
              </a:rPr>
              <a:t>Khuyana</a:t>
            </a:r>
            <a:r>
              <a:rPr lang="en-CA" dirty="0" smtClean="0">
                <a:effectLst/>
              </a:rPr>
              <a:t> offers, "I would like to ensure that these great changes apply to ALL universities in Ecuador, not just the 'new and improved' universities like </a:t>
            </a:r>
            <a:r>
              <a:rPr lang="en-CA" dirty="0" err="1" smtClean="0">
                <a:effectLst/>
              </a:rPr>
              <a:t>Yachay</a:t>
            </a:r>
            <a:r>
              <a:rPr lang="en-CA" dirty="0" smtClean="0">
                <a:effectLst/>
              </a:rPr>
              <a:t> University or IKIAM, as it seems to be so far." It points to the difficulties of aiming at 21st century objectives in institutions struggling to meet 20th century standards.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72</a:t>
            </a:fld>
            <a:endParaRPr lang="en-CA"/>
          </a:p>
        </p:txBody>
      </p:sp>
    </p:spTree>
    <p:extLst>
      <p:ext uri="{BB962C8B-B14F-4D97-AF65-F5344CB8AC3E}">
        <p14:creationId xmlns:p14="http://schemas.microsoft.com/office/powerpoint/2010/main" val="222383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Three Trends Worth Watching for Continuing Education Leaders</a:t>
            </a:r>
            <a:r>
              <a:rPr lang="en-CA" dirty="0" smtClean="0">
                <a:effectLst/>
              </a:rPr>
              <a:t/>
            </a:r>
            <a:br>
              <a:rPr lang="en-CA" dirty="0" smtClean="0">
                <a:effectLst/>
              </a:rPr>
            </a:br>
            <a:r>
              <a:rPr lang="en-CA" dirty="0" smtClean="0">
                <a:hlinkClick r:id="rId4"/>
              </a:rPr>
              <a:t>Cathy </a:t>
            </a:r>
            <a:r>
              <a:rPr lang="en-CA" dirty="0" err="1" smtClean="0">
                <a:hlinkClick r:id="rId4"/>
              </a:rPr>
              <a:t>Sandeen</a:t>
            </a:r>
            <a:r>
              <a:rPr lang="en-CA" dirty="0" smtClean="0">
                <a:effectLst/>
              </a:rPr>
              <a:t>, </a:t>
            </a:r>
            <a:r>
              <a:rPr lang="en-CA" dirty="0" smtClean="0">
                <a:hlinkClick r:id="rId5"/>
              </a:rPr>
              <a:t>Higher Education Today</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All three of these trends are very likely, I think. Here's the list:</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Tiered service models at universities</a:t>
            </a:r>
          </a:p>
          <a:p>
            <a:r>
              <a:rPr lang="en-CA" dirty="0" smtClean="0">
                <a:effectLst/>
              </a:rPr>
              <a:t/>
            </a:r>
            <a:br>
              <a:rPr lang="en-CA" dirty="0" smtClean="0">
                <a:effectLst/>
              </a:rPr>
            </a:br>
            <a:r>
              <a:rPr lang="en-CA" dirty="0" smtClean="0">
                <a:effectLst/>
              </a:rPr>
              <a:t>Analytics and data-driven management</a:t>
            </a:r>
          </a:p>
          <a:p>
            <a:r>
              <a:rPr lang="en-CA" dirty="0" smtClean="0">
                <a:effectLst/>
              </a:rPr>
              <a:t/>
            </a:r>
            <a:br>
              <a:rPr lang="en-CA" dirty="0" smtClean="0">
                <a:effectLst/>
              </a:rPr>
            </a:br>
            <a:r>
              <a:rPr lang="en-CA" dirty="0" smtClean="0">
                <a:effectLst/>
              </a:rPr>
              <a:t>Alternative credentials</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To a certain degree, all of these are already present in institutions or in learning technology; what we will probably see over the next few years is widespread adoption.</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9</a:t>
            </a:fld>
            <a:endParaRPr lang="en-CA"/>
          </a:p>
        </p:txBody>
      </p:sp>
    </p:spTree>
    <p:extLst>
      <p:ext uri="{BB962C8B-B14F-4D97-AF65-F5344CB8AC3E}">
        <p14:creationId xmlns:p14="http://schemas.microsoft.com/office/powerpoint/2010/main" val="121462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CNIE session on campus engagement</a:t>
            </a:r>
            <a:r>
              <a:rPr lang="en-CA" dirty="0" smtClean="0">
                <a:effectLst/>
              </a:rPr>
              <a:t/>
            </a:r>
            <a:br>
              <a:rPr lang="en-CA" dirty="0" smtClean="0">
                <a:effectLst/>
              </a:rPr>
            </a:br>
            <a:r>
              <a:rPr lang="en-CA" dirty="0" smtClean="0">
                <a:hlinkClick r:id="rId4"/>
              </a:rPr>
              <a:t>D'Arcy Norman</a:t>
            </a:r>
            <a:r>
              <a:rPr lang="en-CA" dirty="0" smtClean="0">
                <a:effectLst/>
              </a:rPr>
              <a:t>, </a:t>
            </a:r>
            <a:r>
              <a:rPr lang="en-CA" dirty="0" smtClean="0">
                <a:hlinkClick r:id="rId5"/>
              </a:rPr>
              <a:t>D'Arcy Norman dot net</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From the recent CNIE conference D'Arcy Norman shares "some of the campus engagement stuff we did as part of our long LMS replacement project. I tried to stay away from the technology itself, and focus on the engagement process. </a:t>
            </a:r>
            <a:r>
              <a:rPr lang="en-CA" dirty="0" smtClean="0">
                <a:effectLst/>
                <a:hlinkClick r:id="rId6"/>
              </a:rPr>
              <a:t>Full slide deck is available online</a:t>
            </a:r>
            <a:r>
              <a:rPr lang="en-CA" dirty="0" smtClean="0">
                <a:effectLst/>
              </a:rPr>
              <a:t>, and </a:t>
            </a:r>
            <a:r>
              <a:rPr lang="en-CA" dirty="0" smtClean="0">
                <a:effectLst/>
                <a:hlinkClick r:id="rId7"/>
              </a:rPr>
              <a:t>fuller reports describing the engagement and findings are still available online</a:t>
            </a:r>
            <a:r>
              <a:rPr lang="en-CA" dirty="0" smtClean="0">
                <a:effectLst/>
              </a:rPr>
              <a:t>, as well as the </a:t>
            </a:r>
            <a:r>
              <a:rPr lang="en-CA" dirty="0" err="1" smtClean="0">
                <a:effectLst/>
                <a:hlinkClick r:id="rId8"/>
              </a:rPr>
              <a:t>GitHub</a:t>
            </a:r>
            <a:r>
              <a:rPr lang="en-CA" dirty="0" smtClean="0">
                <a:effectLst/>
                <a:hlinkClick r:id="rId8"/>
              </a:rPr>
              <a:t> repository of LMS RFP requirements</a:t>
            </a:r>
            <a:r>
              <a:rPr lang="en-CA" dirty="0" smtClean="0">
                <a:effectLst/>
                <a:hlinkClick r:id="rId9" tooltip="but I would strongly recommend that you don’t use the full set – this was far too much for everyone, and with enough items, things basically cancel each other out. pick a subset of items that you really care about, and have the respondents tailor their responses to that, rather than the whole shooting match. at a high level, they’re essentially all the same thing anyway…"/>
              </a:rPr>
              <a:t>1</a:t>
            </a:r>
            <a:r>
              <a:rPr lang="en-CA" dirty="0" smtClean="0">
                <a:effectLst/>
              </a:rPr>
              <a:t>." I know that the </a:t>
            </a:r>
            <a:r>
              <a:rPr lang="en-CA" dirty="0" smtClean="0">
                <a:effectLst/>
                <a:hlinkClick r:id="rId10"/>
              </a:rPr>
              <a:t>CNIE conference</a:t>
            </a:r>
            <a:r>
              <a:rPr lang="en-CA" dirty="0" smtClean="0">
                <a:effectLst/>
              </a:rPr>
              <a:t> came and went recently - is it me or is this conference beginning to change focus? It was seeming less relevant in recent years but the current one in Kamloops actually seems to be talking about technology and related issues.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10</a:t>
            </a:fld>
            <a:endParaRPr lang="en-CA"/>
          </a:p>
        </p:txBody>
      </p:sp>
    </p:spTree>
    <p:extLst>
      <p:ext uri="{BB962C8B-B14F-4D97-AF65-F5344CB8AC3E}">
        <p14:creationId xmlns:p14="http://schemas.microsoft.com/office/powerpoint/2010/main" val="2864518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Selecting a Learning Management System: Advice from an Academic Perspective</a:t>
            </a:r>
            <a:r>
              <a:rPr lang="en-CA" dirty="0" smtClean="0">
                <a:effectLst/>
              </a:rPr>
              <a:t/>
            </a:r>
            <a:br>
              <a:rPr lang="en-CA" dirty="0" smtClean="0">
                <a:effectLst/>
              </a:rPr>
            </a:br>
            <a:r>
              <a:rPr lang="en-CA" dirty="0" smtClean="0">
                <a:hlinkClick r:id="rId4"/>
              </a:rPr>
              <a:t>Clayton R. Wright</a:t>
            </a:r>
            <a:r>
              <a:rPr lang="en-CA" dirty="0" smtClean="0">
                <a:effectLst/>
              </a:rPr>
              <a:t>, </a:t>
            </a:r>
            <a:r>
              <a:rPr lang="en-CA" dirty="0" smtClean="0">
                <a:hlinkClick r:id="rId5"/>
              </a:rPr>
              <a:t>Valerie Lopes</a:t>
            </a:r>
            <a:r>
              <a:rPr lang="en-CA" dirty="0" smtClean="0">
                <a:effectLst/>
              </a:rPr>
              <a:t>, </a:t>
            </a:r>
            <a:r>
              <a:rPr lang="en-CA" dirty="0" smtClean="0">
                <a:hlinkClick r:id="rId6"/>
              </a:rPr>
              <a:t>T. Craig Montgomerie</a:t>
            </a:r>
            <a:r>
              <a:rPr lang="en-CA" dirty="0" smtClean="0">
                <a:effectLst/>
              </a:rPr>
              <a:t>, </a:t>
            </a:r>
            <a:r>
              <a:rPr lang="en-CA" dirty="0" smtClean="0">
                <a:hlinkClick r:id="rId7"/>
              </a:rPr>
              <a:t>Sunday </a:t>
            </a:r>
            <a:r>
              <a:rPr lang="en-CA" dirty="0" err="1" smtClean="0">
                <a:hlinkClick r:id="rId7"/>
              </a:rPr>
              <a:t>Reju</a:t>
            </a:r>
            <a:r>
              <a:rPr lang="en-CA" dirty="0" smtClean="0">
                <a:effectLst/>
              </a:rPr>
              <a:t>, </a:t>
            </a:r>
            <a:r>
              <a:rPr lang="en-CA" dirty="0" smtClean="0">
                <a:hlinkClick r:id="rId8"/>
              </a:rPr>
              <a:t>Seb Schmoller</a:t>
            </a:r>
            <a:r>
              <a:rPr lang="en-CA" dirty="0" smtClean="0">
                <a:effectLst/>
              </a:rPr>
              <a:t>, </a:t>
            </a:r>
            <a:r>
              <a:rPr lang="en-CA" dirty="0" smtClean="0">
                <a:hlinkClick r:id="rId9"/>
              </a:rPr>
              <a:t>EDUCAUSE Review</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It's a bit old school, but many institutions are still going through the LMS selection process. This article is a good guide. "This article stresses the importance of involving all stakeholders in the selection process, offers a step-by-step guide to LMS selection, and enables readers to develop a customized list of LMS features that align with their institution's instructional and learning priorities." See also the </a:t>
            </a:r>
            <a:r>
              <a:rPr lang="en-CA" dirty="0" smtClean="0">
                <a:effectLst/>
                <a:hlinkClick r:id="rId10"/>
              </a:rPr>
              <a:t>appendix</a:t>
            </a:r>
            <a:r>
              <a:rPr lang="en-CA" dirty="0" smtClean="0">
                <a:effectLst/>
              </a:rPr>
              <a:t> containing 305 questions or features to consider during the selection process. </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11</a:t>
            </a:fld>
            <a:endParaRPr lang="en-CA"/>
          </a:p>
        </p:txBody>
      </p:sp>
    </p:spTree>
    <p:extLst>
      <p:ext uri="{BB962C8B-B14F-4D97-AF65-F5344CB8AC3E}">
        <p14:creationId xmlns:p14="http://schemas.microsoft.com/office/powerpoint/2010/main" val="47050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0698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9327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57577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87509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67DCFA-560A-41A7-9D88-40C0048437B3}" type="datetimeFigureOut">
              <a:rPr lang="en-CA" smtClean="0"/>
              <a:t>2014-07-08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7459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067DCFA-560A-41A7-9D88-40C0048437B3}" type="datetimeFigureOut">
              <a:rPr lang="en-CA" smtClean="0"/>
              <a:t>2014-07-08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9173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067DCFA-560A-41A7-9D88-40C0048437B3}" type="datetimeFigureOut">
              <a:rPr lang="en-CA" smtClean="0"/>
              <a:t>2014-07-08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52410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6067DCFA-560A-41A7-9D88-40C0048437B3}" type="datetimeFigureOut">
              <a:rPr lang="en-CA" smtClean="0"/>
              <a:t>2014-07-08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9628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7DCFA-560A-41A7-9D88-40C0048437B3}" type="datetimeFigureOut">
              <a:rPr lang="en-CA" smtClean="0"/>
              <a:t>2014-07-08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314833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2014-07-08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4317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2014-07-08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412028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7DCFA-560A-41A7-9D88-40C0048437B3}" type="datetimeFigureOut">
              <a:rPr lang="en-CA" smtClean="0"/>
              <a:t>2014-07-08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7135A-8613-4886-ABFC-23D0A6183BE0}" type="slidenum">
              <a:rPr lang="en-CA" smtClean="0"/>
              <a:t>‹#›</a:t>
            </a:fld>
            <a:endParaRPr lang="en-CA"/>
          </a:p>
        </p:txBody>
      </p:sp>
    </p:spTree>
    <p:extLst>
      <p:ext uri="{BB962C8B-B14F-4D97-AF65-F5344CB8AC3E}">
        <p14:creationId xmlns:p14="http://schemas.microsoft.com/office/powerpoint/2010/main" val="99642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lt.lse.ac.uk/events/NetworkEDGE/networkEDGE-seminar-series-01.ph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darcynorman.net/2014/05/16/cnie-session-on-campus-engagement/"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www.downes.ca/author/3284" TargetMode="External"/><Relationship Id="rId2" Type="http://schemas.openxmlformats.org/officeDocument/2006/relationships/hyperlink" Target="http://www.insidehighered.com/news/2014/06/03/conde-nast-team-venture-fund-create-college-courses-credentials" TargetMode="External"/><Relationship Id="rId1" Type="http://schemas.openxmlformats.org/officeDocument/2006/relationships/slideLayout" Target="../slideLayouts/slideLayout2.xml"/><Relationship Id="rId4" Type="http://schemas.openxmlformats.org/officeDocument/2006/relationships/hyperlink" Target="http://www.downes.ca/feed/269"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www.downes.ca/feed/590" TargetMode="External"/><Relationship Id="rId2" Type="http://schemas.openxmlformats.org/officeDocument/2006/relationships/hyperlink" Target="http://www.achievementstandards.org/" TargetMode="Externa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www.desire2learn.com/pressrelease/desire2learn-acquires-achievement-standards-network-jes-co/"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downes.ca/author/8213" TargetMode="External"/><Relationship Id="rId7" Type="http://schemas.openxmlformats.org/officeDocument/2006/relationships/hyperlink" Target="http://demo.learninglocker.net/" TargetMode="External"/><Relationship Id="rId2" Type="http://schemas.openxmlformats.org/officeDocument/2006/relationships/hyperlink" Target="http://learninglocker.net/" TargetMode="External"/><Relationship Id="rId1" Type="http://schemas.openxmlformats.org/officeDocument/2006/relationships/slideLayout" Target="../slideLayouts/slideLayout2.xml"/><Relationship Id="rId6" Type="http://schemas.openxmlformats.org/officeDocument/2006/relationships/hyperlink" Target="https://lrs.learninglocker.net/" TargetMode="External"/><Relationship Id="rId5" Type="http://schemas.openxmlformats.org/officeDocument/2006/relationships/hyperlink" Target="http://www.learninglocker.net/" TargetMode="External"/><Relationship Id="rId4" Type="http://schemas.openxmlformats.org/officeDocument/2006/relationships/hyperlink" Target="http://www.downes.ca/feed/1387"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www.downes.ca/cgi-bin/page.cgi?type=link&amp;post=62471&amp;format=browse" TargetMode="External"/><Relationship Id="rId3" Type="http://schemas.openxmlformats.org/officeDocument/2006/relationships/hyperlink" Target="http://www.downes.ca/author/10183" TargetMode="External"/><Relationship Id="rId7" Type="http://schemas.openxmlformats.org/officeDocument/2006/relationships/hyperlink" Target="http://www.downes.ca/cgi-bin/page.cgi?type=link&amp;post=62469&amp;format=browse" TargetMode="External"/><Relationship Id="rId2" Type="http://schemas.openxmlformats.org/officeDocument/2006/relationships/hyperlink" Target="http://flowingdata.com/2014/07/02/jobs-charted-by-state-and-salary/" TargetMode="External"/><Relationship Id="rId1" Type="http://schemas.openxmlformats.org/officeDocument/2006/relationships/slideLayout" Target="../slideLayouts/slideLayout2.xml"/><Relationship Id="rId6" Type="http://schemas.openxmlformats.org/officeDocument/2006/relationships/hyperlink" Target="http://www.downes.ca/cgi-bin/page.cgi?type=link&amp;post=1&amp;format=browse" TargetMode="External"/><Relationship Id="rId5" Type="http://schemas.openxmlformats.org/officeDocument/2006/relationships/hyperlink" Target="http://www.downes.ca/file/6537" TargetMode="External"/><Relationship Id="rId4" Type="http://schemas.openxmlformats.org/officeDocument/2006/relationships/hyperlink" Target="http://www.downes.ca/feed/1423" TargetMode="External"/><Relationship Id="rId9" Type="http://schemas.openxmlformats.org/officeDocument/2006/relationships/image" Target="../media/image75.png"/></Relationships>
</file>

<file path=ppt/slides/_rels/slide104.xml.rels><?xml version="1.0" encoding="UTF-8" standalone="yes"?>
<Relationships xmlns="http://schemas.openxmlformats.org/package/2006/relationships"><Relationship Id="rId3" Type="http://schemas.openxmlformats.org/officeDocument/2006/relationships/hyperlink" Target="http://www.downes.ca/author/6356" TargetMode="External"/><Relationship Id="rId2" Type="http://schemas.openxmlformats.org/officeDocument/2006/relationships/hyperlink" Target="http://www.daveswhiteboard.com/archives/5265" TargetMode="Externa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www.downes.ca/feed/1384"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downes.ca/author/6900" TargetMode="External"/><Relationship Id="rId2" Type="http://schemas.openxmlformats.org/officeDocument/2006/relationships/hyperlink" Target="http://www.articulate.com/rapid-elearning/secret-formula-becoming-e-learning-pro/"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hyperlink" Target="http://www.universityaffairs.ca/Social-media-use-is-sporadic-among-researchers.aspx" TargetMode="External"/><Relationship Id="rId4" Type="http://schemas.openxmlformats.org/officeDocument/2006/relationships/hyperlink" Target="http://www.downes.ca/feed/534"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downes.ca/author/2724" TargetMode="External"/><Relationship Id="rId2" Type="http://schemas.openxmlformats.org/officeDocument/2006/relationships/hyperlink" Target="http://www.jarche.com/2014/06/mastering-the-internet-of-everything/"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blogs.cisco.com/ioe/answering-the-two-most-asked-questions-about-the-internet-of-everything/"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gephi.org/" TargetMode="External"/><Relationship Id="rId3" Type="http://schemas.openxmlformats.org/officeDocument/2006/relationships/hyperlink" Target="http://www.downes.ca/author/4447" TargetMode="External"/><Relationship Id="rId7" Type="http://schemas.openxmlformats.org/officeDocument/2006/relationships/hyperlink" Target="https://apps.facebook.com/netvizz/" TargetMode="External"/><Relationship Id="rId2" Type="http://schemas.openxmlformats.org/officeDocument/2006/relationships/hyperlink" Target="http://www.bethkanter.org/catechfestla/" TargetMode="External"/><Relationship Id="rId1" Type="http://schemas.openxmlformats.org/officeDocument/2006/relationships/slideLayout" Target="../slideLayouts/slideLayout2.xml"/><Relationship Id="rId6" Type="http://schemas.openxmlformats.org/officeDocument/2006/relationships/hyperlink" Target="https://www.facebook.com/photo.php?fbid=10151498446276256&amp;set=pb.513946255.-2207520000.1379085355.&amp;type=3&amp;theater" TargetMode="External"/><Relationship Id="rId5" Type="http://schemas.openxmlformats.org/officeDocument/2006/relationships/hyperlink" Target="http://inmaps.linkedinlabs.com/share/Stephen_Downes/3767106932593042260708558216552259400" TargetMode="External"/><Relationship Id="rId10" Type="http://schemas.openxmlformats.org/officeDocument/2006/relationships/image" Target="../media/image79.png"/><Relationship Id="rId4" Type="http://schemas.openxmlformats.org/officeDocument/2006/relationships/hyperlink" Target="http://www.downes.ca/feed/771" TargetMode="External"/><Relationship Id="rId9" Type="http://schemas.openxmlformats.org/officeDocument/2006/relationships/hyperlink" Target="http://www.downes.ca/files/docs/Downes-Facebook.pdf"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www.downes.ca/author/10089" TargetMode="External"/><Relationship Id="rId3" Type="http://schemas.openxmlformats.org/officeDocument/2006/relationships/hyperlink" Target="http://www.downes.ca/author/10087" TargetMode="External"/><Relationship Id="rId7" Type="http://schemas.openxmlformats.org/officeDocument/2006/relationships/hyperlink" Target="http://www.downes.ca/author/10088" TargetMode="External"/><Relationship Id="rId2" Type="http://schemas.openxmlformats.org/officeDocument/2006/relationships/hyperlink" Target="http://www.ifets.info/journals/17_2/8.pdf" TargetMode="External"/><Relationship Id="rId1" Type="http://schemas.openxmlformats.org/officeDocument/2006/relationships/slideLayout" Target="../slideLayouts/slideLayout2.xml"/><Relationship Id="rId6" Type="http://schemas.openxmlformats.org/officeDocument/2006/relationships/hyperlink" Target="http://www.downes.ca/author/10084" TargetMode="External"/><Relationship Id="rId11" Type="http://schemas.openxmlformats.org/officeDocument/2006/relationships/hyperlink" Target="http://www.ifets.info/issues.php?show=current" TargetMode="External"/><Relationship Id="rId5" Type="http://schemas.openxmlformats.org/officeDocument/2006/relationships/hyperlink" Target="http://www.downes.ca/author/10086" TargetMode="External"/><Relationship Id="rId10" Type="http://schemas.openxmlformats.org/officeDocument/2006/relationships/hyperlink" Target="http://www.ifets.info/journals/17_2/ets_17_2.pdf" TargetMode="External"/><Relationship Id="rId4" Type="http://schemas.openxmlformats.org/officeDocument/2006/relationships/hyperlink" Target="http://www.downes.ca/author/10085" TargetMode="External"/><Relationship Id="rId9" Type="http://schemas.openxmlformats.org/officeDocument/2006/relationships/hyperlink" Target="http://www.downes.ca/feed/1126"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www.downes.ca/author/7355" TargetMode="External"/><Relationship Id="rId7" Type="http://schemas.openxmlformats.org/officeDocument/2006/relationships/image" Target="../media/image80.png"/><Relationship Id="rId2" Type="http://schemas.openxmlformats.org/officeDocument/2006/relationships/hyperlink" Target="http://chronicle.com/article/Writing-Instructor-Skeptical/146211/" TargetMode="External"/><Relationship Id="rId1" Type="http://schemas.openxmlformats.org/officeDocument/2006/relationships/slideLayout" Target="../slideLayouts/slideLayout2.xml"/><Relationship Id="rId6" Type="http://schemas.openxmlformats.org/officeDocument/2006/relationships/hyperlink" Target="http://s3.documentcloud.org/documents/1094637/shermis-aw-final.pdf" TargetMode="External"/><Relationship Id="rId5" Type="http://schemas.openxmlformats.org/officeDocument/2006/relationships/hyperlink" Target="http://journalofwritingassessment.org/article.php?article=69" TargetMode="External"/><Relationship Id="rId4" Type="http://schemas.openxmlformats.org/officeDocument/2006/relationships/hyperlink" Target="http://www.downes.ca/feed/77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educause.edu/ero/article/selecting-learning-management-system-advice-academic-perspective"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downes.ca/author/10061" TargetMode="External"/><Relationship Id="rId2" Type="http://schemas.openxmlformats.org/officeDocument/2006/relationships/hyperlink" Target="http://www.networkedlearningconference.org.uk/abstracts/pdf/rose.pdf" TargetMode="External"/><Relationship Id="rId1" Type="http://schemas.openxmlformats.org/officeDocument/2006/relationships/slideLayout" Target="../slideLayouts/slideLayout2.xml"/><Relationship Id="rId4" Type="http://schemas.openxmlformats.org/officeDocument/2006/relationships/hyperlink" Target="http://www.downes.ca/feed/1348"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downes.ca/author/10156" TargetMode="External"/><Relationship Id="rId2" Type="http://schemas.openxmlformats.org/officeDocument/2006/relationships/hyperlink" Target="http://www.insidehighered.com/news/2014/06/27/amusing-video-has-professors-read-aloud-harsh-student-reviews" TargetMode="External"/><Relationship Id="rId1" Type="http://schemas.openxmlformats.org/officeDocument/2006/relationships/slideLayout" Target="../slideLayouts/slideLayout2.xml"/><Relationship Id="rId4" Type="http://schemas.openxmlformats.org/officeDocument/2006/relationships/hyperlink" Target="http://www.downes.ca/feed/269"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downes.ca/author/9056" TargetMode="External"/><Relationship Id="rId7" Type="http://schemas.openxmlformats.org/officeDocument/2006/relationships/hyperlink" Target="http://www.thestarphoenix.com/health/University+Saskatchewan+professor+fired+staff+speaking/9894902/story.html" TargetMode="External"/><Relationship Id="rId2" Type="http://schemas.openxmlformats.org/officeDocument/2006/relationships/hyperlink" Target="http://www.insidehighered.com/news/2014/06/13/aaup-conference-sessions-focus-academic-freedom-relation-social-media" TargetMode="External"/><Relationship Id="rId1" Type="http://schemas.openxmlformats.org/officeDocument/2006/relationships/slideLayout" Target="../slideLayouts/slideLayout2.xml"/><Relationship Id="rId6" Type="http://schemas.openxmlformats.org/officeDocument/2006/relationships/hyperlink" Target="http://rabble.ca/blogs/bloggers/j-baglow/2014/06/doing-democracy-ontario" TargetMode="External"/><Relationship Id="rId5" Type="http://schemas.openxmlformats.org/officeDocument/2006/relationships/hyperlink" Target="http://canadalandshow.com/article/source-globe-editorial-board-endorsed-wynne-liberals-was-overruled" TargetMode="External"/><Relationship Id="rId4" Type="http://schemas.openxmlformats.org/officeDocument/2006/relationships/hyperlink" Target="http://www.downes.ca/feed/269"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www.downes.ca/author/4367" TargetMode="External"/><Relationship Id="rId2" Type="http://schemas.openxmlformats.org/officeDocument/2006/relationships/hyperlink" Target="http://architectures.danlockton.co.uk/2014/04/21/introducing-powerchord-blackbird-edition/" TargetMode="Externa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architectures.danlockton.co.uk/2014/03/08/work-in-progress-ambient-audible-energy-data/" TargetMode="External"/><Relationship Id="rId4" Type="http://schemas.openxmlformats.org/officeDocument/2006/relationships/hyperlink" Target="http://www.downes.ca/feed/1332"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downes.ca/author/1933" TargetMode="External"/><Relationship Id="rId2" Type="http://schemas.openxmlformats.org/officeDocument/2006/relationships/hyperlink" Target="http://www.youtube.com/watch?v=E5umSdiizH0" TargetMode="Externa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http://www.downes.ca/feed/679"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www.downes.ca/author/10139" TargetMode="External"/><Relationship Id="rId2" Type="http://schemas.openxmlformats.org/officeDocument/2006/relationships/hyperlink" Target="http://celt.uwindsor.ca/ojs/leddy/index.php/CELT/article/view/3981" TargetMode="External"/><Relationship Id="rId1" Type="http://schemas.openxmlformats.org/officeDocument/2006/relationships/slideLayout" Target="../slideLayouts/slideLayout2.xml"/><Relationship Id="rId4" Type="http://schemas.openxmlformats.org/officeDocument/2006/relationships/hyperlink" Target="http://www.downes.ca/feed/1406"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www.downes.ca/author/10031" TargetMode="External"/><Relationship Id="rId2" Type="http://schemas.openxmlformats.org/officeDocument/2006/relationships/hyperlink" Target="http://www.universityaffairs.ca/how-artificial-intelligence-is-about-to-disrupt-higher-education.aspx" TargetMode="External"/><Relationship Id="rId1" Type="http://schemas.openxmlformats.org/officeDocument/2006/relationships/slideLayout" Target="../slideLayouts/slideLayout2.xml"/><Relationship Id="rId4" Type="http://schemas.openxmlformats.org/officeDocument/2006/relationships/hyperlink" Target="http://www.downes.ca/feed/787"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www.downes.ca/author/10121" TargetMode="External"/><Relationship Id="rId2" Type="http://schemas.openxmlformats.org/officeDocument/2006/relationships/hyperlink" Target="http://bits.blogs.nytimes.com/2014/06/15/looking-at-link-between-violent-video-games-and-lack-of-empathy/" TargetMode="External"/><Relationship Id="rId1" Type="http://schemas.openxmlformats.org/officeDocument/2006/relationships/slideLayout" Target="../slideLayouts/slideLayout2.xml"/><Relationship Id="rId4" Type="http://schemas.openxmlformats.org/officeDocument/2006/relationships/hyperlink" Target="http://www.downes.ca/feed/678"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www.ieeetclt.org/content/bulletin-16-1" TargetMode="External"/><Relationship Id="rId3" Type="http://schemas.openxmlformats.org/officeDocument/2006/relationships/hyperlink" Target="http://www.downes.ca/author/10073" TargetMode="External"/><Relationship Id="rId7" Type="http://schemas.openxmlformats.org/officeDocument/2006/relationships/hyperlink" Target="http://www.downes.ca/feed/1360" TargetMode="External"/><Relationship Id="rId2" Type="http://schemas.openxmlformats.org/officeDocument/2006/relationships/hyperlink" Target="http://www.ieeetclt.org/issues/january2014/Petropoulou.pdf" TargetMode="External"/><Relationship Id="rId1" Type="http://schemas.openxmlformats.org/officeDocument/2006/relationships/slideLayout" Target="../slideLayouts/slideLayout2.xml"/><Relationship Id="rId6" Type="http://schemas.openxmlformats.org/officeDocument/2006/relationships/hyperlink" Target="http://www.downes.ca/author/10076" TargetMode="External"/><Relationship Id="rId5" Type="http://schemas.openxmlformats.org/officeDocument/2006/relationships/hyperlink" Target="http://www.downes.ca/author/10075" TargetMode="External"/><Relationship Id="rId4" Type="http://schemas.openxmlformats.org/officeDocument/2006/relationships/hyperlink" Target="http://www.downes.ca/author/10074" TargetMode="External"/><Relationship Id="rId9" Type="http://schemas.openxmlformats.org/officeDocument/2006/relationships/hyperlink" Target="http://www.ieeetclt.org/content/bulletin-technical-committee-learning-technology-issues"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www.downes.ca/author/10067" TargetMode="External"/><Relationship Id="rId2" Type="http://schemas.openxmlformats.org/officeDocument/2006/relationships/hyperlink" Target="http://newsletter.alt.ac.uk/2014/05/alt-members-views-on-learning-analytics/" TargetMode="External"/><Relationship Id="rId1" Type="http://schemas.openxmlformats.org/officeDocument/2006/relationships/slideLayout" Target="../slideLayouts/slideLayout2.xml"/><Relationship Id="rId4" Type="http://schemas.openxmlformats.org/officeDocument/2006/relationships/hyperlink" Target="http://www.downes.ca/feed/4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learningdesigner.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3" Type="http://schemas.openxmlformats.org/officeDocument/2006/relationships/hyperlink" Target="http://www.downes.ca/author/10058" TargetMode="External"/><Relationship Id="rId2" Type="http://schemas.openxmlformats.org/officeDocument/2006/relationships/hyperlink" Target="http://epress.lib.uts.edu.au/journals/index.php/JLA/article/view/3339" TargetMode="External"/><Relationship Id="rId1" Type="http://schemas.openxmlformats.org/officeDocument/2006/relationships/slideLayout" Target="../slideLayouts/slideLayout2.xml"/><Relationship Id="rId5" Type="http://schemas.openxmlformats.org/officeDocument/2006/relationships/hyperlink" Target="http://epress.lib.uts.edu.au/journals/index.php/JLA/issue/view/307" TargetMode="External"/><Relationship Id="rId4" Type="http://schemas.openxmlformats.org/officeDocument/2006/relationships/hyperlink" Target="http://www.downes.ca/feed/1351"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downes.ca/author/10152" TargetMode="External"/><Relationship Id="rId7" Type="http://schemas.openxmlformats.org/officeDocument/2006/relationships/hyperlink" Target="http://blogs.forrester.com/nate_elliott/14-06-24-facebook_still_dominates_teens_social_usage" TargetMode="External"/><Relationship Id="rId2" Type="http://schemas.openxmlformats.org/officeDocument/2006/relationships/hyperlink" Target="http://www.adweek.com/news/technology/study-teens-are-not-fleeing-facebook-158535" TargetMode="External"/><Relationship Id="rId1" Type="http://schemas.openxmlformats.org/officeDocument/2006/relationships/slideLayout" Target="../slideLayouts/slideLayout2.xml"/><Relationship Id="rId6" Type="http://schemas.openxmlformats.org/officeDocument/2006/relationships/hyperlink" Target="https://www.facebook.com/notes/mike-develin/debunking-princeton/10151947421191849" TargetMode="External"/><Relationship Id="rId5" Type="http://schemas.openxmlformats.org/officeDocument/2006/relationships/hyperlink" Target="http://www.theguardian.com/technology/2014/jan/22/facebook-princeton-researchers-infectious-disease" TargetMode="External"/><Relationship Id="rId4" Type="http://schemas.openxmlformats.org/officeDocument/2006/relationships/hyperlink" Target="http://www.downes.ca/feed/1415"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www.downes.ca/author/10157" TargetMode="External"/><Relationship Id="rId7" Type="http://schemas.openxmlformats.org/officeDocument/2006/relationships/hyperlink" Target="http://www.avclub.com/article/facebook-tinkered-users-feeds-massive-psychology-e-206324" TargetMode="External"/><Relationship Id="rId2" Type="http://schemas.openxmlformats.org/officeDocument/2006/relationships/hyperlink" Target="http://www.pnas.org/content/111/24/8788.full" TargetMode="External"/><Relationship Id="rId1" Type="http://schemas.openxmlformats.org/officeDocument/2006/relationships/slideLayout" Target="../slideLayouts/slideLayout2.xml"/><Relationship Id="rId6" Type="http://schemas.openxmlformats.org/officeDocument/2006/relationships/hyperlink" Target="http://www.downes.ca/feed/1420" TargetMode="External"/><Relationship Id="rId5" Type="http://schemas.openxmlformats.org/officeDocument/2006/relationships/hyperlink" Target="http://www.downes.ca/author/10159" TargetMode="External"/><Relationship Id="rId4" Type="http://schemas.openxmlformats.org/officeDocument/2006/relationships/hyperlink" Target="http://www.downes.ca/author/10158"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www.facebook.com/akramer/posts/10152987150867796" TargetMode="External"/><Relationship Id="rId3" Type="http://schemas.openxmlformats.org/officeDocument/2006/relationships/hyperlink" Target="http://www.downes.ca/author/131" TargetMode="External"/><Relationship Id="rId7" Type="http://schemas.openxmlformats.org/officeDocument/2006/relationships/hyperlink" Target="https://gigaom.com/2014/06/30/heres-what-you-need-to-know-about-that-facebook-experiment-that-manipulated-your-emotions/" TargetMode="External"/><Relationship Id="rId12" Type="http://schemas.openxmlformats.org/officeDocument/2006/relationships/hyperlink" Target="http://www.zdnet.com/blog/violetblue/how-to-remove-yourself-from-people-search-websites/612" TargetMode="External"/><Relationship Id="rId2" Type="http://schemas.openxmlformats.org/officeDocument/2006/relationships/hyperlink" Target="http://www.theglobeandmail.com/technology/tech-news/facebook-psychology-experiment-raises-ire/article19386909/" TargetMode="External"/><Relationship Id="rId1" Type="http://schemas.openxmlformats.org/officeDocument/2006/relationships/slideLayout" Target="../slideLayouts/slideLayout2.xml"/><Relationship Id="rId6" Type="http://schemas.openxmlformats.org/officeDocument/2006/relationships/hyperlink" Target="http://online.wsj.com/articles/furor-erupts-over-facebook-experiment-on-users-1404085840" TargetMode="External"/><Relationship Id="rId11" Type="http://schemas.openxmlformats.org/officeDocument/2006/relationships/hyperlink" Target="http://www.zdnet.com/firm-facebooks-shadow-profiles-are-frightening-dossiers-on-everyone-7000017199/" TargetMode="External"/><Relationship Id="rId5" Type="http://schemas.openxmlformats.org/officeDocument/2006/relationships/hyperlink" Target="http://www.downes.ca/feed/685" TargetMode="External"/><Relationship Id="rId10" Type="http://schemas.openxmlformats.org/officeDocument/2006/relationships/hyperlink" Target="http://refuge.ghost.io/de-facing/" TargetMode="External"/><Relationship Id="rId4" Type="http://schemas.openxmlformats.org/officeDocument/2006/relationships/hyperlink" Target="http://www.downes.ca/feed/973" TargetMode="External"/><Relationship Id="rId9" Type="http://schemas.openxmlformats.org/officeDocument/2006/relationships/hyperlink" Target="https://www.facebook.com/audrey.watters?fref=ts"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www.downes.ca/author/4153" TargetMode="External"/><Relationship Id="rId2" Type="http://schemas.openxmlformats.org/officeDocument/2006/relationships/hyperlink" Target="http://dougbelshaw.com/blog/2014/04/23/software-with-shareholders/" TargetMode="Externa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http://www.downes.ca/post/126" TargetMode="External"/><Relationship Id="rId4" Type="http://schemas.openxmlformats.org/officeDocument/2006/relationships/hyperlink" Target="http://www.huffingtonpost.com/2014/04/22/watch-dogs-facebook-privacy-settings_n_5191237.html"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www.downes.ca/author/4475" TargetMode="External"/><Relationship Id="rId2" Type="http://schemas.openxmlformats.org/officeDocument/2006/relationships/hyperlink" Target="http://www.elsua.net/2014/05/06/why-i-too-killed-my-linkedin-account/" TargetMode="External"/><Relationship Id="rId1" Type="http://schemas.openxmlformats.org/officeDocument/2006/relationships/slideLayout" Target="../slideLayouts/slideLayout2.xml"/><Relationship Id="rId5" Type="http://schemas.openxmlformats.org/officeDocument/2006/relationships/hyperlink" Target="http://www.hrexaminer.com/why-i-killed-my-linkedin-account/" TargetMode="External"/><Relationship Id="rId4" Type="http://schemas.openxmlformats.org/officeDocument/2006/relationships/hyperlink" Target="http://www.downes.ca/feed/857" TargetMode="External"/></Relationships>
</file>

<file path=ppt/slides/_rels/slide1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www.downes.ca/author/10040" TargetMode="External"/><Relationship Id="rId7" Type="http://schemas.openxmlformats.org/officeDocument/2006/relationships/hyperlink" Target="http://cs.nyu.edu/trackmenot/" TargetMode="External"/><Relationship Id="rId2" Type="http://schemas.openxmlformats.org/officeDocument/2006/relationships/hyperlink" Target="http://marketingland.com/yahoo-ditches-track-will-signal-end-privacy-initiative-82384" TargetMode="External"/><Relationship Id="rId1" Type="http://schemas.openxmlformats.org/officeDocument/2006/relationships/slideLayout" Target="../slideLayouts/slideLayout2.xml"/><Relationship Id="rId6" Type="http://schemas.openxmlformats.org/officeDocument/2006/relationships/hyperlink" Target="https://addons.mozilla.org/en-US/firefox/user/privacychoice/?src=api" TargetMode="External"/><Relationship Id="rId5" Type="http://schemas.openxmlformats.org/officeDocument/2006/relationships/hyperlink" Target="https://addons.mozilla.org/en-US/firefox/user/abine/?src=api" TargetMode="External"/><Relationship Id="rId4" Type="http://schemas.openxmlformats.org/officeDocument/2006/relationships/hyperlink" Target="http://www.downes.ca/feed/1345"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www.downes.ca/author/10036" TargetMode="External"/><Relationship Id="rId2" Type="http://schemas.openxmlformats.org/officeDocument/2006/relationships/hyperlink" Target="http://blogs.edweek.org/edweek/DigitalEducation/2014/04/google_halts_scanning_of_stude.html" TargetMode="External"/><Relationship Id="rId1" Type="http://schemas.openxmlformats.org/officeDocument/2006/relationships/slideLayout" Target="../slideLayouts/slideLayout2.xml"/><Relationship Id="rId5" Type="http://schemas.openxmlformats.org/officeDocument/2006/relationships/hyperlink" Target="http://googleenterprise.blogspot.com/2014/04/protecting-students-with-google-apps.html" TargetMode="External"/><Relationship Id="rId4" Type="http://schemas.openxmlformats.org/officeDocument/2006/relationships/hyperlink" Target="http://www.downes.ca/feed/871"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www.downes.ca/author/9665" TargetMode="External"/><Relationship Id="rId2" Type="http://schemas.openxmlformats.org/officeDocument/2006/relationships/hyperlink" Target="http://chronicle.com/blogs/wiredcampus/emailed-in-error-uva-law-schools-student-spreadsheet-spreads-fast/53133" TargetMode="External"/><Relationship Id="rId1" Type="http://schemas.openxmlformats.org/officeDocument/2006/relationships/slideLayout" Target="../slideLayouts/slideLayout2.xml"/><Relationship Id="rId6" Type="http://schemas.openxmlformats.org/officeDocument/2006/relationships/hyperlink" Target="http://abovethelaw.com/2014/06/oops-top-law-school-email-screw-up-reveals-grades-ranks-of-all-clerkship-applicants/?show=comments#comments" TargetMode="External"/><Relationship Id="rId5" Type="http://schemas.openxmlformats.org/officeDocument/2006/relationships/hyperlink" Target="https://www.google.ca/search?q=%22student+records+exposed%22" TargetMode="External"/><Relationship Id="rId4" Type="http://schemas.openxmlformats.org/officeDocument/2006/relationships/hyperlink" Target="http://www.downes.ca/feed/504"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www.downes.ca/author/9956" TargetMode="External"/><Relationship Id="rId2" Type="http://schemas.openxmlformats.org/officeDocument/2006/relationships/hyperlink" Target="http://www.chron.com/business/article/Gates-funded-student-data-group-to-shut-down-5418346.php?World_Business_News" TargetMode="External"/><Relationship Id="rId1" Type="http://schemas.openxmlformats.org/officeDocument/2006/relationships/slideLayout" Target="../slideLayouts/slideLayout2.xml"/><Relationship Id="rId4" Type="http://schemas.openxmlformats.org/officeDocument/2006/relationships/hyperlink" Target="http://www.downes.ca/feed/1327"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jolt.merlot.org/vol10no2/fisher_0614.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hyperlink" Target="http://www.clarktraining.com/eLearning.php"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www.downes.ca/author/10165" TargetMode="External"/><Relationship Id="rId2" Type="http://schemas.openxmlformats.org/officeDocument/2006/relationships/hyperlink" Target="http://www.safegov.org/2014/4/28/why-did-inbloom-die-a-hard-lesson-about-education-privacy" TargetMode="External"/><Relationship Id="rId1" Type="http://schemas.openxmlformats.org/officeDocument/2006/relationships/slideLayout" Target="../slideLayouts/slideLayout2.xml"/><Relationship Id="rId4" Type="http://schemas.openxmlformats.org/officeDocument/2006/relationships/hyperlink" Target="http://www.downes.ca/feed/1421"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www.downes.ca/author/9959" TargetMode="External"/><Relationship Id="rId2" Type="http://schemas.openxmlformats.org/officeDocument/2006/relationships/hyperlink" Target="http://cloudcomputing.sys-con.com/node/3069314" TargetMode="External"/><Relationship Id="rId1" Type="http://schemas.openxmlformats.org/officeDocument/2006/relationships/slideLayout" Target="../slideLayouts/slideLayout2.xml"/><Relationship Id="rId4" Type="http://schemas.openxmlformats.org/officeDocument/2006/relationships/hyperlink" Target="http://www.downes.ca/feed/1329"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downes.ca/author/10114" TargetMode="External"/><Relationship Id="rId2" Type="http://schemas.openxmlformats.org/officeDocument/2006/relationships/hyperlink" Target="http://www.universitybusiness.com/article/lecture-capture-privacy-please"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www.downes.ca/feed/937"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www.downes.ca/feed/1391" TargetMode="External"/><Relationship Id="rId2" Type="http://schemas.openxmlformats.org/officeDocument/2006/relationships/hyperlink" Target="http://rt.com/news/163968-nsa-proof-server-crowdfunding/" TargetMode="Externa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hyperlink" Target="https://www.seedmatch.de/startups/protonet-2"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downes.ca/author/10117" TargetMode="External"/><Relationship Id="rId2" Type="http://schemas.openxmlformats.org/officeDocument/2006/relationships/hyperlink" Target="http://www.theguardian.com/technology/2014/jun/07/anonymous-social-media-apps-encourage-overshare" TargetMode="External"/><Relationship Id="rId1" Type="http://schemas.openxmlformats.org/officeDocument/2006/relationships/slideLayout" Target="../slideLayouts/slideLayout2.xml"/><Relationship Id="rId5" Type="http://schemas.openxmlformats.org/officeDocument/2006/relationships/hyperlink" Target="http://whisper.sh/" TargetMode="External"/><Relationship Id="rId4" Type="http://schemas.openxmlformats.org/officeDocument/2006/relationships/hyperlink" Target="http://www.downes.ca/feed/661"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downes.ca/author/10053" TargetMode="External"/><Relationship Id="rId2" Type="http://schemas.openxmlformats.org/officeDocument/2006/relationships/hyperlink" Target="http://www.networkedlearningconference.org.uk/abstracts/pdf/thompson.pdf" TargetMode="External"/><Relationship Id="rId1" Type="http://schemas.openxmlformats.org/officeDocument/2006/relationships/slideLayout" Target="../slideLayouts/slideLayout2.xml"/><Relationship Id="rId5" Type="http://schemas.openxmlformats.org/officeDocument/2006/relationships/hyperlink" Target="http://www.networkedlearningconference.org.uk/abstracts/wright_symposium.htm" TargetMode="External"/><Relationship Id="rId4" Type="http://schemas.openxmlformats.org/officeDocument/2006/relationships/hyperlink" Target="http://www.downes.ca/feed/1348"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downes.ca/author/10118" TargetMode="External"/><Relationship Id="rId2" Type="http://schemas.openxmlformats.org/officeDocument/2006/relationships/hyperlink" Target="http://www.inc.com/magazine/201407/ceo-of-wickr-leads-social-media-resistance-movement.html" TargetMode="External"/><Relationship Id="rId1" Type="http://schemas.openxmlformats.org/officeDocument/2006/relationships/slideLayout" Target="../slideLayouts/slideLayout2.xml"/><Relationship Id="rId6" Type="http://schemas.openxmlformats.org/officeDocument/2006/relationships/hyperlink" Target="http://www.omlet.me/" TargetMode="External"/><Relationship Id="rId5" Type="http://schemas.openxmlformats.org/officeDocument/2006/relationships/hyperlink" Target="https://www.mywickr.com/en/index.php" TargetMode="External"/><Relationship Id="rId4" Type="http://schemas.openxmlformats.org/officeDocument/2006/relationships/hyperlink" Target="http://www.downes.ca/feed/1396"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downes.ca/author/10116" TargetMode="External"/><Relationship Id="rId2" Type="http://schemas.openxmlformats.org/officeDocument/2006/relationships/hyperlink" Target="http://www.bbc.com/future/story/20140609-how-online-bots-are-tricking-you" TargetMode="External"/><Relationship Id="rId1" Type="http://schemas.openxmlformats.org/officeDocument/2006/relationships/slideLayout" Target="../slideLayouts/slideLayout2.xml"/><Relationship Id="rId4" Type="http://schemas.openxmlformats.org/officeDocument/2006/relationships/hyperlink" Target="http://www.downes.ca/feed/924"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downes.ca/author/10101" TargetMode="External"/><Relationship Id="rId2" Type="http://schemas.openxmlformats.org/officeDocument/2006/relationships/hyperlink" Target="http://vimeo.com/95196331" TargetMode="Externa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hyperlink" Target="http://www.downes.ca/feed/1381"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downes.ca/author/10125" TargetMode="External"/><Relationship Id="rId2" Type="http://schemas.openxmlformats.org/officeDocument/2006/relationships/hyperlink" Target="http://theedublogger.com/2014/06/12/curation/" TargetMode="Externa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hyperlink" Target="http://www.downes.ca/feed/51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jolt.merlot.org/vol10no2/brinthaupt_0614.pdf" TargetMode="External"/></Relationships>
</file>

<file path=ppt/slides/_rels/slide140.xml.rels><?xml version="1.0" encoding="UTF-8" standalone="yes"?>
<Relationships xmlns="http://schemas.openxmlformats.org/package/2006/relationships"><Relationship Id="rId8" Type="http://schemas.openxmlformats.org/officeDocument/2006/relationships/hyperlink" Target="http://www.google.com/edu/" TargetMode="External"/><Relationship Id="rId3" Type="http://schemas.openxmlformats.org/officeDocument/2006/relationships/hyperlink" Target="http://www.downes.ca/author/7709" TargetMode="External"/><Relationship Id="rId7" Type="http://schemas.openxmlformats.org/officeDocument/2006/relationships/hyperlink" Target="https://plus.google.com/u/0/+GoogleforEducation/posts" TargetMode="External"/><Relationship Id="rId2" Type="http://schemas.openxmlformats.org/officeDocument/2006/relationships/hyperlink" Target="http://educationaltechnologyguy.blogspot.ca/2014/06/google-announces-google-educator-groups.html" TargetMode="External"/><Relationship Id="rId1" Type="http://schemas.openxmlformats.org/officeDocument/2006/relationships/slideLayout" Target="../slideLayouts/slideLayout2.xml"/><Relationship Id="rId6" Type="http://schemas.openxmlformats.org/officeDocument/2006/relationships/hyperlink" Target="http://www.google.com/landing/geg" TargetMode="External"/><Relationship Id="rId5" Type="http://schemas.openxmlformats.org/officeDocument/2006/relationships/hyperlink" Target="http://educationaltechnologyguy.blogspot.com/p/google-for-educators_22.html" TargetMode="External"/><Relationship Id="rId10" Type="http://schemas.openxmlformats.org/officeDocument/2006/relationships/image" Target="../media/image89.png"/><Relationship Id="rId4" Type="http://schemas.openxmlformats.org/officeDocument/2006/relationships/hyperlink" Target="http://www.downes.ca/feed/186" TargetMode="External"/><Relationship Id="rId9" Type="http://schemas.openxmlformats.org/officeDocument/2006/relationships/hyperlink" Target="http://www.google.com/landing/geg/"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www.downes.ca/author/10095" TargetMode="External"/><Relationship Id="rId7" Type="http://schemas.openxmlformats.org/officeDocument/2006/relationships/image" Target="../media/image90.png"/><Relationship Id="rId2" Type="http://schemas.openxmlformats.org/officeDocument/2006/relationships/hyperlink" Target="http://gameswithpurpose.org/untrusted/" TargetMode="External"/><Relationship Id="rId1" Type="http://schemas.openxmlformats.org/officeDocument/2006/relationships/slideLayout" Target="../slideLayouts/slideLayout2.xml"/><Relationship Id="rId6" Type="http://schemas.openxmlformats.org/officeDocument/2006/relationships/hyperlink" Target="http://theoreti.ca/?p=5292" TargetMode="External"/><Relationship Id="rId5" Type="http://schemas.openxmlformats.org/officeDocument/2006/relationships/hyperlink" Target="http://alexnisnevich.github.io/untrusted/" TargetMode="External"/><Relationship Id="rId4" Type="http://schemas.openxmlformats.org/officeDocument/2006/relationships/hyperlink" Target="http://www.downes.ca/feed/1373"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www.downes.ca/author/9420" TargetMode="External"/><Relationship Id="rId2" Type="http://schemas.openxmlformats.org/officeDocument/2006/relationships/hyperlink" Target="http://www.wiziq.com/class/info.aspx?7P2M2COncN/5Xs/5ivC1NlYJsTEBRRThQITIBdbg4QqeIUDbnj0i6HRES9H+M/IUe7Jne36hcQtRp28qgh9wx/QlHMhCcypz0nRi38B1PjA6lxDLzZL/Gz/u2pDyWsHl" TargetMode="External"/><Relationship Id="rId1" Type="http://schemas.openxmlformats.org/officeDocument/2006/relationships/slideLayout" Target="../slideLayouts/slideLayout2.xml"/><Relationship Id="rId4" Type="http://schemas.openxmlformats.org/officeDocument/2006/relationships/hyperlink" Target="http://www.downes.ca/feed/1393"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www.downes.ca/author/7445" TargetMode="External"/><Relationship Id="rId2" Type="http://schemas.openxmlformats.org/officeDocument/2006/relationships/hyperlink" Target="http://timkastelle.org/blog/2014/05/how-to-know-when-your-great-idea-is-ready-for-the-world/"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steveblank.com/2013/11/25/its-time-to-play-moneyball-the-investment-readiness-level/" TargetMode="External"/><Relationship Id="rId4" Type="http://schemas.openxmlformats.org/officeDocument/2006/relationships/hyperlink" Target="http://www.downes.ca/feed/121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googleblog.blogspot.ca/2014/05/previewing-new-classroom.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google.com/enterprise/apps/educa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unescochair.blogs.uoc.edu/blog/2014/06/25/a-goal-for-google-and-carnegie-mellons-mooc-research/"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eff.org/deeplinks/2014/06/bad-day-bad-patents-supreme-court-unanimously-strikes-down-abstract-softwar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macrumors.com/2012/07/10/apple-wins-patent-for-nfc-enabled-itravel-transportation-ticketing-ap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hackeducation.com/2014/06/18/unfathomable-cetis201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blogs.pjjk.net/phil/lrmi-at-the-cetis-conference-2014/"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blogs.pjjk.net/phil/who-is-using-lrmi-metadat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ukwebfocus.wordpress.com/2014/06/30/the-city-and-the-city-reflections-on-the-cetis-2014-conference/"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slideshare.net/csmart36/phil-richards-keynote-cetis1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davidtjones.wordpress.com/2014/03/31/bim-and-ba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hyperorg.com/blogger/2014/05/11/2b2k-in-over-our-heads-my-simmons-commencement-addres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irrodl.org/index.php/irrodl/article/view/1704/2834"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networkedlearningconference.org.uk/abstracts/pdf/hannon.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blogs.hbr.org/2014/04/to-create-change-leadership-is-more-important-than-authorit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en.wikipedia.org/wiki/Bill_Watterson" TargetMode="Externa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theguardian.com/education/2014/may/04/economics-students-overhaul-subject-teachin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flosse.blogging.fi/2010/12/27/designing-learning-tools-%E2%80%94-introduction-to-some-methodological-thought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pnas.org/content/early/2010/06/11/1005766107.abstract" TargetMode="External"/><Relationship Id="rId4" Type="http://schemas.openxmlformats.org/officeDocument/2006/relationships/hyperlink" Target="http://www.wired.com/2010/06/starling-physic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maasaimara.com/entries/great-wildebeest-migration-maasai-mar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hplusmagazine.com/2014/04/24/lamarckian-inheritance-passing-what-you-have-learned-to-your-childre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tressiemc.com/2014/04/23/another-post-about-hashtags-no-seriousl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x28newblog.wordpress.com/2014/04/25/conceptual-connections-once-agai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businessinsider.com/mary-meekers-2014-internet-presentation-2014-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mfeldstein.com/three-makes-movement-branson-creates-youth-panel-student-voice-ed-tech"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iliconslopes.com/2013/06/instructure-co-founder-apis-in-ed-tech-will-provide-open-dialogue/" TargetMode="External"/><Relationship Id="rId4" Type="http://schemas.openxmlformats.org/officeDocument/2006/relationships/hyperlink" Target="http://www.hackeducation.com/2014/05/22/alberta-digital-learning-foru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lucygray.org/weblog/2014/04/shame-on-slideshare-and-lessons-learned.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newyorker.com/online/blogs/elements/2014/06/the-case-for-banning-laptops-in-the-classroom.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chronicle.com/blognetwork/castingoutnines/2014/06/13/three-issues-with-the-case-for-banning-laptop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withknown.com/" TargetMode="External"/><Relationship Id="rId4" Type="http://schemas.openxmlformats.org/officeDocument/2006/relationships/hyperlink" Target="http://werd.io/2014/how-were-on-the-verge-of-an-amazing-new-ope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education-portal.com/articles/Interview_with_David_Wiley.html" TargetMode="External"/><Relationship Id="rId4" Type="http://schemas.openxmlformats.org/officeDocument/2006/relationships/hyperlink" Target="http://opencontent.org/blog/archives/339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educause.edu/visuals/shared/er/extras/2014/ReclaimingInnovation/default.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ommunity.adaptlearning.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cogdogblog.com/2014/06/09/under-the-hoo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blog.wan-ifra.org/2014/06/23/washington-post-and-new-york-times-collaborate-with-mozilla-to-improve-online-comment-cul" TargetMode="External"/><Relationship Id="rId4" Type="http://schemas.openxmlformats.org/officeDocument/2006/relationships/hyperlink" Target="http://www.washingtonpost.com/lifestyle/style/washington-post-new-york-times-and-mozilla-team-up-for-new-web-site-comment-system/2014/06/19/fa836e90-f71e-11e3-8aa9-dad2ec039789_story.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radar.oreilly.com/2014/05/beyond-the-stack.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publications.cetis.ac.uk/2014/96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bitnami.com/stack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wired.com/2014/05/out-in-the-open-indie-bo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pnas.org/content/early/2014/05/08/1319030111.full.pdf+html" TargetMode="External"/><Relationship Id="rId4" Type="http://schemas.openxmlformats.org/officeDocument/2006/relationships/hyperlink" Target="http://www.insidehighered.com/news/2014/05/13/stem-students-fare-better-when-professors-dont-just-lecture-study-finds#sthash.wxiT1GBS.dpb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labnol.org/internet/improve-website-tips/5007/"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foliowebsites.com/portfolio/modern/"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kelliralph.wordpress.com/2014/05/24/connectivism-informing-distance-education-theory-pedagogy-and-research/" TargetMode="External"/><Relationship Id="rId2" Type="http://schemas.openxmlformats.org/officeDocument/2006/relationships/image" Target="../media/image47.emf"/><Relationship Id="rId1" Type="http://schemas.openxmlformats.org/officeDocument/2006/relationships/slideLayout" Target="../slideLayouts/slideLayout2.xml"/><Relationship Id="rId4" Type="http://schemas.openxmlformats.org/officeDocument/2006/relationships/hyperlink" Target="http://www.edrev21.com/2012/07/27/150/"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www.pcworld.com/article/239125/google_plus_day_24_is_google_plus_a_more_engaging_social_network.html" TargetMode="External"/><Relationship Id="rId4" Type="http://schemas.openxmlformats.org/officeDocument/2006/relationships/hyperlink" Target="http://x28newblog.wordpress.com/2014/05/01/visualizing-my-understanding-of-connectivis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www.adipogen.com/media/Catalogs/Pix/Pattern_Recognition_Wallchart_Pix.PNG" TargetMode="External"/><Relationship Id="rId4" Type="http://schemas.openxmlformats.org/officeDocument/2006/relationships/hyperlink" Target="http://www.journals.elsevier.com/pattern-recogniti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cain.blogspot.ca/2013/07/oer-possible-resources-for-biology.html" TargetMode="External"/><Relationship Id="rId5" Type="http://schemas.openxmlformats.org/officeDocument/2006/relationships/hyperlink" Target="http://www.flickr.com/photos/48889113547@N01/2144582204" TargetMode="External"/><Relationship Id="rId4" Type="http://schemas.openxmlformats.org/officeDocument/2006/relationships/hyperlink" Target="http://cain.blogspot.ca/2014/04/why-connectivism-is-learning-theory.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cain.blogspot.ca/2012/10/moocs-and-connectivist-instructional.html" TargetMode="External"/><Relationship Id="rId5" Type="http://schemas.openxmlformats.org/officeDocument/2006/relationships/hyperlink" Target="http://jolt.merlot.org/vol10no1/fournier_0314.pdf" TargetMode="External"/><Relationship Id="rId4" Type="http://schemas.openxmlformats.org/officeDocument/2006/relationships/hyperlink" Target="http://www.flickr.com/photos/12700556@N07/2843610638"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mfeldstein.com/four-barriers-that-moocs-must-overcome-to-become-sustainable-model/" TargetMode="External"/><Relationship Id="rId4" Type="http://schemas.openxmlformats.org/officeDocument/2006/relationships/hyperlink" Target="http://jolt.merlot.org/vol10no1/saadatmand_0314.pdf"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aspeninstitute.fsmdev.com/documents/AspenReportFinalPagesRev.pd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literacyandtechnology.org/uploads/1/3/6/8/136889/ib1.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poynder.blogspot.co.uk/2014/06/interview-with-steve-pettifer-computer.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elearning-africa.com/eLA_Newsportal/elearning-africa-keynote-plenary-session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www.zdnet.com/emerging-tech-is-transforming-the-workplace-7000028960/"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nancydixonblog.com/2014/05/-proquest-case-study-using-the-oscillation-principle-for-software-development.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hyperlink" Target="http://umdperg.pbworks.com/f/RoschelleTeasley1995OCR.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hyperlink" Target="http://seapointcenter.com/cooperation-teamwork-and-collaboration/"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3" Type="http://schemas.openxmlformats.org/officeDocument/2006/relationships/hyperlink" Target="http://www-ee.stanford.edu/~hellman/Breakthrough/book/pdfs/axelrod.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ee.stanford.edu/~hellman/Breakthrough/book/pdfs/axelrod.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onlinejournalismblog.com/2014/05/09/coding-for-journalists-10-programming-concepts-it-helps-to-understand/"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tech.fortune.cnn.com/2014/04/23/with-24-million-students-codecademy-revamps-its-offerings/?section=magazines_fortune"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www.media.mit.edu/video/view/spring14-2014-04-24-4"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www.cbu.ca/sites/cbu.ca/files/a-university-as-it-might-b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campustechnology.com/articles/2014/06/09/report-students-expect-future-universities-to-be-flexible-accessible-career-oriented.aspx"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uni-tuebingen.de/en/university.html" TargetMode="External"/><Relationship Id="rId2" Type="http://schemas.openxmlformats.org/officeDocument/2006/relationships/hyperlink" Target="http://law.leiden.edu/elmc/lu/leiden-university.htm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educationfutures.com/2014/05/01/building-a-knowmad-society-in-ecuador/"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downes.ca/author/1" TargetMode="External"/><Relationship Id="rId2" Type="http://schemas.openxmlformats.org/officeDocument/2006/relationships/hyperlink" Target="http://halfanhour.blogspot.ca/2014/06/new-learning.html" TargetMode="External"/><Relationship Id="rId1" Type="http://schemas.openxmlformats.org/officeDocument/2006/relationships/slideLayout" Target="../slideLayouts/slideLayout2.xml"/><Relationship Id="rId6" Type="http://schemas.openxmlformats.org/officeDocument/2006/relationships/hyperlink" Target="http://sheilaspeaking.wordpress.com/2014/05/09/are-parents-the-sleeping-giants-in-education/" TargetMode="External"/><Relationship Id="rId5" Type="http://schemas.openxmlformats.org/officeDocument/2006/relationships/hyperlink" Target="http://www.teachthought.com/trends/disrupting-education-8-ideas-will-break/" TargetMode="External"/><Relationship Id="rId4" Type="http://schemas.openxmlformats.org/officeDocument/2006/relationships/hyperlink" Target="http://www.downes.ca/feed/660"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www.epforum.eu/"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downes.ca/author/408" TargetMode="External"/><Relationship Id="rId2" Type="http://schemas.openxmlformats.org/officeDocument/2006/relationships/hyperlink" Target="http://www.nytimes.com/2007/04/27/us/27mit.html?_r=4" TargetMode="External"/><Relationship Id="rId1" Type="http://schemas.openxmlformats.org/officeDocument/2006/relationships/slideLayout" Target="../slideLayouts/slideLayout2.xml"/><Relationship Id="rId4" Type="http://schemas.openxmlformats.org/officeDocument/2006/relationships/hyperlink" Target="http://www.downes.ca/feed/678"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www.nytimes.com/2014/05/25/opinion/sunday/faking-cultural-literacy.html?_r=1" TargetMode="External"/><Relationship Id="rId3" Type="http://schemas.openxmlformats.org/officeDocument/2006/relationships/hyperlink" Target="http://www.downes.ca/author/8603" TargetMode="External"/><Relationship Id="rId7" Type="http://schemas.openxmlformats.org/officeDocument/2006/relationships/hyperlink" Target="https://twitter.com/dajbelshaw" TargetMode="External"/><Relationship Id="rId2" Type="http://schemas.openxmlformats.org/officeDocument/2006/relationships/hyperlink" Target="http://www.cbc.ca/player/News/Canada/Audio/ID/2461862894/" TargetMode="External"/><Relationship Id="rId1" Type="http://schemas.openxmlformats.org/officeDocument/2006/relationships/slideLayout" Target="../slideLayouts/slideLayout2.xml"/><Relationship Id="rId6" Type="http://schemas.openxmlformats.org/officeDocument/2006/relationships/hyperlink" Target="http://www.wdw.utoronto.ca/index.php/faculty/676" TargetMode="External"/><Relationship Id="rId5" Type="http://schemas.openxmlformats.org/officeDocument/2006/relationships/hyperlink" Target="https://twitter.com/awsamuel" TargetMode="External"/><Relationship Id="rId4" Type="http://schemas.openxmlformats.org/officeDocument/2006/relationships/hyperlink" Target="http://www.downes.ca/feed/1382" TargetMode="External"/><Relationship Id="rId9" Type="http://schemas.openxmlformats.org/officeDocument/2006/relationships/image" Target="../media/image64.png"/></Relationships>
</file>

<file path=ppt/slides/_rels/slide78.xml.rels><?xml version="1.0" encoding="UTF-8" standalone="yes"?>
<Relationships xmlns="http://schemas.openxmlformats.org/package/2006/relationships"><Relationship Id="rId8" Type="http://schemas.openxmlformats.org/officeDocument/2006/relationships/hyperlink" Target="http://academicagroup.us6.list-manage.com/track/click?u=adff35e3091cad1452f767ad5&amp;id=68eb4fb65d&amp;e=9ceb90cc8e" TargetMode="External"/><Relationship Id="rId3" Type="http://schemas.openxmlformats.org/officeDocument/2006/relationships/hyperlink" Target="http://www.downes.ca/author/10106" TargetMode="External"/><Relationship Id="rId7" Type="http://schemas.openxmlformats.org/officeDocument/2006/relationships/hyperlink" Target="http://academicagroup.us6.list-manage.com/track/click?u=adff35e3091cad1452f767ad5&amp;id=7a5537b1ff&amp;e=9ceb90cc8e" TargetMode="External"/><Relationship Id="rId2" Type="http://schemas.openxmlformats.org/officeDocument/2006/relationships/hyperlink" Target="http://chronicle.com/blogs/ticker/scientists-calculate-your-chances-of-success-in-academe/79063" TargetMode="External"/><Relationship Id="rId1" Type="http://schemas.openxmlformats.org/officeDocument/2006/relationships/slideLayout" Target="../slideLayouts/slideLayout2.xml"/><Relationship Id="rId6" Type="http://schemas.openxmlformats.org/officeDocument/2006/relationships/hyperlink" Target="http://www.cell.com/current-biology/abstract/S0960-9822(14)00477-1" TargetMode="External"/><Relationship Id="rId5" Type="http://schemas.openxmlformats.org/officeDocument/2006/relationships/hyperlink" Target="http://chronicle.com/article/The-Number-Thats-Devouring/26481/" TargetMode="External"/><Relationship Id="rId4" Type="http://schemas.openxmlformats.org/officeDocument/2006/relationships/hyperlink" Target="http://www.downes.ca/feed/1389" TargetMode="External"/><Relationship Id="rId9" Type="http://schemas.openxmlformats.org/officeDocument/2006/relationships/hyperlink" Target="http://academicagroup.us6.list-manage.com/track/click?u=adff35e3091cad1452f767ad5&amp;id=0bf59bda54&amp;e=9ceb90cc8e"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www.mindingthecampus.com/originals/2013/09/what_do_moocs_cost.html" TargetMode="External"/><Relationship Id="rId3" Type="http://schemas.openxmlformats.org/officeDocument/2006/relationships/hyperlink" Target="http://www.downes.ca/author/10072" TargetMode="External"/><Relationship Id="rId7" Type="http://schemas.openxmlformats.org/officeDocument/2006/relationships/hyperlink" Target="http://www.insidehighered.com/news/2013/07/18/citing-disappointing-student-outcomes-san-jose-state-pauses-work-udacity" TargetMode="External"/><Relationship Id="rId2" Type="http://schemas.openxmlformats.org/officeDocument/2006/relationships/hyperlink" Target="http://www.hybridpedagogy.com/journal/mooc-problem/" TargetMode="External"/><Relationship Id="rId1" Type="http://schemas.openxmlformats.org/officeDocument/2006/relationships/slideLayout" Target="../slideLayouts/slideLayout2.xml"/><Relationship Id="rId6" Type="http://schemas.openxmlformats.org/officeDocument/2006/relationships/hyperlink" Target="http://www.fastcompany.com/3021473/udacity-sebastian-thrun-uphill-climb" TargetMode="External"/><Relationship Id="rId5" Type="http://schemas.openxmlformats.org/officeDocument/2006/relationships/hyperlink" Target="http://www.nytimes.com/2013/01/28/business/davos-considers-learnings-next-wave.html?_r=0" TargetMode="External"/><Relationship Id="rId4" Type="http://schemas.openxmlformats.org/officeDocument/2006/relationships/hyperlink" Target="http://www.downes.ca/feed/82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economist.com/news/briefing/21605899-staid-higher-education-business-about-experience-welcome-earthquake-digital?fsrc=scn/tw_ec/the_digital_degre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hyperlink" Target="http://www.downes.ca/author/10038" TargetMode="External"/><Relationship Id="rId7" Type="http://schemas.openxmlformats.org/officeDocument/2006/relationships/hyperlink" Target="http://www.cbc.ca/spark/blog/2014/04/27/we-asked-the-question" TargetMode="External"/><Relationship Id="rId2" Type="http://schemas.openxmlformats.org/officeDocument/2006/relationships/hyperlink" Target="http://www.cbc.ca/spark/episodes/2014/04/27/spark-249/" TargetMode="External"/><Relationship Id="rId1" Type="http://schemas.openxmlformats.org/officeDocument/2006/relationships/slideLayout" Target="../slideLayouts/slideLayout2.xml"/><Relationship Id="rId6" Type="http://schemas.openxmlformats.org/officeDocument/2006/relationships/hyperlink" Target="http://www.cbc.ca/spark/blog/2014/04/27/personal-education" TargetMode="External"/><Relationship Id="rId5" Type="http://schemas.openxmlformats.org/officeDocument/2006/relationships/hyperlink" Target="http://www.cbc.ca/spark/blog/2014/04/27/hr-tech" TargetMode="External"/><Relationship Id="rId4" Type="http://schemas.openxmlformats.org/officeDocument/2006/relationships/hyperlink" Target="http://www.downes.ca/feed/1343"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downes.ca/author/10146" TargetMode="External"/><Relationship Id="rId2" Type="http://schemas.openxmlformats.org/officeDocument/2006/relationships/hyperlink" Target="http://research.cibcwm.com/economic_public/download/feature1.pdf" TargetMode="Externa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www.downes.ca/feed/1412" TargetMode="External"/><Relationship Id="rId4" Type="http://schemas.openxmlformats.org/officeDocument/2006/relationships/hyperlink" Target="http://www.downes.ca/author/10147"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downes.ca/author/10069" TargetMode="External"/><Relationship Id="rId2" Type="http://schemas.openxmlformats.org/officeDocument/2006/relationships/hyperlink" Target="http://business.financialpost.com/2014/05/12/employers-must-start-investing-in-skills-training-or-risk-having-public-policy-nudge-them-along/"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www.downes.ca/feed/1356"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downes.ca/author/10104" TargetMode="External"/><Relationship Id="rId2" Type="http://schemas.openxmlformats.org/officeDocument/2006/relationships/hyperlink" Target="http://canada2020.ca/wp-content/uploads/2014/05/2014_Canada2020_Paper-Series_Education_EN_Final.pdf" TargetMode="External"/><Relationship Id="rId1" Type="http://schemas.openxmlformats.org/officeDocument/2006/relationships/slideLayout" Target="../slideLayouts/slideLayout2.xml"/><Relationship Id="rId5" Type="http://schemas.openxmlformats.org/officeDocument/2006/relationships/hyperlink" Target="http://canada2020.ca/" TargetMode="External"/><Relationship Id="rId4" Type="http://schemas.openxmlformats.org/officeDocument/2006/relationships/hyperlink" Target="http://www.downes.ca/feed/1386"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www.downes.ca/feed/1406" TargetMode="External"/><Relationship Id="rId3" Type="http://schemas.openxmlformats.org/officeDocument/2006/relationships/hyperlink" Target="http://www.downes.ca/author/10134" TargetMode="External"/><Relationship Id="rId7" Type="http://schemas.openxmlformats.org/officeDocument/2006/relationships/hyperlink" Target="http://www.downes.ca/author/10138" TargetMode="External"/><Relationship Id="rId2" Type="http://schemas.openxmlformats.org/officeDocument/2006/relationships/hyperlink" Target="http://celt.uwindsor.ca/ojs/leddy/index.php/CELT/article/view/3976" TargetMode="External"/><Relationship Id="rId1" Type="http://schemas.openxmlformats.org/officeDocument/2006/relationships/slideLayout" Target="../slideLayouts/slideLayout2.xml"/><Relationship Id="rId6" Type="http://schemas.openxmlformats.org/officeDocument/2006/relationships/hyperlink" Target="http://www.downes.ca/author/10137" TargetMode="External"/><Relationship Id="rId5" Type="http://schemas.openxmlformats.org/officeDocument/2006/relationships/hyperlink" Target="http://www.downes.ca/author/10136" TargetMode="External"/><Relationship Id="rId10" Type="http://schemas.openxmlformats.org/officeDocument/2006/relationships/image" Target="../media/image67.png"/><Relationship Id="rId4" Type="http://schemas.openxmlformats.org/officeDocument/2006/relationships/hyperlink" Target="http://www.downes.ca/author/10135" TargetMode="External"/><Relationship Id="rId9" Type="http://schemas.openxmlformats.org/officeDocument/2006/relationships/hyperlink" Target="http://www.downes.ca/feed/1342"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downes.ca/author/10123" TargetMode="External"/><Relationship Id="rId2" Type="http://schemas.openxmlformats.org/officeDocument/2006/relationships/hyperlink" Target="http://www.oliverquinlan.com/blog/2014/06/11/theory-of-change-in-education/"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diytoolkit.org/tools/theory-of-change/" TargetMode="External"/><Relationship Id="rId4" Type="http://schemas.openxmlformats.org/officeDocument/2006/relationships/hyperlink" Target="http://www.oliverquinlan.com/blog/2012/01/05/how-to-start-learning-objectives-or-the-objective-of-learning/"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downes.ca/author/9899" TargetMode="External"/><Relationship Id="rId2" Type="http://schemas.openxmlformats.org/officeDocument/2006/relationships/hyperlink" Target="http://zhaolearning.com/2014/05/25/not-interested-in-being-1-shanghai-may-ditch-pisa/"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downes.ca/author/10039" TargetMode="External"/><Relationship Id="rId7" Type="http://schemas.openxmlformats.org/officeDocument/2006/relationships/image" Target="../media/image69.png"/><Relationship Id="rId2" Type="http://schemas.openxmlformats.org/officeDocument/2006/relationships/hyperlink" Target="http://www.teachthought.com/learning/solving-the-problem-of-modern-assessment/" TargetMode="External"/><Relationship Id="rId1" Type="http://schemas.openxmlformats.org/officeDocument/2006/relationships/slideLayout" Target="../slideLayouts/slideLayout2.xml"/><Relationship Id="rId6" Type="http://schemas.openxmlformats.org/officeDocument/2006/relationships/hyperlink" Target="http://nces.ed.gov/fastfacts/display.asp?id=372" TargetMode="External"/><Relationship Id="rId5" Type="http://schemas.openxmlformats.org/officeDocument/2006/relationships/hyperlink" Target="http://www.smarterbalanced.org/" TargetMode="External"/><Relationship Id="rId4" Type="http://schemas.openxmlformats.org/officeDocument/2006/relationships/hyperlink" Target="http://www.downes.ca/feed/1344"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downes.ca/author/10109" TargetMode="External"/><Relationship Id="rId2" Type="http://schemas.openxmlformats.org/officeDocument/2006/relationships/hyperlink" Target="http://thelearningcurve.pearson.com/reports/the-learning-curve-report-2014"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thelearningcurve.pearson.com/content/download/bankname/components/filename/The_Learning_Curve_2014-Final_1.pdf" TargetMode="External"/><Relationship Id="rId4" Type="http://schemas.openxmlformats.org/officeDocument/2006/relationships/hyperlink" Target="http://www.downes.ca/feed/1392"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chronicle.com/blognetwork/castingoutnines/2014/03/05/creating-learning-objectives-flipped-classroom-style/" TargetMode="External"/><Relationship Id="rId2" Type="http://schemas.openxmlformats.org/officeDocument/2006/relationships/hyperlink" Target="http://www.gardnercampbell.net/blog1/?p=2239" TargetMode="External"/><Relationship Id="rId1" Type="http://schemas.openxmlformats.org/officeDocument/2006/relationships/slideLayout" Target="../slideLayouts/slideLayout2.xml"/><Relationship Id="rId4" Type="http://schemas.openxmlformats.org/officeDocument/2006/relationships/hyperlink" Target="http://www.spritzinc.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higheredtoday.org/2014/05/05/three-trends-worth-watching-for-continuing-education-leader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luminafoundation.org/stronger_nation/report/"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www.downes.ca/author/5101" TargetMode="External"/><Relationship Id="rId2" Type="http://schemas.openxmlformats.org/officeDocument/2006/relationships/hyperlink" Target="http://dangerouslyirrelevant.org/2014/06/ed-tech-behaviorism.html" TargetMode="External"/><Relationship Id="rId1" Type="http://schemas.openxmlformats.org/officeDocument/2006/relationships/slideLayout" Target="../slideLayouts/slideLayout2.xml"/><Relationship Id="rId5" Type="http://schemas.openxmlformats.org/officeDocument/2006/relationships/hyperlink" Target="http://www.aconventional.com/2014/06/learning-explained.html" TargetMode="External"/><Relationship Id="rId4" Type="http://schemas.openxmlformats.org/officeDocument/2006/relationships/hyperlink" Target="http://www.downes.ca/feed/112"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downes.ca/author/1886" TargetMode="External"/><Relationship Id="rId2" Type="http://schemas.openxmlformats.org/officeDocument/2006/relationships/hyperlink" Target="http://natureinstitute.org/txt/st/org/comm/ar/2014/machines_18.htm" TargetMode="External"/><Relationship Id="rId1" Type="http://schemas.openxmlformats.org/officeDocument/2006/relationships/slideLayout" Target="../slideLayouts/slideLayout2.xml"/><Relationship Id="rId4" Type="http://schemas.openxmlformats.org/officeDocument/2006/relationships/hyperlink" Target="http://www.downes.ca/feed/1333"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downes.ca/author/8768" TargetMode="External"/><Relationship Id="rId7" Type="http://schemas.openxmlformats.org/officeDocument/2006/relationships/hyperlink" Target="http://academicagroup.us6.list-manage.com/track/click?u=adff35e3091cad1452f767ad5&amp;id=9c876b301f&amp;e=9ceb90cc8e" TargetMode="External"/><Relationship Id="rId2" Type="http://schemas.openxmlformats.org/officeDocument/2006/relationships/hyperlink" Target="http://www.universityaffairs.ca/competency-based-degree-programs-are-growing-in-the-us.aspx" TargetMode="External"/><Relationship Id="rId1" Type="http://schemas.openxmlformats.org/officeDocument/2006/relationships/slideLayout" Target="../slideLayouts/slideLayout2.xml"/><Relationship Id="rId6" Type="http://schemas.openxmlformats.org/officeDocument/2006/relationships/hyperlink" Target="http://academicagroup.us6.list-manage2.com/track/click?u=adff35e3091cad1452f767ad5&amp;id=0831844a24&amp;e=9ceb90cc8e" TargetMode="External"/><Relationship Id="rId5" Type="http://schemas.openxmlformats.org/officeDocument/2006/relationships/hyperlink" Target="http://academica.ca/" TargetMode="External"/><Relationship Id="rId4" Type="http://schemas.openxmlformats.org/officeDocument/2006/relationships/hyperlink" Target="http://www.downes.ca/feed/787"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downes.ca/author/10122" TargetMode="External"/><Relationship Id="rId2" Type="http://schemas.openxmlformats.org/officeDocument/2006/relationships/hyperlink" Target="http://blogs.kqed.org/mindshift/2014/06/going-all-in-how-to-make-competency-based-learning-work/" TargetMode="External"/><Relationship Id="rId1" Type="http://schemas.openxmlformats.org/officeDocument/2006/relationships/slideLayout" Target="../slideLayouts/slideLayout2.xml"/><Relationship Id="rId4" Type="http://schemas.openxmlformats.org/officeDocument/2006/relationships/hyperlink" Target="http://www.downes.ca/feed/1312"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www.downes.ca/author/10127" TargetMode="External"/><Relationship Id="rId7" Type="http://schemas.openxmlformats.org/officeDocument/2006/relationships/hyperlink" Target="http://heqco.ca/SiteCollectionDocuments/CBE%20Report-ENG.pdf" TargetMode="External"/><Relationship Id="rId2" Type="http://schemas.openxmlformats.org/officeDocument/2006/relationships/hyperlink" Target="http://heqco.ca/en-CA/Research/Research%20Publications/Pages/Summary.aspx?link=139" TargetMode="External"/><Relationship Id="rId1" Type="http://schemas.openxmlformats.org/officeDocument/2006/relationships/slideLayout" Target="../slideLayouts/slideLayout2.xml"/><Relationship Id="rId6" Type="http://schemas.openxmlformats.org/officeDocument/2006/relationships/hyperlink" Target="http://www.downes.ca/feed/1402" TargetMode="External"/><Relationship Id="rId5" Type="http://schemas.openxmlformats.org/officeDocument/2006/relationships/hyperlink" Target="http://www.downes.ca/author/10129" TargetMode="External"/><Relationship Id="rId4" Type="http://schemas.openxmlformats.org/officeDocument/2006/relationships/hyperlink" Target="http://www.downes.ca/author/10128"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downes.ca/feed/1399" TargetMode="External"/><Relationship Id="rId2" Type="http://schemas.openxmlformats.org/officeDocument/2006/relationships/hyperlink" Target="http://www.qualt.com/" TargetMode="External"/><Relationship Id="rId1" Type="http://schemas.openxmlformats.org/officeDocument/2006/relationships/slideLayout" Target="../slideLayouts/slideLayout2.xml"/><Relationship Id="rId5" Type="http://schemas.openxmlformats.org/officeDocument/2006/relationships/hyperlink" Target="http://www.qualt.com/#courses_list" TargetMode="External"/><Relationship Id="rId4" Type="http://schemas.openxmlformats.org/officeDocument/2006/relationships/hyperlink" Target="http://www.qualt.com/news/mobile-skills-mooc-tipped-play-key-role-skills-revolution/"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downes.ca/author/10100" TargetMode="External"/><Relationship Id="rId2" Type="http://schemas.openxmlformats.org/officeDocument/2006/relationships/hyperlink" Target="http://www.nytimes.com/2014/06/01/business/business-school-disrupted.html?_r=0" TargetMode="Externa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hbx.hbs.edu/hbx-core/" TargetMode="External"/><Relationship Id="rId4" Type="http://schemas.openxmlformats.org/officeDocument/2006/relationships/hyperlink" Target="http://www.downes.ca/feed/678"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www.nytimes.com/2014/06/18/business/economy/udacity-att-nanodegree-offers-an-entry-level-approach-to-college.html" TargetMode="External"/><Relationship Id="rId3" Type="http://schemas.openxmlformats.org/officeDocument/2006/relationships/hyperlink" Target="http://www.downes.ca/author/2826" TargetMode="External"/><Relationship Id="rId7" Type="http://schemas.openxmlformats.org/officeDocument/2006/relationships/hyperlink" Target="http://www.usnews.com/education/best-colleges/articles/2012/01/20/digital-badges-threaten-colleges-monopoly-on-credentials" TargetMode="External"/><Relationship Id="rId2" Type="http://schemas.openxmlformats.org/officeDocument/2006/relationships/hyperlink" Target="https://newsletter.alt.ac.uk/2014/06/alt-issues-first-open-badges-as-part-of-octel-and-releases-plugin-to-the-community/" TargetMode="External"/><Relationship Id="rId1" Type="http://schemas.openxmlformats.org/officeDocument/2006/relationships/slideLayout" Target="../slideLayouts/slideLayout2.xml"/><Relationship Id="rId6" Type="http://schemas.openxmlformats.org/officeDocument/2006/relationships/hyperlink" Target="http://cogdogblog.com/2014/06/25/to-badge-yourself-or-to-be-badged/" TargetMode="External"/><Relationship Id="rId5" Type="http://schemas.openxmlformats.org/officeDocument/2006/relationships/hyperlink" Target="https://github.com/mozilla/openbadges-specification/blob/master/Assertion/latest.md" TargetMode="External"/><Relationship Id="rId4" Type="http://schemas.openxmlformats.org/officeDocument/2006/relationships/hyperlink" Target="http://www.downes.ca/feed/40" TargetMode="External"/><Relationship Id="rId9" Type="http://schemas.openxmlformats.org/officeDocument/2006/relationships/hyperlink" Target="http://chronicle.com/blogs/wiredcampus/study-of-moocs-suggests-dropping-the-label-dropout/53421"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www.downes.ca/author/10133" TargetMode="External"/><Relationship Id="rId2" Type="http://schemas.openxmlformats.org/officeDocument/2006/relationships/hyperlink" Target="http://blog.udacity.com/2014/06/announcing-nanodegrees-new-type-of.html" TargetMode="External"/><Relationship Id="rId1" Type="http://schemas.openxmlformats.org/officeDocument/2006/relationships/slideLayout" Target="../slideLayouts/slideLayout2.xml"/><Relationship Id="rId4" Type="http://schemas.openxmlformats.org/officeDocument/2006/relationships/hyperlink" Target="http://www.downes.ca/feed/1043"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downes.ca/author/9113" TargetMode="External"/><Relationship Id="rId2" Type="http://schemas.openxmlformats.org/officeDocument/2006/relationships/hyperlink" Target="http://acreelman.blogspot.ca/2014/06/passport-for-learning.html" TargetMode="Externa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hyperlink" Target="http://vmpass.eu/" TargetMode="External"/><Relationship Id="rId4" Type="http://schemas.openxmlformats.org/officeDocument/2006/relationships/hyperlink" Target="http://www.downes.ca/feed/76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dirty="0" smtClean="0"/>
              <a:t>Beyond Institutions: Personal Learning in a Networked World</a:t>
            </a:r>
            <a:endParaRPr lang="en-CA" dirty="0"/>
          </a:p>
        </p:txBody>
      </p:sp>
      <p:sp>
        <p:nvSpPr>
          <p:cNvPr id="3" name="Subtitle 2"/>
          <p:cNvSpPr>
            <a:spLocks noGrp="1"/>
          </p:cNvSpPr>
          <p:nvPr>
            <p:ph type="subTitle" idx="1"/>
          </p:nvPr>
        </p:nvSpPr>
        <p:spPr/>
        <p:txBody>
          <a:bodyPr>
            <a:normAutofit/>
          </a:bodyPr>
          <a:lstStyle/>
          <a:p>
            <a:r>
              <a:rPr lang="en-CA" dirty="0" smtClean="0"/>
              <a:t>For London School of Economics ( 9th July-Central London)</a:t>
            </a:r>
          </a:p>
          <a:p>
            <a:r>
              <a:rPr lang="en-CA" sz="1400" dirty="0" smtClean="0">
                <a:hlinkClick r:id="rId2"/>
              </a:rPr>
              <a:t>http://clt.lse.ac.uk/events/NetworkEDGE/networkEDGE-seminar-series-01.php</a:t>
            </a:r>
            <a:endParaRPr lang="en-CA" sz="1400" dirty="0"/>
          </a:p>
        </p:txBody>
      </p:sp>
    </p:spTree>
    <p:extLst>
      <p:ext uri="{BB962C8B-B14F-4D97-AF65-F5344CB8AC3E}">
        <p14:creationId xmlns:p14="http://schemas.microsoft.com/office/powerpoint/2010/main" val="326111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99176" cy="2491169"/>
          </a:xfrm>
        </p:spPr>
        <p:txBody>
          <a:bodyPr>
            <a:normAutofit/>
          </a:bodyPr>
          <a:lstStyle/>
          <a:p>
            <a:pPr algn="l"/>
            <a:r>
              <a:rPr lang="en-CA" dirty="0" smtClean="0"/>
              <a:t>A model of the workflow process employed to assist LMS selection</a:t>
            </a:r>
            <a:endParaRPr lang="en-CA" dirty="0"/>
          </a:p>
        </p:txBody>
      </p:sp>
      <p:pic>
        <p:nvPicPr>
          <p:cNvPr id="4" name="pasted-image.pdf"/>
          <p:cNvPicPr/>
          <p:nvPr/>
        </p:nvPicPr>
        <p:blipFill>
          <a:blip r:embed="rId3">
            <a:extLst/>
          </a:blip>
          <a:stretch>
            <a:fillRect/>
          </a:stretch>
        </p:blipFill>
        <p:spPr>
          <a:xfrm>
            <a:off x="1043608" y="2996952"/>
            <a:ext cx="7812360" cy="2808001"/>
          </a:xfrm>
          <a:prstGeom prst="rect">
            <a:avLst/>
          </a:prstGeom>
          <a:ln w="12700">
            <a:miter lim="400000"/>
          </a:ln>
        </p:spPr>
      </p:pic>
      <p:sp>
        <p:nvSpPr>
          <p:cNvPr id="5" name="Rectangle 4"/>
          <p:cNvSpPr/>
          <p:nvPr/>
        </p:nvSpPr>
        <p:spPr>
          <a:xfrm>
            <a:off x="457200" y="6036098"/>
            <a:ext cx="7758608" cy="369332"/>
          </a:xfrm>
          <a:prstGeom prst="rect">
            <a:avLst/>
          </a:prstGeom>
        </p:spPr>
        <p:txBody>
          <a:bodyPr wrap="square">
            <a:spAutoFit/>
          </a:bodyPr>
          <a:lstStyle/>
          <a:p>
            <a:r>
              <a:rPr lang="en-CA" dirty="0">
                <a:hlinkClick r:id="rId4"/>
              </a:rPr>
              <a:t>http://darcynorman.net/2014/05/16/cnie-session-on-campus-engagement</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22702808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College Credentials by Condé Nast</a:t>
            </a:r>
            <a:r>
              <a:rPr lang="en-CA" dirty="0" smtClean="0">
                <a:effectLst/>
              </a:rPr>
              <a:t/>
            </a:r>
            <a:br>
              <a:rPr lang="en-CA" dirty="0" smtClean="0">
                <a:effectLst/>
              </a:rPr>
            </a:br>
            <a:r>
              <a:rPr lang="en-CA" dirty="0">
                <a:hlinkClick r:id="rId3"/>
              </a:rPr>
              <a:t>Doug Lederman</a:t>
            </a:r>
            <a:r>
              <a:rPr lang="en-CA" dirty="0" smtClean="0">
                <a:effectLst/>
              </a:rPr>
              <a:t>, </a:t>
            </a:r>
            <a:r>
              <a:rPr lang="en-CA" dirty="0">
                <a:hlinkClick r:id="rId4"/>
              </a:rPr>
              <a:t>Inside Higher Ed</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Would you trust a college degree issued by Wired Magazine or Architectural Digest? Maybe not, but that's not stopping some colleges from teaming up with Condé Nast to offer degree programs, even Masters'. I can see it now - an MBA from the Vanity Fair </a:t>
            </a:r>
            <a:r>
              <a:rPr lang="en-CA" dirty="0" err="1" smtClean="0">
                <a:effectLst/>
              </a:rPr>
              <a:t>déCollage</a:t>
            </a:r>
            <a:r>
              <a:rPr lang="en-CA" dirty="0" smtClean="0">
                <a:effectLst/>
              </a:rPr>
              <a:t>. "Condé Nast writers and editors will contribute subject matter expertise and the publisher will provide some financial backing to the partnerships." I imagine magazine writers will be cheaper to hire than professors, and easier to replace.</a:t>
            </a:r>
          </a:p>
          <a:p>
            <a:endParaRPr lang="en-CA" dirty="0"/>
          </a:p>
        </p:txBody>
      </p:sp>
    </p:spTree>
    <p:extLst>
      <p:ext uri="{BB962C8B-B14F-4D97-AF65-F5344CB8AC3E}">
        <p14:creationId xmlns:p14="http://schemas.microsoft.com/office/powerpoint/2010/main" val="24797926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Achievement Standards Network</a:t>
            </a:r>
            <a:r>
              <a:rPr lang="en-CA" dirty="0" smtClean="0">
                <a:effectLst/>
              </a:rPr>
              <a:t/>
            </a:r>
            <a:br>
              <a:rPr lang="en-CA" dirty="0" smtClean="0">
                <a:effectLst/>
              </a:rPr>
            </a:br>
            <a:r>
              <a:rPr lang="en-CA" dirty="0">
                <a:hlinkClick r:id="rId3"/>
              </a:rPr>
              <a:t>Achievement Standards Network</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From the website: "The Achievement Standards Network ASN) provides open access to machine-readable representations of learning objectives published by education agencies and organizations including the Common Core State Standards." It was </a:t>
            </a:r>
            <a:r>
              <a:rPr lang="en-CA" dirty="0" smtClean="0">
                <a:effectLst/>
                <a:hlinkClick r:id="rId4"/>
              </a:rPr>
              <a:t>acquired</a:t>
            </a:r>
            <a:r>
              <a:rPr lang="en-CA" dirty="0" smtClean="0">
                <a:effectLst/>
              </a:rPr>
              <a:t> by Desire2Learn last March. Right now the standards are employed in the design of learning materials. But the end-goal is to match assessments to the standards.</a:t>
            </a:r>
          </a:p>
          <a:p>
            <a:endParaRPr lang="en-CA" dirty="0"/>
          </a:p>
        </p:txBody>
      </p:sp>
      <p:pic>
        <p:nvPicPr>
          <p:cNvPr id="593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620688"/>
            <a:ext cx="310515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6202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Learning Locker</a:t>
            </a:r>
            <a:r>
              <a:rPr lang="en-CA" dirty="0" smtClean="0">
                <a:effectLst/>
              </a:rPr>
              <a:t/>
            </a:r>
            <a:br>
              <a:rPr lang="en-CA" dirty="0" smtClean="0">
                <a:effectLst/>
              </a:rPr>
            </a:br>
            <a:r>
              <a:rPr lang="en-CA" dirty="0">
                <a:hlinkClick r:id="rId3"/>
              </a:rPr>
              <a:t>Ben Betts</a:t>
            </a:r>
            <a:r>
              <a:rPr lang="en-CA" dirty="0" smtClean="0">
                <a:effectLst/>
              </a:rPr>
              <a:t>, </a:t>
            </a:r>
            <a:r>
              <a:rPr lang="en-CA" dirty="0">
                <a:hlinkClick r:id="rId4"/>
              </a:rPr>
              <a:t>High Tech High Touch</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As the website says, "Learning Locker is the open source Learning Record Store (LRS) for tracking learning data." They've announced the release of version 1.0 - "We're delighted to announce that </a:t>
            </a:r>
            <a:r>
              <a:rPr lang="en-CA" dirty="0" smtClean="0">
                <a:effectLst/>
                <a:hlinkClick r:id="rId5"/>
              </a:rPr>
              <a:t>Learning Locker</a:t>
            </a:r>
            <a:r>
              <a:rPr lang="en-CA" dirty="0" smtClean="0">
                <a:effectLst/>
              </a:rPr>
              <a:t>, the open source LRS has reached Version 1.0 and that our turnkey offering, </a:t>
            </a:r>
            <a:r>
              <a:rPr lang="en-CA" dirty="0" smtClean="0">
                <a:effectLst/>
                <a:hlinkClick r:id="rId6"/>
              </a:rPr>
              <a:t>the Cloud LRS</a:t>
            </a:r>
            <a:r>
              <a:rPr lang="en-CA" dirty="0" smtClean="0">
                <a:effectLst/>
              </a:rPr>
              <a:t>, has now been officially released. Visit the </a:t>
            </a:r>
            <a:r>
              <a:rPr lang="en-CA" dirty="0" smtClean="0">
                <a:effectLst/>
                <a:hlinkClick r:id="rId5"/>
              </a:rPr>
              <a:t>Learning Locker website</a:t>
            </a:r>
            <a:r>
              <a:rPr lang="en-CA" dirty="0" smtClean="0">
                <a:effectLst/>
              </a:rPr>
              <a:t> for details and to sign up for instant access. If you want to inspect LL for yourself before downloading or signing up, you can visit our </a:t>
            </a:r>
            <a:r>
              <a:rPr lang="en-CA" dirty="0" smtClean="0">
                <a:effectLst/>
                <a:hlinkClick r:id="rId7"/>
              </a:rPr>
              <a:t>demo installation</a:t>
            </a:r>
            <a:r>
              <a:rPr lang="en-CA" dirty="0" smtClean="0">
                <a:effectLst/>
              </a:rPr>
              <a:t> to have a play."</a:t>
            </a:r>
          </a:p>
          <a:p>
            <a:endParaRPr lang="en-CA" dirty="0"/>
          </a:p>
        </p:txBody>
      </p:sp>
    </p:spTree>
    <p:extLst>
      <p:ext uri="{BB962C8B-B14F-4D97-AF65-F5344CB8AC3E}">
        <p14:creationId xmlns:p14="http://schemas.microsoft.com/office/powerpoint/2010/main" val="22241486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endParaRPr lang="en-CA" dirty="0" smtClean="0">
              <a:effectLst/>
            </a:endParaRPr>
          </a:p>
          <a:p>
            <a:r>
              <a:rPr lang="en-CA" dirty="0" smtClean="0">
                <a:effectLst/>
              </a:rPr>
              <a:t/>
            </a:r>
            <a:br>
              <a:rPr lang="en-CA" dirty="0" smtClean="0">
                <a:effectLst/>
              </a:rPr>
            </a:br>
            <a:r>
              <a:rPr lang="en-CA" b="1" dirty="0" smtClean="0">
                <a:effectLst/>
                <a:hlinkClick r:id="rId2"/>
              </a:rPr>
              <a:t>Jobs Charted by State and Salary</a:t>
            </a:r>
            <a:r>
              <a:rPr lang="en-CA" dirty="0" smtClean="0">
                <a:effectLst/>
              </a:rPr>
              <a:t/>
            </a:r>
            <a:br>
              <a:rPr lang="en-CA" dirty="0" smtClean="0">
                <a:effectLst/>
              </a:rPr>
            </a:br>
            <a:r>
              <a:rPr lang="en-CA" dirty="0">
                <a:hlinkClick r:id="rId3"/>
              </a:rPr>
              <a:t>Nathan </a:t>
            </a:r>
            <a:r>
              <a:rPr lang="en-CA" dirty="0" err="1">
                <a:hlinkClick r:id="rId3"/>
              </a:rPr>
              <a:t>Yau</a:t>
            </a:r>
            <a:r>
              <a:rPr lang="en-CA" dirty="0" smtClean="0">
                <a:effectLst/>
              </a:rPr>
              <a:t>, </a:t>
            </a:r>
            <a:r>
              <a:rPr lang="en-CA" dirty="0">
                <a:hlinkClick r:id="rId4"/>
              </a:rPr>
              <a:t>Flowing Data</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presentation, sadly using U.S. data only, of every major job category, the size of the population employed in it, and the average salary. What I find noteworthy is that the slider only needs to move between $20K to $180K. It raises the question: who needs more than $180K to live? And why would incomes be higher than that? The vast majority of us earn something within that range. The people who earn more are deriving an unfair advantage from the work the rest of us produce and are distorting marketplace pricing for goods and services (everything from food to health care) the rest of us need to live.</a:t>
            </a:r>
          </a:p>
          <a:p>
            <a:r>
              <a:rPr lang="en-CA" dirty="0" smtClean="0">
                <a:effectLst/>
              </a:rPr>
              <a:t>Total: 162 </a:t>
            </a:r>
            <a:br>
              <a:rPr lang="en-CA" dirty="0" smtClean="0">
                <a:effectLst/>
              </a:rPr>
            </a:br>
            <a:r>
              <a:rPr lang="en-CA" dirty="0" smtClean="0">
                <a:effectLst/>
              </a:rPr>
              <a:t>Enclosure: </a:t>
            </a:r>
            <a:r>
              <a:rPr lang="en-CA" dirty="0">
                <a:hlinkClick r:id="rId5"/>
              </a:rPr>
              <a:t>mlrc7qzkolwhzm0bys0p.png</a:t>
            </a:r>
            <a:r>
              <a:rPr lang="en-CA" dirty="0" smtClean="0">
                <a:effectLst/>
              </a:rPr>
              <a:t/>
            </a:r>
            <a:br>
              <a:rPr lang="en-CA" dirty="0" smtClean="0">
                <a:effectLst/>
              </a:rPr>
            </a:br>
            <a:r>
              <a:rPr lang="en-CA" dirty="0" smtClean="0">
                <a:effectLst/>
              </a:rPr>
              <a:t>[</a:t>
            </a:r>
            <a:r>
              <a:rPr lang="en-CA" dirty="0" smtClean="0">
                <a:effectLst/>
                <a:hlinkClick r:id="rId6"/>
              </a:rPr>
              <a:t>[first]</a:t>
            </a:r>
            <a:r>
              <a:rPr lang="en-CA" dirty="0" smtClean="0">
                <a:effectLst/>
              </a:rPr>
              <a:t>] [</a:t>
            </a:r>
            <a:r>
              <a:rPr lang="en-CA" dirty="0" smtClean="0">
                <a:effectLst/>
                <a:hlinkClick r:id="rId7"/>
              </a:rPr>
              <a:t>[previous]</a:t>
            </a:r>
            <a:r>
              <a:rPr lang="en-CA" dirty="0" smtClean="0">
                <a:effectLst/>
              </a:rPr>
              <a:t>] [</a:t>
            </a:r>
            <a:r>
              <a:rPr lang="en-CA" dirty="0" smtClean="0">
                <a:effectLst/>
                <a:hlinkClick r:id="rId8"/>
              </a:rPr>
              <a:t>[next]</a:t>
            </a:r>
            <a:r>
              <a:rPr lang="en-CA" dirty="0" smtClean="0">
                <a:effectLst/>
              </a:rPr>
              <a:t>] [</a:t>
            </a:r>
            <a:r>
              <a:rPr lang="en-CA" dirty="0" smtClean="0">
                <a:effectLst/>
                <a:hlinkClick r:id="rId8"/>
              </a:rPr>
              <a:t>[last]</a:t>
            </a:r>
            <a:r>
              <a:rPr lang="en-CA" dirty="0" smtClean="0">
                <a:effectLst/>
              </a:rPr>
              <a:t>] </a:t>
            </a:r>
          </a:p>
          <a:p>
            <a:endParaRPr lang="en-CA" dirty="0"/>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064" y="908720"/>
            <a:ext cx="3024187" cy="215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0010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basic understanding, or, fact-based theory</a:t>
            </a:r>
            <a:r>
              <a:rPr lang="en-CA" dirty="0" smtClean="0">
                <a:effectLst/>
              </a:rPr>
              <a:t/>
            </a:r>
            <a:br>
              <a:rPr lang="en-CA" dirty="0" smtClean="0">
                <a:effectLst/>
              </a:rPr>
            </a:br>
            <a:r>
              <a:rPr lang="en-CA" dirty="0">
                <a:hlinkClick r:id="rId3"/>
              </a:rPr>
              <a:t>Dave Ferguson</a:t>
            </a:r>
            <a:r>
              <a:rPr lang="en-CA" dirty="0" smtClean="0">
                <a:effectLst/>
              </a:rPr>
              <a:t>, </a:t>
            </a:r>
            <a:r>
              <a:rPr lang="en-CA" dirty="0">
                <a:hlinkClick r:id="rId4"/>
              </a:rPr>
              <a:t>Dave's Whiteboard</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I like this post. Not because I agree with it, necessarily - I don't really think the answer to "do you understand?" is "let me demonstrate". But I think there's a sense to be made of the idea that knowing is about </a:t>
            </a:r>
            <a:r>
              <a:rPr lang="en-CA" i="1" dirty="0" smtClean="0">
                <a:effectLst/>
              </a:rPr>
              <a:t>doing</a:t>
            </a:r>
            <a:r>
              <a:rPr lang="en-CA" dirty="0" smtClean="0">
                <a:effectLst/>
              </a:rPr>
              <a:t> rather than some mental state. I've often said, "to know is to recognize" - but recognition isn't a mental state, like a belief or an idea. It is a physical state - quite literally, the organization of connections - which is manifest as a disposition, the propensity to respond appropriately in an authentic environment. To </a:t>
            </a:r>
            <a:r>
              <a:rPr lang="en-CA" i="1" dirty="0" smtClean="0">
                <a:effectLst/>
              </a:rPr>
              <a:t>do</a:t>
            </a:r>
            <a:r>
              <a:rPr lang="en-CA" dirty="0" smtClean="0">
                <a:effectLst/>
              </a:rPr>
              <a:t>, in other words, rather than to know. Theories and concepts can help associate different perceptual states and make us better recognizers. But they are an </a:t>
            </a:r>
            <a:r>
              <a:rPr lang="en-CA" i="1" dirty="0" smtClean="0">
                <a:effectLst/>
              </a:rPr>
              <a:t>aid</a:t>
            </a:r>
            <a:r>
              <a:rPr lang="en-CA" dirty="0" smtClean="0">
                <a:effectLst/>
              </a:rPr>
              <a:t> to learning, not the objective.</a:t>
            </a:r>
          </a:p>
          <a:p>
            <a:endParaRPr lang="en-CA" dirty="0"/>
          </a:p>
        </p:txBody>
      </p:sp>
      <p:pic>
        <p:nvPicPr>
          <p:cNvPr id="409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1124744"/>
            <a:ext cx="3692552" cy="226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2239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The Secret Formula to Becoming an E-Learning Pro</a:t>
            </a:r>
            <a:r>
              <a:rPr lang="en-CA" dirty="0" smtClean="0">
                <a:effectLst/>
              </a:rPr>
              <a:t/>
            </a:r>
            <a:br>
              <a:rPr lang="en-CA" dirty="0" smtClean="0">
                <a:effectLst/>
              </a:rPr>
            </a:br>
            <a:r>
              <a:rPr lang="en-CA" dirty="0">
                <a:hlinkClick r:id="rId3"/>
              </a:rPr>
              <a:t>Tom </a:t>
            </a:r>
            <a:r>
              <a:rPr lang="en-CA" dirty="0" err="1">
                <a:hlinkClick r:id="rId3"/>
              </a:rPr>
              <a:t>Kuhlmann</a:t>
            </a:r>
            <a:r>
              <a:rPr lang="en-CA" dirty="0" smtClean="0">
                <a:effectLst/>
              </a:rPr>
              <a:t>, </a:t>
            </a:r>
            <a:r>
              <a:rPr lang="en-CA" dirty="0">
                <a:hlinkClick r:id="rId4"/>
              </a:rPr>
              <a:t>The Rapid eLearning Blog</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I don't do the same things as described in these examples, because my idea of e-learning is very different, but I do practice something like the (not-so-secret) formula to becoming an e-learning pro:</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e-learning pros practice their craft</a:t>
            </a:r>
          </a:p>
          <a:p>
            <a:r>
              <a:rPr lang="en-CA" dirty="0" smtClean="0">
                <a:effectLst/>
              </a:rPr>
              <a:t/>
            </a:r>
            <a:br>
              <a:rPr lang="en-CA" dirty="0" smtClean="0">
                <a:effectLst/>
              </a:rPr>
            </a:br>
            <a:r>
              <a:rPr lang="en-CA" dirty="0" smtClean="0">
                <a:effectLst/>
              </a:rPr>
              <a:t>e-learning pros show examples of their work</a:t>
            </a:r>
          </a:p>
          <a:p>
            <a:r>
              <a:rPr lang="en-CA" dirty="0" smtClean="0">
                <a:effectLst/>
              </a:rPr>
              <a:t/>
            </a:r>
            <a:br>
              <a:rPr lang="en-CA" dirty="0" smtClean="0">
                <a:effectLst/>
              </a:rPr>
            </a:br>
            <a:r>
              <a:rPr lang="en-CA" dirty="0" smtClean="0">
                <a:effectLst/>
              </a:rPr>
              <a:t>e-learning pros share what they do and learn</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As the author says, "I'm not sure why more people don’t do this. It’s a simple way to build your business and profile in the industry." </a:t>
            </a:r>
            <a:r>
              <a:rPr lang="en-CA" dirty="0" smtClean="0">
                <a:effectLst/>
                <a:hlinkClick r:id="rId5"/>
              </a:rPr>
              <a:t>Researchers</a:t>
            </a:r>
            <a:r>
              <a:rPr lang="en-CA" dirty="0" smtClean="0">
                <a:effectLst/>
              </a:rPr>
              <a:t>, for example.</a:t>
            </a:r>
          </a:p>
          <a:p>
            <a:endParaRPr lang="en-CA" dirty="0"/>
          </a:p>
        </p:txBody>
      </p:sp>
      <p:pic>
        <p:nvPicPr>
          <p:cNvPr id="389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214313"/>
            <a:ext cx="333375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2094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Mastering the Internet of Everything</a:t>
            </a:r>
            <a:r>
              <a:rPr lang="en-CA" dirty="0" smtClean="0">
                <a:effectLst/>
              </a:rPr>
              <a:t/>
            </a:r>
            <a:br>
              <a:rPr lang="en-CA" dirty="0" smtClean="0">
                <a:effectLst/>
              </a:rPr>
            </a:br>
            <a:r>
              <a:rPr lang="en-CA" dirty="0">
                <a:hlinkClick r:id="rId3"/>
              </a:rPr>
              <a:t>Harold </a:t>
            </a:r>
            <a:r>
              <a:rPr lang="en-CA" dirty="0" err="1">
                <a:hlinkClick r:id="rId3"/>
              </a:rPr>
              <a:t>Jarche</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Harold </a:t>
            </a:r>
            <a:r>
              <a:rPr lang="en-CA" dirty="0" err="1" smtClean="0">
                <a:effectLst/>
              </a:rPr>
              <a:t>Jarche</a:t>
            </a:r>
            <a:r>
              <a:rPr lang="en-CA" dirty="0" smtClean="0">
                <a:effectLst/>
              </a:rPr>
              <a:t> writes, "Many people are just figuring out Web 1.0, mastering their web browsers, email and the like. Others are getting into Web 2.0, using social media to connect to people and join communities of practice. And now along comes the </a:t>
            </a:r>
            <a:r>
              <a:rPr lang="en-CA" dirty="0" smtClean="0">
                <a:effectLst/>
                <a:hlinkClick r:id="rId4"/>
              </a:rPr>
              <a:t>internet of everything</a:t>
            </a:r>
            <a:r>
              <a:rPr lang="en-CA" dirty="0" smtClean="0">
                <a:effectLst/>
              </a:rPr>
              <a:t> (</a:t>
            </a:r>
            <a:r>
              <a:rPr lang="en-CA" dirty="0" err="1" smtClean="0">
                <a:effectLst/>
              </a:rPr>
              <a:t>IoE</a:t>
            </a:r>
            <a:r>
              <a:rPr lang="en-CA" dirty="0" smtClean="0">
                <a:effectLst/>
              </a:rPr>
              <a:t>). How will we be able to master this new network paradigm, or will it master us?" </a:t>
            </a:r>
            <a:r>
              <a:rPr lang="en-CA" dirty="0" err="1" smtClean="0">
                <a:effectLst/>
              </a:rPr>
              <a:t>Jarche</a:t>
            </a:r>
            <a:r>
              <a:rPr lang="en-CA" dirty="0" smtClean="0">
                <a:effectLst/>
              </a:rPr>
              <a:t> says it's about finding balance. "We will have to get skilled at constantly lumping data and things together, then filtering and categorizing the changing landscape." I think it's a matter of understanding that when we look at information, we are seeing it from a perspective, with a limited point of view, and appreciating that - the way we appreciate a sunset, instead of complaining that we can't see the whole sky. (This post was not sponsored by Cisco).</a:t>
            </a:r>
          </a:p>
          <a:p>
            <a:endParaRPr lang="en-CA" dirty="0"/>
          </a:p>
        </p:txBody>
      </p:sp>
      <p:pic>
        <p:nvPicPr>
          <p:cNvPr id="419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764704"/>
            <a:ext cx="3368824" cy="258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5008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Techniques and Tools: How To Visualize Your Network</a:t>
            </a:r>
            <a:r>
              <a:rPr lang="en-CA" dirty="0" smtClean="0">
                <a:effectLst/>
              </a:rPr>
              <a:t/>
            </a:r>
            <a:br>
              <a:rPr lang="en-CA" dirty="0" smtClean="0">
                <a:effectLst/>
              </a:rPr>
            </a:br>
            <a:r>
              <a:rPr lang="en-CA" dirty="0">
                <a:hlinkClick r:id="rId3"/>
              </a:rPr>
              <a:t>Beth </a:t>
            </a:r>
            <a:r>
              <a:rPr lang="en-CA" dirty="0" err="1">
                <a:hlinkClick r:id="rId3"/>
              </a:rPr>
              <a:t>Kanter</a:t>
            </a:r>
            <a:r>
              <a:rPr lang="en-CA" dirty="0" smtClean="0">
                <a:effectLst/>
              </a:rPr>
              <a:t>, </a:t>
            </a:r>
            <a:r>
              <a:rPr lang="en-CA" dirty="0">
                <a:hlinkClick r:id="rId4"/>
              </a:rPr>
              <a:t>Beth's Blog</a:t>
            </a:r>
            <a:r>
              <a:rPr lang="en-CA" dirty="0" smtClean="0">
                <a:effectLst/>
              </a:rPr>
              <a:t>, Apr 27, 2014</a:t>
            </a:r>
            <a:br>
              <a:rPr lang="en-CA" dirty="0" smtClean="0">
                <a:effectLst/>
              </a:rPr>
            </a:br>
            <a:r>
              <a:rPr lang="en-CA" i="1" dirty="0" smtClean="0">
                <a:effectLst/>
              </a:rPr>
              <a:t>Commentary by Stephen Downes</a:t>
            </a:r>
            <a:r>
              <a:rPr lang="en-CA" dirty="0" smtClean="0">
                <a:effectLst/>
              </a:rPr>
              <a:t> </a:t>
            </a:r>
          </a:p>
          <a:p>
            <a:r>
              <a:rPr lang="en-CA" dirty="0" smtClean="0">
                <a:effectLst/>
              </a:rPr>
              <a:t>I had some fun Sunday afternoon watching the Blue Jays win and playing with some network graphs </a:t>
            </a:r>
            <a:r>
              <a:rPr lang="en-CA" dirty="0" err="1" smtClean="0">
                <a:effectLst/>
              </a:rPr>
              <a:t>opf</a:t>
            </a:r>
            <a:r>
              <a:rPr lang="en-CA" dirty="0" smtClean="0">
                <a:effectLst/>
              </a:rPr>
              <a:t> my contacts. Here's my </a:t>
            </a:r>
            <a:r>
              <a:rPr lang="en-CA" dirty="0" smtClean="0">
                <a:effectLst/>
                <a:hlinkClick r:id="rId5"/>
              </a:rPr>
              <a:t>LinkedIn network</a:t>
            </a:r>
            <a:r>
              <a:rPr lang="en-CA" dirty="0" smtClean="0">
                <a:effectLst/>
              </a:rPr>
              <a:t> showing a lot of connections in Latin America, the UK and India (guess I'll have to return there, </a:t>
            </a:r>
            <a:r>
              <a:rPr lang="en-CA" dirty="0" err="1" smtClean="0">
                <a:effectLst/>
              </a:rPr>
              <a:t>hm</a:t>
            </a:r>
            <a:r>
              <a:rPr lang="en-CA" dirty="0" smtClean="0">
                <a:effectLst/>
              </a:rPr>
              <a:t>,?), Australia and the U.S. Then, following the </a:t>
            </a:r>
            <a:r>
              <a:rPr lang="en-CA" dirty="0" err="1" smtClean="0">
                <a:effectLst/>
                <a:hlinkClick r:id="rId6"/>
              </a:rPr>
              <a:t>Carvin</a:t>
            </a:r>
            <a:r>
              <a:rPr lang="en-CA" dirty="0" smtClean="0">
                <a:effectLst/>
                <a:hlinkClick r:id="rId6"/>
              </a:rPr>
              <a:t> example</a:t>
            </a:r>
            <a:r>
              <a:rPr lang="en-CA" dirty="0" smtClean="0">
                <a:effectLst/>
              </a:rPr>
              <a:t>, I used </a:t>
            </a:r>
            <a:r>
              <a:rPr lang="en-CA" dirty="0" err="1" smtClean="0">
                <a:effectLst/>
                <a:hlinkClick r:id="rId7"/>
              </a:rPr>
              <a:t>Netviz</a:t>
            </a:r>
            <a:r>
              <a:rPr lang="en-CA" dirty="0" smtClean="0">
                <a:effectLst/>
              </a:rPr>
              <a:t> to analyze my Facebook connections, and </a:t>
            </a:r>
            <a:r>
              <a:rPr lang="en-CA" dirty="0" err="1" smtClean="0">
                <a:effectLst/>
              </a:rPr>
              <a:t>and</a:t>
            </a:r>
            <a:r>
              <a:rPr lang="en-CA" dirty="0" smtClean="0">
                <a:effectLst/>
              </a:rPr>
              <a:t> used software called </a:t>
            </a:r>
            <a:r>
              <a:rPr lang="en-CA" dirty="0" err="1" smtClean="0">
                <a:effectLst/>
                <a:hlinkClick r:id="rId8"/>
              </a:rPr>
              <a:t>Gephi</a:t>
            </a:r>
            <a:r>
              <a:rPr lang="en-CA" dirty="0" smtClean="0">
                <a:effectLst/>
              </a:rPr>
              <a:t> to produce my </a:t>
            </a:r>
            <a:r>
              <a:rPr lang="en-CA" dirty="0" smtClean="0">
                <a:effectLst/>
                <a:hlinkClick r:id="rId9"/>
              </a:rPr>
              <a:t>Facebook network map</a:t>
            </a:r>
            <a:r>
              <a:rPr lang="en-CA" dirty="0" smtClean="0">
                <a:effectLst/>
              </a:rPr>
              <a:t>.</a:t>
            </a:r>
          </a:p>
          <a:p>
            <a:endParaRPr lang="en-CA" dirty="0"/>
          </a:p>
        </p:txBody>
      </p:sp>
      <p:pic>
        <p:nvPicPr>
          <p:cNvPr id="8601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0152" y="476672"/>
            <a:ext cx="2949824" cy="182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9237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Ubiquitous Learning Project Using Life - logging Technology in Japan</a:t>
            </a:r>
            <a:r>
              <a:rPr lang="en-CA" dirty="0" smtClean="0">
                <a:effectLst/>
              </a:rPr>
              <a:t/>
            </a:r>
            <a:br>
              <a:rPr lang="en-CA" dirty="0" smtClean="0">
                <a:effectLst/>
              </a:rPr>
            </a:br>
            <a:r>
              <a:rPr lang="en-CA" dirty="0">
                <a:hlinkClick r:id="rId3"/>
              </a:rPr>
              <a:t>Noriko </a:t>
            </a:r>
            <a:r>
              <a:rPr lang="en-CA" dirty="0" err="1">
                <a:hlinkClick r:id="rId3"/>
              </a:rPr>
              <a:t>Uosaki</a:t>
            </a:r>
            <a:r>
              <a:rPr lang="en-CA" dirty="0" smtClean="0">
                <a:effectLst/>
              </a:rPr>
              <a:t>, </a:t>
            </a:r>
            <a:r>
              <a:rPr lang="en-CA" dirty="0">
                <a:hlinkClick r:id="rId4"/>
              </a:rPr>
              <a:t>Bin </a:t>
            </a:r>
            <a:r>
              <a:rPr lang="en-CA" dirty="0" err="1">
                <a:hlinkClick r:id="rId4"/>
              </a:rPr>
              <a:t>Hou</a:t>
            </a:r>
            <a:r>
              <a:rPr lang="en-CA" dirty="0" smtClean="0">
                <a:effectLst/>
              </a:rPr>
              <a:t>, </a:t>
            </a:r>
            <a:r>
              <a:rPr lang="en-CA" dirty="0" err="1">
                <a:hlinkClick r:id="rId5"/>
              </a:rPr>
              <a:t>Mengmeng</a:t>
            </a:r>
            <a:r>
              <a:rPr lang="en-CA" dirty="0">
                <a:hlinkClick r:id="rId5"/>
              </a:rPr>
              <a:t> Li</a:t>
            </a:r>
            <a:r>
              <a:rPr lang="en-CA" dirty="0" smtClean="0">
                <a:effectLst/>
              </a:rPr>
              <a:t>, </a:t>
            </a:r>
            <a:r>
              <a:rPr lang="en-CA" dirty="0">
                <a:hlinkClick r:id="rId6"/>
              </a:rPr>
              <a:t>Hiroaki Ogata</a:t>
            </a:r>
            <a:r>
              <a:rPr lang="en-CA" dirty="0" smtClean="0">
                <a:effectLst/>
              </a:rPr>
              <a:t>, </a:t>
            </a:r>
            <a:r>
              <a:rPr lang="en-CA" dirty="0" err="1">
                <a:hlinkClick r:id="rId7"/>
              </a:rPr>
              <a:t>Kosuke</a:t>
            </a:r>
            <a:r>
              <a:rPr lang="en-CA" dirty="0">
                <a:hlinkClick r:id="rId7"/>
              </a:rPr>
              <a:t> </a:t>
            </a:r>
            <a:r>
              <a:rPr lang="en-CA" dirty="0" err="1">
                <a:hlinkClick r:id="rId7"/>
              </a:rPr>
              <a:t>Mouri</a:t>
            </a:r>
            <a:r>
              <a:rPr lang="en-CA" dirty="0" smtClean="0">
                <a:effectLst/>
              </a:rPr>
              <a:t>, </a:t>
            </a:r>
            <a:r>
              <a:rPr lang="en-CA" dirty="0" err="1">
                <a:hlinkClick r:id="rId8"/>
              </a:rPr>
              <a:t>Songran</a:t>
            </a:r>
            <a:r>
              <a:rPr lang="en-CA" dirty="0">
                <a:hlinkClick r:id="rId8"/>
              </a:rPr>
              <a:t> Liu</a:t>
            </a:r>
            <a:r>
              <a:rPr lang="en-CA" dirty="0" smtClean="0">
                <a:effectLst/>
              </a:rPr>
              <a:t>, </a:t>
            </a:r>
            <a:r>
              <a:rPr lang="en-CA" dirty="0">
                <a:hlinkClick r:id="rId9"/>
              </a:rPr>
              <a:t>Educational Technology &amp; Society</a:t>
            </a:r>
            <a:r>
              <a:rPr lang="en-CA" dirty="0" smtClean="0">
                <a:effectLst/>
              </a:rPr>
              <a:t>, May 22, 2014</a:t>
            </a:r>
            <a:br>
              <a:rPr lang="en-CA" dirty="0" smtClean="0">
                <a:effectLst/>
              </a:rPr>
            </a:br>
            <a:r>
              <a:rPr lang="en-CA" i="1" dirty="0" smtClean="0">
                <a:effectLst/>
              </a:rPr>
              <a:t>Commentary by Stephen Downes</a:t>
            </a:r>
            <a:r>
              <a:rPr lang="en-CA" dirty="0" smtClean="0">
                <a:effectLst/>
              </a:rPr>
              <a:t> </a:t>
            </a:r>
          </a:p>
          <a:p>
            <a:r>
              <a:rPr lang="en-CA" dirty="0" smtClean="0">
                <a:effectLst/>
              </a:rPr>
              <a:t>You may not think that life-logging and online learning are linked, but if you think of online learning as a ubiquitous services that learns from your every move, you can see how tightly the two may be linked. This paper presents a system called SCROLL (System for Capturing and Reusing of Learning Log). This in turn is based on the LORE model: Log, Organize, Reuse, Evaluate. The current issue of Educational Technology and Society is available as a </a:t>
            </a:r>
            <a:r>
              <a:rPr lang="en-CA" dirty="0" smtClean="0">
                <a:effectLst/>
                <a:hlinkClick r:id="rId10"/>
              </a:rPr>
              <a:t>PDF download</a:t>
            </a:r>
            <a:r>
              <a:rPr lang="en-CA" dirty="0" smtClean="0">
                <a:effectLst/>
              </a:rPr>
              <a:t> or </a:t>
            </a:r>
            <a:r>
              <a:rPr lang="en-CA" dirty="0" smtClean="0">
                <a:effectLst/>
                <a:hlinkClick r:id="rId11"/>
              </a:rPr>
              <a:t>on the web</a:t>
            </a:r>
            <a:r>
              <a:rPr lang="en-CA" dirty="0" smtClean="0">
                <a:effectLst/>
              </a:rPr>
              <a:t> (this link will reset to a new issue in a few months). It's a special issue on "Powering Up: Insights from Distinguished Mobile and Ubiquitous Learning Projects across the World."</a:t>
            </a:r>
          </a:p>
          <a:p>
            <a:endParaRPr lang="en-CA" dirty="0"/>
          </a:p>
        </p:txBody>
      </p:sp>
    </p:spTree>
    <p:extLst>
      <p:ext uri="{BB962C8B-B14F-4D97-AF65-F5344CB8AC3E}">
        <p14:creationId xmlns:p14="http://schemas.microsoft.com/office/powerpoint/2010/main" val="30228261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Writing Instructor, Skeptical of Automated Grading, Pits Machine vs. Machine</a:t>
            </a:r>
            <a:r>
              <a:rPr lang="en-CA" dirty="0" smtClean="0">
                <a:effectLst/>
              </a:rPr>
              <a:t/>
            </a:r>
            <a:br>
              <a:rPr lang="en-CA" dirty="0" smtClean="0">
                <a:effectLst/>
              </a:rPr>
            </a:br>
            <a:r>
              <a:rPr lang="en-CA" dirty="0">
                <a:hlinkClick r:id="rId3"/>
              </a:rPr>
              <a:t>Steve Kolowich</a:t>
            </a:r>
            <a:r>
              <a:rPr lang="en-CA" dirty="0" smtClean="0">
                <a:effectLst/>
              </a:rPr>
              <a:t>, </a:t>
            </a:r>
            <a:r>
              <a:rPr lang="en-CA" dirty="0">
                <a:hlinkClick r:id="rId4"/>
              </a:rPr>
              <a:t>The Chronicle of Higher Education</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It's one of those stories the Chronicle loves to print - grizzled gadfly argues against computers in education - but in this case the critic has a point. Les Perelman, who in the past has had </a:t>
            </a:r>
            <a:r>
              <a:rPr lang="en-CA" dirty="0" smtClean="0">
                <a:effectLst/>
                <a:hlinkClick r:id="rId5"/>
              </a:rPr>
              <a:t>heated</a:t>
            </a:r>
            <a:r>
              <a:rPr lang="en-CA" dirty="0" smtClean="0">
                <a:effectLst/>
              </a:rPr>
              <a:t> </a:t>
            </a:r>
            <a:r>
              <a:rPr lang="en-CA" dirty="0" smtClean="0">
                <a:effectLst/>
                <a:hlinkClick r:id="rId6"/>
              </a:rPr>
              <a:t>exchanges</a:t>
            </a:r>
            <a:r>
              <a:rPr lang="en-CA" dirty="0" smtClean="0">
                <a:effectLst/>
              </a:rPr>
              <a:t> with promoters of automated essay grading, has authored a computer program that writes essays composed of gibberish but which score well in automated essay graders. The sentences his program produces are grammatically correct but incoherent. Of course, there's no reason why both sides might not be right - the papers may be gibberish, but the computer programs may be accurately reflecting the grading by human professors, as they're designed to do.</a:t>
            </a:r>
            <a:endParaRPr lang="en-CA" dirty="0">
              <a:effectLst/>
            </a:endParaRPr>
          </a:p>
        </p:txBody>
      </p:sp>
      <p:pic>
        <p:nvPicPr>
          <p:cNvPr id="7577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4352" y="764704"/>
            <a:ext cx="4032448"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1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509376"/>
            <a:ext cx="424192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219346" y="5253263"/>
            <a:ext cx="3438128" cy="1200329"/>
          </a:xfrm>
          <a:prstGeom prst="rect">
            <a:avLst/>
          </a:prstGeom>
        </p:spPr>
        <p:txBody>
          <a:bodyPr wrap="square">
            <a:spAutoFit/>
          </a:bodyPr>
          <a:lstStyle/>
          <a:p>
            <a:r>
              <a:rPr lang="en-CA" dirty="0">
                <a:hlinkClick r:id="rId4"/>
              </a:rPr>
              <a:t>http://www.educause.edu/ero/article/selecting-learning-management-system-advice-academic-perspective</a:t>
            </a:r>
            <a:endParaRPr lang="en-CA" dirty="0"/>
          </a:p>
        </p:txBody>
      </p:sp>
      <p:sp>
        <p:nvSpPr>
          <p:cNvPr id="6" name="Title 5"/>
          <p:cNvSpPr>
            <a:spLocks noGrp="1"/>
          </p:cNvSpPr>
          <p:nvPr>
            <p:ph type="title"/>
          </p:nvPr>
        </p:nvSpPr>
        <p:spPr>
          <a:xfrm>
            <a:off x="485074" y="478338"/>
            <a:ext cx="8200274" cy="2002234"/>
          </a:xfrm>
        </p:spPr>
        <p:txBody>
          <a:bodyPr>
            <a:normAutofit fontScale="90000"/>
          </a:bodyPr>
          <a:lstStyle/>
          <a:p>
            <a:pPr algn="l"/>
            <a:r>
              <a:rPr lang="en-CA" sz="4900" dirty="0" smtClean="0"/>
              <a:t>A </a:t>
            </a:r>
            <a:r>
              <a:rPr lang="en-CA" sz="4900" dirty="0"/>
              <a:t>step-by-step guide to LMS </a:t>
            </a:r>
            <a:r>
              <a:rPr lang="en-CA" sz="4900" dirty="0" smtClean="0"/>
              <a:t>selection; a </a:t>
            </a:r>
            <a:r>
              <a:rPr lang="en-CA" sz="4900" dirty="0"/>
              <a:t>customized list of LMS </a:t>
            </a:r>
            <a:r>
              <a:rPr lang="en-CA" sz="4900" dirty="0" smtClean="0"/>
              <a:t>features</a:t>
            </a:r>
            <a:endParaRPr lang="en-CA" dirty="0"/>
          </a:p>
        </p:txBody>
      </p:sp>
      <p:sp>
        <p:nvSpPr>
          <p:cNvPr id="8" name="Rectangle 7"/>
          <p:cNvSpPr/>
          <p:nvPr/>
        </p:nvSpPr>
        <p:spPr>
          <a:xfrm>
            <a:off x="485074" y="2716178"/>
            <a:ext cx="7470576" cy="1569660"/>
          </a:xfrm>
          <a:prstGeom prst="rect">
            <a:avLst/>
          </a:prstGeom>
        </p:spPr>
        <p:txBody>
          <a:bodyPr wrap="square">
            <a:spAutoFit/>
          </a:bodyPr>
          <a:lstStyle/>
          <a:p>
            <a:r>
              <a:rPr lang="en-CA" sz="3200" dirty="0"/>
              <a:t>See also the appendix containing 305 questions or features to consider during the selection process. </a:t>
            </a:r>
          </a:p>
        </p:txBody>
      </p:sp>
    </p:spTree>
    <p:extLst>
      <p:ext uri="{BB962C8B-B14F-4D97-AF65-F5344CB8AC3E}">
        <p14:creationId xmlns:p14="http://schemas.microsoft.com/office/powerpoint/2010/main" val="21112784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“Would you ever say that to me in class?” : Exploring the Implications of Disinhibition for </a:t>
            </a:r>
            <a:r>
              <a:rPr lang="en-CA" b="1" dirty="0" err="1" smtClean="0">
                <a:effectLst/>
                <a:hlinkClick r:id="rId2"/>
              </a:rPr>
              <a:t>Relationality</a:t>
            </a:r>
            <a:r>
              <a:rPr lang="en-CA" b="1" dirty="0" smtClean="0">
                <a:effectLst/>
                <a:hlinkClick r:id="rId2"/>
              </a:rPr>
              <a:t> in Online Teaching and Learning</a:t>
            </a:r>
            <a:r>
              <a:rPr lang="en-CA" dirty="0" smtClean="0">
                <a:effectLst/>
              </a:rPr>
              <a:t/>
            </a:r>
            <a:br>
              <a:rPr lang="en-CA" dirty="0" smtClean="0">
                <a:effectLst/>
              </a:rPr>
            </a:br>
            <a:r>
              <a:rPr lang="en-CA" dirty="0">
                <a:hlinkClick r:id="rId3"/>
              </a:rPr>
              <a:t>Ellen Rose</a:t>
            </a:r>
            <a:r>
              <a:rPr lang="en-CA" dirty="0" smtClean="0">
                <a:effectLst/>
              </a:rPr>
              <a:t>, </a:t>
            </a:r>
            <a:r>
              <a:rPr lang="en-CA" dirty="0">
                <a:hlinkClick r:id="rId4"/>
              </a:rPr>
              <a:t>Proceedings of the 9th International Conference on Networked Learning 2014</a:t>
            </a:r>
            <a:r>
              <a:rPr lang="en-CA" dirty="0" smtClean="0">
                <a:effectLst/>
              </a:rPr>
              <a:t>, May 11, 2014</a:t>
            </a:r>
            <a:br>
              <a:rPr lang="en-CA" dirty="0" smtClean="0">
                <a:effectLst/>
              </a:rPr>
            </a:br>
            <a:r>
              <a:rPr lang="en-CA" i="1" dirty="0" smtClean="0">
                <a:effectLst/>
              </a:rPr>
              <a:t>Commentary by Stephen Downes</a:t>
            </a:r>
            <a:r>
              <a:rPr lang="en-CA" dirty="0" smtClean="0">
                <a:effectLst/>
              </a:rPr>
              <a:t> </a:t>
            </a:r>
          </a:p>
          <a:p>
            <a:r>
              <a:rPr lang="en-CA" dirty="0" smtClean="0">
                <a:effectLst/>
              </a:rPr>
              <a:t>This paper confirms the impression that discourse online is much less inhibited than discourse in person. "Interviews with 20 instructors and 20 students from a variety of disciplines revealed that their experiences of connection with, or disconnection from, each other were profoundly influenced by the phenomenon of online disinhibition." What is important about this is that it informs our understanding of the nature of education, whether online or offline. "The terminology of “delivery” ... suggests that education is simply a matter of transmitting information effectively; but of course, it is also, importantly, about the formation of relationships between instructors and students."</a:t>
            </a:r>
          </a:p>
          <a:p>
            <a:endParaRPr lang="en-CA" dirty="0"/>
          </a:p>
        </p:txBody>
      </p:sp>
    </p:spTree>
    <p:extLst>
      <p:ext uri="{BB962C8B-B14F-4D97-AF65-F5344CB8AC3E}">
        <p14:creationId xmlns:p14="http://schemas.microsoft.com/office/powerpoint/2010/main" val="21485327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dirty="0" smtClean="0">
                <a:effectLst/>
              </a:rPr>
              <a:t/>
            </a:r>
            <a:br>
              <a:rPr lang="en-CA" dirty="0" smtClean="0">
                <a:effectLst/>
              </a:rPr>
            </a:br>
            <a:r>
              <a:rPr lang="en-CA" b="1" dirty="0" smtClean="0">
                <a:effectLst/>
                <a:hlinkClick r:id="rId2"/>
              </a:rPr>
              <a:t>Mean Tweets, Academic Style</a:t>
            </a:r>
            <a:r>
              <a:rPr lang="en-CA" dirty="0" smtClean="0">
                <a:effectLst/>
              </a:rPr>
              <a:t/>
            </a:r>
            <a:br>
              <a:rPr lang="en-CA" dirty="0" smtClean="0">
                <a:effectLst/>
              </a:rPr>
            </a:br>
            <a:r>
              <a:rPr lang="en-CA" dirty="0">
                <a:hlinkClick r:id="rId3"/>
              </a:rPr>
              <a:t>Charlie Tyson</a:t>
            </a:r>
            <a:r>
              <a:rPr lang="en-CA" dirty="0" smtClean="0">
                <a:effectLst/>
              </a:rPr>
              <a:t>, </a:t>
            </a:r>
            <a:r>
              <a:rPr lang="en-CA" dirty="0">
                <a:hlinkClick r:id="rId4"/>
              </a:rPr>
              <a:t>Inside Higher Ed</a:t>
            </a:r>
            <a:r>
              <a:rPr lang="en-CA" dirty="0" smtClean="0">
                <a:effectLst/>
              </a:rPr>
              <a:t>, Jun 27, 2014</a:t>
            </a:r>
            <a:br>
              <a:rPr lang="en-CA" dirty="0" smtClean="0">
                <a:effectLst/>
              </a:rPr>
            </a:br>
            <a:r>
              <a:rPr lang="en-CA" i="1" dirty="0" smtClean="0">
                <a:effectLst/>
              </a:rPr>
              <a:t>Commentary by Stephen Downes</a:t>
            </a:r>
            <a:r>
              <a:rPr lang="en-CA" dirty="0" smtClean="0">
                <a:effectLst/>
              </a:rPr>
              <a:t> </a:t>
            </a:r>
          </a:p>
          <a:p>
            <a:r>
              <a:rPr lang="en-CA" dirty="0" smtClean="0">
                <a:effectLst/>
              </a:rPr>
              <a:t>Professors read Twitter reviews of their courses in </a:t>
            </a:r>
            <a:r>
              <a:rPr lang="en-CA" dirty="0" err="1" smtClean="0">
                <a:effectLst/>
              </a:rPr>
              <a:t>thsi</a:t>
            </a:r>
            <a:r>
              <a:rPr lang="en-CA" dirty="0" smtClean="0">
                <a:effectLst/>
              </a:rPr>
              <a:t> video, a take-off on the mean tweets meme. "One professor read a review saying, 'She will mock your aspirations then cackle over the remains of your spirit.' Another comment was: 'Good lecturer, ugly shoes.' The camera panned to take in a row of Crocs." I would never wear Crocs while teaching. I would, however, wear ugly shoes.</a:t>
            </a:r>
          </a:p>
          <a:p>
            <a:endParaRPr lang="en-CA" dirty="0"/>
          </a:p>
        </p:txBody>
      </p:sp>
    </p:spTree>
    <p:extLst>
      <p:ext uri="{BB962C8B-B14F-4D97-AF65-F5344CB8AC3E}">
        <p14:creationId xmlns:p14="http://schemas.microsoft.com/office/powerpoint/2010/main" val="19378023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'Can I Tweet That?'</a:t>
            </a:r>
            <a:r>
              <a:rPr lang="en-CA" dirty="0" smtClean="0">
                <a:effectLst/>
              </a:rPr>
              <a:t/>
            </a:r>
            <a:br>
              <a:rPr lang="en-CA" dirty="0" smtClean="0">
                <a:effectLst/>
              </a:rPr>
            </a:br>
            <a:r>
              <a:rPr lang="en-CA" dirty="0">
                <a:hlinkClick r:id="rId3"/>
              </a:rPr>
              <a:t>Colleen Flaherty</a:t>
            </a:r>
            <a:r>
              <a:rPr lang="en-CA" dirty="0" smtClean="0">
                <a:effectLst/>
              </a:rPr>
              <a:t>, </a:t>
            </a:r>
            <a:r>
              <a:rPr lang="en-CA" dirty="0">
                <a:hlinkClick r:id="rId4"/>
              </a:rPr>
              <a:t>Inside Higher Ed</a:t>
            </a:r>
            <a:r>
              <a:rPr lang="en-CA" dirty="0" smtClean="0">
                <a:effectLst/>
              </a:rPr>
              <a:t>, Jun 13, 2014</a:t>
            </a:r>
            <a:br>
              <a:rPr lang="en-CA" dirty="0" smtClean="0">
                <a:effectLst/>
              </a:rPr>
            </a:br>
            <a:r>
              <a:rPr lang="en-CA" i="1" dirty="0" smtClean="0">
                <a:effectLst/>
              </a:rPr>
              <a:t>Commentary by Stephen Downes</a:t>
            </a:r>
            <a:r>
              <a:rPr lang="en-CA" dirty="0" smtClean="0">
                <a:effectLst/>
              </a:rPr>
              <a:t> </a:t>
            </a:r>
          </a:p>
          <a:p>
            <a:r>
              <a:rPr lang="en-CA" dirty="0" smtClean="0">
                <a:effectLst/>
              </a:rPr>
              <a:t>Summary of a conference session on the issues raised with respect to professors' use of social media. Normal rules of online postings - such as, for example, a disclaimer stating that the views of the professor are not those of the institution - do not work when there are only 140 characters to work with. But such official rules are misplaced to begin with, in my view - does anyone really think that professors (or staff, or whatever) are using their personal accounts to broadcast official policy? And where is the inverse disclaimer - why aren't institutions saying "the views of this institution are not necessarily those of its employees." It's something the Globe and Mail </a:t>
            </a:r>
            <a:r>
              <a:rPr lang="en-CA" dirty="0" smtClean="0">
                <a:effectLst/>
                <a:hlinkClick r:id="rId5"/>
              </a:rPr>
              <a:t>could have used</a:t>
            </a:r>
            <a:r>
              <a:rPr lang="en-CA" dirty="0" smtClean="0">
                <a:effectLst/>
              </a:rPr>
              <a:t> (</a:t>
            </a:r>
            <a:r>
              <a:rPr lang="en-CA" dirty="0" smtClean="0">
                <a:effectLst/>
                <a:hlinkClick r:id="rId6"/>
              </a:rPr>
              <a:t>via</a:t>
            </a:r>
            <a:r>
              <a:rPr lang="en-CA" dirty="0" smtClean="0">
                <a:effectLst/>
              </a:rPr>
              <a:t>). Or the </a:t>
            </a:r>
            <a:r>
              <a:rPr lang="en-CA" dirty="0" smtClean="0">
                <a:effectLst/>
                <a:hlinkClick r:id="rId7"/>
              </a:rPr>
              <a:t>University of Saskatchewan</a:t>
            </a:r>
            <a:r>
              <a:rPr lang="en-CA" dirty="0" smtClean="0">
                <a:effectLst/>
              </a:rPr>
              <a:t>.</a:t>
            </a:r>
          </a:p>
          <a:p>
            <a:endParaRPr lang="en-CA" dirty="0"/>
          </a:p>
        </p:txBody>
      </p:sp>
    </p:spTree>
    <p:extLst>
      <p:ext uri="{BB962C8B-B14F-4D97-AF65-F5344CB8AC3E}">
        <p14:creationId xmlns:p14="http://schemas.microsoft.com/office/powerpoint/2010/main" val="17477196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Introducing </a:t>
            </a:r>
            <a:r>
              <a:rPr lang="en-CA" b="1" dirty="0" err="1" smtClean="0">
                <a:effectLst/>
                <a:hlinkClick r:id="rId2"/>
              </a:rPr>
              <a:t>Powerchord</a:t>
            </a:r>
            <a:r>
              <a:rPr lang="en-CA" b="1" dirty="0" smtClean="0">
                <a:effectLst/>
                <a:hlinkClick r:id="rId2"/>
              </a:rPr>
              <a:t> (Blackbird edition)</a:t>
            </a:r>
            <a:r>
              <a:rPr lang="en-CA" dirty="0" smtClean="0">
                <a:effectLst/>
              </a:rPr>
              <a:t/>
            </a:r>
            <a:br>
              <a:rPr lang="en-CA" dirty="0" smtClean="0">
                <a:effectLst/>
              </a:rPr>
            </a:br>
            <a:r>
              <a:rPr lang="en-CA" dirty="0">
                <a:hlinkClick r:id="rId3"/>
              </a:rPr>
              <a:t>Dan </a:t>
            </a:r>
            <a:r>
              <a:rPr lang="en-CA" dirty="0" err="1">
                <a:hlinkClick r:id="rId3"/>
              </a:rPr>
              <a:t>Lockton</a:t>
            </a:r>
            <a:r>
              <a:rPr lang="en-CA" dirty="0" smtClean="0">
                <a:effectLst/>
              </a:rPr>
              <a:t>, </a:t>
            </a:r>
            <a:r>
              <a:rPr lang="en-CA" dirty="0">
                <a:hlinkClick r:id="rId4"/>
              </a:rPr>
              <a:t>Architectures</a:t>
            </a:r>
            <a:r>
              <a:rPr lang="en-CA" dirty="0" smtClean="0">
                <a:effectLst/>
              </a:rPr>
              <a:t>, Apr 25, 2014</a:t>
            </a:r>
            <a:br>
              <a:rPr lang="en-CA" dirty="0" smtClean="0">
                <a:effectLst/>
              </a:rPr>
            </a:br>
            <a:r>
              <a:rPr lang="en-CA" i="1" dirty="0" smtClean="0">
                <a:effectLst/>
              </a:rPr>
              <a:t>Commentary by Stephen Downes</a:t>
            </a:r>
            <a:r>
              <a:rPr lang="en-CA" dirty="0" smtClean="0">
                <a:effectLst/>
              </a:rPr>
              <a:t> </a:t>
            </a:r>
          </a:p>
          <a:p>
            <a:r>
              <a:rPr lang="en-CA" dirty="0" smtClean="0">
                <a:effectLst/>
              </a:rPr>
              <a:t>The </a:t>
            </a:r>
            <a:r>
              <a:rPr lang="en-CA" dirty="0" err="1" smtClean="0">
                <a:effectLst/>
              </a:rPr>
              <a:t>powerchord</a:t>
            </a:r>
            <a:r>
              <a:rPr lang="en-CA" dirty="0" smtClean="0">
                <a:effectLst/>
              </a:rPr>
              <a:t> is a simple device that represents energy use in a household as background noises - birdsongs, rain falling, etc. In this post, the author describes associating the noises with specific appliances: "The </a:t>
            </a:r>
            <a:r>
              <a:rPr lang="en-CA" dirty="0" smtClean="0">
                <a:effectLst/>
                <a:hlinkClick r:id="rId5"/>
              </a:rPr>
              <a:t>‘Sound of the Office’ </a:t>
            </a:r>
            <a:r>
              <a:rPr lang="en-CA" dirty="0" smtClean="0">
                <a:effectLst/>
              </a:rPr>
              <a:t>represented twelve hours’ electricity use by three items of office infrastructure – the kettle, a laser printer, and a gang socket for a row of desks – turned into a 30-second MIDI file." I love this idea. "It’s an exploration of what’s possible, or might be useful, in helping people develop a different kind of understanding of energy use, and the patterns of energy use in daily life – not just based on </a:t>
            </a:r>
            <a:r>
              <a:rPr lang="en-CA" dirty="0" err="1" smtClean="0">
                <a:effectLst/>
              </a:rPr>
              <a:t>on</a:t>
            </a:r>
            <a:r>
              <a:rPr lang="en-CA" dirty="0" smtClean="0">
                <a:effectLst/>
              </a:rPr>
              <a:t> numerical feedback. If it’s design for behaviour change, it’s aiming to do so through increasing our understanding of, and familiarity with, the systems around us, making energy use something we can develop an instinctual feeling for."</a:t>
            </a:r>
          </a:p>
          <a:p>
            <a:endParaRPr lang="en-CA" dirty="0"/>
          </a:p>
        </p:txBody>
      </p:sp>
      <p:pic>
        <p:nvPicPr>
          <p:cNvPr id="870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908720"/>
            <a:ext cx="3450357" cy="202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5838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lnSpcReduction="10000"/>
          </a:bodyPr>
          <a:lstStyle/>
          <a:p>
            <a:r>
              <a:rPr lang="en-CA" b="1" dirty="0" smtClean="0">
                <a:effectLst/>
                <a:hlinkClick r:id="rId2"/>
              </a:rPr>
              <a:t>Meet the (Real) Net Generation</a:t>
            </a:r>
            <a:r>
              <a:rPr lang="en-CA" dirty="0" smtClean="0">
                <a:effectLst/>
              </a:rPr>
              <a:t/>
            </a:r>
            <a:br>
              <a:rPr lang="en-CA" dirty="0" smtClean="0">
                <a:effectLst/>
              </a:rPr>
            </a:br>
            <a:r>
              <a:rPr lang="en-CA" dirty="0">
                <a:hlinkClick r:id="rId3"/>
              </a:rPr>
              <a:t>Don </a:t>
            </a:r>
            <a:r>
              <a:rPr lang="en-CA" dirty="0" err="1">
                <a:hlinkClick r:id="rId3"/>
              </a:rPr>
              <a:t>Tapscott</a:t>
            </a:r>
            <a:r>
              <a:rPr lang="en-CA" dirty="0" smtClean="0">
                <a:effectLst/>
              </a:rPr>
              <a:t>, </a:t>
            </a:r>
            <a:r>
              <a:rPr lang="en-CA" dirty="0">
                <a:hlinkClick r:id="rId4"/>
              </a:rPr>
              <a:t>YouTube</a:t>
            </a:r>
            <a:r>
              <a:rPr lang="en-CA" dirty="0" smtClean="0">
                <a:effectLst/>
              </a:rPr>
              <a:t>, Jun 24, 2014</a:t>
            </a:r>
            <a:br>
              <a:rPr lang="en-CA" dirty="0" smtClean="0">
                <a:effectLst/>
              </a:rPr>
            </a:br>
            <a:r>
              <a:rPr lang="en-CA" i="1" dirty="0" smtClean="0">
                <a:effectLst/>
              </a:rPr>
              <a:t>Commentary by Stephen Downes</a:t>
            </a:r>
            <a:r>
              <a:rPr lang="en-CA" dirty="0" smtClean="0">
                <a:effectLst/>
              </a:rPr>
              <a:t> </a:t>
            </a:r>
          </a:p>
          <a:p>
            <a:r>
              <a:rPr lang="en-CA" dirty="0" smtClean="0">
                <a:effectLst/>
              </a:rPr>
              <a:t>Don </a:t>
            </a:r>
            <a:r>
              <a:rPr lang="en-CA" dirty="0" err="1" smtClean="0">
                <a:effectLst/>
              </a:rPr>
              <a:t>Tapscott</a:t>
            </a:r>
            <a:r>
              <a:rPr lang="en-CA" dirty="0" smtClean="0">
                <a:effectLst/>
              </a:rPr>
              <a:t> rides again - the best part is in the first few minutes where he recites all the literature saying how bad the network generation is. Then he explains why they're not so bad after all.</a:t>
            </a:r>
          </a:p>
          <a:p>
            <a:r>
              <a:rPr lang="en-CA" dirty="0" smtClean="0">
                <a:effectLst/>
              </a:rPr>
              <a:t>Total: 513 </a:t>
            </a:r>
          </a:p>
          <a:p>
            <a:endParaRPr lang="en-CA"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332656"/>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6997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Inquiry Guided Learning Projects for the Development of Critical Thinking in the College Classroom: A pilot study</a:t>
            </a:r>
            <a:r>
              <a:rPr lang="en-CA" dirty="0" smtClean="0">
                <a:effectLst/>
              </a:rPr>
              <a:t/>
            </a:r>
            <a:br>
              <a:rPr lang="en-CA" dirty="0" smtClean="0">
                <a:effectLst/>
              </a:rPr>
            </a:br>
            <a:r>
              <a:rPr lang="en-CA" dirty="0">
                <a:hlinkClick r:id="rId3"/>
              </a:rPr>
              <a:t>Danielle C Bentley</a:t>
            </a:r>
            <a:r>
              <a:rPr lang="en-CA" dirty="0" smtClean="0">
                <a:effectLst/>
              </a:rPr>
              <a:t>, </a:t>
            </a:r>
            <a:r>
              <a:rPr lang="en-CA" dirty="0">
                <a:hlinkClick r:id="rId4"/>
              </a:rPr>
              <a:t>Collected Essays on Learning</a:t>
            </a:r>
            <a:r>
              <a:rPr lang="en-CA" dirty="0" smtClean="0">
                <a:effectLst/>
              </a:rPr>
              <a:t>, Jun 19,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that the teaching of critical research is important, though frankly I think it should be taught much earlier than this college-level class in which it is applied. In this paper, a project is described wherein dental hygiene students are put into groups, asked to select a scientific problem to solve, and given the task of researching then presenting the results. I do wonder what body of literature they employed; the paper refers to the 'scientific literature', but if they're searching only journal articles they're not being thorough. I would also want to read more on how they learned "the skills required to properly critique information in the scientific community."</a:t>
            </a:r>
          </a:p>
          <a:p>
            <a:endParaRPr lang="en-CA" dirty="0"/>
          </a:p>
        </p:txBody>
      </p:sp>
    </p:spTree>
    <p:extLst>
      <p:ext uri="{BB962C8B-B14F-4D97-AF65-F5344CB8AC3E}">
        <p14:creationId xmlns:p14="http://schemas.microsoft.com/office/powerpoint/2010/main" val="23429789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How artificial intelligence is about to disrupt higher education</a:t>
            </a:r>
            <a:r>
              <a:rPr lang="en-CA" dirty="0" smtClean="0">
                <a:effectLst/>
              </a:rPr>
              <a:t/>
            </a:r>
            <a:br>
              <a:rPr lang="en-CA" dirty="0" smtClean="0">
                <a:effectLst/>
              </a:rPr>
            </a:br>
            <a:r>
              <a:rPr lang="en-CA" dirty="0" err="1">
                <a:hlinkClick r:id="rId3"/>
              </a:rPr>
              <a:t>Ollivier</a:t>
            </a:r>
            <a:r>
              <a:rPr lang="en-CA" dirty="0">
                <a:hlinkClick r:id="rId3"/>
              </a:rPr>
              <a:t> </a:t>
            </a:r>
            <a:r>
              <a:rPr lang="en-CA" dirty="0" err="1">
                <a:hlinkClick r:id="rId3"/>
              </a:rPr>
              <a:t>Dyens</a:t>
            </a:r>
            <a:r>
              <a:rPr lang="en-CA" dirty="0" smtClean="0">
                <a:effectLst/>
              </a:rPr>
              <a:t>, </a:t>
            </a:r>
            <a:r>
              <a:rPr lang="en-CA" dirty="0">
                <a:hlinkClick r:id="rId4"/>
              </a:rPr>
              <a:t>University Affairs</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an almost alarmist </a:t>
            </a:r>
            <a:r>
              <a:rPr lang="en-CA" dirty="0" err="1" smtClean="0">
                <a:effectLst/>
              </a:rPr>
              <a:t>artticle</a:t>
            </a:r>
            <a:r>
              <a:rPr lang="en-CA" dirty="0" smtClean="0">
                <a:effectLst/>
              </a:rPr>
              <a:t> describing how AI and big data will combine to perform most educational functions currently performed by humans. "For example, most universities today struggle with mental health issues and with retention and graduation rates. Use Big Data, crush the numbers in specialized AI software, and soon the narrative of why and how mental health issues appear, of why some students persist and some not, will become clear, predictable and operational." If it's any consolation, actually creating systems that perform such tasks will take considerable art and ingenuity, so there will still be work left for us humans to do. But of course our students cannot undertake these future jobs with yesterday's skills.</a:t>
            </a:r>
          </a:p>
          <a:p>
            <a:endParaRPr lang="en-CA" dirty="0"/>
          </a:p>
        </p:txBody>
      </p:sp>
    </p:spTree>
    <p:extLst>
      <p:ext uri="{BB962C8B-B14F-4D97-AF65-F5344CB8AC3E}">
        <p14:creationId xmlns:p14="http://schemas.microsoft.com/office/powerpoint/2010/main" val="31001579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Looking at Link Between Violent Video Games and Lack of Empathy</a:t>
            </a:r>
            <a:r>
              <a:rPr lang="en-CA" dirty="0" smtClean="0">
                <a:effectLst/>
              </a:rPr>
              <a:t/>
            </a:r>
            <a:br>
              <a:rPr lang="en-CA" dirty="0" smtClean="0">
                <a:effectLst/>
              </a:rPr>
            </a:br>
            <a:r>
              <a:rPr lang="en-CA" dirty="0">
                <a:hlinkClick r:id="rId3"/>
              </a:rPr>
              <a:t>Nick </a:t>
            </a:r>
            <a:r>
              <a:rPr lang="en-CA" dirty="0" err="1">
                <a:hlinkClick r:id="rId3"/>
              </a:rPr>
              <a:t>Bilton</a:t>
            </a:r>
            <a:r>
              <a:rPr lang="en-CA" dirty="0" smtClean="0">
                <a:effectLst/>
              </a:rPr>
              <a:t>, </a:t>
            </a:r>
            <a:r>
              <a:rPr lang="en-CA" dirty="0">
                <a:hlinkClick r:id="rId4"/>
              </a:rPr>
              <a:t>New York Times</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OK, I'll confess, I watch 'fail' videos on YouTube. If you're not familiar with the genre, it consists generally of people doing things which end badly. Sometimes you just </a:t>
            </a:r>
            <a:r>
              <a:rPr lang="en-CA" i="1" dirty="0" smtClean="0">
                <a:effectLst/>
              </a:rPr>
              <a:t>know</a:t>
            </a:r>
            <a:r>
              <a:rPr lang="en-CA" dirty="0" smtClean="0">
                <a:effectLst/>
              </a:rPr>
              <a:t> the person felt some pain at the end of it. In my case, at least, there is an empathetic response - I experience an involuntary shudder as though it were </a:t>
            </a:r>
            <a:r>
              <a:rPr lang="en-CA" i="1" dirty="0" smtClean="0">
                <a:effectLst/>
              </a:rPr>
              <a:t>me</a:t>
            </a:r>
            <a:r>
              <a:rPr lang="en-CA" dirty="0" smtClean="0">
                <a:effectLst/>
              </a:rPr>
              <a:t> about to experience that fall. It's hard to self-monitor, but it </a:t>
            </a:r>
            <a:r>
              <a:rPr lang="en-CA" i="1" dirty="0" smtClean="0">
                <a:effectLst/>
              </a:rPr>
              <a:t>seems</a:t>
            </a:r>
            <a:r>
              <a:rPr lang="en-CA" dirty="0" smtClean="0">
                <a:effectLst/>
              </a:rPr>
              <a:t> like I'm reacting less over time to these fail videos. Now, I've also played violent video games, but I've never felt that empathy. So - what all this leads me to think is that violent games have no impact on empathy because they never induce it in the first place, but that violent video, which </a:t>
            </a:r>
            <a:r>
              <a:rPr lang="en-CA" i="1" dirty="0" smtClean="0">
                <a:effectLst/>
              </a:rPr>
              <a:t>does</a:t>
            </a:r>
            <a:r>
              <a:rPr lang="en-CA" dirty="0" smtClean="0">
                <a:effectLst/>
              </a:rPr>
              <a:t> initially cause empathy, might reduce empathy as we gradually become inured to it.</a:t>
            </a:r>
          </a:p>
          <a:p>
            <a:endParaRPr lang="en-CA" dirty="0"/>
          </a:p>
        </p:txBody>
      </p:sp>
    </p:spTree>
    <p:extLst>
      <p:ext uri="{BB962C8B-B14F-4D97-AF65-F5344CB8AC3E}">
        <p14:creationId xmlns:p14="http://schemas.microsoft.com/office/powerpoint/2010/main" val="29154732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err="1" smtClean="0">
                <a:effectLst/>
                <a:hlinkClick r:id="rId2"/>
              </a:rPr>
              <a:t>LAe</a:t>
            </a:r>
            <a:r>
              <a:rPr lang="en-CA" b="1" dirty="0" smtClean="0">
                <a:effectLst/>
                <a:hlinkClick r:id="rId2"/>
              </a:rPr>
              <a:t>-R: A new learning analytics tool in Moodle for assessing students’ performance</a:t>
            </a:r>
            <a:r>
              <a:rPr lang="en-CA" dirty="0" smtClean="0">
                <a:effectLst/>
              </a:rPr>
              <a:t/>
            </a:r>
            <a:br>
              <a:rPr lang="en-CA" dirty="0" smtClean="0">
                <a:effectLst/>
              </a:rPr>
            </a:br>
            <a:r>
              <a:rPr lang="en-CA" dirty="0" err="1">
                <a:hlinkClick r:id="rId3"/>
              </a:rPr>
              <a:t>Ourania</a:t>
            </a:r>
            <a:r>
              <a:rPr lang="en-CA" dirty="0">
                <a:hlinkClick r:id="rId3"/>
              </a:rPr>
              <a:t> </a:t>
            </a:r>
            <a:r>
              <a:rPr lang="en-CA" dirty="0" err="1">
                <a:hlinkClick r:id="rId3"/>
              </a:rPr>
              <a:t>Petropoulou</a:t>
            </a:r>
            <a:r>
              <a:rPr lang="en-CA" dirty="0" smtClean="0">
                <a:effectLst/>
              </a:rPr>
              <a:t>, </a:t>
            </a:r>
            <a:r>
              <a:rPr lang="en-CA" dirty="0">
                <a:hlinkClick r:id="rId4"/>
              </a:rPr>
              <a:t>Katerina </a:t>
            </a:r>
            <a:r>
              <a:rPr lang="en-CA" dirty="0" err="1">
                <a:hlinkClick r:id="rId4"/>
              </a:rPr>
              <a:t>Kasimatis</a:t>
            </a:r>
            <a:r>
              <a:rPr lang="en-CA" dirty="0" smtClean="0">
                <a:effectLst/>
              </a:rPr>
              <a:t>, </a:t>
            </a:r>
            <a:r>
              <a:rPr lang="en-CA" dirty="0" err="1">
                <a:hlinkClick r:id="rId5"/>
              </a:rPr>
              <a:t>Ioannis</a:t>
            </a:r>
            <a:r>
              <a:rPr lang="en-CA" dirty="0">
                <a:hlinkClick r:id="rId5"/>
              </a:rPr>
              <a:t> </a:t>
            </a:r>
            <a:r>
              <a:rPr lang="en-CA" dirty="0" err="1">
                <a:hlinkClick r:id="rId5"/>
              </a:rPr>
              <a:t>Dimopoulos</a:t>
            </a:r>
            <a:r>
              <a:rPr lang="en-CA" dirty="0" smtClean="0">
                <a:effectLst/>
              </a:rPr>
              <a:t>, </a:t>
            </a:r>
            <a:r>
              <a:rPr lang="en-CA" dirty="0" err="1">
                <a:hlinkClick r:id="rId6"/>
              </a:rPr>
              <a:t>Symeon</a:t>
            </a:r>
            <a:r>
              <a:rPr lang="en-CA" dirty="0">
                <a:hlinkClick r:id="rId6"/>
              </a:rPr>
              <a:t> </a:t>
            </a:r>
            <a:r>
              <a:rPr lang="en-CA" dirty="0" err="1">
                <a:hlinkClick r:id="rId6"/>
              </a:rPr>
              <a:t>Retalis</a:t>
            </a:r>
            <a:r>
              <a:rPr lang="en-CA" dirty="0" smtClean="0">
                <a:effectLst/>
              </a:rPr>
              <a:t>, </a:t>
            </a:r>
            <a:r>
              <a:rPr lang="en-CA" dirty="0">
                <a:hlinkClick r:id="rId7"/>
              </a:rPr>
              <a:t>Bulletin of the Technical Committee on Learning Technology</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This paper summarizes the state of the art in Moodle analytics tools and presents "a new cloud-based assessment tool, called Learning Analytics Enhanced Rubric (</a:t>
            </a:r>
            <a:r>
              <a:rPr lang="en-CA" dirty="0" err="1" smtClean="0">
                <a:effectLst/>
              </a:rPr>
              <a:t>LAe</a:t>
            </a:r>
            <a:r>
              <a:rPr lang="en-CA" dirty="0" smtClean="0">
                <a:effectLst/>
              </a:rPr>
              <a:t>-R), which has been developed as a Moodle plug-in (version 2.2+). See the </a:t>
            </a:r>
            <a:r>
              <a:rPr lang="en-CA" dirty="0" smtClean="0">
                <a:effectLst/>
                <a:hlinkClick r:id="rId8"/>
              </a:rPr>
              <a:t>current issue</a:t>
            </a:r>
            <a:r>
              <a:rPr lang="en-CA" dirty="0" smtClean="0">
                <a:effectLst/>
              </a:rPr>
              <a:t> of the Bulletin of the Technical Committee on Learning Technology. </a:t>
            </a:r>
            <a:r>
              <a:rPr lang="en-CA" dirty="0" smtClean="0">
                <a:effectLst/>
                <a:hlinkClick r:id="rId9"/>
              </a:rPr>
              <a:t>Past issues</a:t>
            </a:r>
            <a:r>
              <a:rPr lang="en-CA" dirty="0" smtClean="0">
                <a:effectLst/>
              </a:rPr>
              <a:t>. </a:t>
            </a:r>
          </a:p>
          <a:p>
            <a:endParaRPr lang="en-CA" dirty="0"/>
          </a:p>
        </p:txBody>
      </p:sp>
    </p:spTree>
    <p:extLst>
      <p:ext uri="{BB962C8B-B14F-4D97-AF65-F5344CB8AC3E}">
        <p14:creationId xmlns:p14="http://schemas.microsoft.com/office/powerpoint/2010/main" val="38393096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ALT Members views on Learning Analytics</a:t>
            </a:r>
            <a:r>
              <a:rPr lang="en-CA" dirty="0" smtClean="0">
                <a:effectLst/>
              </a:rPr>
              <a:t/>
            </a:r>
            <a:br>
              <a:rPr lang="en-CA" dirty="0" smtClean="0">
                <a:effectLst/>
              </a:rPr>
            </a:br>
            <a:r>
              <a:rPr lang="en-CA" dirty="0">
                <a:hlinkClick r:id="rId3"/>
              </a:rPr>
              <a:t>Martin </a:t>
            </a:r>
            <a:r>
              <a:rPr lang="en-CA" dirty="0" err="1">
                <a:hlinkClick r:id="rId3"/>
              </a:rPr>
              <a:t>Hawksey</a:t>
            </a:r>
            <a:r>
              <a:rPr lang="en-CA" dirty="0" smtClean="0">
                <a:effectLst/>
              </a:rPr>
              <a:t>, </a:t>
            </a:r>
            <a:r>
              <a:rPr lang="en-CA" dirty="0">
                <a:hlinkClick r:id="rId4"/>
              </a:rPr>
              <a:t>ALT Online Newsletter</a:t>
            </a:r>
            <a:r>
              <a:rPr lang="en-CA" dirty="0" smtClean="0">
                <a:effectLst/>
              </a:rPr>
              <a:t>, May 13,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set of reflections from the Association for Learning Technology. I liked the distinction between educational data mining, which is focused on "developing methods for exploring the unique types of data that come from educational settings," and learning analytics, which is "the intelligent use of data about learner behaviour." I also liked the concern expressed about "data fishing," though I thought Terry </a:t>
            </a:r>
            <a:r>
              <a:rPr lang="en-CA" dirty="0" err="1" smtClean="0">
                <a:effectLst/>
              </a:rPr>
              <a:t>Loane's</a:t>
            </a:r>
            <a:r>
              <a:rPr lang="en-CA" dirty="0" smtClean="0">
                <a:effectLst/>
              </a:rPr>
              <a:t> characterization and critique of positivism was a bit unfair.</a:t>
            </a:r>
          </a:p>
          <a:p>
            <a:endParaRPr lang="en-CA" dirty="0"/>
          </a:p>
        </p:txBody>
      </p:sp>
    </p:spTree>
    <p:extLst>
      <p:ext uri="{BB962C8B-B14F-4D97-AF65-F5344CB8AC3E}">
        <p14:creationId xmlns:p14="http://schemas.microsoft.com/office/powerpoint/2010/main" val="490701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128" y="274638"/>
            <a:ext cx="2962672" cy="3874442"/>
          </a:xfrm>
        </p:spPr>
        <p:txBody>
          <a:bodyPr>
            <a:normAutofit/>
          </a:bodyPr>
          <a:lstStyle/>
          <a:p>
            <a:pPr algn="r"/>
            <a:r>
              <a:rPr lang="en-CA" dirty="0" smtClean="0"/>
              <a:t>Learning design patterns</a:t>
            </a:r>
            <a:br>
              <a:rPr lang="en-CA" dirty="0" smtClean="0"/>
            </a:br>
            <a:r>
              <a:rPr lang="en-CA" dirty="0" smtClean="0"/>
              <a:t>via Grainne Conole</a:t>
            </a:r>
            <a:endParaRPr lang="en-CA" dirty="0"/>
          </a:p>
        </p:txBody>
      </p:sp>
      <p:sp>
        <p:nvSpPr>
          <p:cNvPr id="3" name="Content Placeholder 2"/>
          <p:cNvSpPr>
            <a:spLocks noGrp="1"/>
          </p:cNvSpPr>
          <p:nvPr>
            <p:ph idx="1"/>
          </p:nvPr>
        </p:nvSpPr>
        <p:spPr>
          <a:xfrm>
            <a:off x="421269" y="4924917"/>
            <a:ext cx="8229600" cy="1108720"/>
          </a:xfrm>
        </p:spPr>
        <p:txBody>
          <a:bodyPr/>
          <a:lstStyle/>
          <a:p>
            <a:pPr marL="0" indent="0">
              <a:buNone/>
            </a:pPr>
            <a:r>
              <a:rPr lang="en-CA" dirty="0" smtClean="0"/>
              <a:t>“see </a:t>
            </a:r>
            <a:r>
              <a:rPr lang="en-CA" dirty="0"/>
              <a:t>how a particular pedagogic approach can be migrated successfully across different </a:t>
            </a:r>
            <a:r>
              <a:rPr lang="en-CA" dirty="0" smtClean="0"/>
              <a:t>topics”</a:t>
            </a:r>
            <a:endParaRPr lang="en-CA" dirty="0"/>
          </a:p>
        </p:txBody>
      </p:sp>
      <p:sp>
        <p:nvSpPr>
          <p:cNvPr id="4" name="Rectangle 3"/>
          <p:cNvSpPr/>
          <p:nvPr/>
        </p:nvSpPr>
        <p:spPr>
          <a:xfrm>
            <a:off x="457200" y="6302551"/>
            <a:ext cx="2828018" cy="369332"/>
          </a:xfrm>
          <a:prstGeom prst="rect">
            <a:avLst/>
          </a:prstGeom>
        </p:spPr>
        <p:txBody>
          <a:bodyPr wrap="none">
            <a:spAutoFit/>
          </a:bodyPr>
          <a:lstStyle/>
          <a:p>
            <a:r>
              <a:rPr lang="en-CA" dirty="0">
                <a:hlinkClick r:id="rId3"/>
              </a:rPr>
              <a:t>http://learningdesigner.org/</a:t>
            </a:r>
            <a:endParaRPr lang="en-CA" dirty="0"/>
          </a:p>
        </p:txBody>
      </p:sp>
      <p:pic>
        <p:nvPicPr>
          <p:cNvPr id="4098" name="Picture 2" descr="http://www.robincamille.com/blogimages/ampersand2_pattern_sam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10" y="641273"/>
            <a:ext cx="3895725"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245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Contemporary Privacy Theory Contributions to Learning Analytics</a:t>
            </a:r>
            <a:r>
              <a:rPr lang="en-CA" dirty="0" smtClean="0">
                <a:effectLst/>
              </a:rPr>
              <a:t/>
            </a:r>
            <a:br>
              <a:rPr lang="en-CA" dirty="0" smtClean="0">
                <a:effectLst/>
              </a:rPr>
            </a:br>
            <a:r>
              <a:rPr lang="en-CA" dirty="0">
                <a:hlinkClick r:id="rId3"/>
              </a:rPr>
              <a:t>Jennifer Heath</a:t>
            </a:r>
            <a:r>
              <a:rPr lang="en-CA" dirty="0" smtClean="0">
                <a:effectLst/>
              </a:rPr>
              <a:t>, </a:t>
            </a:r>
            <a:r>
              <a:rPr lang="en-CA" dirty="0">
                <a:hlinkClick r:id="rId4"/>
              </a:rPr>
              <a:t>Journal of Learning Analytics</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the abstract, "This paper provides an overview of privacy and considers the potential contribution contemporary privacy theories can make to learning analytics." I personally consider privacy one of the key issues in learning analytics; anyone can mine a big set of data, but how do you do what when you need permission from each person before continuing? I like the 'broad overview of privacy' diagram and the nuance offered, for example, from </a:t>
            </a:r>
            <a:r>
              <a:rPr lang="en-CA" dirty="0" err="1" smtClean="0">
                <a:effectLst/>
              </a:rPr>
              <a:t>Nissenbaum</a:t>
            </a:r>
            <a:r>
              <a:rPr lang="en-CA" dirty="0" smtClean="0">
                <a:effectLst/>
              </a:rPr>
              <a:t>: "a right to privacy is neither a right to secrecy nor a right to control but a right to appropriate flow of personal information." Some of the issues are highlighted in two scenarios illustrating four key parameters of privacy: context, actors, attributes and transmission principles. This paper is from the </a:t>
            </a:r>
            <a:r>
              <a:rPr lang="en-CA" dirty="0" smtClean="0">
                <a:effectLst/>
                <a:hlinkClick r:id="rId5"/>
              </a:rPr>
              <a:t>inaugural issue</a:t>
            </a:r>
            <a:r>
              <a:rPr lang="en-CA" dirty="0" smtClean="0">
                <a:effectLst/>
              </a:rPr>
              <a:t> of the Journal of Learning Analytics.</a:t>
            </a:r>
          </a:p>
          <a:p>
            <a:endParaRPr lang="en-CA" dirty="0"/>
          </a:p>
        </p:txBody>
      </p:sp>
    </p:spTree>
    <p:extLst>
      <p:ext uri="{BB962C8B-B14F-4D97-AF65-F5344CB8AC3E}">
        <p14:creationId xmlns:p14="http://schemas.microsoft.com/office/powerpoint/2010/main" val="17509195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endParaRPr lang="en-CA" dirty="0" smtClean="0">
              <a:effectLst/>
            </a:endParaRPr>
          </a:p>
          <a:p>
            <a:r>
              <a:rPr lang="en-CA" dirty="0" smtClean="0">
                <a:effectLst/>
              </a:rPr>
              <a:t/>
            </a:r>
            <a:br>
              <a:rPr lang="en-CA" dirty="0" smtClean="0">
                <a:effectLst/>
              </a:rPr>
            </a:br>
            <a:r>
              <a:rPr lang="en-CA" b="1" dirty="0" smtClean="0">
                <a:effectLst/>
                <a:hlinkClick r:id="rId2"/>
              </a:rPr>
              <a:t>Study: Teens Are Not Fleeing Facebook</a:t>
            </a:r>
            <a:r>
              <a:rPr lang="en-CA" dirty="0" smtClean="0">
                <a:effectLst/>
              </a:rPr>
              <a:t/>
            </a:r>
            <a:br>
              <a:rPr lang="en-CA" dirty="0" smtClean="0">
                <a:effectLst/>
              </a:rPr>
            </a:br>
            <a:r>
              <a:rPr lang="en-CA" dirty="0">
                <a:hlinkClick r:id="rId3"/>
              </a:rPr>
              <a:t>Garett Sloane</a:t>
            </a:r>
            <a:r>
              <a:rPr lang="en-CA" dirty="0" smtClean="0">
                <a:effectLst/>
              </a:rPr>
              <a:t>, </a:t>
            </a:r>
            <a:r>
              <a:rPr lang="en-CA" dirty="0" err="1">
                <a:hlinkClick r:id="rId4"/>
              </a:rPr>
              <a:t>AdWeek</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There's a bit of cheek in this report as it not only debunks an </a:t>
            </a:r>
            <a:r>
              <a:rPr lang="en-CA" dirty="0" smtClean="0">
                <a:effectLst/>
                <a:hlinkClick r:id="rId5"/>
              </a:rPr>
              <a:t>earlier study</a:t>
            </a:r>
            <a:r>
              <a:rPr lang="en-CA" dirty="0" smtClean="0">
                <a:effectLst/>
              </a:rPr>
              <a:t> by Princeton, it also refers back to a </a:t>
            </a:r>
            <a:r>
              <a:rPr lang="en-CA" dirty="0" smtClean="0">
                <a:effectLst/>
                <a:hlinkClick r:id="rId6"/>
              </a:rPr>
              <a:t>Facebook study</a:t>
            </a:r>
            <a:r>
              <a:rPr lang="en-CA" dirty="0" smtClean="0">
                <a:effectLst/>
              </a:rPr>
              <a:t>, using the same methodology, that shows "that Princeton will have only half its current enrollment by 2018, and by 2021 it will have no students at all." The </a:t>
            </a:r>
            <a:r>
              <a:rPr lang="en-CA" dirty="0" smtClean="0">
                <a:effectLst/>
                <a:hlinkClick r:id="rId7"/>
              </a:rPr>
              <a:t>Forrester study</a:t>
            </a:r>
            <a:r>
              <a:rPr lang="en-CA" dirty="0" smtClean="0">
                <a:effectLst/>
              </a:rPr>
              <a:t> makes it clear that "Facebook remains young users’ favorite social network. More than three-quarters of online youth use Facebook — twice as many as use Pinterest or Tumblr or Snapchat, and more than use Instagram and </a:t>
            </a:r>
            <a:r>
              <a:rPr lang="en-CA" dirty="0" err="1" smtClean="0">
                <a:effectLst/>
              </a:rPr>
              <a:t>WhatApp</a:t>
            </a:r>
            <a:r>
              <a:rPr lang="en-CA" dirty="0" smtClean="0">
                <a:effectLst/>
              </a:rPr>
              <a:t> combined."</a:t>
            </a:r>
          </a:p>
          <a:p>
            <a:endParaRPr lang="en-CA" dirty="0"/>
          </a:p>
        </p:txBody>
      </p:sp>
    </p:spTree>
    <p:extLst>
      <p:ext uri="{BB962C8B-B14F-4D97-AF65-F5344CB8AC3E}">
        <p14:creationId xmlns:p14="http://schemas.microsoft.com/office/powerpoint/2010/main" val="4481384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Experimental evidence of massive-scale emotional contagion through social networks</a:t>
            </a:r>
            <a:r>
              <a:rPr lang="en-CA" dirty="0" smtClean="0">
                <a:effectLst/>
              </a:rPr>
              <a:t/>
            </a:r>
            <a:br>
              <a:rPr lang="en-CA" dirty="0" smtClean="0">
                <a:effectLst/>
              </a:rPr>
            </a:br>
            <a:r>
              <a:rPr lang="en-CA" dirty="0">
                <a:hlinkClick r:id="rId3"/>
              </a:rPr>
              <a:t>Adam D. I. </a:t>
            </a:r>
            <a:r>
              <a:rPr lang="en-CA" dirty="0" err="1">
                <a:hlinkClick r:id="rId3"/>
              </a:rPr>
              <a:t>Kramera</a:t>
            </a:r>
            <a:r>
              <a:rPr lang="en-CA" dirty="0" smtClean="0">
                <a:effectLst/>
              </a:rPr>
              <a:t>, </a:t>
            </a:r>
            <a:r>
              <a:rPr lang="en-CA" dirty="0">
                <a:hlinkClick r:id="rId4"/>
              </a:rPr>
              <a:t>Jamie E. Guillory</a:t>
            </a:r>
            <a:r>
              <a:rPr lang="en-CA" dirty="0" smtClean="0">
                <a:effectLst/>
              </a:rPr>
              <a:t>, </a:t>
            </a:r>
            <a:r>
              <a:rPr lang="en-CA" dirty="0">
                <a:hlinkClick r:id="rId5"/>
              </a:rPr>
              <a:t>Jeffrey T. Hancock</a:t>
            </a:r>
            <a:r>
              <a:rPr lang="en-CA" dirty="0" smtClean="0">
                <a:effectLst/>
              </a:rPr>
              <a:t>, </a:t>
            </a:r>
            <a:r>
              <a:rPr lang="en-CA" dirty="0">
                <a:hlinkClick r:id="rId6"/>
              </a:rPr>
              <a:t>Proceedings of the National Academy of Sciences of the United States</a:t>
            </a:r>
            <a:r>
              <a:rPr lang="en-CA" dirty="0" smtClean="0">
                <a:effectLst/>
              </a:rPr>
              <a:t>, Jun 28, 2014</a:t>
            </a:r>
            <a:br>
              <a:rPr lang="en-CA" dirty="0" smtClean="0">
                <a:effectLst/>
              </a:rPr>
            </a:br>
            <a:r>
              <a:rPr lang="en-CA" i="1" dirty="0" smtClean="0">
                <a:effectLst/>
              </a:rPr>
              <a:t>Commentary by Stephen Downes</a:t>
            </a:r>
            <a:r>
              <a:rPr lang="en-CA" dirty="0" smtClean="0">
                <a:effectLst/>
              </a:rPr>
              <a:t> </a:t>
            </a:r>
          </a:p>
          <a:p>
            <a:r>
              <a:rPr lang="en-CA" dirty="0" smtClean="0">
                <a:effectLst/>
              </a:rPr>
              <a:t>To borrow from an old quote, it renders quaint normal concerns about research ethics. Facebook is performing experiments to manipulate users' emptions. From the paper:  "We show, via a massive (</a:t>
            </a:r>
            <a:r>
              <a:rPr lang="en-CA" i="1" dirty="0" smtClean="0">
                <a:effectLst/>
              </a:rPr>
              <a:t>N</a:t>
            </a:r>
            <a:r>
              <a:rPr lang="en-CA" dirty="0" smtClean="0">
                <a:effectLst/>
              </a:rPr>
              <a:t> = 689,003) experiment on Facebook, that emotional states can be transferred to others via emotional contagion, leading people to experience the same emotions without their awareness." Via </a:t>
            </a:r>
            <a:r>
              <a:rPr lang="en-CA" dirty="0" smtClean="0">
                <a:effectLst/>
                <a:hlinkClick r:id="rId7"/>
              </a:rPr>
              <a:t>William Hughes</a:t>
            </a:r>
            <a:r>
              <a:rPr lang="en-CA" dirty="0" smtClean="0">
                <a:effectLst/>
              </a:rPr>
              <a:t>.</a:t>
            </a:r>
          </a:p>
          <a:p>
            <a:endParaRPr lang="en-CA" dirty="0"/>
          </a:p>
        </p:txBody>
      </p:sp>
    </p:spTree>
    <p:extLst>
      <p:ext uri="{BB962C8B-B14F-4D97-AF65-F5344CB8AC3E}">
        <p14:creationId xmlns:p14="http://schemas.microsoft.com/office/powerpoint/2010/main" val="7778583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smtClean="0">
                <a:effectLst/>
                <a:hlinkClick r:id="rId2"/>
              </a:rPr>
              <a:t>Facebook psychology experiment raises ire </a:t>
            </a:r>
            <a:r>
              <a:rPr lang="en-CA" dirty="0" smtClean="0">
                <a:effectLst/>
              </a:rPr>
              <a:t/>
            </a:r>
            <a:br>
              <a:rPr lang="en-CA" dirty="0" smtClean="0">
                <a:effectLst/>
              </a:rPr>
            </a:br>
            <a:r>
              <a:rPr lang="en-CA" dirty="0">
                <a:hlinkClick r:id="rId3"/>
              </a:rPr>
              <a:t>Staff</a:t>
            </a:r>
            <a:r>
              <a:rPr lang="en-CA" dirty="0" smtClean="0">
                <a:effectLst/>
              </a:rPr>
              <a:t>, </a:t>
            </a:r>
            <a:r>
              <a:rPr lang="en-CA" dirty="0">
                <a:hlinkClick r:id="rId4"/>
              </a:rPr>
              <a:t>Globe</a:t>
            </a:r>
            <a:r>
              <a:rPr lang="en-CA" dirty="0" smtClean="0">
                <a:effectLst/>
              </a:rPr>
              <a:t>, </a:t>
            </a:r>
            <a:r>
              <a:rPr lang="en-CA" dirty="0">
                <a:hlinkClick r:id="rId5"/>
              </a:rPr>
              <a:t>Mail</a:t>
            </a:r>
            <a:r>
              <a:rPr lang="en-CA" dirty="0" smtClean="0">
                <a:effectLst/>
              </a:rPr>
              <a:t>, Jul 02, 2014</a:t>
            </a:r>
            <a:br>
              <a:rPr lang="en-CA" dirty="0" smtClean="0">
                <a:effectLst/>
              </a:rPr>
            </a:br>
            <a:r>
              <a:rPr lang="en-CA" i="1" dirty="0" smtClean="0">
                <a:effectLst/>
              </a:rPr>
              <a:t>Commentary by Stephen Downes</a:t>
            </a:r>
            <a:r>
              <a:rPr lang="en-CA" dirty="0" smtClean="0">
                <a:effectLst/>
              </a:rPr>
              <a:t> </a:t>
            </a:r>
          </a:p>
          <a:p>
            <a:r>
              <a:rPr lang="en-CA" dirty="0" smtClean="0">
                <a:effectLst/>
              </a:rPr>
              <a:t>There has been quite a bit of </a:t>
            </a:r>
            <a:r>
              <a:rPr lang="en-CA" dirty="0" smtClean="0">
                <a:effectLst/>
                <a:hlinkClick r:id="rId6"/>
              </a:rPr>
              <a:t>negative reaction</a:t>
            </a:r>
            <a:r>
              <a:rPr lang="en-CA" dirty="0" smtClean="0">
                <a:effectLst/>
              </a:rPr>
              <a:t> to the revelation that Facebook has been experimenting on its users (this, of course, won't stop Facebook from experimenting like this, but it will stop them from publishing the results). Here's </a:t>
            </a:r>
            <a:r>
              <a:rPr lang="en-CA" dirty="0" smtClean="0">
                <a:effectLst/>
                <a:hlinkClick r:id="rId7"/>
              </a:rPr>
              <a:t>what you need to know</a:t>
            </a:r>
            <a:r>
              <a:rPr lang="en-CA" dirty="0" smtClean="0">
                <a:effectLst/>
              </a:rPr>
              <a:t>, according to </a:t>
            </a:r>
            <a:r>
              <a:rPr lang="en-CA" dirty="0" err="1" smtClean="0">
                <a:effectLst/>
              </a:rPr>
              <a:t>GigaOm</a:t>
            </a:r>
            <a:r>
              <a:rPr lang="en-CA" dirty="0" smtClean="0">
                <a:effectLst/>
              </a:rPr>
              <a:t>, about the experiments. Here's </a:t>
            </a:r>
            <a:r>
              <a:rPr lang="en-CA" dirty="0" smtClean="0">
                <a:effectLst/>
                <a:hlinkClick r:id="rId8"/>
              </a:rPr>
              <a:t>Facebook's defense</a:t>
            </a:r>
            <a:r>
              <a:rPr lang="en-CA" dirty="0" smtClean="0">
                <a:effectLst/>
              </a:rPr>
              <a:t>. Still, some people (including </a:t>
            </a:r>
            <a:r>
              <a:rPr lang="en-CA" dirty="0" smtClean="0">
                <a:effectLst/>
                <a:hlinkClick r:id="rId9"/>
              </a:rPr>
              <a:t>Audrey Watters</a:t>
            </a:r>
            <a:r>
              <a:rPr lang="en-CA" dirty="0" smtClean="0">
                <a:effectLst/>
              </a:rPr>
              <a:t>) wand to </a:t>
            </a:r>
            <a:r>
              <a:rPr lang="en-CA" dirty="0" smtClean="0">
                <a:effectLst/>
                <a:hlinkClick r:id="rId10"/>
              </a:rPr>
              <a:t>de-Facebook</a:t>
            </a:r>
            <a:r>
              <a:rPr lang="en-CA" dirty="0" smtClean="0">
                <a:effectLst/>
              </a:rPr>
              <a:t>. They'll be on Twitter (do you really think Twitter is any more ethical than Facebook?). But there's no escape. Even if you're gone, you'll be part of Facebook's </a:t>
            </a:r>
            <a:r>
              <a:rPr lang="en-CA" dirty="0" smtClean="0">
                <a:effectLst/>
                <a:hlinkClick r:id="rId11"/>
              </a:rPr>
              <a:t>secret dossier</a:t>
            </a:r>
            <a:r>
              <a:rPr lang="en-CA" dirty="0" smtClean="0">
                <a:effectLst/>
              </a:rPr>
              <a:t> of individuals. "There are no protections against shadow profiling. Just like with so-called </a:t>
            </a:r>
            <a:r>
              <a:rPr lang="en-CA" dirty="0" smtClean="0">
                <a:effectLst/>
                <a:hlinkClick r:id="rId12"/>
              </a:rPr>
              <a:t>"people search" websites</a:t>
            </a:r>
            <a:r>
              <a:rPr lang="en-CA" dirty="0" smtClean="0">
                <a:effectLst/>
              </a:rPr>
              <a:t>, we have no legal mandates with which we can identify and remove our information from their systems."</a:t>
            </a:r>
          </a:p>
          <a:p>
            <a:endParaRPr lang="en-CA" dirty="0"/>
          </a:p>
        </p:txBody>
      </p:sp>
    </p:spTree>
    <p:extLst>
      <p:ext uri="{BB962C8B-B14F-4D97-AF65-F5344CB8AC3E}">
        <p14:creationId xmlns:p14="http://schemas.microsoft.com/office/powerpoint/2010/main" val="37868729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Software with Shoulders</a:t>
            </a:r>
            <a:r>
              <a:rPr lang="en-CA" dirty="0" smtClean="0">
                <a:effectLst/>
              </a:rPr>
              <a:t/>
            </a:r>
            <a:br>
              <a:rPr lang="en-CA" dirty="0" smtClean="0">
                <a:effectLst/>
              </a:rPr>
            </a:br>
            <a:r>
              <a:rPr lang="en-CA" dirty="0">
                <a:hlinkClick r:id="rId3"/>
              </a:rPr>
              <a:t>Doug </a:t>
            </a:r>
            <a:r>
              <a:rPr lang="en-CA" dirty="0" err="1">
                <a:hlinkClick r:id="rId3"/>
              </a:rPr>
              <a:t>Belshaw</a:t>
            </a:r>
            <a:r>
              <a:rPr lang="en-CA" dirty="0" smtClean="0">
                <a:effectLst/>
              </a:rPr>
              <a:t>, Apr 23, 2014</a:t>
            </a:r>
            <a:br>
              <a:rPr lang="en-CA" dirty="0" smtClean="0">
                <a:effectLst/>
              </a:rPr>
            </a:br>
            <a:r>
              <a:rPr lang="en-CA" i="1" dirty="0" smtClean="0">
                <a:effectLst/>
              </a:rPr>
              <a:t>Commentary by Stephen Downes</a:t>
            </a:r>
            <a:r>
              <a:rPr lang="en-CA" dirty="0" smtClean="0">
                <a:effectLst/>
              </a:rPr>
              <a:t> </a:t>
            </a:r>
          </a:p>
          <a:p>
            <a:r>
              <a:rPr lang="en-CA" dirty="0" smtClean="0">
                <a:effectLst/>
              </a:rPr>
              <a:t>If you're wondering, Facebook knows </a:t>
            </a:r>
            <a:r>
              <a:rPr lang="en-CA" dirty="0" smtClean="0">
                <a:effectLst/>
                <a:hlinkClick r:id="rId4"/>
              </a:rPr>
              <a:t>pretty much everything</a:t>
            </a:r>
            <a:r>
              <a:rPr lang="en-CA" dirty="0" smtClean="0">
                <a:effectLst/>
              </a:rPr>
              <a:t> about you. Which takes us back once again to the discussion of public spaces and private places. I remember </a:t>
            </a:r>
            <a:r>
              <a:rPr lang="en-CA" dirty="0" smtClean="0">
                <a:effectLst/>
                <a:hlinkClick r:id="rId5"/>
              </a:rPr>
              <a:t>writing about this</a:t>
            </a:r>
            <a:r>
              <a:rPr lang="en-CA" dirty="0" smtClean="0">
                <a:effectLst/>
              </a:rPr>
              <a:t> in 2000, but it wasn't </a:t>
            </a:r>
            <a:r>
              <a:rPr lang="en-CA" dirty="0" err="1" smtClean="0">
                <a:effectLst/>
              </a:rPr>
              <a:t>ereally</a:t>
            </a:r>
            <a:r>
              <a:rPr lang="en-CA" dirty="0" smtClean="0">
                <a:effectLst/>
              </a:rPr>
              <a:t> much of an issue back then. But today, with surveillance, clampdowns on public demonstration, and all the rest of it, it is becoming much more so. Doug </a:t>
            </a:r>
            <a:r>
              <a:rPr lang="en-CA" dirty="0" err="1" smtClean="0">
                <a:effectLst/>
              </a:rPr>
              <a:t>Belshaw</a:t>
            </a:r>
            <a:r>
              <a:rPr lang="en-CA" dirty="0" smtClean="0">
                <a:effectLst/>
              </a:rPr>
              <a:t> writes: "Public spaces should be public and commonly-owned. Perhaps it’s time for governments to stop fawning over billionaires with technical skills and start providing services for all of us. Maybe instead of dismantling the state to allow for private profit, we can use technology to create a more egalitarian and just society." (</a:t>
            </a:r>
            <a:r>
              <a:rPr lang="en-CA" dirty="0" err="1" smtClean="0">
                <a:effectLst/>
              </a:rPr>
              <a:t>p.s.</a:t>
            </a:r>
            <a:r>
              <a:rPr lang="en-CA" dirty="0" smtClean="0">
                <a:effectLst/>
              </a:rPr>
              <a:t> don't bother with David Eggers; novelizations are not evidence, and shouldn't be cited as a way "to dig a little deeper"). </a:t>
            </a:r>
          </a:p>
          <a:p>
            <a:endParaRPr lang="en-CA" dirty="0"/>
          </a:p>
        </p:txBody>
      </p:sp>
      <p:pic>
        <p:nvPicPr>
          <p:cNvPr id="890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332656"/>
            <a:ext cx="542925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6836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Why I, Too, Killed My LinkedIn Account</a:t>
            </a:r>
            <a:r>
              <a:rPr lang="en-CA" dirty="0" smtClean="0">
                <a:effectLst/>
              </a:rPr>
              <a:t/>
            </a:r>
            <a:br>
              <a:rPr lang="en-CA" dirty="0" smtClean="0">
                <a:effectLst/>
              </a:rPr>
            </a:br>
            <a:r>
              <a:rPr lang="en-CA" dirty="0">
                <a:hlinkClick r:id="rId3"/>
              </a:rPr>
              <a:t>Luis Suarez</a:t>
            </a:r>
            <a:r>
              <a:rPr lang="en-CA" dirty="0" smtClean="0">
                <a:effectLst/>
              </a:rPr>
              <a:t>, </a:t>
            </a:r>
            <a:r>
              <a:rPr lang="en-CA" dirty="0">
                <a:hlinkClick r:id="rId4"/>
              </a:rPr>
              <a:t>E L U S A</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OK, that's just the title, I haven't deleted my LinkedIn account, Luis Suarez has. But my own social media deletions are probably nor far in the future, though. Here's </a:t>
            </a:r>
            <a:r>
              <a:rPr lang="en-CA" dirty="0" smtClean="0">
                <a:effectLst/>
                <a:hlinkClick r:id="rId5"/>
              </a:rPr>
              <a:t>Heather Bussing</a:t>
            </a:r>
            <a:r>
              <a:rPr lang="en-CA" dirty="0" smtClean="0">
                <a:effectLst/>
              </a:rPr>
              <a:t>: "I don’t agree to their Terms of Service, and I don’t need LinkedIn enough to put up with it." The terms give them permission to sell my information, to control who sees my information and to block competitors. They prohibit me from linking to strangers, from posting information that doesn't belong in a field, and from sharing content from LinkedIn with other services. And we know how arbitrary the company can be. So - yeah. It won't be long before I kill my social network accounts. Once I figure out what I'm doing instead.</a:t>
            </a:r>
          </a:p>
          <a:p>
            <a:endParaRPr lang="en-CA" dirty="0"/>
          </a:p>
        </p:txBody>
      </p:sp>
    </p:spTree>
    <p:extLst>
      <p:ext uri="{BB962C8B-B14F-4D97-AF65-F5344CB8AC3E}">
        <p14:creationId xmlns:p14="http://schemas.microsoft.com/office/powerpoint/2010/main" val="38050917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Yahoo Ditches “Do Not Track”: Lack Of Standards Said Too Confusing</a:t>
            </a:r>
            <a:r>
              <a:rPr lang="en-CA" dirty="0" smtClean="0">
                <a:effectLst/>
              </a:rPr>
              <a:t/>
            </a:r>
            <a:br>
              <a:rPr lang="en-CA" dirty="0" smtClean="0">
                <a:effectLst/>
              </a:rPr>
            </a:br>
            <a:r>
              <a:rPr lang="en-CA" dirty="0">
                <a:hlinkClick r:id="rId3"/>
              </a:rPr>
              <a:t>Marketing Land</a:t>
            </a:r>
            <a:r>
              <a:rPr lang="en-CA" dirty="0" smtClean="0">
                <a:effectLst/>
              </a:rPr>
              <a:t>, </a:t>
            </a:r>
            <a:r>
              <a:rPr lang="en-CA" dirty="0">
                <a:hlinkClick r:id="rId4"/>
              </a:rPr>
              <a:t>Ginny Marvin</a:t>
            </a:r>
            <a:r>
              <a:rPr lang="en-CA" dirty="0" smtClean="0">
                <a:effectLst/>
              </a:rPr>
              <a:t>, May 02, 2014</a:t>
            </a:r>
            <a:br>
              <a:rPr lang="en-CA" dirty="0" smtClean="0">
                <a:effectLst/>
              </a:rPr>
            </a:br>
            <a:r>
              <a:rPr lang="en-CA" i="1" dirty="0" smtClean="0">
                <a:effectLst/>
              </a:rPr>
              <a:t>Commentary by Stephen Downes</a:t>
            </a:r>
            <a:r>
              <a:rPr lang="en-CA" dirty="0" smtClean="0">
                <a:effectLst/>
              </a:rPr>
              <a:t> </a:t>
            </a:r>
          </a:p>
          <a:p>
            <a:r>
              <a:rPr lang="en-CA" dirty="0" smtClean="0">
                <a:effectLst/>
              </a:rPr>
              <a:t>So what we have here is a group of companies (Google, Facebook, Yahoo) creating standards confusion, and then using standards confusion as a reason not to implement a customer-friendly feature. I personally disable tracking at the browser level with a Firefox extension (I know a lot of people use Chrome - but do you really think it's wise to use a browser provided by an advertising company?) and specifically one called </a:t>
            </a:r>
            <a:r>
              <a:rPr lang="en-CA" dirty="0" err="1" smtClean="0">
                <a:effectLst/>
                <a:hlinkClick r:id="rId5"/>
              </a:rPr>
              <a:t>DoNotTrackMe</a:t>
            </a:r>
            <a:r>
              <a:rPr lang="en-CA" dirty="0" smtClean="0">
                <a:effectLst/>
              </a:rPr>
              <a:t> (there may be better out there) such as </a:t>
            </a:r>
            <a:r>
              <a:rPr lang="en-CA" dirty="0" err="1" smtClean="0">
                <a:effectLst/>
                <a:hlinkClick r:id="rId6"/>
              </a:rPr>
              <a:t>TrackerBlock</a:t>
            </a:r>
            <a:r>
              <a:rPr lang="en-CA" dirty="0" smtClean="0">
                <a:effectLst/>
              </a:rPr>
              <a:t> (which also blocks tracking) or </a:t>
            </a:r>
            <a:r>
              <a:rPr lang="en-CA" dirty="0" err="1" smtClean="0">
                <a:effectLst/>
                <a:hlinkClick r:id="rId7"/>
              </a:rPr>
              <a:t>TrackMeNot</a:t>
            </a:r>
            <a:r>
              <a:rPr lang="en-CA" dirty="0" smtClean="0">
                <a:effectLst/>
              </a:rPr>
              <a:t> (which doesn't block, but instead sends out false information).</a:t>
            </a:r>
          </a:p>
          <a:p>
            <a:endParaRPr lang="en-CA" dirty="0"/>
          </a:p>
        </p:txBody>
      </p:sp>
      <p:pic>
        <p:nvPicPr>
          <p:cNvPr id="768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112" y="404664"/>
            <a:ext cx="29432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7031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Google Halts Scanning of Student Gmail Accounts</a:t>
            </a:r>
            <a:r>
              <a:rPr lang="en-CA" dirty="0" smtClean="0">
                <a:effectLst/>
              </a:rPr>
              <a:t/>
            </a:r>
            <a:br>
              <a:rPr lang="en-CA" dirty="0" smtClean="0">
                <a:effectLst/>
              </a:rPr>
            </a:br>
            <a:r>
              <a:rPr lang="en-CA" dirty="0">
                <a:hlinkClick r:id="rId3"/>
              </a:rPr>
              <a:t>Michele Molnar</a:t>
            </a:r>
            <a:r>
              <a:rPr lang="en-CA" dirty="0" smtClean="0">
                <a:effectLst/>
              </a:rPr>
              <a:t>, </a:t>
            </a:r>
            <a:r>
              <a:rPr lang="en-CA" dirty="0">
                <a:hlinkClick r:id="rId4"/>
              </a:rPr>
              <a:t>Education Week</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Oh how nice: "Google announced Wednesday in a </a:t>
            </a:r>
            <a:r>
              <a:rPr lang="en-CA" dirty="0" smtClean="0">
                <a:effectLst/>
                <a:hlinkClick r:id="rId5"/>
              </a:rPr>
              <a:t>blog post</a:t>
            </a:r>
            <a:r>
              <a:rPr lang="en-CA" dirty="0" smtClean="0">
                <a:effectLst/>
              </a:rPr>
              <a:t> that it has halted the practice of scanning student Gmail accounts for any potential advertising purposes." So now they're no longer behaving like a creepy snoop. If you're a student. However, "Google can change this policy at any time, and, the scanning disclaimer is associated with advertising purposes only. 'There may be other commercial uses that they are exploiting student data for.'"</a:t>
            </a:r>
          </a:p>
          <a:p>
            <a:endParaRPr lang="en-CA" dirty="0"/>
          </a:p>
        </p:txBody>
      </p:sp>
    </p:spTree>
    <p:extLst>
      <p:ext uri="{BB962C8B-B14F-4D97-AF65-F5344CB8AC3E}">
        <p14:creationId xmlns:p14="http://schemas.microsoft.com/office/powerpoint/2010/main" val="22787614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Emailed in Error, </a:t>
            </a:r>
            <a:r>
              <a:rPr lang="en-CA" b="1" dirty="0" err="1" smtClean="0">
                <a:effectLst/>
                <a:hlinkClick r:id="rId2"/>
              </a:rPr>
              <a:t>UVa</a:t>
            </a:r>
            <a:r>
              <a:rPr lang="en-CA" b="1" dirty="0" smtClean="0">
                <a:effectLst/>
                <a:hlinkClick r:id="rId2"/>
              </a:rPr>
              <a:t> Law School’s Student GPA Spreadsheet Spreads Fast</a:t>
            </a:r>
            <a:r>
              <a:rPr lang="en-CA" dirty="0" smtClean="0">
                <a:effectLst/>
              </a:rPr>
              <a:t/>
            </a:r>
            <a:br>
              <a:rPr lang="en-CA" dirty="0" smtClean="0">
                <a:effectLst/>
              </a:rPr>
            </a:br>
            <a:r>
              <a:rPr lang="en-CA" dirty="0">
                <a:hlinkClick r:id="rId3"/>
              </a:rPr>
              <a:t>Lawrence </a:t>
            </a:r>
            <a:r>
              <a:rPr lang="en-CA" dirty="0" err="1">
                <a:hlinkClick r:id="rId3"/>
              </a:rPr>
              <a:t>Biemiller</a:t>
            </a:r>
            <a:r>
              <a:rPr lang="en-CA" dirty="0" smtClean="0">
                <a:effectLst/>
              </a:rPr>
              <a:t>, </a:t>
            </a:r>
            <a:r>
              <a:rPr lang="en-CA" dirty="0">
                <a:hlinkClick r:id="rId4"/>
              </a:rPr>
              <a:t>The Chronicle: Wired Campus Blog</a:t>
            </a:r>
            <a:r>
              <a:rPr lang="en-CA" dirty="0" smtClean="0">
                <a:effectLst/>
              </a:rPr>
              <a:t>, Jun 07, 2014</a:t>
            </a:r>
            <a:br>
              <a:rPr lang="en-CA" dirty="0" smtClean="0">
                <a:effectLst/>
              </a:rPr>
            </a:br>
            <a:r>
              <a:rPr lang="en-CA" i="1" dirty="0" smtClean="0">
                <a:effectLst/>
              </a:rPr>
              <a:t>Commentary by Stephen Downes</a:t>
            </a:r>
            <a:r>
              <a:rPr lang="en-CA" dirty="0" smtClean="0">
                <a:effectLst/>
              </a:rPr>
              <a:t> </a:t>
            </a:r>
          </a:p>
          <a:p>
            <a:r>
              <a:rPr lang="en-CA" dirty="0" smtClean="0">
                <a:effectLst/>
              </a:rPr>
              <a:t>This item is disturbing on a couple of levels. The first is the </a:t>
            </a:r>
            <a:r>
              <a:rPr lang="en-CA" dirty="0" smtClean="0">
                <a:effectLst/>
                <a:hlinkClick r:id="rId5"/>
              </a:rPr>
              <a:t>now-normal</a:t>
            </a:r>
            <a:r>
              <a:rPr lang="en-CA" dirty="0" smtClean="0">
                <a:effectLst/>
              </a:rPr>
              <a:t> disclosure of student personal information and records. But even more disturbing is the information being collected and distributed to potential employers: grades, class rankings, political affiliation, work experience, recommenders, even information about where their girlfriends live! Why are they even collecting this information? What impact does sending it out (without the students' knowledge, obviously) to employers? Here's </a:t>
            </a:r>
            <a:r>
              <a:rPr lang="en-CA" dirty="0" smtClean="0">
                <a:effectLst/>
                <a:hlinkClick r:id="rId6"/>
              </a:rPr>
              <a:t>the original story</a:t>
            </a:r>
            <a:r>
              <a:rPr lang="en-CA" dirty="0" smtClean="0">
                <a:effectLst/>
              </a:rPr>
              <a:t> on Above the Law (note there are three pages - look to the lower right for the small 'next page' link).</a:t>
            </a:r>
          </a:p>
          <a:p>
            <a:endParaRPr lang="en-CA" dirty="0"/>
          </a:p>
        </p:txBody>
      </p:sp>
    </p:spTree>
    <p:extLst>
      <p:ext uri="{BB962C8B-B14F-4D97-AF65-F5344CB8AC3E}">
        <p14:creationId xmlns:p14="http://schemas.microsoft.com/office/powerpoint/2010/main" val="3068435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20000"/>
          </a:bodyPr>
          <a:lstStyle/>
          <a:p>
            <a:r>
              <a:rPr lang="en-CA" b="1" dirty="0" smtClean="0">
                <a:effectLst/>
                <a:hlinkClick r:id="rId2"/>
              </a:rPr>
              <a:t>Gates-funded student data group to shut down</a:t>
            </a:r>
            <a:r>
              <a:rPr lang="en-CA" dirty="0" smtClean="0">
                <a:effectLst/>
              </a:rPr>
              <a:t/>
            </a:r>
            <a:br>
              <a:rPr lang="en-CA" dirty="0" smtClean="0">
                <a:effectLst/>
              </a:rPr>
            </a:br>
            <a:r>
              <a:rPr lang="en-CA" dirty="0">
                <a:hlinkClick r:id="rId3"/>
              </a:rPr>
              <a:t>Carolyn Thompson</a:t>
            </a:r>
            <a:r>
              <a:rPr lang="en-CA" dirty="0" smtClean="0">
                <a:effectLst/>
              </a:rPr>
              <a:t>, </a:t>
            </a:r>
            <a:r>
              <a:rPr lang="en-CA" dirty="0">
                <a:hlinkClick r:id="rId4"/>
              </a:rPr>
              <a:t>Houston Chronicle</a:t>
            </a:r>
            <a:r>
              <a:rPr lang="en-CA" dirty="0" smtClean="0">
                <a:effectLst/>
              </a:rPr>
              <a:t>, Apr 23, 2014</a:t>
            </a:r>
            <a:br>
              <a:rPr lang="en-CA" dirty="0" smtClean="0">
                <a:effectLst/>
              </a:rPr>
            </a:br>
            <a:r>
              <a:rPr lang="en-CA" i="1" dirty="0" smtClean="0">
                <a:effectLst/>
              </a:rPr>
              <a:t>Commentary by Stephen Downes</a:t>
            </a:r>
            <a:r>
              <a:rPr lang="en-CA" dirty="0" smtClean="0">
                <a:effectLst/>
              </a:rPr>
              <a:t> </a:t>
            </a:r>
          </a:p>
          <a:p>
            <a:r>
              <a:rPr lang="en-CA" dirty="0" smtClean="0">
                <a:effectLst/>
              </a:rPr>
              <a:t>A Gates-funded </a:t>
            </a:r>
            <a:r>
              <a:rPr lang="en-CA" dirty="0" err="1" smtClean="0">
                <a:effectLst/>
              </a:rPr>
              <a:t>startup</a:t>
            </a:r>
            <a:r>
              <a:rPr lang="en-CA" dirty="0" smtClean="0">
                <a:effectLst/>
              </a:rPr>
              <a:t> is shutting down over privacy and security concerns. "The </a:t>
            </a:r>
            <a:r>
              <a:rPr lang="en-CA" dirty="0" err="1" smtClean="0">
                <a:effectLst/>
              </a:rPr>
              <a:t>nonprofit's</a:t>
            </a:r>
            <a:r>
              <a:rPr lang="en-CA" dirty="0" smtClean="0">
                <a:effectLst/>
              </a:rPr>
              <a:t> goal was to give educators a data-based tool to personalize instruction. </a:t>
            </a:r>
            <a:r>
              <a:rPr lang="en-CA" dirty="0" err="1" smtClean="0">
                <a:effectLst/>
              </a:rPr>
              <a:t>InBloom</a:t>
            </a:r>
            <a:r>
              <a:rPr lang="en-CA" dirty="0" smtClean="0">
                <a:effectLst/>
              </a:rPr>
              <a:t>, based in Atlanta, offered to store and synthesize student data, such as grades, disciplinary actions and disability records in cloud-based servers."</a:t>
            </a:r>
          </a:p>
          <a:p>
            <a:endParaRPr lang="en-CA" dirty="0"/>
          </a:p>
        </p:txBody>
      </p:sp>
    </p:spTree>
    <p:extLst>
      <p:ext uri="{BB962C8B-B14F-4D97-AF65-F5344CB8AC3E}">
        <p14:creationId xmlns:p14="http://schemas.microsoft.com/office/powerpoint/2010/main" val="3235814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22912" cy="2074242"/>
          </a:xfrm>
        </p:spPr>
        <p:txBody>
          <a:bodyPr>
            <a:normAutofit/>
          </a:bodyPr>
          <a:lstStyle/>
          <a:p>
            <a:pPr algn="l"/>
            <a:r>
              <a:rPr lang="en-CA" dirty="0" smtClean="0"/>
              <a:t>“Best Practices” for typical learning tasks</a:t>
            </a:r>
            <a:endParaRPr lang="en-CA" dirty="0"/>
          </a:p>
        </p:txBody>
      </p:sp>
      <p:sp>
        <p:nvSpPr>
          <p:cNvPr id="3" name="Content Placeholder 2"/>
          <p:cNvSpPr>
            <a:spLocks noGrp="1"/>
          </p:cNvSpPr>
          <p:nvPr>
            <p:ph idx="1"/>
          </p:nvPr>
        </p:nvSpPr>
        <p:spPr>
          <a:xfrm>
            <a:off x="457200" y="2348880"/>
            <a:ext cx="4402832" cy="3777283"/>
          </a:xfrm>
        </p:spPr>
        <p:txBody>
          <a:bodyPr>
            <a:normAutofit lnSpcReduction="10000"/>
          </a:bodyPr>
          <a:lstStyle/>
          <a:p>
            <a:pPr marL="0" indent="0">
              <a:buNone/>
            </a:pPr>
            <a:r>
              <a:rPr lang="en-CA" dirty="0" smtClean="0"/>
              <a:t>For example, the </a:t>
            </a:r>
            <a:r>
              <a:rPr lang="en-CA" dirty="0"/>
              <a:t>phenomenon of 'conditional release of material' - that is, showing students course content only after they have reached a certain threshold</a:t>
            </a:r>
            <a:endParaRPr lang="en-CA" dirty="0"/>
          </a:p>
        </p:txBody>
      </p:sp>
      <p:sp>
        <p:nvSpPr>
          <p:cNvPr id="4" name="Rectangle 3"/>
          <p:cNvSpPr/>
          <p:nvPr/>
        </p:nvSpPr>
        <p:spPr>
          <a:xfrm>
            <a:off x="457200" y="5941497"/>
            <a:ext cx="6102424" cy="646331"/>
          </a:xfrm>
          <a:prstGeom prst="rect">
            <a:avLst/>
          </a:prstGeom>
        </p:spPr>
        <p:txBody>
          <a:bodyPr wrap="square">
            <a:spAutoFit/>
          </a:bodyPr>
          <a:lstStyle/>
          <a:p>
            <a:r>
              <a:rPr lang="en-CA" dirty="0">
                <a:hlinkClick r:id="rId3"/>
              </a:rPr>
              <a:t>http://</a:t>
            </a:r>
            <a:r>
              <a:rPr lang="en-CA" dirty="0" smtClean="0">
                <a:hlinkClick r:id="rId3"/>
              </a:rPr>
              <a:t>jolt.merlot.org/vol10no2/fisher_0614.pdf</a:t>
            </a:r>
            <a:endParaRPr lang="en-CA" dirty="0" smtClean="0"/>
          </a:p>
          <a:p>
            <a:r>
              <a:rPr lang="en-CA" dirty="0"/>
              <a:t>Image: </a:t>
            </a:r>
            <a:r>
              <a:rPr lang="en-CA" dirty="0">
                <a:hlinkClick r:id="rId4"/>
              </a:rPr>
              <a:t>http://</a:t>
            </a:r>
            <a:r>
              <a:rPr lang="en-CA" dirty="0" smtClean="0">
                <a:hlinkClick r:id="rId4"/>
              </a:rPr>
              <a:t>www.clarktraining.com/eLearning.php</a:t>
            </a:r>
            <a:r>
              <a:rPr lang="en-CA" dirty="0" smtClean="0"/>
              <a:t> </a:t>
            </a:r>
            <a:endParaRPr lang="en-CA" dirty="0"/>
          </a:p>
        </p:txBody>
      </p:sp>
      <p:pic>
        <p:nvPicPr>
          <p:cNvPr id="5122" name="Picture 2" descr="http://www.clarktraining.com/content/images/eLearning_char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692696"/>
            <a:ext cx="2600325" cy="442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8772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Why Did </a:t>
            </a:r>
            <a:r>
              <a:rPr lang="en-CA" b="1" dirty="0" err="1" smtClean="0">
                <a:effectLst/>
                <a:hlinkClick r:id="rId2"/>
              </a:rPr>
              <a:t>inBloom</a:t>
            </a:r>
            <a:r>
              <a:rPr lang="en-CA" b="1" dirty="0" smtClean="0">
                <a:effectLst/>
                <a:hlinkClick r:id="rId2"/>
              </a:rPr>
              <a:t> Die? A Hard Lesson About Education Privacy</a:t>
            </a:r>
            <a:r>
              <a:rPr lang="en-CA" dirty="0" smtClean="0">
                <a:effectLst/>
              </a:rPr>
              <a:t/>
            </a:r>
            <a:br>
              <a:rPr lang="en-CA" dirty="0" smtClean="0">
                <a:effectLst/>
              </a:rPr>
            </a:br>
            <a:r>
              <a:rPr lang="en-CA" dirty="0">
                <a:hlinkClick r:id="rId3"/>
              </a:rPr>
              <a:t>Daniel </a:t>
            </a:r>
            <a:r>
              <a:rPr lang="en-CA" dirty="0" err="1">
                <a:hlinkClick r:id="rId3"/>
              </a:rPr>
              <a:t>Solove</a:t>
            </a:r>
            <a:r>
              <a:rPr lang="en-CA" dirty="0" smtClean="0">
                <a:effectLst/>
              </a:rPr>
              <a:t>, </a:t>
            </a:r>
            <a:r>
              <a:rPr lang="en-CA" dirty="0" err="1">
                <a:hlinkClick r:id="rId4"/>
              </a:rPr>
              <a:t>SafeGov</a:t>
            </a:r>
            <a:r>
              <a:rPr lang="en-CA" dirty="0" smtClean="0">
                <a:effectLst/>
              </a:rPr>
              <a:t>, Jul 01, 2014</a:t>
            </a:r>
            <a:br>
              <a:rPr lang="en-CA" dirty="0" smtClean="0">
                <a:effectLst/>
              </a:rPr>
            </a:br>
            <a:r>
              <a:rPr lang="en-CA" i="1" dirty="0" smtClean="0">
                <a:effectLst/>
              </a:rPr>
              <a:t>Commentary by Stephen Downes</a:t>
            </a:r>
            <a:r>
              <a:rPr lang="en-CA" dirty="0" smtClean="0">
                <a:effectLst/>
              </a:rPr>
              <a:t> </a:t>
            </a:r>
          </a:p>
          <a:p>
            <a:r>
              <a:rPr lang="en-CA" dirty="0" smtClean="0">
                <a:effectLst/>
              </a:rPr>
              <a:t>This article from a couple of months ago is making the rounds, and is well worth a look. As background, "Funded by $100 million from the Gates Foundation, </a:t>
            </a:r>
            <a:r>
              <a:rPr lang="en-CA" dirty="0" err="1" smtClean="0">
                <a:effectLst/>
              </a:rPr>
              <a:t>inBloom</a:t>
            </a:r>
            <a:r>
              <a:rPr lang="en-CA" dirty="0" smtClean="0">
                <a:effectLst/>
              </a:rPr>
              <a:t> was a non-profit organization aiming to store student data so that school officials and teachers could use it to learn about their students and how to more effectively teach them." According to the article, "The main instrument of </a:t>
            </a:r>
            <a:r>
              <a:rPr lang="en-CA" dirty="0" err="1" smtClean="0">
                <a:effectLst/>
              </a:rPr>
              <a:t>inBloom's</a:t>
            </a:r>
            <a:r>
              <a:rPr lang="en-CA" dirty="0" smtClean="0">
                <a:effectLst/>
              </a:rPr>
              <a:t> death was privacy.  Because </a:t>
            </a:r>
            <a:r>
              <a:rPr lang="en-CA" dirty="0" err="1" smtClean="0">
                <a:effectLst/>
              </a:rPr>
              <a:t>inBloom</a:t>
            </a:r>
            <a:r>
              <a:rPr lang="en-CA" dirty="0" smtClean="0">
                <a:effectLst/>
              </a:rPr>
              <a:t> involved so much student data, privacy concerns began to swirl about, and eventually turned into a tornado." Is there evidence that providers have learned from this? Not so much.</a:t>
            </a:r>
          </a:p>
          <a:p>
            <a:endParaRPr lang="en-CA" dirty="0"/>
          </a:p>
        </p:txBody>
      </p:sp>
    </p:spTree>
    <p:extLst>
      <p:ext uri="{BB962C8B-B14F-4D97-AF65-F5344CB8AC3E}">
        <p14:creationId xmlns:p14="http://schemas.microsoft.com/office/powerpoint/2010/main" val="40242048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Key Data Residency Requirements Global Organizations Need to Understand</a:t>
            </a:r>
            <a:r>
              <a:rPr lang="en-CA" dirty="0" smtClean="0">
                <a:effectLst/>
              </a:rPr>
              <a:t/>
            </a:r>
            <a:br>
              <a:rPr lang="en-CA" dirty="0" smtClean="0">
                <a:effectLst/>
              </a:rPr>
            </a:br>
            <a:r>
              <a:rPr lang="en-CA" dirty="0">
                <a:hlinkClick r:id="rId3"/>
              </a:rPr>
              <a:t>Gerry </a:t>
            </a:r>
            <a:r>
              <a:rPr lang="en-CA" dirty="0" err="1">
                <a:hlinkClick r:id="rId3"/>
              </a:rPr>
              <a:t>Grealish</a:t>
            </a:r>
            <a:r>
              <a:rPr lang="en-CA" dirty="0" smtClean="0">
                <a:effectLst/>
              </a:rPr>
              <a:t>, </a:t>
            </a:r>
            <a:r>
              <a:rPr lang="en-CA" dirty="0">
                <a:hlinkClick r:id="rId4"/>
              </a:rPr>
              <a:t>Cloud Computing Journal</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"Perhaps it is a result of the often discussed 'Snowden Effect,'" writes Gerry </a:t>
            </a:r>
            <a:r>
              <a:rPr lang="en-CA" dirty="0" err="1" smtClean="0">
                <a:effectLst/>
              </a:rPr>
              <a:t>Grealish</a:t>
            </a:r>
            <a:r>
              <a:rPr lang="en-CA" dirty="0" smtClean="0">
                <a:effectLst/>
              </a:rPr>
              <a:t>, "but no one can deny that countries and regions are putting some strict guidelines in place to ensure privacy of sensitive data that is moving outside of their borders." This article looks at three such guidelines. Canada has additional guidelines. Businesses and educational services working internationally must take note. You can't just shove all your data into AWS and be compliant.</a:t>
            </a:r>
            <a:endParaRPr lang="en-CA" dirty="0">
              <a:effectLst/>
            </a:endParaRPr>
          </a:p>
        </p:txBody>
      </p:sp>
    </p:spTree>
    <p:extLst>
      <p:ext uri="{BB962C8B-B14F-4D97-AF65-F5344CB8AC3E}">
        <p14:creationId xmlns:p14="http://schemas.microsoft.com/office/powerpoint/2010/main" val="3657335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Lecture capture: Privacy, please</a:t>
            </a:r>
            <a:r>
              <a:rPr lang="en-CA" dirty="0" smtClean="0">
                <a:effectLst/>
              </a:rPr>
              <a:t/>
            </a:r>
            <a:br>
              <a:rPr lang="en-CA" dirty="0" smtClean="0">
                <a:effectLst/>
              </a:rPr>
            </a:br>
            <a:r>
              <a:rPr lang="en-CA" dirty="0" err="1">
                <a:hlinkClick r:id="rId3"/>
              </a:rPr>
              <a:t>Ioanna</a:t>
            </a:r>
            <a:r>
              <a:rPr lang="en-CA" dirty="0">
                <a:hlinkClick r:id="rId3"/>
              </a:rPr>
              <a:t> </a:t>
            </a:r>
            <a:r>
              <a:rPr lang="en-CA" dirty="0" err="1">
                <a:hlinkClick r:id="rId3"/>
              </a:rPr>
              <a:t>Opidee</a:t>
            </a:r>
            <a:r>
              <a:rPr lang="en-CA" dirty="0" smtClean="0">
                <a:effectLst/>
              </a:rPr>
              <a:t>, </a:t>
            </a:r>
            <a:r>
              <a:rPr lang="en-CA" dirty="0">
                <a:hlinkClick r:id="rId4"/>
              </a:rPr>
              <a:t>University Business</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People who attend the tapings of sitcoms and game shows don't expect privacy. I don't see why students attending lectures at universities should expect to be any different. Today, when you attend class, the cameras will be on (unless it's one of those very small and intimate seminars, but even here, no single rule prevails). So this article seems to me a bit knee-jerk - especially later on, as it suggests simply limiting access to class recordings to enrolled students. That said, people more sympathetic to the basic premise will find it to be a useful outline and guide to preserving student privacy in lecture-capture situations.</a:t>
            </a:r>
            <a:endParaRPr lang="en-CA" dirty="0">
              <a:effectLst/>
            </a:endParaRPr>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692696"/>
            <a:ext cx="28575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73583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German ‘NSA-proof’ private server raises $1mn </a:t>
            </a:r>
            <a:r>
              <a:rPr lang="en-CA" b="1" dirty="0" err="1" smtClean="0">
                <a:effectLst/>
                <a:hlinkClick r:id="rId2"/>
              </a:rPr>
              <a:t>crowdfunding</a:t>
            </a:r>
            <a:r>
              <a:rPr lang="en-CA" b="1" dirty="0" smtClean="0">
                <a:effectLst/>
                <a:hlinkClick r:id="rId2"/>
              </a:rPr>
              <a:t> in 89 minutes</a:t>
            </a:r>
            <a:r>
              <a:rPr lang="en-CA" dirty="0" smtClean="0">
                <a:effectLst/>
              </a:rPr>
              <a:t/>
            </a:r>
            <a:br>
              <a:rPr lang="en-CA" dirty="0" smtClean="0">
                <a:effectLst/>
              </a:rPr>
            </a:br>
            <a:r>
              <a:rPr lang="en-CA" dirty="0">
                <a:hlinkClick r:id="rId3"/>
              </a:rPr>
              <a:t>Russia Today</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This reflects the increasing trend toward personal privacy as well as suggests the possibility of people hosting internet services in their own homes (something that is not practical with ADSL and earlier internet services, or wireless devices, but becomes feasible with cable and especially fibre-optic connections). "The small team of 23 asked for 100,000 euros in funding ($135,830) to support its products, including a new model of a secure server for small companies, on the German </a:t>
            </a:r>
            <a:r>
              <a:rPr lang="en-CA" dirty="0" err="1" smtClean="0">
                <a:effectLst/>
              </a:rPr>
              <a:t>crowdfunding</a:t>
            </a:r>
            <a:r>
              <a:rPr lang="en-CA" dirty="0" smtClean="0">
                <a:effectLst/>
              </a:rPr>
              <a:t> site </a:t>
            </a:r>
            <a:r>
              <a:rPr lang="en-CA" dirty="0" err="1" smtClean="0">
                <a:effectLst/>
                <a:hlinkClick r:id="rId4"/>
              </a:rPr>
              <a:t>Seedmatch</a:t>
            </a:r>
            <a:r>
              <a:rPr lang="en-CA" dirty="0" smtClean="0">
                <a:effectLst/>
              </a:rPr>
              <a:t>... In just 89 minutes, the </a:t>
            </a:r>
            <a:r>
              <a:rPr lang="en-CA" dirty="0" err="1" smtClean="0">
                <a:effectLst/>
              </a:rPr>
              <a:t>startup</a:t>
            </a:r>
            <a:r>
              <a:rPr lang="en-CA" dirty="0" smtClean="0">
                <a:effectLst/>
              </a:rPr>
              <a:t> raised 750,000 euros (over $1 million), breaking the world </a:t>
            </a:r>
            <a:r>
              <a:rPr lang="en-CA" dirty="0" err="1" smtClean="0">
                <a:effectLst/>
              </a:rPr>
              <a:t>crowdfunding</a:t>
            </a:r>
            <a:r>
              <a:rPr lang="en-CA" dirty="0" smtClean="0">
                <a:effectLst/>
              </a:rPr>
              <a:t> speed record registered at </a:t>
            </a:r>
            <a:r>
              <a:rPr lang="en-CA" dirty="0" err="1" smtClean="0">
                <a:effectLst/>
              </a:rPr>
              <a:t>Kickstarter</a:t>
            </a:r>
            <a:r>
              <a:rPr lang="en-CA" dirty="0" smtClean="0">
                <a:effectLst/>
              </a:rPr>
              <a:t>."</a:t>
            </a:r>
          </a:p>
          <a:p>
            <a:endParaRPr lang="en-CA" dirty="0"/>
          </a:p>
        </p:txBody>
      </p:sp>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692696"/>
            <a:ext cx="5705475"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8639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Do the new anonymous social media apps encourage us to overshare?</a:t>
            </a:r>
            <a:r>
              <a:rPr lang="en-CA" dirty="0" smtClean="0">
                <a:effectLst/>
              </a:rPr>
              <a:t/>
            </a:r>
            <a:br>
              <a:rPr lang="en-CA" dirty="0" smtClean="0">
                <a:effectLst/>
              </a:rPr>
            </a:br>
            <a:r>
              <a:rPr lang="en-CA" dirty="0">
                <a:hlinkClick r:id="rId3"/>
              </a:rPr>
              <a:t>Oliver </a:t>
            </a:r>
            <a:r>
              <a:rPr lang="en-CA" dirty="0" err="1">
                <a:hlinkClick r:id="rId3"/>
              </a:rPr>
              <a:t>Burkeman</a:t>
            </a:r>
            <a:r>
              <a:rPr lang="en-CA" dirty="0" smtClean="0">
                <a:effectLst/>
              </a:rPr>
              <a:t>, </a:t>
            </a:r>
            <a:r>
              <a:rPr lang="en-CA" dirty="0">
                <a:hlinkClick r:id="rId4"/>
              </a:rPr>
              <a:t>The Guardian</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I guess the answer to that question is, "who knows?" What we do know is that there has been a negative response to the Facebook dictum that " The days of you having a different image for your work friends [and] for the other people you know are probably coming to an end… " But there are certainly downsides to anonymity. </a:t>
            </a:r>
            <a:r>
              <a:rPr lang="en-CA" dirty="0" err="1" smtClean="0">
                <a:effectLst/>
              </a:rPr>
              <a:t>YikYak</a:t>
            </a:r>
            <a:r>
              <a:rPr lang="en-CA" dirty="0" smtClean="0">
                <a:effectLst/>
              </a:rPr>
              <a:t>, for example, uses </a:t>
            </a:r>
            <a:r>
              <a:rPr lang="en-CA" dirty="0" err="1" smtClean="0">
                <a:effectLst/>
              </a:rPr>
              <a:t>geolocation</a:t>
            </a:r>
            <a:r>
              <a:rPr lang="en-CA" dirty="0" smtClean="0">
                <a:effectLst/>
              </a:rPr>
              <a:t> to broadcast anonymous messages to the 500 closest users. "When our identities are concealed, do we automatically degenerate into amoral, foul-mouthed bullies?" Yes. But on the other hand, the </a:t>
            </a:r>
            <a:r>
              <a:rPr lang="en-CA" dirty="0" smtClean="0">
                <a:effectLst/>
                <a:hlinkClick r:id="rId5"/>
              </a:rPr>
              <a:t>messages at Whisper</a:t>
            </a:r>
            <a:r>
              <a:rPr lang="en-CA" dirty="0" smtClean="0">
                <a:effectLst/>
              </a:rPr>
              <a:t> are riveting. But maybe the response is to create better people, rather than silencing them.</a:t>
            </a:r>
          </a:p>
          <a:p>
            <a:endParaRPr lang="en-CA" dirty="0"/>
          </a:p>
        </p:txBody>
      </p:sp>
    </p:spTree>
    <p:extLst>
      <p:ext uri="{BB962C8B-B14F-4D97-AF65-F5344CB8AC3E}">
        <p14:creationId xmlns:p14="http://schemas.microsoft.com/office/powerpoint/2010/main" val="24649860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a:t>
            </a:r>
            <a:r>
              <a:rPr lang="en-CA" b="1" dirty="0" err="1" smtClean="0">
                <a:effectLst/>
                <a:hlinkClick r:id="rId2"/>
              </a:rPr>
              <a:t>uncodings</a:t>
            </a:r>
            <a:r>
              <a:rPr lang="en-CA" b="1" dirty="0" smtClean="0">
                <a:effectLst/>
                <a:hlinkClick r:id="rId2"/>
              </a:rPr>
              <a:t> of ANT: </a:t>
            </a:r>
            <a:r>
              <a:rPr lang="en-CA" b="1" dirty="0" err="1" smtClean="0">
                <a:effectLst/>
                <a:hlinkClick r:id="rId2"/>
              </a:rPr>
              <a:t>Mobilities</a:t>
            </a:r>
            <a:r>
              <a:rPr lang="en-CA" b="1" dirty="0" smtClean="0">
                <a:effectLst/>
                <a:hlinkClick r:id="rId2"/>
              </a:rPr>
              <a:t> of digital data</a:t>
            </a:r>
            <a:r>
              <a:rPr lang="en-CA" dirty="0" smtClean="0">
                <a:effectLst/>
              </a:rPr>
              <a:t/>
            </a:r>
            <a:br>
              <a:rPr lang="en-CA" dirty="0" smtClean="0">
                <a:effectLst/>
              </a:rPr>
            </a:br>
            <a:r>
              <a:rPr lang="en-CA" dirty="0">
                <a:hlinkClick r:id="rId3"/>
              </a:rPr>
              <a:t>Terrie Lynn Thompson</a:t>
            </a:r>
            <a:r>
              <a:rPr lang="en-CA" dirty="0" smtClean="0">
                <a:effectLst/>
              </a:rPr>
              <a:t>, </a:t>
            </a:r>
            <a:r>
              <a:rPr lang="en-CA" dirty="0">
                <a:hlinkClick r:id="rId4"/>
              </a:rPr>
              <a:t>Proceedings of the 9th International Conference on Networked Learning 2014</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One of the best of the bunch from a </a:t>
            </a:r>
            <a:r>
              <a:rPr lang="en-CA" dirty="0" smtClean="0">
                <a:effectLst/>
                <a:hlinkClick r:id="rId5"/>
              </a:rPr>
              <a:t>double symposium</a:t>
            </a:r>
            <a:r>
              <a:rPr lang="en-CA" dirty="0" smtClean="0">
                <a:effectLst/>
              </a:rPr>
              <a:t>, this short paper challenges our understanding of Actor-Network Theory (ANT). Terrie Lynn Thompson writes, "One of the basic tenets of Actor Network Theory (ANT) is to 'follow the actors'." But the 'actors' in a data-driven world are slippery and elusive. "the encoding of data has amplified its mobility, performativity, and </a:t>
            </a:r>
            <a:r>
              <a:rPr lang="en-CA" dirty="0" err="1" smtClean="0">
                <a:effectLst/>
              </a:rPr>
              <a:t>generativity</a:t>
            </a:r>
            <a:r>
              <a:rPr lang="en-CA" dirty="0" smtClean="0">
                <a:effectLst/>
              </a:rPr>
              <a:t>: it is distributed, often public, fragmented, and entangled in multiple recursive circulations... data can enact multiple realities simultaneously.... </a:t>
            </a:r>
            <a:r>
              <a:rPr lang="en-CA" dirty="0" err="1" smtClean="0">
                <a:effectLst/>
              </a:rPr>
              <a:t>Mol</a:t>
            </a:r>
            <a:r>
              <a:rPr lang="en-CA" dirty="0" smtClean="0">
                <a:effectLst/>
              </a:rPr>
              <a:t> (1999) writes about 'different versions, different performances, different realities, that co-exist in the present.'"</a:t>
            </a:r>
          </a:p>
          <a:p>
            <a:endParaRPr lang="en-CA" dirty="0"/>
          </a:p>
        </p:txBody>
      </p:sp>
    </p:spTree>
    <p:extLst>
      <p:ext uri="{BB962C8B-B14F-4D97-AF65-F5344CB8AC3E}">
        <p14:creationId xmlns:p14="http://schemas.microsoft.com/office/powerpoint/2010/main" val="5202630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The Revolution Will Not Be Monetized</a:t>
            </a:r>
            <a:r>
              <a:rPr lang="en-CA" dirty="0" smtClean="0">
                <a:effectLst/>
              </a:rPr>
              <a:t/>
            </a:r>
            <a:br>
              <a:rPr lang="en-CA" dirty="0" smtClean="0">
                <a:effectLst/>
              </a:rPr>
            </a:br>
            <a:r>
              <a:rPr lang="en-CA" dirty="0">
                <a:hlinkClick r:id="rId3"/>
              </a:rPr>
              <a:t>Will Bourne</a:t>
            </a:r>
            <a:r>
              <a:rPr lang="en-CA" dirty="0" smtClean="0">
                <a:effectLst/>
              </a:rPr>
              <a:t>, </a:t>
            </a:r>
            <a:r>
              <a:rPr lang="en-CA" dirty="0">
                <a:hlinkClick r:id="rId4"/>
              </a:rPr>
              <a:t>Inc.</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becoming an increasingly loud trend. "For years, the internet's biggest players have hoarded your personal data and sold it for billions. Now, a band of angry </a:t>
            </a:r>
            <a:r>
              <a:rPr lang="en-CA" dirty="0" err="1" smtClean="0">
                <a:effectLst/>
              </a:rPr>
              <a:t>startups</a:t>
            </a:r>
            <a:r>
              <a:rPr lang="en-CA" dirty="0" smtClean="0">
                <a:effectLst/>
              </a:rPr>
              <a:t> is demanding privacy and aiming to overhaul the social-media business forever." This article introduces us to </a:t>
            </a:r>
            <a:r>
              <a:rPr lang="en-CA" dirty="0" err="1" smtClean="0">
                <a:effectLst/>
                <a:hlinkClick r:id="rId5"/>
              </a:rPr>
              <a:t>Wickr</a:t>
            </a:r>
            <a:r>
              <a:rPr lang="en-CA" dirty="0" smtClean="0">
                <a:effectLst/>
              </a:rPr>
              <a:t>, with the slogan,  "The Internet is forever. Your private communications don't need to be." It also mentions a number of other "ephemeral chat" tools - </a:t>
            </a:r>
            <a:r>
              <a:rPr lang="en-CA" dirty="0" err="1" smtClean="0">
                <a:effectLst/>
              </a:rPr>
              <a:t>Privatext</a:t>
            </a:r>
            <a:r>
              <a:rPr lang="en-CA" dirty="0" smtClean="0">
                <a:effectLst/>
              </a:rPr>
              <a:t>, </a:t>
            </a:r>
            <a:r>
              <a:rPr lang="en-CA" dirty="0" err="1" smtClean="0">
                <a:effectLst/>
              </a:rPr>
              <a:t>TigerText</a:t>
            </a:r>
            <a:r>
              <a:rPr lang="en-CA" dirty="0" smtClean="0">
                <a:effectLst/>
              </a:rPr>
              <a:t>,  Whisper, Mark Cuban's Cyber Dust, and so on. Another one with good press is </a:t>
            </a:r>
            <a:r>
              <a:rPr lang="en-CA" dirty="0" err="1" smtClean="0">
                <a:effectLst/>
              </a:rPr>
              <a:t>Ansa</a:t>
            </a:r>
            <a:r>
              <a:rPr lang="en-CA" dirty="0" smtClean="0">
                <a:effectLst/>
              </a:rPr>
              <a:t>, "an encrypted ephemeral chat app that rolled out this year at South By Southwest and TechCrunch </a:t>
            </a:r>
            <a:r>
              <a:rPr lang="en-CA" dirty="0" err="1" smtClean="0">
                <a:effectLst/>
              </a:rPr>
              <a:t>Disrupt."The</a:t>
            </a:r>
            <a:r>
              <a:rPr lang="en-CA" dirty="0" smtClean="0">
                <a:effectLst/>
              </a:rPr>
              <a:t> trick is to legally avoid surveillance. "The companies couldn't comply with a subpoena, because they literally do not have any information. Similarly, there's no point in the Feds' snooping around, because there is no data. It's gone." There's also </a:t>
            </a:r>
            <a:r>
              <a:rPr lang="en-CA" dirty="0" err="1" smtClean="0">
                <a:effectLst/>
                <a:hlinkClick r:id="rId6"/>
              </a:rPr>
              <a:t>Omlet</a:t>
            </a:r>
            <a:r>
              <a:rPr lang="en-CA" dirty="0" smtClean="0">
                <a:effectLst/>
              </a:rPr>
              <a:t>, an "open mobile social network." And let's not forget Diaspora, which has a user base of about 200,000.</a:t>
            </a:r>
          </a:p>
          <a:p>
            <a:endParaRPr lang="en-CA" dirty="0"/>
          </a:p>
        </p:txBody>
      </p:sp>
    </p:spTree>
    <p:extLst>
      <p:ext uri="{BB962C8B-B14F-4D97-AF65-F5344CB8AC3E}">
        <p14:creationId xmlns:p14="http://schemas.microsoft.com/office/powerpoint/2010/main" val="24560232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How online '</a:t>
            </a:r>
            <a:r>
              <a:rPr lang="en-CA" b="1" dirty="0" err="1" smtClean="0">
                <a:effectLst/>
                <a:hlinkClick r:id="rId2"/>
              </a:rPr>
              <a:t>chatbots</a:t>
            </a:r>
            <a:r>
              <a:rPr lang="en-CA" b="1" dirty="0" smtClean="0">
                <a:effectLst/>
                <a:hlinkClick r:id="rId2"/>
              </a:rPr>
              <a:t>' are already tricking you</a:t>
            </a:r>
            <a:r>
              <a:rPr lang="en-CA" dirty="0" smtClean="0">
                <a:effectLst/>
              </a:rPr>
              <a:t/>
            </a:r>
            <a:br>
              <a:rPr lang="en-CA" dirty="0" smtClean="0">
                <a:effectLst/>
              </a:rPr>
            </a:br>
            <a:r>
              <a:rPr lang="en-CA" dirty="0">
                <a:hlinkClick r:id="rId3"/>
              </a:rPr>
              <a:t>Chris </a:t>
            </a:r>
            <a:r>
              <a:rPr lang="en-CA" dirty="0" err="1">
                <a:hlinkClick r:id="rId3"/>
              </a:rPr>
              <a:t>Baraniuk</a:t>
            </a:r>
            <a:r>
              <a:rPr lang="en-CA" dirty="0" smtClean="0">
                <a:effectLst/>
              </a:rPr>
              <a:t>, </a:t>
            </a:r>
            <a:r>
              <a:rPr lang="en-CA" dirty="0">
                <a:hlinkClick r:id="rId4"/>
              </a:rPr>
              <a:t>BBC</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OK, so </a:t>
            </a:r>
            <a:r>
              <a:rPr lang="en-CA" dirty="0" err="1" smtClean="0">
                <a:effectLst/>
              </a:rPr>
              <a:t>chatbots</a:t>
            </a:r>
            <a:r>
              <a:rPr lang="en-CA" dirty="0" smtClean="0">
                <a:effectLst/>
              </a:rPr>
              <a:t> that lure people to dating sites or convince bitcoin users to give each other tips are not going to impact most of us. But with as much as 65 percent of online chatter being generated by bots, chances are you've read or interacted with one. Of course, it really depends on how you define 'bot'. I have systems that automatically generate content - if I post a photo on Flickr, it`s automatically tweeted, blogged and </a:t>
            </a:r>
            <a:r>
              <a:rPr lang="en-CA" dirty="0" err="1" smtClean="0">
                <a:effectLst/>
              </a:rPr>
              <a:t>Facebooked</a:t>
            </a:r>
            <a:r>
              <a:rPr lang="en-CA" dirty="0" smtClean="0">
                <a:effectLst/>
              </a:rPr>
              <a:t> (when the system is working). </a:t>
            </a:r>
            <a:r>
              <a:rPr lang="en-CA" dirty="0" err="1" smtClean="0">
                <a:effectLst/>
              </a:rPr>
              <a:t>OLDaily</a:t>
            </a:r>
            <a:r>
              <a:rPr lang="en-CA" dirty="0" smtClean="0">
                <a:effectLst/>
              </a:rPr>
              <a:t> posts automatically show up on the "</a:t>
            </a:r>
            <a:r>
              <a:rPr lang="en-CA" dirty="0" err="1" smtClean="0">
                <a:effectLst/>
              </a:rPr>
              <a:t>OLdairy</a:t>
            </a:r>
            <a:r>
              <a:rPr lang="en-CA" dirty="0" smtClean="0">
                <a:effectLst/>
              </a:rPr>
              <a:t> Twitter account (and maybe my Facebook page; I`m not sure). The MOOC.ca newsletter </a:t>
            </a:r>
            <a:r>
              <a:rPr lang="en-CA" dirty="0" err="1" smtClean="0">
                <a:effectLst/>
              </a:rPr>
              <a:t>si</a:t>
            </a:r>
            <a:r>
              <a:rPr lang="en-CA" dirty="0" smtClean="0">
                <a:effectLst/>
              </a:rPr>
              <a:t> automatically generated. Are these bots? Maybe. But they're there because I think people find them useful.</a:t>
            </a:r>
          </a:p>
          <a:p>
            <a:endParaRPr lang="en-CA" dirty="0"/>
          </a:p>
        </p:txBody>
      </p:sp>
    </p:spTree>
    <p:extLst>
      <p:ext uri="{BB962C8B-B14F-4D97-AF65-F5344CB8AC3E}">
        <p14:creationId xmlns:p14="http://schemas.microsoft.com/office/powerpoint/2010/main" val="13134131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New Face of Provincial Identity Management</a:t>
            </a:r>
            <a:r>
              <a:rPr lang="en-CA" dirty="0" smtClean="0">
                <a:effectLst/>
              </a:rPr>
              <a:t/>
            </a:r>
            <a:br>
              <a:rPr lang="en-CA" dirty="0" smtClean="0">
                <a:effectLst/>
              </a:rPr>
            </a:br>
            <a:r>
              <a:rPr lang="en-CA" dirty="0">
                <a:hlinkClick r:id="rId3"/>
              </a:rPr>
              <a:t>Ian Bailey</a:t>
            </a:r>
            <a:r>
              <a:rPr lang="en-CA" dirty="0" smtClean="0">
                <a:effectLst/>
              </a:rPr>
              <a:t>, </a:t>
            </a:r>
            <a:r>
              <a:rPr lang="en-CA" dirty="0">
                <a:hlinkClick r:id="rId4"/>
              </a:rPr>
              <a:t>BCNET Conference 2014</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I've tried - I've really tried - to get past the first minute of this video. Several times, in fact! But I can't get past how </a:t>
            </a:r>
            <a:r>
              <a:rPr lang="en-CA" i="1" dirty="0" smtClean="0">
                <a:effectLst/>
              </a:rPr>
              <a:t>unenthusiastic</a:t>
            </a:r>
            <a:r>
              <a:rPr lang="en-CA" dirty="0" smtClean="0">
                <a:effectLst/>
              </a:rPr>
              <a:t> Ian Bailey's voice sounds as he tells us how enthusiastic he is about identity management. I know this is important and that at some point I should view the video - but I'd do almost anything for a transcript right now, so I can avoid that presentation. (See the top of the page for other important presentations from the BCNET Conference 2014 (which I'll view if I can ever get past this one)).</a:t>
            </a:r>
          </a:p>
          <a:p>
            <a:endParaRPr lang="en-CA" dirty="0"/>
          </a:p>
        </p:txBody>
      </p:sp>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692696"/>
            <a:ext cx="3681785" cy="275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3692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Curation: Creatively Filtering Content</a:t>
            </a:r>
            <a:r>
              <a:rPr lang="en-CA" dirty="0" smtClean="0">
                <a:effectLst/>
              </a:rPr>
              <a:t/>
            </a:r>
            <a:br>
              <a:rPr lang="en-CA" dirty="0" smtClean="0">
                <a:effectLst/>
              </a:rPr>
            </a:br>
            <a:r>
              <a:rPr lang="en-CA" dirty="0">
                <a:hlinkClick r:id="rId3"/>
              </a:rPr>
              <a:t>Sue Watters</a:t>
            </a:r>
            <a:r>
              <a:rPr lang="en-CA" dirty="0" smtClean="0">
                <a:effectLst/>
              </a:rPr>
              <a:t>, </a:t>
            </a:r>
            <a:r>
              <a:rPr lang="en-CA" dirty="0">
                <a:hlinkClick r:id="rId4"/>
              </a:rPr>
              <a:t>The </a:t>
            </a:r>
            <a:r>
              <a:rPr lang="en-CA" dirty="0" err="1">
                <a:hlinkClick r:id="rId4"/>
              </a:rPr>
              <a:t>Edublogger</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this is a good article and well worth a look because it encourages the revival of a disappearing activity online these days: reading and writing about other people. This of course is the central activity of </a:t>
            </a:r>
            <a:r>
              <a:rPr lang="en-CA" dirty="0" err="1" smtClean="0">
                <a:effectLst/>
              </a:rPr>
              <a:t>OLDaily</a:t>
            </a:r>
            <a:r>
              <a:rPr lang="en-CA" dirty="0" smtClean="0">
                <a:effectLst/>
              </a:rPr>
              <a:t>, so it's close to home for me. But I reject the term 'curation' to describe what I do and what others should do. The term 'curation' reflects past practice, as though to legitimize thoroughly contemporary practices by association with the word. Curation suggests that the primary task is selection and filtration, but to me, that's only a small part of what I do; I'm describing </a:t>
            </a:r>
            <a:r>
              <a:rPr lang="en-CA" i="1" dirty="0" smtClean="0">
                <a:effectLst/>
              </a:rPr>
              <a:t>my</a:t>
            </a:r>
            <a:r>
              <a:rPr lang="en-CA" dirty="0" smtClean="0">
                <a:effectLst/>
              </a:rPr>
              <a:t> practice when I recount the works I've read. As well, the term 'curation' suggests passivity, observation, preservation, and even objectivity. My work is none of these things. I consider myself to be </a:t>
            </a:r>
            <a:r>
              <a:rPr lang="en-CA" i="1" dirty="0" smtClean="0">
                <a:effectLst/>
              </a:rPr>
              <a:t>engaging</a:t>
            </a:r>
            <a:r>
              <a:rPr lang="en-CA" dirty="0" smtClean="0">
                <a:effectLst/>
              </a:rPr>
              <a:t> with the authors and works I summarize. This is not the same as curation. It's something new, something internet.</a:t>
            </a:r>
          </a:p>
          <a:p>
            <a:endParaRPr lang="en-CA" dirty="0"/>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0"/>
            <a:ext cx="38766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7495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rmAutofit fontScale="90000"/>
          </a:bodyPr>
          <a:lstStyle/>
          <a:p>
            <a:pPr algn="l"/>
            <a:r>
              <a:rPr lang="en-CA" dirty="0" smtClean="0"/>
              <a:t>How should I offer this course: the online, hybrid or traditional models…</a:t>
            </a:r>
            <a:endParaRPr lang="en-CA" dirty="0"/>
          </a:p>
        </p:txBody>
      </p:sp>
      <p:pic>
        <p:nvPicPr>
          <p:cNvPr id="4" name="Picture 3"/>
          <p:cNvPicPr>
            <a:picLocks noChangeAspect="1"/>
          </p:cNvPicPr>
          <p:nvPr/>
        </p:nvPicPr>
        <p:blipFill>
          <a:blip r:embed="rId3"/>
          <a:stretch>
            <a:fillRect/>
          </a:stretch>
        </p:blipFill>
        <p:spPr>
          <a:xfrm>
            <a:off x="457200" y="1916832"/>
            <a:ext cx="7255663" cy="4320480"/>
          </a:xfrm>
          <a:prstGeom prst="rect">
            <a:avLst/>
          </a:prstGeom>
        </p:spPr>
      </p:pic>
      <p:sp>
        <p:nvSpPr>
          <p:cNvPr id="5" name="Rectangle 4"/>
          <p:cNvSpPr/>
          <p:nvPr/>
        </p:nvSpPr>
        <p:spPr>
          <a:xfrm>
            <a:off x="323528" y="6242230"/>
            <a:ext cx="6102424" cy="369332"/>
          </a:xfrm>
          <a:prstGeom prst="rect">
            <a:avLst/>
          </a:prstGeom>
        </p:spPr>
        <p:txBody>
          <a:bodyPr wrap="square">
            <a:spAutoFit/>
          </a:bodyPr>
          <a:lstStyle/>
          <a:p>
            <a:r>
              <a:rPr lang="en-CA" dirty="0">
                <a:hlinkClick r:id="rId4"/>
              </a:rPr>
              <a:t>http://</a:t>
            </a:r>
            <a:r>
              <a:rPr lang="en-CA" dirty="0" smtClean="0">
                <a:hlinkClick r:id="rId4"/>
              </a:rPr>
              <a:t>jolt.merlot.org/vol10no2/brinthaupt_0614.pdf</a:t>
            </a:r>
            <a:r>
              <a:rPr lang="en-CA" dirty="0" smtClean="0"/>
              <a:t> </a:t>
            </a:r>
            <a:endParaRPr lang="en-CA" dirty="0"/>
          </a:p>
        </p:txBody>
      </p:sp>
    </p:spTree>
    <p:extLst>
      <p:ext uri="{BB962C8B-B14F-4D97-AF65-F5344CB8AC3E}">
        <p14:creationId xmlns:p14="http://schemas.microsoft.com/office/powerpoint/2010/main" val="33600759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Google announces Google Educator Groups - great resource for educators </a:t>
            </a:r>
            <a:r>
              <a:rPr lang="en-CA" dirty="0" smtClean="0">
                <a:effectLst/>
              </a:rPr>
              <a:t/>
            </a:r>
            <a:br>
              <a:rPr lang="en-CA" dirty="0" smtClean="0">
                <a:effectLst/>
              </a:rPr>
            </a:br>
            <a:r>
              <a:rPr lang="en-CA" dirty="0">
                <a:hlinkClick r:id="rId3"/>
              </a:rPr>
              <a:t>David Andrade</a:t>
            </a:r>
            <a:r>
              <a:rPr lang="en-CA" dirty="0" smtClean="0">
                <a:effectLst/>
              </a:rPr>
              <a:t>, </a:t>
            </a:r>
            <a:r>
              <a:rPr lang="en-CA" dirty="0">
                <a:hlinkClick r:id="rId4"/>
              </a:rPr>
              <a:t>Educational Technology Guy</a:t>
            </a:r>
            <a:r>
              <a:rPr lang="en-CA" dirty="0" smtClean="0">
                <a:effectLst/>
              </a:rPr>
              <a:t>, Jun 13, 2014</a:t>
            </a:r>
            <a:br>
              <a:rPr lang="en-CA" dirty="0" smtClean="0">
                <a:effectLst/>
              </a:rPr>
            </a:br>
            <a:r>
              <a:rPr lang="en-CA" i="1" dirty="0" smtClean="0">
                <a:effectLst/>
              </a:rPr>
              <a:t>Commentary by Stephen Downes</a:t>
            </a:r>
            <a:r>
              <a:rPr lang="en-CA" dirty="0" smtClean="0">
                <a:effectLst/>
              </a:rPr>
              <a:t> </a:t>
            </a:r>
          </a:p>
          <a:p>
            <a:r>
              <a:rPr lang="en-CA" dirty="0" smtClean="0">
                <a:effectLst/>
              </a:rPr>
              <a:t>David Andrade writes, "Yesterday </a:t>
            </a:r>
            <a:r>
              <a:rPr lang="en-CA" dirty="0" smtClean="0">
                <a:effectLst/>
                <a:hlinkClick r:id="rId5"/>
              </a:rPr>
              <a:t>Google</a:t>
            </a:r>
            <a:r>
              <a:rPr lang="en-CA" dirty="0" smtClean="0">
                <a:effectLst/>
              </a:rPr>
              <a:t> announced the launch of </a:t>
            </a:r>
            <a:r>
              <a:rPr lang="en-CA" dirty="0" smtClean="0">
                <a:effectLst/>
                <a:hlinkClick r:id="rId6"/>
              </a:rPr>
              <a:t>Google Educators Groups</a:t>
            </a:r>
            <a:r>
              <a:rPr lang="en-CA" dirty="0" smtClean="0">
                <a:effectLst/>
              </a:rPr>
              <a:t>. This is a program made up of communities of educators who can connect with each other to learn, share, and help each other. While it is mainly online, there are real-world </a:t>
            </a:r>
            <a:r>
              <a:rPr lang="en-CA" dirty="0" err="1" smtClean="0">
                <a:effectLst/>
              </a:rPr>
              <a:t>meetups</a:t>
            </a:r>
            <a:r>
              <a:rPr lang="en-CA" dirty="0" smtClean="0">
                <a:effectLst/>
              </a:rPr>
              <a:t> and events as well." Of course, educators have been doing all of this before Google Educators Groups - but now Google owns it. Links: </a:t>
            </a:r>
            <a:r>
              <a:rPr lang="en-CA" dirty="0" smtClean="0">
                <a:effectLst/>
                <a:hlinkClick r:id="rId7"/>
              </a:rPr>
              <a:t>Google+ page</a:t>
            </a:r>
            <a:r>
              <a:rPr lang="en-CA" dirty="0" smtClean="0">
                <a:effectLst/>
              </a:rPr>
              <a:t>, </a:t>
            </a:r>
            <a:r>
              <a:rPr lang="en-CA" dirty="0" smtClean="0">
                <a:effectLst/>
                <a:hlinkClick r:id="rId8"/>
              </a:rPr>
              <a:t>Google for Education</a:t>
            </a:r>
            <a:r>
              <a:rPr lang="en-CA" dirty="0" smtClean="0">
                <a:effectLst/>
              </a:rPr>
              <a:t>, and the </a:t>
            </a:r>
            <a:r>
              <a:rPr lang="en-CA" dirty="0" smtClean="0">
                <a:effectLst/>
                <a:hlinkClick r:id="rId9"/>
              </a:rPr>
              <a:t>Google Educator Groups</a:t>
            </a:r>
            <a:r>
              <a:rPr lang="en-CA" dirty="0" smtClean="0">
                <a:effectLst/>
              </a:rPr>
              <a:t> page itself.</a:t>
            </a:r>
          </a:p>
          <a:p>
            <a:endParaRPr lang="en-CA" dirty="0"/>
          </a:p>
        </p:txBody>
      </p:sp>
      <p:pic>
        <p:nvPicPr>
          <p:cNvPr id="2457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064" y="620688"/>
            <a:ext cx="3171825"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849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Untrusted</a:t>
            </a:r>
            <a:r>
              <a:rPr lang="en-CA" dirty="0" smtClean="0">
                <a:effectLst/>
              </a:rPr>
              <a:t/>
            </a:r>
            <a:br>
              <a:rPr lang="en-CA" dirty="0" smtClean="0">
                <a:effectLst/>
              </a:rPr>
            </a:br>
            <a:r>
              <a:rPr lang="en-CA" dirty="0">
                <a:hlinkClick r:id="rId3"/>
              </a:rPr>
              <a:t>Alex </a:t>
            </a:r>
            <a:r>
              <a:rPr lang="en-CA" dirty="0" err="1">
                <a:hlinkClick r:id="rId3"/>
              </a:rPr>
              <a:t>Nisnevich</a:t>
            </a:r>
            <a:r>
              <a:rPr lang="en-CA" dirty="0" smtClean="0">
                <a:effectLst/>
              </a:rPr>
              <a:t>, </a:t>
            </a:r>
            <a:r>
              <a:rPr lang="en-CA" dirty="0">
                <a:hlinkClick r:id="rId4"/>
              </a:rPr>
              <a:t>Games with Purpose</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an interesting concept in learning games. The player is presented with a maze. So the idea is to escape. But to do so, you have to go into the </a:t>
            </a:r>
            <a:r>
              <a:rPr lang="en-CA" dirty="0" err="1" smtClean="0">
                <a:effectLst/>
              </a:rPr>
              <a:t>Javascript</a:t>
            </a:r>
            <a:r>
              <a:rPr lang="en-CA" dirty="0" smtClean="0">
                <a:effectLst/>
              </a:rPr>
              <a:t> that defines the maze and edit the code. "With a strong emphasis on reading unfamiliar code and modifying it through the creative use of a limited set of commands, the game helps budding coders to develop the core problem solving skills." I'm currently pondering level 4. Here's a direct link to the game, </a:t>
            </a:r>
            <a:r>
              <a:rPr lang="en-CA" dirty="0" smtClean="0">
                <a:effectLst/>
                <a:hlinkClick r:id="rId5"/>
              </a:rPr>
              <a:t>Untrusted</a:t>
            </a:r>
            <a:r>
              <a:rPr lang="en-CA" dirty="0" smtClean="0">
                <a:effectLst/>
              </a:rPr>
              <a:t>. Via </a:t>
            </a:r>
            <a:r>
              <a:rPr lang="en-CA" dirty="0" smtClean="0">
                <a:effectLst/>
                <a:hlinkClick r:id="rId6"/>
              </a:rPr>
              <a:t>theoret.ca</a:t>
            </a:r>
            <a:r>
              <a:rPr lang="en-CA" dirty="0" smtClean="0">
                <a:effectLst/>
              </a:rPr>
              <a:t>.</a:t>
            </a:r>
          </a:p>
          <a:p>
            <a:endParaRPr lang="en-CA" dirty="0"/>
          </a:p>
        </p:txBody>
      </p:sp>
      <p:pic>
        <p:nvPicPr>
          <p:cNvPr id="542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476673"/>
            <a:ext cx="3682380" cy="354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7243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MM4: Online Interviews for Active Online Learning with Janet Salmons </a:t>
            </a:r>
            <a:r>
              <a:rPr lang="en-CA" dirty="0" smtClean="0">
                <a:effectLst/>
              </a:rPr>
              <a:t/>
            </a:r>
            <a:br>
              <a:rPr lang="en-CA" dirty="0" smtClean="0">
                <a:effectLst/>
              </a:rPr>
            </a:br>
            <a:r>
              <a:rPr lang="en-CA" dirty="0">
                <a:hlinkClick r:id="rId3"/>
              </a:rPr>
              <a:t>Janet Salmons</a:t>
            </a:r>
            <a:r>
              <a:rPr lang="en-CA" dirty="0" smtClean="0">
                <a:effectLst/>
              </a:rPr>
              <a:t>, </a:t>
            </a:r>
            <a:r>
              <a:rPr lang="en-CA" dirty="0" err="1">
                <a:hlinkClick r:id="rId4"/>
              </a:rPr>
              <a:t>WizIQ</a:t>
            </a:r>
            <a:r>
              <a:rPr lang="en-CA" dirty="0">
                <a:hlinkClick r:id="rId4"/>
              </a:rPr>
              <a:t> / MM4</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I attended this seminar over the weekend on the use of interviews to support learning and had two thoughts that to me are worth recording here:</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first, it would be interesting to have an online class where the facilitator interviews the participants, rather than invited experts (which is usually the case)</a:t>
            </a:r>
          </a:p>
          <a:p>
            <a:r>
              <a:rPr lang="en-CA" dirty="0" smtClean="0">
                <a:effectLst/>
              </a:rPr>
              <a:t/>
            </a:r>
            <a:br>
              <a:rPr lang="en-CA" dirty="0" smtClean="0">
                <a:effectLst/>
              </a:rPr>
            </a:br>
            <a:r>
              <a:rPr lang="en-CA" dirty="0" smtClean="0">
                <a:effectLst/>
              </a:rPr>
              <a:t>second, it seems to me that all interviews, even (perhaps especially) those used in research, should have three participant: interviewer, interviewee, and a third 'audience' or 'observer' person, because it's really impossible to conduct the interview and remember objectively at the same time.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Janet Salmons not surprisingly disagreed with me on the second point, which is fair, and focused more on peer-to-peer interview practice for the former, which is also fair (but an activity which I really thinks a model or demonstration to follow).</a:t>
            </a:r>
          </a:p>
          <a:p>
            <a:endParaRPr lang="en-CA" dirty="0"/>
          </a:p>
        </p:txBody>
      </p:sp>
    </p:spTree>
    <p:extLst>
      <p:ext uri="{BB962C8B-B14F-4D97-AF65-F5344CB8AC3E}">
        <p14:creationId xmlns:p14="http://schemas.microsoft.com/office/powerpoint/2010/main" val="23660317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How to Know When Your Great Idea is Ready for the World</a:t>
            </a:r>
            <a:r>
              <a:rPr lang="en-CA" dirty="0" smtClean="0">
                <a:effectLst/>
              </a:rPr>
              <a:t/>
            </a:r>
            <a:br>
              <a:rPr lang="en-CA" dirty="0" smtClean="0">
                <a:effectLst/>
              </a:rPr>
            </a:br>
            <a:r>
              <a:rPr lang="en-CA" dirty="0">
                <a:hlinkClick r:id="rId3"/>
              </a:rPr>
              <a:t>Tim </a:t>
            </a:r>
            <a:r>
              <a:rPr lang="en-CA" dirty="0" err="1">
                <a:hlinkClick r:id="rId3"/>
              </a:rPr>
              <a:t>Kastelle</a:t>
            </a:r>
            <a:r>
              <a:rPr lang="en-CA" dirty="0" smtClean="0">
                <a:effectLst/>
              </a:rPr>
              <a:t>, </a:t>
            </a:r>
            <a:r>
              <a:rPr lang="en-CA" dirty="0">
                <a:hlinkClick r:id="rId4"/>
              </a:rPr>
              <a:t>The Discipline of Innovation</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Over the last couple years as I have been more involved in things like business plans the abbreviation TRL made an increasingly frequent appearance. It stands for 'Technology Readiness Level' and is a scale devised by NASA and the US Department of Defence to rank innovations; it ranges from 1 - 'basic principle observed and reported' - through to 9 - 'flight tested'. This post also introduces a corresponding 'investment readiness level' from </a:t>
            </a:r>
            <a:r>
              <a:rPr lang="en-CA" dirty="0" smtClean="0">
                <a:effectLst/>
                <a:hlinkClick r:id="rId5"/>
              </a:rPr>
              <a:t>Steve Bank</a:t>
            </a:r>
            <a:r>
              <a:rPr lang="en-CA" dirty="0" smtClean="0">
                <a:effectLst/>
              </a:rPr>
              <a:t> that ranges from 1 - 'first-pass canvas' to 9 - 'validated metrics that matter'. Anyhow, in my world these days, you can't escape the concept of TRL, for better or for worse.</a:t>
            </a:r>
            <a:endParaRPr lang="en-CA" dirty="0">
              <a:effectLst/>
            </a:endParaRPr>
          </a:p>
        </p:txBody>
      </p:sp>
      <p:pic>
        <p:nvPicPr>
          <p:cNvPr id="716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404664"/>
            <a:ext cx="3815705" cy="286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3983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4673"/>
            <a:ext cx="8964488" cy="2122675"/>
          </a:xfrm>
        </p:spPr>
        <p:txBody>
          <a:bodyPr>
            <a:noAutofit/>
          </a:bodyPr>
          <a:lstStyle/>
          <a:p>
            <a:pPr algn="r"/>
            <a:r>
              <a:rPr lang="en-CA" dirty="0" smtClean="0"/>
              <a:t>These models are being implemented as educational technology</a:t>
            </a:r>
            <a:endParaRPr lang="en-CA" dirty="0"/>
          </a:p>
        </p:txBody>
      </p:sp>
      <p:sp>
        <p:nvSpPr>
          <p:cNvPr id="3" name="Content Placeholder 2"/>
          <p:cNvSpPr>
            <a:spLocks noGrp="1"/>
          </p:cNvSpPr>
          <p:nvPr>
            <p:ph idx="1"/>
          </p:nvPr>
        </p:nvSpPr>
        <p:spPr>
          <a:xfrm>
            <a:off x="457200" y="4077072"/>
            <a:ext cx="8229600" cy="2049091"/>
          </a:xfrm>
        </p:spPr>
        <p:txBody>
          <a:bodyPr/>
          <a:lstStyle/>
          <a:p>
            <a:pPr marL="0" indent="0">
              <a:buNone/>
            </a:pPr>
            <a:r>
              <a:rPr lang="en-CA" dirty="0"/>
              <a:t>Dozens of LMS companies are </a:t>
            </a:r>
            <a:r>
              <a:rPr lang="en-CA" dirty="0" smtClean="0"/>
              <a:t>re-examining </a:t>
            </a:r>
            <a:r>
              <a:rPr lang="en-CA" dirty="0"/>
              <a:t>their business plans this week after the launch of Google's preview of Classroom, part of the Google Apps for Education suite. </a:t>
            </a:r>
          </a:p>
        </p:txBody>
      </p:sp>
      <p:sp>
        <p:nvSpPr>
          <p:cNvPr id="4" name="Rectangle 3"/>
          <p:cNvSpPr/>
          <p:nvPr/>
        </p:nvSpPr>
        <p:spPr>
          <a:xfrm>
            <a:off x="457200" y="6044863"/>
            <a:ext cx="7182544" cy="369332"/>
          </a:xfrm>
          <a:prstGeom prst="rect">
            <a:avLst/>
          </a:prstGeom>
        </p:spPr>
        <p:txBody>
          <a:bodyPr wrap="square">
            <a:spAutoFit/>
          </a:bodyPr>
          <a:lstStyle/>
          <a:p>
            <a:r>
              <a:rPr lang="en-CA" dirty="0">
                <a:hlinkClick r:id="rId2"/>
              </a:rPr>
              <a:t>http://googleblog.blogspot.ca/2014/05/previewing-new-classroom.html</a:t>
            </a:r>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940" y="1934806"/>
            <a:ext cx="4876060" cy="219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70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825043"/>
            <a:ext cx="8291264" cy="3528392"/>
          </a:xfrm>
        </p:spPr>
        <p:txBody>
          <a:bodyPr>
            <a:noAutofit/>
          </a:bodyPr>
          <a:lstStyle/>
          <a:p>
            <a:pPr marL="0" indent="0">
              <a:buNone/>
            </a:pPr>
            <a:r>
              <a:rPr lang="en-CA" dirty="0" smtClean="0"/>
              <a:t>According </a:t>
            </a:r>
            <a:r>
              <a:rPr lang="en-CA" dirty="0"/>
              <a:t>to their official blog, Classroom helps teachers:</a:t>
            </a:r>
          </a:p>
          <a:p>
            <a:r>
              <a:rPr lang="en-CA" dirty="0" smtClean="0"/>
              <a:t>help </a:t>
            </a:r>
            <a:r>
              <a:rPr lang="en-CA" dirty="0"/>
              <a:t>teachers create and collect </a:t>
            </a:r>
            <a:r>
              <a:rPr lang="en-CA" dirty="0" smtClean="0"/>
              <a:t>assignments</a:t>
            </a:r>
            <a:endParaRPr lang="en-CA" dirty="0"/>
          </a:p>
          <a:p>
            <a:r>
              <a:rPr lang="en-CA" dirty="0" smtClean="0"/>
              <a:t>make announcements and </a:t>
            </a:r>
            <a:r>
              <a:rPr lang="en-CA" dirty="0"/>
              <a:t>ask </a:t>
            </a:r>
            <a:r>
              <a:rPr lang="en-CA" dirty="0" smtClean="0"/>
              <a:t>questions</a:t>
            </a:r>
          </a:p>
          <a:p>
            <a:r>
              <a:rPr lang="en-CA" dirty="0" smtClean="0"/>
              <a:t>create folders </a:t>
            </a:r>
            <a:r>
              <a:rPr lang="en-CA" dirty="0"/>
              <a:t>for each assignment and for each student. </a:t>
            </a:r>
          </a:p>
        </p:txBody>
      </p:sp>
      <p:pic>
        <p:nvPicPr>
          <p:cNvPr id="6146" name="Picture 2" descr="http://www.google.com/enterprise/apps/images/homepage/education_home_canv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78942"/>
            <a:ext cx="5791200" cy="22955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6168769"/>
            <a:ext cx="7758608" cy="369332"/>
          </a:xfrm>
          <a:prstGeom prst="rect">
            <a:avLst/>
          </a:prstGeom>
        </p:spPr>
        <p:txBody>
          <a:bodyPr wrap="square">
            <a:spAutoFit/>
          </a:bodyPr>
          <a:lstStyle/>
          <a:p>
            <a:r>
              <a:rPr lang="en-CA" dirty="0" smtClean="0"/>
              <a:t>Image: </a:t>
            </a:r>
            <a:r>
              <a:rPr lang="en-CA" dirty="0" smtClean="0">
                <a:hlinkClick r:id="rId4"/>
              </a:rPr>
              <a:t>http</a:t>
            </a:r>
            <a:r>
              <a:rPr lang="en-CA" dirty="0">
                <a:hlinkClick r:id="rId4"/>
              </a:rPr>
              <a:t>://www.google.com/enterprise/apps/education</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3405846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10" y="270392"/>
            <a:ext cx="8003232" cy="2506290"/>
          </a:xfrm>
        </p:spPr>
        <p:txBody>
          <a:bodyPr>
            <a:normAutofit/>
          </a:bodyPr>
          <a:lstStyle/>
          <a:p>
            <a:pPr algn="l"/>
            <a:r>
              <a:rPr lang="en-CA" dirty="0" smtClean="0"/>
              <a:t>With models, the answers are determined before the system or simulation is ever run…</a:t>
            </a:r>
            <a:endParaRPr lang="en-CA" dirty="0"/>
          </a:p>
        </p:txBody>
      </p:sp>
      <p:sp>
        <p:nvSpPr>
          <p:cNvPr id="3" name="Content Placeholder 2"/>
          <p:cNvSpPr>
            <a:spLocks noGrp="1"/>
          </p:cNvSpPr>
          <p:nvPr>
            <p:ph idx="1"/>
          </p:nvPr>
        </p:nvSpPr>
        <p:spPr>
          <a:xfrm>
            <a:off x="457200" y="3871491"/>
            <a:ext cx="8331714" cy="2304256"/>
          </a:xfrm>
        </p:spPr>
        <p:txBody>
          <a:bodyPr>
            <a:normAutofit/>
          </a:bodyPr>
          <a:lstStyle/>
          <a:p>
            <a:pPr marL="0" indent="0">
              <a:buNone/>
            </a:pPr>
            <a:r>
              <a:rPr lang="en-CA" dirty="0" smtClean="0"/>
              <a:t>“</a:t>
            </a:r>
            <a:r>
              <a:rPr lang="en-CA" dirty="0"/>
              <a:t>Carnegie Melon University received a two-year grant for research on and development of MOOCs platforms '</a:t>
            </a:r>
            <a:r>
              <a:rPr lang="en-CA" i="1" dirty="0"/>
              <a:t>intelligent enough to mimic the traditional classroom experience</a:t>
            </a:r>
            <a:r>
              <a:rPr lang="en-CA" i="1" dirty="0" smtClean="0"/>
              <a:t>'</a:t>
            </a:r>
            <a:r>
              <a:rPr lang="en-CA" dirty="0" smtClean="0"/>
              <a:t>.”</a:t>
            </a:r>
            <a:endParaRPr lang="en-CA" dirty="0"/>
          </a:p>
        </p:txBody>
      </p:sp>
      <p:pic>
        <p:nvPicPr>
          <p:cNvPr id="7170" name="Picture 2" descr="http://research.google.com/images/focused_aw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86717"/>
            <a:ext cx="3333750" cy="952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986154"/>
            <a:ext cx="7326560" cy="646331"/>
          </a:xfrm>
          <a:prstGeom prst="rect">
            <a:avLst/>
          </a:prstGeom>
        </p:spPr>
        <p:txBody>
          <a:bodyPr wrap="square">
            <a:spAutoFit/>
          </a:bodyPr>
          <a:lstStyle/>
          <a:p>
            <a:r>
              <a:rPr lang="en-CA" dirty="0">
                <a:hlinkClick r:id="rId4"/>
              </a:rPr>
              <a:t>http://unescochair.blogs.uoc.edu/blog/2014/06/25/a-goal-for-google-and-carnegie-mellons-mooc-research/</a:t>
            </a:r>
            <a:endParaRPr lang="en-CA" dirty="0"/>
          </a:p>
        </p:txBody>
      </p:sp>
    </p:spTree>
    <p:extLst>
      <p:ext uri="{BB962C8B-B14F-4D97-AF65-F5344CB8AC3E}">
        <p14:creationId xmlns:p14="http://schemas.microsoft.com/office/powerpoint/2010/main" val="3792515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34880" cy="4594522"/>
          </a:xfrm>
        </p:spPr>
        <p:txBody>
          <a:bodyPr>
            <a:normAutofit/>
          </a:bodyPr>
          <a:lstStyle/>
          <a:p>
            <a:pPr algn="l"/>
            <a:r>
              <a:rPr lang="en-CA" dirty="0" smtClean="0"/>
              <a:t>But it’s not new just because you’ve added “on a computer” to some pre-existing model or idea</a:t>
            </a:r>
            <a:endParaRPr lang="en-CA" dirty="0"/>
          </a:p>
        </p:txBody>
      </p:sp>
      <p:sp>
        <p:nvSpPr>
          <p:cNvPr id="3" name="Content Placeholder 2"/>
          <p:cNvSpPr>
            <a:spLocks noGrp="1"/>
          </p:cNvSpPr>
          <p:nvPr>
            <p:ph idx="1"/>
          </p:nvPr>
        </p:nvSpPr>
        <p:spPr>
          <a:xfrm>
            <a:off x="467217" y="4581128"/>
            <a:ext cx="3960440" cy="1126933"/>
          </a:xfrm>
        </p:spPr>
        <p:txBody>
          <a:bodyPr>
            <a:noAutofit/>
          </a:bodyPr>
          <a:lstStyle/>
          <a:p>
            <a:r>
              <a:rPr lang="en-CA" dirty="0" smtClean="0"/>
              <a:t>The courts have spoken on this</a:t>
            </a:r>
            <a:endParaRPr lang="en-CA" dirty="0"/>
          </a:p>
        </p:txBody>
      </p:sp>
      <p:sp>
        <p:nvSpPr>
          <p:cNvPr id="4" name="Rectangle 3"/>
          <p:cNvSpPr/>
          <p:nvPr/>
        </p:nvSpPr>
        <p:spPr>
          <a:xfrm>
            <a:off x="416623" y="5708061"/>
            <a:ext cx="8694712" cy="1200329"/>
          </a:xfrm>
          <a:prstGeom prst="rect">
            <a:avLst/>
          </a:prstGeom>
        </p:spPr>
        <p:txBody>
          <a:bodyPr wrap="square">
            <a:spAutoFit/>
          </a:bodyPr>
          <a:lstStyle/>
          <a:p>
            <a:r>
              <a:rPr lang="en-CA" dirty="0">
                <a:hlinkClick r:id="rId3"/>
              </a:rPr>
              <a:t>https://</a:t>
            </a:r>
            <a:r>
              <a:rPr lang="en-CA" dirty="0" smtClean="0">
                <a:hlinkClick r:id="rId3"/>
              </a:rPr>
              <a:t>www.eff.org/deeplinks/2014/06/bad-day-bad-patents-supreme-court-unanimously-strikes-down-abstract-software</a:t>
            </a:r>
            <a:r>
              <a:rPr lang="en-CA" dirty="0" smtClean="0"/>
              <a:t> </a:t>
            </a:r>
          </a:p>
          <a:p>
            <a:r>
              <a:rPr lang="en-CA" dirty="0"/>
              <a:t>Image: </a:t>
            </a:r>
            <a:r>
              <a:rPr lang="en-CA" dirty="0">
                <a:hlinkClick r:id="rId4"/>
              </a:rPr>
              <a:t>http://www.macrumors.com/2012/07/10/apple-wins-patent-for-nfc-enabled-itravel-transportation-ticketing-app</a:t>
            </a:r>
            <a:r>
              <a:rPr lang="en-CA" dirty="0" smtClean="0">
                <a:hlinkClick r:id="rId4"/>
              </a:rPr>
              <a:t>/</a:t>
            </a:r>
            <a:r>
              <a:rPr lang="en-CA" dirty="0" smtClean="0"/>
              <a:t> </a:t>
            </a:r>
            <a:endParaRPr lang="en-CA" dirty="0"/>
          </a:p>
        </p:txBody>
      </p:sp>
      <p:pic>
        <p:nvPicPr>
          <p:cNvPr id="5" name="Picture 4"/>
          <p:cNvPicPr>
            <a:picLocks noChangeAspect="1"/>
          </p:cNvPicPr>
          <p:nvPr/>
        </p:nvPicPr>
        <p:blipFill>
          <a:blip r:embed="rId5"/>
          <a:stretch>
            <a:fillRect/>
          </a:stretch>
        </p:blipFill>
        <p:spPr>
          <a:xfrm>
            <a:off x="5312695" y="613387"/>
            <a:ext cx="3536801" cy="4502952"/>
          </a:xfrm>
          <a:prstGeom prst="rect">
            <a:avLst/>
          </a:prstGeom>
        </p:spPr>
      </p:pic>
    </p:spTree>
    <p:extLst>
      <p:ext uri="{BB962C8B-B14F-4D97-AF65-F5344CB8AC3E}">
        <p14:creationId xmlns:p14="http://schemas.microsoft.com/office/powerpoint/2010/main" val="383898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2" y="188640"/>
            <a:ext cx="4474840" cy="5040560"/>
          </a:xfrm>
        </p:spPr>
        <p:txBody>
          <a:bodyPr>
            <a:normAutofit fontScale="90000"/>
          </a:bodyPr>
          <a:lstStyle/>
          <a:p>
            <a:pPr algn="r"/>
            <a:r>
              <a:rPr lang="en-CA" sz="4900" dirty="0" smtClean="0"/>
              <a:t>It’s not even new on a computer… today’s online learning models are yesterday’s models with new names</a:t>
            </a:r>
            <a:endParaRPr lang="en-CA" dirty="0"/>
          </a:p>
        </p:txBody>
      </p:sp>
      <p:sp>
        <p:nvSpPr>
          <p:cNvPr id="3" name="Content Placeholder 2"/>
          <p:cNvSpPr>
            <a:spLocks noGrp="1"/>
          </p:cNvSpPr>
          <p:nvPr>
            <p:ph idx="1"/>
          </p:nvPr>
        </p:nvSpPr>
        <p:spPr>
          <a:xfrm>
            <a:off x="179512" y="2852936"/>
            <a:ext cx="4680520" cy="3456384"/>
          </a:xfrm>
        </p:spPr>
        <p:txBody>
          <a:bodyPr>
            <a:noAutofit/>
          </a:bodyPr>
          <a:lstStyle/>
          <a:p>
            <a:pPr marL="0" indent="0">
              <a:buNone/>
            </a:pPr>
            <a:r>
              <a:rPr lang="en-CA" dirty="0" smtClean="0"/>
              <a:t>“This </a:t>
            </a:r>
            <a:r>
              <a:rPr lang="en-CA" dirty="0"/>
              <a:t>isn’t simply a matter of forgetting history -- the history of technology or the history of education or the history of </a:t>
            </a:r>
            <a:r>
              <a:rPr lang="en-CA" dirty="0" err="1" smtClean="0"/>
              <a:t>ed</a:t>
            </a:r>
            <a:r>
              <a:rPr lang="en-CA" dirty="0" smtClean="0"/>
              <a:t>-tech… It’s </a:t>
            </a:r>
            <a:r>
              <a:rPr lang="en-CA" dirty="0"/>
              <a:t>a rewriting of </a:t>
            </a:r>
            <a:r>
              <a:rPr lang="en-CA" dirty="0" smtClean="0"/>
              <a:t>history” - Watters</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25" y="503966"/>
            <a:ext cx="399097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7189" y="6309320"/>
            <a:ext cx="6858000" cy="369332"/>
          </a:xfrm>
          <a:prstGeom prst="rect">
            <a:avLst/>
          </a:prstGeom>
        </p:spPr>
        <p:txBody>
          <a:bodyPr wrap="square">
            <a:spAutoFit/>
          </a:bodyPr>
          <a:lstStyle/>
          <a:p>
            <a:r>
              <a:rPr lang="en-CA" dirty="0">
                <a:hlinkClick r:id="rId4"/>
              </a:rPr>
              <a:t>http://hackeducation.com/2014/06/18/unfathomable-cetis2014/</a:t>
            </a:r>
            <a:endParaRPr lang="en-CA" dirty="0"/>
          </a:p>
        </p:txBody>
      </p:sp>
    </p:spTree>
    <p:extLst>
      <p:ext uri="{BB962C8B-B14F-4D97-AF65-F5344CB8AC3E}">
        <p14:creationId xmlns:p14="http://schemas.microsoft.com/office/powerpoint/2010/main" val="214157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pPr marL="0" indent="0">
              <a:buNone/>
            </a:pPr>
            <a:r>
              <a:rPr lang="en-CA" dirty="0" smtClean="0"/>
              <a:t>In a networked world people become less and less dependent on institutional learning begin to and begin to create their own learning. This creates challenges for institutions, but it also creates challenges for students. In the past, personal learning has been represented as a form of </a:t>
            </a:r>
            <a:r>
              <a:rPr lang="en-CA" dirty="0" err="1" smtClean="0"/>
              <a:t>autodidacticism</a:t>
            </a:r>
            <a:r>
              <a:rPr lang="en-CA" dirty="0" smtClean="0"/>
              <a:t> where students either read books at random in the library or at best studied programmed education texts and videos. Today personalized learning is supported using adaptive learning and interactive digital resources. Neither offers what we would call a complete learning experience, as we know there is a social and supportive dimension that must be included. The challenge is to design learning systems that are supportive without asserting control, providing access to a wide range of resources from multiple institutions, but in addition, scaffolding frameworks, access to social and professional networks and support though personal and mobile computing devices, devices and tools, and in workplace systems generally. In this talk Stephen Downes discusses developments in a personal learning infrastructure and outlines how professionals, as both teachers and learners, can take advantage of them.</a:t>
            </a:r>
          </a:p>
          <a:p>
            <a:endParaRPr lang="en-CA" dirty="0"/>
          </a:p>
        </p:txBody>
      </p:sp>
    </p:spTree>
    <p:extLst>
      <p:ext uri="{BB962C8B-B14F-4D97-AF65-F5344CB8AC3E}">
        <p14:creationId xmlns:p14="http://schemas.microsoft.com/office/powerpoint/2010/main" val="82291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79096" cy="2290266"/>
          </a:xfrm>
        </p:spPr>
        <p:txBody>
          <a:bodyPr>
            <a:normAutofit/>
          </a:bodyPr>
          <a:lstStyle/>
          <a:p>
            <a:pPr algn="l"/>
            <a:r>
              <a:rPr lang="en-CA" dirty="0" smtClean="0"/>
              <a:t>Take, for example, LRMI, a model of learning resources</a:t>
            </a:r>
            <a:endParaRPr lang="en-CA" sz="4000" dirty="0"/>
          </a:p>
        </p:txBody>
      </p:sp>
      <p:sp>
        <p:nvSpPr>
          <p:cNvPr id="3" name="Content Placeholder 2"/>
          <p:cNvSpPr>
            <a:spLocks noGrp="1"/>
          </p:cNvSpPr>
          <p:nvPr>
            <p:ph idx="1"/>
          </p:nvPr>
        </p:nvSpPr>
        <p:spPr>
          <a:xfrm>
            <a:off x="457200" y="2132856"/>
            <a:ext cx="6995120" cy="1152128"/>
          </a:xfrm>
        </p:spPr>
        <p:txBody>
          <a:bodyPr>
            <a:normAutofit/>
          </a:bodyPr>
          <a:lstStyle/>
          <a:p>
            <a:r>
              <a:rPr lang="en-CA" dirty="0" smtClean="0"/>
              <a:t>You’ll recognize AICC, IMS, IEEE-LOM, SCORM, IMS-MLR…</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284984"/>
            <a:ext cx="57531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093296"/>
            <a:ext cx="6462464" cy="369332"/>
          </a:xfrm>
          <a:prstGeom prst="rect">
            <a:avLst/>
          </a:prstGeom>
        </p:spPr>
        <p:txBody>
          <a:bodyPr wrap="square">
            <a:spAutoFit/>
          </a:bodyPr>
          <a:lstStyle/>
          <a:p>
            <a:r>
              <a:rPr lang="en-CA" dirty="0">
                <a:hlinkClick r:id="rId4"/>
              </a:rPr>
              <a:t>http://blogs.pjjk.net/phil/lrmi-at-the-cetis-conference-2014/</a:t>
            </a:r>
            <a:endParaRPr lang="en-CA" dirty="0"/>
          </a:p>
        </p:txBody>
      </p:sp>
    </p:spTree>
    <p:extLst>
      <p:ext uri="{BB962C8B-B14F-4D97-AF65-F5344CB8AC3E}">
        <p14:creationId xmlns:p14="http://schemas.microsoft.com/office/powerpoint/2010/main" val="4464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74638"/>
            <a:ext cx="7283152" cy="1786210"/>
          </a:xfrm>
        </p:spPr>
        <p:txBody>
          <a:bodyPr>
            <a:noAutofit/>
          </a:bodyPr>
          <a:lstStyle/>
          <a:p>
            <a:pPr algn="r"/>
            <a:r>
              <a:rPr lang="en-CA" dirty="0" smtClean="0"/>
              <a:t>And the results are pretty much what you’d expect</a:t>
            </a:r>
            <a:endParaRPr lang="en-CA" dirty="0"/>
          </a:p>
        </p:txBody>
      </p:sp>
      <p:sp>
        <p:nvSpPr>
          <p:cNvPr id="3" name="Content Placeholder 2"/>
          <p:cNvSpPr>
            <a:spLocks noGrp="1"/>
          </p:cNvSpPr>
          <p:nvPr>
            <p:ph idx="1"/>
          </p:nvPr>
        </p:nvSpPr>
        <p:spPr>
          <a:xfrm>
            <a:off x="4529753" y="2044788"/>
            <a:ext cx="4197152" cy="4525963"/>
          </a:xfrm>
        </p:spPr>
        <p:txBody>
          <a:bodyPr/>
          <a:lstStyle/>
          <a:p>
            <a:pPr marL="0" indent="0">
              <a:buNone/>
            </a:pPr>
            <a:r>
              <a:rPr lang="en-CA" dirty="0"/>
              <a:t>This post offers a short selection of sites where it can be </a:t>
            </a:r>
            <a:r>
              <a:rPr lang="en-CA" dirty="0" smtClean="0"/>
              <a:t>found</a:t>
            </a:r>
            <a:r>
              <a:rPr lang="en-CA" dirty="0"/>
              <a:t>. Despite Barker's qualification </a:t>
            </a:r>
            <a:r>
              <a:rPr lang="en-CA" dirty="0" smtClean="0"/>
              <a:t>this </a:t>
            </a:r>
            <a:r>
              <a:rPr lang="en-CA" dirty="0"/>
              <a:t>seems to me to be a very short list.</a:t>
            </a:r>
          </a:p>
          <a:p>
            <a:endParaRPr lang="en-CA" dirty="0"/>
          </a:p>
        </p:txBody>
      </p:sp>
      <p:sp>
        <p:nvSpPr>
          <p:cNvPr id="4" name="Rectangle 3"/>
          <p:cNvSpPr/>
          <p:nvPr/>
        </p:nvSpPr>
        <p:spPr>
          <a:xfrm>
            <a:off x="5148064" y="5301208"/>
            <a:ext cx="3578841" cy="646331"/>
          </a:xfrm>
          <a:prstGeom prst="rect">
            <a:avLst/>
          </a:prstGeom>
        </p:spPr>
        <p:txBody>
          <a:bodyPr wrap="square">
            <a:spAutoFit/>
          </a:bodyPr>
          <a:lstStyle/>
          <a:p>
            <a:r>
              <a:rPr lang="en-CA" dirty="0" smtClean="0">
                <a:hlinkClick r:id="rId3"/>
              </a:rPr>
              <a:t>http://blogs.pjjk.net/phil/who-is-using-lrmi-metadata/</a:t>
            </a:r>
            <a:r>
              <a:rPr lang="en-CA" dirty="0" smtClean="0"/>
              <a:t>  </a:t>
            </a:r>
            <a:endParaRPr lang="en-CA" dirty="0"/>
          </a:p>
        </p:txBody>
      </p:sp>
      <p:pic>
        <p:nvPicPr>
          <p:cNvPr id="5" name="Picture 4"/>
          <p:cNvPicPr>
            <a:picLocks noChangeAspect="1"/>
          </p:cNvPicPr>
          <p:nvPr/>
        </p:nvPicPr>
        <p:blipFill>
          <a:blip r:embed="rId4"/>
          <a:stretch>
            <a:fillRect/>
          </a:stretch>
        </p:blipFill>
        <p:spPr>
          <a:xfrm>
            <a:off x="1043608" y="2204864"/>
            <a:ext cx="3035631" cy="4797152"/>
          </a:xfrm>
          <a:prstGeom prst="rect">
            <a:avLst/>
          </a:prstGeom>
          <a:ln>
            <a:solidFill>
              <a:schemeClr val="tx1"/>
            </a:solidFill>
          </a:ln>
        </p:spPr>
      </p:pic>
    </p:spTree>
    <p:extLst>
      <p:ext uri="{BB962C8B-B14F-4D97-AF65-F5344CB8AC3E}">
        <p14:creationId xmlns:p14="http://schemas.microsoft.com/office/powerpoint/2010/main" val="250153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70784" cy="3226370"/>
          </a:xfrm>
        </p:spPr>
        <p:txBody>
          <a:bodyPr>
            <a:noAutofit/>
          </a:bodyPr>
          <a:lstStyle/>
          <a:p>
            <a:pPr algn="l"/>
            <a:r>
              <a:rPr lang="en-CA" dirty="0" smtClean="0"/>
              <a:t>New versions of old models don’t produce new results</a:t>
            </a:r>
            <a:endParaRPr lang="en-CA" dirty="0"/>
          </a:p>
        </p:txBody>
      </p:sp>
      <p:sp>
        <p:nvSpPr>
          <p:cNvPr id="3" name="Content Placeholder 2"/>
          <p:cNvSpPr>
            <a:spLocks noGrp="1"/>
          </p:cNvSpPr>
          <p:nvPr>
            <p:ph idx="1"/>
          </p:nvPr>
        </p:nvSpPr>
        <p:spPr>
          <a:xfrm>
            <a:off x="3995936" y="1772816"/>
            <a:ext cx="4680520" cy="4608511"/>
          </a:xfrm>
        </p:spPr>
        <p:txBody>
          <a:bodyPr>
            <a:normAutofit lnSpcReduction="10000"/>
          </a:bodyPr>
          <a:lstStyle/>
          <a:p>
            <a:pPr marL="0" indent="0" algn="r">
              <a:buNone/>
            </a:pPr>
            <a:r>
              <a:rPr lang="en-CA" dirty="0"/>
              <a:t>Phil </a:t>
            </a:r>
            <a:r>
              <a:rPr lang="en-CA" dirty="0" smtClean="0"/>
              <a:t>Richards “</a:t>
            </a:r>
            <a:r>
              <a:rPr lang="en-CA" dirty="0"/>
              <a:t>highlighted the NHS as an example of a sector in which large sums of money had been invested in the development of interoperable systems based on open standards which had failed to deliver</a:t>
            </a:r>
            <a:r>
              <a:rPr lang="en-CA" dirty="0" smtClean="0"/>
              <a:t>.”</a:t>
            </a:r>
            <a:endParaRPr lang="en-CA" dirty="0"/>
          </a:p>
        </p:txBody>
      </p:sp>
      <p:pic>
        <p:nvPicPr>
          <p:cNvPr id="4" name="Picture 3"/>
          <p:cNvPicPr>
            <a:picLocks noChangeAspect="1"/>
          </p:cNvPicPr>
          <p:nvPr/>
        </p:nvPicPr>
        <p:blipFill>
          <a:blip r:embed="rId2"/>
          <a:stretch>
            <a:fillRect/>
          </a:stretch>
        </p:blipFill>
        <p:spPr>
          <a:xfrm>
            <a:off x="457200" y="3356992"/>
            <a:ext cx="2466059" cy="2824534"/>
          </a:xfrm>
          <a:prstGeom prst="rect">
            <a:avLst/>
          </a:prstGeom>
        </p:spPr>
      </p:pic>
      <p:sp>
        <p:nvSpPr>
          <p:cNvPr id="5" name="Rectangle 4"/>
          <p:cNvSpPr/>
          <p:nvPr/>
        </p:nvSpPr>
        <p:spPr>
          <a:xfrm>
            <a:off x="457200" y="6211669"/>
            <a:ext cx="7398568" cy="646331"/>
          </a:xfrm>
          <a:prstGeom prst="rect">
            <a:avLst/>
          </a:prstGeom>
        </p:spPr>
        <p:txBody>
          <a:bodyPr wrap="square">
            <a:spAutoFit/>
          </a:bodyPr>
          <a:lstStyle/>
          <a:p>
            <a:r>
              <a:rPr lang="en-CA" dirty="0">
                <a:hlinkClick r:id="rId3"/>
              </a:rPr>
              <a:t>http://ukwebfocus.wordpress.com/2014/06/30/the-city-and-the-city-reflections-on-the-cetis-2014-conference/</a:t>
            </a:r>
            <a:endParaRPr lang="en-CA" dirty="0"/>
          </a:p>
        </p:txBody>
      </p:sp>
    </p:spTree>
    <p:extLst>
      <p:ext uri="{BB962C8B-B14F-4D97-AF65-F5344CB8AC3E}">
        <p14:creationId xmlns:p14="http://schemas.microsoft.com/office/powerpoint/2010/main" val="3270495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858218"/>
          </a:xfrm>
        </p:spPr>
        <p:txBody>
          <a:bodyPr>
            <a:noAutofit/>
          </a:bodyPr>
          <a:lstStyle/>
          <a:p>
            <a:pPr algn="l"/>
            <a:r>
              <a:rPr lang="en-CA" dirty="0" smtClean="0"/>
              <a:t>And maybe the ‘right model’ is to do away with the models altogether</a:t>
            </a:r>
            <a:endParaRPr lang="en-CA" dirty="0"/>
          </a:p>
        </p:txBody>
      </p:sp>
      <p:sp>
        <p:nvSpPr>
          <p:cNvPr id="3" name="Content Placeholder 2"/>
          <p:cNvSpPr>
            <a:spLocks noGrp="1"/>
          </p:cNvSpPr>
          <p:nvPr>
            <p:ph idx="1"/>
          </p:nvPr>
        </p:nvSpPr>
        <p:spPr>
          <a:xfrm>
            <a:off x="457200" y="2132856"/>
            <a:ext cx="5122912" cy="3993307"/>
          </a:xfrm>
        </p:spPr>
        <p:txBody>
          <a:bodyPr>
            <a:normAutofit/>
          </a:bodyPr>
          <a:lstStyle/>
          <a:p>
            <a:pPr marL="0" indent="0">
              <a:buNone/>
            </a:pPr>
            <a:r>
              <a:rPr lang="en-CA" dirty="0"/>
              <a:t>It could be "non-standards based systems, such as “innovative, successful learning technology without standards” such as "</a:t>
            </a:r>
            <a:r>
              <a:rPr lang="en-CA" dirty="0" err="1"/>
              <a:t>Sugata</a:t>
            </a:r>
            <a:r>
              <a:rPr lang="en-CA" dirty="0"/>
              <a:t> </a:t>
            </a:r>
            <a:r>
              <a:rPr lang="en-CA" dirty="0" err="1"/>
              <a:t>Mitra's</a:t>
            </a:r>
            <a:r>
              <a:rPr lang="en-CA" dirty="0"/>
              <a:t> 'hole in the wall' work as an example of successful self-organised learning</a:t>
            </a:r>
          </a:p>
          <a:p>
            <a:pPr marL="0" indent="0">
              <a:buNone/>
            </a:pPr>
            <a:endParaRPr lang="en-CA" dirty="0"/>
          </a:p>
        </p:txBody>
      </p:sp>
      <p:pic>
        <p:nvPicPr>
          <p:cNvPr id="8194" name="Picture 2" descr="Phil Richards Cetis talk: stand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965" y="2348880"/>
            <a:ext cx="2857500" cy="16192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157521"/>
            <a:ext cx="6606480" cy="369332"/>
          </a:xfrm>
          <a:prstGeom prst="rect">
            <a:avLst/>
          </a:prstGeom>
        </p:spPr>
        <p:txBody>
          <a:bodyPr wrap="square">
            <a:spAutoFit/>
          </a:bodyPr>
          <a:lstStyle/>
          <a:p>
            <a:r>
              <a:rPr lang="en-CA" dirty="0">
                <a:hlinkClick r:id="rId4"/>
              </a:rPr>
              <a:t>http://</a:t>
            </a:r>
            <a:r>
              <a:rPr lang="en-CA" dirty="0" smtClean="0">
                <a:hlinkClick r:id="rId4"/>
              </a:rPr>
              <a:t>www.slideshare.net/csmart36/phil-richards-keynote-cetis14</a:t>
            </a:r>
            <a:r>
              <a:rPr lang="en-CA" dirty="0" smtClean="0"/>
              <a:t> </a:t>
            </a:r>
            <a:endParaRPr lang="en-CA" dirty="0"/>
          </a:p>
        </p:txBody>
      </p:sp>
    </p:spTree>
    <p:extLst>
      <p:ext uri="{BB962C8B-B14F-4D97-AF65-F5344CB8AC3E}">
        <p14:creationId xmlns:p14="http://schemas.microsoft.com/office/powerpoint/2010/main" val="372313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67545"/>
            <a:ext cx="3250704" cy="5458618"/>
          </a:xfrm>
        </p:spPr>
        <p:txBody>
          <a:bodyPr>
            <a:normAutofit fontScale="90000"/>
          </a:bodyPr>
          <a:lstStyle/>
          <a:p>
            <a:pPr algn="l"/>
            <a:r>
              <a:rPr lang="en-CA" dirty="0" smtClean="0"/>
              <a:t>What’s missing in the standard-based models-based approach is what we used to think of as BAD</a:t>
            </a:r>
            <a:endParaRPr lang="en-CA" dirty="0"/>
          </a:p>
        </p:txBody>
      </p:sp>
      <p:sp>
        <p:nvSpPr>
          <p:cNvPr id="3" name="Content Placeholder 2"/>
          <p:cNvSpPr>
            <a:spLocks noGrp="1"/>
          </p:cNvSpPr>
          <p:nvPr>
            <p:ph idx="1"/>
          </p:nvPr>
        </p:nvSpPr>
        <p:spPr>
          <a:xfrm>
            <a:off x="3995936" y="1952364"/>
            <a:ext cx="4896544" cy="4525963"/>
          </a:xfrm>
        </p:spPr>
        <p:txBody>
          <a:bodyPr>
            <a:normAutofit lnSpcReduction="10000"/>
          </a:bodyPr>
          <a:lstStyle/>
          <a:p>
            <a:r>
              <a:rPr lang="en-CA" b="1" dirty="0" err="1" smtClean="0"/>
              <a:t>B</a:t>
            </a:r>
            <a:r>
              <a:rPr lang="en-CA" dirty="0" err="1" smtClean="0"/>
              <a:t>ricolage</a:t>
            </a:r>
            <a:r>
              <a:rPr lang="en-CA" dirty="0" smtClean="0"/>
              <a:t> – the doesn’t allow or cater for </a:t>
            </a:r>
            <a:r>
              <a:rPr lang="en-CA" dirty="0" err="1" smtClean="0"/>
              <a:t>bricolage</a:t>
            </a:r>
            <a:r>
              <a:rPr lang="en-CA" dirty="0" smtClean="0"/>
              <a:t>.</a:t>
            </a:r>
          </a:p>
          <a:p>
            <a:r>
              <a:rPr lang="en-CA" b="1" dirty="0" smtClean="0"/>
              <a:t>A</a:t>
            </a:r>
            <a:r>
              <a:rPr lang="en-CA" dirty="0" smtClean="0"/>
              <a:t>ffordances – </a:t>
            </a:r>
            <a:r>
              <a:rPr lang="en-CA" dirty="0" err="1" smtClean="0"/>
              <a:t>everage</a:t>
            </a:r>
            <a:r>
              <a:rPr lang="en-CA" dirty="0" smtClean="0"/>
              <a:t> the technology to improve learning and teaching.</a:t>
            </a:r>
          </a:p>
          <a:p>
            <a:r>
              <a:rPr lang="en-CA" b="1" dirty="0" smtClean="0"/>
              <a:t>D</a:t>
            </a:r>
            <a:r>
              <a:rPr lang="en-CA" dirty="0" smtClean="0"/>
              <a:t>istribution – implications for the institutional practice of e-learning."</a:t>
            </a:r>
          </a:p>
          <a:p>
            <a:endParaRPr lang="en-CA" dirty="0"/>
          </a:p>
        </p:txBody>
      </p:sp>
      <p:sp>
        <p:nvSpPr>
          <p:cNvPr id="4" name="Rectangle 3"/>
          <p:cNvSpPr/>
          <p:nvPr/>
        </p:nvSpPr>
        <p:spPr>
          <a:xfrm>
            <a:off x="270992" y="6262321"/>
            <a:ext cx="6606480" cy="369332"/>
          </a:xfrm>
          <a:prstGeom prst="rect">
            <a:avLst/>
          </a:prstGeom>
        </p:spPr>
        <p:txBody>
          <a:bodyPr wrap="square">
            <a:spAutoFit/>
          </a:bodyPr>
          <a:lstStyle/>
          <a:p>
            <a:r>
              <a:rPr lang="en-CA" dirty="0">
                <a:hlinkClick r:id="rId3"/>
              </a:rPr>
              <a:t>http://davidtjones.wordpress.com/2014/03/31/bim-and-bad/</a:t>
            </a:r>
            <a:endParaRPr lang="en-CA" dirty="0"/>
          </a:p>
        </p:txBody>
      </p:sp>
      <p:pic>
        <p:nvPicPr>
          <p:cNvPr id="9218" name="Picture 2" descr="http://intosoul.nl/wp-content/uploads/2012/09/michael-jackson-bad-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266400"/>
            <a:ext cx="2724274" cy="153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3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8408" y="161557"/>
            <a:ext cx="3528392" cy="5472608"/>
          </a:xfrm>
        </p:spPr>
        <p:txBody>
          <a:bodyPr>
            <a:normAutofit/>
          </a:bodyPr>
          <a:lstStyle/>
          <a:p>
            <a:pPr algn="r"/>
            <a:r>
              <a:rPr lang="en-CA" dirty="0" smtClean="0"/>
              <a:t>We need to question the presumption that we have too much or that it must be organized a certain way</a:t>
            </a:r>
            <a:endParaRPr lang="en-CA" dirty="0"/>
          </a:p>
        </p:txBody>
      </p:sp>
      <p:sp>
        <p:nvSpPr>
          <p:cNvPr id="3" name="Content Placeholder 2"/>
          <p:cNvSpPr>
            <a:spLocks noGrp="1"/>
          </p:cNvSpPr>
          <p:nvPr>
            <p:ph idx="1"/>
          </p:nvPr>
        </p:nvSpPr>
        <p:spPr>
          <a:xfrm>
            <a:off x="457200" y="3429000"/>
            <a:ext cx="4701208" cy="2697163"/>
          </a:xfrm>
        </p:spPr>
        <p:txBody>
          <a:bodyPr/>
          <a:lstStyle/>
          <a:p>
            <a:pPr marL="0" indent="0">
              <a:buNone/>
            </a:pPr>
            <a:r>
              <a:rPr lang="en-CA" dirty="0" smtClean="0"/>
              <a:t>Weinberger: We </a:t>
            </a:r>
            <a:r>
              <a:rPr lang="en-CA" dirty="0"/>
              <a:t>don't feel overloaded by the effects of 1.3 million apple pie recipes or 7.6 million cute cat photos. Why not?</a:t>
            </a:r>
          </a:p>
        </p:txBody>
      </p:sp>
      <p:pic>
        <p:nvPicPr>
          <p:cNvPr id="4" name="Picture 3"/>
          <p:cNvPicPr>
            <a:picLocks noChangeAspect="1"/>
          </p:cNvPicPr>
          <p:nvPr/>
        </p:nvPicPr>
        <p:blipFill>
          <a:blip r:embed="rId3"/>
          <a:stretch>
            <a:fillRect/>
          </a:stretch>
        </p:blipFill>
        <p:spPr>
          <a:xfrm>
            <a:off x="473605" y="260648"/>
            <a:ext cx="4296320" cy="3080858"/>
          </a:xfrm>
          <a:prstGeom prst="rect">
            <a:avLst/>
          </a:prstGeom>
        </p:spPr>
      </p:pic>
      <p:sp>
        <p:nvSpPr>
          <p:cNvPr id="5" name="Rectangle 4"/>
          <p:cNvSpPr/>
          <p:nvPr/>
        </p:nvSpPr>
        <p:spPr>
          <a:xfrm>
            <a:off x="476509" y="6010971"/>
            <a:ext cx="7542584" cy="646331"/>
          </a:xfrm>
          <a:prstGeom prst="rect">
            <a:avLst/>
          </a:prstGeom>
        </p:spPr>
        <p:txBody>
          <a:bodyPr wrap="square">
            <a:spAutoFit/>
          </a:bodyPr>
          <a:lstStyle/>
          <a:p>
            <a:r>
              <a:rPr lang="en-CA" dirty="0">
                <a:hlinkClick r:id="rId4"/>
              </a:rPr>
              <a:t>http://www.hyperorg.com/blogger/2014/05/11/2b2k-in-over-our-heads-my-simmons-commencement-address/</a:t>
            </a:r>
            <a:endParaRPr lang="en-CA" dirty="0"/>
          </a:p>
        </p:txBody>
      </p:sp>
    </p:spTree>
    <p:extLst>
      <p:ext uri="{BB962C8B-B14F-4D97-AF65-F5344CB8AC3E}">
        <p14:creationId xmlns:p14="http://schemas.microsoft.com/office/powerpoint/2010/main" val="1104601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50" y="476672"/>
            <a:ext cx="8229600" cy="1944216"/>
          </a:xfrm>
        </p:spPr>
        <p:txBody>
          <a:bodyPr>
            <a:noAutofit/>
          </a:bodyPr>
          <a:lstStyle/>
          <a:p>
            <a:pPr algn="r"/>
            <a:r>
              <a:rPr lang="en-CA" dirty="0" smtClean="0"/>
              <a:t>We’re not expected to </a:t>
            </a:r>
            <a:r>
              <a:rPr lang="en-CA" i="1" dirty="0" smtClean="0"/>
              <a:t>master</a:t>
            </a:r>
            <a:r>
              <a:rPr lang="en-CA" dirty="0" smtClean="0"/>
              <a:t> them. We’re expected to pick and choose and apply as needed</a:t>
            </a:r>
            <a:endParaRPr lang="en-CA" dirty="0"/>
          </a:p>
        </p:txBody>
      </p:sp>
      <p:pic>
        <p:nvPicPr>
          <p:cNvPr id="4" name="Picture 3"/>
          <p:cNvPicPr>
            <a:picLocks noChangeAspect="1"/>
          </p:cNvPicPr>
          <p:nvPr/>
        </p:nvPicPr>
        <p:blipFill>
          <a:blip r:embed="rId2"/>
          <a:stretch>
            <a:fillRect/>
          </a:stretch>
        </p:blipFill>
        <p:spPr>
          <a:xfrm>
            <a:off x="899592" y="2708920"/>
            <a:ext cx="5095875" cy="3609975"/>
          </a:xfrm>
          <a:prstGeom prst="rect">
            <a:avLst/>
          </a:prstGeom>
        </p:spPr>
      </p:pic>
    </p:spTree>
    <p:extLst>
      <p:ext uri="{BB962C8B-B14F-4D97-AF65-F5344CB8AC3E}">
        <p14:creationId xmlns:p14="http://schemas.microsoft.com/office/powerpoint/2010/main" val="3806620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1560" y="2715753"/>
            <a:ext cx="6162675" cy="3514725"/>
          </a:xfrm>
          <a:prstGeom prst="rect">
            <a:avLst/>
          </a:prstGeom>
        </p:spPr>
      </p:pic>
      <p:sp>
        <p:nvSpPr>
          <p:cNvPr id="2" name="Title 1"/>
          <p:cNvSpPr>
            <a:spLocks noGrp="1"/>
          </p:cNvSpPr>
          <p:nvPr>
            <p:ph type="title"/>
          </p:nvPr>
        </p:nvSpPr>
        <p:spPr>
          <a:xfrm>
            <a:off x="457200" y="274638"/>
            <a:ext cx="8229600" cy="2290266"/>
          </a:xfrm>
        </p:spPr>
        <p:txBody>
          <a:bodyPr>
            <a:normAutofit/>
          </a:bodyPr>
          <a:lstStyle/>
          <a:p>
            <a:pPr algn="l"/>
            <a:r>
              <a:rPr lang="en-CA" dirty="0" smtClean="0"/>
              <a:t>That’s the difference between </a:t>
            </a:r>
            <a:r>
              <a:rPr lang="en-CA" i="1" dirty="0" smtClean="0"/>
              <a:t>personal</a:t>
            </a:r>
            <a:r>
              <a:rPr lang="en-CA" dirty="0" smtClean="0"/>
              <a:t> learning and </a:t>
            </a:r>
            <a:r>
              <a:rPr lang="en-CA" i="1" dirty="0" smtClean="0"/>
              <a:t>personalized learning</a:t>
            </a:r>
            <a:endParaRPr lang="en-CA" dirty="0"/>
          </a:p>
        </p:txBody>
      </p:sp>
      <p:sp>
        <p:nvSpPr>
          <p:cNvPr id="3" name="Content Placeholder 2"/>
          <p:cNvSpPr>
            <a:spLocks noGrp="1"/>
          </p:cNvSpPr>
          <p:nvPr>
            <p:ph idx="1"/>
          </p:nvPr>
        </p:nvSpPr>
        <p:spPr>
          <a:xfrm>
            <a:off x="2810272" y="1916832"/>
            <a:ext cx="5842992" cy="3561259"/>
          </a:xfrm>
        </p:spPr>
        <p:txBody>
          <a:bodyPr>
            <a:normAutofit/>
          </a:bodyPr>
          <a:lstStyle/>
          <a:p>
            <a:pPr marL="0" indent="0" algn="r">
              <a:buNone/>
            </a:pPr>
            <a:r>
              <a:rPr lang="en-CA" dirty="0" smtClean="0"/>
              <a:t>‘personalized’ is off-the-shelf and customized from a menu of options; ‘personal’ is made to order (and generally made by hand and made by and for oneself)</a:t>
            </a:r>
            <a:endParaRPr lang="en-CA" dirty="0"/>
          </a:p>
        </p:txBody>
      </p:sp>
      <p:sp>
        <p:nvSpPr>
          <p:cNvPr id="4" name="Rectangle 3"/>
          <p:cNvSpPr/>
          <p:nvPr/>
        </p:nvSpPr>
        <p:spPr>
          <a:xfrm>
            <a:off x="2483768" y="6381328"/>
            <a:ext cx="6400800" cy="369332"/>
          </a:xfrm>
          <a:prstGeom prst="rect">
            <a:avLst/>
          </a:prstGeom>
        </p:spPr>
        <p:txBody>
          <a:bodyPr wrap="square">
            <a:spAutoFit/>
          </a:bodyPr>
          <a:lstStyle/>
          <a:p>
            <a:r>
              <a:rPr lang="en-CA" dirty="0">
                <a:hlinkClick r:id="rId4"/>
              </a:rPr>
              <a:t>http://www.irrodl.org/index.php/irrodl/article/view/1704/2834</a:t>
            </a:r>
            <a:endParaRPr lang="en-CA" dirty="0"/>
          </a:p>
        </p:txBody>
      </p:sp>
    </p:spTree>
    <p:extLst>
      <p:ext uri="{BB962C8B-B14F-4D97-AF65-F5344CB8AC3E}">
        <p14:creationId xmlns:p14="http://schemas.microsoft.com/office/powerpoint/2010/main" val="1941529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0648"/>
            <a:ext cx="8686800" cy="2002234"/>
          </a:xfrm>
        </p:spPr>
        <p:txBody>
          <a:bodyPr>
            <a:noAutofit/>
          </a:bodyPr>
          <a:lstStyle/>
          <a:p>
            <a:pPr algn="r"/>
            <a:r>
              <a:rPr lang="en-CA" dirty="0" smtClean="0"/>
              <a:t>Institutions understand </a:t>
            </a:r>
            <a:r>
              <a:rPr lang="en-CA" i="1" dirty="0" smtClean="0"/>
              <a:t>personalized. </a:t>
            </a:r>
            <a:r>
              <a:rPr lang="en-CA" dirty="0" smtClean="0"/>
              <a:t>But they don’t understand </a:t>
            </a:r>
            <a:r>
              <a:rPr lang="en-CA" i="1" dirty="0" smtClean="0"/>
              <a:t>personal</a:t>
            </a:r>
            <a:r>
              <a:rPr lang="en-CA" dirty="0" smtClean="0"/>
              <a:t>.</a:t>
            </a:r>
            <a:endParaRPr lang="en-CA" dirty="0"/>
          </a:p>
        </p:txBody>
      </p:sp>
      <p:sp>
        <p:nvSpPr>
          <p:cNvPr id="3" name="Content Placeholder 2"/>
          <p:cNvSpPr>
            <a:spLocks noGrp="1"/>
          </p:cNvSpPr>
          <p:nvPr>
            <p:ph idx="1"/>
          </p:nvPr>
        </p:nvSpPr>
        <p:spPr>
          <a:xfrm>
            <a:off x="457200" y="2132856"/>
            <a:ext cx="8229600" cy="3773016"/>
          </a:xfrm>
        </p:spPr>
        <p:txBody>
          <a:bodyPr>
            <a:normAutofit/>
          </a:bodyPr>
          <a:lstStyle/>
          <a:p>
            <a:r>
              <a:rPr lang="en-CA" dirty="0" smtClean="0"/>
              <a:t>“The </a:t>
            </a:r>
            <a:r>
              <a:rPr lang="en-CA" dirty="0"/>
              <a:t>widespread adoption of social media among students brings shared interactional practices that does not match university arrangements for learning. </a:t>
            </a:r>
            <a:endParaRPr lang="en-CA" dirty="0" smtClean="0"/>
          </a:p>
          <a:p>
            <a:r>
              <a:rPr lang="en-CA" dirty="0" smtClean="0"/>
              <a:t>“This</a:t>
            </a:r>
            <a:r>
              <a:rPr lang="en-CA" dirty="0"/>
              <a:t>, we argue, invites reappraisal of the framing of established educational practices and the metaphorical work that precedes it</a:t>
            </a:r>
            <a:r>
              <a:rPr lang="en-CA" dirty="0" smtClean="0"/>
              <a:t>.” </a:t>
            </a:r>
            <a:endParaRPr lang="en-CA" dirty="0"/>
          </a:p>
        </p:txBody>
      </p:sp>
      <p:sp>
        <p:nvSpPr>
          <p:cNvPr id="4" name="Rectangle 3"/>
          <p:cNvSpPr/>
          <p:nvPr/>
        </p:nvSpPr>
        <p:spPr>
          <a:xfrm>
            <a:off x="491171" y="5918629"/>
            <a:ext cx="8550696" cy="369332"/>
          </a:xfrm>
          <a:prstGeom prst="rect">
            <a:avLst/>
          </a:prstGeom>
        </p:spPr>
        <p:txBody>
          <a:bodyPr wrap="square">
            <a:spAutoFit/>
          </a:bodyPr>
          <a:lstStyle/>
          <a:p>
            <a:r>
              <a:rPr lang="en-CA" dirty="0">
                <a:hlinkClick r:id="rId3"/>
              </a:rPr>
              <a:t>http://www.networkedlearningconference.org.uk/abstracts/pdf/hannon.pdf</a:t>
            </a:r>
            <a:endParaRPr lang="en-CA" dirty="0"/>
          </a:p>
        </p:txBody>
      </p:sp>
    </p:spTree>
    <p:extLst>
      <p:ext uri="{BB962C8B-B14F-4D97-AF65-F5344CB8AC3E}">
        <p14:creationId xmlns:p14="http://schemas.microsoft.com/office/powerpoint/2010/main" val="2702468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4202"/>
          </a:xfrm>
        </p:spPr>
        <p:txBody>
          <a:bodyPr>
            <a:normAutofit/>
          </a:bodyPr>
          <a:lstStyle/>
          <a:p>
            <a:pPr algn="l"/>
            <a:r>
              <a:rPr lang="en-CA" dirty="0" smtClean="0"/>
              <a:t>Autonomy</a:t>
            </a:r>
            <a:r>
              <a:rPr lang="en-CA" dirty="0"/>
              <a:t>, rather than control, is essential in education</a:t>
            </a:r>
          </a:p>
        </p:txBody>
      </p:sp>
      <p:sp>
        <p:nvSpPr>
          <p:cNvPr id="3" name="Content Placeholder 2"/>
          <p:cNvSpPr>
            <a:spLocks noGrp="1"/>
          </p:cNvSpPr>
          <p:nvPr>
            <p:ph idx="1"/>
          </p:nvPr>
        </p:nvSpPr>
        <p:spPr>
          <a:xfrm>
            <a:off x="3253825" y="1963488"/>
            <a:ext cx="5915000" cy="3777283"/>
          </a:xfrm>
        </p:spPr>
        <p:txBody>
          <a:bodyPr>
            <a:normAutofit lnSpcReduction="10000"/>
          </a:bodyPr>
          <a:lstStyle/>
          <a:p>
            <a:pPr marL="0" indent="0">
              <a:buNone/>
            </a:pPr>
            <a:r>
              <a:rPr lang="en-CA" dirty="0" err="1" smtClean="0"/>
              <a:t>Satel</a:t>
            </a:r>
            <a:r>
              <a:rPr lang="en-CA" dirty="0" smtClean="0"/>
              <a:t>: Control </a:t>
            </a:r>
            <a:r>
              <a:rPr lang="en-CA" dirty="0"/>
              <a:t>is an illusion and always has been an illusion.  It is a Hobbesian paradox that we cannot enforce change unless change has </a:t>
            </a:r>
            <a:r>
              <a:rPr lang="en-CA" dirty="0" smtClean="0"/>
              <a:t>already occurred. Higher </a:t>
            </a:r>
            <a:r>
              <a:rPr lang="en-CA" dirty="0"/>
              <a:t>status—or even a persuasive presentation full of facts—is of limited utility.</a:t>
            </a:r>
          </a:p>
          <a:p>
            <a:pPr marL="0" indent="0">
              <a:buNone/>
            </a:pPr>
            <a:endParaRPr lang="en-CA" dirty="0"/>
          </a:p>
        </p:txBody>
      </p:sp>
      <p:sp>
        <p:nvSpPr>
          <p:cNvPr id="4" name="Rectangle 3"/>
          <p:cNvSpPr/>
          <p:nvPr/>
        </p:nvSpPr>
        <p:spPr>
          <a:xfrm>
            <a:off x="328006" y="5754472"/>
            <a:ext cx="8229165" cy="338554"/>
          </a:xfrm>
          <a:prstGeom prst="rect">
            <a:avLst/>
          </a:prstGeom>
        </p:spPr>
        <p:txBody>
          <a:bodyPr wrap="square">
            <a:spAutoFit/>
          </a:bodyPr>
          <a:lstStyle/>
          <a:p>
            <a:r>
              <a:rPr lang="en-CA" sz="1600" dirty="0">
                <a:hlinkClick r:id="rId3"/>
              </a:rPr>
              <a:t>http://blogs.hbr.org/2014/04/to-create-change-leadership-is-more-important-than-authority/</a:t>
            </a:r>
            <a:endParaRPr lang="en-CA" dirty="0"/>
          </a:p>
        </p:txBody>
      </p:sp>
      <p:pic>
        <p:nvPicPr>
          <p:cNvPr id="11266" name="Picture 2" descr="http://folk.uib.no/ebe053/hobbe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06" y="1988840"/>
            <a:ext cx="2857500" cy="34184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8006" y="6106727"/>
            <a:ext cx="6328977" cy="369332"/>
          </a:xfrm>
          <a:prstGeom prst="rect">
            <a:avLst/>
          </a:prstGeom>
        </p:spPr>
        <p:txBody>
          <a:bodyPr wrap="none">
            <a:spAutoFit/>
          </a:bodyPr>
          <a:lstStyle/>
          <a:p>
            <a:r>
              <a:rPr lang="en-CA" dirty="0" smtClean="0"/>
              <a:t>Image: Bill </a:t>
            </a:r>
            <a:r>
              <a:rPr lang="en-CA" dirty="0" err="1" smtClean="0"/>
              <a:t>Eatterson</a:t>
            </a:r>
            <a:r>
              <a:rPr lang="en-CA" dirty="0" smtClean="0"/>
              <a:t>  </a:t>
            </a:r>
            <a:r>
              <a:rPr lang="en-CA" dirty="0" smtClean="0">
                <a:hlinkClick r:id="rId5"/>
              </a:rPr>
              <a:t>http</a:t>
            </a:r>
            <a:r>
              <a:rPr lang="en-CA" dirty="0">
                <a:hlinkClick r:id="rId5"/>
              </a:rPr>
              <a:t>://</a:t>
            </a:r>
            <a:r>
              <a:rPr lang="en-CA" dirty="0" smtClean="0">
                <a:hlinkClick r:id="rId5"/>
              </a:rPr>
              <a:t>en.wikipedia.org/wiki/Bill_Watterson</a:t>
            </a:r>
            <a:r>
              <a:rPr lang="en-CA" dirty="0" smtClean="0"/>
              <a:t> </a:t>
            </a:r>
            <a:endParaRPr lang="en-CA" dirty="0"/>
          </a:p>
        </p:txBody>
      </p:sp>
    </p:spTree>
    <p:extLst>
      <p:ext uri="{BB962C8B-B14F-4D97-AF65-F5344CB8AC3E}">
        <p14:creationId xmlns:p14="http://schemas.microsoft.com/office/powerpoint/2010/main" val="3671156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98775" cy="4522514"/>
          </a:xfrm>
        </p:spPr>
        <p:txBody>
          <a:bodyPr>
            <a:noAutofit/>
          </a:bodyPr>
          <a:lstStyle/>
          <a:p>
            <a:pPr algn="l"/>
            <a:r>
              <a:rPr lang="en-CA" dirty="0" smtClean="0"/>
              <a:t>Economics students are calling for a shakeup of the way their subject is being taught</a:t>
            </a:r>
            <a:endParaRPr lang="en-CA" dirty="0"/>
          </a:p>
        </p:txBody>
      </p:sp>
      <p:sp>
        <p:nvSpPr>
          <p:cNvPr id="3" name="Content Placeholder 2"/>
          <p:cNvSpPr>
            <a:spLocks noGrp="1"/>
          </p:cNvSpPr>
          <p:nvPr>
            <p:ph idx="1"/>
          </p:nvPr>
        </p:nvSpPr>
        <p:spPr>
          <a:xfrm>
            <a:off x="4355975" y="2708920"/>
            <a:ext cx="4403921" cy="3672408"/>
          </a:xfrm>
        </p:spPr>
        <p:txBody>
          <a:bodyPr>
            <a:normAutofit lnSpcReduction="10000"/>
          </a:bodyPr>
          <a:lstStyle/>
          <a:p>
            <a:pPr marL="0" indent="0">
              <a:buNone/>
            </a:pPr>
            <a:r>
              <a:rPr lang="en-CA" dirty="0" smtClean="0"/>
              <a:t>“The </a:t>
            </a:r>
            <a:r>
              <a:rPr lang="en-CA" dirty="0"/>
              <a:t>dominance of narrow free-market theories at top universities harms the world's ability to confront challenges such as financial stability and climate </a:t>
            </a:r>
            <a:r>
              <a:rPr lang="en-CA" dirty="0" smtClean="0"/>
              <a:t>change”</a:t>
            </a:r>
            <a:endParaRPr lang="en-CA" dirty="0"/>
          </a:p>
        </p:txBody>
      </p:sp>
      <p:pic>
        <p:nvPicPr>
          <p:cNvPr id="1026" name="Picture 2" descr="Canary Wharf, Lon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098" y="486944"/>
            <a:ext cx="3349451" cy="20096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6354525"/>
            <a:ext cx="8784976" cy="338554"/>
          </a:xfrm>
          <a:prstGeom prst="rect">
            <a:avLst/>
          </a:prstGeom>
        </p:spPr>
        <p:txBody>
          <a:bodyPr wrap="square">
            <a:spAutoFit/>
          </a:bodyPr>
          <a:lstStyle/>
          <a:p>
            <a:r>
              <a:rPr lang="en-CA" sz="1600" dirty="0">
                <a:hlinkClick r:id="rId4"/>
              </a:rPr>
              <a:t>http://www.theguardian.com/education/2014/may/04/economics-students-overhaul-subject-teaching</a:t>
            </a:r>
            <a:endParaRPr lang="en-CA" sz="1600" dirty="0"/>
          </a:p>
        </p:txBody>
      </p:sp>
    </p:spTree>
    <p:extLst>
      <p:ext uri="{BB962C8B-B14F-4D97-AF65-F5344CB8AC3E}">
        <p14:creationId xmlns:p14="http://schemas.microsoft.com/office/powerpoint/2010/main" val="1486120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234482"/>
          </a:xfrm>
        </p:spPr>
        <p:txBody>
          <a:bodyPr>
            <a:normAutofit/>
          </a:bodyPr>
          <a:lstStyle/>
          <a:p>
            <a:pPr algn="l"/>
            <a:r>
              <a:rPr lang="en-CA" dirty="0" smtClean="0"/>
              <a:t>The </a:t>
            </a:r>
            <a:r>
              <a:rPr lang="en-CA" dirty="0"/>
              <a:t>design theories are nothing more than abstractions of the actual process, that they are most useful as descriptions of what was done, as opposed to prescriptions of what should be done</a:t>
            </a:r>
          </a:p>
        </p:txBody>
      </p:sp>
      <p:sp>
        <p:nvSpPr>
          <p:cNvPr id="3" name="Content Placeholder 2"/>
          <p:cNvSpPr>
            <a:spLocks noGrp="1"/>
          </p:cNvSpPr>
          <p:nvPr>
            <p:ph idx="1"/>
          </p:nvPr>
        </p:nvSpPr>
        <p:spPr>
          <a:xfrm>
            <a:off x="457200" y="4509120"/>
            <a:ext cx="8229600" cy="1112987"/>
          </a:xfrm>
        </p:spPr>
        <p:txBody>
          <a:bodyPr/>
          <a:lstStyle/>
          <a:p>
            <a:pPr algn="r"/>
            <a:r>
              <a:rPr lang="en-CA" dirty="0"/>
              <a:t>"designers should aim and accept that design is often based on informed guessing."</a:t>
            </a:r>
          </a:p>
          <a:p>
            <a:endParaRPr lang="en-CA" dirty="0"/>
          </a:p>
        </p:txBody>
      </p:sp>
      <p:sp>
        <p:nvSpPr>
          <p:cNvPr id="4" name="Rectangle 3"/>
          <p:cNvSpPr/>
          <p:nvPr/>
        </p:nvSpPr>
        <p:spPr>
          <a:xfrm>
            <a:off x="457200" y="5805264"/>
            <a:ext cx="8229600" cy="646331"/>
          </a:xfrm>
          <a:prstGeom prst="rect">
            <a:avLst/>
          </a:prstGeom>
        </p:spPr>
        <p:txBody>
          <a:bodyPr wrap="square">
            <a:spAutoFit/>
          </a:bodyPr>
          <a:lstStyle/>
          <a:p>
            <a:r>
              <a:rPr lang="en-CA" dirty="0">
                <a:hlinkClick r:id="rId3"/>
              </a:rPr>
              <a:t>http://flosse.blogging.fi/2010/12/27/designing-learning-tools-%E2%80%94-introduction-to-some-methodological-thoughts/</a:t>
            </a:r>
            <a:endParaRPr lang="en-CA" dirty="0"/>
          </a:p>
        </p:txBody>
      </p:sp>
    </p:spTree>
    <p:extLst>
      <p:ext uri="{BB962C8B-B14F-4D97-AF65-F5344CB8AC3E}">
        <p14:creationId xmlns:p14="http://schemas.microsoft.com/office/powerpoint/2010/main" val="3501546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922114"/>
          </a:xfrm>
        </p:spPr>
        <p:txBody>
          <a:bodyPr>
            <a:noAutofit/>
          </a:bodyPr>
          <a:lstStyle/>
          <a:p>
            <a:pPr algn="r"/>
            <a:r>
              <a:rPr lang="en-CA" dirty="0" smtClean="0"/>
              <a:t>The </a:t>
            </a:r>
            <a:r>
              <a:rPr lang="en-CA" i="1" dirty="0" smtClean="0"/>
              <a:t>personal</a:t>
            </a:r>
            <a:r>
              <a:rPr lang="en-CA" dirty="0" smtClean="0"/>
              <a:t> isn’t designed. It </a:t>
            </a:r>
            <a:r>
              <a:rPr lang="en-CA" dirty="0" smtClean="0"/>
              <a:t>is</a:t>
            </a:r>
            <a:endParaRPr lang="en-CA" dirty="0"/>
          </a:p>
        </p:txBody>
      </p:sp>
      <p:sp>
        <p:nvSpPr>
          <p:cNvPr id="3" name="Content Placeholder 2"/>
          <p:cNvSpPr>
            <a:spLocks noGrp="1"/>
          </p:cNvSpPr>
          <p:nvPr>
            <p:ph idx="1"/>
          </p:nvPr>
        </p:nvSpPr>
        <p:spPr>
          <a:xfrm>
            <a:off x="457200" y="4149080"/>
            <a:ext cx="8229600" cy="2121099"/>
          </a:xfrm>
        </p:spPr>
        <p:txBody>
          <a:bodyPr>
            <a:normAutofit/>
          </a:bodyPr>
          <a:lstStyle/>
          <a:p>
            <a:pPr marL="0" indent="0">
              <a:buNone/>
            </a:pPr>
            <a:r>
              <a:rPr lang="en-CA" dirty="0"/>
              <a:t>Each bird is actually reacting to the birds nearest to it, that the movement is the result of a series of short-range reactions... one bird's movement only affects its seven closest neighbors. </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96752"/>
            <a:ext cx="5048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531634" y="1057037"/>
            <a:ext cx="3155166" cy="2123658"/>
          </a:xfrm>
          <a:prstGeom prst="rect">
            <a:avLst/>
          </a:prstGeom>
        </p:spPr>
        <p:txBody>
          <a:bodyPr wrap="square">
            <a:spAutoFit/>
          </a:bodyPr>
          <a:lstStyle/>
          <a:p>
            <a:pPr algn="r"/>
            <a:r>
              <a:rPr lang="en-CA" sz="4400" dirty="0"/>
              <a:t>based on self-organization</a:t>
            </a:r>
          </a:p>
        </p:txBody>
      </p:sp>
      <p:sp>
        <p:nvSpPr>
          <p:cNvPr id="6" name="Rectangle 5"/>
          <p:cNvSpPr/>
          <p:nvPr/>
        </p:nvSpPr>
        <p:spPr>
          <a:xfrm>
            <a:off x="457200" y="6085513"/>
            <a:ext cx="7211144" cy="646331"/>
          </a:xfrm>
          <a:prstGeom prst="rect">
            <a:avLst/>
          </a:prstGeom>
        </p:spPr>
        <p:txBody>
          <a:bodyPr wrap="square">
            <a:spAutoFit/>
          </a:bodyPr>
          <a:lstStyle/>
          <a:p>
            <a:r>
              <a:rPr lang="en-CA" dirty="0">
                <a:hlinkClick r:id="rId4"/>
              </a:rPr>
              <a:t>http://www.wired.com/2010/06/starling-physics</a:t>
            </a:r>
            <a:r>
              <a:rPr lang="en-CA" dirty="0" smtClean="0">
                <a:hlinkClick r:id="rId4"/>
              </a:rPr>
              <a:t>/</a:t>
            </a:r>
            <a:endParaRPr lang="en-CA" dirty="0" smtClean="0"/>
          </a:p>
          <a:p>
            <a:r>
              <a:rPr lang="en-CA" dirty="0">
                <a:hlinkClick r:id="rId5"/>
              </a:rPr>
              <a:t>http://www.pnas.org/content/early/2010/06/11/1005766107.abstract</a:t>
            </a:r>
            <a:endParaRPr lang="en-CA" dirty="0"/>
          </a:p>
        </p:txBody>
      </p:sp>
    </p:spTree>
    <p:extLst>
      <p:ext uri="{BB962C8B-B14F-4D97-AF65-F5344CB8AC3E}">
        <p14:creationId xmlns:p14="http://schemas.microsoft.com/office/powerpoint/2010/main" val="13511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59216" cy="1570186"/>
          </a:xfrm>
        </p:spPr>
        <p:txBody>
          <a:bodyPr>
            <a:normAutofit/>
          </a:bodyPr>
          <a:lstStyle/>
          <a:p>
            <a:pPr algn="l"/>
            <a:r>
              <a:rPr lang="en-CA" dirty="0" smtClean="0"/>
              <a:t>The great wildebeest migration is a similarly unplanned event</a:t>
            </a:r>
            <a:endParaRPr lang="en-CA" dirty="0"/>
          </a:p>
        </p:txBody>
      </p:sp>
      <p:sp>
        <p:nvSpPr>
          <p:cNvPr id="3" name="Content Placeholder 2"/>
          <p:cNvSpPr>
            <a:spLocks noGrp="1"/>
          </p:cNvSpPr>
          <p:nvPr>
            <p:ph idx="1"/>
          </p:nvPr>
        </p:nvSpPr>
        <p:spPr>
          <a:xfrm>
            <a:off x="457200" y="4365104"/>
            <a:ext cx="8229600" cy="1761059"/>
          </a:xfrm>
        </p:spPr>
        <p:txBody>
          <a:bodyPr>
            <a:normAutofit fontScale="92500" lnSpcReduction="10000"/>
          </a:bodyPr>
          <a:lstStyle/>
          <a:p>
            <a:pPr marL="0" indent="0">
              <a:buNone/>
            </a:pPr>
            <a:r>
              <a:rPr lang="en-CA" dirty="0" smtClean="0"/>
              <a:t>“There </a:t>
            </a:r>
            <a:r>
              <a:rPr lang="en-CA" dirty="0"/>
              <a:t>is neither start nor finish to their endless search for food and water, as they circle the Serengeti- Mara ecosystem in a relentless sequence of life and </a:t>
            </a:r>
            <a:r>
              <a:rPr lang="en-CA" dirty="0" smtClean="0"/>
              <a:t>death…”</a:t>
            </a:r>
            <a:endParaRPr lang="en-CA" dirty="0"/>
          </a:p>
        </p:txBody>
      </p:sp>
      <p:pic>
        <p:nvPicPr>
          <p:cNvPr id="12290" name="Picture 2" descr="The grou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09092"/>
            <a:ext cx="4779764" cy="24770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205147"/>
            <a:ext cx="8478688" cy="369332"/>
          </a:xfrm>
          <a:prstGeom prst="rect">
            <a:avLst/>
          </a:prstGeom>
        </p:spPr>
        <p:txBody>
          <a:bodyPr wrap="square">
            <a:spAutoFit/>
          </a:bodyPr>
          <a:lstStyle/>
          <a:p>
            <a:r>
              <a:rPr lang="en-CA" dirty="0">
                <a:hlinkClick r:id="rId4"/>
              </a:rPr>
              <a:t>http://</a:t>
            </a:r>
            <a:r>
              <a:rPr lang="en-CA" dirty="0" smtClean="0">
                <a:hlinkClick r:id="rId4"/>
              </a:rPr>
              <a:t>www.maasaimara.com/entries/great-wildebeest-migration-maasai-mara</a:t>
            </a:r>
            <a:r>
              <a:rPr lang="en-CA" dirty="0" smtClean="0"/>
              <a:t> </a:t>
            </a:r>
            <a:endParaRPr lang="en-CA" dirty="0"/>
          </a:p>
        </p:txBody>
      </p:sp>
    </p:spTree>
    <p:extLst>
      <p:ext uri="{BB962C8B-B14F-4D97-AF65-F5344CB8AC3E}">
        <p14:creationId xmlns:p14="http://schemas.microsoft.com/office/powerpoint/2010/main" val="884206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normAutofit/>
          </a:bodyPr>
          <a:lstStyle/>
          <a:p>
            <a:pPr algn="l"/>
            <a:r>
              <a:rPr lang="en-CA" dirty="0" smtClean="0"/>
              <a:t>There is no single </a:t>
            </a:r>
            <a:r>
              <a:rPr lang="en-CA" i="1" dirty="0" smtClean="0"/>
              <a:t>cause</a:t>
            </a:r>
            <a:r>
              <a:rPr lang="en-CA" dirty="0" smtClean="0"/>
              <a:t> of events; landmark ideas are created by </a:t>
            </a:r>
            <a:r>
              <a:rPr lang="en-CA" i="1" dirty="0" smtClean="0"/>
              <a:t>societies</a:t>
            </a:r>
            <a:r>
              <a:rPr lang="en-CA" dirty="0" smtClean="0"/>
              <a:t>, not individuals</a:t>
            </a:r>
            <a:endParaRPr lang="en-CA" dirty="0"/>
          </a:p>
        </p:txBody>
      </p:sp>
      <p:sp>
        <p:nvSpPr>
          <p:cNvPr id="3" name="Content Placeholder 2"/>
          <p:cNvSpPr>
            <a:spLocks noGrp="1"/>
          </p:cNvSpPr>
          <p:nvPr>
            <p:ph idx="1"/>
          </p:nvPr>
        </p:nvSpPr>
        <p:spPr>
          <a:xfrm>
            <a:off x="3419872" y="2636912"/>
            <a:ext cx="5266928" cy="3489251"/>
          </a:xfrm>
        </p:spPr>
        <p:txBody>
          <a:bodyPr/>
          <a:lstStyle/>
          <a:p>
            <a:pPr marL="0" indent="0" algn="r">
              <a:buNone/>
            </a:pPr>
            <a:r>
              <a:rPr lang="en-CA" dirty="0" smtClean="0"/>
              <a:t>Charles Darwin’s grandfather, Erasmus, was </a:t>
            </a:r>
            <a:r>
              <a:rPr lang="en-CA" i="1" dirty="0" smtClean="0"/>
              <a:t>also</a:t>
            </a:r>
            <a:r>
              <a:rPr lang="en-CA" dirty="0" smtClean="0"/>
              <a:t> an evolutionist, as was this </a:t>
            </a:r>
            <a:r>
              <a:rPr lang="en-CA" dirty="0"/>
              <a:t>man, Jean Baptiste Lamarck.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72" y="2814674"/>
            <a:ext cx="323850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5980759"/>
            <a:ext cx="7902624" cy="646331"/>
          </a:xfrm>
          <a:prstGeom prst="rect">
            <a:avLst/>
          </a:prstGeom>
        </p:spPr>
        <p:txBody>
          <a:bodyPr wrap="square">
            <a:spAutoFit/>
          </a:bodyPr>
          <a:lstStyle/>
          <a:p>
            <a:r>
              <a:rPr lang="en-CA" dirty="0">
                <a:hlinkClick r:id="rId4"/>
              </a:rPr>
              <a:t>http://hplusmagazine.com/2014/04/24/lamarckian-inheritance-passing-what-you-have-learned-to-your-children</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742857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7238" y="486854"/>
            <a:ext cx="4059344" cy="3158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4690864" cy="5098578"/>
          </a:xfrm>
        </p:spPr>
        <p:txBody>
          <a:bodyPr>
            <a:normAutofit/>
          </a:bodyPr>
          <a:lstStyle/>
          <a:p>
            <a:pPr algn="l"/>
            <a:r>
              <a:rPr lang="en-CA" dirty="0" smtClean="0"/>
              <a:t>Hashtags: categorizing using self-organizing networks rather than standard metadata and ontologies</a:t>
            </a:r>
            <a:endParaRPr lang="en-CA" dirty="0"/>
          </a:p>
        </p:txBody>
      </p:sp>
      <p:sp>
        <p:nvSpPr>
          <p:cNvPr id="3" name="Content Placeholder 2"/>
          <p:cNvSpPr>
            <a:spLocks noGrp="1"/>
          </p:cNvSpPr>
          <p:nvPr>
            <p:ph idx="1"/>
          </p:nvPr>
        </p:nvSpPr>
        <p:spPr>
          <a:xfrm>
            <a:off x="4283968" y="3933056"/>
            <a:ext cx="4402832" cy="2193107"/>
          </a:xfrm>
        </p:spPr>
        <p:txBody>
          <a:bodyPr/>
          <a:lstStyle/>
          <a:p>
            <a:pPr marL="0" indent="0">
              <a:buNone/>
            </a:pPr>
            <a:r>
              <a:rPr lang="en-CA" dirty="0"/>
              <a:t>Though commonly associated with Twitter, they existed before Twitter monetized them</a:t>
            </a:r>
          </a:p>
        </p:txBody>
      </p:sp>
      <p:sp>
        <p:nvSpPr>
          <p:cNvPr id="5" name="Rectangle 4"/>
          <p:cNvSpPr/>
          <p:nvPr/>
        </p:nvSpPr>
        <p:spPr>
          <a:xfrm>
            <a:off x="404664" y="6044863"/>
            <a:ext cx="7758608" cy="369332"/>
          </a:xfrm>
          <a:prstGeom prst="rect">
            <a:avLst/>
          </a:prstGeom>
        </p:spPr>
        <p:txBody>
          <a:bodyPr wrap="square">
            <a:spAutoFit/>
          </a:bodyPr>
          <a:lstStyle/>
          <a:p>
            <a:r>
              <a:rPr lang="en-CA" dirty="0">
                <a:hlinkClick r:id="rId4"/>
              </a:rPr>
              <a:t>http://tressiemc.com/2014/04/23/another-post-about-hashtags-no-seriously/</a:t>
            </a:r>
            <a:endParaRPr lang="en-CA" dirty="0"/>
          </a:p>
        </p:txBody>
      </p:sp>
    </p:spTree>
    <p:extLst>
      <p:ext uri="{BB962C8B-B14F-4D97-AF65-F5344CB8AC3E}">
        <p14:creationId xmlns:p14="http://schemas.microsoft.com/office/powerpoint/2010/main" val="3303817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52" y="332656"/>
            <a:ext cx="7283152" cy="1800200"/>
          </a:xfrm>
        </p:spPr>
        <p:txBody>
          <a:bodyPr>
            <a:normAutofit/>
          </a:bodyPr>
          <a:lstStyle/>
          <a:p>
            <a:pPr algn="r"/>
            <a:r>
              <a:rPr lang="en-CA" dirty="0" smtClean="0"/>
              <a:t>Hashtag networks can be seen as self-organizing ideas</a:t>
            </a:r>
            <a:endParaRPr lang="en-CA" dirty="0"/>
          </a:p>
        </p:txBody>
      </p:sp>
      <p:sp>
        <p:nvSpPr>
          <p:cNvPr id="3" name="Content Placeholder 2"/>
          <p:cNvSpPr>
            <a:spLocks noGrp="1"/>
          </p:cNvSpPr>
          <p:nvPr>
            <p:ph idx="1"/>
          </p:nvPr>
        </p:nvSpPr>
        <p:spPr>
          <a:xfrm>
            <a:off x="457200" y="2348880"/>
            <a:ext cx="3754760" cy="3777283"/>
          </a:xfrm>
        </p:spPr>
        <p:txBody>
          <a:bodyPr/>
          <a:lstStyle/>
          <a:p>
            <a:pPr marL="0" indent="0">
              <a:buNone/>
            </a:pPr>
            <a:r>
              <a:rPr lang="en-CA" dirty="0"/>
              <a:t>A concept map isn't the same as a network. But </a:t>
            </a:r>
            <a:r>
              <a:rPr lang="en-CA" i="1" dirty="0"/>
              <a:t>insofar as concepts </a:t>
            </a:r>
            <a:r>
              <a:rPr lang="en-CA" dirty="0"/>
              <a:t>are </a:t>
            </a:r>
            <a:r>
              <a:rPr lang="en-CA" i="1" dirty="0"/>
              <a:t>dynamic, interacting things</a:t>
            </a:r>
            <a:r>
              <a:rPr lang="en-CA" dirty="0"/>
              <a:t> they can and do form networks.</a:t>
            </a:r>
          </a:p>
          <a:p>
            <a:endParaRPr lang="en-CA" dirty="0"/>
          </a:p>
        </p:txBody>
      </p:sp>
      <p:sp>
        <p:nvSpPr>
          <p:cNvPr id="4" name="Rectangle 3"/>
          <p:cNvSpPr/>
          <p:nvPr/>
        </p:nvSpPr>
        <p:spPr>
          <a:xfrm>
            <a:off x="457200" y="5941497"/>
            <a:ext cx="9054752" cy="369332"/>
          </a:xfrm>
          <a:prstGeom prst="rect">
            <a:avLst/>
          </a:prstGeom>
        </p:spPr>
        <p:txBody>
          <a:bodyPr wrap="square">
            <a:spAutoFit/>
          </a:bodyPr>
          <a:lstStyle/>
          <a:p>
            <a:r>
              <a:rPr lang="en-CA" dirty="0">
                <a:hlinkClick r:id="rId3"/>
              </a:rPr>
              <a:t>http://x28newblog.wordpress.com/2014/04/25/conceptual-connections-once-again</a:t>
            </a:r>
            <a:r>
              <a:rPr lang="en-CA" dirty="0" smtClean="0">
                <a:hlinkClick r:id="rId3"/>
              </a:rPr>
              <a:t>/</a:t>
            </a:r>
            <a:r>
              <a:rPr lang="en-CA" dirty="0" smtClean="0"/>
              <a:t> </a:t>
            </a:r>
            <a:endParaRPr lang="en-CA" dirty="0"/>
          </a:p>
        </p:txBody>
      </p:sp>
      <p:pic>
        <p:nvPicPr>
          <p:cNvPr id="13314" name="Picture 2" descr="bounc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492895"/>
            <a:ext cx="3659520" cy="3232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98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04" y="274638"/>
            <a:ext cx="8189495" cy="1143000"/>
          </a:xfrm>
        </p:spPr>
        <p:txBody>
          <a:bodyPr/>
          <a:lstStyle/>
          <a:p>
            <a:pPr algn="l"/>
            <a:r>
              <a:rPr lang="en-CA" dirty="0" smtClean="0"/>
              <a:t>Mary Meeker…</a:t>
            </a:r>
            <a:endParaRPr lang="en-CA" dirty="0"/>
          </a:p>
        </p:txBody>
      </p:sp>
      <p:sp>
        <p:nvSpPr>
          <p:cNvPr id="3" name="Content Placeholder 2"/>
          <p:cNvSpPr>
            <a:spLocks noGrp="1"/>
          </p:cNvSpPr>
          <p:nvPr>
            <p:ph idx="1"/>
          </p:nvPr>
        </p:nvSpPr>
        <p:spPr>
          <a:xfrm>
            <a:off x="457200" y="1600200"/>
            <a:ext cx="3826768" cy="4525963"/>
          </a:xfrm>
        </p:spPr>
        <p:txBody>
          <a:bodyPr>
            <a:normAutofit/>
          </a:bodyPr>
          <a:lstStyle/>
          <a:p>
            <a:pPr marL="0" indent="0">
              <a:buNone/>
            </a:pPr>
            <a:r>
              <a:rPr lang="en-CA" dirty="0" smtClean="0"/>
              <a:t>The </a:t>
            </a:r>
            <a:r>
              <a:rPr lang="en-CA" dirty="0"/>
              <a:t>rise of mobile, the proliferation of </a:t>
            </a:r>
            <a:r>
              <a:rPr lang="en-CA" dirty="0" smtClean="0"/>
              <a:t>apps... "</a:t>
            </a:r>
            <a:r>
              <a:rPr lang="en-CA" dirty="0"/>
              <a:t>the edge is becoming more important than the node"</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772816"/>
            <a:ext cx="4032448"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4646602"/>
            <a:ext cx="3466728" cy="1477328"/>
          </a:xfrm>
          <a:prstGeom prst="rect">
            <a:avLst/>
          </a:prstGeom>
        </p:spPr>
        <p:txBody>
          <a:bodyPr wrap="square">
            <a:spAutoFit/>
          </a:bodyPr>
          <a:lstStyle/>
          <a:p>
            <a:r>
              <a:rPr lang="en-CA" dirty="0">
                <a:hlinkClick r:id="rId4"/>
              </a:rPr>
              <a:t>http://</a:t>
            </a:r>
            <a:r>
              <a:rPr lang="en-CA" dirty="0" smtClean="0">
                <a:hlinkClick r:id="rId4"/>
              </a:rPr>
              <a:t>www.businessinsider.com/mary-meekers-2014-internet-presentation-2014-5</a:t>
            </a:r>
            <a:endParaRPr lang="en-CA" dirty="0" smtClean="0"/>
          </a:p>
          <a:p>
            <a:endParaRPr lang="en-CA" dirty="0"/>
          </a:p>
          <a:p>
            <a:r>
              <a:rPr lang="en-CA" dirty="0" smtClean="0"/>
              <a:t>Photo: J.D. Lasica</a:t>
            </a:r>
            <a:endParaRPr lang="en-CA" dirty="0"/>
          </a:p>
        </p:txBody>
      </p:sp>
    </p:spTree>
    <p:extLst>
      <p:ext uri="{BB962C8B-B14F-4D97-AF65-F5344CB8AC3E}">
        <p14:creationId xmlns:p14="http://schemas.microsoft.com/office/powerpoint/2010/main" val="1715809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51104" cy="2074242"/>
          </a:xfrm>
        </p:spPr>
        <p:txBody>
          <a:bodyPr>
            <a:noAutofit/>
          </a:bodyPr>
          <a:lstStyle/>
          <a:p>
            <a:pPr algn="l"/>
            <a:r>
              <a:rPr lang="en-CA" dirty="0" smtClean="0"/>
              <a:t>Students in academia: not the start of a trend, but the continuation of one</a:t>
            </a:r>
            <a:endParaRPr lang="en-CA" dirty="0"/>
          </a:p>
        </p:txBody>
      </p:sp>
      <p:sp>
        <p:nvSpPr>
          <p:cNvPr id="3" name="Content Placeholder 2"/>
          <p:cNvSpPr>
            <a:spLocks noGrp="1"/>
          </p:cNvSpPr>
          <p:nvPr>
            <p:ph idx="1"/>
          </p:nvPr>
        </p:nvSpPr>
        <p:spPr>
          <a:xfrm>
            <a:off x="4499992" y="2492896"/>
            <a:ext cx="4186808" cy="3633267"/>
          </a:xfrm>
        </p:spPr>
        <p:txBody>
          <a:bodyPr/>
          <a:lstStyle/>
          <a:p>
            <a:pPr marL="0" indent="0">
              <a:buNone/>
            </a:pPr>
            <a:r>
              <a:rPr lang="en-CA" dirty="0"/>
              <a:t>Even a search for Ed Tech student panels specifically yields more than 2,000 results.  So I think that the trend is well-established;</a:t>
            </a:r>
          </a:p>
          <a:p>
            <a:pPr marL="0" indent="0">
              <a:buNone/>
            </a:pP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636912"/>
            <a:ext cx="355727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47065" y="5602360"/>
            <a:ext cx="8622704" cy="923330"/>
          </a:xfrm>
          <a:prstGeom prst="rect">
            <a:avLst/>
          </a:prstGeom>
        </p:spPr>
        <p:txBody>
          <a:bodyPr wrap="square">
            <a:spAutoFit/>
          </a:bodyPr>
          <a:lstStyle/>
          <a:p>
            <a:r>
              <a:rPr lang="en-CA" dirty="0">
                <a:hlinkClick r:id="rId4"/>
              </a:rPr>
              <a:t>http://</a:t>
            </a:r>
            <a:r>
              <a:rPr lang="en-CA" dirty="0" smtClean="0">
                <a:hlinkClick r:id="rId4"/>
              </a:rPr>
              <a:t>mfeldstein.com/three-makes-movement-branson-creates-youth-panel-student-voice-ed-tech</a:t>
            </a:r>
            <a:r>
              <a:rPr lang="en-CA" dirty="0" smtClean="0"/>
              <a:t> </a:t>
            </a:r>
          </a:p>
          <a:p>
            <a:r>
              <a:rPr lang="en-CA" dirty="0"/>
              <a:t>Photo: student Rachel Winston, who gave a keynote address at Alt-C last year</a:t>
            </a:r>
          </a:p>
        </p:txBody>
      </p:sp>
    </p:spTree>
    <p:extLst>
      <p:ext uri="{BB962C8B-B14F-4D97-AF65-F5344CB8AC3E}">
        <p14:creationId xmlns:p14="http://schemas.microsoft.com/office/powerpoint/2010/main" val="3639204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43192" cy="1858218"/>
          </a:xfrm>
        </p:spPr>
        <p:txBody>
          <a:bodyPr>
            <a:normAutofit/>
          </a:bodyPr>
          <a:lstStyle/>
          <a:p>
            <a:pPr algn="r"/>
            <a:r>
              <a:rPr lang="en-CA" dirty="0" smtClean="0"/>
              <a:t>Watters: the future of </a:t>
            </a:r>
            <a:r>
              <a:rPr lang="en-CA" dirty="0" err="1" smtClean="0"/>
              <a:t>ed</a:t>
            </a:r>
            <a:r>
              <a:rPr lang="en-CA" dirty="0" smtClean="0"/>
              <a:t> tech is a reclamation project</a:t>
            </a:r>
            <a:endParaRPr lang="en-CA" dirty="0"/>
          </a:p>
        </p:txBody>
      </p:sp>
      <p:sp>
        <p:nvSpPr>
          <p:cNvPr id="3" name="Content Placeholder 2"/>
          <p:cNvSpPr>
            <a:spLocks noGrp="1"/>
          </p:cNvSpPr>
          <p:nvPr>
            <p:ph idx="1"/>
          </p:nvPr>
        </p:nvSpPr>
        <p:spPr>
          <a:xfrm>
            <a:off x="3769568" y="1999886"/>
            <a:ext cx="4330824" cy="3744416"/>
          </a:xfrm>
        </p:spPr>
        <p:txBody>
          <a:bodyPr/>
          <a:lstStyle/>
          <a:p>
            <a:pPr marL="0" indent="0">
              <a:buNone/>
            </a:pPr>
            <a:r>
              <a:rPr lang="en-CA" dirty="0" smtClean="0"/>
              <a:t>“We </a:t>
            </a:r>
            <a:r>
              <a:rPr lang="en-CA" dirty="0"/>
              <a:t>can reclaim the Web and more broadly </a:t>
            </a:r>
            <a:r>
              <a:rPr lang="en-CA" dirty="0" err="1"/>
              <a:t>ed</a:t>
            </a:r>
            <a:r>
              <a:rPr lang="en-CA" dirty="0"/>
              <a:t>-tech for teaching and learning. But we must reclaim control of the data, content, and knowledge we create</a:t>
            </a:r>
            <a:r>
              <a:rPr lang="en-CA" dirty="0" smtClean="0"/>
              <a:t>.”</a:t>
            </a:r>
            <a:endParaRPr lang="en-CA" dirty="0"/>
          </a:p>
        </p:txBody>
      </p:sp>
      <p:pic>
        <p:nvPicPr>
          <p:cNvPr id="4" name="Picture 3"/>
          <p:cNvPicPr>
            <a:picLocks noChangeAspect="1"/>
          </p:cNvPicPr>
          <p:nvPr/>
        </p:nvPicPr>
        <p:blipFill>
          <a:blip r:embed="rId3"/>
          <a:stretch>
            <a:fillRect/>
          </a:stretch>
        </p:blipFill>
        <p:spPr>
          <a:xfrm>
            <a:off x="479775" y="2102423"/>
            <a:ext cx="2738240" cy="3559100"/>
          </a:xfrm>
          <a:prstGeom prst="rect">
            <a:avLst/>
          </a:prstGeom>
        </p:spPr>
      </p:pic>
      <p:sp>
        <p:nvSpPr>
          <p:cNvPr id="5" name="Rectangle 4"/>
          <p:cNvSpPr/>
          <p:nvPr/>
        </p:nvSpPr>
        <p:spPr>
          <a:xfrm>
            <a:off x="457200" y="5827080"/>
            <a:ext cx="8194951" cy="923330"/>
          </a:xfrm>
          <a:prstGeom prst="rect">
            <a:avLst/>
          </a:prstGeom>
        </p:spPr>
        <p:txBody>
          <a:bodyPr wrap="square">
            <a:spAutoFit/>
          </a:bodyPr>
          <a:lstStyle/>
          <a:p>
            <a:r>
              <a:rPr lang="en-CA" dirty="0">
                <a:hlinkClick r:id="rId4"/>
              </a:rPr>
              <a:t>http://www.hackeducation.com/2014/05/22/alberta-digital-learning-forum</a:t>
            </a:r>
            <a:r>
              <a:rPr lang="en-CA" dirty="0" smtClean="0">
                <a:hlinkClick r:id="rId4"/>
              </a:rPr>
              <a:t>/</a:t>
            </a:r>
            <a:r>
              <a:rPr lang="en-CA" dirty="0" smtClean="0"/>
              <a:t> </a:t>
            </a:r>
          </a:p>
          <a:p>
            <a:r>
              <a:rPr lang="en-CA" dirty="0" smtClean="0"/>
              <a:t>Photo: </a:t>
            </a:r>
            <a:r>
              <a:rPr lang="en-CA" dirty="0" smtClean="0">
                <a:hlinkClick r:id="rId5"/>
              </a:rPr>
              <a:t>http</a:t>
            </a:r>
            <a:r>
              <a:rPr lang="en-CA" dirty="0">
                <a:hlinkClick r:id="rId5"/>
              </a:rPr>
              <a:t>://siliconslopes.com/2013/06/instructure-co-founder-apis-in-ed-tech-will-provide-open-dialogue</a:t>
            </a:r>
            <a:r>
              <a:rPr lang="en-CA" dirty="0" smtClean="0">
                <a:hlinkClick r:id="rId5"/>
              </a:rPr>
              <a:t>/</a:t>
            </a:r>
            <a:r>
              <a:rPr lang="en-CA" dirty="0" smtClean="0"/>
              <a:t> </a:t>
            </a:r>
            <a:endParaRPr lang="en-CA" dirty="0"/>
          </a:p>
        </p:txBody>
      </p:sp>
    </p:spTree>
    <p:extLst>
      <p:ext uri="{BB962C8B-B14F-4D97-AF65-F5344CB8AC3E}">
        <p14:creationId xmlns:p14="http://schemas.microsoft.com/office/powerpoint/2010/main" val="1211042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0"/>
            <a:ext cx="4176464" cy="6394722"/>
          </a:xfrm>
        </p:spPr>
        <p:txBody>
          <a:bodyPr>
            <a:noAutofit/>
          </a:bodyPr>
          <a:lstStyle/>
          <a:p>
            <a:pPr algn="r"/>
            <a:r>
              <a:rPr lang="en-CA" dirty="0"/>
              <a:t>We are not resources to be mined. Learners do not enter our schools and in our libraries to become products for the textbook industry </a:t>
            </a:r>
          </a:p>
        </p:txBody>
      </p:sp>
      <p:sp>
        <p:nvSpPr>
          <p:cNvPr id="3" name="Content Placeholder 2"/>
          <p:cNvSpPr>
            <a:spLocks noGrp="1"/>
          </p:cNvSpPr>
          <p:nvPr>
            <p:ph idx="1"/>
          </p:nvPr>
        </p:nvSpPr>
        <p:spPr>
          <a:xfrm>
            <a:off x="395536" y="3284984"/>
            <a:ext cx="3826768" cy="3273227"/>
          </a:xfrm>
        </p:spPr>
        <p:txBody>
          <a:bodyPr/>
          <a:lstStyle/>
          <a:p>
            <a:pPr marL="0" indent="0">
              <a:buNone/>
            </a:pPr>
            <a:r>
              <a:rPr lang="en-CA" dirty="0"/>
              <a:t>Lucy </a:t>
            </a:r>
            <a:r>
              <a:rPr lang="en-CA" dirty="0" smtClean="0"/>
              <a:t>Gray, who </a:t>
            </a:r>
            <a:r>
              <a:rPr lang="en-CA" dirty="0"/>
              <a:t>saw all of her </a:t>
            </a:r>
            <a:r>
              <a:rPr lang="en-CA" dirty="0" err="1"/>
              <a:t>Slideshare</a:t>
            </a:r>
            <a:r>
              <a:rPr lang="en-CA" dirty="0"/>
              <a:t> presentations deleted and her account closed without notice or explanation.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039" y="1151384"/>
            <a:ext cx="14287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2090" y="6367556"/>
            <a:ext cx="8982744" cy="369332"/>
          </a:xfrm>
          <a:prstGeom prst="rect">
            <a:avLst/>
          </a:prstGeom>
        </p:spPr>
        <p:txBody>
          <a:bodyPr wrap="square">
            <a:spAutoFit/>
          </a:bodyPr>
          <a:lstStyle/>
          <a:p>
            <a:r>
              <a:rPr lang="en-CA" dirty="0">
                <a:hlinkClick r:id="rId4"/>
              </a:rPr>
              <a:t>http://www.lucygray.org/weblog/2014/04/shame-on-slideshare-and-lessons-learned.html</a:t>
            </a:r>
            <a:endParaRPr lang="en-CA" dirty="0"/>
          </a:p>
        </p:txBody>
      </p:sp>
    </p:spTree>
    <p:extLst>
      <p:ext uri="{BB962C8B-B14F-4D97-AF65-F5344CB8AC3E}">
        <p14:creationId xmlns:p14="http://schemas.microsoft.com/office/powerpoint/2010/main" val="1847936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786210"/>
          </a:xfrm>
        </p:spPr>
        <p:txBody>
          <a:bodyPr>
            <a:noAutofit/>
          </a:bodyPr>
          <a:lstStyle/>
          <a:p>
            <a:pPr algn="l"/>
            <a:r>
              <a:rPr lang="en-CA" dirty="0"/>
              <a:t>Professors meanwhile are still trying to ban laptops from the classroom</a:t>
            </a:r>
          </a:p>
        </p:txBody>
      </p:sp>
      <p:sp>
        <p:nvSpPr>
          <p:cNvPr id="3" name="Content Placeholder 2"/>
          <p:cNvSpPr>
            <a:spLocks noGrp="1"/>
          </p:cNvSpPr>
          <p:nvPr>
            <p:ph idx="1"/>
          </p:nvPr>
        </p:nvSpPr>
        <p:spPr>
          <a:xfrm>
            <a:off x="4211960" y="2027294"/>
            <a:ext cx="4618856" cy="3633267"/>
          </a:xfrm>
        </p:spPr>
        <p:txBody>
          <a:bodyPr>
            <a:normAutofit fontScale="92500" lnSpcReduction="10000"/>
          </a:bodyPr>
          <a:lstStyle/>
          <a:p>
            <a:r>
              <a:rPr lang="en-CA" dirty="0" smtClean="0"/>
              <a:t>Dan </a:t>
            </a:r>
            <a:r>
              <a:rPr lang="en-CA" dirty="0" err="1" smtClean="0"/>
              <a:t>Rockmore</a:t>
            </a:r>
            <a:r>
              <a:rPr lang="en-CA" dirty="0"/>
              <a:t>: “Our “digital assistants” are platforms for play and </a:t>
            </a:r>
            <a:r>
              <a:rPr lang="en-CA" dirty="0" smtClean="0"/>
              <a:t>socializing”</a:t>
            </a:r>
          </a:p>
          <a:p>
            <a:r>
              <a:rPr lang="en-CA" dirty="0" smtClean="0"/>
              <a:t>The study </a:t>
            </a:r>
            <a:r>
              <a:rPr lang="en-CA" dirty="0"/>
              <a:t>(comparing taking notes by typing and by hand) should be rejected as irrelevant</a:t>
            </a:r>
          </a:p>
        </p:txBody>
      </p:sp>
      <p:sp>
        <p:nvSpPr>
          <p:cNvPr id="4" name="Rectangle 3"/>
          <p:cNvSpPr/>
          <p:nvPr/>
        </p:nvSpPr>
        <p:spPr>
          <a:xfrm>
            <a:off x="496144" y="6096546"/>
            <a:ext cx="8190656" cy="461665"/>
          </a:xfrm>
          <a:prstGeom prst="rect">
            <a:avLst/>
          </a:prstGeom>
        </p:spPr>
        <p:txBody>
          <a:bodyPr wrap="square">
            <a:spAutoFit/>
          </a:bodyPr>
          <a:lstStyle/>
          <a:p>
            <a:r>
              <a:rPr lang="en-CA" sz="1200" dirty="0" err="1" smtClean="0"/>
              <a:t>Rockmore</a:t>
            </a:r>
            <a:r>
              <a:rPr lang="en-CA" sz="1200" dirty="0" smtClean="0"/>
              <a:t>: </a:t>
            </a:r>
            <a:r>
              <a:rPr lang="en-CA" sz="1200" dirty="0" smtClean="0">
                <a:hlinkClick r:id="rId3"/>
              </a:rPr>
              <a:t>http</a:t>
            </a:r>
            <a:r>
              <a:rPr lang="en-CA" sz="1200" dirty="0">
                <a:hlinkClick r:id="rId3"/>
              </a:rPr>
              <a:t>://</a:t>
            </a:r>
            <a:r>
              <a:rPr lang="en-CA" sz="1200" dirty="0" smtClean="0">
                <a:hlinkClick r:id="rId3"/>
              </a:rPr>
              <a:t>www.newyorker.com/online/blogs/elements/2014/06/the-case-for-banning-laptops-in-the-classroom.html</a:t>
            </a:r>
            <a:endParaRPr lang="en-CA" sz="1200" dirty="0" smtClean="0"/>
          </a:p>
          <a:p>
            <a:r>
              <a:rPr lang="en-CA" sz="1200" dirty="0" smtClean="0"/>
              <a:t>Talbert: </a:t>
            </a:r>
            <a:r>
              <a:rPr lang="en-CA" sz="1200" dirty="0">
                <a:hlinkClick r:id="rId4"/>
              </a:rPr>
              <a:t>http://chronicle.com/blognetwork/castingoutnines/2014/06/13/three-issues-with-the-case-for-banning-laptops</a:t>
            </a:r>
            <a:endParaRPr lang="en-CA" sz="1200"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91" y="2098134"/>
            <a:ext cx="364377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788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Known</a:t>
            </a:r>
            <a:endParaRPr lang="en-CA" dirty="0"/>
          </a:p>
        </p:txBody>
      </p:sp>
      <p:sp>
        <p:nvSpPr>
          <p:cNvPr id="3" name="Content Placeholder 2"/>
          <p:cNvSpPr>
            <a:spLocks noGrp="1"/>
          </p:cNvSpPr>
          <p:nvPr>
            <p:ph idx="1"/>
          </p:nvPr>
        </p:nvSpPr>
        <p:spPr>
          <a:xfrm>
            <a:off x="457200" y="1600200"/>
            <a:ext cx="3826768" cy="4525963"/>
          </a:xfrm>
        </p:spPr>
        <p:txBody>
          <a:bodyPr/>
          <a:lstStyle/>
          <a:p>
            <a:pPr marL="0" indent="0">
              <a:buNone/>
            </a:pPr>
            <a:r>
              <a:rPr lang="en-CA" dirty="0" smtClean="0"/>
              <a:t>“You </a:t>
            </a:r>
            <a:r>
              <a:rPr lang="en-CA" dirty="0"/>
              <a:t>can still share </a:t>
            </a:r>
            <a:r>
              <a:rPr lang="en-CA" dirty="0" err="1"/>
              <a:t>selfies</a:t>
            </a:r>
            <a:r>
              <a:rPr lang="en-CA" dirty="0"/>
              <a:t>, make friends, listen to music together and share links, but now you do it in a space that's really yours, and that you get to have more control over</a:t>
            </a:r>
            <a:r>
              <a:rPr lang="en-CA" dirty="0" smtClean="0"/>
              <a:t>.”</a:t>
            </a:r>
            <a:endParaRPr lang="en-CA" dirty="0"/>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20688"/>
            <a:ext cx="3480724" cy="231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6672" y="6124059"/>
            <a:ext cx="8478688" cy="369332"/>
          </a:xfrm>
          <a:prstGeom prst="rect">
            <a:avLst/>
          </a:prstGeom>
        </p:spPr>
        <p:txBody>
          <a:bodyPr wrap="square">
            <a:spAutoFit/>
          </a:bodyPr>
          <a:lstStyle/>
          <a:p>
            <a:r>
              <a:rPr lang="en-CA" dirty="0">
                <a:hlinkClick r:id="rId4"/>
              </a:rPr>
              <a:t>http://werd.io/2014/how-were-on-the-verge-of-an-amazing-new-open</a:t>
            </a:r>
            <a:endParaRPr lang="en-CA" dirty="0"/>
          </a:p>
        </p:txBody>
      </p:sp>
      <p:sp>
        <p:nvSpPr>
          <p:cNvPr id="6" name="Rectangle 5"/>
          <p:cNvSpPr/>
          <p:nvPr/>
        </p:nvSpPr>
        <p:spPr>
          <a:xfrm>
            <a:off x="4677831" y="3098929"/>
            <a:ext cx="3153620" cy="1200329"/>
          </a:xfrm>
          <a:prstGeom prst="rect">
            <a:avLst/>
          </a:prstGeom>
        </p:spPr>
        <p:txBody>
          <a:bodyPr wrap="none">
            <a:spAutoFit/>
          </a:bodyPr>
          <a:lstStyle/>
          <a:p>
            <a:r>
              <a:rPr lang="en-CA" sz="2400" dirty="0">
                <a:hlinkClick r:id="rId5"/>
              </a:rPr>
              <a:t>http://withknown.com</a:t>
            </a:r>
            <a:r>
              <a:rPr lang="en-CA" sz="2400" dirty="0" smtClean="0">
                <a:hlinkClick r:id="rId5"/>
              </a:rPr>
              <a:t>/</a:t>
            </a:r>
            <a:endParaRPr lang="en-CA" sz="2400" dirty="0" smtClean="0"/>
          </a:p>
          <a:p>
            <a:endParaRPr lang="en-CA" sz="2400" dirty="0"/>
          </a:p>
          <a:p>
            <a:r>
              <a:rPr lang="en-CA" sz="2400" dirty="0" smtClean="0"/>
              <a:t>#</a:t>
            </a:r>
            <a:r>
              <a:rPr lang="en-CA" sz="2400" dirty="0" err="1" smtClean="0"/>
              <a:t>indieweb</a:t>
            </a:r>
            <a:r>
              <a:rPr lang="en-CA" sz="2400" dirty="0" smtClean="0"/>
              <a:t> </a:t>
            </a:r>
            <a:endParaRPr lang="en-CA" sz="2400" dirty="0"/>
          </a:p>
        </p:txBody>
      </p:sp>
    </p:spTree>
    <p:extLst>
      <p:ext uri="{BB962C8B-B14F-4D97-AF65-F5344CB8AC3E}">
        <p14:creationId xmlns:p14="http://schemas.microsoft.com/office/powerpoint/2010/main" val="3957463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18856" cy="3298378"/>
          </a:xfrm>
        </p:spPr>
        <p:txBody>
          <a:bodyPr>
            <a:noAutofit/>
          </a:bodyPr>
          <a:lstStyle/>
          <a:p>
            <a:pPr algn="l"/>
            <a:r>
              <a:rPr lang="en-CA" dirty="0" smtClean="0"/>
              <a:t>The silos of today will become the syndication endpoints of tomorrow</a:t>
            </a:r>
            <a:endParaRPr lang="en-CA" dirty="0"/>
          </a:p>
        </p:txBody>
      </p:sp>
      <p:sp>
        <p:nvSpPr>
          <p:cNvPr id="9" name="Content Placeholder 2"/>
          <p:cNvSpPr>
            <a:spLocks noGrp="1"/>
          </p:cNvSpPr>
          <p:nvPr>
            <p:ph idx="1"/>
          </p:nvPr>
        </p:nvSpPr>
        <p:spPr>
          <a:xfrm>
            <a:off x="457200" y="3794802"/>
            <a:ext cx="8507288" cy="2509739"/>
          </a:xfrm>
        </p:spPr>
        <p:txBody>
          <a:bodyPr>
            <a:normAutofit lnSpcReduction="10000"/>
          </a:bodyPr>
          <a:lstStyle/>
          <a:p>
            <a:r>
              <a:rPr lang="en-CA" dirty="0"/>
              <a:t>Publish (on your) Own Site, Syndicate Elsewhere”. .. </a:t>
            </a:r>
            <a:r>
              <a:rPr lang="en-CA" dirty="0" smtClean="0"/>
              <a:t>The POSSE </a:t>
            </a:r>
            <a:r>
              <a:rPr lang="en-CA" dirty="0" err="1" smtClean="0"/>
              <a:t>antimodel</a:t>
            </a:r>
            <a:r>
              <a:rPr lang="en-CA" dirty="0" smtClean="0"/>
              <a:t> - </a:t>
            </a:r>
            <a:r>
              <a:rPr lang="en-CA" dirty="0"/>
              <a:t>promoted here through everything from </a:t>
            </a:r>
            <a:r>
              <a:rPr lang="en-CA" dirty="0" smtClean="0"/>
              <a:t>#</a:t>
            </a:r>
            <a:r>
              <a:rPr lang="en-CA" dirty="0" err="1" smtClean="0"/>
              <a:t>indiweb</a:t>
            </a:r>
            <a:r>
              <a:rPr lang="en-CA" dirty="0" smtClean="0"/>
              <a:t> </a:t>
            </a:r>
            <a:r>
              <a:rPr lang="en-CA" dirty="0"/>
              <a:t>to Diaspora </a:t>
            </a:r>
            <a:r>
              <a:rPr lang="en-CA" dirty="0" smtClean="0"/>
              <a:t>to app.net to </a:t>
            </a:r>
            <a:r>
              <a:rPr lang="en-CA" dirty="0"/>
              <a:t>syndication itself - that we've been taking about here for years.</a:t>
            </a:r>
          </a:p>
          <a:p>
            <a:endParaRPr lang="en-CA" dirty="0"/>
          </a:p>
        </p:txBody>
      </p:sp>
      <p:pic>
        <p:nvPicPr>
          <p:cNvPr id="14338" name="Picture 2" descr="David 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762055"/>
            <a:ext cx="3484257" cy="1800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6042105"/>
            <a:ext cx="7787208" cy="646331"/>
          </a:xfrm>
          <a:prstGeom prst="rect">
            <a:avLst/>
          </a:prstGeom>
        </p:spPr>
        <p:txBody>
          <a:bodyPr wrap="square">
            <a:spAutoFit/>
          </a:bodyPr>
          <a:lstStyle/>
          <a:p>
            <a:r>
              <a:rPr lang="en-CA" dirty="0">
                <a:hlinkClick r:id="rId4"/>
              </a:rPr>
              <a:t>http://</a:t>
            </a:r>
            <a:r>
              <a:rPr lang="en-CA" dirty="0" smtClean="0">
                <a:hlinkClick r:id="rId4"/>
              </a:rPr>
              <a:t>opencontent.org/blog/archives/3393</a:t>
            </a:r>
            <a:endParaRPr lang="en-CA" dirty="0" smtClean="0"/>
          </a:p>
          <a:p>
            <a:r>
              <a:rPr lang="en-CA" dirty="0"/>
              <a:t>Photo: </a:t>
            </a:r>
            <a:r>
              <a:rPr lang="en-CA" dirty="0">
                <a:hlinkClick r:id="rId5"/>
              </a:rPr>
              <a:t>http://</a:t>
            </a:r>
            <a:r>
              <a:rPr lang="en-CA" dirty="0" smtClean="0">
                <a:hlinkClick r:id="rId5"/>
              </a:rPr>
              <a:t>education-portal.com/articles/Interview_with_David_Wiley.html</a:t>
            </a:r>
            <a:r>
              <a:rPr lang="en-CA" dirty="0" smtClean="0"/>
              <a:t> </a:t>
            </a:r>
            <a:endParaRPr lang="en-CA" dirty="0"/>
          </a:p>
        </p:txBody>
      </p:sp>
    </p:spTree>
    <p:extLst>
      <p:ext uri="{BB962C8B-B14F-4D97-AF65-F5344CB8AC3E}">
        <p14:creationId xmlns:p14="http://schemas.microsoft.com/office/powerpoint/2010/main" val="73617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4618856" cy="6120680"/>
          </a:xfrm>
        </p:spPr>
        <p:txBody>
          <a:bodyPr>
            <a:normAutofit/>
          </a:bodyPr>
          <a:lstStyle/>
          <a:p>
            <a:pPr marL="0" indent="0">
              <a:buNone/>
            </a:pPr>
            <a:r>
              <a:rPr lang="en-CA" dirty="0" smtClean="0"/>
              <a:t>“Starting </a:t>
            </a:r>
            <a:r>
              <a:rPr lang="en-CA" dirty="0"/>
              <a:t>now. A technology that allows for limitless reproduction of knowledge resources, instantaneous global sharing and cooperation, and all the powerful benefits of digital manipulation, recombination, and </a:t>
            </a:r>
            <a:r>
              <a:rPr lang="en-CA" dirty="0" smtClean="0"/>
              <a:t>computation…” – Jim Groom</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068960"/>
            <a:ext cx="3155715" cy="316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4006" y="6231656"/>
            <a:ext cx="8222450" cy="338554"/>
          </a:xfrm>
          <a:prstGeom prst="rect">
            <a:avLst/>
          </a:prstGeom>
        </p:spPr>
        <p:txBody>
          <a:bodyPr wrap="square">
            <a:spAutoFit/>
          </a:bodyPr>
          <a:lstStyle/>
          <a:p>
            <a:r>
              <a:rPr lang="en-CA" sz="1600" dirty="0">
                <a:hlinkClick r:id="rId4"/>
              </a:rPr>
              <a:t>http://www.educause.edu/visuals/shared/er/extras/2014/ReclaimingInnovation/default.html</a:t>
            </a:r>
            <a:endParaRPr lang="en-CA" sz="1600" dirty="0"/>
          </a:p>
        </p:txBody>
      </p:sp>
    </p:spTree>
    <p:extLst>
      <p:ext uri="{BB962C8B-B14F-4D97-AF65-F5344CB8AC3E}">
        <p14:creationId xmlns:p14="http://schemas.microsoft.com/office/powerpoint/2010/main" val="37677640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2002234"/>
          </a:xfrm>
        </p:spPr>
        <p:txBody>
          <a:bodyPr>
            <a:noAutofit/>
          </a:bodyPr>
          <a:lstStyle/>
          <a:p>
            <a:pPr algn="l"/>
            <a:r>
              <a:rPr lang="en-CA" dirty="0" smtClean="0"/>
              <a:t>Learning reclaimed is network learning…</a:t>
            </a:r>
            <a:endParaRPr lang="en-CA" dirty="0"/>
          </a:p>
        </p:txBody>
      </p:sp>
      <p:sp>
        <p:nvSpPr>
          <p:cNvPr id="3" name="Content Placeholder 2"/>
          <p:cNvSpPr>
            <a:spLocks noGrp="1"/>
          </p:cNvSpPr>
          <p:nvPr>
            <p:ph idx="1"/>
          </p:nvPr>
        </p:nvSpPr>
        <p:spPr>
          <a:xfrm>
            <a:off x="491462" y="2060848"/>
            <a:ext cx="4402832" cy="4353347"/>
          </a:xfrm>
        </p:spPr>
        <p:txBody>
          <a:bodyPr>
            <a:normAutofit/>
          </a:bodyPr>
          <a:lstStyle/>
          <a:p>
            <a:pPr marL="0" indent="0">
              <a:buNone/>
            </a:pPr>
            <a:r>
              <a:rPr lang="en-CA" dirty="0" smtClean="0"/>
              <a:t>For example, Adapt Learning </a:t>
            </a:r>
            <a:r>
              <a:rPr lang="en-CA" dirty="0" smtClean="0"/>
              <a:t>to </a:t>
            </a:r>
            <a:r>
              <a:rPr lang="en-CA" dirty="0"/>
              <a:t>develop a freely available authoring tool for </a:t>
            </a:r>
            <a:r>
              <a:rPr lang="en-CA" strike="sngStrike" dirty="0" smtClean="0"/>
              <a:t>organisations</a:t>
            </a:r>
            <a:r>
              <a:rPr lang="en-CA" dirty="0" smtClean="0"/>
              <a:t> </a:t>
            </a:r>
            <a:r>
              <a:rPr lang="en-CA" i="1" dirty="0" smtClean="0"/>
              <a:t>people</a:t>
            </a:r>
            <a:r>
              <a:rPr lang="en-CA" dirty="0" smtClean="0"/>
              <a:t> </a:t>
            </a:r>
            <a:r>
              <a:rPr lang="en-CA" dirty="0"/>
              <a:t>that wish to develop their own responsive e-learning content</a:t>
            </a:r>
            <a:r>
              <a:rPr lang="en-CA" dirty="0" smtClean="0"/>
              <a:t>..”</a:t>
            </a:r>
            <a:endParaRPr lang="en-CA" dirty="0"/>
          </a:p>
        </p:txBody>
      </p:sp>
      <p:sp>
        <p:nvSpPr>
          <p:cNvPr id="4" name="Rectangle 3"/>
          <p:cNvSpPr/>
          <p:nvPr/>
        </p:nvSpPr>
        <p:spPr>
          <a:xfrm>
            <a:off x="504238" y="6229529"/>
            <a:ext cx="3778855" cy="369332"/>
          </a:xfrm>
          <a:prstGeom prst="rect">
            <a:avLst/>
          </a:prstGeom>
        </p:spPr>
        <p:txBody>
          <a:bodyPr wrap="none">
            <a:spAutoFit/>
          </a:bodyPr>
          <a:lstStyle/>
          <a:p>
            <a:r>
              <a:rPr lang="en-CA" dirty="0">
                <a:hlinkClick r:id="rId3"/>
              </a:rPr>
              <a:t>https://community.adaptlearning.org/</a:t>
            </a:r>
            <a:endParaRPr lang="en-CA" dirty="0"/>
          </a:p>
        </p:txBody>
      </p:sp>
      <p:pic>
        <p:nvPicPr>
          <p:cNvPr id="21506" name="Picture 2" descr="adapt authoring t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556" y="3356992"/>
            <a:ext cx="4000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021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211" y="1628800"/>
            <a:ext cx="5512133" cy="359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642194"/>
          </a:xfrm>
        </p:spPr>
        <p:txBody>
          <a:bodyPr>
            <a:noAutofit/>
          </a:bodyPr>
          <a:lstStyle/>
          <a:p>
            <a:pPr algn="l"/>
            <a:r>
              <a:rPr lang="en-CA" dirty="0" smtClean="0"/>
              <a:t>That’s what we were building when we were building </a:t>
            </a:r>
            <a:r>
              <a:rPr lang="en-CA" dirty="0" smtClean="0"/>
              <a:t>something like </a:t>
            </a:r>
            <a:r>
              <a:rPr lang="en-CA" dirty="0" smtClean="0"/>
              <a:t>this…</a:t>
            </a:r>
            <a:endParaRPr lang="en-CA" dirty="0"/>
          </a:p>
        </p:txBody>
      </p:sp>
      <p:sp>
        <p:nvSpPr>
          <p:cNvPr id="4" name="Rectangle 3"/>
          <p:cNvSpPr/>
          <p:nvPr/>
        </p:nvSpPr>
        <p:spPr>
          <a:xfrm>
            <a:off x="457200" y="5519128"/>
            <a:ext cx="8462156" cy="584775"/>
          </a:xfrm>
          <a:prstGeom prst="rect">
            <a:avLst/>
          </a:prstGeom>
        </p:spPr>
        <p:txBody>
          <a:bodyPr wrap="square">
            <a:spAutoFit/>
          </a:bodyPr>
          <a:lstStyle/>
          <a:p>
            <a:r>
              <a:rPr lang="en-CA" sz="3200" dirty="0" smtClean="0"/>
              <a:t>How </a:t>
            </a:r>
            <a:r>
              <a:rPr lang="en-CA" sz="3200" dirty="0"/>
              <a:t>to set up </a:t>
            </a:r>
            <a:r>
              <a:rPr lang="en-CA" sz="3200" dirty="0" err="1"/>
              <a:t>cMOOC</a:t>
            </a:r>
            <a:r>
              <a:rPr lang="en-CA" sz="3200" dirty="0"/>
              <a:t>-style website for your </a:t>
            </a:r>
            <a:r>
              <a:rPr lang="en-CA" sz="3200" dirty="0" smtClean="0"/>
              <a:t>class   </a:t>
            </a:r>
            <a:endParaRPr lang="en-CA" sz="3200" dirty="0"/>
          </a:p>
        </p:txBody>
      </p:sp>
      <p:sp>
        <p:nvSpPr>
          <p:cNvPr id="6" name="Rectangle 5"/>
          <p:cNvSpPr/>
          <p:nvPr/>
        </p:nvSpPr>
        <p:spPr>
          <a:xfrm>
            <a:off x="457200" y="6165304"/>
            <a:ext cx="7326560" cy="369332"/>
          </a:xfrm>
          <a:prstGeom prst="rect">
            <a:avLst/>
          </a:prstGeom>
        </p:spPr>
        <p:txBody>
          <a:bodyPr wrap="square">
            <a:spAutoFit/>
          </a:bodyPr>
          <a:lstStyle/>
          <a:p>
            <a:r>
              <a:rPr lang="en-CA" dirty="0">
                <a:hlinkClick r:id="rId4"/>
              </a:rPr>
              <a:t>http://cogdogblog.com/2014/06/09/under-the-hood</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9088516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txBody>
          <a:bodyPr>
            <a:normAutofit/>
          </a:bodyPr>
          <a:lstStyle/>
          <a:p>
            <a:pPr algn="l"/>
            <a:r>
              <a:rPr lang="en-CA" dirty="0" smtClean="0"/>
              <a:t>Some of the technology behind the reclaimed web…</a:t>
            </a:r>
            <a:endParaRPr lang="en-CA" dirty="0"/>
          </a:p>
        </p:txBody>
      </p:sp>
      <p:sp>
        <p:nvSpPr>
          <p:cNvPr id="3" name="Content Placeholder 2"/>
          <p:cNvSpPr>
            <a:spLocks noGrp="1"/>
          </p:cNvSpPr>
          <p:nvPr>
            <p:ph idx="1"/>
          </p:nvPr>
        </p:nvSpPr>
        <p:spPr>
          <a:xfrm>
            <a:off x="4139952" y="1988840"/>
            <a:ext cx="4546848" cy="4137323"/>
          </a:xfrm>
        </p:spPr>
        <p:txBody>
          <a:bodyPr>
            <a:normAutofit/>
          </a:bodyPr>
          <a:lstStyle/>
          <a:p>
            <a:r>
              <a:rPr lang="en-CA" dirty="0" smtClean="0"/>
              <a:t>“digital </a:t>
            </a:r>
            <a:r>
              <a:rPr lang="en-CA" dirty="0"/>
              <a:t>tools that will make it easier for readers to post comments and photos on news sites and to interact with journalists and each other."</a:t>
            </a:r>
            <a:endParaRPr lang="en-CA" dirty="0"/>
          </a:p>
        </p:txBody>
      </p:sp>
      <p:pic>
        <p:nvPicPr>
          <p:cNvPr id="15362" name="Picture 2" descr="http://blog.wan-ifra.org/sites/blog.wan-ifra.org/files/imagecache/default_col_4/field_blog_entry_image/log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4" y="2132856"/>
            <a:ext cx="3551889" cy="21548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2352" y="5649109"/>
            <a:ext cx="8579296" cy="954107"/>
          </a:xfrm>
          <a:prstGeom prst="rect">
            <a:avLst/>
          </a:prstGeom>
        </p:spPr>
        <p:txBody>
          <a:bodyPr wrap="square">
            <a:spAutoFit/>
          </a:bodyPr>
          <a:lstStyle/>
          <a:p>
            <a:r>
              <a:rPr lang="en-CA" sz="1400" dirty="0">
                <a:hlinkClick r:id="rId4"/>
              </a:rPr>
              <a:t>http://</a:t>
            </a:r>
            <a:r>
              <a:rPr lang="en-CA" sz="1400" dirty="0" smtClean="0">
                <a:hlinkClick r:id="rId4"/>
              </a:rPr>
              <a:t>www.washingtonpost.com/lifestyle/style/washington-post-new-york-times-and-mozilla-team-up-for-new-web-site-comment-system/2014/06/19/fa836e90-f71e-11e3-8aa9-dad2ec039789_story.html</a:t>
            </a:r>
            <a:endParaRPr lang="en-CA" sz="1400" dirty="0" smtClean="0"/>
          </a:p>
          <a:p>
            <a:r>
              <a:rPr lang="en-CA" sz="1400" dirty="0" smtClean="0"/>
              <a:t>Image: </a:t>
            </a:r>
            <a:r>
              <a:rPr lang="en-CA" sz="1400" dirty="0" smtClean="0">
                <a:hlinkClick r:id="rId5"/>
              </a:rPr>
              <a:t>http</a:t>
            </a:r>
            <a:r>
              <a:rPr lang="en-CA" sz="1400" dirty="0">
                <a:hlinkClick r:id="rId5"/>
              </a:rPr>
              <a:t>://</a:t>
            </a:r>
            <a:r>
              <a:rPr lang="en-CA" sz="1400" dirty="0" smtClean="0">
                <a:hlinkClick r:id="rId5"/>
              </a:rPr>
              <a:t>blog.wan-ifra.org/2014/06/23/washington-post-and-new-york-times-collaborate-with-mozilla-to-improve-online-comment-cul</a:t>
            </a:r>
            <a:r>
              <a:rPr lang="en-CA" sz="1400" dirty="0" smtClean="0"/>
              <a:t> </a:t>
            </a:r>
            <a:endParaRPr lang="en-CA" sz="1400" dirty="0"/>
          </a:p>
        </p:txBody>
      </p:sp>
    </p:spTree>
    <p:extLst>
      <p:ext uri="{BB962C8B-B14F-4D97-AF65-F5344CB8AC3E}">
        <p14:creationId xmlns:p14="http://schemas.microsoft.com/office/powerpoint/2010/main" val="32584120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858218"/>
          </a:xfrm>
        </p:spPr>
        <p:txBody>
          <a:bodyPr>
            <a:normAutofit/>
          </a:bodyPr>
          <a:lstStyle/>
          <a:p>
            <a:pPr algn="r"/>
            <a:r>
              <a:rPr lang="en-CA" dirty="0" smtClean="0"/>
              <a:t>Toolset: </a:t>
            </a:r>
            <a:r>
              <a:rPr lang="en-CA" dirty="0"/>
              <a:t>the Distributed Developer’s Stack (DDS</a:t>
            </a:r>
            <a:r>
              <a:rPr lang="en-CA" dirty="0" smtClean="0"/>
              <a:t>)</a:t>
            </a:r>
            <a:endParaRPr lang="en-CA" dirty="0"/>
          </a:p>
        </p:txBody>
      </p:sp>
      <p:sp>
        <p:nvSpPr>
          <p:cNvPr id="3" name="Content Placeholder 2"/>
          <p:cNvSpPr>
            <a:spLocks noGrp="1"/>
          </p:cNvSpPr>
          <p:nvPr>
            <p:ph idx="1"/>
          </p:nvPr>
        </p:nvSpPr>
        <p:spPr>
          <a:xfrm>
            <a:off x="3059832" y="2094634"/>
            <a:ext cx="3394720" cy="3993307"/>
          </a:xfrm>
        </p:spPr>
        <p:txBody>
          <a:bodyPr>
            <a:normAutofit/>
          </a:bodyPr>
          <a:lstStyle/>
          <a:p>
            <a:r>
              <a:rPr lang="en-CA" dirty="0"/>
              <a:t>they're </a:t>
            </a:r>
            <a:r>
              <a:rPr lang="en-CA" dirty="0" smtClean="0"/>
              <a:t>built on  </a:t>
            </a:r>
            <a:r>
              <a:rPr lang="en-CA" dirty="0"/>
              <a:t>distributed computing. Coursera, for example, relies on Amazon Web Services (AWS).</a:t>
            </a:r>
          </a:p>
          <a:p>
            <a:endParaRPr lang="en-CA" dirty="0"/>
          </a:p>
        </p:txBody>
      </p:sp>
      <p:pic>
        <p:nvPicPr>
          <p:cNvPr id="16386" name="Picture 2" descr="Cairn at Garvera, Surselva, Graubuenden, Switzerlan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60" y="692696"/>
            <a:ext cx="2257425"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0960" y="5718609"/>
            <a:ext cx="7110536" cy="369332"/>
          </a:xfrm>
          <a:prstGeom prst="rect">
            <a:avLst/>
          </a:prstGeom>
        </p:spPr>
        <p:txBody>
          <a:bodyPr wrap="square">
            <a:spAutoFit/>
          </a:bodyPr>
          <a:lstStyle/>
          <a:p>
            <a:r>
              <a:rPr lang="en-CA" dirty="0">
                <a:hlinkClick r:id="rId4"/>
              </a:rPr>
              <a:t>http://radar.oreilly.com/2014/05/beyond-the-stack.html</a:t>
            </a:r>
            <a:endParaRPr lang="en-CA" dirty="0"/>
          </a:p>
        </p:txBody>
      </p:sp>
    </p:spTree>
    <p:extLst>
      <p:ext uri="{BB962C8B-B14F-4D97-AF65-F5344CB8AC3E}">
        <p14:creationId xmlns:p14="http://schemas.microsoft.com/office/powerpoint/2010/main" val="2258840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11144" cy="2362274"/>
          </a:xfrm>
        </p:spPr>
        <p:txBody>
          <a:bodyPr>
            <a:normAutofit/>
          </a:bodyPr>
          <a:lstStyle/>
          <a:p>
            <a:pPr algn="l"/>
            <a:r>
              <a:rPr lang="en-CA" dirty="0" smtClean="0"/>
              <a:t>Schema.org – making it easier for search engines to index tour site</a:t>
            </a:r>
            <a:endParaRPr lang="en-CA" dirty="0"/>
          </a:p>
        </p:txBody>
      </p:sp>
      <p:sp>
        <p:nvSpPr>
          <p:cNvPr id="3" name="Content Placeholder 2"/>
          <p:cNvSpPr>
            <a:spLocks noGrp="1"/>
          </p:cNvSpPr>
          <p:nvPr>
            <p:ph idx="1"/>
          </p:nvPr>
        </p:nvSpPr>
        <p:spPr>
          <a:xfrm>
            <a:off x="457200" y="2492896"/>
            <a:ext cx="2530624" cy="3633267"/>
          </a:xfrm>
        </p:spPr>
        <p:txBody>
          <a:bodyPr/>
          <a:lstStyle/>
          <a:p>
            <a:r>
              <a:rPr lang="en-CA" dirty="0"/>
              <a:t>a joint initiative of the search engines Google, Bing, Yahoo and </a:t>
            </a:r>
            <a:r>
              <a:rPr lang="en-CA" dirty="0" err="1"/>
              <a:t>Yandex</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916832"/>
            <a:ext cx="4854873" cy="280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7943" y="6126163"/>
            <a:ext cx="3995581" cy="369332"/>
          </a:xfrm>
          <a:prstGeom prst="rect">
            <a:avLst/>
          </a:prstGeom>
        </p:spPr>
        <p:txBody>
          <a:bodyPr wrap="none">
            <a:spAutoFit/>
          </a:bodyPr>
          <a:lstStyle/>
          <a:p>
            <a:r>
              <a:rPr lang="en-CA" dirty="0">
                <a:hlinkClick r:id="rId4"/>
              </a:rPr>
              <a:t>http://publications.cetis.ac.uk/2014/960</a:t>
            </a:r>
            <a:endParaRPr lang="en-CA" dirty="0"/>
          </a:p>
        </p:txBody>
      </p:sp>
    </p:spTree>
    <p:extLst>
      <p:ext uri="{BB962C8B-B14F-4D97-AF65-F5344CB8AC3E}">
        <p14:creationId xmlns:p14="http://schemas.microsoft.com/office/powerpoint/2010/main" val="3482046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dirty="0" smtClean="0"/>
              <a:t>An </a:t>
            </a:r>
            <a:r>
              <a:rPr lang="en-CA" dirty="0" smtClean="0"/>
              <a:t>app </a:t>
            </a:r>
            <a:r>
              <a:rPr lang="en-CA" dirty="0"/>
              <a:t>store for server </a:t>
            </a:r>
            <a:r>
              <a:rPr lang="en-CA" dirty="0" smtClean="0"/>
              <a:t>software</a:t>
            </a:r>
            <a:endParaRPr lang="en-CA" dirty="0"/>
          </a:p>
        </p:txBody>
      </p:sp>
      <p:sp>
        <p:nvSpPr>
          <p:cNvPr id="3" name="Content Placeholder 2"/>
          <p:cNvSpPr>
            <a:spLocks noGrp="1"/>
          </p:cNvSpPr>
          <p:nvPr>
            <p:ph idx="1"/>
          </p:nvPr>
        </p:nvSpPr>
        <p:spPr>
          <a:xfrm>
            <a:off x="457200" y="1410143"/>
            <a:ext cx="8229600" cy="1108720"/>
          </a:xfrm>
        </p:spPr>
        <p:txBody>
          <a:bodyPr>
            <a:normAutofit/>
          </a:bodyPr>
          <a:lstStyle/>
          <a:p>
            <a:r>
              <a:rPr lang="en-CA" dirty="0"/>
              <a:t>Install your favorite applications in your own servers or run them in the cloud.</a:t>
            </a:r>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53143"/>
            <a:ext cx="6800820" cy="354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5057" y="6271592"/>
            <a:ext cx="2735492" cy="369332"/>
          </a:xfrm>
          <a:prstGeom prst="rect">
            <a:avLst/>
          </a:prstGeom>
        </p:spPr>
        <p:txBody>
          <a:bodyPr wrap="none">
            <a:spAutoFit/>
          </a:bodyPr>
          <a:lstStyle/>
          <a:p>
            <a:r>
              <a:rPr lang="en-CA" dirty="0">
                <a:hlinkClick r:id="rId4"/>
              </a:rPr>
              <a:t>https://bitnami.com/stacks</a:t>
            </a:r>
            <a:endParaRPr lang="en-CA" dirty="0"/>
          </a:p>
        </p:txBody>
      </p:sp>
    </p:spTree>
    <p:extLst>
      <p:ext uri="{BB962C8B-B14F-4D97-AF65-F5344CB8AC3E}">
        <p14:creationId xmlns:p14="http://schemas.microsoft.com/office/powerpoint/2010/main" val="2448063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CA" dirty="0" smtClean="0"/>
              <a:t>Take back your data from Google</a:t>
            </a:r>
            <a:endParaRPr lang="en-CA" dirty="0"/>
          </a:p>
        </p:txBody>
      </p:sp>
      <p:sp>
        <p:nvSpPr>
          <p:cNvPr id="3" name="Content Placeholder 2"/>
          <p:cNvSpPr>
            <a:spLocks noGrp="1"/>
          </p:cNvSpPr>
          <p:nvPr>
            <p:ph idx="1"/>
          </p:nvPr>
        </p:nvSpPr>
        <p:spPr>
          <a:xfrm>
            <a:off x="5148064" y="1600200"/>
            <a:ext cx="3538736" cy="4525963"/>
          </a:xfrm>
        </p:spPr>
        <p:txBody>
          <a:bodyPr>
            <a:normAutofit/>
          </a:bodyPr>
          <a:lstStyle/>
          <a:p>
            <a:r>
              <a:rPr lang="en-CA" dirty="0"/>
              <a:t>"a personal web server preloaded with open source software that lets you run your own web services from your home </a:t>
            </a:r>
            <a:r>
              <a:rPr lang="en-CA" dirty="0" smtClean="0"/>
              <a:t>network.”</a:t>
            </a:r>
            <a:endParaRPr lang="en-CA" dirty="0"/>
          </a:p>
          <a:p>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268760"/>
            <a:ext cx="374441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33119" y="6287584"/>
            <a:ext cx="6912768" cy="369332"/>
          </a:xfrm>
          <a:prstGeom prst="rect">
            <a:avLst/>
          </a:prstGeom>
        </p:spPr>
        <p:txBody>
          <a:bodyPr wrap="square">
            <a:spAutoFit/>
          </a:bodyPr>
          <a:lstStyle/>
          <a:p>
            <a:r>
              <a:rPr lang="en-CA" dirty="0">
                <a:hlinkClick r:id="rId4"/>
              </a:rPr>
              <a:t>http://www.wired.com/2014/05/out-in-the-open-indie-box/</a:t>
            </a:r>
            <a:endParaRPr lang="en-CA" dirty="0"/>
          </a:p>
        </p:txBody>
      </p:sp>
    </p:spTree>
    <p:extLst>
      <p:ext uri="{BB962C8B-B14F-4D97-AF65-F5344CB8AC3E}">
        <p14:creationId xmlns:p14="http://schemas.microsoft.com/office/powerpoint/2010/main" val="312474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74638"/>
            <a:ext cx="4474840" cy="4162474"/>
          </a:xfrm>
        </p:spPr>
        <p:txBody>
          <a:bodyPr>
            <a:normAutofit/>
          </a:bodyPr>
          <a:lstStyle/>
          <a:p>
            <a:pPr algn="r"/>
            <a:r>
              <a:rPr lang="en-CA" dirty="0" smtClean="0"/>
              <a:t>In fact, pretty much anything works better than the lecture method traditional institutions defend</a:t>
            </a:r>
            <a:endParaRPr lang="en-CA" dirty="0"/>
          </a:p>
        </p:txBody>
      </p:sp>
      <p:sp>
        <p:nvSpPr>
          <p:cNvPr id="3" name="Content Placeholder 2"/>
          <p:cNvSpPr>
            <a:spLocks noGrp="1"/>
          </p:cNvSpPr>
          <p:nvPr>
            <p:ph idx="1"/>
          </p:nvPr>
        </p:nvSpPr>
        <p:spPr>
          <a:xfrm>
            <a:off x="539552" y="2636912"/>
            <a:ext cx="3672408" cy="3744416"/>
          </a:xfrm>
        </p:spPr>
        <p:txBody>
          <a:bodyPr/>
          <a:lstStyle/>
          <a:p>
            <a:pPr marL="0" indent="0">
              <a:buNone/>
            </a:pPr>
            <a:r>
              <a:rPr lang="en-CA" dirty="0" smtClean="0"/>
              <a:t>A summary </a:t>
            </a:r>
            <a:r>
              <a:rPr lang="en-CA" dirty="0"/>
              <a:t>of 225 recent studies, "provides overwhelming evidence that active learning works better than lecture."</a:t>
            </a:r>
          </a:p>
        </p:txBody>
      </p:sp>
      <p:pic>
        <p:nvPicPr>
          <p:cNvPr id="2050" name="Picture 2" descr="http://www.insidehighered.com/sites/default/server_files/styles/large/public/media/Campus%20shots/adaptive_learning_dsc_0006.jpg?itok=UjOMYK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67" y="476672"/>
            <a:ext cx="3048273" cy="20194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963" y="6011996"/>
            <a:ext cx="8286509" cy="738664"/>
          </a:xfrm>
          <a:prstGeom prst="rect">
            <a:avLst/>
          </a:prstGeom>
        </p:spPr>
        <p:txBody>
          <a:bodyPr wrap="square">
            <a:spAutoFit/>
          </a:bodyPr>
          <a:lstStyle/>
          <a:p>
            <a:r>
              <a:rPr lang="en-CA" sz="1400" dirty="0">
                <a:hlinkClick r:id="rId4"/>
              </a:rPr>
              <a:t>http://</a:t>
            </a:r>
            <a:r>
              <a:rPr lang="en-CA" sz="1400" dirty="0" smtClean="0">
                <a:hlinkClick r:id="rId4"/>
              </a:rPr>
              <a:t>www.insidehighered.com/news/2014/05/13/stem-students-fare-better-when-professors-dont-just-lecture-study-finds#sthash.wxiT1GBS.dpbs</a:t>
            </a:r>
            <a:endParaRPr lang="en-CA" sz="1400" dirty="0" smtClean="0"/>
          </a:p>
          <a:p>
            <a:r>
              <a:rPr lang="en-CA" sz="1400" dirty="0"/>
              <a:t>Scott </a:t>
            </a:r>
            <a:r>
              <a:rPr lang="en-CA" sz="1400" dirty="0" smtClean="0"/>
              <a:t>Freeman </a:t>
            </a:r>
            <a:r>
              <a:rPr lang="en-CA" sz="1400" dirty="0" err="1" smtClean="0"/>
              <a:t>Metastudy</a:t>
            </a:r>
            <a:r>
              <a:rPr lang="en-CA" sz="1400" dirty="0"/>
              <a:t>: </a:t>
            </a:r>
            <a:r>
              <a:rPr lang="en-CA" sz="1400" dirty="0">
                <a:hlinkClick r:id="rId5"/>
              </a:rPr>
              <a:t>http://</a:t>
            </a:r>
            <a:r>
              <a:rPr lang="en-CA" sz="1400" dirty="0" smtClean="0">
                <a:hlinkClick r:id="rId5"/>
              </a:rPr>
              <a:t>www.pnas.org/content/early/2014/05/08/1319030111.full.pdf+html</a:t>
            </a:r>
            <a:r>
              <a:rPr lang="en-CA" sz="1400" dirty="0" smtClean="0"/>
              <a:t> </a:t>
            </a:r>
            <a:endParaRPr lang="en-CA" sz="1400" dirty="0"/>
          </a:p>
        </p:txBody>
      </p:sp>
    </p:spTree>
    <p:extLst>
      <p:ext uri="{BB962C8B-B14F-4D97-AF65-F5344CB8AC3E}">
        <p14:creationId xmlns:p14="http://schemas.microsoft.com/office/powerpoint/2010/main" val="4029304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01" y="0"/>
            <a:ext cx="4690864" cy="6048672"/>
          </a:xfrm>
        </p:spPr>
        <p:txBody>
          <a:bodyPr>
            <a:noAutofit/>
          </a:bodyPr>
          <a:lstStyle/>
          <a:p>
            <a:pPr algn="l"/>
            <a:r>
              <a:rPr lang="en-CA" dirty="0" smtClean="0"/>
              <a:t>QR codes, open search, Windows Live tiles, touch icons for mobile and android, RSS </a:t>
            </a:r>
            <a:r>
              <a:rPr lang="en-CA" dirty="0" err="1" smtClean="0"/>
              <a:t>autodiscovery</a:t>
            </a:r>
            <a:r>
              <a:rPr lang="en-CA" dirty="0" smtClean="0"/>
              <a:t>, humans.txt – these are features of the modern website</a:t>
            </a:r>
            <a:endParaRPr lang="en-CA" dirty="0"/>
          </a:p>
        </p:txBody>
      </p:sp>
      <p:sp>
        <p:nvSpPr>
          <p:cNvPr id="4" name="Rectangle 3"/>
          <p:cNvSpPr/>
          <p:nvPr/>
        </p:nvSpPr>
        <p:spPr>
          <a:xfrm>
            <a:off x="375501" y="6021288"/>
            <a:ext cx="6264696" cy="646331"/>
          </a:xfrm>
          <a:prstGeom prst="rect">
            <a:avLst/>
          </a:prstGeom>
        </p:spPr>
        <p:txBody>
          <a:bodyPr wrap="square">
            <a:spAutoFit/>
          </a:bodyPr>
          <a:lstStyle/>
          <a:p>
            <a:r>
              <a:rPr lang="en-CA" dirty="0">
                <a:hlinkClick r:id="rId3"/>
              </a:rPr>
              <a:t>http://www.labnol.org/internet/improve-website-tips/5007</a:t>
            </a:r>
            <a:r>
              <a:rPr lang="en-CA" dirty="0" smtClean="0">
                <a:hlinkClick r:id="rId3"/>
              </a:rPr>
              <a:t>/</a:t>
            </a:r>
            <a:endParaRPr lang="en-CA" dirty="0" smtClean="0"/>
          </a:p>
          <a:p>
            <a:r>
              <a:rPr lang="en-CA" dirty="0"/>
              <a:t>Image: </a:t>
            </a:r>
            <a:r>
              <a:rPr lang="en-CA" dirty="0">
                <a:hlinkClick r:id="rId4"/>
              </a:rPr>
              <a:t>http://foliowebsites.com/portfolio/modern</a:t>
            </a:r>
            <a:r>
              <a:rPr lang="en-CA" dirty="0" smtClean="0">
                <a:hlinkClick r:id="rId4"/>
              </a:rPr>
              <a:t>/</a:t>
            </a:r>
            <a:r>
              <a:rPr lang="en-CA" dirty="0" smtClean="0"/>
              <a:t>  </a:t>
            </a:r>
            <a:endParaRPr lang="en-CA" dirty="0"/>
          </a:p>
        </p:txBody>
      </p:sp>
      <p:pic>
        <p:nvPicPr>
          <p:cNvPr id="20482" name="Picture 2" descr="http://foliowebsites.com/wp-content/uploads/2011/06/websites-for-photographers-graphic-modern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980728"/>
            <a:ext cx="3713654" cy="288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28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15200" cy="2146250"/>
          </a:xfrm>
        </p:spPr>
        <p:txBody>
          <a:bodyPr>
            <a:normAutofit/>
          </a:bodyPr>
          <a:lstStyle/>
          <a:p>
            <a:pPr algn="l"/>
            <a:r>
              <a:rPr lang="en-CA" dirty="0" smtClean="0"/>
              <a:t>How this changes learning: the theory of </a:t>
            </a:r>
            <a:r>
              <a:rPr lang="en-CA" dirty="0" err="1" smtClean="0"/>
              <a:t>connectivism</a:t>
            </a:r>
            <a:endParaRPr lang="en-CA" dirty="0"/>
          </a:p>
        </p:txBody>
      </p:sp>
      <p:sp>
        <p:nvSpPr>
          <p:cNvPr id="3" name="Content Placeholder 2"/>
          <p:cNvSpPr>
            <a:spLocks noGrp="1"/>
          </p:cNvSpPr>
          <p:nvPr>
            <p:ph idx="1"/>
          </p:nvPr>
        </p:nvSpPr>
        <p:spPr>
          <a:xfrm>
            <a:off x="5220072" y="2251520"/>
            <a:ext cx="3456384" cy="3705275"/>
          </a:xfrm>
        </p:spPr>
        <p:txBody>
          <a:bodyPr>
            <a:normAutofit fontScale="92500" lnSpcReduction="20000"/>
          </a:bodyPr>
          <a:lstStyle/>
          <a:p>
            <a:pPr marL="0" indent="0">
              <a:buNone/>
            </a:pPr>
            <a:r>
              <a:rPr lang="en-CA" dirty="0" smtClean="0"/>
              <a:t>“</a:t>
            </a:r>
            <a:r>
              <a:rPr lang="en-CA" dirty="0" err="1" smtClean="0"/>
              <a:t>Connectivism</a:t>
            </a:r>
            <a:r>
              <a:rPr lang="en-CA" dirty="0" smtClean="0"/>
              <a:t> </a:t>
            </a:r>
            <a:r>
              <a:rPr lang="en-CA" dirty="0"/>
              <a:t>repositions media as a type of content, in that media, as tools of </a:t>
            </a:r>
            <a:r>
              <a:rPr lang="en-CA" dirty="0" smtClean="0"/>
              <a:t>cognitive engagement</a:t>
            </a:r>
            <a:r>
              <a:rPr lang="en-CA" dirty="0"/>
              <a:t>, have the potential to transform the content of learning</a:t>
            </a:r>
            <a:r>
              <a:rPr lang="en-CA" dirty="0" smtClean="0"/>
              <a:t>.”</a:t>
            </a:r>
            <a:endParaRPr lang="en-CA" dirty="0"/>
          </a:p>
        </p:txBody>
      </p:sp>
      <p:pic>
        <p:nvPicPr>
          <p:cNvPr id="4" name="Picture 3"/>
          <p:cNvPicPr>
            <a:picLocks noChangeAspect="1"/>
          </p:cNvPicPr>
          <p:nvPr/>
        </p:nvPicPr>
        <p:blipFill>
          <a:blip r:embed="rId2"/>
          <a:stretch>
            <a:fillRect/>
          </a:stretch>
        </p:blipFill>
        <p:spPr>
          <a:xfrm>
            <a:off x="786408" y="2237491"/>
            <a:ext cx="3785592" cy="2972051"/>
          </a:xfrm>
          <a:prstGeom prst="rect">
            <a:avLst/>
          </a:prstGeom>
        </p:spPr>
      </p:pic>
      <p:sp>
        <p:nvSpPr>
          <p:cNvPr id="5" name="Rectangle 4"/>
          <p:cNvSpPr/>
          <p:nvPr/>
        </p:nvSpPr>
        <p:spPr>
          <a:xfrm>
            <a:off x="444134" y="5661248"/>
            <a:ext cx="8088306" cy="830997"/>
          </a:xfrm>
          <a:prstGeom prst="rect">
            <a:avLst/>
          </a:prstGeom>
        </p:spPr>
        <p:txBody>
          <a:bodyPr wrap="square">
            <a:spAutoFit/>
          </a:bodyPr>
          <a:lstStyle/>
          <a:p>
            <a:r>
              <a:rPr lang="en-CA" sz="1600" dirty="0">
                <a:hlinkClick r:id="rId3"/>
              </a:rPr>
              <a:t>http://kelliralph.wordpress.com/2014/05/24/connectivism-informing-distance-education-theory-pedagogy-and-research</a:t>
            </a:r>
            <a:r>
              <a:rPr lang="en-CA" sz="1600" dirty="0" smtClean="0">
                <a:hlinkClick r:id="rId3"/>
              </a:rPr>
              <a:t>/</a:t>
            </a:r>
            <a:endParaRPr lang="en-CA" sz="1600" dirty="0" smtClean="0"/>
          </a:p>
          <a:p>
            <a:r>
              <a:rPr lang="en-CA" sz="1600" dirty="0"/>
              <a:t>Image: </a:t>
            </a:r>
            <a:r>
              <a:rPr lang="en-CA" sz="1600" dirty="0">
                <a:hlinkClick r:id="rId4"/>
              </a:rPr>
              <a:t>http://www.edrev21.com/2012/07/27/150</a:t>
            </a:r>
            <a:r>
              <a:rPr lang="en-CA" sz="1600" dirty="0" smtClean="0">
                <a:hlinkClick r:id="rId4"/>
              </a:rPr>
              <a:t>/</a:t>
            </a:r>
            <a:r>
              <a:rPr lang="en-CA" sz="1600" dirty="0" smtClean="0"/>
              <a:t> </a:t>
            </a:r>
            <a:endParaRPr lang="en-CA" sz="1600" dirty="0"/>
          </a:p>
        </p:txBody>
      </p:sp>
    </p:spTree>
    <p:extLst>
      <p:ext uri="{BB962C8B-B14F-4D97-AF65-F5344CB8AC3E}">
        <p14:creationId xmlns:p14="http://schemas.microsoft.com/office/powerpoint/2010/main" val="503449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029"/>
            <a:ext cx="7859216" cy="1642194"/>
          </a:xfrm>
        </p:spPr>
        <p:txBody>
          <a:bodyPr>
            <a:noAutofit/>
          </a:bodyPr>
          <a:lstStyle/>
          <a:p>
            <a:pPr algn="l"/>
            <a:r>
              <a:rPr lang="en-CA" dirty="0" smtClean="0"/>
              <a:t>What’s the connection between social networks and neural networks?</a:t>
            </a:r>
            <a:endParaRPr lang="en-CA" dirty="0"/>
          </a:p>
        </p:txBody>
      </p:sp>
      <p:sp>
        <p:nvSpPr>
          <p:cNvPr id="3" name="Content Placeholder 2"/>
          <p:cNvSpPr>
            <a:spLocks noGrp="1"/>
          </p:cNvSpPr>
          <p:nvPr>
            <p:ph idx="1"/>
          </p:nvPr>
        </p:nvSpPr>
        <p:spPr>
          <a:xfrm>
            <a:off x="4860032" y="2420888"/>
            <a:ext cx="3826768" cy="3705275"/>
          </a:xfrm>
        </p:spPr>
        <p:txBody>
          <a:bodyPr/>
          <a:lstStyle/>
          <a:p>
            <a:r>
              <a:rPr lang="en-CA" dirty="0"/>
              <a:t>The Siemens answer is multimodal extension. The networks reach out and integrate with each other.</a:t>
            </a:r>
          </a:p>
        </p:txBody>
      </p:sp>
      <p:pic>
        <p:nvPicPr>
          <p:cNvPr id="17410" name="Picture 2" descr="http://images.pcworld.com/images/article/2011/08/social-networks-52109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45" y="2635995"/>
            <a:ext cx="4104084" cy="32750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126163"/>
            <a:ext cx="8075240" cy="461665"/>
          </a:xfrm>
          <a:prstGeom prst="rect">
            <a:avLst/>
          </a:prstGeom>
        </p:spPr>
        <p:txBody>
          <a:bodyPr wrap="square">
            <a:spAutoFit/>
          </a:bodyPr>
          <a:lstStyle/>
          <a:p>
            <a:r>
              <a:rPr lang="en-CA" sz="1200" dirty="0">
                <a:hlinkClick r:id="rId4"/>
              </a:rPr>
              <a:t>http://x28newblog.wordpress.com/2014/05/01/visualizing-my-understanding-of-connectivism</a:t>
            </a:r>
            <a:r>
              <a:rPr lang="en-CA" sz="1200" dirty="0" smtClean="0">
                <a:hlinkClick r:id="rId4"/>
              </a:rPr>
              <a:t>/</a:t>
            </a:r>
            <a:endParaRPr lang="en-CA" sz="1200" dirty="0" smtClean="0"/>
          </a:p>
          <a:p>
            <a:r>
              <a:rPr lang="en-CA" sz="1200" dirty="0"/>
              <a:t>Image: </a:t>
            </a:r>
            <a:r>
              <a:rPr lang="en-CA" sz="1200" dirty="0">
                <a:hlinkClick r:id="rId5"/>
              </a:rPr>
              <a:t>http://</a:t>
            </a:r>
            <a:r>
              <a:rPr lang="en-CA" sz="1200" dirty="0" smtClean="0">
                <a:hlinkClick r:id="rId5"/>
              </a:rPr>
              <a:t>www.pcworld.com/article/239125/google_plus_day_24_is_google_plus_a_more_engaging_social_network.html</a:t>
            </a:r>
            <a:r>
              <a:rPr lang="en-CA" sz="1200" dirty="0" smtClean="0"/>
              <a:t> </a:t>
            </a:r>
            <a:endParaRPr lang="en-CA" sz="1200" dirty="0"/>
          </a:p>
        </p:txBody>
      </p:sp>
    </p:spTree>
    <p:extLst>
      <p:ext uri="{BB962C8B-B14F-4D97-AF65-F5344CB8AC3E}">
        <p14:creationId xmlns:p14="http://schemas.microsoft.com/office/powerpoint/2010/main" val="277895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33056"/>
            <a:ext cx="8229600" cy="2193107"/>
          </a:xfrm>
        </p:spPr>
        <p:txBody>
          <a:bodyPr/>
          <a:lstStyle/>
          <a:p>
            <a:r>
              <a:rPr lang="en-CA" dirty="0" smtClean="0"/>
              <a:t>The Downes answer: </a:t>
            </a:r>
            <a:r>
              <a:rPr lang="en-CA" dirty="0"/>
              <a:t>pattern </a:t>
            </a:r>
            <a:r>
              <a:rPr lang="en-CA" dirty="0" smtClean="0"/>
              <a:t>recognition. </a:t>
            </a:r>
            <a:r>
              <a:rPr lang="en-CA" dirty="0"/>
              <a:t>O</a:t>
            </a:r>
            <a:r>
              <a:rPr lang="en-CA" dirty="0" smtClean="0"/>
              <a:t>ne </a:t>
            </a:r>
            <a:r>
              <a:rPr lang="en-CA" dirty="0"/>
              <a:t>network perceives patterns in another network and </a:t>
            </a:r>
            <a:r>
              <a:rPr lang="en-CA" i="1" dirty="0"/>
              <a:t>interprets</a:t>
            </a:r>
            <a:r>
              <a:rPr lang="en-CA" dirty="0"/>
              <a:t> or </a:t>
            </a:r>
            <a:r>
              <a:rPr lang="en-CA" i="1" dirty="0"/>
              <a:t>recognizes</a:t>
            </a:r>
            <a:r>
              <a:rPr lang="en-CA" dirty="0"/>
              <a:t> these patterns </a:t>
            </a:r>
            <a:r>
              <a:rPr lang="en-CA" i="1" dirty="0"/>
              <a:t>as</a:t>
            </a:r>
            <a:r>
              <a:rPr lang="en-CA" dirty="0"/>
              <a:t> something.</a:t>
            </a:r>
            <a:r>
              <a:rPr lang="en-CA" dirty="0" smtClean="0"/>
              <a:t> </a:t>
            </a:r>
            <a:endParaRPr lang="en-CA" dirty="0"/>
          </a:p>
        </p:txBody>
      </p:sp>
      <p:pic>
        <p:nvPicPr>
          <p:cNvPr id="4" name="Picture 3"/>
          <p:cNvPicPr>
            <a:picLocks noChangeAspect="1"/>
          </p:cNvPicPr>
          <p:nvPr/>
        </p:nvPicPr>
        <p:blipFill>
          <a:blip r:embed="rId3"/>
          <a:stretch>
            <a:fillRect/>
          </a:stretch>
        </p:blipFill>
        <p:spPr>
          <a:xfrm>
            <a:off x="899592" y="404664"/>
            <a:ext cx="6015012" cy="3364329"/>
          </a:xfrm>
          <a:prstGeom prst="rect">
            <a:avLst/>
          </a:prstGeom>
        </p:spPr>
      </p:pic>
      <p:sp>
        <p:nvSpPr>
          <p:cNvPr id="5" name="Rectangle 4"/>
          <p:cNvSpPr/>
          <p:nvPr/>
        </p:nvSpPr>
        <p:spPr>
          <a:xfrm>
            <a:off x="457200" y="5967060"/>
            <a:ext cx="8229600" cy="584775"/>
          </a:xfrm>
          <a:prstGeom prst="rect">
            <a:avLst/>
          </a:prstGeom>
        </p:spPr>
        <p:txBody>
          <a:bodyPr wrap="square">
            <a:spAutoFit/>
          </a:bodyPr>
          <a:lstStyle/>
          <a:p>
            <a:r>
              <a:rPr lang="en-CA" sz="1600" dirty="0">
                <a:hlinkClick r:id="rId4"/>
              </a:rPr>
              <a:t>http://www.journals.elsevier.com/pattern-recognition</a:t>
            </a:r>
            <a:r>
              <a:rPr lang="en-CA" sz="1600" dirty="0" smtClean="0">
                <a:hlinkClick r:id="rId4"/>
              </a:rPr>
              <a:t>/</a:t>
            </a:r>
            <a:endParaRPr lang="en-CA" sz="1600" dirty="0" smtClean="0"/>
          </a:p>
          <a:p>
            <a:r>
              <a:rPr lang="en-CA" sz="1600" dirty="0"/>
              <a:t>Image:  </a:t>
            </a:r>
            <a:r>
              <a:rPr lang="en-CA" sz="1600" dirty="0">
                <a:hlinkClick r:id="rId5"/>
              </a:rPr>
              <a:t>http://</a:t>
            </a:r>
            <a:r>
              <a:rPr lang="en-CA" sz="1600" dirty="0" smtClean="0">
                <a:hlinkClick r:id="rId5"/>
              </a:rPr>
              <a:t>www.adipogen.com/media/Catalogs/Pix/Pattern_Recognition_Wallchart_Pix.PNG</a:t>
            </a:r>
            <a:r>
              <a:rPr lang="en-CA" sz="1600" dirty="0" smtClean="0"/>
              <a:t> </a:t>
            </a:r>
            <a:endParaRPr lang="en-CA" sz="1600" dirty="0"/>
          </a:p>
        </p:txBody>
      </p:sp>
    </p:spTree>
    <p:extLst>
      <p:ext uri="{BB962C8B-B14F-4D97-AF65-F5344CB8AC3E}">
        <p14:creationId xmlns:p14="http://schemas.microsoft.com/office/powerpoint/2010/main" val="2896388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err="1" smtClean="0"/>
              <a:t>Connectivism</a:t>
            </a:r>
            <a:r>
              <a:rPr lang="en-CA" dirty="0" smtClean="0"/>
              <a:t> as a learning theory</a:t>
            </a:r>
            <a:endParaRPr lang="en-CA" dirty="0"/>
          </a:p>
        </p:txBody>
      </p:sp>
      <p:sp>
        <p:nvSpPr>
          <p:cNvPr id="3" name="Content Placeholder 2"/>
          <p:cNvSpPr>
            <a:spLocks noGrp="1"/>
          </p:cNvSpPr>
          <p:nvPr>
            <p:ph idx="1"/>
          </p:nvPr>
        </p:nvSpPr>
        <p:spPr>
          <a:xfrm>
            <a:off x="4296181" y="1386262"/>
            <a:ext cx="4186808" cy="4525963"/>
          </a:xfrm>
        </p:spPr>
        <p:txBody>
          <a:bodyPr>
            <a:normAutofit/>
          </a:bodyPr>
          <a:lstStyle/>
          <a:p>
            <a:pPr marL="0" indent="0">
              <a:buNone/>
            </a:pPr>
            <a:r>
              <a:rPr lang="en-CA" dirty="0"/>
              <a:t>Cain writes, "for me, a theory must</a:t>
            </a:r>
          </a:p>
          <a:p>
            <a:r>
              <a:rPr lang="en-CA" dirty="0" smtClean="0"/>
              <a:t>account </a:t>
            </a:r>
            <a:r>
              <a:rPr lang="en-CA" dirty="0"/>
              <a:t>for current </a:t>
            </a:r>
            <a:r>
              <a:rPr lang="en-CA" dirty="0" smtClean="0"/>
              <a:t>theories</a:t>
            </a:r>
          </a:p>
          <a:p>
            <a:r>
              <a:rPr lang="en-CA" dirty="0" smtClean="0"/>
              <a:t>sufficiently </a:t>
            </a:r>
            <a:r>
              <a:rPr lang="en-CA" dirty="0"/>
              <a:t>explain where we are </a:t>
            </a:r>
            <a:r>
              <a:rPr lang="en-CA" dirty="0" smtClean="0"/>
              <a:t>now</a:t>
            </a:r>
            <a:endParaRPr lang="en-CA" dirty="0"/>
          </a:p>
          <a:p>
            <a:r>
              <a:rPr lang="en-CA" dirty="0" smtClean="0"/>
              <a:t>make predictions</a:t>
            </a:r>
            <a:endParaRPr lang="en-CA" dirty="0"/>
          </a:p>
          <a:p>
            <a:r>
              <a:rPr lang="en-CA" dirty="0" smtClean="0"/>
              <a:t>be </a:t>
            </a:r>
            <a:r>
              <a:rPr lang="en-CA" dirty="0"/>
              <a:t>subject to </a:t>
            </a:r>
            <a:r>
              <a:rPr lang="en-CA" dirty="0" smtClean="0"/>
              <a:t>testing.”</a:t>
            </a:r>
            <a:endParaRPr lang="en-CA" dirty="0"/>
          </a:p>
        </p:txBody>
      </p:sp>
      <p:pic>
        <p:nvPicPr>
          <p:cNvPr id="18436" name="Picture 4" descr="human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3592488" cy="26943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0873" y="5733256"/>
            <a:ext cx="7830616" cy="923330"/>
          </a:xfrm>
          <a:prstGeom prst="rect">
            <a:avLst/>
          </a:prstGeom>
        </p:spPr>
        <p:txBody>
          <a:bodyPr wrap="square">
            <a:spAutoFit/>
          </a:bodyPr>
          <a:lstStyle/>
          <a:p>
            <a:r>
              <a:rPr lang="en-CA" dirty="0">
                <a:hlinkClick r:id="rId4"/>
              </a:rPr>
              <a:t>http://</a:t>
            </a:r>
            <a:r>
              <a:rPr lang="en-CA" dirty="0" smtClean="0">
                <a:hlinkClick r:id="rId4"/>
              </a:rPr>
              <a:t>cain.blogspot.ca/2014/04/why-connectivism-is-learning-theory.html</a:t>
            </a:r>
            <a:endParaRPr lang="en-CA" dirty="0" smtClean="0"/>
          </a:p>
          <a:p>
            <a:r>
              <a:rPr lang="en-CA" dirty="0" smtClean="0"/>
              <a:t>Image: </a:t>
            </a:r>
            <a:r>
              <a:rPr lang="en-CA" dirty="0" err="1">
                <a:hlinkClick r:id="rId5"/>
              </a:rPr>
              <a:t>Shira</a:t>
            </a:r>
            <a:r>
              <a:rPr lang="en-CA" dirty="0">
                <a:hlinkClick r:id="rId5"/>
              </a:rPr>
              <a:t> </a:t>
            </a:r>
            <a:r>
              <a:rPr lang="en-CA" dirty="0" smtClean="0">
                <a:hlinkClick r:id="rId5"/>
              </a:rPr>
              <a:t>Golding</a:t>
            </a:r>
            <a:r>
              <a:rPr lang="en-CA" dirty="0"/>
              <a:t> </a:t>
            </a:r>
            <a:r>
              <a:rPr lang="en-CA" dirty="0">
                <a:hlinkClick r:id="rId6"/>
              </a:rPr>
              <a:t>http://</a:t>
            </a:r>
            <a:r>
              <a:rPr lang="en-CA" dirty="0" smtClean="0">
                <a:hlinkClick r:id="rId6"/>
              </a:rPr>
              <a:t>cain.blogspot.ca/2013/07/oer-possible-resources-for-biology.html</a:t>
            </a:r>
            <a:r>
              <a:rPr lang="en-CA" dirty="0" smtClean="0"/>
              <a:t> </a:t>
            </a:r>
            <a:endParaRPr lang="en-CA" dirty="0"/>
          </a:p>
        </p:txBody>
      </p:sp>
    </p:spTree>
    <p:extLst>
      <p:ext uri="{BB962C8B-B14F-4D97-AF65-F5344CB8AC3E}">
        <p14:creationId xmlns:p14="http://schemas.microsoft.com/office/powerpoint/2010/main" val="386968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5120" cy="1143000"/>
          </a:xfrm>
        </p:spPr>
        <p:txBody>
          <a:bodyPr>
            <a:normAutofit fontScale="90000"/>
          </a:bodyPr>
          <a:lstStyle/>
          <a:p>
            <a:pPr algn="l"/>
            <a:r>
              <a:rPr lang="en-CA" dirty="0" err="1" smtClean="0"/>
              <a:t>Connectivism’s</a:t>
            </a:r>
            <a:r>
              <a:rPr lang="en-CA" dirty="0" smtClean="0"/>
              <a:t> </a:t>
            </a:r>
            <a:r>
              <a:rPr lang="en-CA" dirty="0" err="1" smtClean="0"/>
              <a:t>respose</a:t>
            </a:r>
            <a:r>
              <a:rPr lang="en-CA" dirty="0" smtClean="0"/>
              <a:t>: researching the MOOC</a:t>
            </a:r>
            <a:endParaRPr lang="en-CA" dirty="0"/>
          </a:p>
        </p:txBody>
      </p:sp>
      <p:sp>
        <p:nvSpPr>
          <p:cNvPr id="3" name="Content Placeholder 2"/>
          <p:cNvSpPr>
            <a:spLocks noGrp="1"/>
          </p:cNvSpPr>
          <p:nvPr>
            <p:ph idx="1"/>
          </p:nvPr>
        </p:nvSpPr>
        <p:spPr>
          <a:xfrm>
            <a:off x="457200" y="1628800"/>
            <a:ext cx="4690864" cy="4525963"/>
          </a:xfrm>
        </p:spPr>
        <p:txBody>
          <a:bodyPr>
            <a:normAutofit lnSpcReduction="10000"/>
          </a:bodyPr>
          <a:lstStyle/>
          <a:p>
            <a:r>
              <a:rPr lang="en-CA" smtClean="0"/>
              <a:t>The MOOC was developed by Siemens and myself to instantiate the principles of connectivism</a:t>
            </a:r>
          </a:p>
          <a:p>
            <a:r>
              <a:rPr lang="en-CA" smtClean="0"/>
              <a:t>Our courses were designed as networks, testing both aspects of our theories</a:t>
            </a:r>
            <a:endParaRPr lang="en-CA" dirty="0"/>
          </a:p>
        </p:txBody>
      </p:sp>
      <p:pic>
        <p:nvPicPr>
          <p:cNvPr id="19458" name="Picture 2" descr="george seim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628800"/>
            <a:ext cx="2934072" cy="22005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64088" y="4006337"/>
            <a:ext cx="3166046" cy="646331"/>
          </a:xfrm>
          <a:prstGeom prst="rect">
            <a:avLst/>
          </a:prstGeom>
        </p:spPr>
        <p:txBody>
          <a:bodyPr wrap="square">
            <a:spAutoFit/>
          </a:bodyPr>
          <a:lstStyle/>
          <a:p>
            <a:r>
              <a:rPr lang="en-CA" dirty="0"/>
              <a:t>George Siemens (Photo credit: </a:t>
            </a:r>
            <a:r>
              <a:rPr lang="en-CA" dirty="0" err="1">
                <a:hlinkClick r:id="rId4"/>
              </a:rPr>
              <a:t>heloukee</a:t>
            </a:r>
            <a:r>
              <a:rPr lang="en-CA" dirty="0"/>
              <a:t>)</a:t>
            </a:r>
          </a:p>
        </p:txBody>
      </p:sp>
      <p:sp>
        <p:nvSpPr>
          <p:cNvPr id="5" name="Rectangle 4"/>
          <p:cNvSpPr/>
          <p:nvPr/>
        </p:nvSpPr>
        <p:spPr>
          <a:xfrm>
            <a:off x="457200" y="5920089"/>
            <a:ext cx="7542584" cy="646331"/>
          </a:xfrm>
          <a:prstGeom prst="rect">
            <a:avLst/>
          </a:prstGeom>
        </p:spPr>
        <p:txBody>
          <a:bodyPr wrap="square">
            <a:spAutoFit/>
          </a:bodyPr>
          <a:lstStyle/>
          <a:p>
            <a:r>
              <a:rPr lang="en-CA" dirty="0">
                <a:hlinkClick r:id="rId5"/>
              </a:rPr>
              <a:t>http://</a:t>
            </a:r>
            <a:r>
              <a:rPr lang="en-CA" dirty="0" smtClean="0">
                <a:hlinkClick r:id="rId5"/>
              </a:rPr>
              <a:t>jolt.merlot.org/vol10no1/fournier_0314.pdf</a:t>
            </a:r>
            <a:endParaRPr lang="en-CA" dirty="0" smtClean="0"/>
          </a:p>
          <a:p>
            <a:r>
              <a:rPr lang="en-CA" dirty="0">
                <a:hlinkClick r:id="rId6"/>
              </a:rPr>
              <a:t>http://</a:t>
            </a:r>
            <a:r>
              <a:rPr lang="en-CA" dirty="0" smtClean="0">
                <a:hlinkClick r:id="rId6"/>
              </a:rPr>
              <a:t>cain.blogspot.ca/2012/10/moocs-and-connectivist-instructional.html</a:t>
            </a:r>
            <a:r>
              <a:rPr lang="en-CA" dirty="0" smtClean="0"/>
              <a:t> </a:t>
            </a:r>
            <a:endParaRPr lang="en-CA" dirty="0"/>
          </a:p>
        </p:txBody>
      </p:sp>
    </p:spTree>
    <p:extLst>
      <p:ext uri="{BB962C8B-B14F-4D97-AF65-F5344CB8AC3E}">
        <p14:creationId xmlns:p14="http://schemas.microsoft.com/office/powerpoint/2010/main" val="1985258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34880" cy="2362274"/>
          </a:xfrm>
        </p:spPr>
        <p:txBody>
          <a:bodyPr>
            <a:normAutofit/>
          </a:bodyPr>
          <a:lstStyle/>
          <a:p>
            <a:pPr algn="l"/>
            <a:r>
              <a:rPr lang="en-CA" dirty="0" smtClean="0"/>
              <a:t>Participants’ perceptions in MOOCs</a:t>
            </a:r>
            <a:endParaRPr lang="en-CA" dirty="0"/>
          </a:p>
        </p:txBody>
      </p:sp>
      <p:sp>
        <p:nvSpPr>
          <p:cNvPr id="3" name="Content Placeholder 2"/>
          <p:cNvSpPr>
            <a:spLocks noGrp="1"/>
          </p:cNvSpPr>
          <p:nvPr>
            <p:ph idx="1"/>
          </p:nvPr>
        </p:nvSpPr>
        <p:spPr>
          <a:xfrm>
            <a:off x="462281" y="3198986"/>
            <a:ext cx="7787208" cy="2509739"/>
          </a:xfrm>
        </p:spPr>
        <p:txBody>
          <a:bodyPr>
            <a:normAutofit/>
          </a:bodyPr>
          <a:lstStyle/>
          <a:p>
            <a:pPr marL="0" indent="0">
              <a:buNone/>
            </a:pPr>
            <a:r>
              <a:rPr lang="en-CA" dirty="0" smtClean="0"/>
              <a:t>"</a:t>
            </a:r>
            <a:r>
              <a:rPr lang="en-CA" dirty="0"/>
              <a:t>creating networks and developing professional connections through networking technologies are advantages of participating in </a:t>
            </a:r>
            <a:r>
              <a:rPr lang="en-CA" dirty="0" err="1"/>
              <a:t>cMOOCs</a:t>
            </a:r>
            <a:r>
              <a:rPr lang="en-CA" dirty="0" smtClean="0"/>
              <a:t>"</a:t>
            </a:r>
            <a:endParaRPr lang="en-CA" dirty="0"/>
          </a:p>
        </p:txBody>
      </p:sp>
      <p:pic>
        <p:nvPicPr>
          <p:cNvPr id="4" name="Picture 3"/>
          <p:cNvPicPr>
            <a:picLocks noChangeAspect="1"/>
          </p:cNvPicPr>
          <p:nvPr/>
        </p:nvPicPr>
        <p:blipFill>
          <a:blip r:embed="rId3"/>
          <a:stretch>
            <a:fillRect/>
          </a:stretch>
        </p:blipFill>
        <p:spPr>
          <a:xfrm>
            <a:off x="4058480" y="548680"/>
            <a:ext cx="4505396" cy="2376264"/>
          </a:xfrm>
          <a:prstGeom prst="rect">
            <a:avLst/>
          </a:prstGeom>
        </p:spPr>
      </p:pic>
      <p:sp>
        <p:nvSpPr>
          <p:cNvPr id="5" name="Rectangle 4"/>
          <p:cNvSpPr/>
          <p:nvPr/>
        </p:nvSpPr>
        <p:spPr>
          <a:xfrm>
            <a:off x="457200" y="5521102"/>
            <a:ext cx="7975236" cy="923330"/>
          </a:xfrm>
          <a:prstGeom prst="rect">
            <a:avLst/>
          </a:prstGeom>
        </p:spPr>
        <p:txBody>
          <a:bodyPr wrap="square">
            <a:spAutoFit/>
          </a:bodyPr>
          <a:lstStyle/>
          <a:p>
            <a:r>
              <a:rPr lang="en-CA" dirty="0">
                <a:hlinkClick r:id="rId4"/>
              </a:rPr>
              <a:t>http://</a:t>
            </a:r>
            <a:r>
              <a:rPr lang="en-CA" dirty="0" smtClean="0">
                <a:hlinkClick r:id="rId4"/>
              </a:rPr>
              <a:t>jolt.merlot.org/vol10no1/saadatmand_0314.pdf</a:t>
            </a:r>
            <a:endParaRPr lang="en-CA" dirty="0" smtClean="0"/>
          </a:p>
          <a:p>
            <a:r>
              <a:rPr lang="en-CA" dirty="0"/>
              <a:t>Image: </a:t>
            </a:r>
            <a:r>
              <a:rPr lang="en-CA" dirty="0">
                <a:hlinkClick r:id="rId5"/>
              </a:rPr>
              <a:t>http://mfeldstein.com/four-barriers-that-moocs-must-overcome-to-become-sustainable-model</a:t>
            </a:r>
            <a:r>
              <a:rPr lang="en-CA" dirty="0" smtClean="0">
                <a:hlinkClick r:id="rId5"/>
              </a:rPr>
              <a:t>/</a:t>
            </a:r>
            <a:r>
              <a:rPr lang="en-CA" dirty="0" smtClean="0"/>
              <a:t> </a:t>
            </a:r>
            <a:endParaRPr lang="en-CA" dirty="0"/>
          </a:p>
        </p:txBody>
      </p:sp>
    </p:spTree>
    <p:extLst>
      <p:ext uri="{BB962C8B-B14F-4D97-AF65-F5344CB8AC3E}">
        <p14:creationId xmlns:p14="http://schemas.microsoft.com/office/powerpoint/2010/main" val="1121216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CA" dirty="0" smtClean="0"/>
              <a:t>Where to now? The learner at the centre of the networked world</a:t>
            </a:r>
            <a:endParaRPr lang="en-CA" dirty="0"/>
          </a:p>
        </p:txBody>
      </p:sp>
      <p:sp>
        <p:nvSpPr>
          <p:cNvPr id="3" name="Content Placeholder 2"/>
          <p:cNvSpPr>
            <a:spLocks noGrp="1"/>
          </p:cNvSpPr>
          <p:nvPr>
            <p:ph idx="1"/>
          </p:nvPr>
        </p:nvSpPr>
        <p:spPr>
          <a:xfrm>
            <a:off x="457200" y="1600200"/>
            <a:ext cx="5050904" cy="4525963"/>
          </a:xfrm>
        </p:spPr>
        <p:txBody>
          <a:bodyPr>
            <a:normAutofit/>
          </a:bodyPr>
          <a:lstStyle/>
          <a:p>
            <a:pPr marL="0" indent="0">
              <a:buNone/>
            </a:pPr>
            <a:r>
              <a:rPr lang="en-CA" dirty="0" smtClean="0"/>
              <a:t>Aspen Institute:</a:t>
            </a:r>
          </a:p>
          <a:p>
            <a:r>
              <a:rPr lang="en-CA" dirty="0"/>
              <a:t>empower learners to learn any time, any </a:t>
            </a:r>
            <a:r>
              <a:rPr lang="en-CA" dirty="0" smtClean="0"/>
              <a:t>place</a:t>
            </a:r>
          </a:p>
          <a:p>
            <a:r>
              <a:rPr lang="en-CA" dirty="0"/>
              <a:t>support and guide learners in a networked learning </a:t>
            </a:r>
            <a:r>
              <a:rPr lang="en-CA" dirty="0" smtClean="0"/>
              <a:t>environment</a:t>
            </a:r>
          </a:p>
          <a:p>
            <a:r>
              <a:rPr lang="en-CA" dirty="0" smtClean="0"/>
              <a:t>interoperability </a:t>
            </a:r>
            <a:r>
              <a:rPr lang="en-CA" dirty="0"/>
              <a:t>across learning networks</a:t>
            </a:r>
            <a:endParaRPr lang="en-CA" dirty="0"/>
          </a:p>
        </p:txBody>
      </p:sp>
      <p:sp>
        <p:nvSpPr>
          <p:cNvPr id="4" name="Rectangle 3"/>
          <p:cNvSpPr/>
          <p:nvPr/>
        </p:nvSpPr>
        <p:spPr>
          <a:xfrm>
            <a:off x="421341" y="6308725"/>
            <a:ext cx="7758608" cy="369332"/>
          </a:xfrm>
          <a:prstGeom prst="rect">
            <a:avLst/>
          </a:prstGeom>
        </p:spPr>
        <p:txBody>
          <a:bodyPr wrap="square">
            <a:spAutoFit/>
          </a:bodyPr>
          <a:lstStyle/>
          <a:p>
            <a:r>
              <a:rPr lang="en-CA" dirty="0">
                <a:hlinkClick r:id="rId3"/>
              </a:rPr>
              <a:t>http://</a:t>
            </a:r>
            <a:r>
              <a:rPr lang="en-CA" dirty="0" smtClean="0">
                <a:hlinkClick r:id="rId3"/>
              </a:rPr>
              <a:t>aspeninstitute.fsmdev.com/documents/AspenReportFinalPagesRev.pdf</a:t>
            </a:r>
            <a:r>
              <a:rPr lang="en-CA" dirty="0" smtClean="0"/>
              <a:t> </a:t>
            </a:r>
            <a:endParaRPr lang="en-CA" dirty="0"/>
          </a:p>
        </p:txBody>
      </p:sp>
      <p:pic>
        <p:nvPicPr>
          <p:cNvPr id="5" name="Picture 4"/>
          <p:cNvPicPr>
            <a:picLocks noChangeAspect="1"/>
          </p:cNvPicPr>
          <p:nvPr/>
        </p:nvPicPr>
        <p:blipFill>
          <a:blip r:embed="rId4"/>
          <a:stretch>
            <a:fillRect/>
          </a:stretch>
        </p:blipFill>
        <p:spPr>
          <a:xfrm>
            <a:off x="5588677" y="1600200"/>
            <a:ext cx="2310202" cy="4408713"/>
          </a:xfrm>
          <a:prstGeom prst="rect">
            <a:avLst/>
          </a:prstGeom>
        </p:spPr>
      </p:pic>
    </p:spTree>
    <p:extLst>
      <p:ext uri="{BB962C8B-B14F-4D97-AF65-F5344CB8AC3E}">
        <p14:creationId xmlns:p14="http://schemas.microsoft.com/office/powerpoint/2010/main" val="332903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097" y="-171400"/>
            <a:ext cx="4546847" cy="3456384"/>
          </a:xfrm>
        </p:spPr>
        <p:txBody>
          <a:bodyPr>
            <a:normAutofit/>
          </a:bodyPr>
          <a:lstStyle/>
          <a:p>
            <a:pPr algn="l"/>
            <a:r>
              <a:rPr lang="en-CA" dirty="0" smtClean="0"/>
              <a:t>Learner </a:t>
            </a:r>
            <a:r>
              <a:rPr lang="en-CA" dirty="0"/>
              <a:t>control </a:t>
            </a:r>
            <a:r>
              <a:rPr lang="en-CA" dirty="0" smtClean="0"/>
              <a:t>has </a:t>
            </a:r>
            <a:r>
              <a:rPr lang="en-CA" dirty="0"/>
              <a:t>moved beyond computer assisted </a:t>
            </a:r>
            <a:r>
              <a:rPr lang="en-CA" dirty="0" smtClean="0"/>
              <a:t>programs…</a:t>
            </a:r>
            <a:endParaRPr lang="en-CA" dirty="0"/>
          </a:p>
        </p:txBody>
      </p:sp>
      <p:sp>
        <p:nvSpPr>
          <p:cNvPr id="3" name="Content Placeholder 2"/>
          <p:cNvSpPr>
            <a:spLocks noGrp="1"/>
          </p:cNvSpPr>
          <p:nvPr>
            <p:ph idx="1"/>
          </p:nvPr>
        </p:nvSpPr>
        <p:spPr>
          <a:xfrm>
            <a:off x="4391417" y="2223062"/>
            <a:ext cx="4330824" cy="4209331"/>
          </a:xfrm>
        </p:spPr>
        <p:txBody>
          <a:bodyPr>
            <a:normAutofit/>
          </a:bodyPr>
          <a:lstStyle/>
          <a:p>
            <a:pPr marL="0" indent="0">
              <a:buNone/>
            </a:pPr>
            <a:r>
              <a:rPr lang="en-CA" dirty="0" smtClean="0"/>
              <a:t>“towards </a:t>
            </a:r>
            <a:r>
              <a:rPr lang="en-CA" dirty="0"/>
              <a:t>authentic learning contexts mediated by technology in which the learner may have a greater control of either tangible or intangible elements of a learning </a:t>
            </a:r>
            <a:r>
              <a:rPr lang="en-CA" dirty="0" smtClean="0"/>
              <a:t>environment”</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36" y="3284984"/>
            <a:ext cx="3706742" cy="278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8117" y="6257036"/>
            <a:ext cx="7974632" cy="369332"/>
          </a:xfrm>
          <a:prstGeom prst="rect">
            <a:avLst/>
          </a:prstGeom>
        </p:spPr>
        <p:txBody>
          <a:bodyPr wrap="square">
            <a:spAutoFit/>
          </a:bodyPr>
          <a:lstStyle/>
          <a:p>
            <a:r>
              <a:rPr lang="en-CA" dirty="0">
                <a:hlinkClick r:id="rId4"/>
              </a:rPr>
              <a:t>http://www.literacyandtechnology.org/uploads/1/3/6/8/136889/ib1.pdf</a:t>
            </a:r>
            <a:endParaRPr lang="en-CA" dirty="0"/>
          </a:p>
        </p:txBody>
      </p:sp>
    </p:spTree>
    <p:extLst>
      <p:ext uri="{BB962C8B-B14F-4D97-AF65-F5344CB8AC3E}">
        <p14:creationId xmlns:p14="http://schemas.microsoft.com/office/powerpoint/2010/main" val="1230960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74638"/>
            <a:ext cx="3538736" cy="3514402"/>
          </a:xfrm>
        </p:spPr>
        <p:txBody>
          <a:bodyPr>
            <a:normAutofit/>
          </a:bodyPr>
          <a:lstStyle/>
          <a:p>
            <a:pPr algn="r"/>
            <a:r>
              <a:rPr lang="en-CA" dirty="0" smtClean="0"/>
              <a:t>Reading and networking will become one and the same thing</a:t>
            </a:r>
            <a:endParaRPr lang="en-CA" dirty="0"/>
          </a:p>
        </p:txBody>
      </p:sp>
      <p:sp>
        <p:nvSpPr>
          <p:cNvPr id="3" name="Content Placeholder 2"/>
          <p:cNvSpPr>
            <a:spLocks noGrp="1"/>
          </p:cNvSpPr>
          <p:nvPr>
            <p:ph idx="1"/>
          </p:nvPr>
        </p:nvSpPr>
        <p:spPr>
          <a:xfrm>
            <a:off x="459232" y="3933056"/>
            <a:ext cx="8229600" cy="2409131"/>
          </a:xfrm>
        </p:spPr>
        <p:txBody>
          <a:bodyPr>
            <a:normAutofit lnSpcReduction="10000"/>
          </a:bodyPr>
          <a:lstStyle/>
          <a:p>
            <a:pPr marL="0" indent="0">
              <a:buNone/>
            </a:pPr>
            <a:r>
              <a:rPr lang="en-CA" dirty="0"/>
              <a:t>for instance, when a document in </a:t>
            </a:r>
            <a:r>
              <a:rPr lang="en-CA" dirty="0" err="1"/>
              <a:t>Utopoa</a:t>
            </a:r>
            <a:r>
              <a:rPr lang="en-CA" dirty="0"/>
              <a:t> is opened, "a sidebar opens up on the right-hand side and fills with relevant data from external databases and services like </a:t>
            </a:r>
            <a:r>
              <a:rPr lang="en-CA" dirty="0" err="1"/>
              <a:t>Mendeley</a:t>
            </a:r>
            <a:r>
              <a:rPr lang="en-CA" dirty="0"/>
              <a:t>, SHERPA/</a:t>
            </a:r>
            <a:r>
              <a:rPr lang="en-CA" dirty="0" err="1"/>
              <a:t>RoMEO</a:t>
            </a:r>
            <a:r>
              <a:rPr lang="en-CA" dirty="0"/>
              <a:t>, and Wikipedia."</a:t>
            </a:r>
          </a:p>
          <a:p>
            <a:pPr marL="0" indent="0">
              <a:buNone/>
            </a:pP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83667"/>
            <a:ext cx="2573955" cy="327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2335" y="6301537"/>
            <a:ext cx="10278888" cy="369332"/>
          </a:xfrm>
          <a:prstGeom prst="rect">
            <a:avLst/>
          </a:prstGeom>
        </p:spPr>
        <p:txBody>
          <a:bodyPr wrap="square">
            <a:spAutoFit/>
          </a:bodyPr>
          <a:lstStyle/>
          <a:p>
            <a:r>
              <a:rPr lang="en-CA" dirty="0">
                <a:hlinkClick r:id="rId4"/>
              </a:rPr>
              <a:t>http://poynder.blogspot.co.uk/2014/06/interview-with-steve-pettifer-computer.html</a:t>
            </a:r>
            <a:endParaRPr lang="en-CA" dirty="0"/>
          </a:p>
        </p:txBody>
      </p:sp>
      <p:sp>
        <p:nvSpPr>
          <p:cNvPr id="6" name="Rectangle 5"/>
          <p:cNvSpPr/>
          <p:nvPr/>
        </p:nvSpPr>
        <p:spPr>
          <a:xfrm>
            <a:off x="1907704" y="2647960"/>
            <a:ext cx="1348800" cy="1200329"/>
          </a:xfrm>
          <a:prstGeom prst="rect">
            <a:avLst/>
          </a:prstGeom>
        </p:spPr>
        <p:txBody>
          <a:bodyPr wrap="square">
            <a:spAutoFit/>
          </a:bodyPr>
          <a:lstStyle/>
          <a:p>
            <a:r>
              <a:rPr lang="en-CA" dirty="0"/>
              <a:t>Utopia developer Steve </a:t>
            </a:r>
            <a:r>
              <a:rPr lang="en-CA" dirty="0" err="1"/>
              <a:t>Pettifer</a:t>
            </a:r>
            <a:endParaRPr lang="en-CA" dirty="0"/>
          </a:p>
        </p:txBody>
      </p:sp>
    </p:spTree>
    <p:extLst>
      <p:ext uri="{BB962C8B-B14F-4D97-AF65-F5344CB8AC3E}">
        <p14:creationId xmlns:p14="http://schemas.microsoft.com/office/powerpoint/2010/main" val="2020005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57200" y="3429000"/>
            <a:ext cx="8229600" cy="2697163"/>
          </a:xfrm>
        </p:spPr>
        <p:txBody>
          <a:bodyPr/>
          <a:lstStyle/>
          <a:p>
            <a:pPr marL="0" indent="0">
              <a:buNone/>
            </a:pPr>
            <a:r>
              <a:rPr lang="en-CA" dirty="0"/>
              <a:t>"Everyone knows that knowledge is growing at an increasing depth and an increasing breadth, so you need people which can constantly learn and bridge that gap even while they’re in their current jobs." </a:t>
            </a:r>
            <a:r>
              <a:rPr lang="en-CA" dirty="0" err="1"/>
              <a:t>Iyadunni</a:t>
            </a:r>
            <a:r>
              <a:rPr lang="en-CA" dirty="0"/>
              <a:t> </a:t>
            </a:r>
            <a:r>
              <a:rPr lang="en-CA" dirty="0" err="1"/>
              <a:t>Olubode</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916239"/>
            <a:ext cx="4155693" cy="236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199" y="5947013"/>
            <a:ext cx="8262664" cy="646331"/>
          </a:xfrm>
          <a:prstGeom prst="rect">
            <a:avLst/>
          </a:prstGeom>
        </p:spPr>
        <p:txBody>
          <a:bodyPr wrap="square">
            <a:spAutoFit/>
          </a:bodyPr>
          <a:lstStyle/>
          <a:p>
            <a:r>
              <a:rPr lang="en-CA" dirty="0">
                <a:hlinkClick r:id="rId4"/>
              </a:rPr>
              <a:t>http://www.elearning-africa.com/eLA_Newsportal/elearning-africa-keynote-plenary-sessions/</a:t>
            </a:r>
            <a:endParaRPr lang="en-CA" dirty="0"/>
          </a:p>
        </p:txBody>
      </p:sp>
    </p:spTree>
    <p:extLst>
      <p:ext uri="{BB962C8B-B14F-4D97-AF65-F5344CB8AC3E}">
        <p14:creationId xmlns:p14="http://schemas.microsoft.com/office/powerpoint/2010/main" val="244952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46250"/>
          </a:xfrm>
        </p:spPr>
        <p:txBody>
          <a:bodyPr>
            <a:normAutofit/>
          </a:bodyPr>
          <a:lstStyle/>
          <a:p>
            <a:pPr algn="l"/>
            <a:r>
              <a:rPr lang="en-CA" dirty="0" smtClean="0"/>
              <a:t>Connective learning technology is already transforming the workplace</a:t>
            </a:r>
            <a:endParaRPr lang="en-CA" dirty="0"/>
          </a:p>
        </p:txBody>
      </p:sp>
      <p:sp>
        <p:nvSpPr>
          <p:cNvPr id="3" name="Content Placeholder 2"/>
          <p:cNvSpPr>
            <a:spLocks noGrp="1"/>
          </p:cNvSpPr>
          <p:nvPr>
            <p:ph idx="1"/>
          </p:nvPr>
        </p:nvSpPr>
        <p:spPr>
          <a:xfrm>
            <a:off x="4139952" y="1628800"/>
            <a:ext cx="4824536" cy="4608512"/>
          </a:xfrm>
        </p:spPr>
        <p:txBody>
          <a:bodyPr>
            <a:normAutofit/>
          </a:bodyPr>
          <a:lstStyle/>
          <a:p>
            <a:pPr marL="0" indent="0">
              <a:buNone/>
            </a:pPr>
            <a:r>
              <a:rPr lang="en-CA" dirty="0" smtClean="0"/>
              <a:t>“Combine </a:t>
            </a:r>
            <a:r>
              <a:rPr lang="en-CA" dirty="0"/>
              <a:t>ambient data on just about any physically manufactured object </a:t>
            </a:r>
            <a:r>
              <a:rPr lang="en-CA" dirty="0" smtClean="0"/>
              <a:t>with </a:t>
            </a:r>
            <a:r>
              <a:rPr lang="en-CA" dirty="0"/>
              <a:t>pervasive wearable technologies that constantly present us with dashboards, notifications, analyses, and visualizations of all this </a:t>
            </a:r>
            <a:r>
              <a:rPr lang="en-CA" dirty="0" smtClean="0"/>
              <a:t>data…”</a:t>
            </a:r>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04" y="2564904"/>
            <a:ext cx="3895117" cy="307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4302" y="6237312"/>
            <a:ext cx="8262664" cy="369332"/>
          </a:xfrm>
          <a:prstGeom prst="rect">
            <a:avLst/>
          </a:prstGeom>
        </p:spPr>
        <p:txBody>
          <a:bodyPr wrap="square">
            <a:spAutoFit/>
          </a:bodyPr>
          <a:lstStyle/>
          <a:p>
            <a:r>
              <a:rPr lang="en-CA" dirty="0">
                <a:hlinkClick r:id="rId4"/>
              </a:rPr>
              <a:t>http://www.zdnet.com/emerging-tech-is-transforming-the-workplace-7000028960/</a:t>
            </a:r>
            <a:endParaRPr lang="en-CA" dirty="0"/>
          </a:p>
        </p:txBody>
      </p:sp>
    </p:spTree>
    <p:extLst>
      <p:ext uri="{BB962C8B-B14F-4D97-AF65-F5344CB8AC3E}">
        <p14:creationId xmlns:p14="http://schemas.microsoft.com/office/powerpoint/2010/main" val="2523375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3466728" cy="3226370"/>
          </a:xfrm>
        </p:spPr>
        <p:txBody>
          <a:bodyPr>
            <a:normAutofit fontScale="90000"/>
          </a:bodyPr>
          <a:lstStyle/>
          <a:p>
            <a:pPr algn="l"/>
            <a:r>
              <a:rPr lang="en-CA" dirty="0" smtClean="0"/>
              <a:t>Teams and collaborations will be transformed into networks and cooperatives</a:t>
            </a:r>
            <a:endParaRPr lang="en-CA" dirty="0"/>
          </a:p>
        </p:txBody>
      </p:sp>
      <p:sp>
        <p:nvSpPr>
          <p:cNvPr id="3" name="Content Placeholder 2"/>
          <p:cNvSpPr>
            <a:spLocks noGrp="1"/>
          </p:cNvSpPr>
          <p:nvPr>
            <p:ph idx="1"/>
          </p:nvPr>
        </p:nvSpPr>
        <p:spPr>
          <a:xfrm>
            <a:off x="3412160" y="1340768"/>
            <a:ext cx="5266928" cy="4248472"/>
          </a:xfrm>
        </p:spPr>
        <p:txBody>
          <a:bodyPr>
            <a:normAutofit/>
          </a:bodyPr>
          <a:lstStyle/>
          <a:p>
            <a:r>
              <a:rPr lang="en-CA" dirty="0" smtClean="0"/>
              <a:t>For example, the "</a:t>
            </a:r>
            <a:r>
              <a:rPr lang="en-CA" dirty="0"/>
              <a:t>oscillation principle" </a:t>
            </a:r>
            <a:r>
              <a:rPr lang="en-CA" dirty="0" smtClean="0"/>
              <a:t>where developers meet </a:t>
            </a:r>
            <a:r>
              <a:rPr lang="en-CA" dirty="0"/>
              <a:t>three times a year for three days. </a:t>
            </a:r>
            <a:endParaRPr lang="en-CA" dirty="0" smtClean="0"/>
          </a:p>
          <a:p>
            <a:r>
              <a:rPr lang="en-CA" dirty="0" smtClean="0"/>
              <a:t>The </a:t>
            </a:r>
            <a:r>
              <a:rPr lang="en-CA" dirty="0"/>
              <a:t>rest of the time "team members are </a:t>
            </a:r>
            <a:r>
              <a:rPr lang="en-CA" dirty="0" smtClean="0"/>
              <a:t>… </a:t>
            </a:r>
            <a:r>
              <a:rPr lang="en-CA" dirty="0"/>
              <a:t>using various forms of social media.</a:t>
            </a:r>
            <a:endParaRPr lang="en-CA" dirty="0"/>
          </a:p>
        </p:txBody>
      </p:sp>
      <p:sp>
        <p:nvSpPr>
          <p:cNvPr id="4" name="Rectangle 3"/>
          <p:cNvSpPr/>
          <p:nvPr/>
        </p:nvSpPr>
        <p:spPr>
          <a:xfrm>
            <a:off x="3759624" y="5479321"/>
            <a:ext cx="4572000" cy="923330"/>
          </a:xfrm>
          <a:prstGeom prst="rect">
            <a:avLst/>
          </a:prstGeom>
        </p:spPr>
        <p:txBody>
          <a:bodyPr>
            <a:spAutoFit/>
          </a:bodyPr>
          <a:lstStyle/>
          <a:p>
            <a:r>
              <a:rPr lang="en-CA" dirty="0">
                <a:hlinkClick r:id="rId3"/>
              </a:rPr>
              <a:t>http://www.nancydixonblog.com/2014/05/-proquest-case-study-using-the-oscillation-principle-for-software-development.html</a:t>
            </a:r>
            <a:endParaRPr lang="en-CA" dirty="0"/>
          </a:p>
        </p:txBody>
      </p:sp>
      <p:pic>
        <p:nvPicPr>
          <p:cNvPr id="22530" name="Picture 2" descr="http://www.stantonwellsstone.com/wp-content/uploads/2014/01/resi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42" y="4855597"/>
            <a:ext cx="2953618" cy="19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703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CA" dirty="0" smtClean="0"/>
              <a:t>Interactions in a problem space</a:t>
            </a:r>
            <a:endParaRPr lang="en-CA" dirty="0"/>
          </a:p>
        </p:txBody>
      </p:sp>
      <p:sp>
        <p:nvSpPr>
          <p:cNvPr id="3" name="Content Placeholder 2"/>
          <p:cNvSpPr>
            <a:spLocks noGrp="1"/>
          </p:cNvSpPr>
          <p:nvPr>
            <p:ph idx="1"/>
          </p:nvPr>
        </p:nvSpPr>
        <p:spPr>
          <a:xfrm>
            <a:off x="827584" y="4293096"/>
            <a:ext cx="8229600" cy="2337123"/>
          </a:xfrm>
        </p:spPr>
        <p:txBody>
          <a:bodyPr>
            <a:normAutofit/>
          </a:bodyPr>
          <a:lstStyle/>
          <a:p>
            <a:pPr marL="0" indent="0">
              <a:buNone/>
            </a:pPr>
            <a:r>
              <a:rPr lang="en-CA" dirty="0" smtClean="0"/>
              <a:t>“Cooperative </a:t>
            </a:r>
            <a:r>
              <a:rPr lang="en-CA" dirty="0"/>
              <a:t>work is accomplished by the division of labour among participants, as an activity where each person is responsible for a portion of the problem solving</a:t>
            </a:r>
            <a:r>
              <a:rPr lang="en-CA" dirty="0" smtClean="0"/>
              <a:t>.”</a:t>
            </a:r>
            <a:endParaRPr lang="en-CA" dirty="0"/>
          </a:p>
        </p:txBody>
      </p:sp>
      <p:sp>
        <p:nvSpPr>
          <p:cNvPr id="4" name="Rectangle 3"/>
          <p:cNvSpPr/>
          <p:nvPr/>
        </p:nvSpPr>
        <p:spPr>
          <a:xfrm>
            <a:off x="457200" y="6260887"/>
            <a:ext cx="6858000" cy="369332"/>
          </a:xfrm>
          <a:prstGeom prst="rect">
            <a:avLst/>
          </a:prstGeom>
        </p:spPr>
        <p:txBody>
          <a:bodyPr wrap="square">
            <a:spAutoFit/>
          </a:bodyPr>
          <a:lstStyle/>
          <a:p>
            <a:r>
              <a:rPr lang="en-CA" dirty="0">
                <a:hlinkClick r:id="rId3"/>
              </a:rPr>
              <a:t>http://umdperg.pbworks.com/f/RoschelleTeasley1995OCR.pdf</a:t>
            </a:r>
            <a:endParaRPr lang="en-CA" dirty="0"/>
          </a:p>
        </p:txBody>
      </p:sp>
      <p:pic>
        <p:nvPicPr>
          <p:cNvPr id="5" name="Picture 4"/>
          <p:cNvPicPr>
            <a:picLocks noChangeAspect="1"/>
          </p:cNvPicPr>
          <p:nvPr/>
        </p:nvPicPr>
        <p:blipFill>
          <a:blip r:embed="rId4"/>
          <a:stretch>
            <a:fillRect/>
          </a:stretch>
        </p:blipFill>
        <p:spPr>
          <a:xfrm>
            <a:off x="827584" y="1503145"/>
            <a:ext cx="5057775" cy="2581275"/>
          </a:xfrm>
          <a:prstGeom prst="rect">
            <a:avLst/>
          </a:prstGeom>
        </p:spPr>
      </p:pic>
    </p:spTree>
    <p:extLst>
      <p:ext uri="{BB962C8B-B14F-4D97-AF65-F5344CB8AC3E}">
        <p14:creationId xmlns:p14="http://schemas.microsoft.com/office/powerpoint/2010/main" val="3009069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764704"/>
            <a:ext cx="4402832" cy="3370386"/>
          </a:xfrm>
        </p:spPr>
        <p:txBody>
          <a:bodyPr>
            <a:noAutofit/>
          </a:bodyPr>
          <a:lstStyle/>
          <a:p>
            <a:pPr algn="r"/>
            <a:r>
              <a:rPr lang="en-CA" dirty="0" smtClean="0"/>
              <a:t>In cooperation, we no longer share models, designs, visions, goals, or objectives</a:t>
            </a:r>
            <a:endParaRPr lang="en-CA" dirty="0"/>
          </a:p>
        </p:txBody>
      </p:sp>
      <p:sp>
        <p:nvSpPr>
          <p:cNvPr id="3" name="Content Placeholder 2"/>
          <p:cNvSpPr>
            <a:spLocks noGrp="1"/>
          </p:cNvSpPr>
          <p:nvPr>
            <p:ph idx="1"/>
          </p:nvPr>
        </p:nvSpPr>
        <p:spPr>
          <a:xfrm>
            <a:off x="457200" y="4509120"/>
            <a:ext cx="8229600" cy="1617043"/>
          </a:xfrm>
        </p:spPr>
        <p:txBody>
          <a:bodyPr>
            <a:normAutofit/>
          </a:bodyPr>
          <a:lstStyle/>
          <a:p>
            <a:r>
              <a:rPr lang="en-CA" dirty="0"/>
              <a:t>"virtual distance had significant influences on trust, goal clarity and OCB and indirectly influenced innovation and success."</a:t>
            </a:r>
            <a:endParaRPr lang="en-CA" dirty="0"/>
          </a:p>
        </p:txBody>
      </p:sp>
      <p:sp>
        <p:nvSpPr>
          <p:cNvPr id="4" name="Rectangle 3"/>
          <p:cNvSpPr/>
          <p:nvPr/>
        </p:nvSpPr>
        <p:spPr>
          <a:xfrm>
            <a:off x="457200" y="6315527"/>
            <a:ext cx="8046640" cy="369332"/>
          </a:xfrm>
          <a:prstGeom prst="rect">
            <a:avLst/>
          </a:prstGeom>
        </p:spPr>
        <p:txBody>
          <a:bodyPr wrap="square">
            <a:spAutoFit/>
          </a:bodyPr>
          <a:lstStyle/>
          <a:p>
            <a:r>
              <a:rPr lang="en-CA" dirty="0">
                <a:hlinkClick r:id="rId3"/>
              </a:rPr>
              <a:t>http://seapointcenter.com/cooperation-teamwork-and-collaboration/</a:t>
            </a:r>
            <a:endParaRPr lang="en-CA" dirty="0"/>
          </a:p>
        </p:txBody>
      </p:sp>
      <p:pic>
        <p:nvPicPr>
          <p:cNvPr id="25602" name="Picture 2" descr="http://seapointcenter.com/wp-content/uploads/2012/11/McKinsey-Repo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450" y="462455"/>
            <a:ext cx="3484429" cy="385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168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194920" cy="4378498"/>
          </a:xfrm>
        </p:spPr>
        <p:txBody>
          <a:bodyPr>
            <a:normAutofit fontScale="90000"/>
          </a:bodyPr>
          <a:lstStyle/>
          <a:p>
            <a:pPr algn="l"/>
            <a:r>
              <a:rPr lang="en-CA" dirty="0" smtClean="0"/>
              <a:t>Axelrod: Cooperation does not require centrality, commonality, management, control or even trust</a:t>
            </a:r>
            <a:br>
              <a:rPr lang="en-CA" dirty="0" smtClean="0"/>
            </a:br>
            <a:endParaRPr lang="en-CA" dirty="0"/>
          </a:p>
        </p:txBody>
      </p:sp>
      <p:sp>
        <p:nvSpPr>
          <p:cNvPr id="3" name="Content Placeholder 2"/>
          <p:cNvSpPr>
            <a:spLocks noGrp="1"/>
          </p:cNvSpPr>
          <p:nvPr>
            <p:ph idx="1"/>
          </p:nvPr>
        </p:nvSpPr>
        <p:spPr>
          <a:xfrm>
            <a:off x="457200" y="4024054"/>
            <a:ext cx="8229600" cy="2334680"/>
          </a:xfrm>
        </p:spPr>
        <p:txBody>
          <a:bodyPr>
            <a:normAutofit/>
          </a:bodyPr>
          <a:lstStyle/>
          <a:p>
            <a:r>
              <a:rPr lang="en-CA" dirty="0" smtClean="0"/>
              <a:t>It requires only a durable relationship… a network infrastructure</a:t>
            </a:r>
          </a:p>
          <a:p>
            <a:r>
              <a:rPr lang="en-CA" dirty="0" smtClean="0"/>
              <a:t>Which is a good thing, because my most useful </a:t>
            </a:r>
            <a:r>
              <a:rPr lang="en-CA" dirty="0" err="1" smtClean="0"/>
              <a:t>cooperations</a:t>
            </a:r>
            <a:r>
              <a:rPr lang="en-CA" dirty="0" smtClean="0"/>
              <a:t> are with those I trust least</a:t>
            </a:r>
            <a:endParaRPr lang="en-CA" dirty="0"/>
          </a:p>
        </p:txBody>
      </p:sp>
      <p:sp>
        <p:nvSpPr>
          <p:cNvPr id="4" name="Rectangle 3"/>
          <p:cNvSpPr/>
          <p:nvPr/>
        </p:nvSpPr>
        <p:spPr>
          <a:xfrm>
            <a:off x="457200" y="6340678"/>
            <a:ext cx="7686600" cy="369332"/>
          </a:xfrm>
          <a:prstGeom prst="rect">
            <a:avLst/>
          </a:prstGeom>
        </p:spPr>
        <p:txBody>
          <a:bodyPr wrap="square">
            <a:spAutoFit/>
          </a:bodyPr>
          <a:lstStyle/>
          <a:p>
            <a:r>
              <a:rPr lang="en-CA" dirty="0">
                <a:hlinkClick r:id="rId3"/>
              </a:rPr>
              <a:t>http://www-ee.stanford.edu/~hellman/Breakthrough/book/pdfs/axelrod.pdf</a:t>
            </a:r>
            <a:endParaRPr lang="en-CA" dirty="0"/>
          </a:p>
        </p:txBody>
      </p:sp>
    </p:spTree>
    <p:extLst>
      <p:ext uri="{BB962C8B-B14F-4D97-AF65-F5344CB8AC3E}">
        <p14:creationId xmlns:p14="http://schemas.microsoft.com/office/powerpoint/2010/main" val="14793662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0" y="548680"/>
            <a:ext cx="5385792" cy="1872208"/>
          </a:xfrm>
        </p:spPr>
        <p:txBody>
          <a:bodyPr>
            <a:noAutofit/>
          </a:bodyPr>
          <a:lstStyle/>
          <a:p>
            <a:pPr algn="r"/>
            <a:r>
              <a:rPr lang="en-CA" dirty="0" smtClean="0"/>
              <a:t>Cooperation means working with others without all the overhead</a:t>
            </a:r>
            <a:endParaRPr lang="en-CA" dirty="0"/>
          </a:p>
        </p:txBody>
      </p:sp>
      <p:sp>
        <p:nvSpPr>
          <p:cNvPr id="3" name="Content Placeholder 2"/>
          <p:cNvSpPr>
            <a:spLocks noGrp="1"/>
          </p:cNvSpPr>
          <p:nvPr>
            <p:ph idx="1"/>
          </p:nvPr>
        </p:nvSpPr>
        <p:spPr>
          <a:xfrm>
            <a:off x="444715" y="3212976"/>
            <a:ext cx="8229600" cy="2684621"/>
          </a:xfrm>
        </p:spPr>
        <p:txBody>
          <a:bodyPr/>
          <a:lstStyle/>
          <a:p>
            <a:pPr marL="0" indent="0">
              <a:buNone/>
            </a:pPr>
            <a:r>
              <a:rPr lang="en-CA" dirty="0" smtClean="0"/>
              <a:t>“Cooperation </a:t>
            </a:r>
            <a:r>
              <a:rPr lang="en-CA" dirty="0"/>
              <a:t>can be achieved if all participants do their assigned parts separately and bring their results to the table; collaboration, in </a:t>
            </a:r>
            <a:r>
              <a:rPr lang="en-CA" dirty="0" smtClean="0"/>
              <a:t>contrast … involves </a:t>
            </a:r>
            <a:r>
              <a:rPr lang="en-CA" dirty="0"/>
              <a:t>negotiations, discussions, and accommodating others’ perspectives</a:t>
            </a:r>
            <a:r>
              <a:rPr lang="en-CA" dirty="0" smtClean="0"/>
              <a:t>.”</a:t>
            </a:r>
            <a:endParaRPr lang="en-CA" dirty="0"/>
          </a:p>
        </p:txBody>
      </p:sp>
      <p:sp>
        <p:nvSpPr>
          <p:cNvPr id="4" name="Rectangle 3"/>
          <p:cNvSpPr/>
          <p:nvPr/>
        </p:nvSpPr>
        <p:spPr>
          <a:xfrm>
            <a:off x="444715" y="6373545"/>
            <a:ext cx="7920880" cy="369332"/>
          </a:xfrm>
          <a:prstGeom prst="rect">
            <a:avLst/>
          </a:prstGeom>
        </p:spPr>
        <p:txBody>
          <a:bodyPr wrap="square">
            <a:spAutoFit/>
          </a:bodyPr>
          <a:lstStyle/>
          <a:p>
            <a:r>
              <a:rPr lang="en-CA" dirty="0">
                <a:hlinkClick r:id="rId3"/>
              </a:rPr>
              <a:t>http://www-ee.stanford.edu/~</a:t>
            </a:r>
            <a:r>
              <a:rPr lang="en-CA" dirty="0" smtClean="0">
                <a:hlinkClick r:id="rId3"/>
              </a:rPr>
              <a:t>hellman/Breakthrough/book/pdfs/axelrod.pdf</a:t>
            </a:r>
            <a:r>
              <a:rPr lang="en-CA" dirty="0" smtClean="0"/>
              <a:t> </a:t>
            </a:r>
            <a:endParaRPr lang="en-CA" dirty="0"/>
          </a:p>
        </p:txBody>
      </p:sp>
    </p:spTree>
    <p:extLst>
      <p:ext uri="{BB962C8B-B14F-4D97-AF65-F5344CB8AC3E}">
        <p14:creationId xmlns:p14="http://schemas.microsoft.com/office/powerpoint/2010/main" val="545043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43192" cy="1066130"/>
          </a:xfrm>
        </p:spPr>
        <p:txBody>
          <a:bodyPr/>
          <a:lstStyle/>
          <a:p>
            <a:pPr algn="l"/>
            <a:r>
              <a:rPr lang="en-CA" dirty="0" smtClean="0"/>
              <a:t>The new skills are network skills</a:t>
            </a:r>
            <a:endParaRPr lang="en-CA" dirty="0"/>
          </a:p>
        </p:txBody>
      </p:sp>
      <p:sp>
        <p:nvSpPr>
          <p:cNvPr id="3" name="Content Placeholder 2"/>
          <p:cNvSpPr>
            <a:spLocks noGrp="1"/>
          </p:cNvSpPr>
          <p:nvPr>
            <p:ph idx="1"/>
          </p:nvPr>
        </p:nvSpPr>
        <p:spPr>
          <a:xfrm>
            <a:off x="457200" y="4941168"/>
            <a:ext cx="8229600" cy="1184995"/>
          </a:xfrm>
        </p:spPr>
        <p:txBody>
          <a:bodyPr/>
          <a:lstStyle/>
          <a:p>
            <a:pPr marL="0" indent="0">
              <a:buNone/>
            </a:pPr>
            <a:r>
              <a:rPr lang="en-CA" dirty="0" smtClean="0"/>
              <a:t>You need to understand </a:t>
            </a:r>
            <a:r>
              <a:rPr lang="en-CA" dirty="0"/>
              <a:t>the real meaning of such </a:t>
            </a:r>
            <a:r>
              <a:rPr lang="en-CA" dirty="0" err="1"/>
              <a:t>arcania</a:t>
            </a:r>
            <a:r>
              <a:rPr lang="en-CA" dirty="0"/>
              <a:t> as lists, loops and APIs.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4560168" cy="344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5961895"/>
            <a:ext cx="9054752" cy="646331"/>
          </a:xfrm>
          <a:prstGeom prst="rect">
            <a:avLst/>
          </a:prstGeom>
        </p:spPr>
        <p:txBody>
          <a:bodyPr wrap="square">
            <a:spAutoFit/>
          </a:bodyPr>
          <a:lstStyle/>
          <a:p>
            <a:r>
              <a:rPr lang="en-CA" dirty="0">
                <a:hlinkClick r:id="rId4"/>
              </a:rPr>
              <a:t>http://onlinejournalismblog.com/2014/05/09/coding-for-journalists-10-programming-concepts-it-helps-to-understand/</a:t>
            </a:r>
            <a:endParaRPr lang="en-CA" dirty="0"/>
          </a:p>
        </p:txBody>
      </p:sp>
    </p:spTree>
    <p:extLst>
      <p:ext uri="{BB962C8B-B14F-4D97-AF65-F5344CB8AC3E}">
        <p14:creationId xmlns:p14="http://schemas.microsoft.com/office/powerpoint/2010/main" val="2310276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864" y="274638"/>
            <a:ext cx="5338936" cy="2218258"/>
          </a:xfrm>
        </p:spPr>
        <p:txBody>
          <a:bodyPr>
            <a:normAutofit/>
          </a:bodyPr>
          <a:lstStyle/>
          <a:p>
            <a:pPr algn="r"/>
            <a:r>
              <a:rPr lang="en-CA" dirty="0" smtClean="0"/>
              <a:t>People forget about </a:t>
            </a:r>
            <a:r>
              <a:rPr lang="en-CA" dirty="0" err="1" smtClean="0"/>
              <a:t>Codeacademy</a:t>
            </a:r>
            <a:r>
              <a:rPr lang="en-CA" dirty="0" smtClean="0"/>
              <a:t>… ‘the other MOOC’</a:t>
            </a:r>
            <a:endParaRPr lang="en-CA" dirty="0"/>
          </a:p>
        </p:txBody>
      </p:sp>
      <p:sp>
        <p:nvSpPr>
          <p:cNvPr id="3" name="Content Placeholder 2"/>
          <p:cNvSpPr>
            <a:spLocks noGrp="1"/>
          </p:cNvSpPr>
          <p:nvPr>
            <p:ph idx="1"/>
          </p:nvPr>
        </p:nvSpPr>
        <p:spPr>
          <a:xfrm>
            <a:off x="462136" y="3212976"/>
            <a:ext cx="8229600" cy="2653755"/>
          </a:xfrm>
        </p:spPr>
        <p:txBody>
          <a:bodyPr>
            <a:normAutofit/>
          </a:bodyPr>
          <a:lstStyle/>
          <a:p>
            <a:pPr marL="0" indent="0">
              <a:buNone/>
            </a:pPr>
            <a:r>
              <a:rPr lang="en-CA" dirty="0"/>
              <a:t>"The problem with MOOCs, according to </a:t>
            </a:r>
            <a:r>
              <a:rPr lang="en-CA" dirty="0" err="1"/>
              <a:t>Codecademy</a:t>
            </a:r>
            <a:r>
              <a:rPr lang="en-CA" dirty="0"/>
              <a:t> founder Zach Sims, is that they simply try to replicate the offline learning experience. The web presents the opportunity to learn in an entirely new way, he says."</a:t>
            </a:r>
            <a:endParaRPr lang="en-CA" dirty="0">
              <a:effectLst/>
            </a:endParaRPr>
          </a:p>
        </p:txBody>
      </p:sp>
      <p:sp>
        <p:nvSpPr>
          <p:cNvPr id="4" name="Rectangle 3"/>
          <p:cNvSpPr/>
          <p:nvPr/>
        </p:nvSpPr>
        <p:spPr>
          <a:xfrm>
            <a:off x="462136" y="6021288"/>
            <a:ext cx="7182544" cy="646331"/>
          </a:xfrm>
          <a:prstGeom prst="rect">
            <a:avLst/>
          </a:prstGeom>
        </p:spPr>
        <p:txBody>
          <a:bodyPr wrap="square">
            <a:spAutoFit/>
          </a:bodyPr>
          <a:lstStyle/>
          <a:p>
            <a:r>
              <a:rPr lang="en-CA" dirty="0">
                <a:hlinkClick r:id="rId3"/>
              </a:rPr>
              <a:t>http://tech.fortune.cnn.com/2014/04/23/with-24-million-students-codecademy-revamps-its-offerings/?section=magazines_fortune</a:t>
            </a:r>
            <a:endParaRPr lang="en-CA" dirty="0"/>
          </a:p>
        </p:txBody>
      </p:sp>
    </p:spTree>
    <p:extLst>
      <p:ext uri="{BB962C8B-B14F-4D97-AF65-F5344CB8AC3E}">
        <p14:creationId xmlns:p14="http://schemas.microsoft.com/office/powerpoint/2010/main" val="33262631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People, passion and play</a:t>
            </a:r>
            <a:endParaRPr lang="en-CA" dirty="0"/>
          </a:p>
        </p:txBody>
      </p:sp>
      <p:sp>
        <p:nvSpPr>
          <p:cNvPr id="3" name="Content Placeholder 2"/>
          <p:cNvSpPr>
            <a:spLocks noGrp="1"/>
          </p:cNvSpPr>
          <p:nvPr>
            <p:ph idx="1"/>
          </p:nvPr>
        </p:nvSpPr>
        <p:spPr>
          <a:xfrm>
            <a:off x="486526" y="4760277"/>
            <a:ext cx="8229600" cy="1329011"/>
          </a:xfrm>
        </p:spPr>
        <p:txBody>
          <a:bodyPr/>
          <a:lstStyle/>
          <a:p>
            <a:pPr marL="0" indent="0">
              <a:buNone/>
            </a:pPr>
            <a:r>
              <a:rPr lang="en-CA" dirty="0"/>
              <a:t>The Media Lab model of "projects and peers and passion and play" grew out of </a:t>
            </a:r>
            <a:r>
              <a:rPr lang="en-CA" dirty="0" err="1"/>
              <a:t>Papert's</a:t>
            </a:r>
            <a:r>
              <a:rPr lang="en-CA" dirty="0"/>
              <a:t> work</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556792"/>
            <a:ext cx="46196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79911" y="4125760"/>
            <a:ext cx="4763641" cy="646331"/>
          </a:xfrm>
          <a:prstGeom prst="rect">
            <a:avLst/>
          </a:prstGeom>
        </p:spPr>
        <p:txBody>
          <a:bodyPr wrap="square">
            <a:spAutoFit/>
          </a:bodyPr>
          <a:lstStyle/>
          <a:p>
            <a:r>
              <a:rPr lang="en-CA" dirty="0"/>
              <a:t>Nicholas Negroponte, Alan Kay, and Marvin </a:t>
            </a:r>
            <a:r>
              <a:rPr lang="en-CA" dirty="0" err="1"/>
              <a:t>Minsky</a:t>
            </a:r>
            <a:r>
              <a:rPr lang="en-CA" dirty="0"/>
              <a:t> and Mitchel </a:t>
            </a:r>
            <a:r>
              <a:rPr lang="en-CA" dirty="0" err="1"/>
              <a:t>Resnick</a:t>
            </a:r>
            <a:endParaRPr lang="en-CA" dirty="0"/>
          </a:p>
        </p:txBody>
      </p:sp>
      <p:sp>
        <p:nvSpPr>
          <p:cNvPr id="6" name="Rectangle 5"/>
          <p:cNvSpPr/>
          <p:nvPr/>
        </p:nvSpPr>
        <p:spPr>
          <a:xfrm>
            <a:off x="512676" y="5904622"/>
            <a:ext cx="6678488" cy="369332"/>
          </a:xfrm>
          <a:prstGeom prst="rect">
            <a:avLst/>
          </a:prstGeom>
        </p:spPr>
        <p:txBody>
          <a:bodyPr wrap="square">
            <a:spAutoFit/>
          </a:bodyPr>
          <a:lstStyle/>
          <a:p>
            <a:r>
              <a:rPr lang="en-CA" dirty="0">
                <a:hlinkClick r:id="rId4"/>
              </a:rPr>
              <a:t>http://www.media.mit.edu/video/view/spring14-2014-04-24-4</a:t>
            </a:r>
            <a:endParaRPr lang="en-CA" dirty="0"/>
          </a:p>
        </p:txBody>
      </p:sp>
    </p:spTree>
    <p:extLst>
      <p:ext uri="{BB962C8B-B14F-4D97-AF65-F5344CB8AC3E}">
        <p14:creationId xmlns:p14="http://schemas.microsoft.com/office/powerpoint/2010/main" val="26713061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The </a:t>
            </a:r>
            <a:r>
              <a:rPr lang="en-CA" dirty="0" err="1" smtClean="0"/>
              <a:t>Superuniversity</a:t>
            </a:r>
            <a:endParaRPr lang="en-CA" dirty="0"/>
          </a:p>
        </p:txBody>
      </p:sp>
      <p:sp>
        <p:nvSpPr>
          <p:cNvPr id="3" name="Content Placeholder 2"/>
          <p:cNvSpPr>
            <a:spLocks noGrp="1"/>
          </p:cNvSpPr>
          <p:nvPr>
            <p:ph idx="1"/>
          </p:nvPr>
        </p:nvSpPr>
        <p:spPr>
          <a:xfrm>
            <a:off x="442973" y="1417638"/>
            <a:ext cx="5194920" cy="4525963"/>
          </a:xfrm>
        </p:spPr>
        <p:txBody>
          <a:bodyPr/>
          <a:lstStyle/>
          <a:p>
            <a:r>
              <a:rPr lang="en-CA" dirty="0" smtClean="0"/>
              <a:t>We are being told “</a:t>
            </a:r>
            <a:r>
              <a:rPr lang="en-CA" dirty="0"/>
              <a:t>future universities will be rewarded by governments for their performance in economic development, employability of graduates, immigration and commercialisation of </a:t>
            </a:r>
            <a:r>
              <a:rPr lang="en-CA" dirty="0" smtClean="0"/>
              <a:t>research.”</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893" y="1516522"/>
            <a:ext cx="290860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68660" y="6126163"/>
            <a:ext cx="6971692" cy="369332"/>
          </a:xfrm>
          <a:prstGeom prst="rect">
            <a:avLst/>
          </a:prstGeom>
        </p:spPr>
        <p:txBody>
          <a:bodyPr wrap="square">
            <a:spAutoFit/>
          </a:bodyPr>
          <a:lstStyle/>
          <a:p>
            <a:r>
              <a:rPr lang="en-CA" dirty="0">
                <a:hlinkClick r:id="rId4"/>
              </a:rPr>
              <a:t>http://www.cbu.ca/sites/cbu.ca/files/a-university-as-it-might-be.pdf</a:t>
            </a:r>
            <a:endParaRPr lang="en-CA" dirty="0"/>
          </a:p>
        </p:txBody>
      </p:sp>
    </p:spTree>
    <p:extLst>
      <p:ext uri="{BB962C8B-B14F-4D97-AF65-F5344CB8AC3E}">
        <p14:creationId xmlns:p14="http://schemas.microsoft.com/office/powerpoint/2010/main" val="3921937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dirty="0" smtClean="0"/>
              <a:t>People are looking for learning that is relevant and practical</a:t>
            </a:r>
            <a:endParaRPr lang="en-CA" dirty="0"/>
          </a:p>
        </p:txBody>
      </p:sp>
      <p:sp>
        <p:nvSpPr>
          <p:cNvPr id="3" name="Content Placeholder 2"/>
          <p:cNvSpPr>
            <a:spLocks noGrp="1"/>
          </p:cNvSpPr>
          <p:nvPr>
            <p:ph idx="1"/>
          </p:nvPr>
        </p:nvSpPr>
        <p:spPr>
          <a:xfrm>
            <a:off x="457200" y="1772816"/>
            <a:ext cx="5122912" cy="4525963"/>
          </a:xfrm>
        </p:spPr>
        <p:txBody>
          <a:bodyPr/>
          <a:lstStyle/>
          <a:p>
            <a:r>
              <a:rPr lang="en-CA" dirty="0"/>
              <a:t>"students expect universities to be more accessible, flexible and focused on jobs, according to a new survey</a:t>
            </a:r>
            <a:r>
              <a:rPr lang="en-CA" dirty="0" smtClean="0"/>
              <a:t>.“</a:t>
            </a:r>
          </a:p>
          <a:p>
            <a:r>
              <a:rPr lang="en-CA" dirty="0" smtClean="0"/>
              <a:t>Of course, it would help if we surveyed </a:t>
            </a:r>
            <a:r>
              <a:rPr lang="en-CA" i="1" dirty="0" smtClean="0"/>
              <a:t>people</a:t>
            </a:r>
            <a:r>
              <a:rPr lang="en-CA" dirty="0" smtClean="0"/>
              <a:t> and not just students</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916832"/>
            <a:ext cx="2736304" cy="2819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5205" y="5805264"/>
            <a:ext cx="8097235" cy="646331"/>
          </a:xfrm>
          <a:prstGeom prst="rect">
            <a:avLst/>
          </a:prstGeom>
        </p:spPr>
        <p:txBody>
          <a:bodyPr wrap="square">
            <a:spAutoFit/>
          </a:bodyPr>
          <a:lstStyle/>
          <a:p>
            <a:r>
              <a:rPr lang="en-CA" dirty="0">
                <a:hlinkClick r:id="rId4"/>
              </a:rPr>
              <a:t>http://campustechnology.com/articles/2014/06/09/report-students-expect-future-universities-to-be-flexible-accessible-career-oriented.aspx</a:t>
            </a:r>
            <a:endParaRPr lang="en-CA" dirty="0"/>
          </a:p>
        </p:txBody>
      </p:sp>
    </p:spTree>
    <p:extLst>
      <p:ext uri="{BB962C8B-B14F-4D97-AF65-F5344CB8AC3E}">
        <p14:creationId xmlns:p14="http://schemas.microsoft.com/office/powerpoint/2010/main" val="2971502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26370"/>
          </a:xfrm>
        </p:spPr>
        <p:txBody>
          <a:bodyPr>
            <a:normAutofit fontScale="90000"/>
          </a:bodyPr>
          <a:lstStyle/>
          <a:p>
            <a:pPr algn="l"/>
            <a:r>
              <a:rPr lang="en-CA" dirty="0"/>
              <a:t>One slide points out that universities have survived since the 16th century "because societies need them."</a:t>
            </a:r>
            <a:br>
              <a:rPr lang="en-CA" dirty="0"/>
            </a:br>
            <a:r>
              <a:rPr lang="en-CA" dirty="0" smtClean="0"/>
              <a:t> What Is that what we need?</a:t>
            </a:r>
            <a:endParaRPr lang="en-CA" dirty="0"/>
          </a:p>
        </p:txBody>
      </p:sp>
      <p:sp>
        <p:nvSpPr>
          <p:cNvPr id="3" name="Content Placeholder 2"/>
          <p:cNvSpPr>
            <a:spLocks noGrp="1"/>
          </p:cNvSpPr>
          <p:nvPr>
            <p:ph idx="1"/>
          </p:nvPr>
        </p:nvSpPr>
        <p:spPr>
          <a:xfrm>
            <a:off x="457200" y="3501008"/>
            <a:ext cx="8229600" cy="2435098"/>
          </a:xfrm>
        </p:spPr>
        <p:txBody>
          <a:bodyPr/>
          <a:lstStyle/>
          <a:p>
            <a:r>
              <a:rPr lang="en-CA" dirty="0" smtClean="0"/>
              <a:t>More designs and models?</a:t>
            </a:r>
          </a:p>
          <a:p>
            <a:r>
              <a:rPr lang="en-CA" dirty="0" smtClean="0"/>
              <a:t>More standards and measurement?</a:t>
            </a:r>
          </a:p>
          <a:p>
            <a:r>
              <a:rPr lang="en-CA" dirty="0" smtClean="0"/>
              <a:t>More centralization and control?</a:t>
            </a:r>
          </a:p>
          <a:p>
            <a:r>
              <a:rPr lang="en-CA" dirty="0" smtClean="0"/>
              <a:t>The same mistakes, repeated again?</a:t>
            </a:r>
            <a:endParaRPr lang="en-CA" dirty="0"/>
          </a:p>
        </p:txBody>
      </p:sp>
    </p:spTree>
    <p:extLst>
      <p:ext uri="{BB962C8B-B14F-4D97-AF65-F5344CB8AC3E}">
        <p14:creationId xmlns:p14="http://schemas.microsoft.com/office/powerpoint/2010/main" val="3819061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CA" dirty="0"/>
              <a:t>It is worth asking at this juncture exactly what it is that societies </a:t>
            </a:r>
            <a:r>
              <a:rPr lang="en-CA" dirty="0" smtClean="0"/>
              <a:t>need</a:t>
            </a:r>
            <a:endParaRPr lang="en-CA" dirty="0"/>
          </a:p>
        </p:txBody>
      </p:sp>
      <p:sp>
        <p:nvSpPr>
          <p:cNvPr id="3" name="Content Placeholder 2"/>
          <p:cNvSpPr>
            <a:spLocks noGrp="1"/>
          </p:cNvSpPr>
          <p:nvPr>
            <p:ph idx="1"/>
          </p:nvPr>
        </p:nvSpPr>
        <p:spPr>
          <a:xfrm>
            <a:off x="2915816" y="1628800"/>
            <a:ext cx="5770984" cy="4341403"/>
          </a:xfrm>
        </p:spPr>
        <p:txBody>
          <a:bodyPr/>
          <a:lstStyle/>
          <a:p>
            <a:pPr marL="0" indent="0">
              <a:buNone/>
            </a:pPr>
            <a:r>
              <a:rPr lang="en-CA" dirty="0" smtClean="0"/>
              <a:t>The </a:t>
            </a:r>
            <a:r>
              <a:rPr lang="en-CA" dirty="0"/>
              <a:t>citizens of Leiden famously opted for a university as a reward from William of Orange instead of the economic advantage of tax-free status. The citizens of Tubingen famously rejected industrial development in favour of remaining a university city. </a:t>
            </a:r>
          </a:p>
        </p:txBody>
      </p:sp>
      <p:sp>
        <p:nvSpPr>
          <p:cNvPr id="4" name="Rectangle 3"/>
          <p:cNvSpPr/>
          <p:nvPr/>
        </p:nvSpPr>
        <p:spPr>
          <a:xfrm>
            <a:off x="478396" y="5963470"/>
            <a:ext cx="7614592" cy="923330"/>
          </a:xfrm>
          <a:prstGeom prst="rect">
            <a:avLst/>
          </a:prstGeom>
        </p:spPr>
        <p:txBody>
          <a:bodyPr wrap="square">
            <a:spAutoFit/>
          </a:bodyPr>
          <a:lstStyle/>
          <a:p>
            <a:r>
              <a:rPr lang="en-CA" dirty="0">
                <a:hlinkClick r:id="rId2"/>
              </a:rPr>
              <a:t>http://</a:t>
            </a:r>
            <a:r>
              <a:rPr lang="en-CA" dirty="0" smtClean="0">
                <a:hlinkClick r:id="rId2"/>
              </a:rPr>
              <a:t>law.leiden.edu/elmc/lu/leiden-university.html</a:t>
            </a:r>
            <a:endParaRPr lang="en-CA" dirty="0" smtClean="0"/>
          </a:p>
          <a:p>
            <a:r>
              <a:rPr lang="en-CA" dirty="0">
                <a:hlinkClick r:id="rId3"/>
              </a:rPr>
              <a:t>https://www.uni-tuebingen.de/en/university.html</a:t>
            </a:r>
            <a:endParaRPr lang="en-CA" dirty="0" smtClean="0"/>
          </a:p>
          <a:p>
            <a:endParaRPr lang="en-CA" dirty="0"/>
          </a:p>
        </p:txBody>
      </p:sp>
    </p:spTree>
    <p:extLst>
      <p:ext uri="{BB962C8B-B14F-4D97-AF65-F5344CB8AC3E}">
        <p14:creationId xmlns:p14="http://schemas.microsoft.com/office/powerpoint/2010/main" val="38562346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944" cy="3514402"/>
          </a:xfrm>
        </p:spPr>
        <p:txBody>
          <a:bodyPr>
            <a:normAutofit/>
          </a:bodyPr>
          <a:lstStyle/>
          <a:p>
            <a:pPr algn="l"/>
            <a:r>
              <a:rPr lang="en-CA" dirty="0" smtClean="0"/>
              <a:t>We are m</a:t>
            </a:r>
            <a:r>
              <a:rPr lang="en-CA" dirty="0" smtClean="0"/>
              <a:t>oving beyond institutions… toward a cooperative knowing society based on network knowledge</a:t>
            </a:r>
            <a:endParaRPr lang="en-CA" dirty="0"/>
          </a:p>
        </p:txBody>
      </p:sp>
      <p:sp>
        <p:nvSpPr>
          <p:cNvPr id="3" name="Content Placeholder 2"/>
          <p:cNvSpPr>
            <a:spLocks noGrp="1"/>
          </p:cNvSpPr>
          <p:nvPr>
            <p:ph idx="1"/>
          </p:nvPr>
        </p:nvSpPr>
        <p:spPr>
          <a:xfrm>
            <a:off x="3995936" y="3789040"/>
            <a:ext cx="4929826" cy="1885437"/>
          </a:xfrm>
        </p:spPr>
        <p:txBody>
          <a:bodyPr>
            <a:normAutofit/>
          </a:bodyPr>
          <a:lstStyle/>
          <a:p>
            <a:pPr marL="0" indent="0">
              <a:buNone/>
            </a:pPr>
            <a:r>
              <a:rPr lang="en-CA" dirty="0" smtClean="0"/>
              <a:t>activities </a:t>
            </a:r>
            <a:r>
              <a:rPr lang="en-CA" dirty="0"/>
              <a:t>that will promote extending learning beyond formal education</a:t>
            </a:r>
            <a:r>
              <a:rPr lang="en-CA" dirty="0" smtClean="0"/>
              <a: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927434"/>
            <a:ext cx="2930683" cy="195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0138" y="6084154"/>
            <a:ext cx="7692262" cy="646331"/>
          </a:xfrm>
          <a:prstGeom prst="rect">
            <a:avLst/>
          </a:prstGeom>
        </p:spPr>
        <p:txBody>
          <a:bodyPr wrap="square">
            <a:spAutoFit/>
          </a:bodyPr>
          <a:lstStyle/>
          <a:p>
            <a:r>
              <a:rPr lang="en-CA" dirty="0">
                <a:hlinkClick r:id="rId4"/>
              </a:rPr>
              <a:t>http://www.educationfutures.com/2014/05/01/building-a-knowmad-society-in-ecuador/</a:t>
            </a:r>
            <a:endParaRPr lang="en-CA" dirty="0"/>
          </a:p>
        </p:txBody>
      </p:sp>
    </p:spTree>
    <p:extLst>
      <p:ext uri="{BB962C8B-B14F-4D97-AF65-F5344CB8AC3E}">
        <p14:creationId xmlns:p14="http://schemas.microsoft.com/office/powerpoint/2010/main" val="1084999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New Learning</a:t>
            </a:r>
            <a:r>
              <a:rPr lang="en-CA" dirty="0" smtClean="0">
                <a:effectLst/>
              </a:rPr>
              <a:t/>
            </a:r>
            <a:br>
              <a:rPr lang="en-CA" dirty="0" smtClean="0">
                <a:effectLst/>
              </a:rPr>
            </a:br>
            <a:r>
              <a:rPr lang="en-CA" dirty="0">
                <a:hlinkClick r:id="rId3"/>
              </a:rPr>
              <a:t>Stephen Downes</a:t>
            </a:r>
            <a:r>
              <a:rPr lang="en-CA" dirty="0" smtClean="0">
                <a:effectLst/>
              </a:rPr>
              <a:t>, </a:t>
            </a:r>
            <a:r>
              <a:rPr lang="en-CA" dirty="0">
                <a:hlinkClick r:id="rId4"/>
              </a:rPr>
              <a:t>Half an Hour</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hlinkClick r:id="rId5"/>
              </a:rPr>
              <a:t>A recent post</a:t>
            </a:r>
            <a:r>
              <a:rPr lang="en-CA" dirty="0" smtClean="0">
                <a:effectLst/>
              </a:rPr>
              <a:t> describes "8 Ideas That Will Permanently Break Education As We Know It," by Terry </a:t>
            </a:r>
            <a:r>
              <a:rPr lang="en-CA" dirty="0" err="1" smtClean="0">
                <a:effectLst/>
              </a:rPr>
              <a:t>Heick</a:t>
            </a:r>
            <a:r>
              <a:rPr lang="en-CA" dirty="0" smtClean="0">
                <a:effectLst/>
              </a:rPr>
              <a:t> in </a:t>
            </a:r>
            <a:r>
              <a:rPr lang="en-CA" dirty="0" err="1" smtClean="0">
                <a:effectLst/>
              </a:rPr>
              <a:t>TeachThought</a:t>
            </a:r>
            <a:r>
              <a:rPr lang="en-CA" dirty="0" smtClean="0">
                <a:effectLst/>
              </a:rPr>
              <a:t>. Sheila Stewart addresses one of these points, the idea that '</a:t>
            </a:r>
            <a:r>
              <a:rPr lang="en-CA" dirty="0" smtClean="0">
                <a:effectLst/>
                <a:hlinkClick r:id="rId6"/>
              </a:rPr>
              <a:t>parents are the sleeping giants</a:t>
            </a:r>
            <a:r>
              <a:rPr lang="en-CA" dirty="0" smtClean="0">
                <a:effectLst/>
              </a:rPr>
              <a:t>' in education. "Hopefully parents can also work </a:t>
            </a:r>
            <a:r>
              <a:rPr lang="en-CA" i="1" dirty="0" smtClean="0">
                <a:effectLst/>
              </a:rPr>
              <a:t>with</a:t>
            </a:r>
            <a:r>
              <a:rPr lang="en-CA" dirty="0" smtClean="0">
                <a:effectLst/>
              </a:rPr>
              <a:t> teachers, principals and policymakers," she writes, rather than "redirecting anger." I address the rest. It's a good overview of the ways education is changing, but it subtly misses the point item by item. This post is my response to those items, creating an overview of what might be called New Learning.</a:t>
            </a:r>
            <a:br>
              <a:rPr lang="en-CA" dirty="0" smtClean="0">
                <a:effectLst/>
              </a:rPr>
            </a:br>
            <a:endParaRPr lang="en-CA" dirty="0" smtClean="0">
              <a:effectLst/>
            </a:endParaRPr>
          </a:p>
          <a:p>
            <a:endParaRPr lang="en-CA" dirty="0"/>
          </a:p>
        </p:txBody>
      </p:sp>
    </p:spTree>
    <p:extLst>
      <p:ext uri="{BB962C8B-B14F-4D97-AF65-F5344CB8AC3E}">
        <p14:creationId xmlns:p14="http://schemas.microsoft.com/office/powerpoint/2010/main" val="31598093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dirty="0" smtClean="0"/>
              <a:t>Beyond Assessment: Recognizing Achievement in a Networked World</a:t>
            </a:r>
            <a:endParaRPr lang="en-CA" dirty="0"/>
          </a:p>
        </p:txBody>
      </p:sp>
      <p:sp>
        <p:nvSpPr>
          <p:cNvPr id="3" name="Subtitle 2"/>
          <p:cNvSpPr>
            <a:spLocks noGrp="1"/>
          </p:cNvSpPr>
          <p:nvPr>
            <p:ph type="subTitle" idx="1"/>
          </p:nvPr>
        </p:nvSpPr>
        <p:spPr/>
        <p:txBody>
          <a:bodyPr/>
          <a:lstStyle/>
          <a:p>
            <a:r>
              <a:rPr lang="en-CA" dirty="0" smtClean="0"/>
              <a:t>For </a:t>
            </a:r>
            <a:r>
              <a:rPr lang="en-CA" dirty="0" err="1" smtClean="0"/>
              <a:t>ePIC</a:t>
            </a:r>
            <a:r>
              <a:rPr lang="en-CA" dirty="0" smtClean="0"/>
              <a:t> 2014 (11th July, Greenwich)  </a:t>
            </a:r>
          </a:p>
          <a:p>
            <a:r>
              <a:rPr lang="en-CA" sz="2400" dirty="0" smtClean="0">
                <a:hlinkClick r:id="rId2"/>
              </a:rPr>
              <a:t>http://www.epforum.eu/</a:t>
            </a:r>
            <a:r>
              <a:rPr lang="en-CA" sz="2400" dirty="0" smtClean="0"/>
              <a:t> </a:t>
            </a:r>
          </a:p>
          <a:p>
            <a:endParaRPr lang="en-CA" dirty="0"/>
          </a:p>
        </p:txBody>
      </p:sp>
    </p:spTree>
    <p:extLst>
      <p:ext uri="{BB962C8B-B14F-4D97-AF65-F5344CB8AC3E}">
        <p14:creationId xmlns:p14="http://schemas.microsoft.com/office/powerpoint/2010/main" val="3261115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endParaRPr lang="en-CA" dirty="0" smtClean="0"/>
          </a:p>
          <a:p>
            <a:pPr marL="0" indent="0">
              <a:buNone/>
            </a:pPr>
            <a:r>
              <a:rPr lang="en-CA" dirty="0" smtClean="0"/>
              <a:t>If formal learning can be thought of as supporting the acquisition of a body of knowledge, informal learning can be characterized as supporting the completion of a task or objective. Formal learning may be seen as ‘just in case’ while informal learning can be seen as ‘just in time’. From the perspective of the learner, the success of informal learning can be seen as immediate and manifest: it supports the completion of the task or objective. But how can informal learning be seen as supporting the first objective: the achievement, over time, of mastery over a field or domain of knowledge. Traditional formal learning employs exams and assignments to test achievement, and often includes process-based metrics, such as attendance time, to ensure a relevant base of experience has been obtained. And contemporary recognition of informal learning employs similar means, deploying testing and interviews to provide what is called ‘prior learning assessment’. Today, though, alternative metrics are being deployed. </a:t>
            </a:r>
            <a:r>
              <a:rPr lang="en-CA" dirty="0" err="1" smtClean="0"/>
              <a:t>ePortfolios</a:t>
            </a:r>
            <a:r>
              <a:rPr lang="en-CA" dirty="0" smtClean="0"/>
              <a:t> and Open Badges are only the first wave in what will emerge as a wider network-based form of assessment that makes tests and reviews unnecessary. In this talk Stephen Downes will talk about work being done in network-based automated competency development and recognition, the challenges it presents to traditional institutions, and the opportunities created for genuinely autonomous open learning.</a:t>
            </a:r>
          </a:p>
          <a:p>
            <a:endParaRPr lang="en-CA" dirty="0"/>
          </a:p>
        </p:txBody>
      </p:sp>
    </p:spTree>
    <p:extLst>
      <p:ext uri="{BB962C8B-B14F-4D97-AF65-F5344CB8AC3E}">
        <p14:creationId xmlns:p14="http://schemas.microsoft.com/office/powerpoint/2010/main" val="5046783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Dean at M.I.T. Resigns, Ending a 28-Year Lie</a:t>
            </a:r>
            <a:r>
              <a:rPr lang="en-CA" dirty="0" smtClean="0">
                <a:effectLst/>
              </a:rPr>
              <a:t/>
            </a:r>
            <a:br>
              <a:rPr lang="en-CA" dirty="0" smtClean="0">
                <a:effectLst/>
              </a:rPr>
            </a:br>
            <a:r>
              <a:rPr lang="en-CA" dirty="0">
                <a:hlinkClick r:id="rId3"/>
              </a:rPr>
              <a:t>Tamar </a:t>
            </a:r>
            <a:r>
              <a:rPr lang="en-CA" dirty="0" err="1">
                <a:hlinkClick r:id="rId3"/>
              </a:rPr>
              <a:t>Lewin</a:t>
            </a:r>
            <a:r>
              <a:rPr lang="en-CA" dirty="0" smtClean="0">
                <a:effectLst/>
              </a:rPr>
              <a:t>, </a:t>
            </a:r>
            <a:r>
              <a:rPr lang="en-CA" dirty="0">
                <a:hlinkClick r:id="rId4"/>
              </a:rPr>
              <a:t>New York Times</a:t>
            </a:r>
            <a:r>
              <a:rPr lang="en-CA" dirty="0" smtClean="0">
                <a:effectLst/>
              </a:rPr>
              <a:t>, Jun 14, 2014</a:t>
            </a:r>
            <a:br>
              <a:rPr lang="en-CA" dirty="0" smtClean="0">
                <a:effectLst/>
              </a:rPr>
            </a:br>
            <a:r>
              <a:rPr lang="en-CA" i="1" dirty="0" smtClean="0">
                <a:effectLst/>
              </a:rPr>
              <a:t>Commentary by Stephen Downes</a:t>
            </a:r>
            <a:r>
              <a:rPr lang="en-CA" dirty="0" smtClean="0">
                <a:effectLst/>
              </a:rPr>
              <a:t> </a:t>
            </a:r>
          </a:p>
          <a:p>
            <a:r>
              <a:rPr lang="en-CA" dirty="0" smtClean="0">
                <a:effectLst/>
              </a:rPr>
              <a:t>My first reaction to this was to laugh. Yes, of course, she should not have misrepresented her credentials. But it turns out that she did not even have an undergraduate degree. What does it say about the need for a university when you can even be a successful as a dean at MIT without having earned a degree? "Ms. Jones had received the institute’s highest honor for administrators, the M.I.T. Excellence Award for Leading Change." Sure, you can't (legally) </a:t>
            </a:r>
            <a:r>
              <a:rPr lang="en-CA" i="1" dirty="0" smtClean="0">
                <a:effectLst/>
              </a:rPr>
              <a:t>get</a:t>
            </a:r>
            <a:r>
              <a:rPr lang="en-CA" dirty="0" smtClean="0">
                <a:effectLst/>
              </a:rPr>
              <a:t> the job without a degree. But it certainly appears that you can </a:t>
            </a:r>
            <a:r>
              <a:rPr lang="en-CA" i="1" dirty="0" smtClean="0">
                <a:effectLst/>
              </a:rPr>
              <a:t>do</a:t>
            </a:r>
            <a:r>
              <a:rPr lang="en-CA" dirty="0" smtClean="0">
                <a:effectLst/>
              </a:rPr>
              <a:t> the job without one.</a:t>
            </a:r>
          </a:p>
          <a:p>
            <a:endParaRPr lang="en-CA" dirty="0"/>
          </a:p>
        </p:txBody>
      </p:sp>
    </p:spTree>
    <p:extLst>
      <p:ext uri="{BB962C8B-B14F-4D97-AF65-F5344CB8AC3E}">
        <p14:creationId xmlns:p14="http://schemas.microsoft.com/office/powerpoint/2010/main" val="29582969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b="1" dirty="0" smtClean="0">
                <a:effectLst/>
                <a:hlinkClick r:id="rId2"/>
              </a:rPr>
              <a:t>Are we faking cultural literacy?</a:t>
            </a:r>
            <a:r>
              <a:rPr lang="en-CA" dirty="0" smtClean="0">
                <a:effectLst/>
              </a:rPr>
              <a:t/>
            </a:r>
            <a:br>
              <a:rPr lang="en-CA" dirty="0" smtClean="0">
                <a:effectLst/>
              </a:rPr>
            </a:br>
            <a:r>
              <a:rPr lang="en-CA" dirty="0">
                <a:hlinkClick r:id="rId3"/>
              </a:rPr>
              <a:t>Anna Maria </a:t>
            </a:r>
            <a:r>
              <a:rPr lang="en-CA" dirty="0" err="1">
                <a:hlinkClick r:id="rId3"/>
              </a:rPr>
              <a:t>Tremonti</a:t>
            </a:r>
            <a:r>
              <a:rPr lang="en-CA" dirty="0" smtClean="0">
                <a:effectLst/>
              </a:rPr>
              <a:t>, </a:t>
            </a:r>
            <a:r>
              <a:rPr lang="en-CA" dirty="0">
                <a:hlinkClick r:id="rId4"/>
              </a:rPr>
              <a:t>CBC | The Current</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I listened to this interesting segment on CBC Radio this morning while receiving dental treatment. It featured </a:t>
            </a:r>
            <a:r>
              <a:rPr lang="en-CA" dirty="0" smtClean="0">
                <a:effectLst/>
                <a:hlinkClick r:id="rId5"/>
              </a:rPr>
              <a:t>Alexandra Samuel</a:t>
            </a:r>
            <a:r>
              <a:rPr lang="en-CA" dirty="0" smtClean="0">
                <a:effectLst/>
              </a:rPr>
              <a:t> from Vision Critical, </a:t>
            </a:r>
            <a:r>
              <a:rPr lang="en-CA" dirty="0" smtClean="0">
                <a:effectLst/>
                <a:hlinkClick r:id="rId6"/>
              </a:rPr>
              <a:t>Theresa Moritz</a:t>
            </a:r>
            <a:r>
              <a:rPr lang="en-CA" dirty="0" smtClean="0">
                <a:effectLst/>
              </a:rPr>
              <a:t> of the University of Toronto's </a:t>
            </a:r>
            <a:r>
              <a:rPr lang="en-CA" dirty="0" err="1" smtClean="0">
                <a:effectLst/>
              </a:rPr>
              <a:t>Woodsworth</a:t>
            </a:r>
            <a:r>
              <a:rPr lang="en-CA" dirty="0" smtClean="0">
                <a:effectLst/>
              </a:rPr>
              <a:t> College, and the Mozilla Foundation's web literacy lead </a:t>
            </a:r>
            <a:r>
              <a:rPr lang="en-CA" dirty="0" smtClean="0">
                <a:effectLst/>
                <a:hlinkClick r:id="rId7"/>
              </a:rPr>
              <a:t>Doug </a:t>
            </a:r>
            <a:r>
              <a:rPr lang="en-CA" dirty="0" err="1" smtClean="0">
                <a:effectLst/>
                <a:hlinkClick r:id="rId7"/>
              </a:rPr>
              <a:t>Belshaw</a:t>
            </a:r>
            <a:r>
              <a:rPr lang="en-CA" dirty="0" smtClean="0">
                <a:effectLst/>
              </a:rPr>
              <a:t>. The discussion centred around the idea that there is some common core of cultural materials that make a person culturally literate - that is, educated well enough to understand the references in newspapers and magazines, a social Rosetta Stone, as it were. Referring back to E.D. Hirsh's list of listed 5,000 essential concepts and names that 'every American needs to know', this discussion was placed in the context of an article in this week's New York Times on </a:t>
            </a:r>
            <a:r>
              <a:rPr lang="en-CA" dirty="0" smtClean="0">
                <a:effectLst/>
                <a:hlinkClick r:id="rId8"/>
              </a:rPr>
              <a:t>faking</a:t>
            </a:r>
            <a:r>
              <a:rPr lang="en-CA" dirty="0" smtClean="0">
                <a:effectLst/>
              </a:rPr>
              <a:t> cultural literacy. It's interesting to think of culture as a type of language that makes it possible to communicate, but it's a mistake, I think, to confuse knowing a language, which is an extended facility (as in playing a game), with knowing a set of facts, which is a rubrics cube.</a:t>
            </a:r>
          </a:p>
          <a:p>
            <a:endParaRPr lang="en-CA" dirty="0"/>
          </a:p>
        </p:txBody>
      </p:sp>
      <p:pic>
        <p:nvPicPr>
          <p:cNvPr id="440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7864" y="620688"/>
            <a:ext cx="530542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8911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Scientists, Calculate Your Chances of Success in Academe</a:t>
            </a:r>
            <a:r>
              <a:rPr lang="en-CA" dirty="0" smtClean="0">
                <a:effectLst/>
              </a:rPr>
              <a:t/>
            </a:r>
            <a:br>
              <a:rPr lang="en-CA" dirty="0" smtClean="0">
                <a:effectLst/>
              </a:rPr>
            </a:br>
            <a:r>
              <a:rPr lang="en-CA" dirty="0">
                <a:hlinkClick r:id="rId3"/>
              </a:rPr>
              <a:t>Andy Thomason</a:t>
            </a:r>
            <a:r>
              <a:rPr lang="en-CA" dirty="0" smtClean="0">
                <a:effectLst/>
              </a:rPr>
              <a:t>, </a:t>
            </a:r>
            <a:r>
              <a:rPr lang="en-CA" dirty="0">
                <a:hlinkClick r:id="rId4"/>
              </a:rPr>
              <a:t>The Chronicle: The Ticker</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I can only imagine this program would predict my complete and utter failure as a researcher: "The probability of becoming a principal investigator, according to the researchers behind the article, hinges mostly on three variables: the number of articles, the </a:t>
            </a:r>
            <a:r>
              <a:rPr lang="en-CA" dirty="0" smtClean="0">
                <a:effectLst/>
                <a:hlinkClick r:id="rId5"/>
              </a:rPr>
              <a:t>“impact factor”</a:t>
            </a:r>
            <a:r>
              <a:rPr lang="en-CA" dirty="0" smtClean="0">
                <a:effectLst/>
              </a:rPr>
              <a:t> of the journals in which the articles were published, and the number of papers receiving more citations than the expected number for that journal." The report, of course, was </a:t>
            </a:r>
            <a:r>
              <a:rPr lang="en-CA" dirty="0" smtClean="0">
                <a:effectLst/>
                <a:hlinkClick r:id="rId6"/>
              </a:rPr>
              <a:t>published in a journal</a:t>
            </a:r>
            <a:r>
              <a:rPr lang="en-CA" dirty="0" smtClean="0">
                <a:effectLst/>
              </a:rPr>
              <a:t>. And what it predicts, of course, is success </a:t>
            </a:r>
            <a:r>
              <a:rPr lang="en-CA" i="1" dirty="0" smtClean="0">
                <a:effectLst/>
              </a:rPr>
              <a:t>as someone who publishes in journals</a:t>
            </a:r>
            <a:r>
              <a:rPr lang="en-CA" dirty="0" smtClean="0">
                <a:effectLst/>
              </a:rPr>
              <a:t>. The actual field of research is much wider than that. More (via </a:t>
            </a:r>
            <a:r>
              <a:rPr lang="en-CA" dirty="0" err="1" smtClean="0">
                <a:effectLst/>
              </a:rPr>
              <a:t>Academica</a:t>
            </a:r>
            <a:r>
              <a:rPr lang="en-CA" dirty="0" smtClean="0">
                <a:effectLst/>
              </a:rPr>
              <a:t>): </a:t>
            </a:r>
            <a:r>
              <a:rPr lang="en-CA" i="1" dirty="0" smtClean="0">
                <a:effectLst/>
                <a:hlinkClick r:id="rId7"/>
              </a:rPr>
              <a:t>Science Daily</a:t>
            </a:r>
            <a:r>
              <a:rPr lang="en-CA" dirty="0" smtClean="0">
                <a:effectLst/>
              </a:rPr>
              <a:t> | </a:t>
            </a:r>
            <a:r>
              <a:rPr lang="en-CA" i="1" dirty="0" smtClean="0">
                <a:effectLst/>
                <a:hlinkClick r:id="rId8"/>
              </a:rPr>
              <a:t>Inside Higher Ed</a:t>
            </a:r>
            <a:r>
              <a:rPr lang="en-CA" dirty="0" smtClean="0">
                <a:effectLst/>
              </a:rPr>
              <a:t> | </a:t>
            </a:r>
            <a:r>
              <a:rPr lang="en-CA" dirty="0" smtClean="0">
                <a:effectLst/>
                <a:hlinkClick r:id="rId9"/>
              </a:rPr>
              <a:t>PIPredictor.com</a:t>
            </a:r>
            <a:r>
              <a:rPr lang="en-CA" dirty="0" smtClean="0">
                <a:effectLst/>
              </a:rPr>
              <a:t> </a:t>
            </a:r>
          </a:p>
          <a:p>
            <a:endParaRPr lang="en-CA" dirty="0"/>
          </a:p>
        </p:txBody>
      </p:sp>
    </p:spTree>
    <p:extLst>
      <p:ext uri="{BB962C8B-B14F-4D97-AF65-F5344CB8AC3E}">
        <p14:creationId xmlns:p14="http://schemas.microsoft.com/office/powerpoint/2010/main" val="2845449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MOOC Problem</a:t>
            </a:r>
            <a:r>
              <a:rPr lang="en-CA" dirty="0" smtClean="0">
                <a:effectLst/>
              </a:rPr>
              <a:t/>
            </a:r>
            <a:br>
              <a:rPr lang="en-CA" dirty="0" smtClean="0">
                <a:effectLst/>
              </a:rPr>
            </a:br>
            <a:r>
              <a:rPr lang="en-CA" dirty="0" err="1">
                <a:hlinkClick r:id="rId3"/>
              </a:rPr>
              <a:t>Rolin</a:t>
            </a:r>
            <a:r>
              <a:rPr lang="en-CA" dirty="0">
                <a:hlinkClick r:id="rId3"/>
              </a:rPr>
              <a:t> Moe</a:t>
            </a:r>
            <a:r>
              <a:rPr lang="en-CA" dirty="0" smtClean="0">
                <a:effectLst/>
              </a:rPr>
              <a:t>, </a:t>
            </a:r>
            <a:r>
              <a:rPr lang="en-CA" dirty="0">
                <a:hlinkClick r:id="rId4"/>
              </a:rPr>
              <a:t>Hybrid Pedagogy</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err="1" smtClean="0">
                <a:effectLst/>
              </a:rPr>
              <a:t>Interetsing</a:t>
            </a:r>
            <a:r>
              <a:rPr lang="en-CA" dirty="0" smtClean="0">
                <a:effectLst/>
              </a:rPr>
              <a:t> article about the appropriation of terms like 'MOOC' and '2.0' to support marketing. The author concludes "MOOCs have been sold not only as an </a:t>
            </a:r>
            <a:r>
              <a:rPr lang="en-CA" dirty="0" smtClean="0">
                <a:effectLst/>
                <a:hlinkClick r:id="rId5"/>
              </a:rPr>
              <a:t>agent to democratize education</a:t>
            </a:r>
            <a:r>
              <a:rPr lang="en-CA" dirty="0" smtClean="0">
                <a:effectLst/>
              </a:rPr>
              <a:t>, but also as a necessity because the </a:t>
            </a:r>
            <a:r>
              <a:rPr lang="en-CA" dirty="0" smtClean="0">
                <a:effectLst/>
                <a:hlinkClick r:id="rId6"/>
              </a:rPr>
              <a:t>real crisis is about employment and not learning</a:t>
            </a:r>
            <a:r>
              <a:rPr lang="en-CA" dirty="0" smtClean="0">
                <a:effectLst/>
              </a:rPr>
              <a:t>." But also, this is worth noting: "in reality the MOOC </a:t>
            </a:r>
            <a:r>
              <a:rPr lang="en-CA" dirty="0" smtClean="0">
                <a:effectLst/>
                <a:hlinkClick r:id="rId7"/>
              </a:rPr>
              <a:t>as a learning system has underperformed traditional models</a:t>
            </a:r>
            <a:r>
              <a:rPr lang="en-CA" dirty="0" smtClean="0">
                <a:effectLst/>
              </a:rPr>
              <a:t> and shows </a:t>
            </a:r>
            <a:r>
              <a:rPr lang="en-CA" dirty="0" smtClean="0">
                <a:effectLst/>
                <a:hlinkClick r:id="rId8"/>
              </a:rPr>
              <a:t>no large-scale cost benefit to education providers</a:t>
            </a:r>
            <a:r>
              <a:rPr lang="en-CA" dirty="0" smtClean="0">
                <a:effectLst/>
              </a:rPr>
              <a:t>. At this point, the MOOC as an instrument is a failure.  However, the MOOC as a landscape-altering educational phenomenon is a fascinating success, in large part due to shifting the definition of education away from its historical roots to a skills-based, instrumentally-defined exercise."</a:t>
            </a:r>
            <a:endParaRPr lang="en-CA" dirty="0">
              <a:effectLst/>
            </a:endParaRPr>
          </a:p>
        </p:txBody>
      </p:sp>
    </p:spTree>
    <p:extLst>
      <p:ext uri="{BB962C8B-B14F-4D97-AF65-F5344CB8AC3E}">
        <p14:creationId xmlns:p14="http://schemas.microsoft.com/office/powerpoint/2010/main" val="3337595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dirty="0" smtClean="0"/>
              <a:t>Economists have their own view of what academia needs…</a:t>
            </a:r>
            <a:endParaRPr lang="en-CA" dirty="0"/>
          </a:p>
        </p:txBody>
      </p:sp>
      <p:sp>
        <p:nvSpPr>
          <p:cNvPr id="3" name="Content Placeholder 2"/>
          <p:cNvSpPr>
            <a:spLocks noGrp="1"/>
          </p:cNvSpPr>
          <p:nvPr>
            <p:ph idx="1"/>
          </p:nvPr>
        </p:nvSpPr>
        <p:spPr>
          <a:xfrm>
            <a:off x="457200" y="1796951"/>
            <a:ext cx="4546848" cy="3629000"/>
          </a:xfrm>
        </p:spPr>
        <p:txBody>
          <a:bodyPr/>
          <a:lstStyle/>
          <a:p>
            <a:pPr marL="0" indent="0">
              <a:buNone/>
            </a:pPr>
            <a:r>
              <a:rPr lang="en-CA" dirty="0"/>
              <a:t>If the Economist says something is good, I begin to worry. And so too with this article touting the destruction of the universities at the hands of the MOOC.</a:t>
            </a:r>
          </a:p>
        </p:txBody>
      </p:sp>
      <p:sp>
        <p:nvSpPr>
          <p:cNvPr id="4" name="Rectangle 3"/>
          <p:cNvSpPr/>
          <p:nvPr/>
        </p:nvSpPr>
        <p:spPr>
          <a:xfrm>
            <a:off x="479049" y="5805264"/>
            <a:ext cx="7787208" cy="584775"/>
          </a:xfrm>
          <a:prstGeom prst="rect">
            <a:avLst/>
          </a:prstGeom>
        </p:spPr>
        <p:txBody>
          <a:bodyPr wrap="square">
            <a:spAutoFit/>
          </a:bodyPr>
          <a:lstStyle/>
          <a:p>
            <a:r>
              <a:rPr lang="en-CA" sz="1600" dirty="0">
                <a:hlinkClick r:id="rId3"/>
              </a:rPr>
              <a:t>http://</a:t>
            </a:r>
            <a:r>
              <a:rPr lang="en-CA" sz="1600" dirty="0" smtClean="0">
                <a:hlinkClick r:id="rId3"/>
              </a:rPr>
              <a:t>www.economist.com/news/briefing/21605899-staid-higher-education-business-about-experience-welcome-earthquake-digital?fsrc=scn/tw_ec/the_digital_degree</a:t>
            </a:r>
            <a:r>
              <a:rPr lang="en-CA" sz="1600" dirty="0" smtClean="0"/>
              <a:t> </a:t>
            </a:r>
            <a:endParaRPr lang="en-CA" sz="1600" dirty="0"/>
          </a:p>
        </p:txBody>
      </p:sp>
      <p:pic>
        <p:nvPicPr>
          <p:cNvPr id="3074" name="Picture 2" descr="http://cdn.static-economist.com/sites/default/files/imagecache/original-size/images/print-edition/20140628_FBC226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893094"/>
            <a:ext cx="3275128" cy="317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0943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Spark 249</a:t>
            </a:r>
            <a:r>
              <a:rPr lang="en-CA" dirty="0" smtClean="0">
                <a:effectLst/>
              </a:rPr>
              <a:t/>
            </a:r>
            <a:br>
              <a:rPr lang="en-CA" dirty="0" smtClean="0">
                <a:effectLst/>
              </a:rPr>
            </a:br>
            <a:r>
              <a:rPr lang="en-CA" dirty="0">
                <a:hlinkClick r:id="rId3"/>
              </a:rPr>
              <a:t>Nora Young</a:t>
            </a:r>
            <a:r>
              <a:rPr lang="en-CA" dirty="0" smtClean="0">
                <a:effectLst/>
              </a:rPr>
              <a:t>, </a:t>
            </a:r>
            <a:r>
              <a:rPr lang="en-CA" dirty="0">
                <a:hlinkClick r:id="rId4"/>
              </a:rPr>
              <a:t>CBC Radio</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smtClean="0">
                <a:effectLst/>
              </a:rPr>
              <a:t>I'll just pass along these three items from Spark, a Canadian radio program on technology (thanks to Danny for the links):</a:t>
            </a:r>
          </a:p>
          <a:p>
            <a:r>
              <a:rPr lang="en-CA" dirty="0" smtClean="0">
                <a:effectLst/>
              </a:rPr>
              <a:t/>
            </a:r>
            <a:br>
              <a:rPr lang="en-CA" dirty="0" smtClean="0">
                <a:effectLst/>
              </a:rPr>
            </a:br>
            <a:r>
              <a:rPr lang="en-CA" dirty="0" smtClean="0">
                <a:effectLst/>
              </a:rPr>
              <a:t/>
            </a:r>
            <a:br>
              <a:rPr lang="en-CA" dirty="0" smtClean="0">
                <a:effectLst/>
              </a:rPr>
            </a:br>
            <a:r>
              <a:rPr lang="en-CA" b="1" dirty="0" smtClean="0">
                <a:effectLst/>
              </a:rPr>
              <a:t>HR tech:</a:t>
            </a:r>
            <a:r>
              <a:rPr lang="en-CA" dirty="0" smtClean="0">
                <a:effectLst/>
              </a:rPr>
              <a:t> LinkedIn, job boards, and portfolio sites make it easier than ever to look for work. So why does it seem harder than ever to find a job? Communications professor </a:t>
            </a:r>
            <a:r>
              <a:rPr lang="en-CA" dirty="0" err="1" smtClean="0">
                <a:effectLst/>
              </a:rPr>
              <a:t>Ilana</a:t>
            </a:r>
            <a:r>
              <a:rPr lang="en-CA" dirty="0" smtClean="0">
                <a:effectLst/>
              </a:rPr>
              <a:t> </a:t>
            </a:r>
            <a:r>
              <a:rPr lang="en-CA" dirty="0" err="1" smtClean="0">
                <a:effectLst/>
              </a:rPr>
              <a:t>Gershon</a:t>
            </a:r>
            <a:r>
              <a:rPr lang="en-CA" dirty="0" smtClean="0">
                <a:effectLst/>
              </a:rPr>
              <a:t> discusses her research into technology-driven change in hiring practices. </a:t>
            </a:r>
            <a:r>
              <a:rPr lang="en-CA" dirty="0" smtClean="0">
                <a:effectLst/>
                <a:hlinkClick r:id="rId5"/>
              </a:rPr>
              <a:t>[FULL POST]</a:t>
            </a:r>
            <a:endParaRPr lang="en-CA" dirty="0" smtClean="0">
              <a:effectLst/>
            </a:endParaRPr>
          </a:p>
          <a:p>
            <a:r>
              <a:rPr lang="en-CA" dirty="0" smtClean="0">
                <a:effectLst/>
              </a:rPr>
              <a:t/>
            </a:r>
            <a:br>
              <a:rPr lang="en-CA" dirty="0" smtClean="0">
                <a:effectLst/>
              </a:rPr>
            </a:br>
            <a:r>
              <a:rPr lang="en-CA" b="1" dirty="0" smtClean="0">
                <a:effectLst/>
              </a:rPr>
              <a:t>Personal education:</a:t>
            </a:r>
            <a:r>
              <a:rPr lang="en-CA" dirty="0" smtClean="0">
                <a:effectLst/>
              </a:rPr>
              <a:t> Today's students leave lots of data trails - from demographic information, to how they read and highlight </a:t>
            </a:r>
            <a:r>
              <a:rPr lang="en-CA" dirty="0" err="1" smtClean="0">
                <a:effectLst/>
              </a:rPr>
              <a:t>ebooks</a:t>
            </a:r>
            <a:r>
              <a:rPr lang="en-CA" dirty="0" smtClean="0">
                <a:effectLst/>
              </a:rPr>
              <a:t>, and interact online. Researcher George Siemens explains how analyzing data about the way students learn lets schools customize education. </a:t>
            </a:r>
            <a:r>
              <a:rPr lang="en-CA" dirty="0" smtClean="0">
                <a:effectLst/>
                <a:hlinkClick r:id="rId6"/>
              </a:rPr>
              <a:t>[FULL POST]</a:t>
            </a:r>
            <a:endParaRPr lang="en-CA" dirty="0" smtClean="0">
              <a:effectLst/>
            </a:endParaRPr>
          </a:p>
          <a:p>
            <a:r>
              <a:rPr lang="en-CA" dirty="0" smtClean="0">
                <a:effectLst/>
              </a:rPr>
              <a:t/>
            </a:r>
            <a:br>
              <a:rPr lang="en-CA" dirty="0" smtClean="0">
                <a:effectLst/>
              </a:rPr>
            </a:br>
            <a:r>
              <a:rPr lang="en-CA" b="1" dirty="0" smtClean="0">
                <a:effectLst/>
              </a:rPr>
              <a:t>We asked the question:</a:t>
            </a:r>
            <a:r>
              <a:rPr lang="en-CA" dirty="0" smtClean="0">
                <a:effectLst/>
              </a:rPr>
              <a:t> If everyone's learning experience is customized, does that mean everyone gets an A? Spark producer Michelle </a:t>
            </a:r>
            <a:r>
              <a:rPr lang="en-CA" dirty="0" err="1" smtClean="0">
                <a:effectLst/>
              </a:rPr>
              <a:t>Parise</a:t>
            </a:r>
            <a:r>
              <a:rPr lang="en-CA" dirty="0" smtClean="0">
                <a:effectLst/>
              </a:rPr>
              <a:t> asks the broader Spark community: Should education be personalized so everyone can succeed, or should students be allowed to sink or swim? </a:t>
            </a:r>
            <a:r>
              <a:rPr lang="en-CA" dirty="0" smtClean="0">
                <a:effectLst/>
                <a:hlinkClick r:id="rId7"/>
              </a:rPr>
              <a:t>[FULL POST]</a:t>
            </a:r>
            <a:endParaRPr lang="en-CA" dirty="0" smtClean="0">
              <a:effectLst/>
            </a:endParaRPr>
          </a:p>
          <a:p>
            <a:endParaRPr lang="en-CA" dirty="0"/>
          </a:p>
        </p:txBody>
      </p:sp>
    </p:spTree>
    <p:extLst>
      <p:ext uri="{BB962C8B-B14F-4D97-AF65-F5344CB8AC3E}">
        <p14:creationId xmlns:p14="http://schemas.microsoft.com/office/powerpoint/2010/main" val="20168970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Canadian Labour Market— The Roots of Budding Change</a:t>
            </a:r>
            <a:r>
              <a:rPr lang="en-CA" dirty="0" smtClean="0">
                <a:effectLst/>
              </a:rPr>
              <a:t/>
            </a:r>
            <a:br>
              <a:rPr lang="en-CA" dirty="0" smtClean="0">
                <a:effectLst/>
              </a:rPr>
            </a:br>
            <a:r>
              <a:rPr lang="en-CA" dirty="0">
                <a:hlinkClick r:id="rId3"/>
              </a:rPr>
              <a:t>Benjamin Tal</a:t>
            </a:r>
            <a:r>
              <a:rPr lang="en-CA" dirty="0" smtClean="0">
                <a:effectLst/>
              </a:rPr>
              <a:t>, </a:t>
            </a:r>
            <a:r>
              <a:rPr lang="en-CA" dirty="0">
                <a:hlinkClick r:id="rId4"/>
              </a:rPr>
              <a:t>Nick </a:t>
            </a:r>
            <a:r>
              <a:rPr lang="en-CA" dirty="0" err="1">
                <a:hlinkClick r:id="rId4"/>
              </a:rPr>
              <a:t>Exarhos</a:t>
            </a:r>
            <a:r>
              <a:rPr lang="en-CA" dirty="0" smtClean="0">
                <a:effectLst/>
              </a:rPr>
              <a:t>, </a:t>
            </a:r>
            <a:r>
              <a:rPr lang="en-CA" dirty="0">
                <a:hlinkClick r:id="rId5"/>
              </a:rPr>
              <a:t>CIBC</a:t>
            </a:r>
            <a:r>
              <a:rPr lang="en-CA" dirty="0" smtClean="0">
                <a:effectLst/>
              </a:rPr>
              <a:t>, Jun 20, 2014</a:t>
            </a:r>
            <a:br>
              <a:rPr lang="en-CA" dirty="0" smtClean="0">
                <a:effectLst/>
              </a:rPr>
            </a:br>
            <a:r>
              <a:rPr lang="en-CA" i="1" dirty="0" smtClean="0">
                <a:effectLst/>
              </a:rPr>
              <a:t>Commentary by Stephen Downes</a:t>
            </a:r>
            <a:r>
              <a:rPr lang="en-CA" dirty="0" smtClean="0">
                <a:effectLst/>
              </a:rPr>
              <a:t> </a:t>
            </a:r>
          </a:p>
          <a:p>
            <a:r>
              <a:rPr lang="en-CA" dirty="0" smtClean="0">
                <a:effectLst/>
              </a:rPr>
              <a:t>A report from CIBC reaffirms the existence of a skills gap in Canada. "Large swaths of those unemployed are not what employers are seeking... lower levels of unemployment generally occur when there are higher levels of job vacancies. That intuitive relationship has failed to hold true in Canada since 2011, with higher vacancies and higher unemployment positively correlated. A disconnect between the types of workers desired and those that are available in the ranks of the unemployed would explain how a growing number of unfilled vacancies could co-exist with a higher level of unemployed—and potentially unemployable—individuals." Via </a:t>
            </a:r>
            <a:r>
              <a:rPr lang="en-CA" dirty="0" err="1" smtClean="0">
                <a:effectLst/>
              </a:rPr>
              <a:t>Academica</a:t>
            </a:r>
            <a:r>
              <a:rPr lang="en-CA" dirty="0" smtClean="0">
                <a:effectLst/>
              </a:rPr>
              <a:t>.</a:t>
            </a:r>
          </a:p>
          <a:p>
            <a:endParaRPr lang="en-CA" dirty="0"/>
          </a:p>
        </p:txBody>
      </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476672"/>
            <a:ext cx="427672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375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Employers must start investing in skills training or risk having public policy nudge them along</a:t>
            </a:r>
            <a:r>
              <a:rPr lang="en-CA" dirty="0" smtClean="0">
                <a:effectLst/>
              </a:rPr>
              <a:t/>
            </a:r>
            <a:br>
              <a:rPr lang="en-CA" dirty="0" smtClean="0">
                <a:effectLst/>
              </a:rPr>
            </a:br>
            <a:r>
              <a:rPr lang="en-CA" dirty="0">
                <a:hlinkClick r:id="rId3"/>
              </a:rPr>
              <a:t>David Munroe</a:t>
            </a:r>
            <a:r>
              <a:rPr lang="en-CA" dirty="0" smtClean="0">
                <a:effectLst/>
              </a:rPr>
              <a:t>, </a:t>
            </a:r>
            <a:r>
              <a:rPr lang="en-CA" dirty="0">
                <a:hlinkClick r:id="rId4"/>
              </a:rPr>
              <a:t>Financial Post</a:t>
            </a:r>
            <a:r>
              <a:rPr lang="en-CA" dirty="0" smtClean="0">
                <a:effectLst/>
              </a:rPr>
              <a:t>, May 14, 2014</a:t>
            </a:r>
            <a:br>
              <a:rPr lang="en-CA" dirty="0" smtClean="0">
                <a:effectLst/>
              </a:rPr>
            </a:br>
            <a:r>
              <a:rPr lang="en-CA" i="1" dirty="0" smtClean="0">
                <a:effectLst/>
              </a:rPr>
              <a:t>Commentary by Stephen Downes</a:t>
            </a:r>
            <a:r>
              <a:rPr lang="en-CA" dirty="0" smtClean="0">
                <a:effectLst/>
              </a:rPr>
              <a:t> </a:t>
            </a:r>
          </a:p>
          <a:p>
            <a:r>
              <a:rPr lang="en-CA" dirty="0" smtClean="0">
                <a:effectLst/>
              </a:rPr>
              <a:t>I've long considered this sort of item inevitable. The more employers argue that education should focus on skills development for employment needs, the more the onus falls on them to pay for that. So long as tuitions remain high and students pay the brunt of learning costs (not just tuition, but books and resources, time away from work, living expenses and the rest). "There is a troubling correlation between rising calls for PSE institutions to produce work-ready graduates and declining employer spending on training and development," says this article. "With corporate taxes as low as they are in Canada, and the pressing need to improve Canadians’ skills, there is no excuse for employers not to invest in training. Canada’s competitiveness and well-being depends on it."</a:t>
            </a:r>
          </a:p>
          <a:p>
            <a:endParaRPr lang="en-CA" dirty="0"/>
          </a:p>
        </p:txBody>
      </p:sp>
      <p:pic>
        <p:nvPicPr>
          <p:cNvPr id="624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8170" y="71439"/>
            <a:ext cx="2940579" cy="2205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729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0000" lnSpcReduction="20000"/>
          </a:bodyPr>
          <a:lstStyle/>
          <a:p>
            <a:r>
              <a:rPr lang="en-CA" dirty="0" smtClean="0">
                <a:effectLst/>
              </a:rPr>
              <a:t/>
            </a:r>
            <a:br>
              <a:rPr lang="en-CA" dirty="0" smtClean="0">
                <a:effectLst/>
              </a:rPr>
            </a:br>
            <a:r>
              <a:rPr lang="en-CA" b="1" dirty="0" smtClean="0">
                <a:effectLst/>
                <a:hlinkClick r:id="rId2"/>
              </a:rPr>
              <a:t>Skills and Higher Education in Canada</a:t>
            </a:r>
            <a:r>
              <a:rPr lang="en-CA" dirty="0" smtClean="0">
                <a:effectLst/>
              </a:rPr>
              <a:t/>
            </a:r>
            <a:br>
              <a:rPr lang="en-CA" dirty="0" smtClean="0">
                <a:effectLst/>
              </a:rPr>
            </a:br>
            <a:r>
              <a:rPr lang="en-CA" dirty="0">
                <a:hlinkClick r:id="rId3"/>
              </a:rPr>
              <a:t>Daniel Munro</a:t>
            </a:r>
            <a:r>
              <a:rPr lang="en-CA" dirty="0" smtClean="0">
                <a:effectLst/>
              </a:rPr>
              <a:t>, </a:t>
            </a:r>
            <a:r>
              <a:rPr lang="en-CA" dirty="0">
                <a:hlinkClick r:id="rId4"/>
              </a:rPr>
              <a:t>Canada 2020</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and very detailed report from an institute called </a:t>
            </a:r>
            <a:r>
              <a:rPr lang="en-CA" dirty="0" smtClean="0">
                <a:effectLst/>
                <a:hlinkClick r:id="rId5"/>
              </a:rPr>
              <a:t>Canada 2020</a:t>
            </a:r>
            <a:r>
              <a:rPr lang="en-CA" dirty="0" smtClean="0">
                <a:effectLst/>
              </a:rPr>
              <a:t> on education and skills development. It underlines the importance of education in social and economic development, and focuses on two challenges - excellence, which it defines as "producing the </a:t>
            </a:r>
            <a:r>
              <a:rPr lang="en-CA" i="1" dirty="0" smtClean="0">
                <a:effectLst/>
              </a:rPr>
              <a:t>right</a:t>
            </a:r>
            <a:r>
              <a:rPr lang="en-CA" dirty="0" smtClean="0">
                <a:effectLst/>
              </a:rPr>
              <a:t> skills" (their emphasis), and equity, which focuses on the distribution of skills. The report makes the following recommendations which line up with these challenges:</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Create a National Learning Outcomes Assessment Program</a:t>
            </a:r>
          </a:p>
          <a:p>
            <a:r>
              <a:rPr lang="en-CA" dirty="0" smtClean="0">
                <a:effectLst/>
              </a:rPr>
              <a:t/>
            </a:r>
            <a:br>
              <a:rPr lang="en-CA" dirty="0" smtClean="0">
                <a:effectLst/>
              </a:rPr>
            </a:br>
            <a:r>
              <a:rPr lang="en-CA" dirty="0" smtClean="0">
                <a:effectLst/>
              </a:rPr>
              <a:t>Create a Canadian Council on Skills and Higher Education</a:t>
            </a:r>
          </a:p>
          <a:p>
            <a:r>
              <a:rPr lang="en-CA" dirty="0" smtClean="0">
                <a:effectLst/>
              </a:rPr>
              <a:t/>
            </a:r>
            <a:br>
              <a:rPr lang="en-CA" dirty="0" smtClean="0">
                <a:effectLst/>
              </a:rPr>
            </a:br>
            <a:r>
              <a:rPr lang="en-CA" dirty="0" smtClean="0">
                <a:effectLst/>
              </a:rPr>
              <a:t>Make significant new investments in education and skills for Aboriginal peoples</a:t>
            </a:r>
          </a:p>
          <a:p>
            <a:r>
              <a:rPr lang="en-CA" dirty="0" smtClean="0">
                <a:effectLst/>
              </a:rPr>
              <a:t/>
            </a:r>
            <a:br>
              <a:rPr lang="en-CA" dirty="0" smtClean="0">
                <a:effectLst/>
              </a:rPr>
            </a:br>
            <a:r>
              <a:rPr lang="en-CA" dirty="0" smtClean="0">
                <a:effectLst/>
              </a:rPr>
              <a:t>Identify and support programs to narrow skills and education gaps between men and women</a:t>
            </a:r>
          </a:p>
          <a:p>
            <a:r>
              <a:rPr lang="en-CA" dirty="0" smtClean="0">
                <a:effectLst/>
              </a:rPr>
              <a:t/>
            </a:r>
            <a:br>
              <a:rPr lang="en-CA" dirty="0" smtClean="0">
                <a:effectLst/>
              </a:rPr>
            </a:br>
            <a:r>
              <a:rPr lang="en-CA" dirty="0" smtClean="0">
                <a:effectLst/>
              </a:rPr>
              <a:t>Improve credential recognition and skills training for immigrants.</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The report was authored by Daniel Munro of the Conference Board of Canada.</a:t>
            </a:r>
          </a:p>
          <a:p>
            <a:endParaRPr lang="en-CA" dirty="0"/>
          </a:p>
        </p:txBody>
      </p:sp>
    </p:spTree>
    <p:extLst>
      <p:ext uri="{BB962C8B-B14F-4D97-AF65-F5344CB8AC3E}">
        <p14:creationId xmlns:p14="http://schemas.microsoft.com/office/powerpoint/2010/main" val="5264844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dirty="0" smtClean="0">
                <a:effectLst/>
              </a:rPr>
              <a:t/>
            </a:r>
            <a:br>
              <a:rPr lang="en-CA" dirty="0" smtClean="0">
                <a:effectLst/>
              </a:rPr>
            </a:br>
            <a:r>
              <a:rPr lang="en-CA" b="1" dirty="0" smtClean="0">
                <a:effectLst/>
                <a:hlinkClick r:id="rId2"/>
              </a:rPr>
              <a:t>Learning Task Inventories (LTIs). Exploration of Optimal Conditions to Help Students Develop, Improve and Sustain Good Study and Learning Practices</a:t>
            </a:r>
            <a:r>
              <a:rPr lang="en-CA" dirty="0" smtClean="0">
                <a:effectLst/>
              </a:rPr>
              <a:t/>
            </a:r>
            <a:br>
              <a:rPr lang="en-CA" dirty="0" smtClean="0">
                <a:effectLst/>
              </a:rPr>
            </a:br>
            <a:r>
              <a:rPr lang="en-CA" dirty="0">
                <a:hlinkClick r:id="rId3"/>
              </a:rPr>
              <a:t>Stephen </a:t>
            </a:r>
            <a:r>
              <a:rPr lang="en-CA" dirty="0" err="1">
                <a:hlinkClick r:id="rId3"/>
              </a:rPr>
              <a:t>MacNeil</a:t>
            </a:r>
            <a:r>
              <a:rPr lang="en-CA" dirty="0" smtClean="0">
                <a:effectLst/>
              </a:rPr>
              <a:t>, </a:t>
            </a:r>
            <a:r>
              <a:rPr lang="en-CA" dirty="0">
                <a:hlinkClick r:id="rId4"/>
              </a:rPr>
              <a:t>Eileen Wood</a:t>
            </a:r>
            <a:r>
              <a:rPr lang="en-CA" dirty="0" smtClean="0">
                <a:effectLst/>
              </a:rPr>
              <a:t>, </a:t>
            </a:r>
            <a:r>
              <a:rPr lang="en-CA" dirty="0">
                <a:hlinkClick r:id="rId5"/>
              </a:rPr>
              <a:t>Lucia </a:t>
            </a:r>
            <a:r>
              <a:rPr lang="en-CA" dirty="0" err="1">
                <a:hlinkClick r:id="rId5"/>
              </a:rPr>
              <a:t>Zivcakova</a:t>
            </a:r>
            <a:r>
              <a:rPr lang="en-CA" dirty="0" smtClean="0">
                <a:effectLst/>
              </a:rPr>
              <a:t>, </a:t>
            </a:r>
            <a:r>
              <a:rPr lang="en-CA" dirty="0">
                <a:hlinkClick r:id="rId6"/>
              </a:rPr>
              <a:t>Robyn Glover</a:t>
            </a:r>
            <a:r>
              <a:rPr lang="en-CA" dirty="0" smtClean="0">
                <a:effectLst/>
              </a:rPr>
              <a:t>, </a:t>
            </a:r>
            <a:r>
              <a:rPr lang="en-CA" dirty="0">
                <a:hlinkClick r:id="rId7"/>
              </a:rPr>
              <a:t>Patrick Smith</a:t>
            </a:r>
            <a:r>
              <a:rPr lang="en-CA" dirty="0" smtClean="0">
                <a:effectLst/>
              </a:rPr>
              <a:t>, </a:t>
            </a:r>
            <a:r>
              <a:rPr lang="en-CA" dirty="0">
                <a:hlinkClick r:id="rId8"/>
              </a:rPr>
              <a:t>Collected Essays on Learning</a:t>
            </a:r>
            <a:r>
              <a:rPr lang="en-CA" dirty="0" smtClean="0">
                <a:effectLst/>
              </a:rPr>
              <a:t>, </a:t>
            </a:r>
            <a:r>
              <a:rPr lang="en-CA" dirty="0">
                <a:hlinkClick r:id="rId9"/>
              </a:rPr>
              <a:t>MERLOT Journal of Online Learning and Teaching (JOLT)</a:t>
            </a:r>
            <a:r>
              <a:rPr lang="en-CA" dirty="0" smtClean="0">
                <a:effectLst/>
              </a:rPr>
              <a:t>, Jun 19,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this paper, "LTIs are chapter-by-chapter lists of detailed learning tasks students are expected to master during the course." The paper describes the employment and use of LTIs during an introductory Organic Chemistry I course at Wilfrid Laurier University and investigates "optimal conditions</a:t>
            </a:r>
            <a:br>
              <a:rPr lang="en-CA" dirty="0" smtClean="0">
                <a:effectLst/>
              </a:rPr>
            </a:br>
            <a:r>
              <a:rPr lang="en-CA" dirty="0" smtClean="0">
                <a:effectLst/>
              </a:rPr>
              <a:t>for implementation of LTIs." The largest impact seemed to be obtained when LTIs helped students determine what they did or did not know. LTIs are an internal Wilfrid Laurier tool, and I wish there was more information or reference to information describing the nature and structure of LTIs, and how they differ from </a:t>
            </a:r>
            <a:r>
              <a:rPr lang="en-CA" dirty="0" err="1" smtClean="0">
                <a:effectLst/>
              </a:rPr>
              <a:t>learnring</a:t>
            </a:r>
            <a:r>
              <a:rPr lang="en-CA" dirty="0" smtClean="0">
                <a:effectLst/>
              </a:rPr>
              <a:t> objects and/or competences.</a:t>
            </a:r>
          </a:p>
          <a:p>
            <a:endParaRPr lang="en-CA" dirty="0"/>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9952" y="620688"/>
            <a:ext cx="4566399" cy="299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5968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Theory of Change in Education</a:t>
            </a:r>
            <a:r>
              <a:rPr lang="en-CA" dirty="0" smtClean="0">
                <a:effectLst/>
              </a:rPr>
              <a:t/>
            </a:r>
            <a:br>
              <a:rPr lang="en-CA" dirty="0" smtClean="0">
                <a:effectLst/>
              </a:rPr>
            </a:br>
            <a:r>
              <a:rPr lang="en-CA" dirty="0">
                <a:hlinkClick r:id="rId3"/>
              </a:rPr>
              <a:t>Oliver Quinlan</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So here basically is the basis for instructional design: "Start with what you want them to learn, design an experience that will cause them to learn it, build in some checks that this is happening along the way and has happened by the end. This is </a:t>
            </a:r>
            <a:r>
              <a:rPr lang="en-CA" dirty="0" smtClean="0">
                <a:effectLst/>
                <a:hlinkClick r:id="rId4"/>
              </a:rPr>
              <a:t>one of the core lessons of teacher education</a:t>
            </a:r>
            <a:r>
              <a:rPr lang="en-CA" dirty="0" smtClean="0">
                <a:effectLst/>
              </a:rPr>
              <a:t>, and something all effective teachers master, whilst they may decide to tweak it and experiment later." In this post about change Oliver Quinlan looks how this core idea gets lost as, say, new technology takes centre stage. "I see tweets on a fairly regular basis from educators describing how their school has just bought a set of tablet computers, and only now they are looking for how they can be used for learning outcomes." He proposes a </a:t>
            </a:r>
            <a:r>
              <a:rPr lang="en-CA" dirty="0" smtClean="0">
                <a:effectLst/>
                <a:hlinkClick r:id="rId5"/>
              </a:rPr>
              <a:t>theory of change</a:t>
            </a:r>
            <a:r>
              <a:rPr lang="en-CA" dirty="0" smtClean="0">
                <a:effectLst/>
              </a:rPr>
              <a:t> model to address this. Fair enough, but my experience is that change brings with it new problems, new things you want to learn, and new opportunities. You can't just bring in new technology to solve old problems.</a:t>
            </a:r>
          </a:p>
          <a:p>
            <a:endParaRPr lang="en-CA" dirty="0"/>
          </a:p>
        </p:txBody>
      </p:sp>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692696"/>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6515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7500" lnSpcReduction="20000"/>
          </a:bodyPr>
          <a:lstStyle/>
          <a:p>
            <a:r>
              <a:rPr lang="en-CA" b="1" dirty="0" smtClean="0">
                <a:effectLst/>
                <a:hlinkClick r:id="rId2"/>
              </a:rPr>
              <a:t>“Not Interested in Being #1:” Shanghai May Ditch PISA</a:t>
            </a:r>
            <a:r>
              <a:rPr lang="en-CA" dirty="0" smtClean="0">
                <a:effectLst/>
              </a:rPr>
              <a:t/>
            </a:r>
            <a:br>
              <a:rPr lang="en-CA" dirty="0" smtClean="0">
                <a:effectLst/>
              </a:rPr>
            </a:br>
            <a:r>
              <a:rPr lang="en-CA" dirty="0">
                <a:hlinkClick r:id="rId3"/>
              </a:rPr>
              <a:t>Yong Zhao</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interesting, especially in the light of other reports (rumours?) that China as a whole (instead of selected districts) will participate in future PISA tests. According to this item, Shanghai is reconsidering its participation. "One of the shortfalls of Shanghai education masked by its top PISA ranking, Mr. Yi, pointed out, is excessive amount of homework, according to the story.... Their skills and qualities should also be acquired from a variety of activities such as play, online activities, and games instead of merely completing academic assignments or extending homework time."</a:t>
            </a:r>
          </a:p>
          <a:p>
            <a:endParaRPr lang="en-CA" dirty="0"/>
          </a:p>
        </p:txBody>
      </p:sp>
    </p:spTree>
    <p:extLst>
      <p:ext uri="{BB962C8B-B14F-4D97-AF65-F5344CB8AC3E}">
        <p14:creationId xmlns:p14="http://schemas.microsoft.com/office/powerpoint/2010/main" val="14837357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20th Century Assessment In A 21st Century Learning Environment</a:t>
            </a:r>
            <a:r>
              <a:rPr lang="en-CA" dirty="0" smtClean="0">
                <a:effectLst/>
              </a:rPr>
              <a:t/>
            </a:r>
            <a:br>
              <a:rPr lang="en-CA" dirty="0" smtClean="0">
                <a:effectLst/>
              </a:rPr>
            </a:br>
            <a:r>
              <a:rPr lang="en-CA" dirty="0">
                <a:hlinkClick r:id="rId3"/>
              </a:rPr>
              <a:t>Terry </a:t>
            </a:r>
            <a:r>
              <a:rPr lang="en-CA" dirty="0" err="1">
                <a:hlinkClick r:id="rId3"/>
              </a:rPr>
              <a:t>Heick</a:t>
            </a:r>
            <a:r>
              <a:rPr lang="en-CA" dirty="0" smtClean="0">
                <a:effectLst/>
              </a:rPr>
              <a:t>, </a:t>
            </a:r>
            <a:r>
              <a:rPr lang="en-CA" dirty="0" err="1">
                <a:hlinkClick r:id="rId4"/>
              </a:rPr>
              <a:t>TeachThought</a:t>
            </a:r>
            <a:r>
              <a:rPr lang="en-CA" dirty="0" smtClean="0">
                <a:effectLst/>
              </a:rPr>
              <a:t>, May 02, 2014</a:t>
            </a:r>
            <a:br>
              <a:rPr lang="en-CA" dirty="0" smtClean="0">
                <a:effectLst/>
              </a:rPr>
            </a:br>
            <a:r>
              <a:rPr lang="en-CA" i="1" dirty="0" smtClean="0">
                <a:effectLst/>
              </a:rPr>
              <a:t>Commentary by Stephen Downes</a:t>
            </a:r>
            <a:r>
              <a:rPr lang="en-CA" dirty="0" smtClean="0">
                <a:effectLst/>
              </a:rPr>
              <a:t> </a:t>
            </a:r>
          </a:p>
          <a:p>
            <a:r>
              <a:rPr lang="en-CA" dirty="0" smtClean="0">
                <a:effectLst/>
              </a:rPr>
              <a:t>Why is there so much emphasis (still!) on testing? "According to </a:t>
            </a:r>
            <a:r>
              <a:rPr lang="en-CA" dirty="0" smtClean="0">
                <a:effectLst/>
                <a:hlinkClick r:id="rId5"/>
              </a:rPr>
              <a:t>SmarterBalanced.org</a:t>
            </a:r>
            <a:r>
              <a:rPr lang="en-CA" dirty="0" smtClean="0">
                <a:effectLst/>
              </a:rPr>
              <a:t>, the per-student cost for testing is currently around $31 per student. Multiply that by nearly </a:t>
            </a:r>
            <a:r>
              <a:rPr lang="en-CA" dirty="0" smtClean="0">
                <a:effectLst/>
                <a:hlinkClick r:id="rId6"/>
              </a:rPr>
              <a:t>fifty million students</a:t>
            </a:r>
            <a:r>
              <a:rPr lang="en-CA" dirty="0" smtClean="0">
                <a:effectLst/>
              </a:rPr>
              <a:t>, and you’ve got a big pile of money up for grabs. This makes efforts here grounded as much in business principle as in pedagogy–and a resulting ugly, two-headed affair: money and learning."</a:t>
            </a:r>
          </a:p>
          <a:p>
            <a:endParaRPr lang="en-CA" dirty="0"/>
          </a:p>
        </p:txBody>
      </p:sp>
      <p:pic>
        <p:nvPicPr>
          <p:cNvPr id="778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6309" y="723900"/>
            <a:ext cx="3293816" cy="220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5536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The Learning Curve: Education and Skills for Life</a:t>
            </a:r>
            <a:r>
              <a:rPr lang="en-CA" dirty="0" smtClean="0">
                <a:effectLst/>
              </a:rPr>
              <a:t/>
            </a:r>
            <a:br>
              <a:rPr lang="en-CA" dirty="0" smtClean="0">
                <a:effectLst/>
              </a:rPr>
            </a:br>
            <a:r>
              <a:rPr lang="en-CA" dirty="0">
                <a:hlinkClick r:id="rId3"/>
              </a:rPr>
              <a:t>Paul </a:t>
            </a:r>
            <a:r>
              <a:rPr lang="en-CA" dirty="0" err="1">
                <a:hlinkClick r:id="rId3"/>
              </a:rPr>
              <a:t>Kielstra</a:t>
            </a:r>
            <a:r>
              <a:rPr lang="en-CA" dirty="0" smtClean="0">
                <a:effectLst/>
              </a:rPr>
              <a:t>, </a:t>
            </a:r>
            <a:r>
              <a:rPr lang="en-CA" dirty="0">
                <a:hlinkClick r:id="rId4"/>
              </a:rPr>
              <a:t>Pearson</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fairly basic-level report on some trends in education and skills development, focused mostly on lifelong learning. The full 28-page PDF is </a:t>
            </a:r>
            <a:r>
              <a:rPr lang="en-CA" dirty="0" smtClean="0">
                <a:effectLst/>
                <a:hlinkClick r:id="rId5"/>
              </a:rPr>
              <a:t>available here</a:t>
            </a:r>
            <a:r>
              <a:rPr lang="en-CA" dirty="0" smtClean="0">
                <a:effectLst/>
              </a:rPr>
              <a:t>. While nothing in the report is particularly controversial, the language and emphasis is clearly slanted toward a particular perspective. For example, this reflects an emphasis on economic development and skills, as opposed to personal development and learning: "the OECD estimates that half of the economic growth in developed countries in the last decade came from better skills." Or, for example: "The average time spent in school by a country’s students and the labour productivity of its workers have been statistically linked." This is true when school is the only option, but it on the verge of being disrupted by open learning. So read the report with caution.</a:t>
            </a:r>
          </a:p>
          <a:p>
            <a:endParaRPr lang="en-CA" dirty="0"/>
          </a:p>
        </p:txBody>
      </p:sp>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76672"/>
            <a:ext cx="4408190" cy="282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40008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Understanding and learning outcomes</a:t>
            </a:r>
            <a:r>
              <a:rPr lang="en-CA" dirty="0" smtClean="0">
                <a:effectLst/>
              </a:rPr>
              <a:t/>
            </a:r>
            <a:br>
              <a:rPr lang="en-CA" dirty="0" smtClean="0">
                <a:effectLst/>
              </a:rPr>
            </a:br>
            <a:r>
              <a:rPr lang="en-CA" dirty="0" smtClean="0">
                <a:effectLst/>
              </a:rPr>
              <a:t>May 09, 2014</a:t>
            </a:r>
            <a:br>
              <a:rPr lang="en-CA" dirty="0" smtClean="0">
                <a:effectLst/>
              </a:rPr>
            </a:br>
            <a:r>
              <a:rPr lang="en-CA" i="1" dirty="0" smtClean="0">
                <a:effectLst/>
              </a:rPr>
              <a:t>Commentary by Stephen Downes</a:t>
            </a:r>
            <a:r>
              <a:rPr lang="en-CA" dirty="0" smtClean="0">
                <a:effectLst/>
              </a:rPr>
              <a:t> </a:t>
            </a:r>
          </a:p>
          <a:p>
            <a:r>
              <a:rPr lang="en-CA" dirty="0" smtClean="0">
                <a:effectLst/>
              </a:rPr>
              <a:t>Gardner Campbell examines "the seemingly endless fascination with 'learning outcomes'" and the ingenious idea that "teachers should think about what they believe should happen in the student as a result of the class." But this, he says, leads toward a behaviourist paradigm and away from "the cognitivist turn" that has characterized education in recent years. It leads toward 'specific knowledge'. "Two of the words we must never, ever use are 'understand' and 'appreciate.'" - we are told that these are vague words, when (as Chronicle blogger </a:t>
            </a:r>
            <a:r>
              <a:rPr lang="en-CA" dirty="0" smtClean="0">
                <a:effectLst/>
                <a:hlinkClick r:id="rId3"/>
              </a:rPr>
              <a:t>Robert Talbert says</a:t>
            </a:r>
            <a:r>
              <a:rPr lang="en-CA" dirty="0" smtClean="0">
                <a:effectLst/>
              </a:rPr>
              <a:t>) we should specific words to describe outcomes. Mushy objectives can't be measured. But it's not so much that they're mushy (and here I'm reading into him a bit) but they're </a:t>
            </a:r>
            <a:r>
              <a:rPr lang="en-CA" i="1" dirty="0" smtClean="0">
                <a:effectLst/>
              </a:rPr>
              <a:t>complex</a:t>
            </a:r>
            <a:r>
              <a:rPr lang="en-CA" dirty="0" smtClean="0">
                <a:effectLst/>
              </a:rPr>
              <a:t>. The paradoxes that seem to abound in learning are actually reflective of the underlying nature of learning. Reading slowly is ineffective, for example, is the goal of reading is to 'have read' - as it seems to be using tools like </a:t>
            </a:r>
            <a:r>
              <a:rPr lang="en-CA" dirty="0" smtClean="0">
                <a:effectLst/>
                <a:hlinkClick r:id="rId4"/>
              </a:rPr>
              <a:t>Spritz</a:t>
            </a:r>
            <a:r>
              <a:rPr lang="en-CA" dirty="0" smtClean="0">
                <a:effectLst/>
              </a:rPr>
              <a:t> to speed-read. Back to </a:t>
            </a:r>
            <a:r>
              <a:rPr lang="en-CA" dirty="0" err="1" smtClean="0">
                <a:effectLst/>
              </a:rPr>
              <a:t>Bogost</a:t>
            </a:r>
            <a:r>
              <a:rPr lang="en-CA" dirty="0" smtClean="0">
                <a:effectLst/>
              </a:rPr>
              <a:t>: "Spritz hasn’t stepped in to sabotage comprehension, but to formalize and excuse its eradication."</a:t>
            </a:r>
          </a:p>
          <a:p>
            <a:r>
              <a:rPr lang="en-CA" dirty="0" smtClean="0">
                <a:effectLst/>
              </a:rPr>
              <a:t/>
            </a:r>
            <a:br>
              <a:rPr lang="en-CA" dirty="0" smtClean="0">
                <a:effectLst/>
              </a:rPr>
            </a:br>
            <a:r>
              <a:rPr lang="en-CA" dirty="0" smtClean="0">
                <a:effectLst/>
              </a:rPr>
              <a:t>In my own work, I'm often an </a:t>
            </a:r>
            <a:r>
              <a:rPr lang="en-CA" dirty="0" err="1" smtClean="0">
                <a:effectLst/>
              </a:rPr>
              <a:t>eliminativist</a:t>
            </a:r>
            <a:r>
              <a:rPr lang="en-CA" dirty="0" smtClean="0">
                <a:effectLst/>
              </a:rPr>
              <a:t>. I don't like it when people use words as though they were some sort of conceptual black box, as though (say) the story is over when they say that something "fosters understanding." But this </a:t>
            </a:r>
            <a:r>
              <a:rPr lang="en-CA" dirty="0" err="1" smtClean="0">
                <a:effectLst/>
              </a:rPr>
              <a:t>eliminativist</a:t>
            </a:r>
            <a:r>
              <a:rPr lang="en-CA" dirty="0" smtClean="0">
                <a:effectLst/>
              </a:rPr>
              <a:t> part of me should be thought of as an attempt to dehumanize learning, it should be seen as an instance of this: "these complexities matter. When confident, simple, plain, orderly advice is given about a complex matter, I hear the sound of the hatchet replaced by the sound of wood snapping as the branch I’m sitting on gives way."</a:t>
            </a:r>
          </a:p>
          <a:p>
            <a:endParaRPr lang="en-CA" dirty="0"/>
          </a:p>
        </p:txBody>
      </p:sp>
    </p:spTree>
    <p:extLst>
      <p:ext uri="{BB962C8B-B14F-4D97-AF65-F5344CB8AC3E}">
        <p14:creationId xmlns:p14="http://schemas.microsoft.com/office/powerpoint/2010/main" val="61311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Autofit/>
          </a:bodyPr>
          <a:lstStyle/>
          <a:p>
            <a:pPr algn="r"/>
            <a:r>
              <a:rPr lang="en-CA" dirty="0" smtClean="0"/>
              <a:t>Three trends ‘worth watching’ in the higher education space:</a:t>
            </a:r>
            <a:endParaRPr lang="en-CA" dirty="0"/>
          </a:p>
        </p:txBody>
      </p:sp>
      <p:sp>
        <p:nvSpPr>
          <p:cNvPr id="3" name="Content Placeholder 2"/>
          <p:cNvSpPr>
            <a:spLocks noGrp="1"/>
          </p:cNvSpPr>
          <p:nvPr>
            <p:ph idx="1"/>
          </p:nvPr>
        </p:nvSpPr>
        <p:spPr>
          <a:xfrm>
            <a:off x="3131840" y="1917540"/>
            <a:ext cx="5842992" cy="4525963"/>
          </a:xfrm>
        </p:spPr>
        <p:txBody>
          <a:bodyPr/>
          <a:lstStyle/>
          <a:p>
            <a:r>
              <a:rPr lang="en-CA" dirty="0" smtClean="0"/>
              <a:t>Tiered </a:t>
            </a:r>
            <a:r>
              <a:rPr lang="en-CA" dirty="0"/>
              <a:t>service models at universities</a:t>
            </a:r>
          </a:p>
          <a:p>
            <a:r>
              <a:rPr lang="en-CA" dirty="0" smtClean="0"/>
              <a:t>Analytics </a:t>
            </a:r>
            <a:r>
              <a:rPr lang="en-CA" dirty="0"/>
              <a:t>and data-driven management</a:t>
            </a:r>
          </a:p>
          <a:p>
            <a:r>
              <a:rPr lang="en-CA" dirty="0" smtClean="0"/>
              <a:t>Alternative credentials</a:t>
            </a:r>
          </a:p>
          <a:p>
            <a:pPr marL="0" indent="0">
              <a:buNone/>
            </a:pPr>
            <a:r>
              <a:rPr lang="en-CA" dirty="0" smtClean="0"/>
              <a:t>Economics and education – two domains in which </a:t>
            </a:r>
            <a:r>
              <a:rPr lang="en-CA" i="1" dirty="0" smtClean="0"/>
              <a:t>models</a:t>
            </a:r>
            <a:r>
              <a:rPr lang="en-CA" dirty="0" smtClean="0"/>
              <a:t> prevail</a:t>
            </a:r>
            <a:endParaRPr lang="en-CA" dirty="0"/>
          </a:p>
          <a:p>
            <a:endParaRPr lang="en-CA" dirty="0"/>
          </a:p>
        </p:txBody>
      </p:sp>
      <p:sp>
        <p:nvSpPr>
          <p:cNvPr id="4" name="Rectangle 3"/>
          <p:cNvSpPr/>
          <p:nvPr/>
        </p:nvSpPr>
        <p:spPr>
          <a:xfrm>
            <a:off x="611560" y="5718903"/>
            <a:ext cx="8229600" cy="738664"/>
          </a:xfrm>
          <a:prstGeom prst="rect">
            <a:avLst/>
          </a:prstGeom>
        </p:spPr>
        <p:txBody>
          <a:bodyPr wrap="square">
            <a:spAutoFit/>
          </a:bodyPr>
          <a:lstStyle/>
          <a:p>
            <a:r>
              <a:rPr lang="en-CA" sz="1400" dirty="0">
                <a:hlinkClick r:id="rId3"/>
              </a:rPr>
              <a:t>http://higheredtoday.org/2014/05/05/three-trends-worth-watching-for-continuing-education-leaders</a:t>
            </a:r>
            <a:r>
              <a:rPr lang="en-CA" sz="1400" dirty="0" smtClean="0">
                <a:hlinkClick r:id="rId3"/>
              </a:rPr>
              <a:t>/</a:t>
            </a:r>
            <a:r>
              <a:rPr lang="en-CA" sz="1400" dirty="0" smtClean="0"/>
              <a:t> </a:t>
            </a:r>
          </a:p>
          <a:p>
            <a:r>
              <a:rPr lang="en-CA" sz="1400" dirty="0" smtClean="0"/>
              <a:t>Image: A </a:t>
            </a:r>
            <a:r>
              <a:rPr lang="en-CA" sz="1400" dirty="0"/>
              <a:t>Stronger Nation Through Higher Education,” Lumina Foundation, 2013. Accessed at </a:t>
            </a:r>
            <a:r>
              <a:rPr lang="en-CA" sz="1400" dirty="0">
                <a:hlinkClick r:id="rId4"/>
              </a:rPr>
              <a:t>http://www.luminafoundation.org/stronger_nation/report/</a:t>
            </a:r>
            <a:endParaRPr lang="en-CA" sz="1400" dirty="0"/>
          </a:p>
        </p:txBody>
      </p:sp>
      <p:pic>
        <p:nvPicPr>
          <p:cNvPr id="5" name="Picture 4"/>
          <p:cNvPicPr>
            <a:picLocks noChangeAspect="1"/>
          </p:cNvPicPr>
          <p:nvPr/>
        </p:nvPicPr>
        <p:blipFill>
          <a:blip r:embed="rId5"/>
          <a:stretch>
            <a:fillRect/>
          </a:stretch>
        </p:blipFill>
        <p:spPr>
          <a:xfrm>
            <a:off x="611560" y="2059119"/>
            <a:ext cx="2297807" cy="3517496"/>
          </a:xfrm>
          <a:prstGeom prst="rect">
            <a:avLst/>
          </a:prstGeom>
        </p:spPr>
      </p:pic>
    </p:spTree>
    <p:extLst>
      <p:ext uri="{BB962C8B-B14F-4D97-AF65-F5344CB8AC3E}">
        <p14:creationId xmlns:p14="http://schemas.microsoft.com/office/powerpoint/2010/main" val="736248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47500" lnSpcReduction="20000"/>
          </a:bodyPr>
          <a:lstStyle/>
          <a:p>
            <a:r>
              <a:rPr lang="en-CA" b="1" dirty="0" smtClean="0">
                <a:effectLst/>
                <a:hlinkClick r:id="rId2"/>
              </a:rPr>
              <a:t>Ed tech behaviorism</a:t>
            </a:r>
            <a:r>
              <a:rPr lang="en-CA" dirty="0" smtClean="0">
                <a:effectLst/>
              </a:rPr>
              <a:t/>
            </a:r>
            <a:br>
              <a:rPr lang="en-CA" dirty="0" smtClean="0">
                <a:effectLst/>
              </a:rPr>
            </a:br>
            <a:r>
              <a:rPr lang="en-CA" dirty="0">
                <a:hlinkClick r:id="rId3"/>
              </a:rPr>
              <a:t>Scott </a:t>
            </a:r>
            <a:r>
              <a:rPr lang="en-CA" dirty="0" err="1">
                <a:hlinkClick r:id="rId3"/>
              </a:rPr>
              <a:t>Mcleod</a:t>
            </a:r>
            <a:r>
              <a:rPr lang="en-CA" dirty="0" smtClean="0">
                <a:effectLst/>
              </a:rPr>
              <a:t>, </a:t>
            </a:r>
            <a:r>
              <a:rPr lang="en-CA" dirty="0">
                <a:hlinkClick r:id="rId4"/>
              </a:rPr>
              <a:t>Dangerously Irrelevant</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Although behaviourism has several flavours, it is in general the idea that you can (only) talk about mental phenomena, such as learning and cognition, in terms of behaviour. The mind in behaviourism is treated as a black box, to which we do not have evidentiary access. This for the most part remains the case today, which means that most all educational theory belongs either to the category of (a) continuing to use the black box, or (b) making stuff up that we </a:t>
            </a:r>
            <a:r>
              <a:rPr lang="en-CA" i="1" dirty="0" smtClean="0">
                <a:effectLst/>
              </a:rPr>
              <a:t>think</a:t>
            </a:r>
            <a:r>
              <a:rPr lang="en-CA" dirty="0" smtClean="0">
                <a:effectLst/>
              </a:rPr>
              <a:t> characterizes cognitive phenomena. That is why technologists continue to employ what we would still call behaviourist methodology. Technology cannot respond to made-up phenomena (like mental 'constructions' or 'intentions') that we can't detect or measure. Nobody's happy with the current situation, but until we get accurate neural mapping, that's what we're left with.</a:t>
            </a:r>
          </a:p>
          <a:p>
            <a:r>
              <a:rPr lang="en-CA" dirty="0" smtClean="0">
                <a:effectLst/>
              </a:rPr>
              <a:t/>
            </a:r>
            <a:br>
              <a:rPr lang="en-CA" dirty="0" smtClean="0">
                <a:effectLst/>
              </a:rPr>
            </a:br>
            <a:r>
              <a:rPr lang="en-CA" dirty="0" smtClean="0">
                <a:effectLst/>
              </a:rPr>
              <a:t>To see my point, take a look at this account of the 'affective context model', which </a:t>
            </a:r>
            <a:r>
              <a:rPr lang="en-CA" dirty="0" smtClean="0">
                <a:effectLst/>
                <a:hlinkClick r:id="rId5"/>
              </a:rPr>
              <a:t>according to Nick </a:t>
            </a:r>
            <a:r>
              <a:rPr lang="en-CA" dirty="0" err="1" smtClean="0">
                <a:effectLst/>
                <a:hlinkClick r:id="rId5"/>
              </a:rPr>
              <a:t>Shackleton</a:t>
            </a:r>
            <a:r>
              <a:rPr lang="en-CA" dirty="0" smtClean="0">
                <a:effectLst/>
                <a:hlinkClick r:id="rId5"/>
              </a:rPr>
              <a:t>-Jones</a:t>
            </a:r>
            <a:r>
              <a:rPr lang="en-CA" dirty="0" smtClean="0">
                <a:effectLst/>
              </a:rPr>
              <a:t>, "explains how learning takes place": "As we experience the world our brains need some way of deciding what to encode and how to encode it, so as to retrieve it in a way which is useful. Our minds solve this problem by encoding information along with its affective context – that is, our affective response to what we experience." This explanation is </a:t>
            </a:r>
            <a:r>
              <a:rPr lang="en-CA" i="1" dirty="0" smtClean="0">
                <a:effectLst/>
              </a:rPr>
              <a:t>filled</a:t>
            </a:r>
            <a:r>
              <a:rPr lang="en-CA" dirty="0" smtClean="0">
                <a:effectLst/>
              </a:rPr>
              <a:t> with made-up entities - like the brain "needing" to decide, it "encoding" it, it "retrieving" it, even the idea of "information" in our brain, let alone the "affective context" itself - </a:t>
            </a:r>
            <a:r>
              <a:rPr lang="en-CA" i="1" dirty="0" smtClean="0">
                <a:effectLst/>
              </a:rPr>
              <a:t>none</a:t>
            </a:r>
            <a:r>
              <a:rPr lang="en-CA" dirty="0" smtClean="0">
                <a:effectLst/>
              </a:rPr>
              <a:t> of this can be measured or observed, and that's </a:t>
            </a:r>
            <a:r>
              <a:rPr lang="en-CA" i="1" dirty="0" smtClean="0">
                <a:effectLst/>
              </a:rPr>
              <a:t>why</a:t>
            </a:r>
            <a:r>
              <a:rPr lang="en-CA" dirty="0" smtClean="0">
                <a:effectLst/>
              </a:rPr>
              <a:t> technologists measure responses rather than (say) 'encodings'.</a:t>
            </a:r>
          </a:p>
          <a:p>
            <a:endParaRPr lang="en-CA" dirty="0"/>
          </a:p>
        </p:txBody>
      </p:sp>
    </p:spTree>
    <p:extLst>
      <p:ext uri="{BB962C8B-B14F-4D97-AF65-F5344CB8AC3E}">
        <p14:creationId xmlns:p14="http://schemas.microsoft.com/office/powerpoint/2010/main" val="13703702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dirty="0" smtClean="0">
                <a:effectLst/>
              </a:rPr>
              <a:t/>
            </a:r>
            <a:br>
              <a:rPr lang="en-CA" dirty="0" smtClean="0">
                <a:effectLst/>
              </a:rPr>
            </a:br>
            <a:r>
              <a:rPr lang="en-CA" b="1" dirty="0" smtClean="0">
                <a:effectLst/>
                <a:hlinkClick r:id="rId2"/>
              </a:rPr>
              <a:t>Biology’s Shameful Refusal to Disown the Machine-Organism</a:t>
            </a:r>
            <a:r>
              <a:rPr lang="en-CA" dirty="0" smtClean="0">
                <a:effectLst/>
              </a:rPr>
              <a:t/>
            </a:r>
            <a:br>
              <a:rPr lang="en-CA" dirty="0" smtClean="0">
                <a:effectLst/>
              </a:rPr>
            </a:br>
            <a:r>
              <a:rPr lang="en-CA" dirty="0">
                <a:hlinkClick r:id="rId3"/>
              </a:rPr>
              <a:t>Stephen L. </a:t>
            </a:r>
            <a:r>
              <a:rPr lang="en-CA" dirty="0" err="1">
                <a:hlinkClick r:id="rId3"/>
              </a:rPr>
              <a:t>Talbott</a:t>
            </a:r>
            <a:r>
              <a:rPr lang="en-CA" dirty="0" smtClean="0">
                <a:effectLst/>
              </a:rPr>
              <a:t>, </a:t>
            </a:r>
            <a:r>
              <a:rPr lang="en-CA" dirty="0">
                <a:hlinkClick r:id="rId4"/>
              </a:rPr>
              <a:t>The Nature Institute</a:t>
            </a:r>
            <a:r>
              <a:rPr lang="en-CA" dirty="0" smtClean="0">
                <a:effectLst/>
              </a:rPr>
              <a:t>, Apr 27, 2014</a:t>
            </a:r>
            <a:br>
              <a:rPr lang="en-CA" dirty="0" smtClean="0">
                <a:effectLst/>
              </a:rPr>
            </a:br>
            <a:r>
              <a:rPr lang="en-CA" i="1" dirty="0" smtClean="0">
                <a:effectLst/>
              </a:rPr>
              <a:t>Commentary by Stephen Downes</a:t>
            </a:r>
            <a:r>
              <a:rPr lang="en-CA" dirty="0" smtClean="0">
                <a:effectLst/>
              </a:rPr>
              <a:t> </a:t>
            </a:r>
          </a:p>
          <a:p>
            <a:r>
              <a:rPr lang="en-CA" dirty="0" smtClean="0">
                <a:effectLst/>
              </a:rPr>
              <a:t>The metaphors we live by shape the expectations we have. But if the metaphor is inappropriate, so are our expectations. Such is the case with the 'body as machine' metaphor, writes Steven </a:t>
            </a:r>
            <a:r>
              <a:rPr lang="en-CA" dirty="0" err="1" smtClean="0">
                <a:effectLst/>
              </a:rPr>
              <a:t>Talbott</a:t>
            </a:r>
            <a:r>
              <a:rPr lang="en-CA" dirty="0" smtClean="0">
                <a:effectLst/>
              </a:rPr>
              <a:t> in this excellent essay. Take even something so simple as the 'heart as pump' metaphor. It conjures a single engine pushing blood through a system of pipes. But most circulatory fluid is outside the popes and the whole body contributes to circulation, a process that resembles tidal ebb and flow more than movement through a pipe. In the same way, I would argue, the 'mind as computer' metaphor is equally misleading, representing cognition as a set of individual data stores, when in fact even a simple concept like 'Paris' is more like a wave of interconnected neural activations, an activation that takes place </a:t>
            </a:r>
            <a:r>
              <a:rPr lang="en-CA" i="1" dirty="0" smtClean="0">
                <a:effectLst/>
              </a:rPr>
              <a:t>in the very same body</a:t>
            </a:r>
            <a:r>
              <a:rPr lang="en-CA" dirty="0" smtClean="0">
                <a:effectLst/>
              </a:rPr>
              <a:t> of water as the next wave (which may be 'plaster' or 'France' or 'Hilton' or whatever).</a:t>
            </a:r>
            <a:endParaRPr lang="en-CA" dirty="0">
              <a:effectLst/>
            </a:endParaRPr>
          </a:p>
        </p:txBody>
      </p:sp>
    </p:spTree>
    <p:extLst>
      <p:ext uri="{BB962C8B-B14F-4D97-AF65-F5344CB8AC3E}">
        <p14:creationId xmlns:p14="http://schemas.microsoft.com/office/powerpoint/2010/main" val="12229859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smtClean="0">
                <a:effectLst/>
                <a:hlinkClick r:id="rId2"/>
              </a:rPr>
              <a:t>Will competency-based degree programs come to Canada?</a:t>
            </a:r>
            <a:r>
              <a:rPr lang="en-CA" dirty="0" smtClean="0">
                <a:effectLst/>
              </a:rPr>
              <a:t/>
            </a:r>
            <a:br>
              <a:rPr lang="en-CA" dirty="0" smtClean="0">
                <a:effectLst/>
              </a:rPr>
            </a:br>
            <a:r>
              <a:rPr lang="en-CA" dirty="0">
                <a:hlinkClick r:id="rId3"/>
              </a:rPr>
              <a:t>Rosanna </a:t>
            </a:r>
            <a:r>
              <a:rPr lang="en-CA" dirty="0" err="1">
                <a:hlinkClick r:id="rId3"/>
              </a:rPr>
              <a:t>Tamburri</a:t>
            </a:r>
            <a:r>
              <a:rPr lang="en-CA" dirty="0" smtClean="0">
                <a:effectLst/>
              </a:rPr>
              <a:t>, </a:t>
            </a:r>
            <a:r>
              <a:rPr lang="en-CA" dirty="0">
                <a:hlinkClick r:id="rId4"/>
              </a:rPr>
              <a:t>University Affairs</a:t>
            </a:r>
            <a:r>
              <a:rPr lang="en-CA" dirty="0" smtClean="0">
                <a:effectLst/>
              </a:rPr>
              <a:t>, Jun 13, 2014</a:t>
            </a:r>
            <a:br>
              <a:rPr lang="en-CA" dirty="0" smtClean="0">
                <a:effectLst/>
              </a:rPr>
            </a:br>
            <a:r>
              <a:rPr lang="en-CA" i="1" dirty="0" smtClean="0">
                <a:effectLst/>
              </a:rPr>
              <a:t>Commentary by Stephen Downes</a:t>
            </a:r>
            <a:r>
              <a:rPr lang="en-CA" dirty="0" smtClean="0">
                <a:effectLst/>
              </a:rPr>
              <a:t> </a:t>
            </a:r>
          </a:p>
          <a:p>
            <a:r>
              <a:rPr lang="en-CA" dirty="0" smtClean="0">
                <a:effectLst/>
              </a:rPr>
              <a:t>As </a:t>
            </a:r>
            <a:r>
              <a:rPr lang="en-CA" dirty="0" err="1" smtClean="0">
                <a:effectLst/>
                <a:hlinkClick r:id="rId5"/>
              </a:rPr>
              <a:t>Academica</a:t>
            </a:r>
            <a:r>
              <a:rPr lang="en-CA" dirty="0" smtClean="0">
                <a:effectLst/>
              </a:rPr>
              <a:t> summarizes (with helpful links), "An article in </a:t>
            </a:r>
            <a:r>
              <a:rPr lang="en-CA" i="1" dirty="0" smtClean="0">
                <a:effectLst/>
              </a:rPr>
              <a:t>University Affairs</a:t>
            </a:r>
            <a:r>
              <a:rPr lang="en-CA" dirty="0" smtClean="0">
                <a:effectLst/>
              </a:rPr>
              <a:t> examines the potential for the growth of </a:t>
            </a:r>
            <a:r>
              <a:rPr lang="en-CA" dirty="0" smtClean="0">
                <a:effectLst/>
                <a:hlinkClick r:id="rId6"/>
              </a:rPr>
              <a:t>competency-based education</a:t>
            </a:r>
            <a:r>
              <a:rPr lang="en-CA" dirty="0" smtClean="0">
                <a:effectLst/>
              </a:rPr>
              <a:t> (CBE) programs in Canada. </a:t>
            </a:r>
            <a:r>
              <a:rPr lang="en-CA" dirty="0" smtClean="0">
                <a:effectLst/>
                <a:hlinkClick r:id="rId7"/>
              </a:rPr>
              <a:t>CBE models</a:t>
            </a:r>
            <a:r>
              <a:rPr lang="en-CA" dirty="0" smtClean="0">
                <a:effectLst/>
              </a:rPr>
              <a:t> offer credentials based on demonstrated proficiencies, not on time spent in the classroom." Critics of CBE argue that it seems too much like training and is focused too much on outcomes, not process.</a:t>
            </a:r>
          </a:p>
          <a:p>
            <a:endParaRPr lang="en-CA" dirty="0"/>
          </a:p>
        </p:txBody>
      </p:sp>
    </p:spTree>
    <p:extLst>
      <p:ext uri="{BB962C8B-B14F-4D97-AF65-F5344CB8AC3E}">
        <p14:creationId xmlns:p14="http://schemas.microsoft.com/office/powerpoint/2010/main" val="6967779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62500" lnSpcReduction="20000"/>
          </a:bodyPr>
          <a:lstStyle/>
          <a:p>
            <a:r>
              <a:rPr lang="en-CA" b="1" dirty="0" smtClean="0">
                <a:effectLst/>
                <a:hlinkClick r:id="rId2"/>
              </a:rPr>
              <a:t>Going All In: How to Make Competency-Based Learning Work</a:t>
            </a:r>
            <a:r>
              <a:rPr lang="en-CA" dirty="0" smtClean="0">
                <a:effectLst/>
              </a:rPr>
              <a:t/>
            </a:r>
            <a:br>
              <a:rPr lang="en-CA" dirty="0" smtClean="0">
                <a:effectLst/>
              </a:rPr>
            </a:br>
            <a:r>
              <a:rPr lang="en-CA" dirty="0">
                <a:hlinkClick r:id="rId3"/>
              </a:rPr>
              <a:t>Katrina Schwartz</a:t>
            </a:r>
            <a:r>
              <a:rPr lang="en-CA" dirty="0" smtClean="0">
                <a:effectLst/>
              </a:rPr>
              <a:t>, </a:t>
            </a:r>
            <a:r>
              <a:rPr lang="en-CA" dirty="0">
                <a:hlinkClick r:id="rId4"/>
              </a:rPr>
              <a:t>Mind/Shift</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smtClean="0">
                <a:effectLst/>
              </a:rPr>
              <a:t>Examination of the employment of competency-based learning in New Hampshire and a discussion of the issues around competency-based learning in general. For my own part, I think something like competency-based learning is the way of the future, but not for the reasons suggested. Katrina Schwartz quotes Paul Leather, deputy commissioner of education: “You can’t truly do personalized learning and also continue to have common expectations without competencies,” Leather said. “They take state standards and put them in the hands of students, teachers and parents and make them real for them.” But why, I would wonder, would you have </a:t>
            </a:r>
            <a:r>
              <a:rPr lang="en-CA" i="1" dirty="0" smtClean="0">
                <a:effectLst/>
              </a:rPr>
              <a:t>common</a:t>
            </a:r>
            <a:r>
              <a:rPr lang="en-CA" dirty="0" smtClean="0">
                <a:effectLst/>
              </a:rPr>
              <a:t> standards. The beauty of competency-based personal learning is that everybody can become competent at </a:t>
            </a:r>
            <a:r>
              <a:rPr lang="en-CA" i="1" dirty="0" smtClean="0">
                <a:effectLst/>
              </a:rPr>
              <a:t>some</a:t>
            </a:r>
            <a:r>
              <a:rPr lang="en-CA" dirty="0" smtClean="0">
                <a:effectLst/>
              </a:rPr>
              <a:t> thing without the requirement that they become competent in the </a:t>
            </a:r>
            <a:r>
              <a:rPr lang="en-CA" i="1" dirty="0" smtClean="0">
                <a:effectLst/>
              </a:rPr>
              <a:t>same</a:t>
            </a:r>
            <a:r>
              <a:rPr lang="en-CA" dirty="0" smtClean="0">
                <a:effectLst/>
              </a:rPr>
              <a:t> thing.</a:t>
            </a:r>
          </a:p>
          <a:p>
            <a:endParaRPr lang="en-CA" dirty="0"/>
          </a:p>
        </p:txBody>
      </p:sp>
    </p:spTree>
    <p:extLst>
      <p:ext uri="{BB962C8B-B14F-4D97-AF65-F5344CB8AC3E}">
        <p14:creationId xmlns:p14="http://schemas.microsoft.com/office/powerpoint/2010/main" val="15306088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dirty="0" smtClean="0">
                <a:effectLst/>
              </a:rPr>
              <a:t/>
            </a:r>
            <a:br>
              <a:rPr lang="en-CA" dirty="0" smtClean="0">
                <a:effectLst/>
              </a:rPr>
            </a:br>
            <a:r>
              <a:rPr lang="en-CA" b="1" dirty="0" smtClean="0">
                <a:effectLst/>
                <a:hlinkClick r:id="rId2"/>
              </a:rPr>
              <a:t>Productivity Implications of a Shift to Competency-Based Education: An environmental scan and review of the relevant literature</a:t>
            </a:r>
            <a:r>
              <a:rPr lang="en-CA" dirty="0" smtClean="0">
                <a:effectLst/>
              </a:rPr>
              <a:t/>
            </a:r>
            <a:br>
              <a:rPr lang="en-CA" dirty="0" smtClean="0">
                <a:effectLst/>
              </a:rPr>
            </a:br>
            <a:r>
              <a:rPr lang="en-CA" dirty="0">
                <a:hlinkClick r:id="rId3"/>
              </a:rPr>
              <a:t>Brian </a:t>
            </a:r>
            <a:r>
              <a:rPr lang="en-CA" dirty="0" err="1">
                <a:hlinkClick r:id="rId3"/>
              </a:rPr>
              <a:t>Abner</a:t>
            </a:r>
            <a:r>
              <a:rPr lang="en-CA" dirty="0" smtClean="0">
                <a:effectLst/>
              </a:rPr>
              <a:t>, </a:t>
            </a:r>
            <a:r>
              <a:rPr lang="en-CA" dirty="0">
                <a:hlinkClick r:id="rId4"/>
              </a:rPr>
              <a:t>Oksana </a:t>
            </a:r>
            <a:r>
              <a:rPr lang="en-CA" dirty="0" err="1">
                <a:hlinkClick r:id="rId4"/>
              </a:rPr>
              <a:t>Bartosh</a:t>
            </a:r>
            <a:r>
              <a:rPr lang="en-CA" dirty="0" smtClean="0">
                <a:effectLst/>
              </a:rPr>
              <a:t>, </a:t>
            </a:r>
            <a:r>
              <a:rPr lang="en-CA" dirty="0">
                <a:hlinkClick r:id="rId5"/>
              </a:rPr>
              <a:t>Charles </a:t>
            </a:r>
            <a:r>
              <a:rPr lang="en-CA" dirty="0" err="1">
                <a:hlinkClick r:id="rId5"/>
              </a:rPr>
              <a:t>Ungerleider</a:t>
            </a:r>
            <a:r>
              <a:rPr lang="en-CA" dirty="0" smtClean="0">
                <a:effectLst/>
              </a:rPr>
              <a:t>, </a:t>
            </a:r>
            <a:r>
              <a:rPr lang="en-CA" dirty="0">
                <a:hlinkClick r:id="rId6"/>
              </a:rPr>
              <a:t>Higher Education Quality Council of Ontario</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this is true: "</a:t>
            </a:r>
            <a:r>
              <a:rPr lang="en-CA" dirty="0"/>
              <a:t>There is no systematic, comprehensive study indicating that the purported skills from a CBE program translate into performance, either in graduation results or in the labour market." That does not mean that competency-based education is the wrong way to go, say the </a:t>
            </a:r>
            <a:r>
              <a:rPr lang="en-CA" dirty="0">
                <a:hlinkClick r:id="rId7"/>
              </a:rPr>
              <a:t>authors of a report</a:t>
            </a:r>
            <a:r>
              <a:rPr lang="en-CA" dirty="0" smtClean="0">
                <a:effectLst/>
              </a:rPr>
              <a:t> (75 page PDF) from </a:t>
            </a:r>
            <a:r>
              <a:rPr lang="en-CA" dirty="0" err="1"/>
              <a:t>from</a:t>
            </a:r>
            <a:r>
              <a:rPr lang="en-CA" dirty="0"/>
              <a:t> the Higher Education Quality Council of Ontario (HEQCO)</a:t>
            </a:r>
            <a:r>
              <a:rPr lang="en-CA" dirty="0" smtClean="0">
                <a:effectLst/>
              </a:rPr>
              <a:t>, but it does suggest that it should be embraced cautiously.  This is pragmatic advice, if only because of the cost of conversion to a competency-based system. And in any case, the value of a CDE-based approach isn't on the embrace of competencies, it's in what the approach enables: standardized resources, personalized education, multiple learning options. Some of these may improve outcomes, but yes, this needs to be shown.</a:t>
            </a:r>
          </a:p>
          <a:p>
            <a:r>
              <a:rPr lang="en-CA" dirty="0" smtClean="0">
                <a:effectLst/>
              </a:rPr>
              <a:t/>
            </a:r>
            <a:br>
              <a:rPr lang="en-CA" dirty="0" smtClean="0">
                <a:effectLst/>
              </a:rPr>
            </a:br>
            <a:r>
              <a:rPr lang="en-CA" dirty="0" smtClean="0">
                <a:effectLst/>
              </a:rPr>
              <a:t> </a:t>
            </a:r>
          </a:p>
          <a:p>
            <a:endParaRPr lang="en-CA" dirty="0"/>
          </a:p>
        </p:txBody>
      </p:sp>
      <p:pic>
        <p:nvPicPr>
          <p:cNvPr id="184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836712"/>
            <a:ext cx="4423750" cy="2660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32665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85000" lnSpcReduction="20000"/>
          </a:bodyPr>
          <a:lstStyle/>
          <a:p>
            <a:r>
              <a:rPr lang="en-CA" b="1" dirty="0" err="1" smtClean="0">
                <a:effectLst/>
                <a:hlinkClick r:id="rId2"/>
              </a:rPr>
              <a:t>Qualt</a:t>
            </a:r>
            <a:r>
              <a:rPr lang="en-CA" dirty="0" smtClean="0">
                <a:effectLst/>
              </a:rPr>
              <a:t/>
            </a:r>
            <a:br>
              <a:rPr lang="en-CA" dirty="0" smtClean="0">
                <a:effectLst/>
              </a:rPr>
            </a:br>
            <a:r>
              <a:rPr lang="en-CA" dirty="0" err="1">
                <a:hlinkClick r:id="rId3"/>
              </a:rPr>
              <a:t>Qualt</a:t>
            </a:r>
            <a:r>
              <a:rPr lang="en-CA" dirty="0" smtClean="0">
                <a:effectLst/>
              </a:rPr>
              <a:t>, Jun 16, 2014</a:t>
            </a:r>
            <a:br>
              <a:rPr lang="en-CA" dirty="0" smtClean="0">
                <a:effectLst/>
              </a:rPr>
            </a:br>
            <a:r>
              <a:rPr lang="en-CA" i="1" dirty="0" smtClean="0">
                <a:effectLst/>
              </a:rPr>
              <a:t>Commentary by Stephen Downes</a:t>
            </a:r>
            <a:r>
              <a:rPr lang="en-CA" dirty="0" smtClean="0">
                <a:effectLst/>
              </a:rPr>
              <a:t> </a:t>
            </a:r>
          </a:p>
          <a:p>
            <a:r>
              <a:rPr lang="en-CA" dirty="0" err="1" smtClean="0">
                <a:effectLst/>
              </a:rPr>
              <a:t>Qualt</a:t>
            </a:r>
            <a:r>
              <a:rPr lang="en-CA" dirty="0" smtClean="0">
                <a:effectLst/>
              </a:rPr>
              <a:t> advertises "Free mobile courses in internationally recognised professional qualifications. Anytime, anywhere." The courses are available for mobile devices only. The first course, which </a:t>
            </a:r>
            <a:r>
              <a:rPr lang="en-CA" dirty="0" smtClean="0">
                <a:effectLst/>
                <a:hlinkClick r:id="rId4"/>
              </a:rPr>
              <a:t>started</a:t>
            </a:r>
            <a:r>
              <a:rPr lang="en-CA" dirty="0" smtClean="0">
                <a:effectLst/>
              </a:rPr>
              <a:t> in May, is based on a professional accounting course. "</a:t>
            </a:r>
            <a:r>
              <a:rPr lang="en-CA" dirty="0" err="1" smtClean="0">
                <a:effectLst/>
              </a:rPr>
              <a:t>Qualt</a:t>
            </a:r>
            <a:r>
              <a:rPr lang="en-CA" dirty="0" smtClean="0">
                <a:effectLst/>
              </a:rPr>
              <a:t> are based on courses developed by the Association of Accounting Technicians (AAT), Google, the Institute of Direct and Digital Marketing (IDM) and other professional bodies." To date the site has a dozen </a:t>
            </a:r>
            <a:r>
              <a:rPr lang="en-CA" dirty="0" smtClean="0">
                <a:effectLst/>
                <a:hlinkClick r:id="rId5"/>
              </a:rPr>
              <a:t>courses</a:t>
            </a:r>
            <a:r>
              <a:rPr lang="en-CA" dirty="0" smtClean="0">
                <a:effectLst/>
              </a:rPr>
              <a:t> listed.</a:t>
            </a:r>
            <a:endParaRPr lang="en-CA" dirty="0">
              <a:effectLst/>
            </a:endParaRPr>
          </a:p>
        </p:txBody>
      </p:sp>
    </p:spTree>
    <p:extLst>
      <p:ext uri="{BB962C8B-B14F-4D97-AF65-F5344CB8AC3E}">
        <p14:creationId xmlns:p14="http://schemas.microsoft.com/office/powerpoint/2010/main" val="25362541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b="1" dirty="0" smtClean="0">
                <a:effectLst/>
                <a:hlinkClick r:id="rId2"/>
              </a:rPr>
              <a:t>Business School, Disrupted</a:t>
            </a:r>
            <a:r>
              <a:rPr lang="en-CA" dirty="0" smtClean="0">
                <a:effectLst/>
              </a:rPr>
              <a:t/>
            </a:r>
            <a:br>
              <a:rPr lang="en-CA" dirty="0" smtClean="0">
                <a:effectLst/>
              </a:rPr>
            </a:br>
            <a:r>
              <a:rPr lang="en-CA" dirty="0">
                <a:hlinkClick r:id="rId3"/>
              </a:rPr>
              <a:t>Jerry </a:t>
            </a:r>
            <a:r>
              <a:rPr lang="en-CA" dirty="0" err="1">
                <a:hlinkClick r:id="rId3"/>
              </a:rPr>
              <a:t>Useem</a:t>
            </a:r>
            <a:r>
              <a:rPr lang="en-CA" dirty="0" smtClean="0">
                <a:effectLst/>
              </a:rPr>
              <a:t>, </a:t>
            </a:r>
            <a:r>
              <a:rPr lang="en-CA" dirty="0">
                <a:hlinkClick r:id="rId4"/>
              </a:rPr>
              <a:t>New York Times</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Good article in the New York Times on the struggles of Harvard Business School, which depends on being elite, is coping with the arrival of online learning, which depends on being egalitarian. The school's response is to create a new type of credential, the Credential of Readiness, or </a:t>
            </a:r>
            <a:r>
              <a:rPr lang="en-CA" dirty="0" err="1" smtClean="0">
                <a:effectLst/>
                <a:hlinkClick r:id="rId5" tooltip="Information about CORe."/>
              </a:rPr>
              <a:t>CORe</a:t>
            </a:r>
            <a:r>
              <a:rPr lang="en-CA" dirty="0" smtClean="0">
                <a:effectLst/>
              </a:rPr>
              <a:t>, which students can take online. They have also been dabbling in MOOCs with </a:t>
            </a:r>
            <a:r>
              <a:rPr lang="en-CA" dirty="0" err="1" smtClean="0">
                <a:effectLst/>
              </a:rPr>
              <a:t>edX</a:t>
            </a:r>
            <a:r>
              <a:rPr lang="en-CA" dirty="0" smtClean="0">
                <a:effectLst/>
              </a:rPr>
              <a:t>. So what is the risk to Harvard Business School that online learning will render it irrelevant? I'd say it's substantial. Not that elite students will stop needing to establish exclusive connection, which is the primary function of HBS. But that they may begin doing it elsewhere.</a:t>
            </a:r>
          </a:p>
          <a:p>
            <a:endParaRPr lang="en-CA" dirty="0"/>
          </a:p>
        </p:txBody>
      </p:sp>
      <p:pic>
        <p:nvPicPr>
          <p:cNvPr id="481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080674"/>
            <a:ext cx="3646736" cy="267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7335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70000" lnSpcReduction="20000"/>
          </a:bodyPr>
          <a:lstStyle/>
          <a:p>
            <a:r>
              <a:rPr lang="en-CA" dirty="0" smtClean="0">
                <a:effectLst/>
              </a:rPr>
              <a:t/>
            </a:r>
            <a:br>
              <a:rPr lang="en-CA" dirty="0" smtClean="0">
                <a:effectLst/>
              </a:rPr>
            </a:br>
            <a:r>
              <a:rPr lang="en-CA" b="1" dirty="0" smtClean="0">
                <a:effectLst/>
                <a:hlinkClick r:id="rId2"/>
              </a:rPr>
              <a:t>ALT issues first Open Badges as part of </a:t>
            </a:r>
            <a:r>
              <a:rPr lang="en-CA" b="1" dirty="0" err="1" smtClean="0">
                <a:effectLst/>
                <a:hlinkClick r:id="rId2"/>
              </a:rPr>
              <a:t>ocTEL</a:t>
            </a:r>
            <a:r>
              <a:rPr lang="en-CA" b="1" dirty="0" smtClean="0">
                <a:effectLst/>
                <a:hlinkClick r:id="rId2"/>
              </a:rPr>
              <a:t> and releases plugin to the community</a:t>
            </a:r>
            <a:r>
              <a:rPr lang="en-CA" dirty="0" smtClean="0">
                <a:effectLst/>
              </a:rPr>
              <a:t/>
            </a:r>
            <a:br>
              <a:rPr lang="en-CA" dirty="0" smtClean="0">
                <a:effectLst/>
              </a:rPr>
            </a:br>
            <a:r>
              <a:rPr lang="en-CA" dirty="0">
                <a:hlinkClick r:id="rId3"/>
              </a:rPr>
              <a:t>Unattributed</a:t>
            </a:r>
            <a:r>
              <a:rPr lang="en-CA" dirty="0" smtClean="0">
                <a:effectLst/>
              </a:rPr>
              <a:t>, </a:t>
            </a:r>
            <a:r>
              <a:rPr lang="en-CA" dirty="0">
                <a:hlinkClick r:id="rId4"/>
              </a:rPr>
              <a:t>ALT Online Newsletter</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Nice. "Badges designed and awarded using </a:t>
            </a:r>
            <a:r>
              <a:rPr lang="en-CA" dirty="0" err="1" smtClean="0">
                <a:effectLst/>
              </a:rPr>
              <a:t>BadgeOS</a:t>
            </a:r>
            <a:r>
              <a:rPr lang="en-CA" dirty="0" smtClean="0">
                <a:effectLst/>
              </a:rPr>
              <a:t> are now exposed as </a:t>
            </a:r>
            <a:r>
              <a:rPr lang="en-CA" dirty="0">
                <a:hlinkClick r:id="rId5"/>
              </a:rPr>
              <a:t>Open Badges compliant Assertion</a:t>
            </a:r>
            <a:r>
              <a:rPr lang="en-CA" dirty="0" smtClean="0">
                <a:effectLst/>
              </a:rPr>
              <a:t> - Assertions are the DNA of Open Badges. They are data files which describe the badge and identify who it has been awarded to." P.S. The headline writers should note the difference in meaning between saying "issue first badges" and "issue </a:t>
            </a:r>
            <a:r>
              <a:rPr lang="en-CA" i="1" dirty="0" smtClean="0">
                <a:effectLst/>
              </a:rPr>
              <a:t>our</a:t>
            </a:r>
            <a:r>
              <a:rPr lang="en-CA" dirty="0" smtClean="0">
                <a:effectLst/>
              </a:rPr>
              <a:t> first badges" or "issue </a:t>
            </a:r>
            <a:r>
              <a:rPr lang="en-CA" i="1" dirty="0" smtClean="0">
                <a:effectLst/>
              </a:rPr>
              <a:t>their</a:t>
            </a:r>
            <a:r>
              <a:rPr lang="en-CA" dirty="0" smtClean="0">
                <a:effectLst/>
              </a:rPr>
              <a:t> first badges." English: it definitely needs to be clear. Related: </a:t>
            </a:r>
            <a:r>
              <a:rPr lang="en-CA" dirty="0" smtClean="0">
                <a:effectLst/>
                <a:hlinkClick r:id="rId6"/>
              </a:rPr>
              <a:t>Alan Levine writes</a:t>
            </a:r>
            <a:r>
              <a:rPr lang="en-CA" dirty="0" smtClean="0">
                <a:effectLst/>
              </a:rPr>
              <a:t>, "But to me </a:t>
            </a:r>
            <a:r>
              <a:rPr lang="en-CA" dirty="0" smtClean="0">
                <a:effectLst/>
                <a:hlinkClick r:id="rId7"/>
              </a:rPr>
              <a:t>badging</a:t>
            </a:r>
            <a:r>
              <a:rPr lang="en-CA" dirty="0" smtClean="0">
                <a:effectLst/>
              </a:rPr>
              <a:t>, </a:t>
            </a:r>
            <a:r>
              <a:rPr lang="en-CA" dirty="0" err="1" smtClean="0">
                <a:effectLst/>
                <a:hlinkClick r:id="rId8"/>
              </a:rPr>
              <a:t>nanodegreeing</a:t>
            </a:r>
            <a:r>
              <a:rPr lang="en-CA" dirty="0" smtClean="0">
                <a:effectLst/>
              </a:rPr>
              <a:t>, </a:t>
            </a:r>
            <a:r>
              <a:rPr lang="en-CA" dirty="0" smtClean="0">
                <a:effectLst/>
                <a:hlinkClick r:id="rId9"/>
              </a:rPr>
              <a:t>calculating massive course dropouts</a:t>
            </a:r>
            <a:r>
              <a:rPr lang="en-CA" dirty="0" smtClean="0">
                <a:effectLst/>
              </a:rPr>
              <a:t> remains </a:t>
            </a:r>
            <a:r>
              <a:rPr lang="en-CA" dirty="0" err="1" smtClean="0">
                <a:effectLst/>
              </a:rPr>
              <a:t>overweighted</a:t>
            </a:r>
            <a:r>
              <a:rPr lang="en-CA" dirty="0" smtClean="0">
                <a:effectLst/>
              </a:rPr>
              <a:t> on one side of the system."</a:t>
            </a:r>
          </a:p>
          <a:p>
            <a:endParaRPr lang="en-CA" dirty="0"/>
          </a:p>
        </p:txBody>
      </p:sp>
    </p:spTree>
    <p:extLst>
      <p:ext uri="{BB962C8B-B14F-4D97-AF65-F5344CB8AC3E}">
        <p14:creationId xmlns:p14="http://schemas.microsoft.com/office/powerpoint/2010/main" val="17985586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20000"/>
          </a:bodyPr>
          <a:lstStyle/>
          <a:p>
            <a:r>
              <a:rPr lang="en-CA" b="1" dirty="0" smtClean="0">
                <a:effectLst/>
                <a:hlinkClick r:id="rId2"/>
              </a:rPr>
              <a:t>Announcing </a:t>
            </a:r>
            <a:r>
              <a:rPr lang="en-CA" b="1" dirty="0" err="1" smtClean="0">
                <a:effectLst/>
                <a:hlinkClick r:id="rId2"/>
              </a:rPr>
              <a:t>nanodegrees</a:t>
            </a:r>
            <a:r>
              <a:rPr lang="en-CA" b="1" dirty="0" smtClean="0">
                <a:effectLst/>
                <a:hlinkClick r:id="rId2"/>
              </a:rPr>
              <a:t>: a new type of credential for a modern workforce</a:t>
            </a:r>
            <a:r>
              <a:rPr lang="en-CA" dirty="0" smtClean="0">
                <a:effectLst/>
              </a:rPr>
              <a:t/>
            </a:r>
            <a:br>
              <a:rPr lang="en-CA" dirty="0" smtClean="0">
                <a:effectLst/>
              </a:rPr>
            </a:br>
            <a:r>
              <a:rPr lang="en-CA" dirty="0">
                <a:hlinkClick r:id="rId3"/>
              </a:rPr>
              <a:t>Clarissa Shen</a:t>
            </a:r>
            <a:r>
              <a:rPr lang="en-CA" dirty="0" smtClean="0">
                <a:effectLst/>
              </a:rPr>
              <a:t>, </a:t>
            </a:r>
            <a:r>
              <a:rPr lang="en-CA" dirty="0" err="1">
                <a:hlinkClick r:id="rId4"/>
              </a:rPr>
              <a:t>Udacity</a:t>
            </a:r>
            <a:r>
              <a:rPr lang="en-CA" dirty="0">
                <a:hlinkClick r:id="rId4"/>
              </a:rPr>
              <a:t> Blog</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From </a:t>
            </a:r>
            <a:r>
              <a:rPr lang="en-CA" dirty="0" err="1" smtClean="0">
                <a:effectLst/>
              </a:rPr>
              <a:t>Udacity</a:t>
            </a:r>
            <a:r>
              <a:rPr lang="en-CA" dirty="0" smtClean="0">
                <a:effectLst/>
              </a:rPr>
              <a:t>: "we introduce credentials built and recognized by industry with clear pathways to jobs. Together with AT&amp;T and an initial funding from AT&amp;T Aspire of more than $1.5 million, we are launching </a:t>
            </a:r>
            <a:r>
              <a:rPr lang="en-CA" dirty="0" err="1" smtClean="0">
                <a:effectLst/>
              </a:rPr>
              <a:t>nanodegrees</a:t>
            </a:r>
            <a:r>
              <a:rPr lang="en-CA" dirty="0" smtClean="0">
                <a:effectLst/>
              </a:rPr>
              <a:t>: compact, flexible, and job-focused credentials that are stackable throughout your career."</a:t>
            </a:r>
          </a:p>
          <a:p>
            <a:endParaRPr lang="en-CA" dirty="0"/>
          </a:p>
        </p:txBody>
      </p:sp>
    </p:spTree>
    <p:extLst>
      <p:ext uri="{BB962C8B-B14F-4D97-AF65-F5344CB8AC3E}">
        <p14:creationId xmlns:p14="http://schemas.microsoft.com/office/powerpoint/2010/main" val="26181434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55000" lnSpcReduction="20000"/>
          </a:bodyPr>
          <a:lstStyle/>
          <a:p>
            <a:r>
              <a:rPr lang="en-CA" dirty="0" smtClean="0">
                <a:effectLst/>
              </a:rPr>
              <a:t/>
            </a:r>
            <a:br>
              <a:rPr lang="en-CA" dirty="0" smtClean="0">
                <a:effectLst/>
              </a:rPr>
            </a:br>
            <a:r>
              <a:rPr lang="en-CA" b="1" dirty="0" smtClean="0">
                <a:effectLst/>
                <a:hlinkClick r:id="rId2"/>
              </a:rPr>
              <a:t>Passport for learning </a:t>
            </a:r>
            <a:r>
              <a:rPr lang="en-CA" dirty="0" smtClean="0">
                <a:effectLst/>
              </a:rPr>
              <a:t/>
            </a:r>
            <a:br>
              <a:rPr lang="en-CA" dirty="0" smtClean="0">
                <a:effectLst/>
              </a:rPr>
            </a:br>
            <a:r>
              <a:rPr lang="en-CA" dirty="0">
                <a:hlinkClick r:id="rId3"/>
              </a:rPr>
              <a:t>Alastair </a:t>
            </a:r>
            <a:r>
              <a:rPr lang="en-CA" dirty="0" err="1">
                <a:hlinkClick r:id="rId3"/>
              </a:rPr>
              <a:t>Creelman</a:t>
            </a:r>
            <a:r>
              <a:rPr lang="en-CA" dirty="0" smtClean="0">
                <a:effectLst/>
              </a:rPr>
              <a:t>, </a:t>
            </a:r>
            <a:r>
              <a:rPr lang="en-CA" dirty="0">
                <a:hlinkClick r:id="rId4"/>
              </a:rPr>
              <a:t>The corridor of uncertainty</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proposition: "The holy grail of open learning at the moment is finding a sustainable and reliable model for the validation of non-traditional learning (open courses, MOOCs, practical work experience, self-tuition </a:t>
            </a:r>
            <a:r>
              <a:rPr lang="en-CA" dirty="0" err="1" smtClean="0">
                <a:effectLst/>
              </a:rPr>
              <a:t>etc</a:t>
            </a:r>
            <a:r>
              <a:rPr lang="en-CA" dirty="0" smtClean="0">
                <a:effectLst/>
              </a:rPr>
              <a:t>). These forms of learning may be openly documented but have little or no formal credibility when applying to study at a university or applying for a job." I'm not sure I agree. What we want is validation of the </a:t>
            </a:r>
            <a:r>
              <a:rPr lang="en-CA" i="1" dirty="0" smtClean="0">
                <a:effectLst/>
              </a:rPr>
              <a:t>person</a:t>
            </a:r>
            <a:r>
              <a:rPr lang="en-CA" dirty="0" smtClean="0">
                <a:effectLst/>
              </a:rPr>
              <a:t>, not validation of the learning.</a:t>
            </a:r>
          </a:p>
          <a:p>
            <a:r>
              <a:rPr lang="en-CA" dirty="0" smtClean="0">
                <a:effectLst/>
              </a:rPr>
              <a:t/>
            </a:r>
            <a:br>
              <a:rPr lang="en-CA" dirty="0" smtClean="0">
                <a:effectLst/>
              </a:rPr>
            </a:br>
            <a:r>
              <a:rPr lang="en-CA" dirty="0" smtClean="0">
                <a:effectLst/>
              </a:rPr>
              <a:t>Anyhow, the point of this post is to introduce "the project </a:t>
            </a:r>
            <a:r>
              <a:rPr lang="en-CA" dirty="0" smtClean="0">
                <a:effectLst/>
                <a:hlinkClick r:id="rId5"/>
              </a:rPr>
              <a:t>VM-Pass</a:t>
            </a:r>
            <a:r>
              <a:rPr lang="en-CA" dirty="0" smtClean="0">
                <a:effectLst/>
              </a:rPr>
              <a:t> which aims to implement the recognition of virtual mobility and OER-learning through a learning passport." If that sounds a lot like Mozilla badges, it is. But "the key to VM-Pass is the validation process that is based on combination of peer review and crowdsourcing. The passport contains information from the course provider on the certificate the learner has earned with transparent links to all criteria. In addition there is the learner's own profile."</a:t>
            </a:r>
          </a:p>
          <a:p>
            <a:r>
              <a:rPr lang="en-CA" dirty="0" smtClean="0">
                <a:effectLst/>
              </a:rPr>
              <a:t>Total: 335 </a:t>
            </a:r>
          </a:p>
          <a:p>
            <a:endParaRPr lang="en-CA" dirty="0"/>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4427984" y="620688"/>
            <a:ext cx="3584081" cy="1419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533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5889</TotalTime>
  <Words>4275</Words>
  <Application>Microsoft Office PowerPoint</Application>
  <PresentationFormat>On-screen Show (4:3)</PresentationFormat>
  <Paragraphs>664</Paragraphs>
  <Slides>143</Slides>
  <Notes>64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143</vt:i4>
      </vt:variant>
    </vt:vector>
  </HeadingPairs>
  <TitlesOfParts>
    <vt:vector size="146" baseType="lpstr">
      <vt:lpstr>Arial</vt:lpstr>
      <vt:lpstr>Calibri</vt:lpstr>
      <vt:lpstr>Office Theme</vt:lpstr>
      <vt:lpstr>Beyond Institutions: Personal Learning in a Networked World</vt:lpstr>
      <vt:lpstr>PowerPoint Presentation</vt:lpstr>
      <vt:lpstr>Economics students are calling for a shakeup of the way their subject is being taught</vt:lpstr>
      <vt:lpstr>Professors meanwhile are still trying to ban laptops from the classroom</vt:lpstr>
      <vt:lpstr>In fact, pretty much anything works better than the lecture method traditional institutions defend</vt:lpstr>
      <vt:lpstr>PowerPoint Presentation</vt:lpstr>
      <vt:lpstr>People are looking for learning that is relevant and practical</vt:lpstr>
      <vt:lpstr>Economists have their own view of what academia needs…</vt:lpstr>
      <vt:lpstr>Three trends ‘worth watching’ in the higher education space:</vt:lpstr>
      <vt:lpstr>A model of the workflow process employed to assist LMS selection</vt:lpstr>
      <vt:lpstr>A step-by-step guide to LMS selection; a customized list of LMS features</vt:lpstr>
      <vt:lpstr>Learning design patterns via Grainne Conole</vt:lpstr>
      <vt:lpstr>“Best Practices” for typical learning tasks</vt:lpstr>
      <vt:lpstr>How should I offer this course: the online, hybrid or traditional models…</vt:lpstr>
      <vt:lpstr>These models are being implemented as educational technology</vt:lpstr>
      <vt:lpstr>PowerPoint Presentation</vt:lpstr>
      <vt:lpstr>With models, the answers are determined before the system or simulation is ever run…</vt:lpstr>
      <vt:lpstr>But it’s not new just because you’ve added “on a computer” to some pre-existing model or idea</vt:lpstr>
      <vt:lpstr>It’s not even new on a computer… today’s online learning models are yesterday’s models with new names</vt:lpstr>
      <vt:lpstr>Take, for example, LRMI, a model of learning resources</vt:lpstr>
      <vt:lpstr>And the results are pretty much what you’d expect</vt:lpstr>
      <vt:lpstr>New versions of old models don’t produce new results</vt:lpstr>
      <vt:lpstr>And maybe the ‘right model’ is to do away with the models altogether</vt:lpstr>
      <vt:lpstr>What’s missing in the standard-based models-based approach is what we used to think of as BAD</vt:lpstr>
      <vt:lpstr>We need to question the presumption that we have too much or that it must be organized a certain way</vt:lpstr>
      <vt:lpstr>We’re not expected to master them. We’re expected to pick and choose and apply as needed</vt:lpstr>
      <vt:lpstr>That’s the difference between personal learning and personalized learning</vt:lpstr>
      <vt:lpstr>Institutions understand personalized. But they don’t understand personal.</vt:lpstr>
      <vt:lpstr>Autonomy, rather than control, is essential in education</vt:lpstr>
      <vt:lpstr>The design theories are nothing more than abstractions of the actual process, that they are most useful as descriptions of what was done, as opposed to prescriptions of what should be done</vt:lpstr>
      <vt:lpstr>The personal isn’t designed. It is</vt:lpstr>
      <vt:lpstr>The great wildebeest migration is a similarly unplanned event</vt:lpstr>
      <vt:lpstr>There is no single cause of events; landmark ideas are created by societies, not individuals</vt:lpstr>
      <vt:lpstr>Hashtags: categorizing using self-organizing networks rather than standard metadata and ontologies</vt:lpstr>
      <vt:lpstr>Hashtag networks can be seen as self-organizing ideas</vt:lpstr>
      <vt:lpstr>Mary Meeker…</vt:lpstr>
      <vt:lpstr>Students in academia: not the start of a trend, but the continuation of one</vt:lpstr>
      <vt:lpstr>Watters: the future of ed tech is a reclamation project</vt:lpstr>
      <vt:lpstr>We are not resources to be mined. Learners do not enter our schools and in our libraries to become products for the textbook industry </vt:lpstr>
      <vt:lpstr>Known</vt:lpstr>
      <vt:lpstr>The silos of today will become the syndication endpoints of tomorrow</vt:lpstr>
      <vt:lpstr>PowerPoint Presentation</vt:lpstr>
      <vt:lpstr>Learning reclaimed is network learning…</vt:lpstr>
      <vt:lpstr>That’s what we were building when we were building something like this…</vt:lpstr>
      <vt:lpstr>Some of the technology behind the reclaimed web…</vt:lpstr>
      <vt:lpstr>Toolset: the Distributed Developer’s Stack (DDS)</vt:lpstr>
      <vt:lpstr>Schema.org – making it easier for search engines to index tour site</vt:lpstr>
      <vt:lpstr>An app store for server software</vt:lpstr>
      <vt:lpstr>Take back your data from Google</vt:lpstr>
      <vt:lpstr>QR codes, open search, Windows Live tiles, touch icons for mobile and android, RSS autodiscovery, humans.txt – these are features of the modern website</vt:lpstr>
      <vt:lpstr>How this changes learning: the theory of connectivism</vt:lpstr>
      <vt:lpstr>What’s the connection between social networks and neural networks?</vt:lpstr>
      <vt:lpstr>PowerPoint Presentation</vt:lpstr>
      <vt:lpstr>Connectivism as a learning theory</vt:lpstr>
      <vt:lpstr>Connectivism’s respose: researching the MOOC</vt:lpstr>
      <vt:lpstr>Participants’ perceptions in MOOCs</vt:lpstr>
      <vt:lpstr>Where to now? The learner at the centre of the networked world</vt:lpstr>
      <vt:lpstr>Learner control has moved beyond computer assisted programs…</vt:lpstr>
      <vt:lpstr>Reading and networking will become one and the same thing</vt:lpstr>
      <vt:lpstr>Connective learning technology is already transforming the workplace</vt:lpstr>
      <vt:lpstr>Teams and collaborations will be transformed into networks and cooperatives</vt:lpstr>
      <vt:lpstr>Interactions in a problem space</vt:lpstr>
      <vt:lpstr>In cooperation, we no longer share models, designs, visions, goals, or objectives</vt:lpstr>
      <vt:lpstr>Axelrod: Cooperation does not require centrality, commonality, management, control or even trust </vt:lpstr>
      <vt:lpstr>Cooperation means working with others without all the overhead</vt:lpstr>
      <vt:lpstr>The new skills are network skills</vt:lpstr>
      <vt:lpstr>People forget about Codeacademy… ‘the other MOOC’</vt:lpstr>
      <vt:lpstr>People, passion and play</vt:lpstr>
      <vt:lpstr>The Superuniversity</vt:lpstr>
      <vt:lpstr>One slide points out that universities have survived since the 16th century "because societies need them."  What Is that what we need?</vt:lpstr>
      <vt:lpstr>It is worth asking at this juncture exactly what it is that societies need</vt:lpstr>
      <vt:lpstr>We are moving beyond institutions… toward a cooperative knowing society based on network knowledge</vt:lpstr>
      <vt:lpstr>PowerPoint Presentation</vt:lpstr>
      <vt:lpstr>Beyond Assessment: Recognizing Achievement in a Networked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NRC-CNRC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Free: Open Learning in a Networked World</dc:title>
  <dc:creator>Downes, Stephen</dc:creator>
  <cp:lastModifiedBy>Stephen Downes</cp:lastModifiedBy>
  <cp:revision>114</cp:revision>
  <dcterms:created xsi:type="dcterms:W3CDTF">2014-07-02T18:11:53Z</dcterms:created>
  <dcterms:modified xsi:type="dcterms:W3CDTF">2014-07-09T08:36:11Z</dcterms:modified>
</cp:coreProperties>
</file>