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301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4" r:id="rId18"/>
    <p:sldId id="275" r:id="rId19"/>
    <p:sldId id="299" r:id="rId20"/>
    <p:sldId id="300" r:id="rId21"/>
    <p:sldId id="276" r:id="rId22"/>
    <p:sldId id="298" r:id="rId23"/>
    <p:sldId id="277" r:id="rId24"/>
    <p:sldId id="302" r:id="rId25"/>
    <p:sldId id="303" r:id="rId26"/>
    <p:sldId id="278" r:id="rId27"/>
    <p:sldId id="295" r:id="rId28"/>
    <p:sldId id="296" r:id="rId29"/>
    <p:sldId id="297" r:id="rId30"/>
    <p:sldId id="279" r:id="rId31"/>
    <p:sldId id="280" r:id="rId32"/>
    <p:sldId id="281" r:id="rId33"/>
    <p:sldId id="282" r:id="rId34"/>
    <p:sldId id="294" r:id="rId35"/>
    <p:sldId id="283" r:id="rId36"/>
    <p:sldId id="284" r:id="rId37"/>
    <p:sldId id="285" r:id="rId38"/>
    <p:sldId id="286" r:id="rId39"/>
    <p:sldId id="287" r:id="rId40"/>
    <p:sldId id="288" r:id="rId41"/>
    <p:sldId id="291" r:id="rId42"/>
    <p:sldId id="292" r:id="rId43"/>
    <p:sldId id="293" r:id="rId44"/>
    <p:sldId id="257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7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79E2-3F27-426C-9B13-9C6F45CD4E55}" type="datetimeFigureOut">
              <a:rPr lang="en-CA" smtClean="0"/>
              <a:t>2014-07-18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AFF1-73C7-4051-A96D-F822264B8F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398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79E2-3F27-426C-9B13-9C6F45CD4E55}" type="datetimeFigureOut">
              <a:rPr lang="en-CA" smtClean="0"/>
              <a:t>2014-07-18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AFF1-73C7-4051-A96D-F822264B8F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8145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79E2-3F27-426C-9B13-9C6F45CD4E55}" type="datetimeFigureOut">
              <a:rPr lang="en-CA" smtClean="0"/>
              <a:t>2014-07-18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AFF1-73C7-4051-A96D-F822264B8F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91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79E2-3F27-426C-9B13-9C6F45CD4E55}" type="datetimeFigureOut">
              <a:rPr lang="en-CA" smtClean="0"/>
              <a:t>2014-07-18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AFF1-73C7-4051-A96D-F822264B8F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843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79E2-3F27-426C-9B13-9C6F45CD4E55}" type="datetimeFigureOut">
              <a:rPr lang="en-CA" smtClean="0"/>
              <a:t>2014-07-18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AFF1-73C7-4051-A96D-F822264B8F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5117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79E2-3F27-426C-9B13-9C6F45CD4E55}" type="datetimeFigureOut">
              <a:rPr lang="en-CA" smtClean="0"/>
              <a:t>2014-07-18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AFF1-73C7-4051-A96D-F822264B8F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423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79E2-3F27-426C-9B13-9C6F45CD4E55}" type="datetimeFigureOut">
              <a:rPr lang="en-CA" smtClean="0"/>
              <a:t>2014-07-18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AFF1-73C7-4051-A96D-F822264B8F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443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79E2-3F27-426C-9B13-9C6F45CD4E55}" type="datetimeFigureOut">
              <a:rPr lang="en-CA" smtClean="0"/>
              <a:t>2014-07-18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AFF1-73C7-4051-A96D-F822264B8F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086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79E2-3F27-426C-9B13-9C6F45CD4E55}" type="datetimeFigureOut">
              <a:rPr lang="en-CA" smtClean="0"/>
              <a:t>2014-07-18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AFF1-73C7-4051-A96D-F822264B8F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064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79E2-3F27-426C-9B13-9C6F45CD4E55}" type="datetimeFigureOut">
              <a:rPr lang="en-CA" smtClean="0"/>
              <a:t>2014-07-18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AFF1-73C7-4051-A96D-F822264B8F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266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79E2-3F27-426C-9B13-9C6F45CD4E55}" type="datetimeFigureOut">
              <a:rPr lang="en-CA" smtClean="0"/>
              <a:t>2014-07-18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AFF1-73C7-4051-A96D-F822264B8F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625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879E2-3F27-426C-9B13-9C6F45CD4E55}" type="datetimeFigureOut">
              <a:rPr lang="en-CA" smtClean="0"/>
              <a:t>2014-07-18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BAFF1-73C7-4051-A96D-F822264B8F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838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ikieducator.org/OER_Handbook/educator_version_one/Introduction/Defining_OER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legacy.earlham.edu/~peters/fos/overview.ht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hange.mooc.ca/how.htm" TargetMode="External"/><Relationship Id="rId2" Type="http://schemas.openxmlformats.org/officeDocument/2006/relationships/hyperlink" Target="http://www.connectivistmoocs.org/what-is-a-connectivist-mooc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idehighered.com/blogs/globalhighered/mapping-courseras-global-footprint#sthash.gim8di2J.dpb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63" y="84222"/>
            <a:ext cx="121840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4632" y="-192505"/>
            <a:ext cx="10194758" cy="2387600"/>
          </a:xfrm>
        </p:spPr>
        <p:txBody>
          <a:bodyPr>
            <a:normAutofit/>
          </a:bodyPr>
          <a:lstStyle/>
          <a:p>
            <a:pPr algn="r"/>
            <a:r>
              <a:rPr lang="en-CA" b="1" dirty="0" smtClean="0">
                <a:solidFill>
                  <a:schemeClr val="bg1"/>
                </a:solidFill>
              </a:rPr>
              <a:t>Free Learning </a:t>
            </a:r>
            <a:r>
              <a:rPr lang="en-CA" sz="2800" b="1" dirty="0" smtClean="0">
                <a:solidFill>
                  <a:schemeClr val="bg1"/>
                </a:solidFill>
              </a:rPr>
              <a:t>from a</a:t>
            </a:r>
            <a:r>
              <a:rPr lang="en-CA" b="1" dirty="0">
                <a:solidFill>
                  <a:schemeClr val="bg1"/>
                </a:solidFill>
              </a:rPr>
              <a:t> </a:t>
            </a:r>
            <a:r>
              <a:rPr lang="en-CA" b="1" dirty="0" smtClean="0">
                <a:solidFill>
                  <a:schemeClr val="bg1"/>
                </a:solidFill>
              </a:rPr>
              <a:t>Development Perspective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9327" y="4167523"/>
            <a:ext cx="6120063" cy="2473909"/>
          </a:xfrm>
        </p:spPr>
        <p:txBody>
          <a:bodyPr>
            <a:normAutofit/>
          </a:bodyPr>
          <a:lstStyle/>
          <a:p>
            <a:pPr algn="r"/>
            <a:r>
              <a:rPr lang="en-CA" sz="3200" dirty="0" smtClean="0">
                <a:solidFill>
                  <a:schemeClr val="bg1">
                    <a:lumMod val="85000"/>
                  </a:schemeClr>
                </a:solidFill>
              </a:rPr>
              <a:t>Stephen Downes</a:t>
            </a:r>
          </a:p>
          <a:p>
            <a:pPr algn="r"/>
            <a:r>
              <a:rPr lang="en-CA" dirty="0" smtClean="0">
                <a:solidFill>
                  <a:schemeClr val="bg1">
                    <a:lumMod val="85000"/>
                  </a:schemeClr>
                </a:solidFill>
              </a:rPr>
              <a:t>National Research Council </a:t>
            </a:r>
            <a:r>
              <a:rPr lang="en-CA" dirty="0" err="1" smtClean="0">
                <a:solidFill>
                  <a:schemeClr val="bg1">
                    <a:lumMod val="85000"/>
                  </a:schemeClr>
                </a:solidFill>
              </a:rPr>
              <a:t>Cananada</a:t>
            </a:r>
            <a:endParaRPr lang="en-CA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r"/>
            <a:r>
              <a:rPr lang="en-CA" dirty="0" smtClean="0">
                <a:solidFill>
                  <a:schemeClr val="bg1">
                    <a:lumMod val="85000"/>
                  </a:schemeClr>
                </a:solidFill>
              </a:rPr>
              <a:t>July 18, 2014</a:t>
            </a:r>
          </a:p>
          <a:p>
            <a:pPr algn="r"/>
            <a:r>
              <a:rPr lang="en-CA" dirty="0" smtClean="0">
                <a:solidFill>
                  <a:schemeClr val="bg1">
                    <a:lumMod val="85000"/>
                  </a:schemeClr>
                </a:solidFill>
              </a:rPr>
              <a:t>Presented to </a:t>
            </a:r>
            <a:r>
              <a:rPr lang="en-CA" dirty="0">
                <a:solidFill>
                  <a:schemeClr val="bg1">
                    <a:lumMod val="85000"/>
                  </a:schemeClr>
                </a:solidFill>
              </a:rPr>
              <a:t>Foreign Affairs, Trade and Development Canada</a:t>
            </a:r>
            <a:endParaRPr lang="en-CA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r"/>
            <a:endParaRPr lang="en-CA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43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Network Development Principles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These inform both personal development and social development</a:t>
            </a:r>
          </a:p>
          <a:p>
            <a:r>
              <a:rPr lang="en-CA" dirty="0" smtClean="0"/>
              <a:t>They are based on underlying principles supporting dynamic and responsive networks (</a:t>
            </a:r>
            <a:r>
              <a:rPr lang="en-CA" dirty="0" err="1" smtClean="0"/>
              <a:t>ie</a:t>
            </a:r>
            <a:r>
              <a:rPr lang="en-CA" dirty="0" smtClean="0"/>
              <a:t>., networks that can learn):</a:t>
            </a:r>
          </a:p>
          <a:p>
            <a:pPr lvl="1"/>
            <a:r>
              <a:rPr lang="en-CA" i="1" dirty="0" smtClean="0"/>
              <a:t>Autonomy</a:t>
            </a:r>
            <a:r>
              <a:rPr lang="en-CA" dirty="0" smtClean="0"/>
              <a:t> – each entity has its own values and objectives and decides for itself</a:t>
            </a:r>
          </a:p>
          <a:p>
            <a:pPr lvl="1"/>
            <a:r>
              <a:rPr lang="en-CA" i="1" dirty="0" smtClean="0"/>
              <a:t>Diversity</a:t>
            </a:r>
            <a:r>
              <a:rPr lang="en-CA" dirty="0" smtClean="0"/>
              <a:t> – each entity in a network is unique, both in terms of internal constitution as well as in terms role, function and perspective</a:t>
            </a:r>
          </a:p>
          <a:p>
            <a:pPr lvl="1"/>
            <a:r>
              <a:rPr lang="en-CA" i="1" dirty="0" smtClean="0"/>
              <a:t>Openness</a:t>
            </a:r>
            <a:r>
              <a:rPr lang="en-CA" dirty="0" smtClean="0"/>
              <a:t> – membership in the network is fluid; content (signals, messages) can enter and exit the network</a:t>
            </a:r>
          </a:p>
          <a:p>
            <a:pPr lvl="1"/>
            <a:r>
              <a:rPr lang="en-CA" i="1" dirty="0" smtClean="0"/>
              <a:t>Interactivity</a:t>
            </a:r>
            <a:r>
              <a:rPr lang="en-CA" dirty="0" smtClean="0"/>
              <a:t> – knowledge in the network is created by the interactive process (as opposed to the content of signals propagated through the network)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126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Free Learning and </a:t>
            </a:r>
            <a:r>
              <a:rPr lang="en-CA" dirty="0" err="1" smtClean="0"/>
              <a:t>Connectivism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These reinforce and depend on each other</a:t>
            </a:r>
          </a:p>
          <a:p>
            <a:r>
              <a:rPr lang="en-CA" dirty="0" smtClean="0"/>
              <a:t>For example, autonomy as a pedagogical principle creates a requirement for:</a:t>
            </a:r>
          </a:p>
          <a:p>
            <a:pPr lvl="1"/>
            <a:r>
              <a:rPr lang="en-CA" i="1" dirty="0" smtClean="0"/>
              <a:t>Access</a:t>
            </a:r>
            <a:r>
              <a:rPr lang="en-CA" dirty="0" smtClean="0"/>
              <a:t> to learning materials and resources without cost or barriers</a:t>
            </a:r>
          </a:p>
          <a:p>
            <a:pPr lvl="1"/>
            <a:r>
              <a:rPr lang="en-CA" i="1" dirty="0" smtClean="0"/>
              <a:t>Connection </a:t>
            </a:r>
            <a:r>
              <a:rPr lang="en-CA" dirty="0" smtClean="0"/>
              <a:t>with other learners by means of sending signals to other network entities (learners, instructors, friends and associates)</a:t>
            </a:r>
          </a:p>
          <a:p>
            <a:pPr lvl="1"/>
            <a:r>
              <a:rPr lang="en-CA" i="1" dirty="0" smtClean="0"/>
              <a:t>Open learning </a:t>
            </a:r>
            <a:r>
              <a:rPr lang="en-CA" dirty="0" smtClean="0"/>
              <a:t>or the ability to join networks regardless of qualifications or social standing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580799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learning process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To learn is to practice and reflect; to teach is to model and demonstrate – each member of the network both learns and teaches</a:t>
            </a:r>
          </a:p>
          <a:p>
            <a:r>
              <a:rPr lang="en-CA" dirty="0" smtClean="0"/>
              <a:t>A rough outline of a learning process:</a:t>
            </a:r>
          </a:p>
          <a:p>
            <a:pPr lvl="1"/>
            <a:r>
              <a:rPr lang="en-CA" i="1" dirty="0" smtClean="0"/>
              <a:t>Aggregate</a:t>
            </a:r>
            <a:r>
              <a:rPr lang="en-CA" dirty="0" smtClean="0"/>
              <a:t> – seek out connections and obtain resources through those connections</a:t>
            </a:r>
          </a:p>
          <a:p>
            <a:pPr lvl="1"/>
            <a:r>
              <a:rPr lang="en-CA" i="1" dirty="0" smtClean="0"/>
              <a:t>Remix</a:t>
            </a:r>
            <a:r>
              <a:rPr lang="en-CA" dirty="0" smtClean="0"/>
              <a:t> – join the resources from multiple connections together</a:t>
            </a:r>
          </a:p>
          <a:p>
            <a:pPr lvl="1"/>
            <a:r>
              <a:rPr lang="en-CA" i="1" dirty="0" smtClean="0"/>
              <a:t>Repurpose</a:t>
            </a:r>
            <a:r>
              <a:rPr lang="en-CA" dirty="0" smtClean="0"/>
              <a:t> – adapt the remixed resources </a:t>
            </a:r>
          </a:p>
          <a:p>
            <a:pPr lvl="1"/>
            <a:r>
              <a:rPr lang="en-CA" i="1" dirty="0" smtClean="0"/>
              <a:t>Feed Forward </a:t>
            </a:r>
            <a:r>
              <a:rPr lang="en-CA" dirty="0" smtClean="0"/>
              <a:t>– send the newly created resources on to the next nodes in the network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9875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Has Been Done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Network theory is established in multiple domains</a:t>
            </a:r>
          </a:p>
          <a:p>
            <a:pPr lvl="1"/>
            <a:r>
              <a:rPr lang="en-CA" dirty="0" smtClean="0"/>
              <a:t>Foundation in mathematics, as graph theory</a:t>
            </a:r>
          </a:p>
          <a:p>
            <a:pPr lvl="1"/>
            <a:r>
              <a:rPr lang="en-CA" dirty="0" smtClean="0"/>
              <a:t>Computer science – connectionism and neural networks</a:t>
            </a:r>
          </a:p>
          <a:p>
            <a:pPr lvl="1"/>
            <a:r>
              <a:rPr lang="en-CA" dirty="0" smtClean="0"/>
              <a:t>Biology – ecology and ecosystems</a:t>
            </a:r>
          </a:p>
          <a:p>
            <a:pPr lvl="1"/>
            <a:r>
              <a:rPr lang="en-CA" dirty="0" smtClean="0"/>
              <a:t>Sociology – social network analysis</a:t>
            </a:r>
          </a:p>
          <a:p>
            <a:pPr lvl="1"/>
            <a:r>
              <a:rPr lang="en-CA" dirty="0" smtClean="0"/>
              <a:t>Physiology – perception, neuroscience</a:t>
            </a:r>
          </a:p>
          <a:p>
            <a:pPr lvl="1"/>
            <a:r>
              <a:rPr lang="en-CA" dirty="0" smtClean="0"/>
              <a:t>Philosophy – information theory, distributed representation </a:t>
            </a:r>
          </a:p>
          <a:p>
            <a:pPr lvl="2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4242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Examples of network in operation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Networks in nature, such as the </a:t>
            </a:r>
            <a:r>
              <a:rPr lang="en-CA" dirty="0" err="1" smtClean="0"/>
              <a:t>murmuration</a:t>
            </a:r>
            <a:endParaRPr lang="en-CA" dirty="0" smtClean="0"/>
          </a:p>
          <a:p>
            <a:r>
              <a:rPr lang="en-CA" dirty="0" smtClean="0"/>
              <a:t>Social organization, such as corporate networks, political networks</a:t>
            </a:r>
          </a:p>
          <a:p>
            <a:r>
              <a:rPr lang="en-CA" dirty="0" smtClean="0"/>
              <a:t>Infrastructure, such as the electrical grid</a:t>
            </a:r>
          </a:p>
          <a:p>
            <a:r>
              <a:rPr lang="en-CA" dirty="0" smtClean="0"/>
              <a:t>The internet, a worldwide information network</a:t>
            </a:r>
          </a:p>
          <a:p>
            <a:r>
              <a:rPr lang="en-CA" dirty="0" smtClean="0"/>
              <a:t>Social networks, such as discussion boards, web sites, Facebook, Twitter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4342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Identification of Network Principles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internet – based on a distributed and connective architecture</a:t>
            </a:r>
          </a:p>
          <a:p>
            <a:r>
              <a:rPr lang="en-CA" dirty="0" smtClean="0"/>
              <a:t>Open Source Software as a form of organization (the Cathedral and the Bazaar)</a:t>
            </a:r>
          </a:p>
          <a:p>
            <a:r>
              <a:rPr lang="en-CA" dirty="0" smtClean="0"/>
              <a:t>Forms of organization – networks are conversations (the </a:t>
            </a:r>
            <a:r>
              <a:rPr lang="en-CA" dirty="0" err="1" smtClean="0"/>
              <a:t>Cluetraion</a:t>
            </a:r>
            <a:r>
              <a:rPr lang="en-CA" dirty="0" smtClean="0"/>
              <a:t> Manifesto) – small pieces loosely joined</a:t>
            </a:r>
          </a:p>
          <a:p>
            <a:r>
              <a:rPr lang="en-CA" dirty="0" smtClean="0"/>
              <a:t>Open Access and Open Archives Initiative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2795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Open Educational Resources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subset of open access in general, focused on learning resources</a:t>
            </a:r>
          </a:p>
          <a:p>
            <a:pPr lvl="1"/>
            <a:r>
              <a:rPr lang="en-CA" dirty="0" smtClean="0"/>
              <a:t>Defined as a concept by UNESCO in 2002</a:t>
            </a:r>
          </a:p>
          <a:p>
            <a:r>
              <a:rPr lang="en-CA" dirty="0" smtClean="0"/>
              <a:t>May be based in a set of educational standards defining learning resources specifically </a:t>
            </a:r>
          </a:p>
          <a:p>
            <a:r>
              <a:rPr lang="en-CA" dirty="0" smtClean="0"/>
              <a:t>The status of OERs may vary considerably depending on the licensing adopted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838200" y="59887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 smtClean="0">
                <a:hlinkClick r:id="rId2"/>
              </a:rPr>
              <a:t>http://wikieducator.org/OER_Handbook/educator_version_one/Introduction/Defining_OER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5527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Licensing Models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GPL or ‘viral’ licensing – enables free sharing of resource, on the </a:t>
            </a:r>
            <a:r>
              <a:rPr lang="en-CA" dirty="0" err="1" smtClean="0"/>
              <a:t>consition</a:t>
            </a:r>
            <a:r>
              <a:rPr lang="en-CA" dirty="0" smtClean="0"/>
              <a:t> that the license travels with the resource, even if the resource is adapted – for  documents, GFDL</a:t>
            </a:r>
          </a:p>
          <a:p>
            <a:r>
              <a:rPr lang="en-CA" dirty="0" smtClean="0"/>
              <a:t>Creative Commons – a set of licences supporting free sharing, with ‘some rights reserved’ by the author</a:t>
            </a:r>
          </a:p>
          <a:p>
            <a:pPr lvl="1"/>
            <a:r>
              <a:rPr lang="en-CA" dirty="0" smtClean="0"/>
              <a:t>Attribution, Share-Alike, Non-Commercial, No-derivatives</a:t>
            </a:r>
          </a:p>
          <a:p>
            <a:r>
              <a:rPr lang="en-CA" dirty="0" smtClean="0"/>
              <a:t>Open access, rights reserved – copyright content enabled for free access (</a:t>
            </a:r>
            <a:r>
              <a:rPr lang="en-CA" dirty="0" err="1" smtClean="0"/>
              <a:t>eg</a:t>
            </a:r>
            <a:r>
              <a:rPr lang="en-CA" dirty="0" smtClean="0"/>
              <a:t>. YouTube videos) but </a:t>
            </a:r>
            <a:r>
              <a:rPr lang="en-CA" i="1" dirty="0" smtClean="0"/>
              <a:t>not</a:t>
            </a:r>
            <a:r>
              <a:rPr lang="en-CA" dirty="0" smtClean="0"/>
              <a:t> licensed for reuse or sharing</a:t>
            </a:r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838200" y="6176963"/>
            <a:ext cx="5223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2"/>
              </a:rPr>
              <a:t>http://legacy.earlham.edu/~peters/fos/overview.htm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40867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OERs in Traditional Courses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Course components or entire course packages are created and made available online, suitable for discovery and redistribution</a:t>
            </a:r>
          </a:p>
          <a:p>
            <a:pPr lvl="1"/>
            <a:r>
              <a:rPr lang="en-CA" dirty="0" smtClean="0"/>
              <a:t>Rice University’s </a:t>
            </a:r>
            <a:r>
              <a:rPr lang="en-CA" i="1" dirty="0" smtClean="0"/>
              <a:t>Connections</a:t>
            </a:r>
            <a:r>
              <a:rPr lang="en-CA" dirty="0" smtClean="0"/>
              <a:t> – a course building resource</a:t>
            </a:r>
          </a:p>
          <a:p>
            <a:pPr lvl="1"/>
            <a:r>
              <a:rPr lang="en-CA" dirty="0" err="1" smtClean="0"/>
              <a:t>WikiEducator</a:t>
            </a:r>
            <a:r>
              <a:rPr lang="en-CA" dirty="0" smtClean="0"/>
              <a:t> / </a:t>
            </a:r>
            <a:r>
              <a:rPr lang="en-CA" dirty="0" err="1" smtClean="0"/>
              <a:t>OERu</a:t>
            </a:r>
            <a:r>
              <a:rPr lang="en-CA" dirty="0" smtClean="0"/>
              <a:t>– OERs built using a wiki system (also: </a:t>
            </a:r>
            <a:r>
              <a:rPr lang="en-CA" dirty="0" err="1" smtClean="0"/>
              <a:t>Wikiversity</a:t>
            </a:r>
            <a:r>
              <a:rPr lang="en-CA" dirty="0" smtClean="0"/>
              <a:t>, </a:t>
            </a:r>
            <a:r>
              <a:rPr lang="en-CA" dirty="0" err="1" smtClean="0"/>
              <a:t>Curricki</a:t>
            </a:r>
            <a:r>
              <a:rPr lang="en-CA" dirty="0" smtClean="0"/>
              <a:t>)</a:t>
            </a:r>
          </a:p>
          <a:p>
            <a:pPr lvl="1"/>
            <a:r>
              <a:rPr lang="en-CA" dirty="0" smtClean="0"/>
              <a:t>MIT </a:t>
            </a:r>
            <a:r>
              <a:rPr lang="en-CA" dirty="0" err="1" smtClean="0"/>
              <a:t>OpenCourseware</a:t>
            </a:r>
            <a:r>
              <a:rPr lang="en-CA" dirty="0" smtClean="0"/>
              <a:t> – learning resources only</a:t>
            </a:r>
          </a:p>
          <a:p>
            <a:pPr lvl="1"/>
            <a:r>
              <a:rPr lang="en-CA" dirty="0" smtClean="0"/>
              <a:t>Open University </a:t>
            </a:r>
            <a:r>
              <a:rPr lang="en-CA" dirty="0" err="1" smtClean="0"/>
              <a:t>OpenLearn</a:t>
            </a:r>
            <a:r>
              <a:rPr lang="en-CA" dirty="0" smtClean="0"/>
              <a:t> – complete learning packages</a:t>
            </a:r>
          </a:p>
          <a:p>
            <a:r>
              <a:rPr lang="en-CA" dirty="0" smtClean="0"/>
              <a:t>The focus </a:t>
            </a:r>
            <a:r>
              <a:rPr lang="en-CA" dirty="0" err="1" smtClean="0"/>
              <a:t>iss</a:t>
            </a:r>
            <a:r>
              <a:rPr lang="en-CA" dirty="0" smtClean="0"/>
              <a:t> on reuse by educators or other teachers, who would access these materials and adapt them to local use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3793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8269" r="-18269"/>
          <a:stretch>
            <a:fillRect/>
          </a:stretch>
        </p:blipFill>
        <p:spPr>
          <a:xfrm>
            <a:off x="188488" y="274639"/>
            <a:ext cx="10828120" cy="641641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274638"/>
            <a:ext cx="2789927" cy="3011964"/>
          </a:xfrm>
        </p:spPr>
        <p:txBody>
          <a:bodyPr/>
          <a:lstStyle/>
          <a:p>
            <a:pPr algn="l"/>
            <a:r>
              <a:rPr lang="en-US" dirty="0" smtClean="0"/>
              <a:t>The </a:t>
            </a:r>
            <a:r>
              <a:rPr lang="en-US" dirty="0" err="1" smtClean="0"/>
              <a:t>OERu</a:t>
            </a:r>
            <a:r>
              <a:rPr lang="en-US" dirty="0" smtClean="0"/>
              <a:t> Logic Model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01725" y="5236114"/>
            <a:ext cx="29300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Taylor, J.C. 2007. Open courseware futures: Creating a parallel universe. e-Journal of Instructional Science and Technology (e-JIST), </a:t>
            </a:r>
            <a:r>
              <a:rPr lang="en-US" sz="1200" dirty="0" err="1"/>
              <a:t>Vol</a:t>
            </a:r>
            <a:r>
              <a:rPr lang="en-US" sz="1200" dirty="0"/>
              <a:t> 10, No. 1. Online: http://</a:t>
            </a:r>
            <a:r>
              <a:rPr lang="en-US" sz="1200" dirty="0" err="1"/>
              <a:t>www.ascilite.org.au</a:t>
            </a:r>
            <a:r>
              <a:rPr lang="en-US" sz="1200" dirty="0"/>
              <a:t>/</a:t>
            </a:r>
            <a:r>
              <a:rPr lang="en-US" sz="1200" dirty="0" err="1"/>
              <a:t>ajet</a:t>
            </a:r>
            <a:r>
              <a:rPr lang="en-US" sz="1200" dirty="0"/>
              <a:t>/e-</a:t>
            </a:r>
            <a:r>
              <a:rPr lang="en-US" sz="1200" dirty="0" err="1"/>
              <a:t>jist</a:t>
            </a:r>
            <a:r>
              <a:rPr lang="en-US" sz="1200" dirty="0"/>
              <a:t>/docs/vol10_no1/papers/</a:t>
            </a:r>
            <a:r>
              <a:rPr lang="en-US" sz="1200" dirty="0" err="1"/>
              <a:t>full_papers</a:t>
            </a:r>
            <a:r>
              <a:rPr lang="en-US" sz="1200" dirty="0"/>
              <a:t>/</a:t>
            </a:r>
            <a:r>
              <a:rPr lang="en-US" sz="1200" dirty="0" err="1"/>
              <a:t>taylorj.htm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4129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Some Background….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My expertise is focused around a few core areas: </a:t>
            </a:r>
          </a:p>
          <a:p>
            <a:pPr lvl="1"/>
            <a:r>
              <a:rPr lang="en-CA" dirty="0" smtClean="0"/>
              <a:t>educational theory - specifically, ways of describing how we learn, framed as 'network learning' or '</a:t>
            </a:r>
            <a:r>
              <a:rPr lang="en-CA" dirty="0" err="1" smtClean="0"/>
              <a:t>connectivism</a:t>
            </a:r>
            <a:r>
              <a:rPr lang="en-CA" dirty="0" smtClean="0"/>
              <a:t>‘</a:t>
            </a:r>
          </a:p>
          <a:p>
            <a:pPr lvl="1"/>
            <a:r>
              <a:rPr lang="en-CA" dirty="0" smtClean="0"/>
              <a:t>educational technology - models and systems for supporting and distributing learning through technology </a:t>
            </a:r>
            <a:endParaRPr lang="en-CA" dirty="0"/>
          </a:p>
          <a:p>
            <a:pPr lvl="1"/>
            <a:r>
              <a:rPr lang="en-CA" dirty="0" smtClean="0"/>
              <a:t>policy and process supporting free and open access to learning </a:t>
            </a:r>
          </a:p>
          <a:p>
            <a:pPr marL="0" indent="0">
              <a:buNone/>
            </a:pP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8598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Criticism of the Logic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Curricular based approach</a:t>
            </a:r>
          </a:p>
          <a:p>
            <a:pPr lvl="1"/>
            <a:r>
              <a:rPr lang="en-US" dirty="0" smtClean="0"/>
              <a:t>a focus on articulation &amp; credit transfer</a:t>
            </a:r>
          </a:p>
          <a:p>
            <a:pPr lvl="1"/>
            <a:r>
              <a:rPr lang="en-US" dirty="0" smtClean="0"/>
              <a:t>closed federation of traditional institutes</a:t>
            </a:r>
            <a:endParaRPr lang="en-US" dirty="0"/>
          </a:p>
          <a:p>
            <a:r>
              <a:rPr lang="en-US" dirty="0" smtClean="0"/>
              <a:t>Tight link to traditional credentials</a:t>
            </a:r>
          </a:p>
          <a:p>
            <a:r>
              <a:rPr lang="en-US" dirty="0" smtClean="0"/>
              <a:t>The Black Box problem – ‘open’ this or that (</a:t>
            </a:r>
            <a:r>
              <a:rPr lang="en-US" dirty="0" err="1" smtClean="0"/>
              <a:t>eg</a:t>
            </a:r>
            <a:r>
              <a:rPr lang="en-US" dirty="0" smtClean="0"/>
              <a:t>. ‘open business model’) unstudied and undeveloped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86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</a:t>
            </a:r>
            <a:r>
              <a:rPr lang="en-CA" dirty="0" err="1" smtClean="0"/>
              <a:t>Connectivist</a:t>
            </a:r>
            <a:r>
              <a:rPr lang="en-CA" dirty="0" smtClean="0"/>
              <a:t> MOOC (</a:t>
            </a:r>
            <a:r>
              <a:rPr lang="en-CA" dirty="0" err="1" smtClean="0"/>
              <a:t>cMOOC</a:t>
            </a:r>
            <a:r>
              <a:rPr lang="en-CA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Instead of seeing a course as a series of contents to be presented, envisions a course as a network of participants who find and exchange resources with each other (2008)</a:t>
            </a:r>
          </a:p>
          <a:p>
            <a:pPr lvl="1"/>
            <a:r>
              <a:rPr lang="en-CA" dirty="0" smtClean="0"/>
              <a:t>An initial structure is developed and ‘seeded’ with custom-built or (preferably) existing OERs</a:t>
            </a:r>
          </a:p>
          <a:p>
            <a:pPr lvl="1"/>
            <a:r>
              <a:rPr lang="en-CA" dirty="0" smtClean="0"/>
              <a:t>Participants are encouraged to use </a:t>
            </a:r>
            <a:r>
              <a:rPr lang="en-CA" i="1" dirty="0" smtClean="0"/>
              <a:t>their own sites</a:t>
            </a:r>
            <a:r>
              <a:rPr lang="en-CA" dirty="0" smtClean="0"/>
              <a:t> to create or share resources</a:t>
            </a:r>
          </a:p>
          <a:p>
            <a:pPr lvl="1"/>
            <a:r>
              <a:rPr lang="en-CA" dirty="0" smtClean="0"/>
              <a:t>A mechanism (</a:t>
            </a:r>
            <a:r>
              <a:rPr lang="en-CA" dirty="0" err="1" smtClean="0"/>
              <a:t>gRSShopper</a:t>
            </a:r>
            <a:r>
              <a:rPr lang="en-CA" dirty="0" smtClean="0"/>
              <a:t>) is employed to </a:t>
            </a:r>
            <a:r>
              <a:rPr lang="en-CA" i="1" dirty="0" smtClean="0"/>
              <a:t>connect</a:t>
            </a:r>
            <a:r>
              <a:rPr lang="en-CA" dirty="0" smtClean="0"/>
              <a:t> these disparate sits with the course core and distributed participant sites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838200" y="5942568"/>
            <a:ext cx="8165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2"/>
              </a:rPr>
              <a:t>http://www.connectivistmoocs.org/what-is-a-connectivist-mooc/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838200" y="6311900"/>
            <a:ext cx="3311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3"/>
              </a:rPr>
              <a:t>http://change.mooc.ca/how.htm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5436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Map of the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42" y="1482725"/>
            <a:ext cx="7494676" cy="413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03719" y="5826081"/>
            <a:ext cx="796451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Connectivism: A Theory of Personal Learning</a:t>
            </a:r>
          </a:p>
          <a:p>
            <a:r>
              <a:rPr lang="en-US" sz="1100" dirty="0"/>
              <a:t>Stephen Downes, December 3, 2008, Educational Development Centre, Ottawa</a:t>
            </a:r>
          </a:p>
          <a:p>
            <a:r>
              <a:rPr lang="pl-PL" sz="1100" dirty="0"/>
              <a:t>http://</a:t>
            </a:r>
            <a:r>
              <a:rPr lang="pl-PL" sz="1100" dirty="0" err="1"/>
              <a:t>www.downes.ca</a:t>
            </a:r>
            <a:r>
              <a:rPr lang="pl-PL" sz="1100" dirty="0"/>
              <a:t>/</a:t>
            </a:r>
            <a:r>
              <a:rPr lang="pl-PL" sz="1100" dirty="0" err="1"/>
              <a:t>presentation</a:t>
            </a:r>
            <a:r>
              <a:rPr lang="pl-PL" sz="1100" dirty="0"/>
              <a:t>/208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68162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</a:t>
            </a:r>
            <a:r>
              <a:rPr lang="en-CA" dirty="0" err="1" smtClean="0"/>
              <a:t>eXtended</a:t>
            </a:r>
            <a:r>
              <a:rPr lang="en-CA" dirty="0" smtClean="0"/>
              <a:t> MOOC (</a:t>
            </a:r>
            <a:r>
              <a:rPr lang="en-CA" dirty="0" err="1" smtClean="0"/>
              <a:t>xMOOC</a:t>
            </a:r>
            <a:r>
              <a:rPr lang="en-CA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Combines open access and traditional course structure</a:t>
            </a:r>
          </a:p>
          <a:p>
            <a:pPr lvl="1"/>
            <a:r>
              <a:rPr lang="en-CA" dirty="0" smtClean="0"/>
              <a:t>First such was Stanford’s AI course (2011)</a:t>
            </a:r>
          </a:p>
          <a:p>
            <a:pPr lvl="1"/>
            <a:r>
              <a:rPr lang="en-CA" dirty="0" smtClean="0"/>
              <a:t>Content tends to be open access only and is bespoke created</a:t>
            </a:r>
          </a:p>
          <a:p>
            <a:r>
              <a:rPr lang="en-CA" dirty="0" smtClean="0"/>
              <a:t>Spawned a number of highly visible initiatives</a:t>
            </a:r>
          </a:p>
          <a:p>
            <a:pPr lvl="1"/>
            <a:r>
              <a:rPr lang="en-CA" dirty="0" smtClean="0"/>
              <a:t>Coursera, </a:t>
            </a:r>
            <a:r>
              <a:rPr lang="en-CA" dirty="0" err="1" smtClean="0"/>
              <a:t>Udacity</a:t>
            </a:r>
            <a:r>
              <a:rPr lang="en-CA" dirty="0" smtClean="0"/>
              <a:t> launched by Stanford AI founders </a:t>
            </a:r>
          </a:p>
          <a:p>
            <a:pPr lvl="1"/>
            <a:r>
              <a:rPr lang="en-CA" dirty="0" smtClean="0"/>
              <a:t>EdX created by a consortium of eastern universities (MIT, </a:t>
            </a:r>
            <a:r>
              <a:rPr lang="en-CA" dirty="0" err="1" smtClean="0"/>
              <a:t>etc</a:t>
            </a:r>
            <a:r>
              <a:rPr lang="en-CA" dirty="0" smtClean="0"/>
              <a:t>)</a:t>
            </a:r>
          </a:p>
          <a:p>
            <a:pPr lvl="1"/>
            <a:r>
              <a:rPr lang="en-CA" dirty="0" smtClean="0"/>
              <a:t>Open University launched </a:t>
            </a:r>
            <a:r>
              <a:rPr lang="en-CA" dirty="0" err="1" smtClean="0"/>
              <a:t>FutureLearn</a:t>
            </a:r>
            <a:r>
              <a:rPr lang="en-CA" dirty="0" smtClean="0"/>
              <a:t> </a:t>
            </a:r>
          </a:p>
          <a:p>
            <a:pPr lvl="1"/>
            <a:r>
              <a:rPr lang="en-CA" dirty="0" smtClean="0"/>
              <a:t>Existing LMS companies have created ‘open’ versions of their platforms</a:t>
            </a:r>
          </a:p>
          <a:p>
            <a:pPr lvl="1"/>
            <a:r>
              <a:rPr lang="en-CA" dirty="0" smtClean="0"/>
              <a:t>Numerous other initiatives (</a:t>
            </a:r>
            <a:r>
              <a:rPr lang="en-CA" dirty="0" err="1" smtClean="0"/>
              <a:t>eg</a:t>
            </a:r>
            <a:r>
              <a:rPr lang="en-CA" dirty="0" smtClean="0"/>
              <a:t>. </a:t>
            </a:r>
            <a:r>
              <a:rPr lang="en-CA" dirty="0" err="1" smtClean="0"/>
              <a:t>Codeacademy</a:t>
            </a:r>
            <a:r>
              <a:rPr lang="en-CA" dirty="0" smtClean="0"/>
              <a:t>)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3851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We Know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There is a huge pent-up demand for open online learning (market projected to have 58% CARG)</a:t>
            </a:r>
          </a:p>
          <a:p>
            <a:r>
              <a:rPr lang="en-CA" dirty="0" smtClean="0"/>
              <a:t>This demand is world-wide (initial results notwithstanding)</a:t>
            </a:r>
          </a:p>
          <a:p>
            <a:r>
              <a:rPr lang="en-CA" dirty="0" smtClean="0"/>
              <a:t>The widespread adoption of open online learning will require both infrastructure and policy initiatives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0113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http://globalhighered.files.wordpress.com/2013/11/courseramapoct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16" y="148557"/>
            <a:ext cx="11599768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99884" y="60625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 smtClean="0">
                <a:hlinkClick r:id="rId3"/>
              </a:rPr>
              <a:t>http://www.insidehighered.com/blogs/globalhighered/mapping-courseras-global-footprint#sthash.gim8di2J.dpbs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5193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Should be Done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Criticisms of MOOCs (and </a:t>
            </a:r>
            <a:r>
              <a:rPr lang="en-CA" dirty="0" err="1" smtClean="0"/>
              <a:t>expecially</a:t>
            </a:r>
            <a:r>
              <a:rPr lang="en-CA" dirty="0" smtClean="0"/>
              <a:t> </a:t>
            </a:r>
            <a:r>
              <a:rPr lang="en-CA" dirty="0" err="1" smtClean="0"/>
              <a:t>xMOOCs</a:t>
            </a:r>
            <a:r>
              <a:rPr lang="en-CA" dirty="0" smtClean="0"/>
              <a:t>)</a:t>
            </a:r>
          </a:p>
          <a:p>
            <a:pPr lvl="1"/>
            <a:r>
              <a:rPr lang="en-CA" dirty="0" smtClean="0"/>
              <a:t>Content is often open access only, and cannot be shared</a:t>
            </a:r>
          </a:p>
          <a:p>
            <a:pPr lvl="1"/>
            <a:r>
              <a:rPr lang="en-CA" dirty="0" smtClean="0"/>
              <a:t>Traditional course structure is </a:t>
            </a:r>
            <a:r>
              <a:rPr lang="en-CA" dirty="0" err="1" smtClean="0"/>
              <a:t>instructivist</a:t>
            </a:r>
            <a:r>
              <a:rPr lang="en-CA" dirty="0" smtClean="0"/>
              <a:t> in nature</a:t>
            </a:r>
          </a:p>
          <a:p>
            <a:pPr lvl="1"/>
            <a:r>
              <a:rPr lang="en-CA" dirty="0" smtClean="0"/>
              <a:t>They serve mostly educated professionals from the developed world who already have degrees</a:t>
            </a:r>
          </a:p>
          <a:p>
            <a:pPr lvl="1"/>
            <a:r>
              <a:rPr lang="en-CA" dirty="0" smtClean="0"/>
              <a:t>Significant internet overhead required to provide access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1731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</a:t>
            </a:r>
            <a:r>
              <a:rPr lang="en-CA" dirty="0" err="1" smtClean="0"/>
              <a:t>Connectivist</a:t>
            </a:r>
            <a:r>
              <a:rPr lang="en-CA" dirty="0" smtClean="0"/>
              <a:t> System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We began by applying </a:t>
            </a:r>
            <a:r>
              <a:rPr lang="en-CA" dirty="0" err="1" smtClean="0"/>
              <a:t>connectivism</a:t>
            </a:r>
            <a:r>
              <a:rPr lang="en-CA" dirty="0" smtClean="0"/>
              <a:t> to courses only</a:t>
            </a:r>
          </a:p>
          <a:p>
            <a:r>
              <a:rPr lang="en-CA" dirty="0" smtClean="0"/>
              <a:t>Ultimately, network learning is best supported with a </a:t>
            </a:r>
            <a:r>
              <a:rPr lang="en-CA" dirty="0" err="1" smtClean="0"/>
              <a:t>connectivist</a:t>
            </a:r>
            <a:r>
              <a:rPr lang="en-CA" dirty="0" smtClean="0"/>
              <a:t> system</a:t>
            </a:r>
          </a:p>
          <a:p>
            <a:pPr lvl="1"/>
            <a:r>
              <a:rPr lang="en-CA" dirty="0" smtClean="0"/>
              <a:t>This has a basis in </a:t>
            </a:r>
            <a:r>
              <a:rPr lang="en-CA" i="1" dirty="0" smtClean="0"/>
              <a:t>personal learning</a:t>
            </a:r>
            <a:r>
              <a:rPr lang="en-CA" dirty="0" smtClean="0"/>
              <a:t> rather than the existing community focus</a:t>
            </a:r>
          </a:p>
          <a:p>
            <a:pPr lvl="1"/>
            <a:r>
              <a:rPr lang="en-CA" dirty="0" smtClean="0"/>
              <a:t>Note: not ‘personalized’ but actually </a:t>
            </a:r>
            <a:r>
              <a:rPr lang="en-CA" i="1" dirty="0" smtClean="0"/>
              <a:t>personal</a:t>
            </a:r>
            <a:endParaRPr lang="en-CA" dirty="0" smtClean="0"/>
          </a:p>
          <a:p>
            <a:r>
              <a:rPr lang="en-CA" dirty="0" smtClean="0"/>
              <a:t>Personal learning is based on the needs of individuals, in the context of their actual community</a:t>
            </a:r>
          </a:p>
          <a:p>
            <a:r>
              <a:rPr lang="en-CA" dirty="0" smtClean="0"/>
              <a:t>It is an emphasis on informal and practical learning, such as performance support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1167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Old School 2.0</a:t>
            </a:r>
            <a:endParaRPr lang="en-US" dirty="0"/>
          </a:p>
        </p:txBody>
      </p:sp>
      <p:pic>
        <p:nvPicPr>
          <p:cNvPr id="6" name="Content Placeholder 5" descr="Screen shot 2011-10-23 at 9.50.1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5" r="-2455"/>
          <a:stretch>
            <a:fillRect/>
          </a:stretch>
        </p:blipFill>
        <p:spPr>
          <a:xfrm>
            <a:off x="1981200" y="1417639"/>
            <a:ext cx="8229600" cy="4708525"/>
          </a:xfrm>
        </p:spPr>
      </p:pic>
      <p:sp>
        <p:nvSpPr>
          <p:cNvPr id="7" name="Rectangle 6"/>
          <p:cNvSpPr/>
          <p:nvPr/>
        </p:nvSpPr>
        <p:spPr>
          <a:xfrm>
            <a:off x="5601847" y="6308339"/>
            <a:ext cx="31341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/>
              <a:t>School 2.0 </a:t>
            </a:r>
            <a:r>
              <a:rPr lang="nl-NL" sz="1200" dirty="0" err="1"/>
              <a:t>etoolkit</a:t>
            </a:r>
            <a:r>
              <a:rPr lang="nl-NL" sz="1200" dirty="0"/>
              <a:t> http://</a:t>
            </a:r>
            <a:r>
              <a:rPr lang="nl-NL" sz="1200" dirty="0" err="1"/>
              <a:t>etoolkit.org</a:t>
            </a:r>
            <a:r>
              <a:rPr lang="nl-NL" sz="1200" dirty="0"/>
              <a:t>/</a:t>
            </a:r>
            <a:r>
              <a:rPr lang="nl-NL" sz="1200" dirty="0" err="1"/>
              <a:t>etoolkit</a:t>
            </a:r>
            <a:r>
              <a:rPr lang="nl-NL" sz="1200" dirty="0"/>
              <a:t>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36230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Models for Schools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12" b="87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8691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Currently…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 have worked at the National Research Council since 2001</a:t>
            </a:r>
          </a:p>
          <a:p>
            <a:pPr lvl="1"/>
            <a:r>
              <a:rPr lang="en-CA" dirty="0" smtClean="0"/>
              <a:t>Previously: taught philosophy for University of Alberta, Athabasca University, Grande Prairie Regional College</a:t>
            </a:r>
          </a:p>
          <a:p>
            <a:pPr lvl="1"/>
            <a:r>
              <a:rPr lang="en-CA" dirty="0" smtClean="0"/>
              <a:t>Instructional technology developer for Assiniboine Community College and the University of Alberta </a:t>
            </a:r>
          </a:p>
          <a:p>
            <a:pPr lvl="1"/>
            <a:r>
              <a:rPr lang="en-CA" dirty="0" smtClean="0"/>
              <a:t>Currently serving as Program Leader for Learning and Performance Support Systems (LPSS) at NRC, $19 million to develop personal learning technology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0750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Roles for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Communications and Education  Infrastructure</a:t>
            </a:r>
          </a:p>
          <a:p>
            <a:r>
              <a:rPr lang="en-US" dirty="0" smtClean="0"/>
              <a:t>Support for Open Educational Resources</a:t>
            </a:r>
          </a:p>
          <a:p>
            <a:r>
              <a:rPr lang="en-US" dirty="0" smtClean="0"/>
              <a:t>Support for Free Learning</a:t>
            </a:r>
          </a:p>
          <a:p>
            <a:r>
              <a:rPr lang="en-US" dirty="0" smtClean="0"/>
              <a:t>Management of assessments and credentialing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69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Digital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 high-speed backbone networks</a:t>
            </a:r>
          </a:p>
          <a:p>
            <a:pPr lvl="1"/>
            <a:r>
              <a:rPr lang="en-US" dirty="0" smtClean="0"/>
              <a:t>used not only for education but for other public services: police, fire and emergency, hospital, municipalities, etc.</a:t>
            </a:r>
          </a:p>
          <a:p>
            <a:r>
              <a:rPr lang="en-US" dirty="0" smtClean="0"/>
              <a:t>Local Access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CAP </a:t>
            </a:r>
            <a:r>
              <a:rPr lang="en-US" dirty="0" err="1" smtClean="0"/>
              <a:t>Centres</a:t>
            </a:r>
            <a:endParaRPr lang="en-US" dirty="0" smtClean="0"/>
          </a:p>
          <a:p>
            <a:r>
              <a:rPr lang="en-US" dirty="0" smtClean="0"/>
              <a:t>Legal Framework</a:t>
            </a:r>
          </a:p>
          <a:p>
            <a:pPr lvl="1"/>
            <a:r>
              <a:rPr lang="en-US" dirty="0" smtClean="0"/>
              <a:t>policy on digital rights and copyright</a:t>
            </a:r>
          </a:p>
          <a:p>
            <a:pPr lvl="1"/>
            <a:r>
              <a:rPr lang="en-US" dirty="0" smtClean="0"/>
              <a:t>net neutrality and similar regulations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42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Note on Sustainability</a:t>
            </a:r>
            <a:endParaRPr lang="en-US" dirty="0"/>
          </a:p>
        </p:txBody>
      </p:sp>
      <p:pic>
        <p:nvPicPr>
          <p:cNvPr id="5" name="Content Placeholder 4" descr="Screen shot 2011-10-24 at 4.41.3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6" r="15706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6892233" y="1600201"/>
            <a:ext cx="3076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Whatever we really want is sustainable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5602943"/>
            <a:ext cx="3286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Like, say, highways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37193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Sustaining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for existing programs and services</a:t>
            </a:r>
          </a:p>
          <a:p>
            <a:pPr lvl="1"/>
            <a:r>
              <a:rPr lang="en-US" dirty="0" smtClean="0"/>
              <a:t>cost reductions in communications overhead</a:t>
            </a:r>
          </a:p>
          <a:p>
            <a:pPr lvl="1"/>
            <a:r>
              <a:rPr lang="en-US" dirty="0" smtClean="0"/>
              <a:t>improved efficiency of public service delivery</a:t>
            </a:r>
          </a:p>
          <a:p>
            <a:r>
              <a:rPr lang="en-US" dirty="0" smtClean="0"/>
              <a:t>Overhead on entertainment and commercial infrastructure</a:t>
            </a:r>
          </a:p>
          <a:p>
            <a:pPr lvl="1"/>
            <a:r>
              <a:rPr lang="en-US" dirty="0" smtClean="0"/>
              <a:t>similar to broadcast ‘</a:t>
            </a:r>
            <a:r>
              <a:rPr lang="en-US" dirty="0" err="1" smtClean="0"/>
              <a:t>CanCon</a:t>
            </a:r>
            <a:r>
              <a:rPr lang="en-US" dirty="0" smtClean="0"/>
              <a:t>’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824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Standards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Embrace standards that are syntactic in origin, resist standards that are semantic in origin</a:t>
            </a:r>
          </a:p>
          <a:p>
            <a:pPr lvl="1"/>
            <a:r>
              <a:rPr lang="en-CA" dirty="0" smtClean="0"/>
              <a:t>‘syntactic standards’ are mechanisms that support connection and communication (like the mechanisms for connecting phones, specification of how a </a:t>
            </a:r>
            <a:r>
              <a:rPr lang="en-CA" dirty="0" err="1" smtClean="0"/>
              <a:t>lightbulb</a:t>
            </a:r>
            <a:r>
              <a:rPr lang="en-CA" dirty="0" smtClean="0"/>
              <a:t> screws into the socket)</a:t>
            </a:r>
          </a:p>
          <a:p>
            <a:pPr lvl="1"/>
            <a:r>
              <a:rPr lang="en-CA" dirty="0" smtClean="0"/>
              <a:t>‘semantic standards’ address the content of the network (like the conversations people have on the phone system, like the type of bulb or colour of light it emits)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4475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Educational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Resources</a:t>
            </a:r>
          </a:p>
          <a:p>
            <a:pPr lvl="1"/>
            <a:r>
              <a:rPr lang="en-US" dirty="0" smtClean="0"/>
              <a:t>Already developed and paid for by government</a:t>
            </a:r>
          </a:p>
          <a:p>
            <a:pPr lvl="1"/>
            <a:r>
              <a:rPr lang="en-US" dirty="0" smtClean="0"/>
              <a:t>Open access initiatives</a:t>
            </a:r>
          </a:p>
          <a:p>
            <a:r>
              <a:rPr lang="en-US" dirty="0" smtClean="0"/>
              <a:t>Public Policy Resources</a:t>
            </a:r>
          </a:p>
          <a:p>
            <a:pPr lvl="1"/>
            <a:r>
              <a:rPr lang="en-US" dirty="0" smtClean="0"/>
              <a:t>design to serve a public end or </a:t>
            </a:r>
            <a:r>
              <a:rPr lang="en-US" dirty="0"/>
              <a:t>o</a:t>
            </a:r>
            <a:r>
              <a:rPr lang="en-US" dirty="0" smtClean="0"/>
              <a:t>bjective</a:t>
            </a:r>
          </a:p>
          <a:p>
            <a:pPr lvl="1"/>
            <a:r>
              <a:rPr lang="en-US" dirty="0" smtClean="0"/>
              <a:t>focus on basic literacies &amp; community empowerment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83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Sustaining OERs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Redirection of existing resource allocations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OA mandates for grants and programs</a:t>
            </a:r>
          </a:p>
          <a:p>
            <a:pPr lvl="1"/>
            <a:r>
              <a:rPr lang="en-US" dirty="0" smtClean="0"/>
              <a:t>community outreach for existing agencies</a:t>
            </a:r>
          </a:p>
          <a:p>
            <a:pPr lvl="2"/>
            <a:r>
              <a:rPr lang="en-US" dirty="0" err="1" smtClean="0"/>
              <a:t>eg</a:t>
            </a:r>
            <a:r>
              <a:rPr lang="en-US" dirty="0" smtClean="0"/>
              <a:t>, NASA</a:t>
            </a:r>
          </a:p>
          <a:p>
            <a:r>
              <a:rPr lang="en-US" dirty="0" smtClean="0"/>
              <a:t>Support for community-based OER process</a:t>
            </a:r>
          </a:p>
          <a:p>
            <a:pPr lvl="1"/>
            <a:r>
              <a:rPr lang="en-US" dirty="0" smtClean="0"/>
              <a:t>integration of OER development and use within publicly supported curricula</a:t>
            </a:r>
          </a:p>
          <a:p>
            <a:pPr lvl="1"/>
            <a:r>
              <a:rPr lang="en-US" dirty="0" smtClean="0"/>
              <a:t>use of OERs in public services and programs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12296" y="5589308"/>
            <a:ext cx="8005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- Stephen Downes, Models for sustainable Open Educational </a:t>
            </a:r>
            <a:r>
              <a:rPr lang="en-US" sz="1400" dirty="0" err="1"/>
              <a:t>Rsources</a:t>
            </a:r>
            <a:r>
              <a:rPr lang="en-US" sz="1400" dirty="0"/>
              <a:t>, </a:t>
            </a:r>
            <a:r>
              <a:rPr lang="nl-NL" sz="1400" dirty="0" err="1"/>
              <a:t>ijklo.org</a:t>
            </a:r>
            <a:r>
              <a:rPr lang="nl-NL" sz="1400" dirty="0"/>
              <a:t>/Volume3/IJKLOv3p029-044</a:t>
            </a:r>
            <a:r>
              <a:rPr lang="nl-NL" sz="1400" b="1" dirty="0"/>
              <a:t>Downes</a:t>
            </a:r>
            <a:r>
              <a:rPr lang="nl-NL" sz="1400" dirty="0"/>
              <a:t>.pdf </a:t>
            </a:r>
            <a:r>
              <a:rPr lang="pl-PL" sz="1400" dirty="0"/>
              <a:t>http://</a:t>
            </a:r>
            <a:r>
              <a:rPr lang="pl-PL" sz="1400" dirty="0" err="1"/>
              <a:t>www.downes.ca</a:t>
            </a:r>
            <a:r>
              <a:rPr lang="pl-PL" sz="1400" dirty="0"/>
              <a:t>/</a:t>
            </a:r>
            <a:r>
              <a:rPr lang="pl-PL" sz="1400" dirty="0" err="1"/>
              <a:t>presentation</a:t>
            </a:r>
            <a:r>
              <a:rPr lang="pl-PL" sz="1400" dirty="0"/>
              <a:t>/76</a:t>
            </a:r>
            <a:endParaRPr lang="nl-NL" sz="1400" dirty="0"/>
          </a:p>
          <a:p>
            <a:r>
              <a:rPr lang="en-US" sz="1400" dirty="0"/>
              <a:t>- OER Help with Keynote Slides, OER-Forum http://</a:t>
            </a:r>
            <a:r>
              <a:rPr lang="en-US" sz="1400" dirty="0" err="1"/>
              <a:t>lists.esn.org.za</a:t>
            </a:r>
            <a:r>
              <a:rPr lang="en-US" sz="1400" dirty="0"/>
              <a:t>/</a:t>
            </a:r>
            <a:r>
              <a:rPr lang="en-US" sz="1400" dirty="0" err="1"/>
              <a:t>pipermail</a:t>
            </a:r>
            <a:r>
              <a:rPr lang="en-US" sz="1400" dirty="0"/>
              <a:t>/</a:t>
            </a:r>
            <a:r>
              <a:rPr lang="en-US" sz="1400" dirty="0" err="1"/>
              <a:t>oer</a:t>
            </a:r>
            <a:r>
              <a:rPr lang="en-US" sz="1400" dirty="0"/>
              <a:t>-forum/2011-October/</a:t>
            </a:r>
            <a:r>
              <a:rPr lang="en-US" sz="1400" dirty="0" err="1"/>
              <a:t>thread.html</a:t>
            </a:r>
            <a:r>
              <a:rPr lang="en-US" sz="1400" dirty="0"/>
              <a:t>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47194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and Service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and environment support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Public Knowledge </a:t>
            </a:r>
            <a:r>
              <a:rPr lang="en-US" dirty="0" smtClean="0"/>
              <a:t>Project Open </a:t>
            </a:r>
            <a:r>
              <a:rPr lang="en-US" dirty="0" smtClean="0"/>
              <a:t>Journal Systems, Moodle, et</a:t>
            </a:r>
          </a:p>
          <a:p>
            <a:pPr marL="514350" indent="-457200"/>
            <a:r>
              <a:rPr lang="en-US" dirty="0" smtClean="0"/>
              <a:t>Service networks and support</a:t>
            </a:r>
          </a:p>
          <a:p>
            <a:pPr marL="914400" lvl="1" indent="-457200"/>
            <a:r>
              <a:rPr lang="en-US" dirty="0" smtClean="0"/>
              <a:t>JISC / CETIS, </a:t>
            </a:r>
            <a:r>
              <a:rPr lang="en-US" dirty="0" err="1" smtClean="0"/>
              <a:t>EdNA</a:t>
            </a:r>
            <a:r>
              <a:rPr lang="en-US" dirty="0" smtClean="0"/>
              <a:t>, etc.</a:t>
            </a:r>
          </a:p>
          <a:p>
            <a:pPr marL="914400" lvl="1" indent="-457200"/>
            <a:r>
              <a:rPr lang="en-US" dirty="0" smtClean="0"/>
              <a:t>Common Services - </a:t>
            </a:r>
            <a:r>
              <a:rPr lang="en-US" dirty="0" err="1" smtClean="0"/>
              <a:t>eFramework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894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Sustaining Support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Development and systems research support</a:t>
            </a:r>
          </a:p>
          <a:p>
            <a:r>
              <a:rPr lang="en-US" dirty="0" smtClean="0"/>
              <a:t>Public adoption of open licensing	</a:t>
            </a:r>
          </a:p>
          <a:p>
            <a:pPr lvl="1"/>
            <a:r>
              <a:rPr lang="en-US" dirty="0" smtClean="0"/>
              <a:t>FLOSS</a:t>
            </a:r>
          </a:p>
          <a:p>
            <a:pPr lvl="2"/>
            <a:r>
              <a:rPr lang="en-US" dirty="0" smtClean="0"/>
              <a:t>GNU/GPL, BSD,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2"/>
            <a:r>
              <a:rPr lang="en-US" dirty="0" smtClean="0"/>
              <a:t>Creative Commons</a:t>
            </a:r>
          </a:p>
          <a:p>
            <a:pPr lvl="1"/>
            <a:r>
              <a:rPr lang="en-US" dirty="0" smtClean="0"/>
              <a:t>directs resources toward multi-sector development</a:t>
            </a:r>
          </a:p>
          <a:p>
            <a:r>
              <a:rPr lang="en-US" dirty="0" smtClean="0"/>
              <a:t>Community service requirement for commercially sourced 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3886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and Credentialing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policy initiatives</a:t>
            </a:r>
          </a:p>
          <a:p>
            <a:pPr lvl="1"/>
            <a:r>
              <a:rPr lang="en-US" dirty="0" smtClean="0"/>
              <a:t>separation of delivery and assessment</a:t>
            </a:r>
          </a:p>
          <a:p>
            <a:pPr lvl="2"/>
            <a:r>
              <a:rPr lang="en-US" dirty="0" smtClean="0"/>
              <a:t>an end to Digital Diploma Mills</a:t>
            </a:r>
          </a:p>
          <a:p>
            <a:pPr lvl="1"/>
            <a:r>
              <a:rPr lang="en-US" dirty="0" smtClean="0"/>
              <a:t>management of credentialing by professional associations under a regulatory framework</a:t>
            </a:r>
          </a:p>
          <a:p>
            <a:pPr lvl="1"/>
            <a:r>
              <a:rPr lang="en-US" dirty="0" smtClean="0"/>
              <a:t>development of community-based assessment metrics and infrastructure</a:t>
            </a:r>
          </a:p>
          <a:p>
            <a:pPr lvl="2"/>
            <a:r>
              <a:rPr lang="en-US" dirty="0" smtClean="0"/>
              <a:t>move away from simple testing, toward authentic community engagement and referrals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9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My International and Development Focus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Experience in development education in Canada</a:t>
            </a:r>
          </a:p>
          <a:p>
            <a:pPr lvl="1"/>
            <a:r>
              <a:rPr lang="en-CA" dirty="0" smtClean="0"/>
              <a:t>with </a:t>
            </a:r>
            <a:r>
              <a:rPr lang="en-CA" dirty="0" err="1" smtClean="0"/>
              <a:t>Arusha</a:t>
            </a:r>
            <a:r>
              <a:rPr lang="en-CA" dirty="0" smtClean="0"/>
              <a:t> Centre and Development Education Coordinating Council of Alberta (Calgary)</a:t>
            </a:r>
          </a:p>
          <a:p>
            <a:pPr lvl="1"/>
            <a:r>
              <a:rPr lang="en-CA" dirty="0" smtClean="0"/>
              <a:t>Experience traveling to and teaching in First Nations communities in Northern Alberta, Manitoba</a:t>
            </a:r>
          </a:p>
          <a:p>
            <a:r>
              <a:rPr lang="en-CA" dirty="0" smtClean="0"/>
              <a:t>Work with projects internationally</a:t>
            </a:r>
          </a:p>
          <a:p>
            <a:pPr lvl="1"/>
            <a:r>
              <a:rPr lang="en-CA" dirty="0" smtClean="0"/>
              <a:t>supporting OOPS in Taiwan, </a:t>
            </a:r>
            <a:r>
              <a:rPr lang="en-CA" dirty="0" err="1" smtClean="0"/>
              <a:t>EduCamp</a:t>
            </a:r>
            <a:r>
              <a:rPr lang="en-CA" dirty="0" smtClean="0"/>
              <a:t> Colombia, </a:t>
            </a:r>
            <a:r>
              <a:rPr lang="en-CA" dirty="0" err="1" smtClean="0"/>
              <a:t>francophonie</a:t>
            </a:r>
            <a:r>
              <a:rPr lang="en-CA" dirty="0" smtClean="0"/>
              <a:t> MOOC, work with Arab League nations</a:t>
            </a:r>
          </a:p>
        </p:txBody>
      </p:sp>
    </p:spTree>
    <p:extLst>
      <p:ext uri="{BB962C8B-B14F-4D97-AF65-F5344CB8AC3E}">
        <p14:creationId xmlns:p14="http://schemas.microsoft.com/office/powerpoint/2010/main" val="3868891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and Credentialing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for Personal Learning</a:t>
            </a:r>
          </a:p>
          <a:p>
            <a:pPr lvl="1"/>
            <a:r>
              <a:rPr lang="en-US" dirty="0" smtClean="0"/>
              <a:t>provision of personal learning environments and frameworks</a:t>
            </a:r>
          </a:p>
          <a:p>
            <a:pPr lvl="2"/>
            <a:r>
              <a:rPr lang="en-US" dirty="0" smtClean="0"/>
              <a:t>promote lifelong learning</a:t>
            </a:r>
          </a:p>
          <a:p>
            <a:pPr lvl="2"/>
            <a:r>
              <a:rPr lang="en-US" dirty="0" smtClean="0"/>
              <a:t>link to skills database, corporate training registries</a:t>
            </a:r>
          </a:p>
          <a:p>
            <a:pPr lvl="2"/>
            <a:r>
              <a:rPr lang="en-US" dirty="0" smtClean="0"/>
              <a:t>direct support for employment and funding</a:t>
            </a:r>
          </a:p>
          <a:p>
            <a:pPr lvl="1"/>
            <a:r>
              <a:rPr lang="en-US" dirty="0" smtClean="0"/>
              <a:t>personal portfolios and credential banks</a:t>
            </a:r>
          </a:p>
          <a:p>
            <a:pPr lvl="2"/>
            <a:r>
              <a:rPr lang="en-US" dirty="0" smtClean="0"/>
              <a:t>voluntary, self-managed</a:t>
            </a:r>
          </a:p>
          <a:p>
            <a:pPr lvl="2"/>
            <a:r>
              <a:rPr lang="en-US" dirty="0" smtClean="0"/>
              <a:t>optional identity frameworks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057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Roles for Research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1131" b="211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04443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=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‘spreading the word’</a:t>
            </a:r>
          </a:p>
          <a:p>
            <a:r>
              <a:rPr lang="en-US" dirty="0" smtClean="0"/>
              <a:t>Not ‘amplification’</a:t>
            </a:r>
          </a:p>
          <a:p>
            <a:r>
              <a:rPr lang="en-US" dirty="0" smtClean="0"/>
              <a:t>But rather, the creation of our own society, together</a:t>
            </a:r>
          </a:p>
          <a:p>
            <a:pPr lvl="1"/>
            <a:r>
              <a:rPr lang="en-US" dirty="0" smtClean="0"/>
              <a:t>emergent from the free actions of each of us</a:t>
            </a:r>
          </a:p>
          <a:p>
            <a:pPr lvl="1"/>
            <a:r>
              <a:rPr lang="en-US" dirty="0" smtClean="0"/>
              <a:t>not based on the ideas of one (or a small number) </a:t>
            </a:r>
            <a:r>
              <a:rPr lang="en-US" smtClean="0"/>
              <a:t>of individuals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453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Communities are Free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1981201" y="6253938"/>
            <a:ext cx="80130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Dave Pollard, the </a:t>
            </a:r>
            <a:r>
              <a:rPr lang="en-US" sz="1200" dirty="0" err="1"/>
              <a:t>Metamovement</a:t>
            </a:r>
            <a:r>
              <a:rPr lang="en-US" sz="1200" dirty="0"/>
              <a:t> http://</a:t>
            </a:r>
            <a:r>
              <a:rPr lang="en-US" sz="1200" dirty="0" err="1"/>
              <a:t>howtosavetheworld.ca</a:t>
            </a:r>
            <a:r>
              <a:rPr lang="en-US" sz="1200" dirty="0"/>
              <a:t>/2011/10/20/the-</a:t>
            </a:r>
            <a:r>
              <a:rPr lang="en-US" sz="1200" dirty="0" err="1"/>
              <a:t>metamovement</a:t>
            </a:r>
            <a:r>
              <a:rPr lang="en-US" sz="1200" dirty="0"/>
              <a:t>-moving-beyond-marches-and-people-in-the-street/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8940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/>
              <a:t>I'll be clear at the outset that my expertise is not in the area of providing basic education. So there are aspects of what you do in your office that I will not be able to touch upon. Rather, my expertise is focused around a few core areas: </a:t>
            </a:r>
            <a:br>
              <a:rPr lang="en-CA" dirty="0"/>
            </a:br>
            <a:r>
              <a:rPr lang="en-CA" dirty="0"/>
              <a:t>- educational theory - specifically, ways of describing how we learn, framed as 'network learning' or '</a:t>
            </a:r>
            <a:r>
              <a:rPr lang="en-CA" dirty="0" err="1"/>
              <a:t>connectivism</a:t>
            </a:r>
            <a:r>
              <a:rPr lang="en-CA" dirty="0"/>
              <a:t>' </a:t>
            </a:r>
            <a:br>
              <a:rPr lang="en-CA" dirty="0"/>
            </a:br>
            <a:r>
              <a:rPr lang="en-CA" dirty="0"/>
              <a:t>- educational technology - models and systems for supporting and distributing learning through technology </a:t>
            </a:r>
            <a:br>
              <a:rPr lang="en-CA" dirty="0"/>
            </a:br>
            <a:r>
              <a:rPr lang="en-CA" dirty="0"/>
              <a:t>- policy and process supporting free and open access to learning </a:t>
            </a:r>
            <a:br>
              <a:rPr lang="en-CA" dirty="0"/>
            </a:br>
            <a:r>
              <a:rPr lang="en-CA" dirty="0"/>
              <a:t>  </a:t>
            </a:r>
            <a:br>
              <a:rPr lang="en-CA" dirty="0"/>
            </a:br>
            <a:r>
              <a:rPr lang="en-CA" dirty="0"/>
              <a:t>So, what I would talk about is the idea of 'free learning' from these three perspectives. In particular, the talk could break into three phases: </a:t>
            </a:r>
            <a:br>
              <a:rPr lang="en-CA" dirty="0"/>
            </a:br>
            <a:r>
              <a:rPr lang="en-CA" dirty="0"/>
              <a:t>- what can be done ('free learning' as a pedagogical approach, supported by learning theory) </a:t>
            </a:r>
            <a:br>
              <a:rPr lang="en-CA" dirty="0"/>
            </a:br>
            <a:r>
              <a:rPr lang="en-CA" dirty="0"/>
              <a:t>- what has been done (systems and technologies, such as open licensing, MOOCs and learning repositories, to support free learning) </a:t>
            </a:r>
            <a:br>
              <a:rPr lang="en-CA" dirty="0"/>
            </a:br>
            <a:r>
              <a:rPr lang="en-CA" dirty="0"/>
              <a:t>- what should be done (policy framework supporting free and open learning worldwide) </a:t>
            </a:r>
            <a:br>
              <a:rPr lang="en-CA" dirty="0"/>
            </a:br>
            <a:r>
              <a:rPr lang="en-CA" dirty="0"/>
              <a:t>  </a:t>
            </a:r>
            <a:br>
              <a:rPr lang="en-CA" dirty="0"/>
            </a:br>
            <a:r>
              <a:rPr lang="en-CA" dirty="0"/>
              <a:t>How is that? </a:t>
            </a: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43416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Free Learning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idea that learning should be freely and openly accessible to people around the world</a:t>
            </a:r>
          </a:p>
          <a:p>
            <a:pPr lvl="1"/>
            <a:r>
              <a:rPr lang="en-CA" dirty="0" smtClean="0"/>
              <a:t>Free as in </a:t>
            </a:r>
            <a:r>
              <a:rPr lang="en-CA" i="1" dirty="0" smtClean="0"/>
              <a:t>gratis</a:t>
            </a:r>
            <a:r>
              <a:rPr lang="en-CA" dirty="0" smtClean="0"/>
              <a:t> – the idea that there should be no cost, either in terms of money or information</a:t>
            </a:r>
          </a:p>
          <a:p>
            <a:pPr lvl="1"/>
            <a:r>
              <a:rPr lang="en-CA" dirty="0" smtClean="0"/>
              <a:t>Free as in </a:t>
            </a:r>
            <a:r>
              <a:rPr lang="en-CA" i="1" dirty="0" err="1" smtClean="0"/>
              <a:t>libre</a:t>
            </a:r>
            <a:r>
              <a:rPr lang="en-CA" dirty="0" smtClean="0"/>
              <a:t> – the idea that you can reuse and share the materials a d results of your learning experience</a:t>
            </a:r>
          </a:p>
          <a:p>
            <a:pPr lvl="1"/>
            <a:r>
              <a:rPr lang="en-CA" dirty="0" smtClean="0"/>
              <a:t>Open as in </a:t>
            </a:r>
            <a:r>
              <a:rPr lang="en-CA" i="1" dirty="0" smtClean="0"/>
              <a:t>door</a:t>
            </a:r>
            <a:r>
              <a:rPr lang="en-CA" dirty="0" smtClean="0"/>
              <a:t> – the idea that access to learning and learning resources is not limited by prior conditions, social status, etc.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7210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Three Perspectives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</a:t>
            </a:r>
            <a:r>
              <a:rPr lang="en-CA" dirty="0" smtClean="0"/>
              <a:t> I would talk about is the idea of 'free learning' from three perspectives.</a:t>
            </a:r>
          </a:p>
          <a:p>
            <a:pPr lvl="1"/>
            <a:r>
              <a:rPr lang="en-CA" dirty="0" smtClean="0"/>
              <a:t>what can be done ('free learning' as a pedagogical approach, supported by learning theory) </a:t>
            </a:r>
            <a:endParaRPr lang="en-CA" dirty="0"/>
          </a:p>
          <a:p>
            <a:pPr lvl="1"/>
            <a:r>
              <a:rPr lang="en-CA" dirty="0" smtClean="0"/>
              <a:t>what has been done (systems and technologies, such as open licensing, MOOCs and learning repositories, to support free learning) </a:t>
            </a:r>
            <a:endParaRPr lang="en-CA" dirty="0"/>
          </a:p>
          <a:p>
            <a:pPr lvl="1"/>
            <a:r>
              <a:rPr lang="en-CA" dirty="0" smtClean="0"/>
              <a:t>what should be done (policy framework supporting free and open learning worldwide) </a:t>
            </a:r>
            <a:br>
              <a:rPr lang="en-CA" dirty="0" smtClean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72829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Can be Done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Already occurring – the shift from instruction to engagement</a:t>
            </a:r>
          </a:p>
          <a:p>
            <a:pPr lvl="1"/>
            <a:r>
              <a:rPr lang="en-CA" dirty="0" smtClean="0"/>
              <a:t>Instruction based on behaviourist ideas of stimulus and reward, outcome based on memorization and rote</a:t>
            </a:r>
          </a:p>
          <a:p>
            <a:pPr lvl="1"/>
            <a:r>
              <a:rPr lang="en-CA" dirty="0" smtClean="0"/>
              <a:t>New constructivist pedagogies based on engagement in authentic problems, outcome based on creation of cognitive or conceptual understanding</a:t>
            </a:r>
          </a:p>
          <a:p>
            <a:pPr lvl="1"/>
            <a:r>
              <a:rPr lang="en-CA" dirty="0" smtClean="0"/>
              <a:t>Though vocal sceptics remain, constructivism is a proven approach and employed by world-leading countries (including </a:t>
            </a:r>
            <a:r>
              <a:rPr lang="en-CA" dirty="0" err="1" smtClean="0"/>
              <a:t>Canad</a:t>
            </a:r>
            <a:r>
              <a:rPr lang="en-CA" dirty="0" smtClean="0"/>
              <a:t>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6494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Connectivism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Knowledge is created by networks of connected entities</a:t>
            </a:r>
          </a:p>
          <a:p>
            <a:pPr lvl="1"/>
            <a:r>
              <a:rPr lang="en-CA" dirty="0" smtClean="0"/>
              <a:t>Can be personal knowledge, as in neural networks</a:t>
            </a:r>
          </a:p>
          <a:p>
            <a:pPr lvl="1"/>
            <a:r>
              <a:rPr lang="en-CA" dirty="0" smtClean="0"/>
              <a:t>Can be computational knowledge, as in connectionist software</a:t>
            </a:r>
          </a:p>
          <a:p>
            <a:pPr lvl="1"/>
            <a:r>
              <a:rPr lang="en-CA" dirty="0" smtClean="0"/>
              <a:t>Can be social, as in social network theory</a:t>
            </a:r>
          </a:p>
          <a:p>
            <a:r>
              <a:rPr lang="en-CA" dirty="0" smtClean="0"/>
              <a:t>Learning is the </a:t>
            </a:r>
            <a:r>
              <a:rPr lang="en-CA" i="1" dirty="0" smtClean="0"/>
              <a:t>development</a:t>
            </a:r>
            <a:r>
              <a:rPr lang="en-CA" dirty="0" smtClean="0"/>
              <a:t> of these networks</a:t>
            </a:r>
          </a:p>
          <a:p>
            <a:pPr lvl="1"/>
            <a:r>
              <a:rPr lang="en-CA" dirty="0" smtClean="0"/>
              <a:t>A focus on both personal experience and social networks</a:t>
            </a:r>
          </a:p>
          <a:p>
            <a:pPr lvl="1"/>
            <a:r>
              <a:rPr lang="en-CA" dirty="0" smtClean="0"/>
              <a:t>Learning is a matter of practice and reflection</a:t>
            </a:r>
          </a:p>
          <a:p>
            <a:pPr lvl="1"/>
            <a:r>
              <a:rPr lang="en-CA" dirty="0" smtClean="0"/>
              <a:t>To </a:t>
            </a:r>
            <a:r>
              <a:rPr lang="en-CA" i="1" dirty="0" smtClean="0"/>
              <a:t>know</a:t>
            </a:r>
            <a:r>
              <a:rPr lang="en-CA" dirty="0" smtClean="0"/>
              <a:t> is to </a:t>
            </a:r>
            <a:r>
              <a:rPr lang="en-CA" i="1" dirty="0" smtClean="0"/>
              <a:t>recognize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63008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ttp://farm4.static.flickr.com/3415/3342240193_be20099fb2.jpg?v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9087853" cy="607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535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2180</Words>
  <Application>Microsoft Office PowerPoint</Application>
  <PresentationFormat>Widescreen</PresentationFormat>
  <Paragraphs>239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Free Learning from a Development Perspective</vt:lpstr>
      <vt:lpstr>Some Background….</vt:lpstr>
      <vt:lpstr>Currently…</vt:lpstr>
      <vt:lpstr>My International and Development Focus</vt:lpstr>
      <vt:lpstr>Free Learning</vt:lpstr>
      <vt:lpstr>Three Perspectives</vt:lpstr>
      <vt:lpstr>What Can be Done</vt:lpstr>
      <vt:lpstr>Connectivism</vt:lpstr>
      <vt:lpstr>PowerPoint Presentation</vt:lpstr>
      <vt:lpstr>Network Development Principles</vt:lpstr>
      <vt:lpstr>Free Learning and Connectivism</vt:lpstr>
      <vt:lpstr>The learning process</vt:lpstr>
      <vt:lpstr>What Has Been Done</vt:lpstr>
      <vt:lpstr>Examples of network in operation</vt:lpstr>
      <vt:lpstr>Identification of Network Principles</vt:lpstr>
      <vt:lpstr>Open Educational Resources</vt:lpstr>
      <vt:lpstr>Licensing Models</vt:lpstr>
      <vt:lpstr>OERs in Traditional Courses</vt:lpstr>
      <vt:lpstr>The OERu Logic Model</vt:lpstr>
      <vt:lpstr>Criticism of the Logic Model</vt:lpstr>
      <vt:lpstr>The Connectivist MOOC (cMOOC)</vt:lpstr>
      <vt:lpstr>A Map of the Community</vt:lpstr>
      <vt:lpstr>The eXtended MOOC (xMOOC)</vt:lpstr>
      <vt:lpstr>What We Know</vt:lpstr>
      <vt:lpstr>PowerPoint Presentation</vt:lpstr>
      <vt:lpstr>What Should be Done</vt:lpstr>
      <vt:lpstr>A Connectivist System</vt:lpstr>
      <vt:lpstr>The Old School 2.0</vt:lpstr>
      <vt:lpstr>New Models for Schools</vt:lpstr>
      <vt:lpstr>New Roles for Government</vt:lpstr>
      <vt:lpstr>The Digital Infrastructure</vt:lpstr>
      <vt:lpstr>A Note on Sustainability</vt:lpstr>
      <vt:lpstr>Sustaining Infrastructure</vt:lpstr>
      <vt:lpstr>Standards</vt:lpstr>
      <vt:lpstr>Open Educational Resources</vt:lpstr>
      <vt:lpstr>Sustaining OERs</vt:lpstr>
      <vt:lpstr>Software and Service Support</vt:lpstr>
      <vt:lpstr>Sustaining Support Systems</vt:lpstr>
      <vt:lpstr>Assessment and Credentialing</vt:lpstr>
      <vt:lpstr>Assessment and Credentialing (2)</vt:lpstr>
      <vt:lpstr>New Roles for Research</vt:lpstr>
      <vt:lpstr>Community = Interactions</vt:lpstr>
      <vt:lpstr>Open Communities are Free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Learning from a Development Perspective</dc:title>
  <dc:creator>Stephen Downes</dc:creator>
  <cp:lastModifiedBy>Stephen Downes</cp:lastModifiedBy>
  <cp:revision>15</cp:revision>
  <dcterms:created xsi:type="dcterms:W3CDTF">2014-07-18T12:43:39Z</dcterms:created>
  <dcterms:modified xsi:type="dcterms:W3CDTF">2014-07-18T15:05:08Z</dcterms:modified>
</cp:coreProperties>
</file>