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699" r:id="rId3"/>
    <p:sldMasterId id="2147483665" r:id="rId4"/>
    <p:sldMasterId id="2147483657" r:id="rId5"/>
    <p:sldMasterId id="2147483709" r:id="rId6"/>
    <p:sldMasterId id="2147483711" r:id="rId7"/>
    <p:sldMasterId id="2147483716" r:id="rId8"/>
    <p:sldMasterId id="2147483721" r:id="rId9"/>
  </p:sldMasterIdLst>
  <p:notesMasterIdLst>
    <p:notesMasterId r:id="rId56"/>
  </p:notesMasterIdLst>
  <p:handoutMasterIdLst>
    <p:handoutMasterId r:id="rId57"/>
  </p:handoutMasterIdLst>
  <p:sldIdLst>
    <p:sldId id="256" r:id="rId10"/>
    <p:sldId id="353" r:id="rId11"/>
    <p:sldId id="348" r:id="rId12"/>
    <p:sldId id="370" r:id="rId13"/>
    <p:sldId id="373" r:id="rId14"/>
    <p:sldId id="369" r:id="rId15"/>
    <p:sldId id="387" r:id="rId16"/>
    <p:sldId id="388" r:id="rId17"/>
    <p:sldId id="389" r:id="rId18"/>
    <p:sldId id="390" r:id="rId19"/>
    <p:sldId id="391" r:id="rId20"/>
    <p:sldId id="395" r:id="rId21"/>
    <p:sldId id="396" r:id="rId22"/>
    <p:sldId id="399" r:id="rId23"/>
    <p:sldId id="400" r:id="rId24"/>
    <p:sldId id="393" r:id="rId25"/>
    <p:sldId id="397" r:id="rId26"/>
    <p:sldId id="398" r:id="rId27"/>
    <p:sldId id="394" r:id="rId28"/>
    <p:sldId id="392" r:id="rId29"/>
    <p:sldId id="372" r:id="rId30"/>
    <p:sldId id="349" r:id="rId31"/>
    <p:sldId id="340" r:id="rId32"/>
    <p:sldId id="366" r:id="rId33"/>
    <p:sldId id="367" r:id="rId34"/>
    <p:sldId id="368" r:id="rId35"/>
    <p:sldId id="364" r:id="rId36"/>
    <p:sldId id="34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58" r:id="rId51"/>
    <p:sldId id="361" r:id="rId52"/>
    <p:sldId id="363" r:id="rId53"/>
    <p:sldId id="371" r:id="rId54"/>
    <p:sldId id="319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>
          <p15:clr>
            <a:srgbClr val="A4A3A4"/>
          </p15:clr>
        </p15:guide>
        <p15:guide id="2" pos="5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seneauln" initials="NJ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E507A"/>
    <a:srgbClr val="FF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2" autoAdjust="0"/>
  </p:normalViewPr>
  <p:slideViewPr>
    <p:cSldViewPr>
      <p:cViewPr varScale="1">
        <p:scale>
          <a:sx n="52" d="100"/>
          <a:sy n="52" d="100"/>
        </p:scale>
        <p:origin x="917" y="29"/>
      </p:cViewPr>
      <p:guideLst>
        <p:guide orient="horz" pos="192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04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A064B-FA59-4167-8691-1C6CB3A0726E}" type="doc">
      <dgm:prSet loTypeId="urn:microsoft.com/office/officeart/2005/8/layout/cycle4#1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4917724-761E-43CB-9D5E-00B81605F32D}">
      <dgm:prSet phldrT="[Text]" custT="1"/>
      <dgm:spPr/>
      <dgm:t>
        <a:bodyPr/>
        <a:lstStyle/>
        <a:p>
          <a:r>
            <a:rPr lang="en-US" sz="1050" dirty="0" smtClean="0"/>
            <a:t>Resource Network</a:t>
          </a:r>
        </a:p>
      </dgm:t>
    </dgm:pt>
    <dgm:pt modelId="{F9C37A85-AE26-4CD0-8966-57E217FEF7E6}" type="parTrans" cxnId="{8CF06DF6-E018-4326-945A-AB2363AFFA5B}">
      <dgm:prSet/>
      <dgm:spPr/>
      <dgm:t>
        <a:bodyPr/>
        <a:lstStyle/>
        <a:p>
          <a:endParaRPr lang="en-US" sz="2800"/>
        </a:p>
      </dgm:t>
    </dgm:pt>
    <dgm:pt modelId="{63805B21-E5BA-4D69-8D69-F7BB5BC8CC3D}" type="sibTrans" cxnId="{8CF06DF6-E018-4326-945A-AB2363AFFA5B}">
      <dgm:prSet/>
      <dgm:spPr/>
      <dgm:t>
        <a:bodyPr/>
        <a:lstStyle/>
        <a:p>
          <a:endParaRPr lang="en-US" sz="2800"/>
        </a:p>
      </dgm:t>
    </dgm:pt>
    <dgm:pt modelId="{CE9C28C3-C634-41AA-A0E7-1E5DC160A54F}">
      <dgm:prSet phldrT="[Text]" custT="1"/>
      <dgm:spPr/>
      <dgm:t>
        <a:bodyPr/>
        <a:lstStyle/>
        <a:p>
          <a:r>
            <a:rPr lang="en-US" sz="1050" dirty="0" smtClean="0"/>
            <a:t>Learning Assistant</a:t>
          </a:r>
        </a:p>
      </dgm:t>
    </dgm:pt>
    <dgm:pt modelId="{3F950904-19A8-432B-A57F-94368B0F407E}" type="parTrans" cxnId="{3DC70AE9-717A-478C-9301-916F7E58A37B}">
      <dgm:prSet/>
      <dgm:spPr/>
      <dgm:t>
        <a:bodyPr/>
        <a:lstStyle/>
        <a:p>
          <a:endParaRPr lang="en-US" sz="2800"/>
        </a:p>
      </dgm:t>
    </dgm:pt>
    <dgm:pt modelId="{10C8222D-3C12-4288-92F1-7E20E97BB61B}" type="sibTrans" cxnId="{3DC70AE9-717A-478C-9301-916F7E58A37B}">
      <dgm:prSet/>
      <dgm:spPr/>
      <dgm:t>
        <a:bodyPr/>
        <a:lstStyle/>
        <a:p>
          <a:endParaRPr lang="en-US" sz="2800"/>
        </a:p>
      </dgm:t>
    </dgm:pt>
    <dgm:pt modelId="{626B0365-3251-475F-BDB9-A7F3A74540CC}">
      <dgm:prSet phldrT="[Text]" custT="1"/>
      <dgm:spPr/>
      <dgm:t>
        <a:bodyPr/>
        <a:lstStyle/>
        <a:p>
          <a:r>
            <a:rPr lang="en-US" sz="1000" dirty="0" smtClean="0"/>
            <a:t>Automate Skills Dev.</a:t>
          </a:r>
          <a:endParaRPr lang="en-US" sz="1000" dirty="0"/>
        </a:p>
      </dgm:t>
    </dgm:pt>
    <dgm:pt modelId="{288EEAC8-597E-404A-8519-04FFBCCDD3A8}" type="parTrans" cxnId="{AC803204-52EE-4FF8-AF86-3B777ED12C14}">
      <dgm:prSet/>
      <dgm:spPr/>
      <dgm:t>
        <a:bodyPr/>
        <a:lstStyle/>
        <a:p>
          <a:endParaRPr lang="en-US" sz="2800"/>
        </a:p>
      </dgm:t>
    </dgm:pt>
    <dgm:pt modelId="{FEB74A5C-D437-43A0-8030-52BD16D726A8}" type="sibTrans" cxnId="{AC803204-52EE-4FF8-AF86-3B777ED12C14}">
      <dgm:prSet/>
      <dgm:spPr/>
      <dgm:t>
        <a:bodyPr/>
        <a:lstStyle/>
        <a:p>
          <a:endParaRPr lang="en-US" sz="2800"/>
        </a:p>
      </dgm:t>
    </dgm:pt>
    <dgm:pt modelId="{DB0658BB-052B-4FF6-A990-75DB2B57DDA3}">
      <dgm:prSet phldrT="[Text]" custT="1"/>
      <dgm:spPr/>
      <dgm:t>
        <a:bodyPr/>
        <a:lstStyle/>
        <a:p>
          <a:r>
            <a:rPr lang="en-US" sz="1000" dirty="0" smtClean="0"/>
            <a:t>Personal Learning Records</a:t>
          </a:r>
          <a:endParaRPr lang="en-US" sz="1000" dirty="0"/>
        </a:p>
      </dgm:t>
    </dgm:pt>
    <dgm:pt modelId="{F639A419-DBFA-4954-9E83-0956F69B32FC}" type="parTrans" cxnId="{63DDD65F-C5B5-4F0D-A16F-53DC5ED50F75}">
      <dgm:prSet/>
      <dgm:spPr/>
      <dgm:t>
        <a:bodyPr/>
        <a:lstStyle/>
        <a:p>
          <a:endParaRPr lang="en-US"/>
        </a:p>
      </dgm:t>
    </dgm:pt>
    <dgm:pt modelId="{2C64986C-3866-4029-B153-707EF00F6B7C}" type="sibTrans" cxnId="{63DDD65F-C5B5-4F0D-A16F-53DC5ED50F75}">
      <dgm:prSet/>
      <dgm:spPr/>
      <dgm:t>
        <a:bodyPr/>
        <a:lstStyle/>
        <a:p>
          <a:endParaRPr lang="en-US"/>
        </a:p>
      </dgm:t>
    </dgm:pt>
    <dgm:pt modelId="{8FDF5E2C-3FD5-4AC6-8BF3-72400377FF23}" type="pres">
      <dgm:prSet presAssocID="{A97A064B-FA59-4167-8691-1C6CB3A0726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8A5A2-F7A1-4D37-A780-CCFADE04F046}" type="pres">
      <dgm:prSet presAssocID="{A97A064B-FA59-4167-8691-1C6CB3A0726E}" presName="children" presStyleCnt="0"/>
      <dgm:spPr/>
      <dgm:t>
        <a:bodyPr/>
        <a:lstStyle/>
        <a:p>
          <a:endParaRPr lang="en-US"/>
        </a:p>
      </dgm:t>
    </dgm:pt>
    <dgm:pt modelId="{E1DF9EEF-13ED-4547-9363-91956409649E}" type="pres">
      <dgm:prSet presAssocID="{A97A064B-FA59-4167-8691-1C6CB3A0726E}" presName="childPlaceholder" presStyleCnt="0"/>
      <dgm:spPr/>
      <dgm:t>
        <a:bodyPr/>
        <a:lstStyle/>
        <a:p>
          <a:endParaRPr lang="en-US"/>
        </a:p>
      </dgm:t>
    </dgm:pt>
    <dgm:pt modelId="{87C4FB9A-7944-44F9-ADB8-21A4CC239583}" type="pres">
      <dgm:prSet presAssocID="{A97A064B-FA59-4167-8691-1C6CB3A0726E}" presName="circle" presStyleCnt="0"/>
      <dgm:spPr/>
      <dgm:t>
        <a:bodyPr/>
        <a:lstStyle/>
        <a:p>
          <a:endParaRPr lang="en-US"/>
        </a:p>
      </dgm:t>
    </dgm:pt>
    <dgm:pt modelId="{4057FE0C-D157-4473-B98F-67FDE465A781}" type="pres">
      <dgm:prSet presAssocID="{A97A064B-FA59-4167-8691-1C6CB3A0726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784F9-DAA7-4D83-904C-E2518DA25024}" type="pres">
      <dgm:prSet presAssocID="{A97A064B-FA59-4167-8691-1C6CB3A0726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BD4E5-D527-46F9-86A7-A21E78F66641}" type="pres">
      <dgm:prSet presAssocID="{A97A064B-FA59-4167-8691-1C6CB3A0726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3823A-BF7E-4A9A-8E5F-1322B2F57BE2}" type="pres">
      <dgm:prSet presAssocID="{A97A064B-FA59-4167-8691-1C6CB3A0726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C1F47-A3F8-466F-903A-54AF12133C6A}" type="pres">
      <dgm:prSet presAssocID="{A97A064B-FA59-4167-8691-1C6CB3A0726E}" presName="quadrantPlaceholder" presStyleCnt="0"/>
      <dgm:spPr/>
      <dgm:t>
        <a:bodyPr/>
        <a:lstStyle/>
        <a:p>
          <a:endParaRPr lang="en-US"/>
        </a:p>
      </dgm:t>
    </dgm:pt>
    <dgm:pt modelId="{7BD13B4D-85E1-4DCB-95FD-490A7D78696C}" type="pres">
      <dgm:prSet presAssocID="{A97A064B-FA59-4167-8691-1C6CB3A0726E}" presName="center1" presStyleLbl="fgShp" presStyleIdx="0" presStyleCnt="2" custScaleX="828222" custScaleY="1017382" custLinFactNeighborY="7222"/>
      <dgm:spPr/>
      <dgm:t>
        <a:bodyPr/>
        <a:lstStyle/>
        <a:p>
          <a:endParaRPr lang="en-US"/>
        </a:p>
      </dgm:t>
    </dgm:pt>
    <dgm:pt modelId="{2D7A17E6-0339-4BDB-966A-532FFD983C75}" type="pres">
      <dgm:prSet presAssocID="{A97A064B-FA59-4167-8691-1C6CB3A0726E}" presName="center2" presStyleLbl="fgShp" presStyleIdx="1" presStyleCnt="2" custScaleX="825467" custScaleY="905928" custLinFactNeighborX="-1998" custLinFactNeighborY="-14154"/>
      <dgm:spPr/>
      <dgm:t>
        <a:bodyPr/>
        <a:lstStyle/>
        <a:p>
          <a:endParaRPr lang="en-US"/>
        </a:p>
      </dgm:t>
    </dgm:pt>
  </dgm:ptLst>
  <dgm:cxnLst>
    <dgm:cxn modelId="{5F8AB6E4-5F66-4321-99B3-11F85BB119DC}" type="presOf" srcId="{A97A064B-FA59-4167-8691-1C6CB3A0726E}" destId="{8FDF5E2C-3FD5-4AC6-8BF3-72400377FF23}" srcOrd="0" destOrd="0" presId="urn:microsoft.com/office/officeart/2005/8/layout/cycle4#1"/>
    <dgm:cxn modelId="{2B2A8B48-BC7B-4220-96A4-77EEDB30C554}" type="presOf" srcId="{DB0658BB-052B-4FF6-A990-75DB2B57DDA3}" destId="{1673823A-BF7E-4A9A-8E5F-1322B2F57BE2}" srcOrd="0" destOrd="0" presId="urn:microsoft.com/office/officeart/2005/8/layout/cycle4#1"/>
    <dgm:cxn modelId="{3DC70AE9-717A-478C-9301-916F7E58A37B}" srcId="{A97A064B-FA59-4167-8691-1C6CB3A0726E}" destId="{CE9C28C3-C634-41AA-A0E7-1E5DC160A54F}" srcOrd="1" destOrd="0" parTransId="{3F950904-19A8-432B-A57F-94368B0F407E}" sibTransId="{10C8222D-3C12-4288-92F1-7E20E97BB61B}"/>
    <dgm:cxn modelId="{63DDD65F-C5B5-4F0D-A16F-53DC5ED50F75}" srcId="{A97A064B-FA59-4167-8691-1C6CB3A0726E}" destId="{DB0658BB-052B-4FF6-A990-75DB2B57DDA3}" srcOrd="3" destOrd="0" parTransId="{F639A419-DBFA-4954-9E83-0956F69B32FC}" sibTransId="{2C64986C-3866-4029-B153-707EF00F6B7C}"/>
    <dgm:cxn modelId="{CA95A178-925B-4D30-87B1-4DF58C1FA4FB}" type="presOf" srcId="{64917724-761E-43CB-9D5E-00B81605F32D}" destId="{4057FE0C-D157-4473-B98F-67FDE465A781}" srcOrd="0" destOrd="0" presId="urn:microsoft.com/office/officeart/2005/8/layout/cycle4#1"/>
    <dgm:cxn modelId="{AC803204-52EE-4FF8-AF86-3B777ED12C14}" srcId="{A97A064B-FA59-4167-8691-1C6CB3A0726E}" destId="{626B0365-3251-475F-BDB9-A7F3A74540CC}" srcOrd="2" destOrd="0" parTransId="{288EEAC8-597E-404A-8519-04FFBCCDD3A8}" sibTransId="{FEB74A5C-D437-43A0-8030-52BD16D726A8}"/>
    <dgm:cxn modelId="{8CF06DF6-E018-4326-945A-AB2363AFFA5B}" srcId="{A97A064B-FA59-4167-8691-1C6CB3A0726E}" destId="{64917724-761E-43CB-9D5E-00B81605F32D}" srcOrd="0" destOrd="0" parTransId="{F9C37A85-AE26-4CD0-8966-57E217FEF7E6}" sibTransId="{63805B21-E5BA-4D69-8D69-F7BB5BC8CC3D}"/>
    <dgm:cxn modelId="{4447231B-6C25-4BBA-9755-D91676286CE3}" type="presOf" srcId="{CE9C28C3-C634-41AA-A0E7-1E5DC160A54F}" destId="{932784F9-DAA7-4D83-904C-E2518DA25024}" srcOrd="0" destOrd="0" presId="urn:microsoft.com/office/officeart/2005/8/layout/cycle4#1"/>
    <dgm:cxn modelId="{5EE2B4F9-6AD6-44D7-8EE6-C5EB110E1376}" type="presOf" srcId="{626B0365-3251-475F-BDB9-A7F3A74540CC}" destId="{41FBD4E5-D527-46F9-86A7-A21E78F66641}" srcOrd="0" destOrd="0" presId="urn:microsoft.com/office/officeart/2005/8/layout/cycle4#1"/>
    <dgm:cxn modelId="{B3F1102E-E7A5-497F-AACC-3D2E673CA88F}" type="presParOf" srcId="{8FDF5E2C-3FD5-4AC6-8BF3-72400377FF23}" destId="{9B68A5A2-F7A1-4D37-A780-CCFADE04F046}" srcOrd="0" destOrd="0" presId="urn:microsoft.com/office/officeart/2005/8/layout/cycle4#1"/>
    <dgm:cxn modelId="{ABB8C0FA-E2A7-43C4-B693-FD5DCFE22DC3}" type="presParOf" srcId="{9B68A5A2-F7A1-4D37-A780-CCFADE04F046}" destId="{E1DF9EEF-13ED-4547-9363-91956409649E}" srcOrd="0" destOrd="0" presId="urn:microsoft.com/office/officeart/2005/8/layout/cycle4#1"/>
    <dgm:cxn modelId="{A3E91715-01E9-4E67-9223-9E7F22D4C5C1}" type="presParOf" srcId="{8FDF5E2C-3FD5-4AC6-8BF3-72400377FF23}" destId="{87C4FB9A-7944-44F9-ADB8-21A4CC239583}" srcOrd="1" destOrd="0" presId="urn:microsoft.com/office/officeart/2005/8/layout/cycle4#1"/>
    <dgm:cxn modelId="{75F3F88E-CCE8-4D96-978C-A2B3AAE3F059}" type="presParOf" srcId="{87C4FB9A-7944-44F9-ADB8-21A4CC239583}" destId="{4057FE0C-D157-4473-B98F-67FDE465A781}" srcOrd="0" destOrd="0" presId="urn:microsoft.com/office/officeart/2005/8/layout/cycle4#1"/>
    <dgm:cxn modelId="{2217C181-F839-42BD-86AF-FC71AA5A02A9}" type="presParOf" srcId="{87C4FB9A-7944-44F9-ADB8-21A4CC239583}" destId="{932784F9-DAA7-4D83-904C-E2518DA25024}" srcOrd="1" destOrd="0" presId="urn:microsoft.com/office/officeart/2005/8/layout/cycle4#1"/>
    <dgm:cxn modelId="{D1838EA3-94E9-461B-9A34-05B93F64C2EC}" type="presParOf" srcId="{87C4FB9A-7944-44F9-ADB8-21A4CC239583}" destId="{41FBD4E5-D527-46F9-86A7-A21E78F66641}" srcOrd="2" destOrd="0" presId="urn:microsoft.com/office/officeart/2005/8/layout/cycle4#1"/>
    <dgm:cxn modelId="{7F94E9FD-8A91-4464-BA71-E2E4CC3930DC}" type="presParOf" srcId="{87C4FB9A-7944-44F9-ADB8-21A4CC239583}" destId="{1673823A-BF7E-4A9A-8E5F-1322B2F57BE2}" srcOrd="3" destOrd="0" presId="urn:microsoft.com/office/officeart/2005/8/layout/cycle4#1"/>
    <dgm:cxn modelId="{E3F69907-31D2-4CEB-9512-13012779614F}" type="presParOf" srcId="{87C4FB9A-7944-44F9-ADB8-21A4CC239583}" destId="{1B4C1F47-A3F8-466F-903A-54AF12133C6A}" srcOrd="4" destOrd="0" presId="urn:microsoft.com/office/officeart/2005/8/layout/cycle4#1"/>
    <dgm:cxn modelId="{1D262371-F19A-4B5A-97C9-6CDD5C3B2945}" type="presParOf" srcId="{8FDF5E2C-3FD5-4AC6-8BF3-72400377FF23}" destId="{7BD13B4D-85E1-4DCB-95FD-490A7D78696C}" srcOrd="2" destOrd="0" presId="urn:microsoft.com/office/officeart/2005/8/layout/cycle4#1"/>
    <dgm:cxn modelId="{EC1CE735-B270-4DCE-9010-C231ACBB3425}" type="presParOf" srcId="{8FDF5E2C-3FD5-4AC6-8BF3-72400377FF23}" destId="{2D7A17E6-0339-4BDB-966A-532FFD983C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7FE0C-D157-4473-B98F-67FDE465A781}">
      <dsp:nvSpPr>
        <dsp:cNvPr id="0" name=""/>
        <dsp:cNvSpPr/>
      </dsp:nvSpPr>
      <dsp:spPr>
        <a:xfrm>
          <a:off x="510411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Resource Network</a:t>
          </a:r>
        </a:p>
      </dsp:txBody>
      <dsp:txXfrm>
        <a:off x="823125" y="897310"/>
        <a:ext cx="754957" cy="754957"/>
      </dsp:txXfrm>
    </dsp:sp>
    <dsp:sp modelId="{932784F9-DAA7-4D83-904C-E2518DA25024}">
      <dsp:nvSpPr>
        <dsp:cNvPr id="0" name=""/>
        <dsp:cNvSpPr/>
      </dsp:nvSpPr>
      <dsp:spPr>
        <a:xfrm rot="5400000">
          <a:off x="1627397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Learning Assistant</a:t>
          </a:r>
        </a:p>
      </dsp:txBody>
      <dsp:txXfrm rot="-5400000">
        <a:off x="1627397" y="897310"/>
        <a:ext cx="754957" cy="754957"/>
      </dsp:txXfrm>
    </dsp:sp>
    <dsp:sp modelId="{41FBD4E5-D527-46F9-86A7-A21E78F66641}">
      <dsp:nvSpPr>
        <dsp:cNvPr id="0" name=""/>
        <dsp:cNvSpPr/>
      </dsp:nvSpPr>
      <dsp:spPr>
        <a:xfrm rot="10800000">
          <a:off x="1627397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Automate Skills Dev.</a:t>
          </a:r>
          <a:endParaRPr lang="en-US" sz="1000" kern="1200" dirty="0"/>
        </a:p>
      </dsp:txBody>
      <dsp:txXfrm rot="10800000">
        <a:off x="1627397" y="1701582"/>
        <a:ext cx="754957" cy="754957"/>
      </dsp:txXfrm>
    </dsp:sp>
    <dsp:sp modelId="{1673823A-BF7E-4A9A-8E5F-1322B2F57BE2}">
      <dsp:nvSpPr>
        <dsp:cNvPr id="0" name=""/>
        <dsp:cNvSpPr/>
      </dsp:nvSpPr>
      <dsp:spPr>
        <a:xfrm rot="16200000">
          <a:off x="510411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Personal Learning Records</a:t>
          </a:r>
          <a:endParaRPr lang="en-US" sz="1000" kern="1200" dirty="0"/>
        </a:p>
      </dsp:txBody>
      <dsp:txXfrm rot="5400000">
        <a:off x="823125" y="1701582"/>
        <a:ext cx="754957" cy="754957"/>
      </dsp:txXfrm>
    </dsp:sp>
    <dsp:sp modelId="{7BD13B4D-85E1-4DCB-95FD-490A7D78696C}">
      <dsp:nvSpPr>
        <dsp:cNvPr id="0" name=""/>
        <dsp:cNvSpPr/>
      </dsp:nvSpPr>
      <dsp:spPr>
        <a:xfrm>
          <a:off x="76201" y="7832"/>
          <a:ext cx="3053076" cy="3261197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D7A17E6-0339-4BDB-966A-532FFD983C75}">
      <dsp:nvSpPr>
        <dsp:cNvPr id="0" name=""/>
        <dsp:cNvSpPr/>
      </dsp:nvSpPr>
      <dsp:spPr>
        <a:xfrm rot="10800000">
          <a:off x="73914" y="241231"/>
          <a:ext cx="3042920" cy="2903934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77356-4BB8-456A-AA9C-A14E2594534F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07AE-B8CD-43A9-BB20-D007654EF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3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2E9206-2468-4F0C-B908-169CE8B6EF2C}" type="datetimeFigureOut">
              <a:rPr lang="en-US" smtClean="0"/>
              <a:pPr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BDCAC9-656E-44D4-A4E0-697FA8020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two</a:t>
            </a:r>
            <a:r>
              <a:rPr lang="en-US" baseline="0" dirty="0" smtClean="0"/>
              <a:t> phases mentioned earlier are overlapping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Overall opportunity cost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25 job groups representing 21% of employment in Canada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 smtClean="0">
              <a:solidFill>
                <a:schemeClr val="tx1"/>
              </a:solidFill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F</a:t>
            </a: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ormal modes of education and training can’t keep pace with the changing environment: 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$3000 course over a weekend to Houston – too little,</a:t>
            </a:r>
            <a:r>
              <a:rPr lang="en-CA" sz="1200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 too expensive, too late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Traditional platforms focus on the organizations using them.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And they are based on the one size fits all mentality (just like traditional education)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Emphasize that it’s personal and you carry it with you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Note</a:t>
            </a:r>
            <a:r>
              <a:rPr lang="en-US" baseline="0" dirty="0" smtClean="0"/>
              <a:t> that it’s a network – we don’t put everything in one package, but develop an infrastructure that links relevant resources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types of things, not just courses: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Access to learning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Calling cards and communication tools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Credentials, permits and licenses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owns existing component technologies that de-risk solution development and reduce time to market: TRL range from 3 to 9.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These are not technologies owned or likely to be developed by either O&amp;G or learning technology industries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Expertise. NRC is a globally recognized leader in emerging learning technologies with a proven track record of forecasting where technology will be years in advance of the field.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Because we aren’t in the business of selling oil, software or content, we can provide a crucial horizontal link between the enterprises that do.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has successfully developed, transferred and licensed learning technologies to solution providers, such as with Desire2Learn Inc.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A lot of movement and interest in the sector 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D2L - </a:t>
            </a:r>
            <a:r>
              <a:rPr lang="en-US" dirty="0" smtClean="0"/>
              <a:t>$80-million from</a:t>
            </a:r>
            <a:r>
              <a:rPr lang="en-US" baseline="0" dirty="0" smtClean="0"/>
              <a:t> </a:t>
            </a:r>
            <a:r>
              <a:rPr lang="en-US" dirty="0" smtClean="0"/>
              <a:t> OMERS Ventures, the venture capital arm of the $55-billion pension giant, and New Enterprise Associates, a U.S.-based VC firm with about $11-billion in committed capital that has funded more than 650 companies.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smtClean="0"/>
              <a:t>Blackboard – taken private by Providence Equity Partners for about $1.64-billion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We fit in the Management Systems box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work with providers and distributors</a:t>
            </a: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to develop services, understand client needs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LMS – a lot of players, difficult to be first mover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very dependent on end-user needs but bound by legacy systems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w</a:t>
            </a: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e’ll work mostly with the Oil &amp; Gas end users (to satisfy their needs)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will help partners expand beyond to other verticals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partners within these two boxes will be chosen on their ability to invest and deliver.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CA" sz="1200" dirty="0" smtClean="0">
              <a:effectLst/>
              <a:latin typeface="+mn-lt"/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6A2DE-5163-45B6-B72C-CCB0301DF4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="0" dirty="0" smtClean="0">
                <a:effectLst/>
                <a:latin typeface="+mn-lt"/>
                <a:ea typeface="Calibri"/>
                <a:cs typeface="Times New Roman"/>
              </a:rPr>
              <a:t>the solution would consist of the main components as shown on the slide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Resource Repository Network – will create a resource graph from multiple sources and multiple formats including live and dynamic data such as oilfield data, refinery instrumentation, or Oil and Gas market information.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Automated Competence Development And Recognition – whereas existing recommender systems depend on manually defined metrics, this system will detect new and emerging competences and automatically assess employee performance.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Record - this project will define how we represent, capture, and leverage user activity, including ratings, test results, performance measures, and the like, in a distributed learning and work environment.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Assistant – this project will develop an integrated learning appliance, a mechanism for looking up or finding references or resources inside other programs or environments.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Learning as a Cloud Service - will create a distributed learning layer, which is mechanism for working with data no matter where it is stored, through desktop, mobile and other devices.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90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with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with two column and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6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7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1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0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2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3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76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2 column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4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1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- blank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gradi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648200"/>
            <a:ext cx="54102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Name, Title</a:t>
            </a:r>
            <a:br>
              <a:rPr lang="en-US" dirty="0" smtClean="0"/>
            </a:br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12" name="Picture 11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-bkgrnd2.pn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invGray">
          <a:xfrm>
            <a:off x="0" y="0"/>
            <a:ext cx="9144000" cy="682697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None/>
        <a:defRPr sz="1800" b="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apps.cc.umanitoba.ca/moodle/course/view.php?id=20" TargetMode="External"/><Relationship Id="rId5" Type="http://schemas.openxmlformats.org/officeDocument/2006/relationships/hyperlink" Target="http://connect.downes.ca/cgi-bin/archive.cgi?page=thedaily.htm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connect.downes.ca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hange.mooc.ca/" TargetMode="External"/><Relationship Id="rId5" Type="http://schemas.openxmlformats.org/officeDocument/2006/relationships/hyperlink" Target="http://edfuture.net/" TargetMode="Externa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www.ai-class.com/" TargetMode="External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hyperlink" Target="http://ds106.us/history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www.coursera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cogdogblog.com/2009/06/29/arrff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cid:image002.png@01CE2A35.A2E5B7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x28newblog.blog.uni-heidelberg.de/2008/09/06/cck08-first-impression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1"/>
            <a:ext cx="6781800" cy="2686050"/>
          </a:xfrm>
        </p:spPr>
        <p:txBody>
          <a:bodyPr>
            <a:noAutofit/>
          </a:bodyPr>
          <a:lstStyle/>
          <a:p>
            <a:r>
              <a:rPr lang="en-CA" sz="5400" smtClean="0"/>
              <a:t>Design Elements in a Personal Learning Environment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smtClean="0"/>
              <a:t>Stephen Downes</a:t>
            </a:r>
          </a:p>
          <a:p>
            <a:r>
              <a:rPr lang="en-US" sz="1600" smtClean="0"/>
              <a:t>March 5, 2015</a:t>
            </a:r>
            <a:endParaRPr lang="en-US" sz="1600" dirty="0"/>
          </a:p>
        </p:txBody>
      </p:sp>
      <p:pic>
        <p:nvPicPr>
          <p:cNvPr id="1026" name="Picture 2" descr="http://eli.elc.edu.sa/2015/sites/all/themes/eli2015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4572004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oogle.com/images?q=tbn:ANd9GcTBjb--B3FSflNfAvE2kIROt_Vxc4nSA9gFlWM6Dc-oxZjh-L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45" y="2331720"/>
            <a:ext cx="3870710" cy="28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4550" y="1904999"/>
            <a:ext cx="210552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Autonomy</a:t>
            </a:r>
          </a:p>
          <a:p>
            <a:r>
              <a:rPr lang="en-US" sz="2000" dirty="0"/>
              <a:t>- Choice of contents</a:t>
            </a:r>
          </a:p>
          <a:p>
            <a:r>
              <a:rPr lang="en-US" sz="2000" dirty="0"/>
              <a:t>- Personal learning</a:t>
            </a:r>
          </a:p>
          <a:p>
            <a:r>
              <a:rPr lang="en-US" sz="2000" dirty="0"/>
              <a:t>- No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043" y="3886199"/>
            <a:ext cx="23444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Diversity</a:t>
            </a:r>
          </a:p>
          <a:p>
            <a:r>
              <a:rPr lang="en-US" sz="2000" dirty="0"/>
              <a:t>- Multiple tools</a:t>
            </a:r>
          </a:p>
          <a:p>
            <a:r>
              <a:rPr lang="en-US" sz="2000" dirty="0"/>
              <a:t>- Individual perspective</a:t>
            </a:r>
          </a:p>
          <a:p>
            <a:r>
              <a:rPr lang="en-US" sz="2000" dirty="0"/>
              <a:t>- Varied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1" y="1828800"/>
            <a:ext cx="2051384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Openness</a:t>
            </a:r>
          </a:p>
          <a:p>
            <a:r>
              <a:rPr lang="en-US" sz="2000" dirty="0"/>
              <a:t>- Open access</a:t>
            </a:r>
          </a:p>
          <a:p>
            <a:r>
              <a:rPr lang="en-US" sz="2000" dirty="0"/>
              <a:t>- Open content</a:t>
            </a:r>
          </a:p>
          <a:p>
            <a:r>
              <a:rPr lang="en-US" sz="2000" dirty="0"/>
              <a:t>- Open activities</a:t>
            </a:r>
          </a:p>
          <a:p>
            <a:r>
              <a:rPr lang="en-US" sz="2000" dirty="0"/>
              <a:t>- Open assessment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4343400"/>
            <a:ext cx="2962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Interactivity</a:t>
            </a:r>
          </a:p>
          <a:p>
            <a:r>
              <a:rPr lang="en-US" sz="2000" dirty="0"/>
              <a:t>- Encourage communication</a:t>
            </a:r>
          </a:p>
          <a:p>
            <a:r>
              <a:rPr lang="en-US" sz="2000" dirty="0"/>
              <a:t>- Cooperative learning</a:t>
            </a:r>
          </a:p>
          <a:p>
            <a:r>
              <a:rPr lang="en-US" sz="2000" dirty="0"/>
              <a:t>- Emergent knowledge</a:t>
            </a:r>
          </a:p>
        </p:txBody>
      </p:sp>
    </p:spTree>
    <p:extLst>
      <p:ext uri="{BB962C8B-B14F-4D97-AF65-F5344CB8AC3E}">
        <p14:creationId xmlns:p14="http://schemas.microsoft.com/office/powerpoint/2010/main" val="26018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CCK08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19" y="625321"/>
            <a:ext cx="392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6" y="2186510"/>
            <a:ext cx="3510390" cy="355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2544" y="5817684"/>
            <a:ext cx="446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5"/>
              </a:rPr>
              <a:t>http://connect.downes.ca/cgi-bin/archive.cgi?page=thedaily.htm</a:t>
            </a:r>
            <a:r>
              <a:rPr lang="en-CA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0431" y="4525024"/>
            <a:ext cx="228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6"/>
              </a:rPr>
              <a:t>http://wwwapps.cc.umanitoba.ca/moodle/course/view.php?id=20</a:t>
            </a:r>
            <a:r>
              <a:rPr lang="en-CA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4347" y="5356021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2300 </a:t>
            </a:r>
            <a:r>
              <a:rPr lang="fr-FR" sz="2400" dirty="0" err="1"/>
              <a:t>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7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" y="1412776"/>
            <a:ext cx="4359400" cy="2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186468" cy="307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7594" y="5558338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2456" y="4149080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1800 </a:t>
            </a:r>
            <a:r>
              <a:rPr lang="fr-FR" dirty="0" err="1" smtClean="0"/>
              <a:t>students</a:t>
            </a:r>
            <a:endParaRPr lang="en-US" dirty="0"/>
          </a:p>
        </p:txBody>
      </p:sp>
      <p:pic>
        <p:nvPicPr>
          <p:cNvPr id="1029" name="Picture 5" descr="http://etcjournal.files.wordpress.com/2012/10/cfhe12.jpg?w=300&amp;h=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2" y="5104829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110" y="5830277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3000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8492" y="6093315"/>
            <a:ext cx="1711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http://edfuture.net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588224" y="5927670"/>
            <a:ext cx="1964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</a:t>
            </a:r>
            <a:r>
              <a:rPr lang="en-US" sz="1400" dirty="0" smtClean="0">
                <a:hlinkClick r:id="rId6"/>
              </a:rPr>
              <a:t>://change.mooc.ca/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5069" y="4420492"/>
            <a:ext cx="2188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7"/>
              </a:rPr>
              <a:t>http</a:t>
            </a:r>
            <a:r>
              <a:rPr lang="en-US" sz="1400" dirty="0" smtClean="0">
                <a:hlinkClick r:id="rId7"/>
              </a:rPr>
              <a:t>://connect.downes.ca/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400" dirty="0" smtClean="0">
                <a:solidFill>
                  <a:schemeClr val="bg1"/>
                </a:solidFill>
              </a:rPr>
              <a:t>Other Courses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MOOC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xMOOC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9592" y="19148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networks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191174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9117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tasks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1525" y="5965744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" y="2564904"/>
            <a:ext cx="2041401" cy="31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ds106.us/wiki/images/7/7b/2012-fall-s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8796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59832" y="4128255"/>
            <a:ext cx="1743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http://ds106.us/history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4" name="Picture 6" descr="http://www.blogcdn.com/www.engadget.com/media/2011/08/stanford-ai-cour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57760"/>
            <a:ext cx="2209428" cy="10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21123" y="3628877"/>
            <a:ext cx="1880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https://www.ai-class.com</a:t>
            </a:r>
            <a:r>
              <a:rPr lang="en-US" sz="1200" dirty="0" smtClean="0">
                <a:hlinkClick r:id="rId7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6" name="Picture 8" descr="http://www.slate.com/content/dam/slate/blogs/future_tense/2012/09/19/online_education_coursera_adds_17_universities_aims_to_take_over_world/1348064508404.png.CROP.rectangle3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05" y="3905876"/>
            <a:ext cx="2225153" cy="13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50731" y="5261339"/>
            <a:ext cx="1907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https://www.coursera.org</a:t>
            </a:r>
            <a:r>
              <a:rPr lang="en-US" sz="1200" dirty="0" smtClean="0">
                <a:hlinkClick r:id="rId9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8" name="Picture 10" descr="https://encrypted-tbn0.gstatic.com/images?q=tbn:ANd9GcRPXjeGEQVsA0gcKv6kNLqCzSasMbAXZPBTurqo_x0_hrhdcOC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3" y="5538338"/>
            <a:ext cx="1608380" cy="12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b="0" dirty="0"/>
              <a:t>Design principles of the </a:t>
            </a:r>
            <a:r>
              <a:rPr lang="en-CA" altLang="en-US" b="0" dirty="0" err="1" smtClean="0"/>
              <a:t>cMOOC</a:t>
            </a:r>
            <a:endParaRPr lang="en-CA" altLang="en-US" b="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/>
              <a:t>Autonomy, diversity, openness, interactivity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5" y="2878138"/>
            <a:ext cx="6484144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97669" y="533400"/>
            <a:ext cx="78867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>
                <a:solidFill>
                  <a:schemeClr val="bg1"/>
                </a:solidFill>
              </a:rPr>
              <a:t>Pedagogy of the </a:t>
            </a:r>
            <a:r>
              <a:rPr lang="en-CA" altLang="en-US" dirty="0" err="1" smtClean="0">
                <a:solidFill>
                  <a:schemeClr val="bg1"/>
                </a:solidFill>
              </a:rPr>
              <a:t>cMOOC</a:t>
            </a:r>
            <a:endParaRPr lang="en-CA" altLang="en-US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7669" y="6261100"/>
            <a:ext cx="4200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altLang="en-US">
                <a:hlinkClick r:id="rId2"/>
              </a:rPr>
              <a:t>http://cogdogblog.com/2009/06/29/arrff/</a:t>
            </a:r>
            <a:r>
              <a:rPr lang="en-CA" altLang="en-US"/>
              <a:t> </a:t>
            </a:r>
          </a:p>
        </p:txBody>
      </p:sp>
      <p:pic>
        <p:nvPicPr>
          <p:cNvPr id="18436" name="Picture 2" descr="arr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9" y="1131889"/>
            <a:ext cx="485536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1691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1350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4871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MOOC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742072" y="3259121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6934200" y="3198223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8600" y="23622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2600" y="2664823"/>
            <a:ext cx="21336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2446" y="2588623"/>
            <a:ext cx="1905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8800" y="3716321"/>
            <a:ext cx="480060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3581400" y="4953000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52600" y="4092298"/>
            <a:ext cx="16764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400" y="2145268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First student creates resource and sends info to course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77373" y="2334679"/>
            <a:ext cx="285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Second student sees resource info in newsletter and RSS feed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5194" y="3250191"/>
            <a:ext cx="221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3. Second student accesses the resource directly 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2446" y="5029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 Second student finds link to third student’s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3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Provider Perspective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7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65" y="2869339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8" y="2214124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6" y="4816199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6019800" y="2115796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858000" y="2145042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6328853" y="297180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7239000" y="2869339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2971800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9600" y="2869339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81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239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43600" y="4953000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91000" y="4343400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2710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797456" y="2223008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55609" y="5098129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Course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508980" y="1930510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Subscribed</a:t>
            </a:r>
          </a:p>
          <a:p>
            <a:r>
              <a:rPr lang="en-US" dirty="0" smtClean="0"/>
              <a:t>students</a:t>
            </a:r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94" y="3038851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26397" y="5577079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Live online events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83611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Event recordings</a:t>
            </a:r>
            <a:endParaRPr lang="en-US" dirty="0"/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94" y="3315591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4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Student’s Perspective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4263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2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2777490" y="275151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777490" y="41231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3546440" y="1797984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749040" y="47327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318216" y="4625968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677194" y="313904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931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49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2065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34890" y="3818311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097468" y="3894511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34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291840" y="3009471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63640" y="3396999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35040" y="1989511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749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69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05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091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205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81" y="4990670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4199310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075111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2000" y="57150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8885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6656"/>
            <a:ext cx="1651000" cy="121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68717"/>
            <a:ext cx="2319045" cy="251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Problem: </a:t>
            </a:r>
            <a:br>
              <a:rPr lang="en-US" smtClean="0"/>
            </a:br>
            <a:r>
              <a:rPr lang="en-US" smtClean="0"/>
              <a:t>The Skills Shortage in Canadian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smtClean="0"/>
              <a:t>Canadian Oil and Gas (O&amp;G) sector loses $4 billion per year due to skills shortages.</a:t>
            </a:r>
          </a:p>
          <a:p>
            <a:r>
              <a:rPr lang="en-CA" smtClean="0"/>
              <a:t>Skilled and professional unemployment rate less than 1%. </a:t>
            </a:r>
          </a:p>
          <a:p>
            <a:r>
              <a:rPr lang="en-CA" smtClean="0"/>
              <a:t>Training current and prospective employees time-consuming and expensive.</a:t>
            </a:r>
            <a:endParaRPr lang="en-CA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1676400"/>
            <a:ext cx="2714625" cy="18404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82883" y="1752600"/>
            <a:ext cx="914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</a:rPr>
              <a:t>August 26, 2013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13100"/>
            <a:ext cx="2453963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48" y="4953000"/>
            <a:ext cx="2947945" cy="126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3" y="3886200"/>
            <a:ext cx="2690813" cy="1280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0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35" y="228600"/>
            <a:ext cx="8382000" cy="653163"/>
          </a:xfrm>
        </p:spPr>
        <p:txBody>
          <a:bodyPr/>
          <a:lstStyle/>
          <a:p>
            <a:r>
              <a:rPr lang="en-CA" dirty="0" smtClean="0"/>
              <a:t>The design is based on putting the learner at the centre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793338" y="5398222"/>
            <a:ext cx="6922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</a:t>
            </a:r>
            <a:r>
              <a:rPr lang="en-CA" dirty="0" smtClean="0"/>
              <a:t>Tim Hand (right</a:t>
            </a:r>
            <a:r>
              <a:rPr lang="en-CA" dirty="0"/>
              <a:t>) </a:t>
            </a:r>
            <a:r>
              <a:rPr lang="en-CA" dirty="0" smtClean="0"/>
              <a:t> </a:t>
            </a:r>
          </a:p>
          <a:p>
            <a:r>
              <a:rPr lang="en-CA" dirty="0" smtClean="0">
                <a:hlinkClick r:id="rId2"/>
              </a:rPr>
              <a:t>https</a:t>
            </a:r>
            <a:r>
              <a:rPr lang="en-CA" dirty="0">
                <a:hlinkClick r:id="rId2"/>
              </a:rPr>
              <a:t>://</a:t>
            </a:r>
            <a:r>
              <a:rPr lang="en-CA" dirty="0" smtClean="0">
                <a:hlinkClick r:id="rId2"/>
              </a:rPr>
              <a:t>www.google.com/search?q=ple+diagrams</a:t>
            </a:r>
            <a:endParaRPr lang="en-CA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" y="1938528"/>
            <a:ext cx="3414172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5" y="1938529"/>
            <a:ext cx="3327644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Simplified Design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259632" y="2924944"/>
            <a:ext cx="237626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59632" y="4005064"/>
            <a:ext cx="23762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635896" y="2924944"/>
            <a:ext cx="1512168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48064" y="2924944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48064" y="4041068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1331640" y="30689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Resource Repository Network</a:t>
            </a:r>
            <a:endParaRPr lang="en-CA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7280" y="41810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Cloud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5678" y="392615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Record</a:t>
            </a:r>
            <a:endParaRPr lang="en-CA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309053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Assistant</a:t>
            </a:r>
            <a:endParaRPr lang="en-CA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20315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Automated Assessment</a:t>
            </a:r>
            <a:endParaRPr lang="en-CA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4209" y="3058389"/>
            <a:ext cx="97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1">
                    <a:lumMod val="75000"/>
                  </a:schemeClr>
                </a:solidFill>
              </a:rPr>
              <a:t>Stand-alone Cloud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59632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259632" y="5373216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6156176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6178873" y="5384802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/>
          <p:cNvCxnSpPr>
            <a:stCxn id="19" idx="0"/>
            <a:endCxn id="19" idx="2"/>
          </p:cNvCxnSpPr>
          <p:nvPr/>
        </p:nvCxnSpPr>
        <p:spPr>
          <a:xfrm>
            <a:off x="7236296" y="2060848"/>
            <a:ext cx="0" cy="6480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1640" y="21787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Repositories</a:t>
            </a:r>
            <a:endParaRPr lang="en-CA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1354312" y="544429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Cloud Storage</a:t>
            </a:r>
            <a:endParaRPr lang="en-CA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311051" y="2178718"/>
            <a:ext cx="624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App</a:t>
            </a:r>
            <a:endParaRPr lang="en-CA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9371" y="218482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API</a:t>
            </a:r>
            <a:endParaRPr lang="en-CA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300192" y="54807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Graph</a:t>
            </a:r>
            <a:endParaRPr lang="en-CA" sz="1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39752" y="2578828"/>
            <a:ext cx="0" cy="4901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39752" y="4941168"/>
            <a:ext cx="0" cy="539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876256" y="2578828"/>
            <a:ext cx="0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236296" y="2578828"/>
            <a:ext cx="216024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732240" y="5022788"/>
            <a:ext cx="0" cy="482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419872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419872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39752" y="3861048"/>
            <a:ext cx="0" cy="3199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32040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932040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Learning and Performance </a:t>
            </a:r>
            <a:r>
              <a:rPr lang="en-CA" dirty="0" smtClean="0"/>
              <a:t>Support System: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Core Technology Development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services </a:t>
            </a:r>
            <a:r>
              <a:rPr lang="en-CA" dirty="0" smtClean="0">
                <a:solidFill>
                  <a:schemeClr val="tx1"/>
                </a:solidFill>
              </a:rPr>
              <a:t>network and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Automated skills development and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Lifetime management of </a:t>
            </a: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and training records and </a:t>
            </a:r>
            <a:r>
              <a:rPr lang="en-CA" dirty="0" smtClean="0">
                <a:solidFill>
                  <a:schemeClr val="tx1"/>
                </a:solidFill>
              </a:rPr>
              <a:t>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Personal learning assistant to view, update and access training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13351"/>
              </p:ext>
            </p:extLst>
          </p:nvPr>
        </p:nvGraphicFramePr>
        <p:xfrm>
          <a:off x="5257800" y="1524000"/>
          <a:ext cx="3205480" cy="323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5105400" y="4648200"/>
            <a:ext cx="387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Learning as a cloud service and deep integration with external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690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Design and Scope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0489" y="2697488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ounded Rectangle 3"/>
          <p:cNvSpPr/>
          <p:nvPr/>
        </p:nvSpPr>
        <p:spPr>
          <a:xfrm>
            <a:off x="7955243" y="3156280"/>
            <a:ext cx="1005829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APPS</a:t>
            </a:r>
            <a:endParaRPr lang="en-CA" sz="8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3931926" y="4251951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49414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7" name="Rounded Rectangle 6"/>
          <p:cNvSpPr/>
          <p:nvPr/>
        </p:nvSpPr>
        <p:spPr>
          <a:xfrm>
            <a:off x="6217902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5486390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PLR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3931927" y="3337562"/>
            <a:ext cx="3840438" cy="457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COMMON PLATFORM</a:t>
            </a:r>
          </a:p>
          <a:p>
            <a:pPr algn="ctr"/>
            <a:r>
              <a:rPr lang="en-CA" sz="900" dirty="0" smtClean="0"/>
              <a:t>Services, Communications, Management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4754878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PCL</a:t>
            </a:r>
            <a:endParaRPr lang="en-CA" sz="900" dirty="0"/>
          </a:p>
        </p:txBody>
      </p:sp>
      <p:sp>
        <p:nvSpPr>
          <p:cNvPr id="11" name="Rounded Rectangle 10"/>
          <p:cNvSpPr/>
          <p:nvPr/>
        </p:nvSpPr>
        <p:spPr>
          <a:xfrm>
            <a:off x="3931926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RRN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2468903" y="3154684"/>
            <a:ext cx="1280160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DATA Services</a:t>
            </a:r>
            <a:endParaRPr lang="en-CA" sz="800" dirty="0" smtClean="0"/>
          </a:p>
        </p:txBody>
      </p:sp>
      <p:sp>
        <p:nvSpPr>
          <p:cNvPr id="13" name="Up-Down Arrow 12"/>
          <p:cNvSpPr/>
          <p:nvPr/>
        </p:nvSpPr>
        <p:spPr>
          <a:xfrm>
            <a:off x="4389122" y="3703318"/>
            <a:ext cx="365756" cy="54863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Up-Down Arrow 13"/>
          <p:cNvSpPr/>
          <p:nvPr/>
        </p:nvSpPr>
        <p:spPr>
          <a:xfrm rot="5400000">
            <a:off x="3703329" y="3383282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77464" y="3154683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25779" y="2697488"/>
            <a:ext cx="2160246" cy="164590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365806" y="3246122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/>
              <a:t>WORLD</a:t>
            </a:r>
          </a:p>
          <a:p>
            <a:pPr algn="ctr"/>
            <a:r>
              <a:rPr lang="fr-CA" sz="1600" b="1" dirty="0" smtClean="0"/>
              <a:t>DATA</a:t>
            </a:r>
            <a:endParaRPr lang="en-CA" sz="1600" b="1" dirty="0"/>
          </a:p>
        </p:txBody>
      </p:sp>
      <p:sp>
        <p:nvSpPr>
          <p:cNvPr id="18" name="Up-Down Arrow 17"/>
          <p:cNvSpPr/>
          <p:nvPr/>
        </p:nvSpPr>
        <p:spPr>
          <a:xfrm rot="5400000">
            <a:off x="7726644" y="3384879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ounded Rectangle 18"/>
          <p:cNvSpPr/>
          <p:nvPr/>
        </p:nvSpPr>
        <p:spPr>
          <a:xfrm>
            <a:off x="6492219" y="1600220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0" dirty="0">
                <a:solidFill>
                  <a:srgbClr val="FFFFFF"/>
                </a:solidFill>
              </a:rPr>
              <a:t>Multimodal </a:t>
            </a:r>
            <a:r>
              <a:rPr lang="en-CA" sz="750" dirty="0" err="1">
                <a:solidFill>
                  <a:srgbClr val="FFFFFF"/>
                </a:solidFill>
              </a:rPr>
              <a:t>INteractive</a:t>
            </a:r>
            <a:r>
              <a:rPr lang="en-CA" sz="750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12073" y="1600220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MOOC-REL</a:t>
            </a:r>
          </a:p>
          <a:p>
            <a:pPr algn="ctr"/>
            <a:r>
              <a:rPr lang="en-CA" sz="750" dirty="0" smtClean="0"/>
              <a:t>Massive Open Online Course </a:t>
            </a:r>
            <a:r>
              <a:rPr lang="en-CA" sz="750" dirty="0" err="1" smtClean="0"/>
              <a:t>Ressources</a:t>
            </a:r>
            <a:r>
              <a:rPr lang="en-CA" sz="750" dirty="0" smtClean="0"/>
              <a:t> </a:t>
            </a:r>
            <a:r>
              <a:rPr lang="en-CA" sz="750" dirty="0" err="1" smtClean="0"/>
              <a:t>Éducatives</a:t>
            </a:r>
            <a:r>
              <a:rPr lang="en-CA" sz="750" dirty="0" smtClean="0"/>
              <a:t> </a:t>
            </a:r>
            <a:r>
              <a:rPr lang="en-CA" sz="750" dirty="0" err="1" smtClean="0"/>
              <a:t>Libres</a:t>
            </a:r>
            <a:endParaRPr lang="en-CA" sz="750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3931927" y="1600220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WAVE</a:t>
            </a:r>
          </a:p>
          <a:p>
            <a:pPr algn="ctr"/>
            <a:r>
              <a:rPr lang="en-CA" sz="750" dirty="0" smtClean="0"/>
              <a:t>Workflow Analysis, Visualization and Enhancement</a:t>
            </a:r>
          </a:p>
        </p:txBody>
      </p:sp>
      <p:sp>
        <p:nvSpPr>
          <p:cNvPr id="22" name="Up-Down Arrow 21"/>
          <p:cNvSpPr/>
          <p:nvPr/>
        </p:nvSpPr>
        <p:spPr>
          <a:xfrm>
            <a:off x="4389122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Up-Down Arrow 22"/>
          <p:cNvSpPr/>
          <p:nvPr/>
        </p:nvSpPr>
        <p:spPr>
          <a:xfrm>
            <a:off x="5669268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6949414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6217902" y="4253550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2615" y="51816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/>
              <a:t>: </a:t>
            </a:r>
            <a:r>
              <a:rPr lang="en-US" dirty="0" smtClean="0"/>
              <a:t>Core technology </a:t>
            </a:r>
            <a:r>
              <a:rPr lang="en-US" dirty="0"/>
              <a:t>projects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dirty="0" smtClean="0"/>
              <a:t>: Implementation projects with commercial clients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</a:t>
            </a:r>
            <a:r>
              <a:rPr lang="en-US" dirty="0" smtClean="0"/>
              <a:t>: Infrastructure, other NRC programs, external services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6675097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928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CA" dirty="0" smtClean="0"/>
              <a:t>Program Organization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1523999"/>
            <a:ext cx="82488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1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Program Outline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10388" cy="48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2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 in Context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991600" cy="50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0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Collect contextual information for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Display resources of various formats, including SCORM, LTI,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Support (</a:t>
            </a:r>
            <a:r>
              <a:rPr lang="en-CA" dirty="0" err="1" smtClean="0"/>
              <a:t>scaffolded</a:t>
            </a:r>
            <a:r>
              <a:rPr lang="en-CA" dirty="0" smtClean="0"/>
              <a:t>) authoring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95116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941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627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2617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5292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5292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2031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3529309" y="2740213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3519253" y="3618602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4843508" y="3694319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4843508" y="2636912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97247" y="309538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63692" y="2141276"/>
            <a:ext cx="91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RRN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53019" y="4073654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7371" y="2157686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107" y="40494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ACDR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2565" y="204719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>
                    <a:lumMod val="50000"/>
                  </a:schemeClr>
                </a:solidFill>
              </a:rPr>
              <a:t>CF</a:t>
            </a: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1592" y="2993728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chemeClr val="bg1">
                    <a:lumMod val="50000"/>
                  </a:schemeClr>
                </a:solidFill>
              </a:rPr>
              <a:t>Standards/Communication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72632" y="3226419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Security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50573" y="3464653"/>
            <a:ext cx="1720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Distributed Architecture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9616" y="1864277"/>
            <a:ext cx="150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Representation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21" y="2178675"/>
            <a:ext cx="1536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Prototype Repository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599" y="1327459"/>
            <a:ext cx="3294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>
                <a:solidFill>
                  <a:srgbClr val="0070C0"/>
                </a:solidFill>
              </a:rPr>
              <a:t>D</a:t>
            </a:r>
            <a:r>
              <a:rPr lang="en-CA" sz="1200" b="1" i="1" dirty="0">
                <a:solidFill>
                  <a:srgbClr val="0070C0"/>
                </a:solidFill>
              </a:rPr>
              <a:t>ata, Information </a:t>
            </a:r>
            <a:r>
              <a:rPr lang="en-CA" sz="1200" b="1" i="1" dirty="0" smtClean="0">
                <a:solidFill>
                  <a:srgbClr val="0070C0"/>
                </a:solidFill>
              </a:rPr>
              <a:t>Retrieval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0532" y="1597503"/>
            <a:ext cx="328888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Cleansing/Filtering/Profiling/Processing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5660" y="4869160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Access to Network Storage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8732" y="4586162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synchronization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158" y="5159613"/>
            <a:ext cx="226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Cloud Storage and Management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81108" y="3002468"/>
            <a:ext cx="1039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Data Capture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81108" y="3218492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Security Protocols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81108" y="3417319"/>
            <a:ext cx="1810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Learning Record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46897" y="1353802"/>
            <a:ext cx="1438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Management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2991" y="1597504"/>
            <a:ext cx="2192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Search/Recommendation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08872" y="1901676"/>
            <a:ext cx="2682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Learning activity sequencing/modeling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86373" y="4745627"/>
            <a:ext cx="3657627" cy="28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TROI (Training Return on Investment) analytics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12991" y="5025920"/>
            <a:ext cx="2144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Performance Trends Algorithm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61440" y="5298112"/>
            <a:ext cx="1861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Competence Development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48264" y="5522748"/>
            <a:ext cx="168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Automated Assessment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</a:t>
            </a:r>
            <a:r>
              <a:rPr lang="en-CA" baseline="0" dirty="0" smtClean="0"/>
              <a:t> Details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73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9" y="3095037"/>
            <a:ext cx="3691175" cy="3081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Repository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825624"/>
            <a:ext cx="3875920" cy="4453255"/>
          </a:xfrm>
        </p:spPr>
        <p:txBody>
          <a:bodyPr>
            <a:normAutofit fontScale="77500" lnSpcReduction="20000"/>
          </a:bodyPr>
          <a:lstStyle/>
          <a:p>
            <a:r>
              <a:rPr lang="en-CA" sz="3800" dirty="0" smtClean="0"/>
              <a:t>Manage and discover list of sources and resources</a:t>
            </a:r>
          </a:p>
          <a:p>
            <a:r>
              <a:rPr lang="en-CA" sz="3800" dirty="0" smtClean="0"/>
              <a:t>Maintain authentication and credentials </a:t>
            </a:r>
          </a:p>
          <a:p>
            <a:r>
              <a:rPr lang="en-CA" sz="3800" dirty="0" smtClean="0"/>
              <a:t>Support APIs and metadata standards</a:t>
            </a:r>
          </a:p>
          <a:p>
            <a:r>
              <a:rPr lang="en-CA" sz="3800" dirty="0" smtClean="0"/>
              <a:t>Gather, analyze and sort resources and/or metadata 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5" y="1825626"/>
            <a:ext cx="3224946" cy="30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sset6.wellmedia.ca/i/f113e301000939ee16a7581a94865ef7_ra,w403,h403_pa,w403,h4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73290"/>
            <a:ext cx="4448175" cy="44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</a:t>
            </a:r>
            <a:br>
              <a:rPr lang="en-US" dirty="0"/>
            </a:br>
            <a:r>
              <a:rPr lang="en-US" dirty="0"/>
              <a:t>Personal </a:t>
            </a:r>
            <a:r>
              <a:rPr lang="en-CA" dirty="0"/>
              <a:t>Learning and Performance Support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1945" y="3726871"/>
            <a:ext cx="5870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Individual learning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Context-aware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Searchable and verifiable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Tailored to industry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Always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Point of need performance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5592" y="1752600"/>
            <a:ext cx="3410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Single point of access to all skills development and training needs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86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430" y="1600200"/>
            <a:ext cx="4928570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Synchronized cloud data services (including </a:t>
            </a:r>
            <a:r>
              <a:rPr lang="en-CA" sz="2800" dirty="0" err="1" smtClean="0"/>
              <a:t>Owncloud</a:t>
            </a:r>
            <a:r>
              <a:rPr lang="en-CA" sz="2800" dirty="0" smtClean="0"/>
              <a:t>) to support data portability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7" y="3351943"/>
            <a:ext cx="4344044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1" y="2177898"/>
            <a:ext cx="3759428" cy="4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Cloud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8616" y="1825625"/>
            <a:ext cx="3767328" cy="4351338"/>
          </a:xfrm>
        </p:spPr>
        <p:txBody>
          <a:bodyPr>
            <a:noAutofit/>
          </a:bodyPr>
          <a:lstStyle/>
          <a:p>
            <a:r>
              <a:rPr lang="en-CA" dirty="0"/>
              <a:t>Manage </a:t>
            </a:r>
            <a:r>
              <a:rPr lang="en-CA" dirty="0" smtClean="0"/>
              <a:t>list </a:t>
            </a:r>
            <a:r>
              <a:rPr lang="en-CA" dirty="0"/>
              <a:t>of </a:t>
            </a:r>
            <a:r>
              <a:rPr lang="en-CA" dirty="0" smtClean="0"/>
              <a:t>local and remote storage systems</a:t>
            </a:r>
            <a:endParaRPr lang="en-CA" dirty="0"/>
          </a:p>
          <a:p>
            <a:r>
              <a:rPr lang="en-CA" dirty="0" smtClean="0"/>
              <a:t>Maintain security, encryption, </a:t>
            </a:r>
            <a:r>
              <a:rPr lang="en-CA" dirty="0"/>
              <a:t>authentication and credentials </a:t>
            </a:r>
          </a:p>
          <a:p>
            <a:r>
              <a:rPr lang="en-CA" dirty="0" smtClean="0"/>
              <a:t>Include local or personal device storage</a:t>
            </a:r>
            <a:endParaRPr lang="en-CA" dirty="0"/>
          </a:p>
          <a:p>
            <a:r>
              <a:rPr lang="en-CA" dirty="0" smtClean="0"/>
              <a:t>Manage and synchronize resource sets and data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4" y="1690689"/>
            <a:ext cx="2599686" cy="228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9" y="3875611"/>
            <a:ext cx="3988642" cy="24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9" y="1905919"/>
            <a:ext cx="5566035" cy="1412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Projection of learning services into multiple platforms</a:t>
            </a:r>
            <a:endParaRPr lang="en-C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3237875"/>
            <a:ext cx="5599763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36" y="1905919"/>
            <a:ext cx="241247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Collect contextual information for system</a:t>
            </a:r>
          </a:p>
          <a:p>
            <a:r>
              <a:rPr lang="en-CA" sz="3200" dirty="0" smtClean="0"/>
              <a:t>Display resources of various formats, including SCORM, LTI, etc.</a:t>
            </a:r>
          </a:p>
          <a:p>
            <a:r>
              <a:rPr lang="en-CA" sz="3200" dirty="0" smtClean="0"/>
              <a:t>Support (</a:t>
            </a:r>
            <a:r>
              <a:rPr lang="en-CA" sz="3200" dirty="0" err="1" smtClean="0"/>
              <a:t>scaffolded</a:t>
            </a:r>
            <a:r>
              <a:rPr lang="en-CA" sz="3200" dirty="0" smtClean="0"/>
              <a:t>) authoring environments</a:t>
            </a:r>
          </a:p>
          <a:p>
            <a:r>
              <a:rPr lang="en-CA" sz="3200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06715"/>
            <a:ext cx="7886700" cy="11702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Connecting to real learning and workplace environments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48685"/>
            <a:ext cx="5527564" cy="41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1" y="6176963"/>
            <a:ext cx="479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4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4646165"/>
            <a:ext cx="2706665" cy="1585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Competency Recognition and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648327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Import or create competency definitions</a:t>
            </a:r>
          </a:p>
          <a:p>
            <a:r>
              <a:rPr lang="en-CA" sz="3200" dirty="0" smtClean="0"/>
              <a:t>Analyze interactions for skills and learning gaps</a:t>
            </a:r>
          </a:p>
          <a:p>
            <a:r>
              <a:rPr lang="en-CA" sz="3200" dirty="0" smtClean="0"/>
              <a:t>Support development of learning plans</a:t>
            </a:r>
          </a:p>
          <a:p>
            <a:r>
              <a:rPr lang="en-CA" sz="3200" dirty="0" smtClean="0"/>
              <a:t>Provide resource and service  recommendations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24" y="1825625"/>
            <a:ext cx="2782062" cy="28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3" y="1948840"/>
            <a:ext cx="3057994" cy="20611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18" y="1295400"/>
            <a:ext cx="8264265" cy="7948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400" dirty="0" smtClean="0"/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9" y="369413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340" y="1916832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729163"/>
            <a:ext cx="2643842" cy="2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68" y="4939592"/>
            <a:ext cx="7886700" cy="12473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The Personal Learning Record – data owned by the individual, shared only with permissions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736811"/>
            <a:ext cx="5368177" cy="4045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902" y="6186951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hlinkClick r:id="rId3"/>
              </a:rPr>
              <a:t>http://halfanhour.blogspot.de/2014/12/eportfolios-and-badges-workshop-oeb14.html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001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Personal Learning Record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864" y="1825624"/>
            <a:ext cx="6528816" cy="4699719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chemeClr val="tx1"/>
                </a:solidFill>
              </a:rPr>
              <a:t>Collect full record of interactions with all resources, external systems 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Support learning activity data exchange formats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</a:t>
            </a:r>
            <a:r>
              <a:rPr lang="en-CA" sz="2800" dirty="0" err="1" smtClean="0">
                <a:solidFill>
                  <a:schemeClr val="tx1"/>
                </a:solidFill>
              </a:rPr>
              <a:t>xAPI</a:t>
            </a:r>
            <a:r>
              <a:rPr lang="en-CA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Collect and present a person’s personal portfolio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Display certifications and credentials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badges)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Maintain 3</a:t>
            </a:r>
            <a:r>
              <a:rPr lang="en-CA" sz="2800" baseline="30000" dirty="0" smtClean="0">
                <a:solidFill>
                  <a:schemeClr val="tx1"/>
                </a:solidFill>
              </a:rPr>
              <a:t>rd</a:t>
            </a:r>
            <a:r>
              <a:rPr lang="en-CA" sz="2800" dirty="0" smtClean="0">
                <a:solidFill>
                  <a:schemeClr val="tx1"/>
                </a:solidFill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81010"/>
            <a:ext cx="1218438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n-lt"/>
              </a:rPr>
              <a:t>Relevant PLR Projects</a:t>
            </a:r>
            <a:endParaRPr lang="en-CA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739" y="1569013"/>
            <a:ext cx="3687362" cy="4956331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Manchester PLE </a:t>
            </a:r>
            <a:r>
              <a:rPr lang="en-CA" sz="2800" dirty="0" smtClean="0">
                <a:solidFill>
                  <a:schemeClr val="tx1"/>
                </a:solidFill>
              </a:rPr>
              <a:t>Project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Responsive Open Learning Environments (ROLE) </a:t>
            </a:r>
            <a:r>
              <a:rPr lang="en-CA" sz="1800" dirty="0">
                <a:solidFill>
                  <a:schemeClr val="tx1"/>
                </a:solidFill>
                <a:hlinkClick r:id="rId2"/>
              </a:rPr>
              <a:t>http://www.role-project.eu/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</a:p>
          <a:p>
            <a:r>
              <a:rPr lang="en-CA" sz="2800" dirty="0">
                <a:solidFill>
                  <a:schemeClr val="tx1"/>
                </a:solidFill>
              </a:rPr>
              <a:t>Known </a:t>
            </a:r>
            <a:r>
              <a:rPr lang="en-CA" sz="1800" dirty="0">
                <a:solidFill>
                  <a:schemeClr val="tx1"/>
                </a:solidFill>
                <a:hlinkClick r:id="rId3"/>
              </a:rPr>
              <a:t>http://withknown.com/</a:t>
            </a:r>
            <a:endParaRPr lang="en-CA" sz="1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Learning Locker  </a:t>
            </a:r>
            <a:r>
              <a:rPr lang="en-CA" sz="1800" dirty="0">
                <a:solidFill>
                  <a:schemeClr val="tx1"/>
                </a:solidFill>
                <a:hlinkClick r:id="rId4"/>
              </a:rPr>
              <a:t>http://learninglocker.net/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 err="1">
                <a:solidFill>
                  <a:schemeClr val="tx1"/>
                </a:solidFill>
              </a:rPr>
              <a:t>Mahara</a:t>
            </a:r>
            <a:r>
              <a:rPr lang="en-CA" sz="2800" dirty="0">
                <a:solidFill>
                  <a:schemeClr val="tx1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  <a:hlinkClick r:id="rId5"/>
              </a:rPr>
              <a:t>https://mahara.org/</a:t>
            </a:r>
            <a:r>
              <a:rPr lang="en-CA" sz="16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637" y="1772816"/>
            <a:ext cx="3617594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943600"/>
            <a:ext cx="32255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hlinkClick r:id="rId7"/>
              </a:rPr>
              <a:t>http://personalis.wikispaces.com/PLE+Projects</a:t>
            </a:r>
            <a:r>
              <a:rPr lang="en-CA" sz="11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077072"/>
            <a:ext cx="279081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NRC? Our </a:t>
            </a:r>
            <a:r>
              <a:rPr lang="en-US" dirty="0"/>
              <a:t>Distinct Leverage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38800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NRC is </a:t>
            </a:r>
            <a:r>
              <a:rPr lang="en-CA" dirty="0">
                <a:solidFill>
                  <a:schemeClr val="tx1"/>
                </a:solidFill>
              </a:rPr>
              <a:t>a globally recognized leader in emerging learning </a:t>
            </a:r>
            <a:r>
              <a:rPr lang="en-CA" dirty="0" smtClean="0">
                <a:solidFill>
                  <a:schemeClr val="tx1"/>
                </a:solidFill>
              </a:rPr>
              <a:t>technologies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Not core competencies for target clients</a:t>
            </a:r>
          </a:p>
          <a:p>
            <a:pPr marL="804863" lvl="1" indent="-342900"/>
            <a:r>
              <a:rPr lang="en-CA" dirty="0">
                <a:solidFill>
                  <a:schemeClr val="tx1"/>
                </a:solidFill>
              </a:rPr>
              <a:t>LPSS </a:t>
            </a:r>
            <a:r>
              <a:rPr lang="en-CA" dirty="0" smtClean="0">
                <a:solidFill>
                  <a:schemeClr val="tx1"/>
                </a:solidFill>
              </a:rPr>
              <a:t>benefits </a:t>
            </a:r>
            <a:r>
              <a:rPr lang="en-CA" dirty="0">
                <a:solidFill>
                  <a:schemeClr val="tx1"/>
                </a:solidFill>
              </a:rPr>
              <a:t>from </a:t>
            </a:r>
            <a:r>
              <a:rPr lang="en-CA" dirty="0" smtClean="0">
                <a:solidFill>
                  <a:schemeClr val="tx1"/>
                </a:solidFill>
              </a:rPr>
              <a:t>NRC’s </a:t>
            </a:r>
            <a:r>
              <a:rPr lang="en-CA" dirty="0">
                <a:solidFill>
                  <a:schemeClr val="tx1"/>
                </a:solidFill>
              </a:rPr>
              <a:t>research in other fields</a:t>
            </a:r>
            <a:endParaRPr lang="en-CA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NRC is deeply connected to the e-learning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University researchers </a:t>
            </a:r>
            <a:r>
              <a:rPr lang="en-CA" dirty="0">
                <a:solidFill>
                  <a:schemeClr val="tx1"/>
                </a:solidFill>
              </a:rPr>
              <a:t>not driven to spend the time with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NRC by contrast has collaboration and commercialization experience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Neutral broker reduces risk to technology development partners</a:t>
            </a:r>
          </a:p>
        </p:txBody>
      </p:sp>
      <p:pic>
        <p:nvPicPr>
          <p:cNvPr id="2050" name="Picture 2" descr="http://www.nrc-cnrc.gc.ca/obj/images/home/feature_eureka01_sp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rc-cnrc.gc.ca/obj/images/home/dtapp_pp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5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1066385"/>
          </a:xfrm>
        </p:spPr>
        <p:txBody>
          <a:bodyPr/>
          <a:lstStyle/>
          <a:p>
            <a:r>
              <a:rPr lang="en-CA" dirty="0" smtClean="0"/>
              <a:t>Implementation – from MOOC to Personal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5105"/>
            <a:ext cx="7886700" cy="4201858"/>
          </a:xfrm>
        </p:spPr>
        <p:txBody>
          <a:bodyPr>
            <a:normAutofit/>
          </a:bodyPr>
          <a:lstStyle/>
          <a:p>
            <a:r>
              <a:rPr lang="en-CA" sz="2400" dirty="0" smtClean="0"/>
              <a:t>MOOC-REL (OIF)</a:t>
            </a:r>
          </a:p>
          <a:p>
            <a:r>
              <a:rPr lang="en-CA" sz="2400" dirty="0" smtClean="0"/>
              <a:t>ALECSO</a:t>
            </a:r>
          </a:p>
          <a:p>
            <a:r>
              <a:rPr lang="en-CA" sz="2400" dirty="0" smtClean="0"/>
              <a:t>MINT</a:t>
            </a:r>
          </a:p>
          <a:p>
            <a:r>
              <a:rPr lang="en-CA" dirty="0" smtClean="0"/>
              <a:t>PCO Badges</a:t>
            </a:r>
          </a:p>
          <a:p>
            <a:r>
              <a:rPr lang="en-CA" sz="2400" dirty="0" smtClean="0"/>
              <a:t>TSILE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2Sim Simulator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Workplace T&amp;D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78" y="1975105"/>
            <a:ext cx="4313950" cy="2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Implementation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/>
              <a:t>Ultimately, the objective is to support individual learning in a network</a:t>
            </a:r>
            <a:endParaRPr lang="en-CA" sz="2800" dirty="0"/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7385" y="5864210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07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564105"/>
            <a:ext cx="8246088" cy="4435711"/>
          </a:xfrm>
        </p:spPr>
        <p:txBody>
          <a:bodyPr>
            <a:normAutofit/>
          </a:bodyPr>
          <a:lstStyle/>
          <a:p>
            <a:r>
              <a:rPr lang="en-CA" sz="3000" dirty="0" smtClean="0"/>
              <a:t>It’s not one big thing…</a:t>
            </a:r>
          </a:p>
          <a:p>
            <a:r>
              <a:rPr lang="en-CA" sz="3000" dirty="0" smtClean="0"/>
              <a:t>… but a set of many small things</a:t>
            </a:r>
          </a:p>
          <a:p>
            <a:r>
              <a:rPr lang="en-CA" sz="3000" dirty="0" smtClean="0"/>
              <a:t>Tasks that are simple in an enterprise system…</a:t>
            </a:r>
          </a:p>
          <a:p>
            <a:pPr lvl="1"/>
            <a:r>
              <a:rPr lang="en-CA" sz="2600" dirty="0" smtClean="0"/>
              <a:t>Like data storage</a:t>
            </a:r>
          </a:p>
          <a:p>
            <a:pPr lvl="1"/>
            <a:r>
              <a:rPr lang="en-CA" sz="2600" dirty="0" smtClean="0"/>
              <a:t>Like content distribution</a:t>
            </a:r>
          </a:p>
          <a:p>
            <a:pPr lvl="1"/>
            <a:r>
              <a:rPr lang="en-CA" sz="2600" dirty="0" smtClean="0"/>
              <a:t>Like authentication</a:t>
            </a:r>
          </a:p>
          <a:p>
            <a:pPr lvl="1"/>
            <a:r>
              <a:rPr lang="en-CA" sz="2600" dirty="0" smtClean="0"/>
              <a:t>Like analytics</a:t>
            </a:r>
          </a:p>
          <a:p>
            <a:pPr marL="0" indent="0">
              <a:buNone/>
            </a:pPr>
            <a:r>
              <a:rPr lang="en-CA" sz="3000" dirty="0"/>
              <a:t>	</a:t>
            </a:r>
            <a:r>
              <a:rPr lang="en-CA" sz="3000" dirty="0" smtClean="0"/>
              <a:t>… become that much more difficult</a:t>
            </a:r>
          </a:p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is this Difficult?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5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Launch Day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7394"/>
            <a:ext cx="8153400" cy="44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4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39" y="566452"/>
            <a:ext cx="7886700" cy="75268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bg1"/>
                </a:solidFill>
              </a:rPr>
              <a:t>http://lpss.me  – prototype PLE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" y="1454045"/>
            <a:ext cx="7485118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Implementation Timeline</a:t>
            </a:r>
            <a:endParaRPr lang="en-US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3848"/>
            <a:ext cx="6839147" cy="4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2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Stephen Downes</a:t>
            </a:r>
          </a:p>
          <a:p>
            <a:r>
              <a:rPr lang="en-US" dirty="0" smtClean="0"/>
              <a:t>LPSS program Leader</a:t>
            </a:r>
          </a:p>
          <a:p>
            <a:r>
              <a:rPr lang="en-US" dirty="0"/>
              <a:t>+1 (506) 861-0955</a:t>
            </a:r>
            <a:endParaRPr lang="en-US" dirty="0" smtClean="0"/>
          </a:p>
          <a:p>
            <a:r>
              <a:rPr lang="en-US" dirty="0" smtClean="0"/>
              <a:t>Stephen.Downes@nrc-cnrc.gc.ca</a:t>
            </a:r>
          </a:p>
          <a:p>
            <a:r>
              <a:rPr lang="en-US" dirty="0" smtClean="0"/>
              <a:t>http://www.nrc-cnrc.gc.ca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4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NRC – Previous Work in eLearning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75814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544" y="1520327"/>
            <a:ext cx="40930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eduSource</a:t>
            </a:r>
            <a:r>
              <a:rPr lang="en-US" sz="2400" dirty="0" smtClean="0"/>
              <a:t> Resource Repository Network </a:t>
            </a:r>
            <a:r>
              <a:rPr lang="en-US" sz="1200" dirty="0" smtClean="0"/>
              <a:t>(Canadian CANARIE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Sifter/Filter Content Recommender </a:t>
            </a:r>
            <a:r>
              <a:rPr lang="en-US" sz="1400" dirty="0" smtClean="0"/>
              <a:t>(</a:t>
            </a:r>
            <a:r>
              <a:rPr lang="en-US" sz="1400" dirty="0" err="1" smtClean="0"/>
              <a:t>connercialized</a:t>
            </a:r>
            <a:r>
              <a:rPr lang="en-US" sz="1400" dirty="0" smtClean="0"/>
              <a:t> as RACOFI)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SHARE Sentiment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Synergic3 Collaborative Workflow </a:t>
            </a:r>
            <a:r>
              <a:rPr lang="en-US" sz="1400" dirty="0" smtClean="0"/>
              <a:t>(</a:t>
            </a:r>
            <a:r>
              <a:rPr lang="en-US" sz="1400" dirty="0" err="1" smtClean="0"/>
              <a:t>commecialized</a:t>
            </a:r>
            <a:r>
              <a:rPr lang="en-US" sz="1400" dirty="0" smtClean="0"/>
              <a:t> with Desire2Learn)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gRSShopper</a:t>
            </a:r>
            <a:r>
              <a:rPr lang="en-US" sz="2400" dirty="0" smtClean="0"/>
              <a:t> / MOOC / Connectivism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2Sim Haptic Simulations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LPSS in Canada’s Learning Technology Marketplace</a:t>
            </a:r>
            <a:endParaRPr lang="en-US" dirty="0"/>
          </a:p>
        </p:txBody>
      </p:sp>
      <p:pic>
        <p:nvPicPr>
          <p:cNvPr id="3" name="Picture 2" descr="cid:image002.png@01CE2A35.A2E5B74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10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solidFill>
                  <a:srgbClr val="FFFFFF"/>
                </a:solidFill>
              </a:rPr>
              <a:t>The </a:t>
            </a:r>
            <a:r>
              <a:rPr lang="en-CA" b="1" dirty="0" smtClean="0">
                <a:solidFill>
                  <a:srgbClr val="FFFFFF"/>
                </a:solidFill>
              </a:rPr>
              <a:t>Connected</a:t>
            </a:r>
            <a:r>
              <a:rPr lang="en-CA" sz="2800" b="1" dirty="0" smtClean="0">
                <a:solidFill>
                  <a:srgbClr val="FFFFFF"/>
                </a:solidFill>
              </a:rPr>
              <a:t> Application</a:t>
            </a:r>
            <a:endParaRPr lang="en-CA" sz="2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www.rzuser.uni-heidelberg.de/~x28/en/172/ccke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20" y="1454728"/>
            <a:ext cx="5899254" cy="45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0074" y="61711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 smtClean="0">
                <a:hlinkClick r:id="rId3"/>
              </a:rPr>
              <a:t>http://x28newblog.blog.uni-heidelberg.de/2008/09/06/cck08-first-impressions/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55992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629" y="764373"/>
            <a:ext cx="5486400" cy="1293028"/>
          </a:xfrm>
        </p:spPr>
        <p:txBody>
          <a:bodyPr/>
          <a:lstStyle/>
          <a:p>
            <a:r>
              <a:rPr lang="en-CA" dirty="0" smtClean="0"/>
              <a:t>The MOOC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169511"/>
            <a:ext cx="3969419" cy="2994042"/>
          </a:xfrm>
        </p:spPr>
        <p:txBody>
          <a:bodyPr>
            <a:normAutofit fontScale="77500" lnSpcReduction="20000"/>
          </a:bodyPr>
          <a:lstStyle/>
          <a:p>
            <a:r>
              <a:rPr lang="en-CA" sz="3400" dirty="0">
                <a:solidFill>
                  <a:schemeClr val="tx1"/>
                </a:solidFill>
              </a:rPr>
              <a:t>Massive – by design</a:t>
            </a:r>
          </a:p>
          <a:p>
            <a:r>
              <a:rPr lang="en-CA" sz="3400" dirty="0">
                <a:solidFill>
                  <a:schemeClr val="tx1"/>
                </a:solidFill>
              </a:rPr>
              <a:t>Open – gratis and </a:t>
            </a:r>
            <a:r>
              <a:rPr lang="en-CA" sz="3400" dirty="0" err="1">
                <a:solidFill>
                  <a:schemeClr val="tx1"/>
                </a:solidFill>
              </a:rPr>
              <a:t>libre</a:t>
            </a:r>
            <a:endParaRPr lang="en-CA" sz="3400" dirty="0">
              <a:solidFill>
                <a:schemeClr val="tx1"/>
              </a:solidFill>
            </a:endParaRPr>
          </a:p>
          <a:p>
            <a:r>
              <a:rPr lang="en-CA" sz="3400" dirty="0">
                <a:solidFill>
                  <a:schemeClr val="tx1"/>
                </a:solidFill>
              </a:rPr>
              <a:t>Online – not blended, not wrapped</a:t>
            </a:r>
          </a:p>
          <a:p>
            <a:r>
              <a:rPr lang="en-CA" sz="3400" dirty="0">
                <a:solidFill>
                  <a:schemeClr val="tx1"/>
                </a:solidFill>
              </a:rPr>
              <a:t>Courses – not communities, websites, video collections, </a:t>
            </a:r>
            <a:r>
              <a:rPr lang="en-CA" sz="3400" dirty="0" err="1">
                <a:solidFill>
                  <a:schemeClr val="tx1"/>
                </a:solidFill>
              </a:rPr>
              <a:t>etc</a:t>
            </a:r>
            <a:endParaRPr lang="en-CA" sz="3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780669" cy="34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Open Online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76057" y="3682637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5886450" y="3352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5744392" y="43434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554355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914900" y="4876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3829050" y="48006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2914650" y="38481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153047" y="27432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22910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43475" y="2971800"/>
            <a:ext cx="6000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43475" y="3657602"/>
            <a:ext cx="800918" cy="17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029200" y="4038600"/>
            <a:ext cx="6286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57750" y="4267200"/>
            <a:ext cx="1714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57700" y="2895600"/>
            <a:ext cx="1143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57600" y="3276600"/>
            <a:ext cx="5715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86150" y="39624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71950" y="4267200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14750" y="3124200"/>
            <a:ext cx="21145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86150" y="2743200"/>
            <a:ext cx="200025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57600" y="2667000"/>
            <a:ext cx="51435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243512" y="3048000"/>
            <a:ext cx="414338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76058" y="3835039"/>
            <a:ext cx="1453243" cy="1041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371850" y="2819402"/>
            <a:ext cx="914400" cy="1015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715000" y="3009900"/>
            <a:ext cx="1143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886450" y="2895600"/>
            <a:ext cx="1714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772025" y="2552700"/>
            <a:ext cx="657225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200400" y="3352800"/>
            <a:ext cx="57150" cy="393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486150" y="3448050"/>
            <a:ext cx="457200" cy="127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86276" y="5143500"/>
            <a:ext cx="3469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486150" y="4267200"/>
            <a:ext cx="211455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314700" y="4381500"/>
            <a:ext cx="457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86401" y="4876800"/>
            <a:ext cx="25799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14500" y="5715001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MOOC is a Web, not a Website</a:t>
            </a:r>
          </a:p>
        </p:txBody>
      </p:sp>
    </p:spTree>
    <p:extLst>
      <p:ext uri="{BB962C8B-B14F-4D97-AF65-F5344CB8AC3E}">
        <p14:creationId xmlns:p14="http://schemas.microsoft.com/office/powerpoint/2010/main" val="40477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a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du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k backgrou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8257</TotalTime>
  <Words>1788</Words>
  <Application>Microsoft Office PowerPoint</Application>
  <PresentationFormat>On-screen Show (4:3)</PresentationFormat>
  <Paragraphs>311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Times New Roman</vt:lpstr>
      <vt:lpstr>Regular Slide</vt:lpstr>
      <vt:lpstr>Introduction Slide</vt:lpstr>
      <vt:lpstr>1_Regular Slide - Bottom Swirl_1</vt:lpstr>
      <vt:lpstr>Regular Slide - Bottom Swirl_2</vt:lpstr>
      <vt:lpstr>Dark background slide</vt:lpstr>
      <vt:lpstr>Thank You</vt:lpstr>
      <vt:lpstr>2_Regular Slide - Bottom Swirl_1</vt:lpstr>
      <vt:lpstr>3_Regular Slide - Bottom Swirl_1</vt:lpstr>
      <vt:lpstr>1_Regular Slide - Bottom Swirl_2</vt:lpstr>
      <vt:lpstr>Design Elements in a Personal Learning Environment</vt:lpstr>
      <vt:lpstr>The Problem:  The Skills Shortage in Canadian Industry</vt:lpstr>
      <vt:lpstr>The Solution: Personal Learning and Performance Support</vt:lpstr>
      <vt:lpstr>Why NRC? Our Distinct Leverage</vt:lpstr>
      <vt:lpstr>NRC – Previous Work in eLearning</vt:lpstr>
      <vt:lpstr>LPSS in Canada’s Learning Technology Marketplace</vt:lpstr>
      <vt:lpstr>The Connected Application</vt:lpstr>
      <vt:lpstr>The MOOC</vt:lpstr>
      <vt:lpstr>Massive Open Online Course</vt:lpstr>
      <vt:lpstr>Design Principles</vt:lpstr>
      <vt:lpstr>CCK08</vt:lpstr>
      <vt:lpstr>  </vt:lpstr>
      <vt:lpstr>cMOOC vs xMOOC</vt:lpstr>
      <vt:lpstr>Design principles of the cMOOC</vt:lpstr>
      <vt:lpstr>PowerPoint Presentation</vt:lpstr>
      <vt:lpstr>Personal Learning</vt:lpstr>
      <vt:lpstr>Underlying MOOC Support</vt:lpstr>
      <vt:lpstr>Course Provider Perspective</vt:lpstr>
      <vt:lpstr>The Student’s Perspective</vt:lpstr>
      <vt:lpstr>The design is based on putting the learner at the centre</vt:lpstr>
      <vt:lpstr>Simplified Design</vt:lpstr>
      <vt:lpstr>Learning and Performance Support System: Core Technology Development Projects</vt:lpstr>
      <vt:lpstr>Program Design and Scope</vt:lpstr>
      <vt:lpstr>Program Organization</vt:lpstr>
      <vt:lpstr>Program Outline</vt:lpstr>
      <vt:lpstr>LPSS in Context</vt:lpstr>
      <vt:lpstr>Personal Learning Assistant</vt:lpstr>
      <vt:lpstr>Project Details</vt:lpstr>
      <vt:lpstr>Resource Repository Network</vt:lpstr>
      <vt:lpstr>PowerPoint Presentation</vt:lpstr>
      <vt:lpstr>Personal Cloud</vt:lpstr>
      <vt:lpstr>PowerPoint Presentation</vt:lpstr>
      <vt:lpstr>Personal Learning Assistant</vt:lpstr>
      <vt:lpstr>PowerPoint Presentation</vt:lpstr>
      <vt:lpstr>Competency Recognition and Development</vt:lpstr>
      <vt:lpstr>PowerPoint Presentation</vt:lpstr>
      <vt:lpstr>PowerPoint Presentation</vt:lpstr>
      <vt:lpstr>Personal Learning Record</vt:lpstr>
      <vt:lpstr>Relevant PLR Projects</vt:lpstr>
      <vt:lpstr>Implementation – from MOOC to Personal Learning</vt:lpstr>
      <vt:lpstr>Implementation Projects</vt:lpstr>
      <vt:lpstr>Why is this Difficult?</vt:lpstr>
      <vt:lpstr>Launch Day</vt:lpstr>
      <vt:lpstr>PowerPoint Presentation</vt:lpstr>
      <vt:lpstr>Program Implementation Timeline</vt:lpstr>
      <vt:lpstr>PowerPoint Presentation</vt:lpstr>
    </vt:vector>
  </TitlesOfParts>
  <Company>NRC - CNRC- CBS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Cranstone</dc:creator>
  <cp:lastModifiedBy>Stephen Downes</cp:lastModifiedBy>
  <cp:revision>236</cp:revision>
  <dcterms:created xsi:type="dcterms:W3CDTF">2013-06-12T14:07:13Z</dcterms:created>
  <dcterms:modified xsi:type="dcterms:W3CDTF">2015-03-06T20:52:39Z</dcterms:modified>
</cp:coreProperties>
</file>