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7" r:id="rId4"/>
    <p:sldId id="265" r:id="rId5"/>
    <p:sldId id="266" r:id="rId6"/>
    <p:sldId id="274" r:id="rId7"/>
    <p:sldId id="278" r:id="rId8"/>
    <p:sldId id="279" r:id="rId9"/>
    <p:sldId id="280" r:id="rId10"/>
    <p:sldId id="273" r:id="rId11"/>
    <p:sldId id="268" r:id="rId12"/>
    <p:sldId id="267" r:id="rId13"/>
    <p:sldId id="269" r:id="rId14"/>
    <p:sldId id="270" r:id="rId15"/>
    <p:sldId id="271" r:id="rId16"/>
    <p:sldId id="275" r:id="rId17"/>
    <p:sldId id="27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782F-95DA-4744-9B06-652D1D4A7D24}" type="datetimeFigureOut">
              <a:rPr lang="en-CA" smtClean="0"/>
              <a:t>2015-03-30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5CEF-252C-456F-ABF6-B86FB79678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62681-DC17-4D42-B40A-4611356E640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3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1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9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99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5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1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0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5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9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5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79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9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9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4opportunity.com/national-education-innovation-summi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ducation_innovation_%2813013589595%2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4opportunity.com/national-education-innovation-summ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359" TargetMode="External"/><Relationship Id="rId2" Type="http://schemas.openxmlformats.org/officeDocument/2006/relationships/hyperlink" Target="http://www.downes.ca/ch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lideshare.net/Down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21u.gatech.edu/programs/hub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define+breakthrough&amp;sa=X&amp;ei=8MwXVYTWMM3TaIX0gZgB&amp;ved=0CC4Q_SowAA" TargetMode="External"/><Relationship Id="rId13" Type="http://schemas.openxmlformats.org/officeDocument/2006/relationships/hyperlink" Target="https://www.google.com/search?q=define+inspiration&amp;sa=X&amp;ei=8MwXVYTWMM3TaIX0gZgB&amp;ved=0CDQQ_SowAA" TargetMode="External"/><Relationship Id="rId3" Type="http://schemas.openxmlformats.org/officeDocument/2006/relationships/hyperlink" Target="https://www.google.com/search?q=define+alteration&amp;sa=X&amp;ei=8MwXVYTWMM3TaIX0gZgB&amp;ved=0CCkQ_SowAA" TargetMode="External"/><Relationship Id="rId7" Type="http://schemas.openxmlformats.org/officeDocument/2006/relationships/hyperlink" Target="https://www.google.com/search?q=define+metamorphosis&amp;sa=X&amp;ei=8MwXVYTWMM3TaIX0gZgB&amp;ved=0CC0Q_SowAA" TargetMode="External"/><Relationship Id="rId12" Type="http://schemas.openxmlformats.org/officeDocument/2006/relationships/hyperlink" Target="https://www.google.com/search?q=define+ingenuity&amp;sa=X&amp;ei=8MwXVYTWMM3TaIX0gZgB&amp;ved=0CDMQ_SowAA" TargetMode="External"/><Relationship Id="rId2" Type="http://schemas.openxmlformats.org/officeDocument/2006/relationships/hyperlink" Target="https://www.google.com/search?q=define+change&amp;sa=X&amp;ei=8MwXVYTWMM3TaIX0gZgB&amp;ved=0CCgQ_So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define+transformation&amp;sa=X&amp;ei=8MwXVYTWMM3TaIX0gZgB&amp;ved=0CCwQ_SowAA" TargetMode="External"/><Relationship Id="rId11" Type="http://schemas.openxmlformats.org/officeDocument/2006/relationships/hyperlink" Target="https://www.google.com/search?q=define+originality&amp;sa=X&amp;ei=8MwXVYTWMM3TaIX0gZgB&amp;ved=0CDIQ_SowAA" TargetMode="External"/><Relationship Id="rId5" Type="http://schemas.openxmlformats.org/officeDocument/2006/relationships/hyperlink" Target="https://www.google.com/search?q=define+upheaval&amp;sa=X&amp;ei=8MwXVYTWMM3TaIX0gZgB&amp;ved=0CCsQ_SowAA" TargetMode="External"/><Relationship Id="rId10" Type="http://schemas.openxmlformats.org/officeDocument/2006/relationships/hyperlink" Target="https://www.google.com/search?q=define+creativity&amp;sa=X&amp;ei=8MwXVYTWMM3TaIX0gZgB&amp;ved=0CDEQ_SowAA" TargetMode="External"/><Relationship Id="rId4" Type="http://schemas.openxmlformats.org/officeDocument/2006/relationships/hyperlink" Target="https://www.google.com/search?q=define+revolution&amp;sa=X&amp;ei=8MwXVYTWMM3TaIX0gZgB&amp;ved=0CCoQ_SowAA" TargetMode="External"/><Relationship Id="rId9" Type="http://schemas.openxmlformats.org/officeDocument/2006/relationships/hyperlink" Target="https://www.google.com/search?q=define+novelty&amp;sa=X&amp;ei=8MwXVYTWMM3TaIX0gZgB&amp;ved=0CDAQ_SowAA" TargetMode="External"/><Relationship Id="rId14" Type="http://schemas.openxmlformats.org/officeDocument/2006/relationships/hyperlink" Target="https://www.google.com/search?q=define+inventiveness&amp;sa=X&amp;ei=8MwXVYTWMM3TaIX0gZgB&amp;ved=0CDUQ_Sow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pay.html" TargetMode="External"/><Relationship Id="rId2" Type="http://schemas.openxmlformats.org/officeDocument/2006/relationships/hyperlink" Target="http://www.businessdictionary.com/definition/valu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sinessdictionary.com/definition/innovation.html" TargetMode="External"/><Relationship Id="rId4" Type="http://schemas.openxmlformats.org/officeDocument/2006/relationships/hyperlink" Target="http://www.businessdictionary.com/definition/economica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digest.files.wordpress.com/2012/09/innovation-in-education-social-think-tank-by-kelvy-bird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businessjournal/26068/four-drivers-innovation.aspx" TargetMode="External"/><Relationship Id="rId2" Type="http://schemas.openxmlformats.org/officeDocument/2006/relationships/hyperlink" Target="https://morethanaminute.com/the-six-drivers-of-innovation-and-cha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r.org/2009/09/why-sustainability-is-now-the-key-driver-of-innovation" TargetMode="External"/><Relationship Id="rId4" Type="http://schemas.openxmlformats.org/officeDocument/2006/relationships/hyperlink" Target="http://www.newandimproved.com/newsletter/2120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3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0999"/>
            <a:ext cx="10668000" cy="1312863"/>
          </a:xfrm>
        </p:spPr>
        <p:txBody>
          <a:bodyPr/>
          <a:lstStyle/>
          <a:p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Innovation in Education?</a:t>
            </a:r>
            <a:endParaRPr lang="en-C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100" y="1693862"/>
            <a:ext cx="4279900" cy="1655762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Stephen Downes</a:t>
            </a:r>
          </a:p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Ghent, Belgium</a:t>
            </a:r>
          </a:p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 30, 2015</a:t>
            </a:r>
            <a:endParaRPr lang="en-C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Aspects of Innovation</a:t>
            </a:r>
            <a:endParaRPr lang="en-CA" dirty="0"/>
          </a:p>
        </p:txBody>
      </p:sp>
      <p:pic>
        <p:nvPicPr>
          <p:cNvPr id="4098" name="Picture 2" descr="http://education4opportunity.com/wp-content/uploads/2009/09/doblin_ten_types_15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" y="1492307"/>
            <a:ext cx="6829425" cy="45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3119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http://education4opportunity.com/national-education-innovation-summit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Finance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Offering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Delivery</a:t>
            </a:r>
          </a:p>
          <a:p>
            <a:pPr>
              <a:lnSpc>
                <a:spcPct val="150000"/>
              </a:lnSpc>
            </a:pPr>
            <a:r>
              <a:rPr lang="en-CA" sz="4000" i="1" dirty="0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1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Economy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Charter Schooling</a:t>
            </a:r>
          </a:p>
          <a:p>
            <a:r>
              <a:rPr lang="en-CA" sz="3600" dirty="0" smtClean="0"/>
              <a:t>Learning Marketplace</a:t>
            </a:r>
          </a:p>
          <a:p>
            <a:r>
              <a:rPr lang="en-CA" sz="3600" dirty="0" smtClean="0"/>
              <a:t>Open Learning</a:t>
            </a:r>
          </a:p>
          <a:p>
            <a:r>
              <a:rPr lang="en-CA" sz="3600" dirty="0" err="1" smtClean="0"/>
              <a:t>Unschooling</a:t>
            </a:r>
            <a:r>
              <a:rPr lang="en-CA" sz="3600" dirty="0" smtClean="0"/>
              <a:t> / Chaos Pilots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531812"/>
            <a:ext cx="44100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Learning Management Systems</a:t>
            </a:r>
          </a:p>
          <a:p>
            <a:r>
              <a:rPr lang="en-CA" sz="3600" dirty="0" smtClean="0"/>
              <a:t>Learning Objects</a:t>
            </a:r>
          </a:p>
          <a:p>
            <a:r>
              <a:rPr lang="en-CA" sz="3600" dirty="0" smtClean="0"/>
              <a:t>Adaptive Learning</a:t>
            </a:r>
          </a:p>
          <a:p>
            <a:r>
              <a:rPr lang="en-CA" sz="3600" dirty="0" smtClean="0"/>
              <a:t>Learning Analytics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99" y="2582497"/>
            <a:ext cx="5438775" cy="39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Pedagogy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Liberation Pedagogy (</a:t>
            </a:r>
            <a:r>
              <a:rPr lang="en-CA" sz="3600" dirty="0" err="1" smtClean="0"/>
              <a:t>Friere</a:t>
            </a:r>
            <a:r>
              <a:rPr lang="en-CA" sz="3600" dirty="0" smtClean="0"/>
              <a:t>)</a:t>
            </a:r>
          </a:p>
          <a:p>
            <a:r>
              <a:rPr lang="en-CA" sz="3600" dirty="0" err="1" smtClean="0"/>
              <a:t>Deschooling</a:t>
            </a:r>
            <a:r>
              <a:rPr lang="en-CA" sz="3600" dirty="0" smtClean="0"/>
              <a:t> (</a:t>
            </a:r>
            <a:r>
              <a:rPr lang="en-CA" sz="3600" dirty="0" err="1" smtClean="0"/>
              <a:t>Illich</a:t>
            </a:r>
            <a:r>
              <a:rPr lang="en-CA" sz="3600" dirty="0" smtClean="0"/>
              <a:t>)</a:t>
            </a:r>
          </a:p>
          <a:p>
            <a:r>
              <a:rPr lang="en-CA" sz="3600" dirty="0" smtClean="0"/>
              <a:t>Social Networks in Learning</a:t>
            </a:r>
          </a:p>
          <a:p>
            <a:r>
              <a:rPr lang="en-CA" sz="3600" dirty="0" smtClean="0"/>
              <a:t>Online Communities</a:t>
            </a:r>
          </a:p>
          <a:p>
            <a:r>
              <a:rPr lang="en-CA" sz="3600" dirty="0" err="1" smtClean="0"/>
              <a:t>Unschooling</a:t>
            </a:r>
            <a:r>
              <a:rPr lang="en-CA" sz="3600" dirty="0" smtClean="0"/>
              <a:t> / MOOC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12" y="1027906"/>
            <a:ext cx="3838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Constitutes Progress?</a:t>
            </a:r>
            <a:endParaRPr lang="en-CA" dirty="0"/>
          </a:p>
        </p:txBody>
      </p:sp>
      <p:pic>
        <p:nvPicPr>
          <p:cNvPr id="4" name="Picture 2" descr="File:Education innovation (1301358959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82738"/>
            <a:ext cx="6883400" cy="44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500" y="6196697"/>
            <a:ext cx="935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http://commons.wikimedia.org/wiki/File:Education_innovation_%2813013589595%29.jpg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Disruption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Test Scores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Career</a:t>
            </a:r>
            <a:endParaRPr lang="en-C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3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Constitutes Retrenchment?</a:t>
            </a:r>
            <a:endParaRPr lang="en-CA" dirty="0"/>
          </a:p>
        </p:txBody>
      </p:sp>
      <p:pic>
        <p:nvPicPr>
          <p:cNvPr id="14338" name="Picture 2" descr="http://im.ft-static.com/content/images/36afc1a2-78c0-11df-a312-00144feabdc0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45037"/>
            <a:ext cx="4476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ile2.answcdn.com/answ-cld/image/upload/h_320,c_fill,g_face:center,q_60,f_jpg/v1/tk/view/answ-images/8/9/1/0/5/7/891057b1/ce3dc79e7101beb12cd05a065d06cf5825d116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60512"/>
            <a:ext cx="43910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2000" y="1690688"/>
            <a:ext cx="26908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Product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Profit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Traffic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Margins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Austerity</a:t>
            </a:r>
            <a:endParaRPr lang="en-C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Way Forward (Larry Keeley)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Think big and </a:t>
            </a:r>
            <a:r>
              <a:rPr lang="en-CA" sz="3200" b="1" i="1" dirty="0" smtClean="0"/>
              <a:t>stand in the future</a:t>
            </a:r>
            <a:r>
              <a:rPr lang="en-CA" sz="3200" dirty="0" smtClean="0"/>
              <a:t>…Focusing too tightly on the status quo will force failures</a:t>
            </a:r>
          </a:p>
          <a:p>
            <a:r>
              <a:rPr lang="en-CA" sz="3200" dirty="0" smtClean="0"/>
              <a:t>Prototype a </a:t>
            </a:r>
            <a:r>
              <a:rPr lang="en-CA" sz="3200" b="1" i="1" dirty="0" smtClean="0"/>
              <a:t>compelling model solution</a:t>
            </a:r>
            <a:r>
              <a:rPr lang="en-CA" sz="3200" dirty="0" smtClean="0"/>
              <a:t>…Not because you will get it right, but instead because it is a shared idea</a:t>
            </a:r>
          </a:p>
          <a:p>
            <a:r>
              <a:rPr lang="en-CA" sz="3200" b="1" i="1" dirty="0" smtClean="0"/>
              <a:t>Co-construct, co-construct, co-construct</a:t>
            </a:r>
            <a:r>
              <a:rPr lang="en-CA" sz="3200" dirty="0" smtClean="0"/>
              <a:t>…All of us are smarter than any of us; don’t be exclusionary</a:t>
            </a:r>
          </a:p>
        </p:txBody>
      </p:sp>
    </p:spTree>
    <p:extLst>
      <p:ext uri="{BB962C8B-B14F-4D97-AF65-F5344CB8AC3E}">
        <p14:creationId xmlns:p14="http://schemas.microsoft.com/office/powerpoint/2010/main" val="356981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Avoid </a:t>
            </a:r>
            <a:r>
              <a:rPr lang="en-CA" sz="3200" b="1" i="1" dirty="0" smtClean="0"/>
              <a:t>central control</a:t>
            </a:r>
            <a:r>
              <a:rPr lang="en-CA" sz="3200" dirty="0" smtClean="0"/>
              <a:t>…It doesn’t work, it is woefully out of date, modern systems don’t need it</a:t>
            </a:r>
          </a:p>
          <a:p>
            <a:r>
              <a:rPr lang="en-CA" sz="3200" dirty="0" smtClean="0"/>
              <a:t>Start with what you have now…You will not ever have perfect conditions, so be </a:t>
            </a:r>
            <a:r>
              <a:rPr lang="en-CA" sz="3200" b="1" i="1" dirty="0" smtClean="0"/>
              <a:t>adaptive</a:t>
            </a:r>
            <a:r>
              <a:rPr lang="en-CA" sz="3200" dirty="0" smtClean="0"/>
              <a:t> and </a:t>
            </a:r>
            <a:r>
              <a:rPr lang="en-CA" sz="3200" b="1" i="1" dirty="0" smtClean="0"/>
              <a:t>modular</a:t>
            </a:r>
            <a:endParaRPr lang="en-CA" sz="3200" dirty="0" smtClean="0"/>
          </a:p>
          <a:p>
            <a:r>
              <a:rPr lang="en-CA" sz="3200" dirty="0" smtClean="0"/>
              <a:t>Foster integrated </a:t>
            </a:r>
            <a:r>
              <a:rPr lang="en-CA" sz="3200" b="1" dirty="0" smtClean="0"/>
              <a:t>platforms</a:t>
            </a:r>
            <a:r>
              <a:rPr lang="en-CA" sz="3200" dirty="0" smtClean="0"/>
              <a:t>, </a:t>
            </a:r>
            <a:r>
              <a:rPr lang="en-CA" sz="3200" b="1" i="1" dirty="0" smtClean="0"/>
              <a:t>not products</a:t>
            </a:r>
            <a:r>
              <a:rPr lang="en-CA" sz="3200" dirty="0" smtClean="0"/>
              <a:t>…not just what we do, but how we do it, so that many independent participants can participate in the solution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038600" y="5530632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http://education4opportunity.com/national-education-innovation-summit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4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254" y="50851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Stephen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Downes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  <a:hlinkClick r:id="rId3"/>
              </a:rPr>
              <a:t>http://www.downes.ca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54" y="548680"/>
            <a:ext cx="6623844" cy="42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3000">
        <p:dissolve/>
      </p:transition>
    </mc:Choice>
    <mc:Fallback>
      <p:transition advClick="0" advTm="1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Backchannel:</a:t>
            </a:r>
          </a:p>
          <a:p>
            <a:pPr lvl="1"/>
            <a:r>
              <a:rPr lang="en-CA" dirty="0" smtClean="0"/>
              <a:t>Go to </a:t>
            </a:r>
            <a:r>
              <a:rPr lang="en-CA" dirty="0" smtClean="0">
                <a:hlinkClick r:id="rId2"/>
              </a:rPr>
              <a:t>http://www.downes.ca/chat</a:t>
            </a:r>
            <a:endParaRPr lang="en-CA" dirty="0" smtClean="0"/>
          </a:p>
          <a:p>
            <a:pPr lvl="1"/>
            <a:r>
              <a:rPr lang="en-CA" dirty="0" smtClean="0"/>
              <a:t>Select </a:t>
            </a:r>
            <a:r>
              <a:rPr lang="en-CA" b="1" dirty="0" smtClean="0"/>
              <a:t>What is Innovation in Education?</a:t>
            </a:r>
          </a:p>
          <a:p>
            <a:pPr marL="914400" lvl="2" indent="0">
              <a:buNone/>
            </a:pPr>
            <a:r>
              <a:rPr lang="en-CA" sz="2800" dirty="0" smtClean="0"/>
              <a:t>--- OR ---</a:t>
            </a:r>
          </a:p>
          <a:p>
            <a:pPr lvl="1"/>
            <a:r>
              <a:rPr lang="en-CA" dirty="0" smtClean="0"/>
              <a:t>Use Twitter hashtag </a:t>
            </a:r>
            <a:r>
              <a:rPr lang="en-CA" b="1" dirty="0" smtClean="0"/>
              <a:t>#ghent2015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Slides: </a:t>
            </a:r>
            <a:r>
              <a:rPr lang="en-CA" dirty="0" smtClean="0">
                <a:hlinkClick r:id="rId3"/>
              </a:rPr>
              <a:t>http://www.downes.ca/presentation/359</a:t>
            </a:r>
            <a:r>
              <a:rPr lang="en-CA" dirty="0" smtClean="0"/>
              <a:t> 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CA" sz="2800" dirty="0" smtClean="0"/>
              <a:t>--- OR ---</a:t>
            </a:r>
          </a:p>
          <a:p>
            <a:pPr lvl="1"/>
            <a:r>
              <a:rPr lang="en-CA" dirty="0" err="1" smtClean="0"/>
              <a:t>Slideshare</a:t>
            </a:r>
            <a:r>
              <a:rPr lang="en-CA" dirty="0" smtClean="0"/>
              <a:t>: </a:t>
            </a:r>
            <a:r>
              <a:rPr lang="en-CA" dirty="0" smtClean="0">
                <a:hlinkClick r:id="rId4"/>
              </a:rPr>
              <a:t>http://www.slideshare.net/Downes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390" y="203994"/>
            <a:ext cx="504481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Some Intuitions</a:t>
            </a:r>
            <a:endParaRPr lang="en-CA" dirty="0"/>
          </a:p>
        </p:txBody>
      </p:sp>
      <p:pic>
        <p:nvPicPr>
          <p:cNvPr id="4" name="Picture 2" descr="http://c21u.gatech.edu/sites/default/files/innovation-Mind-Map-by-Paul-Fore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1397397"/>
            <a:ext cx="6233024" cy="46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1763" y="6150531"/>
            <a:ext cx="394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http://c21u.gatech.edu/programs/hubs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Inquisitive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Visualize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Expanding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Integrate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Themes…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err="1" smtClean="0"/>
              <a:t>Connectivism</a:t>
            </a:r>
            <a:endParaRPr lang="en-CA" sz="3600" dirty="0" smtClean="0"/>
          </a:p>
          <a:p>
            <a:r>
              <a:rPr lang="en-CA" sz="3600" dirty="0" smtClean="0"/>
              <a:t>Open Online Learning</a:t>
            </a:r>
          </a:p>
          <a:p>
            <a:r>
              <a:rPr lang="en-CA" sz="3600" dirty="0" smtClean="0"/>
              <a:t>Personal Learning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4" y="603249"/>
            <a:ext cx="3971925" cy="56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Meaning and Nature of Innovation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50045"/>
              </p:ext>
            </p:extLst>
          </p:nvPr>
        </p:nvGraphicFramePr>
        <p:xfrm>
          <a:off x="1003300" y="2830354"/>
          <a:ext cx="10515600" cy="2225040"/>
        </p:xfrm>
        <a:graphic>
          <a:graphicData uri="http://schemas.openxmlformats.org/drawingml/2006/table">
            <a:tbl>
              <a:tblPr/>
              <a:tblGrid>
                <a:gridCol w="2108200"/>
                <a:gridCol w="8407400"/>
              </a:tblGrid>
              <a:tr h="0">
                <a:tc>
                  <a:txBody>
                    <a:bodyPr/>
                    <a:lstStyle/>
                    <a:p>
                      <a:r>
                        <a:rPr lang="en-CA" sz="2800" dirty="0">
                          <a:effectLst/>
                        </a:rPr>
                        <a:t>synonyms:</a:t>
                      </a:r>
                    </a:p>
                  </a:txBody>
                  <a:tcPr marR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hlinkClick r:id="rId2"/>
                        </a:rPr>
                        <a:t>change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3"/>
                        </a:rPr>
                        <a:t>alteration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4"/>
                        </a:rPr>
                        <a:t>revolution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5"/>
                        </a:rPr>
                        <a:t>upheaval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6"/>
                        </a:rPr>
                        <a:t>transformation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7"/>
                        </a:rPr>
                        <a:t>metamorphosis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8"/>
                        </a:rPr>
                        <a:t>breakthrough</a:t>
                      </a:r>
                      <a:r>
                        <a:rPr lang="en-CA" sz="2800" dirty="0"/>
                        <a:t>; </a:t>
                      </a:r>
                      <a:r>
                        <a:rPr lang="en-CA" sz="2800" dirty="0" smtClean="0">
                          <a:effectLst/>
                        </a:rPr>
                        <a:t>new </a:t>
                      </a:r>
                      <a:r>
                        <a:rPr lang="en-CA" sz="2800" dirty="0">
                          <a:effectLst/>
                        </a:rPr>
                        <a:t>measures, new methods, modernization, </a:t>
                      </a:r>
                      <a:r>
                        <a:rPr lang="en-CA" sz="2800" dirty="0">
                          <a:effectLst/>
                          <a:hlinkClick r:id="rId9"/>
                        </a:rPr>
                        <a:t>novelty</a:t>
                      </a:r>
                      <a:r>
                        <a:rPr lang="en-CA" sz="2800" dirty="0">
                          <a:effectLst/>
                        </a:rPr>
                        <a:t>, newness; </a:t>
                      </a:r>
                    </a:p>
                    <a:p>
                      <a:r>
                        <a:rPr lang="en-CA" sz="2800" dirty="0">
                          <a:effectLst/>
                          <a:hlinkClick r:id="rId10"/>
                        </a:rPr>
                        <a:t>creativity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1"/>
                        </a:rPr>
                        <a:t>originality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2"/>
                        </a:rPr>
                        <a:t>ingenuity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3"/>
                        </a:rPr>
                        <a:t>inspiration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4"/>
                        </a:rPr>
                        <a:t>inventiveness</a:t>
                      </a:r>
                      <a:r>
                        <a:rPr lang="en-CA" sz="2800" dirty="0">
                          <a:effectLst/>
                        </a:rPr>
                        <a:t>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690688"/>
            <a:ext cx="10045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action or process of innovating.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new method, idea, product,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A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process of translating an idea or invention into a good or service that creates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value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 for which customers will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pay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called an innovation, an idea must be replicable at an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economical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cost and must satisfy a specific need. </a:t>
            </a:r>
          </a:p>
          <a:p>
            <a:pPr marL="0" indent="0">
              <a:buNone/>
            </a:pPr>
            <a:r>
              <a:rPr lang="en-CA" sz="600" dirty="0"/>
              <a:t/>
            </a:r>
            <a:br>
              <a:rPr lang="en-CA" sz="600" dirty="0"/>
            </a:br>
            <a:r>
              <a:rPr lang="en-CA" sz="1800" dirty="0" smtClean="0">
                <a:hlinkClick r:id="rId5"/>
              </a:rPr>
              <a:t>http</a:t>
            </a:r>
            <a:r>
              <a:rPr lang="en-CA" sz="1800" dirty="0">
                <a:hlinkClick r:id="rId5"/>
              </a:rPr>
              <a:t>://</a:t>
            </a:r>
            <a:r>
              <a:rPr lang="en-CA" sz="1800" dirty="0" smtClean="0">
                <a:hlinkClick r:id="rId5"/>
              </a:rPr>
              <a:t>www.businessdictionary.com/definition/innovation.html</a:t>
            </a:r>
            <a:r>
              <a:rPr lang="en-CA" sz="1800" dirty="0"/>
              <a:t/>
            </a:r>
            <a:br>
              <a:rPr lang="en-CA" sz="1800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60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Drivers</a:t>
            </a:r>
            <a:endParaRPr lang="en-CA" dirty="0"/>
          </a:p>
        </p:txBody>
      </p:sp>
      <p:pic>
        <p:nvPicPr>
          <p:cNvPr id="4" name="Picture 2" descr="https://edtechdigest.files.wordpress.com/2012/09/innovation-in-education-social-think-tank-by-kelvy-bir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82762"/>
            <a:ext cx="105346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525" y="5925235"/>
            <a:ext cx="1088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https://edtechdigest.files.wordpress.com/2012/09/innovation-in-education-social-think-tank-by-kelvy-bird.jpeg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19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Cause (push) and need (pull)</a:t>
            </a:r>
            <a:endParaRPr lang="en-CA" sz="3200" dirty="0" smtClean="0"/>
          </a:p>
          <a:p>
            <a:pPr lvl="1"/>
            <a:r>
              <a:rPr lang="en-CA" sz="3200" dirty="0" smtClean="0"/>
              <a:t>Cause: price pressures, digital technology, social media, globalization, change </a:t>
            </a:r>
            <a:r>
              <a:rPr lang="en-CA" sz="1400" dirty="0" smtClean="0">
                <a:hlinkClick r:id="rId2"/>
              </a:rPr>
              <a:t>https://morethanaminute.com/the-six-drivers-of-innovation-and-change</a:t>
            </a:r>
            <a:r>
              <a:rPr lang="en-CA" sz="1400" dirty="0" smtClean="0"/>
              <a:t> </a:t>
            </a:r>
            <a:endParaRPr lang="en-CA" sz="3200" dirty="0" smtClean="0"/>
          </a:p>
          <a:p>
            <a:pPr lvl="1"/>
            <a:r>
              <a:rPr lang="en-CA" sz="3200" dirty="0" smtClean="0"/>
              <a:t>Cause: talented people, motivating managers, relationships, leaders </a:t>
            </a:r>
            <a:r>
              <a:rPr lang="en-CA" sz="1400" dirty="0" smtClean="0">
                <a:hlinkClick r:id="rId3"/>
              </a:rPr>
              <a:t>http://www.gallup.com/businessjournal/26068/four-drivers-innovation.aspx</a:t>
            </a:r>
            <a:endParaRPr lang="en-CA" sz="1400" dirty="0" smtClean="0"/>
          </a:p>
          <a:p>
            <a:pPr marL="914400" lvl="2" indent="0">
              <a:buNone/>
            </a:pPr>
            <a:r>
              <a:rPr lang="en-CA" sz="1400" dirty="0" smtClean="0">
                <a:hlinkClick r:id="rId4"/>
              </a:rPr>
              <a:t>http://www.newandimproved.com/newsletter/2120.php</a:t>
            </a:r>
            <a:r>
              <a:rPr lang="en-CA" sz="1400" dirty="0" smtClean="0"/>
              <a:t>  </a:t>
            </a:r>
          </a:p>
          <a:p>
            <a:pPr lvl="1"/>
            <a:r>
              <a:rPr lang="en-CA" sz="3200" dirty="0" smtClean="0"/>
              <a:t>Need: growth, sustainability, stability </a:t>
            </a:r>
          </a:p>
          <a:p>
            <a:pPr marL="914400" lvl="2" indent="0">
              <a:buNone/>
            </a:pPr>
            <a:r>
              <a:rPr lang="en-CA" sz="1400" dirty="0" smtClean="0">
                <a:hlinkClick r:id="rId5"/>
              </a:rPr>
              <a:t>https://hbr.org/2009/09/why-sustainability-is-now-the-key-driver-of-innovation</a:t>
            </a:r>
            <a:r>
              <a:rPr lang="en-CA" sz="1400" dirty="0" smtClean="0"/>
              <a:t> 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36312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Benefits Model</a:t>
            </a:r>
            <a:endParaRPr lang="en-CA" dirty="0"/>
          </a:p>
        </p:txBody>
      </p:sp>
      <p:pic>
        <p:nvPicPr>
          <p:cNvPr id="10242" name="Picture 2" descr="http://www.pi3.co.za/sites/default/files/images/pi3-model_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1833562"/>
            <a:ext cx="67024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760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Value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Risk</a:t>
            </a:r>
          </a:p>
          <a:p>
            <a:pPr>
              <a:lnSpc>
                <a:spcPct val="150000"/>
              </a:lnSpc>
            </a:pPr>
            <a:r>
              <a:rPr lang="en-CA" sz="4000" i="1" dirty="0" smtClean="0">
                <a:solidFill>
                  <a:schemeClr val="accent1">
                    <a:lumMod val="50000"/>
                  </a:schemeClr>
                </a:solidFill>
              </a:rPr>
              <a:t>Benefit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459</Words>
  <Application>Microsoft Office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What is Innovation in Education?</vt:lpstr>
      <vt:lpstr>Logistics</vt:lpstr>
      <vt:lpstr>Innovation: Some Intuitions</vt:lpstr>
      <vt:lpstr>Some Themes…</vt:lpstr>
      <vt:lpstr>The Meaning and Nature of Innovation</vt:lpstr>
      <vt:lpstr>Innovation: A perspective</vt:lpstr>
      <vt:lpstr>Innovation: Drivers</vt:lpstr>
      <vt:lpstr>PowerPoint Presentation</vt:lpstr>
      <vt:lpstr>The Benefits Model</vt:lpstr>
      <vt:lpstr>Aspects of Innovation</vt:lpstr>
      <vt:lpstr>Innovation in Economy</vt:lpstr>
      <vt:lpstr>Innovation in Technology</vt:lpstr>
      <vt:lpstr>Innovation in Pedagogy</vt:lpstr>
      <vt:lpstr>What Constitutes Progress?</vt:lpstr>
      <vt:lpstr>What Constitutes Retrenchment?</vt:lpstr>
      <vt:lpstr>The Way Forward (Larry Keeley)</vt:lpstr>
      <vt:lpstr>PowerPoint Presentation</vt:lpstr>
      <vt:lpstr>Stephen Downes http://www.downes.ca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15</cp:revision>
  <dcterms:created xsi:type="dcterms:W3CDTF">2015-03-28T01:46:32Z</dcterms:created>
  <dcterms:modified xsi:type="dcterms:W3CDTF">2015-03-30T06:38:20Z</dcterms:modified>
</cp:coreProperties>
</file>