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  <p:sldMasterId id="2147483699" r:id="rId3"/>
    <p:sldMasterId id="2147483665" r:id="rId4"/>
    <p:sldMasterId id="2147483657" r:id="rId5"/>
    <p:sldMasterId id="2147483709" r:id="rId6"/>
    <p:sldMasterId id="2147483711" r:id="rId7"/>
    <p:sldMasterId id="2147483716" r:id="rId8"/>
    <p:sldMasterId id="2147483721" r:id="rId9"/>
    <p:sldMasterId id="2147483779" r:id="rId10"/>
  </p:sldMasterIdLst>
  <p:notesMasterIdLst>
    <p:notesMasterId r:id="rId38"/>
  </p:notesMasterIdLst>
  <p:handoutMasterIdLst>
    <p:handoutMasterId r:id="rId39"/>
  </p:handoutMasterIdLst>
  <p:sldIdLst>
    <p:sldId id="256" r:id="rId11"/>
    <p:sldId id="366" r:id="rId12"/>
    <p:sldId id="365" r:id="rId13"/>
    <p:sldId id="348" r:id="rId14"/>
    <p:sldId id="367" r:id="rId15"/>
    <p:sldId id="362" r:id="rId16"/>
    <p:sldId id="349" r:id="rId17"/>
    <p:sldId id="343" r:id="rId18"/>
    <p:sldId id="368" r:id="rId19"/>
    <p:sldId id="369" r:id="rId20"/>
    <p:sldId id="370" r:id="rId21"/>
    <p:sldId id="358" r:id="rId22"/>
    <p:sldId id="361" r:id="rId23"/>
    <p:sldId id="364" r:id="rId24"/>
    <p:sldId id="363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19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>
          <p15:clr>
            <a:srgbClr val="A4A3A4"/>
          </p15:clr>
        </p15:guide>
        <p15:guide id="2" pos="5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seneauln" initials="NJ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07A"/>
    <a:srgbClr val="FFFA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7" autoAdjust="0"/>
    <p:restoredTop sz="86382" autoAdjust="0"/>
  </p:normalViewPr>
  <p:slideViewPr>
    <p:cSldViewPr>
      <p:cViewPr varScale="1">
        <p:scale>
          <a:sx n="53" d="100"/>
          <a:sy n="53" d="100"/>
        </p:scale>
        <p:origin x="830" y="43"/>
      </p:cViewPr>
      <p:guideLst>
        <p:guide orient="horz" pos="192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904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77356-4BB8-456A-AA9C-A14E2594534F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07AE-B8CD-43A9-BB20-D007654EF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3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2E9206-2468-4F0C-B908-169CE8B6EF2C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BDCAC9-656E-44D4-A4E0-697FA80202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1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3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Emphasize that it’s personal and you carry it with you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Note</a:t>
            </a:r>
            <a:r>
              <a:rPr lang="en-US" baseline="0" dirty="0" smtClean="0"/>
              <a:t> that it’s a network – we don’t put everything in one package, but develop an infrastructure that links relevant resources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Different types of things, not just courses: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Access to learning resources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Calling cards and communication tools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Credentials, permits and licenses</a:t>
            </a:r>
          </a:p>
          <a:p>
            <a:pPr marL="628650" lvl="1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b="0" dirty="0" smtClean="0">
                <a:effectLst/>
                <a:latin typeface="+mn-lt"/>
                <a:ea typeface="Calibri"/>
                <a:cs typeface="Times New Roman"/>
              </a:rPr>
              <a:t>the solution would consist of the main components as shown on the slide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sz="1200" b="0" dirty="0" smtClean="0">
                <a:effectLst/>
                <a:latin typeface="+mn-lt"/>
                <a:ea typeface="Calibri"/>
                <a:cs typeface="Times New Roman"/>
              </a:rPr>
              <a:t>Resource Repository Network – will create a resource graph from multiple sources and multiple formats including live and dynamic data such as oilfield data, refinery instrumentation, or Oil and Gas market information.</a:t>
            </a:r>
            <a:endParaRPr lang="en-US" sz="1200" b="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sz="1200" b="0" dirty="0" smtClean="0">
                <a:effectLst/>
                <a:latin typeface="+mn-lt"/>
                <a:ea typeface="Calibri"/>
                <a:cs typeface="Times New Roman"/>
              </a:rPr>
              <a:t>Automated Competence Development And Recognition – whereas existing recommender systems depend on manually defined metrics, this system will detect new and emerging competences and automatically assess employee performance.</a:t>
            </a:r>
            <a:endParaRPr lang="en-US" sz="1200" b="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CA" sz="1200" b="0" dirty="0" smtClean="0">
                <a:effectLst/>
                <a:latin typeface="+mn-lt"/>
                <a:ea typeface="Calibri"/>
                <a:cs typeface="Times New Roman"/>
              </a:rPr>
              <a:t>Personal Learning Record - this project will define how we represent, capture, and leverage user activity, including ratings, test results, performance measures, and the like, in a distributed learning and work environment.</a:t>
            </a:r>
            <a:endParaRPr lang="en-US" sz="1200" b="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romanLcPeriod"/>
            </a:pPr>
            <a:r>
              <a:rPr lang="en-CA" sz="1200" b="0" dirty="0" smtClean="0">
                <a:effectLst/>
                <a:latin typeface="+mn-lt"/>
                <a:ea typeface="Calibri"/>
                <a:cs typeface="Times New Roman"/>
              </a:rPr>
              <a:t>Personal Learning Assistant – this project will develop an integrated learning appliance, a mechanism for looking up or finding references or resources inside other programs or environments.</a:t>
            </a: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romanLcPeriod"/>
            </a:pPr>
            <a:r>
              <a:rPr lang="en-CA" sz="1200" b="0" dirty="0" smtClean="0">
                <a:effectLst/>
                <a:latin typeface="+mn-lt"/>
                <a:ea typeface="Calibri"/>
                <a:cs typeface="Times New Roman"/>
              </a:rPr>
              <a:t>Learning as a Cloud Service - will create a distributed learning layer, which is mechanism for working with data no matter where it is stored, through desktop, mobile and other devices.</a:t>
            </a:r>
            <a:endParaRPr lang="en-US" sz="1200" b="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9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NRC CONFIDENTIAL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and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NRC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Title and two column with bold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NRC CONFIDENTIAL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blank cen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NRC CONFIDENTIAL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NRC CONFIDENTIAL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and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NRC CONFIDENTIAL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Title and two column with bold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NRC CONFIDENTIAL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with blank cen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NRC CONFIDENTIAL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0F5A77-0CA8-437C-832A-75381072ECA7}" type="datetimeFigureOut">
              <a:rPr lang="en-CA" smtClean="0"/>
              <a:t>2015-11-22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D5775C-CE87-401A-A128-D861106A39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640772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with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NRC CONFIDENTIAL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Title with two column and bold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with blank cen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76401"/>
            <a:ext cx="6096000" cy="2686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648200"/>
            <a:ext cx="54102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Title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59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First and Last 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Tel: 000-000-0000</a:t>
            </a:r>
            <a:br>
              <a:rPr lang="en-US" dirty="0" smtClean="0"/>
            </a:br>
            <a:r>
              <a:rPr lang="en-US" dirty="0" smtClean="0"/>
              <a:t>first.last@nrc-cnrc.gc.ca</a:t>
            </a:r>
            <a:br>
              <a:rPr lang="en-US" dirty="0" smtClean="0"/>
            </a:br>
            <a:r>
              <a:rPr lang="en-US" dirty="0" smtClean="0"/>
              <a:t>www.nrc-cnrc.gc.ca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0F5A77-0CA8-437C-832A-75381072ECA7}" type="datetimeFigureOut">
              <a:rPr lang="en-CA" smtClean="0"/>
              <a:t>2015-11-22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D5775C-CE87-401A-A128-D861106A39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391440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6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and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76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Title and two column with bold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18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blank cen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0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Title and 2 column with bol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NRC CONFIDENTIAL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2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and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32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Title and two column with bold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76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blank cen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06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0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and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00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Title and two column with bold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54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with blank cen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13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EB0F5A77-0CA8-437C-832A-75381072ECA7}" type="datetimeFigureOut">
              <a:rPr lang="en-CA" smtClean="0"/>
              <a:t>2015-11-22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EBD5775C-CE87-401A-A128-D861106A39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191157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5A77-0CA8-437C-832A-75381072ECA7}" type="datetimeFigureOut">
              <a:rPr lang="en-CA" smtClean="0"/>
              <a:t>2015-11-22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775C-CE87-401A-A128-D861106A39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23103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- blank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NRC CONFIDENTIAL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97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18830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51021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9464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01214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77174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39059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7989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39583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0704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NRC CONFIDENTIAL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70388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CONFIDENTIAL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1606527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CONFIDENTIAL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37054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74463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9855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 gradi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NRC CONFIDENTIAL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477000"/>
          </a:xfrm>
          <a:prstGeom prst="rect">
            <a:avLst/>
          </a:prstGeom>
          <a:gradFill>
            <a:gsLst>
              <a:gs pos="0">
                <a:srgbClr val="89DAF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0F5A77-0CA8-437C-832A-75381072ECA7}" type="datetimeFigureOut">
              <a:rPr lang="en-CA" smtClean="0"/>
              <a:t>2015-11-22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D5775C-CE87-401A-A128-D861106A39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7271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76401"/>
            <a:ext cx="6096000" cy="2686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648200"/>
            <a:ext cx="54102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Title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NRC CONFIDENTIAL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2.png"/>
          <p:cNvPicPr>
            <a:picLocks noChangeAspect="1"/>
          </p:cNvPicPr>
          <p:nvPr userDrawn="1"/>
        </p:nvPicPr>
        <p:blipFill>
          <a:blip r:embed="rId9" cstate="print"/>
          <a:srcRect l="32356" t="18526" r="32482" b="74444"/>
          <a:stretch>
            <a:fillRect/>
          </a:stretch>
        </p:blipFill>
        <p:spPr bwMode="invGray">
          <a:xfrm>
            <a:off x="0" y="0"/>
            <a:ext cx="9144000" cy="166683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 descr="nrc-logotype-e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77001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NRC CONFIDENTIAL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" y="65532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D4F1B15-F4DE-44B0-AFFE-36B2A4C57503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78" r:id="rId6"/>
    <p:sldLayoutId id="214748376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6196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7388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14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NRC CONFIDENTIAL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"/>
          <a:stretch>
            <a:fillRect/>
          </a:stretch>
        </p:blipFill>
        <p:spPr>
          <a:xfrm flipV="1">
            <a:off x="2183340" y="1242468"/>
            <a:ext cx="6967538" cy="524083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1242468"/>
            <a:ext cx="9144000" cy="37105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 descr="header2.png"/>
          <p:cNvPicPr>
            <a:picLocks noChangeAspect="1"/>
          </p:cNvPicPr>
          <p:nvPr userDrawn="1"/>
        </p:nvPicPr>
        <p:blipFill>
          <a:blip r:embed="rId19" cstate="print"/>
          <a:srcRect l="32356" t="18526" r="32482" b="74444"/>
          <a:stretch>
            <a:fillRect/>
          </a:stretch>
        </p:blipFill>
        <p:spPr bwMode="invGray">
          <a:xfrm>
            <a:off x="0" y="0"/>
            <a:ext cx="9144000" cy="1666837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Picture 21" descr="nrc-logotype-e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28600" y="65532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D4F1B15-F4DE-44B0-AFFE-36B2A4C57503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8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bkgrnd2.png"/>
          <p:cNvPicPr>
            <a:picLocks noChangeAspect="1"/>
          </p:cNvPicPr>
          <p:nvPr userDrawn="1"/>
        </p:nvPicPr>
        <p:blipFill>
          <a:blip r:embed="rId3" cstate="print"/>
          <a:srcRect l="16913" t="24375" r="44464" b="44375"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0" y="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4572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rc-logotype-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62800" y="108662"/>
            <a:ext cx="1549457" cy="243668"/>
          </a:xfrm>
          <a:prstGeom prst="rect">
            <a:avLst/>
          </a:prstGeom>
        </p:spPr>
      </p:pic>
      <p:pic>
        <p:nvPicPr>
          <p:cNvPr id="12" name="Picture 11" descr="FIP-8x11_1-2in_110_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7200" y="6324600"/>
            <a:ext cx="8253250" cy="3658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661"/>
            <a:ext cx="9144000" cy="483733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990600"/>
            <a:ext cx="9144000" cy="5867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 descr="nrc-logotype-e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pic>
        <p:nvPicPr>
          <p:cNvPr id="9" name="Picture 8" descr="header2.png"/>
          <p:cNvPicPr>
            <a:picLocks noChangeAspect="1"/>
          </p:cNvPicPr>
          <p:nvPr userDrawn="1"/>
        </p:nvPicPr>
        <p:blipFill>
          <a:blip r:embed="rId8" cstate="print"/>
          <a:srcRect l="32356" t="18526" r="32482" b="74444"/>
          <a:stretch>
            <a:fillRect/>
          </a:stretch>
        </p:blipFill>
        <p:spPr bwMode="invGray">
          <a:xfrm>
            <a:off x="0" y="0"/>
            <a:ext cx="9144000" cy="16668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77001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NRC CONFIDENTIAL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" y="65532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D4F1B15-F4DE-44B0-AFFE-36B2A4C57503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6196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7388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14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"/>
          <a:stretch>
            <a:fillRect/>
          </a:stretch>
        </p:blipFill>
        <p:spPr>
          <a:xfrm flipV="1">
            <a:off x="2183340" y="1242468"/>
            <a:ext cx="6967538" cy="524083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242468"/>
            <a:ext cx="9144000" cy="37105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ader2.png"/>
          <p:cNvPicPr>
            <a:picLocks noChangeAspect="1"/>
          </p:cNvPicPr>
          <p:nvPr userDrawn="1"/>
        </p:nvPicPr>
        <p:blipFill>
          <a:blip r:embed="rId8" cstate="print"/>
          <a:srcRect l="32356" t="18526" r="32482" b="74444"/>
          <a:stretch>
            <a:fillRect/>
          </a:stretch>
        </p:blipFill>
        <p:spPr bwMode="invGray">
          <a:xfrm>
            <a:off x="0" y="0"/>
            <a:ext cx="9144000" cy="166683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 descr="nrc-logotype-e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77001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NRC CONFIDENTIAL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" y="65532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D4F1B15-F4DE-44B0-AFFE-36B2A4C57503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75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6196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7388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14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-bkgrnd2.png"/>
          <p:cNvPicPr>
            <a:picLocks noChangeAspect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invGray">
          <a:xfrm>
            <a:off x="0" y="0"/>
            <a:ext cx="9144000" cy="682697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 descr="nrc-logotype-e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77001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" y="65532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D4F1B15-F4DE-44B0-AFFE-36B2A4C57503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77" r:id="rId5"/>
    <p:sldLayoutId id="214748372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46196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687388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11414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bkgrnd2.png"/>
          <p:cNvPicPr>
            <a:picLocks noChangeAspect="1"/>
          </p:cNvPicPr>
          <p:nvPr userDrawn="1"/>
        </p:nvPicPr>
        <p:blipFill>
          <a:blip r:embed="rId4" cstate="print"/>
          <a:srcRect l="16913" t="24375" r="44464" b="44375"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229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and Last 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Tel: 000-000-0000</a:t>
            </a:r>
            <a:br>
              <a:rPr lang="en-US" dirty="0" smtClean="0"/>
            </a:br>
            <a:r>
              <a:rPr lang="en-US" dirty="0" smtClean="0"/>
              <a:t>first.last@nrc-cnrc.gc.ca</a:t>
            </a:r>
            <a:br>
              <a:rPr lang="en-US" dirty="0" smtClean="0"/>
            </a:br>
            <a:r>
              <a:rPr lang="en-US" dirty="0" smtClean="0"/>
              <a:t>www.nrc-cnrc.gc.ca</a:t>
            </a:r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0" y="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4572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rc-logotype-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162800" y="108662"/>
            <a:ext cx="1549457" cy="24366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IP-8x11_1-2in_110_e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57200" y="6324600"/>
            <a:ext cx="8253250" cy="3658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39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None/>
        <a:defRPr sz="1800" b="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661"/>
            <a:ext cx="9144000" cy="483733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990600"/>
            <a:ext cx="9144000" cy="5867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nrc-logotype-e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pic>
        <p:nvPicPr>
          <p:cNvPr id="9" name="Picture 8" descr="header2.png"/>
          <p:cNvPicPr>
            <a:picLocks noChangeAspect="1"/>
          </p:cNvPicPr>
          <p:nvPr userDrawn="1"/>
        </p:nvPicPr>
        <p:blipFill>
          <a:blip r:embed="rId8" cstate="print"/>
          <a:srcRect l="32356" t="18526" r="32482" b="74444"/>
          <a:stretch>
            <a:fillRect/>
          </a:stretch>
        </p:blipFill>
        <p:spPr bwMode="invGray">
          <a:xfrm>
            <a:off x="0" y="0"/>
            <a:ext cx="9144000" cy="16668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77001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" y="65532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D4F1B15-F4DE-44B0-AFFE-36B2A4C57503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7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6196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7388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14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661"/>
            <a:ext cx="9144000" cy="483733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990600"/>
            <a:ext cx="9144000" cy="5867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nrc-logotype-e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pic>
        <p:nvPicPr>
          <p:cNvPr id="9" name="Picture 8" descr="header2.png"/>
          <p:cNvPicPr>
            <a:picLocks noChangeAspect="1"/>
          </p:cNvPicPr>
          <p:nvPr userDrawn="1"/>
        </p:nvPicPr>
        <p:blipFill>
          <a:blip r:embed="rId8" cstate="print"/>
          <a:srcRect l="32356" t="18526" r="32482" b="74444"/>
          <a:stretch>
            <a:fillRect/>
          </a:stretch>
        </p:blipFill>
        <p:spPr bwMode="invGray">
          <a:xfrm>
            <a:off x="0" y="0"/>
            <a:ext cx="9144000" cy="16668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77001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" y="65532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D4F1B15-F4DE-44B0-AFFE-36B2A4C57503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6196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7388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14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"/>
          <a:stretch>
            <a:fillRect/>
          </a:stretch>
        </p:blipFill>
        <p:spPr>
          <a:xfrm flipV="1">
            <a:off x="2183340" y="1242468"/>
            <a:ext cx="6967538" cy="524083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242468"/>
            <a:ext cx="9144000" cy="37105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header2.png"/>
          <p:cNvPicPr>
            <a:picLocks noChangeAspect="1"/>
          </p:cNvPicPr>
          <p:nvPr userDrawn="1"/>
        </p:nvPicPr>
        <p:blipFill>
          <a:blip r:embed="rId8" cstate="print"/>
          <a:srcRect l="32356" t="18526" r="32482" b="74444"/>
          <a:stretch>
            <a:fillRect/>
          </a:stretch>
        </p:blipFill>
        <p:spPr bwMode="invGray">
          <a:xfrm>
            <a:off x="0" y="0"/>
            <a:ext cx="9144000" cy="166683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nrc-logotype-e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77001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" y="65532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D4F1B15-F4DE-44B0-AFFE-36B2A4C57503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9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5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6196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7388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14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neo4j.com/developer/graph-databas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sites.google.com/site/themoocguide/3-cck08---the-distributed-cour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Downes/after-moodl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www.slideshare.net/Ritakop/kopfourniercanadianinstitutedistanceeducationresearchpl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el2014.mooc.ca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nitiveadvisors.com/resources/mobile-performance-support-design-principl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ost/63738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journal.forces.gc.ca/vol14/no2/page70-eng.asp" TargetMode="Externa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www.downes.ca/presentation/33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ost/59876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ephen_downes/15710336207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www.nrc-cnrc.gc.ca/eng/rd/medical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ierge.portal.gc.ca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c-cnrc.gc.ca/eng/solutions/collaborative/lpss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damonregan/regan-tla-infrastructureforfutureoflearningsintice2013" TargetMode="External"/><Relationship Id="rId2" Type="http://schemas.openxmlformats.org/officeDocument/2006/relationships/hyperlink" Target="http://www.adlnet.org/adl-initiative-baa-new-submission-window-open-for-personal-assistant-for-learning-pal-proposals-2/index.html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techpost.ca/ple_diagrams/index.php/mind-map-3" TargetMode="External"/><Relationship Id="rId2" Type="http://schemas.openxmlformats.org/officeDocument/2006/relationships/hyperlink" Target="https://www.google.com/search?q=ple+diagrams" TargetMode="Externa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1"/>
            <a:ext cx="6781800" cy="2686050"/>
          </a:xfrm>
        </p:spPr>
        <p:txBody>
          <a:bodyPr>
            <a:noAutofit/>
          </a:bodyPr>
          <a:lstStyle/>
          <a:p>
            <a:r>
              <a:rPr lang="en-CA" sz="5400" dirty="0"/>
              <a:t>LPSS</a:t>
            </a:r>
            <a:r>
              <a:rPr lang="en-CA" sz="3600" dirty="0"/>
              <a:t> 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dirty="0" smtClean="0"/>
              <a:t>Learning </a:t>
            </a:r>
            <a:r>
              <a:rPr lang="en-CA" dirty="0"/>
              <a:t>and Performance Support </a:t>
            </a:r>
            <a:r>
              <a:rPr lang="en-CA" dirty="0" smtClean="0"/>
              <a:t>System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Information &amp; Communications Technologies (ICT) Portfolio</a:t>
            </a:r>
            <a:endParaRPr 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495800"/>
            <a:ext cx="6858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/>
              <a:t>Stephen Downes</a:t>
            </a:r>
          </a:p>
          <a:p>
            <a:r>
              <a:rPr lang="en-US" sz="1600" dirty="0" smtClean="0"/>
              <a:t>LPSS Program Leader</a:t>
            </a:r>
            <a:endParaRPr lang="en-US" sz="1600" dirty="0"/>
          </a:p>
          <a:p>
            <a:r>
              <a:rPr lang="en-US" sz="1600" dirty="0" smtClean="0"/>
              <a:t>April 28, 2015</a:t>
            </a:r>
          </a:p>
          <a:p>
            <a:endParaRPr lang="en-US" sz="1600" dirty="0"/>
          </a:p>
          <a:p>
            <a:r>
              <a:rPr lang="en-US" sz="1600" dirty="0" smtClean="0"/>
              <a:t>Stephen.Downes@nrc-cnrc.gc.ca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Graph Database</a:t>
            </a:r>
            <a:endParaRPr lang="en-CA" dirty="0"/>
          </a:p>
        </p:txBody>
      </p:sp>
      <p:pic>
        <p:nvPicPr>
          <p:cNvPr id="8194" name="Picture 2" descr="graphdb g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577975"/>
            <a:ext cx="26955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roperty graph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250618"/>
            <a:ext cx="4606925" cy="299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9475" y="5622925"/>
            <a:ext cx="453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4"/>
              </a:rPr>
              <a:t>http://neo4j.com/developer/graph-database/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918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</a:t>
            </a:r>
            <a:r>
              <a:rPr lang="en-CA" dirty="0"/>
              <a:t>L</a:t>
            </a:r>
            <a:r>
              <a:rPr lang="en-CA" dirty="0" smtClean="0"/>
              <a:t>earning Record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3263900" y="4533900"/>
            <a:ext cx="30099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140878" y="3549651"/>
            <a:ext cx="1562100" cy="123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0"/>
          </p:cNvCxnSpPr>
          <p:nvPr/>
        </p:nvCxnSpPr>
        <p:spPr>
          <a:xfrm flipH="1" flipV="1">
            <a:off x="4406900" y="2540000"/>
            <a:ext cx="361950" cy="199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704155" y="4268003"/>
            <a:ext cx="353745" cy="430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878" y="2905341"/>
            <a:ext cx="330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C00000"/>
                </a:solidFill>
              </a:rPr>
              <a:t>Activity Record - LRS</a:t>
            </a:r>
            <a:endParaRPr lang="en-CA" sz="2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3500" y="1816100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5">
                    <a:lumMod val="75000"/>
                  </a:schemeClr>
                </a:solidFill>
              </a:rPr>
              <a:t>Portfolio, artifacts and evidence</a:t>
            </a:r>
            <a:endParaRPr lang="en-CA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4800" y="2698055"/>
            <a:ext cx="317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6">
                    <a:lumMod val="75000"/>
                  </a:schemeClr>
                </a:solidFill>
              </a:rPr>
              <a:t>Badges, certificates, credentials, competencies</a:t>
            </a:r>
            <a:endParaRPr lang="en-C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057900" y="1491785"/>
            <a:ext cx="1333500" cy="46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45400" y="1168619"/>
            <a:ext cx="1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OERs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4274478" y="4896534"/>
            <a:ext cx="178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PLR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2677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is this Difficult?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564105"/>
            <a:ext cx="8246088" cy="4435711"/>
          </a:xfrm>
        </p:spPr>
        <p:txBody>
          <a:bodyPr>
            <a:normAutofit fontScale="92500"/>
          </a:bodyPr>
          <a:lstStyle/>
          <a:p>
            <a:r>
              <a:rPr lang="en-CA" sz="3000" dirty="0" smtClean="0"/>
              <a:t>It’s not one big thing…</a:t>
            </a:r>
          </a:p>
          <a:p>
            <a:r>
              <a:rPr lang="en-CA" sz="3000" dirty="0" smtClean="0"/>
              <a:t>… but a set of many small things</a:t>
            </a:r>
          </a:p>
          <a:p>
            <a:r>
              <a:rPr lang="en-CA" sz="3000" dirty="0" smtClean="0"/>
              <a:t>Tasks that are simple in an enterprise system…</a:t>
            </a:r>
          </a:p>
          <a:p>
            <a:pPr lvl="1"/>
            <a:r>
              <a:rPr lang="en-CA" sz="2600" dirty="0" smtClean="0"/>
              <a:t>Like data storage</a:t>
            </a:r>
          </a:p>
          <a:p>
            <a:pPr lvl="1"/>
            <a:r>
              <a:rPr lang="en-CA" sz="2600" dirty="0" smtClean="0"/>
              <a:t>Like content distribution</a:t>
            </a:r>
          </a:p>
          <a:p>
            <a:pPr lvl="1"/>
            <a:r>
              <a:rPr lang="en-CA" sz="2600" dirty="0" smtClean="0"/>
              <a:t>Like authentication</a:t>
            </a:r>
          </a:p>
          <a:p>
            <a:pPr lvl="1"/>
            <a:r>
              <a:rPr lang="en-CA" sz="2600" dirty="0" smtClean="0"/>
              <a:t>Like analytics</a:t>
            </a:r>
          </a:p>
          <a:p>
            <a:pPr marL="0" indent="0">
              <a:buNone/>
            </a:pPr>
            <a:r>
              <a:rPr lang="en-CA" sz="3000" dirty="0"/>
              <a:t>	</a:t>
            </a:r>
            <a:r>
              <a:rPr lang="en-CA" sz="3000" dirty="0" smtClean="0"/>
              <a:t>… become that much more difficult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5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Website – LPSS.me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6391275" cy="456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04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External Services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105650" cy="445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91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39" y="566452"/>
            <a:ext cx="7886700" cy="75268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chemeClr val="bg1"/>
                </a:solidFill>
              </a:rPr>
              <a:t>Competencies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39" y="1454045"/>
            <a:ext cx="7485118" cy="47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8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LPSS: Some Case Studies </a:t>
            </a:r>
            <a:endParaRPr lang="en-CA" dirty="0"/>
          </a:p>
        </p:txBody>
      </p:sp>
      <p:pic>
        <p:nvPicPr>
          <p:cNvPr id="20482" name="Picture 2" descr="http://denisewakeman.com/wp-content/uploads/2012/10/case-studies-word-clo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44" y="1977566"/>
            <a:ext cx="7386912" cy="37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6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MOOC – CCK08</a:t>
            </a:r>
            <a:endParaRPr lang="en-CA" dirty="0"/>
          </a:p>
        </p:txBody>
      </p:sp>
      <p:pic>
        <p:nvPicPr>
          <p:cNvPr id="21508" name="Picture 4" descr="https://sites.google.com/site/themoocguide/_/rsrc/1315273767651/3-cck08---the-distributed-course/Screen%20shot%202011-09-05%20at%2010.49.05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970834"/>
            <a:ext cx="52863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47c88746-a-62cb3a1a-s-sites.googlegroups.com/site/themoocguide/3-cck08---the-distributed-course/network.png?attachauth=ANoY7cpGO0ZuErDThRbauG8k6YJM9thu2IWY-XSAhSiiNqTyw09L4kEsnmvq9O_TrMbbTo5SclelszfCPLuvGFXWgnUPLXvCOQ6YMfZV7XEulJc6ySBtN5ty0dXlRekqBzK3kNKzzBLdKt_yikBgOHOv_XSVMzjbwGAVk0EPWKjVBfBCX0NGDF7cg_XsgKY5Vibde2e7JxLKfOxPKLSEdVpkJkhHsQIJIqB20HGgaagyrRlyoWKqYdympb77CH8_vYj4B2r1fJzd&amp;attredirect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433417"/>
            <a:ext cx="3986898" cy="21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6750" y="6203856"/>
            <a:ext cx="7708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4"/>
              </a:rPr>
              <a:t>https://sites.google.com/site/themoocguide/3-cck08---the-distributed-course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9747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Plearn</a:t>
            </a:r>
            <a:r>
              <a:rPr lang="en-CA" dirty="0" smtClean="0"/>
              <a:t> – Importance of the Graph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690689"/>
            <a:ext cx="6819900" cy="4251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300" y="606891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hlinkClick r:id="rId3"/>
              </a:rPr>
              <a:t>http://www.slideshare.net/Downes/after-moodle</a:t>
            </a:r>
            <a:endParaRPr lang="en-CA" sz="1400" dirty="0" smtClean="0"/>
          </a:p>
          <a:p>
            <a:r>
              <a:rPr lang="en-CA" sz="1400" dirty="0" smtClean="0">
                <a:hlinkClick r:id="rId4"/>
              </a:rPr>
              <a:t>http://www.slideshare.net/Ritakop/kopfourniercanadianinstitutedistanceeducationresearchple</a:t>
            </a:r>
            <a:r>
              <a:rPr lang="en-CA" sz="1400" dirty="0" smtClean="0"/>
              <a:t> 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660186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OIF – MOOC-REL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7645580" cy="3957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650" y="5936734"/>
            <a:ext cx="2522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http://rel2014.mooc.ca/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887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Support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37" y="1576389"/>
            <a:ext cx="6486525" cy="4514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" y="6306235"/>
            <a:ext cx="9232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http://www.cognitiveadvisors.com/resources/mobile-performance-support-design-principles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068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PCO Badges for Learning</a:t>
            </a:r>
            <a:endParaRPr lang="en-CA" dirty="0"/>
          </a:p>
        </p:txBody>
      </p:sp>
      <p:pic>
        <p:nvPicPr>
          <p:cNvPr id="22530" name="Picture 2" descr="files/images/Badges-napkin-sketch-2013-infographic-websit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9" y="1690689"/>
            <a:ext cx="7436085" cy="340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5504934"/>
            <a:ext cx="358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http://www.downes.ca/post/63738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1392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ONGARDE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0" y="617696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http://www.journal.forces.gc.ca/vol14/no2/page70-eng.asp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23554" name="Picture 2" descr="(DART Team, Operation 'Renaissance'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4" y="1639889"/>
            <a:ext cx="6105525" cy="391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05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ALECSO – Capacity Building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5602" name="Picture 2" descr="https://farm4.staticflickr.com/3740/13420886794_02c91f6da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575276"/>
            <a:ext cx="67341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862" y="3470751"/>
            <a:ext cx="2955925" cy="2269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650" y="6176963"/>
            <a:ext cx="4136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4"/>
              </a:rPr>
              <a:t>http://www.downes.ca/presentation/337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4205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MINT - Mobile </a:t>
            </a:r>
            <a:r>
              <a:rPr lang="en-CA" dirty="0" err="1" smtClean="0"/>
              <a:t>INteractive</a:t>
            </a:r>
            <a:r>
              <a:rPr lang="en-CA" dirty="0" smtClean="0"/>
              <a:t> Trainer</a:t>
            </a:r>
            <a:endParaRPr lang="en-CA" dirty="0"/>
          </a:p>
        </p:txBody>
      </p:sp>
      <p:pic>
        <p:nvPicPr>
          <p:cNvPr id="24578" name="Picture 2" descr="files/images/MIN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17308"/>
            <a:ext cx="6680588" cy="43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6063734"/>
            <a:ext cx="358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http://www.downes.ca/post/59876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6819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Collecting </a:t>
            </a:r>
            <a:r>
              <a:rPr lang="en-CA" dirty="0" err="1" smtClean="0"/>
              <a:t>xAPI</a:t>
            </a:r>
            <a:r>
              <a:rPr lang="en-CA" dirty="0" smtClean="0"/>
              <a:t> from Med Sims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86441"/>
            <a:ext cx="6907239" cy="3854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650" y="5607735"/>
            <a:ext cx="722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https://www.flickr.com/photos/stephen_downes/15710336207/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28650" y="5977067"/>
            <a:ext cx="4344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4"/>
              </a:rPr>
              <a:t>http://www.nrc-cnrc.gc.ca/eng/rd/medical/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3332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Concierge OMS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68202"/>
            <a:ext cx="7288212" cy="47547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109" y="6330434"/>
            <a:ext cx="3100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https://concierge.portal.gc.ca/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2909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Engage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96" y="1690689"/>
            <a:ext cx="6903603" cy="3951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650" y="5951835"/>
            <a:ext cx="6724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http://www.nrc-cnrc.gc.ca/eng/solutions/collaborative/lpss.html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2543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Stephen Downes</a:t>
            </a:r>
          </a:p>
          <a:p>
            <a:r>
              <a:rPr lang="en-US" dirty="0" smtClean="0"/>
              <a:t>LPSS program Leader</a:t>
            </a:r>
          </a:p>
          <a:p>
            <a:r>
              <a:rPr lang="en-US" dirty="0"/>
              <a:t>+1 (506) 861-0955</a:t>
            </a:r>
            <a:endParaRPr lang="en-US" dirty="0" smtClean="0"/>
          </a:p>
          <a:p>
            <a:r>
              <a:rPr lang="en-US" dirty="0" smtClean="0"/>
              <a:t>Stephen.Downes@nrc-cnrc.gc.ca</a:t>
            </a:r>
          </a:p>
          <a:p>
            <a:r>
              <a:rPr lang="en-US" dirty="0" smtClean="0"/>
              <a:t>http://www.nrc-cnrc.gc.ca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4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Learning in Context</a:t>
            </a:r>
            <a:endParaRPr lang="en-CA" sz="2800" dirty="0"/>
          </a:p>
        </p:txBody>
      </p:sp>
      <p:pic>
        <p:nvPicPr>
          <p:cNvPr id="10242" name="Picture 2" descr="InformalLearningOppsViaExtendedNet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690689"/>
            <a:ext cx="5013767" cy="38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050" y="5499100"/>
            <a:ext cx="6826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Task-Focused</a:t>
            </a:r>
          </a:p>
          <a:p>
            <a:r>
              <a:rPr lang="en-CA" sz="2800" dirty="0" smtClean="0"/>
              <a:t>Network-based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4348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asset6.wellmedia.ca/i/f113e301000939ee16a7581a94865ef7_ra,w403,h403_pa,w403,h40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73290"/>
            <a:ext cx="4448175" cy="44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42" y="128564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Solution:</a:t>
            </a:r>
            <a:br>
              <a:rPr lang="en-US" dirty="0"/>
            </a:br>
            <a:r>
              <a:rPr lang="en-US" dirty="0"/>
              <a:t>Personal </a:t>
            </a:r>
            <a:r>
              <a:rPr lang="en-CA" dirty="0"/>
              <a:t>Learning and Performance Support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1945" y="3726871"/>
            <a:ext cx="58700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Individual learning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Context-aware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Searchable and verifiable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Tailored to industry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Always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Point of need performance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592" y="1752600"/>
            <a:ext cx="34106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Single point of access to all skills development and training needs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86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4634"/>
            <a:ext cx="6347713" cy="1320800"/>
          </a:xfrm>
        </p:spPr>
        <p:txBody>
          <a:bodyPr/>
          <a:lstStyle/>
          <a:p>
            <a:r>
              <a:rPr lang="en-CA" dirty="0" smtClean="0"/>
              <a:t>Personal Assistant for Learning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57200" y="5722033"/>
            <a:ext cx="889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2"/>
              </a:rPr>
              <a:t>http://www.adlnet.org/adl-initiative-baa-new-submission-window-open-for-personal-assistant-for-learning-pal-proposals-2/index.html</a:t>
            </a:r>
            <a:r>
              <a:rPr lang="en-CA" sz="1600" dirty="0" smtClean="0"/>
              <a:t> </a:t>
            </a:r>
          </a:p>
          <a:p>
            <a:r>
              <a:rPr lang="en-CA" sz="1600" dirty="0" smtClean="0">
                <a:hlinkClick r:id="rId3"/>
              </a:rPr>
              <a:t>http://www.slideshare.net/damonregan/regan-tla-infrastructureforfutureoflearningsintice2013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17" y="1690689"/>
            <a:ext cx="6927383" cy="39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35" y="228600"/>
            <a:ext cx="8382000" cy="65316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 design is based on putting the learner at the centre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793338" y="5398222"/>
            <a:ext cx="69220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Scott Wilson (left), </a:t>
            </a:r>
            <a:r>
              <a:rPr lang="en-CA" dirty="0" smtClean="0"/>
              <a:t>Tim Hand (right</a:t>
            </a:r>
            <a:r>
              <a:rPr lang="en-CA" dirty="0"/>
              <a:t>) </a:t>
            </a:r>
            <a:r>
              <a:rPr lang="en-CA" dirty="0" smtClean="0"/>
              <a:t> </a:t>
            </a:r>
          </a:p>
          <a:p>
            <a:r>
              <a:rPr lang="en-CA" dirty="0" smtClean="0">
                <a:hlinkClick r:id="rId2"/>
              </a:rPr>
              <a:t>https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www.google.com/search?q=ple+diagrams</a:t>
            </a:r>
            <a:endParaRPr lang="en-CA" dirty="0" smtClean="0"/>
          </a:p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www.edtechpost.ca/ple_diagrams/index.php/mind-map-3</a:t>
            </a:r>
            <a:endParaRPr lang="en-CA" dirty="0"/>
          </a:p>
        </p:txBody>
      </p:sp>
      <p:pic>
        <p:nvPicPr>
          <p:cNvPr id="3074" name="Picture 2" descr="http://cogdogblog.com/wp-content/uploads/2010/09/future-v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8" y="1938528"/>
            <a:ext cx="3414172" cy="345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dtechpost.ca/ple_diagrams/var/albums/mind-map-3.jpg?m=135561577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35" y="1938529"/>
            <a:ext cx="3327644" cy="345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6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Learning and Performance </a:t>
            </a:r>
            <a:r>
              <a:rPr lang="en-CA" dirty="0" smtClean="0"/>
              <a:t>Support System: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Core Technology Development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495800" cy="33067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Learning </a:t>
            </a:r>
            <a:r>
              <a:rPr lang="en-CA" dirty="0">
                <a:solidFill>
                  <a:schemeClr val="tx1"/>
                </a:solidFill>
              </a:rPr>
              <a:t>services </a:t>
            </a:r>
            <a:r>
              <a:rPr lang="en-CA" dirty="0" smtClean="0">
                <a:solidFill>
                  <a:schemeClr val="tx1"/>
                </a:solidFill>
              </a:rPr>
              <a:t>network and marketplace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Automated skills development and recognition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Lifetime management of </a:t>
            </a:r>
            <a:r>
              <a:rPr lang="en-CA" dirty="0" smtClean="0">
                <a:solidFill>
                  <a:schemeClr val="tx1"/>
                </a:solidFill>
              </a:rPr>
              <a:t>learning </a:t>
            </a:r>
            <a:r>
              <a:rPr lang="en-CA" dirty="0">
                <a:solidFill>
                  <a:schemeClr val="tx1"/>
                </a:solidFill>
              </a:rPr>
              <a:t>and training records and </a:t>
            </a:r>
            <a:r>
              <a:rPr lang="en-CA" dirty="0" smtClean="0">
                <a:solidFill>
                  <a:schemeClr val="tx1"/>
                </a:solidFill>
              </a:rPr>
              <a:t>credentials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Personal learning assistant to view, update and access training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1714" y="1531832"/>
            <a:ext cx="3055363" cy="3261197"/>
            <a:chOff x="5331714" y="1531832"/>
            <a:chExt cx="3055363" cy="3261197"/>
          </a:xfrm>
        </p:grpSpPr>
        <p:sp>
          <p:nvSpPr>
            <p:cNvPr id="7" name="Freeform 6"/>
            <p:cNvSpPr/>
            <p:nvPr/>
          </p:nvSpPr>
          <p:spPr>
            <a:xfrm>
              <a:off x="5768211" y="2108596"/>
              <a:ext cx="1067671" cy="1067671"/>
            </a:xfrm>
            <a:custGeom>
              <a:avLst/>
              <a:gdLst>
                <a:gd name="connsiteX0" fmla="*/ 0 w 1067671"/>
                <a:gd name="connsiteY0" fmla="*/ 1067671 h 1067671"/>
                <a:gd name="connsiteX1" fmla="*/ 1067671 w 1067671"/>
                <a:gd name="connsiteY1" fmla="*/ 0 h 1067671"/>
                <a:gd name="connsiteX2" fmla="*/ 1067671 w 1067671"/>
                <a:gd name="connsiteY2" fmla="*/ 1067671 h 1067671"/>
                <a:gd name="connsiteX3" fmla="*/ 0 w 1067671"/>
                <a:gd name="connsiteY3" fmla="*/ 1067671 h 106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671" h="1067671">
                  <a:moveTo>
                    <a:pt x="0" y="1067671"/>
                  </a:moveTo>
                  <a:cubicBezTo>
                    <a:pt x="0" y="478013"/>
                    <a:pt x="478013" y="0"/>
                    <a:pt x="1067671" y="0"/>
                  </a:cubicBezTo>
                  <a:lnTo>
                    <a:pt x="1067671" y="1067671"/>
                  </a:lnTo>
                  <a:lnTo>
                    <a:pt x="0" y="106767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90946" tIns="390946" rIns="78232" bIns="78232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kern="1200" dirty="0" smtClean="0"/>
                <a:t>Resource Network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931918" y="2057401"/>
              <a:ext cx="1067671" cy="1067671"/>
            </a:xfrm>
            <a:custGeom>
              <a:avLst/>
              <a:gdLst>
                <a:gd name="connsiteX0" fmla="*/ 0 w 1067671"/>
                <a:gd name="connsiteY0" fmla="*/ 1067671 h 1067671"/>
                <a:gd name="connsiteX1" fmla="*/ 1067671 w 1067671"/>
                <a:gd name="connsiteY1" fmla="*/ 0 h 1067671"/>
                <a:gd name="connsiteX2" fmla="*/ 1067671 w 1067671"/>
                <a:gd name="connsiteY2" fmla="*/ 1067671 h 1067671"/>
                <a:gd name="connsiteX3" fmla="*/ 0 w 1067671"/>
                <a:gd name="connsiteY3" fmla="*/ 1067671 h 106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671" h="1067671">
                  <a:moveTo>
                    <a:pt x="0" y="0"/>
                  </a:moveTo>
                  <a:cubicBezTo>
                    <a:pt x="589658" y="0"/>
                    <a:pt x="1067671" y="478013"/>
                    <a:pt x="1067671" y="1067671"/>
                  </a:cubicBezTo>
                  <a:lnTo>
                    <a:pt x="0" y="106767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dk1"/>
            </a:fontRef>
          </p:style>
          <p:txBody>
            <a:bodyPr spcFirstLastPara="0" vert="horz" wrap="square" lIns="78232" tIns="390946" rIns="390946" bIns="78232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kern="1200" dirty="0" smtClean="0"/>
                <a:t>Learning Assistant</a:t>
              </a:r>
            </a:p>
          </p:txBody>
        </p:sp>
        <p:sp>
          <p:nvSpPr>
            <p:cNvPr id="10" name="Freeform 9"/>
            <p:cNvSpPr/>
            <p:nvPr/>
          </p:nvSpPr>
          <p:spPr>
            <a:xfrm rot="21600000">
              <a:off x="6885197" y="3225581"/>
              <a:ext cx="1067671" cy="1067672"/>
            </a:xfrm>
            <a:custGeom>
              <a:avLst/>
              <a:gdLst>
                <a:gd name="connsiteX0" fmla="*/ 0 w 1067671"/>
                <a:gd name="connsiteY0" fmla="*/ 1067671 h 1067671"/>
                <a:gd name="connsiteX1" fmla="*/ 1067671 w 1067671"/>
                <a:gd name="connsiteY1" fmla="*/ 0 h 1067671"/>
                <a:gd name="connsiteX2" fmla="*/ 1067671 w 1067671"/>
                <a:gd name="connsiteY2" fmla="*/ 1067671 h 1067671"/>
                <a:gd name="connsiteX3" fmla="*/ 0 w 1067671"/>
                <a:gd name="connsiteY3" fmla="*/ 1067671 h 106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671" h="1067671">
                  <a:moveTo>
                    <a:pt x="1067671" y="0"/>
                  </a:moveTo>
                  <a:cubicBezTo>
                    <a:pt x="1067671" y="589658"/>
                    <a:pt x="589658" y="1067671"/>
                    <a:pt x="0" y="1067671"/>
                  </a:cubicBezTo>
                  <a:lnTo>
                    <a:pt x="0" y="0"/>
                  </a:lnTo>
                  <a:lnTo>
                    <a:pt x="1067671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dk1"/>
            </a:fontRef>
          </p:style>
          <p:txBody>
            <a:bodyPr spcFirstLastPara="0" vert="horz" wrap="square" lIns="71120" tIns="71121" rIns="383834" bIns="38383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Automate Skills Dev.</a:t>
              </a:r>
              <a:endParaRPr lang="en-US" sz="1000" kern="1200" dirty="0"/>
            </a:p>
          </p:txBody>
        </p:sp>
        <p:sp>
          <p:nvSpPr>
            <p:cNvPr id="11" name="Freeform 10"/>
            <p:cNvSpPr/>
            <p:nvPr/>
          </p:nvSpPr>
          <p:spPr>
            <a:xfrm rot="21600000">
              <a:off x="5768211" y="3225582"/>
              <a:ext cx="1067671" cy="1067671"/>
            </a:xfrm>
            <a:custGeom>
              <a:avLst/>
              <a:gdLst>
                <a:gd name="connsiteX0" fmla="*/ 0 w 1067671"/>
                <a:gd name="connsiteY0" fmla="*/ 1067671 h 1067671"/>
                <a:gd name="connsiteX1" fmla="*/ 1067671 w 1067671"/>
                <a:gd name="connsiteY1" fmla="*/ 0 h 1067671"/>
                <a:gd name="connsiteX2" fmla="*/ 1067671 w 1067671"/>
                <a:gd name="connsiteY2" fmla="*/ 1067671 h 1067671"/>
                <a:gd name="connsiteX3" fmla="*/ 0 w 1067671"/>
                <a:gd name="connsiteY3" fmla="*/ 1067671 h 106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671" h="1067671">
                  <a:moveTo>
                    <a:pt x="1067671" y="1067671"/>
                  </a:moveTo>
                  <a:cubicBezTo>
                    <a:pt x="478013" y="1067671"/>
                    <a:pt x="0" y="589658"/>
                    <a:pt x="0" y="0"/>
                  </a:cubicBezTo>
                  <a:lnTo>
                    <a:pt x="1067671" y="0"/>
                  </a:lnTo>
                  <a:lnTo>
                    <a:pt x="1067671" y="106767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dk1"/>
            </a:fontRef>
          </p:style>
          <p:txBody>
            <a:bodyPr spcFirstLastPara="0" vert="horz" wrap="square" lIns="383834" tIns="71119" rIns="71120" bIns="38383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Personal Learning Records</a:t>
              </a:r>
              <a:endParaRPr lang="en-US" sz="1000" kern="1200" dirty="0"/>
            </a:p>
          </p:txBody>
        </p:sp>
        <p:sp>
          <p:nvSpPr>
            <p:cNvPr id="12" name="Circular Arrow 11"/>
            <p:cNvSpPr/>
            <p:nvPr/>
          </p:nvSpPr>
          <p:spPr>
            <a:xfrm>
              <a:off x="5334001" y="1531832"/>
              <a:ext cx="3053076" cy="3261197"/>
            </a:xfrm>
            <a:prstGeom prst="circularArrow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ircular Arrow 12"/>
            <p:cNvSpPr/>
            <p:nvPr/>
          </p:nvSpPr>
          <p:spPr>
            <a:xfrm rot="10800000">
              <a:off x="5331714" y="1765231"/>
              <a:ext cx="3042920" cy="2903934"/>
            </a:xfrm>
            <a:prstGeom prst="circularArrow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" name="Rectangle 7"/>
          <p:cNvSpPr/>
          <p:nvPr/>
        </p:nvSpPr>
        <p:spPr>
          <a:xfrm>
            <a:off x="5105400" y="4648200"/>
            <a:ext cx="387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Learning as a cloud service and deep integration with external 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690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595116" y="2489808"/>
            <a:ext cx="1749935" cy="1734368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941983" y="2879939"/>
            <a:ext cx="1056202" cy="954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2627784" y="1925833"/>
            <a:ext cx="1056202" cy="954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2617728" y="3834045"/>
            <a:ext cx="1056202" cy="954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5292080" y="1942243"/>
            <a:ext cx="1056202" cy="954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5292080" y="3834045"/>
            <a:ext cx="1056202" cy="954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2031850" y="1268760"/>
            <a:ext cx="4916414" cy="439248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Straight Arrow Connector 17"/>
          <p:cNvCxnSpPr>
            <a:stCxn id="9" idx="5"/>
          </p:cNvCxnSpPr>
          <p:nvPr/>
        </p:nvCxnSpPr>
        <p:spPr>
          <a:xfrm>
            <a:off x="3529309" y="2740213"/>
            <a:ext cx="466627" cy="4007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</p:cNvCxnSpPr>
          <p:nvPr/>
        </p:nvCxnSpPr>
        <p:spPr>
          <a:xfrm flipV="1">
            <a:off x="3519253" y="3618602"/>
            <a:ext cx="476683" cy="3551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</p:cNvCxnSpPr>
          <p:nvPr/>
        </p:nvCxnSpPr>
        <p:spPr>
          <a:xfrm>
            <a:off x="4843508" y="3694319"/>
            <a:ext cx="501543" cy="3827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7"/>
          </p:cNvCxnSpPr>
          <p:nvPr/>
        </p:nvCxnSpPr>
        <p:spPr>
          <a:xfrm flipV="1">
            <a:off x="4843508" y="2636912"/>
            <a:ext cx="501543" cy="3827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97247" y="3095382"/>
            <a:ext cx="78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PLR</a:t>
            </a:r>
            <a:endParaRPr lang="en-C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63692" y="2141276"/>
            <a:ext cx="91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RRN</a:t>
            </a:r>
            <a:endParaRPr lang="en-CA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53019" y="4073654"/>
            <a:ext cx="78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PC</a:t>
            </a:r>
            <a:endParaRPr lang="en-C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27371" y="2157686"/>
            <a:ext cx="78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</a:t>
            </a:r>
            <a:endParaRPr lang="en-CA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107" y="404948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ACDR</a:t>
            </a:r>
            <a:endParaRPr lang="en-C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12565" y="2047192"/>
            <a:ext cx="78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1">
                    <a:lumMod val="50000"/>
                  </a:schemeClr>
                </a:solidFill>
              </a:rPr>
              <a:t>CF</a:t>
            </a:r>
            <a:endParaRPr lang="en-CA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1592" y="2993728"/>
            <a:ext cx="2888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 smtClean="0">
                <a:solidFill>
                  <a:schemeClr val="bg1">
                    <a:lumMod val="50000"/>
                  </a:schemeClr>
                </a:solidFill>
              </a:rPr>
              <a:t>Standards/Communication protocols</a:t>
            </a:r>
            <a:endParaRPr lang="en-C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72632" y="3226419"/>
            <a:ext cx="1326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chemeClr val="bg1">
                    <a:lumMod val="50000"/>
                  </a:schemeClr>
                </a:solidFill>
              </a:rPr>
              <a:t>Security Protocols</a:t>
            </a:r>
            <a:endParaRPr lang="en-C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50573" y="3464653"/>
            <a:ext cx="1720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chemeClr val="bg1">
                    <a:lumMod val="50000"/>
                  </a:schemeClr>
                </a:solidFill>
              </a:rPr>
              <a:t>Distributed Architecture</a:t>
            </a:r>
            <a:endParaRPr lang="en-C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29616" y="1864277"/>
            <a:ext cx="1507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70C0"/>
                </a:solidFill>
              </a:rPr>
              <a:t>Data Representation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82921" y="2178675"/>
            <a:ext cx="1536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70C0"/>
                </a:solidFill>
              </a:rPr>
              <a:t>Prototype Repository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1599" y="1327459"/>
            <a:ext cx="3294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rgbClr val="0070C0"/>
                </a:solidFill>
              </a:rPr>
              <a:t>D</a:t>
            </a:r>
            <a:r>
              <a:rPr lang="en-CA" sz="1200" b="1" i="1" dirty="0">
                <a:solidFill>
                  <a:srgbClr val="0070C0"/>
                </a:solidFill>
              </a:rPr>
              <a:t>ata, Information </a:t>
            </a:r>
            <a:r>
              <a:rPr lang="en-CA" sz="1200" b="1" i="1" dirty="0" smtClean="0">
                <a:solidFill>
                  <a:srgbClr val="0070C0"/>
                </a:solidFill>
              </a:rPr>
              <a:t>Retrieval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0532" y="1597503"/>
            <a:ext cx="3288882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i="1" dirty="0" smtClean="0">
                <a:solidFill>
                  <a:srgbClr val="0070C0"/>
                </a:solidFill>
              </a:rPr>
              <a:t>Cleansing/Filtering/Profiling/Processing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5660" y="4869160"/>
            <a:ext cx="2480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70C0"/>
                </a:solidFill>
              </a:rPr>
              <a:t>Personal Access to Network Storage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68732" y="4586162"/>
            <a:ext cx="1542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70C0"/>
                </a:solidFill>
              </a:rPr>
              <a:t>Data synchronization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158" y="5159613"/>
            <a:ext cx="22670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70C0"/>
                </a:solidFill>
              </a:rPr>
              <a:t>Cloud Storage and Management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81108" y="3002468"/>
            <a:ext cx="10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 smtClean="0">
                <a:solidFill>
                  <a:srgbClr val="0070C0"/>
                </a:solidFill>
              </a:rPr>
              <a:t>Data Capture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081108" y="3218492"/>
            <a:ext cx="1326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 smtClean="0">
                <a:solidFill>
                  <a:srgbClr val="0070C0"/>
                </a:solidFill>
              </a:rPr>
              <a:t>Security Protocols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081108" y="3417319"/>
            <a:ext cx="1810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70C0"/>
                </a:solidFill>
              </a:rPr>
              <a:t>Personal Learning Record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46897" y="1353802"/>
            <a:ext cx="1438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70C0"/>
                </a:solidFill>
              </a:rPr>
              <a:t>Management Layer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12991" y="1597504"/>
            <a:ext cx="2192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70C0"/>
                </a:solidFill>
              </a:rPr>
              <a:t>Search/Recommendation Layer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208872" y="1901676"/>
            <a:ext cx="26821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70C0"/>
                </a:solidFill>
              </a:rPr>
              <a:t>Learning activity sequencing/modeling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486373" y="4745627"/>
            <a:ext cx="3657627" cy="280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i="1" dirty="0">
                <a:solidFill>
                  <a:srgbClr val="0070C0"/>
                </a:solidFill>
              </a:rPr>
              <a:t>TROI (Training Return on Investment) analytics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212991" y="5025920"/>
            <a:ext cx="2144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70C0"/>
                </a:solidFill>
              </a:rPr>
              <a:t>Performance Trends Algorithm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461440" y="5298112"/>
            <a:ext cx="1861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70C0"/>
                </a:solidFill>
              </a:rPr>
              <a:t>Competence Development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948264" y="5522748"/>
            <a:ext cx="16854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70C0"/>
                </a:solidFill>
              </a:rPr>
              <a:t>Automated Assessment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</a:t>
            </a:r>
            <a:r>
              <a:rPr lang="en-CA" baseline="0" dirty="0" smtClean="0"/>
              <a:t> Details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73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>
          <a:xfrm>
            <a:off x="3289300" y="2827312"/>
            <a:ext cx="1689100" cy="2549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6648451" y="1832113"/>
            <a:ext cx="2238375" cy="4186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330597" y="1758950"/>
            <a:ext cx="2051447" cy="4805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3149997" y="1690689"/>
            <a:ext cx="1714500" cy="9144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RRN Aggregation and Storage</a:t>
            </a:r>
            <a:endParaRPr lang="en-CA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1828800" y="2476500"/>
            <a:ext cx="1435100" cy="9525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1930400" y="3340100"/>
            <a:ext cx="1270000" cy="3683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V="1">
            <a:off x="1828800" y="3911600"/>
            <a:ext cx="1346200" cy="279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1828800" y="4229100"/>
            <a:ext cx="1435100" cy="469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1828800" y="4508500"/>
            <a:ext cx="1435100" cy="8255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1828800" y="5422900"/>
            <a:ext cx="1346200" cy="508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4978400" y="2324100"/>
            <a:ext cx="1435100" cy="1104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5016500" y="3708400"/>
            <a:ext cx="1231900" cy="2032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flipV="1">
            <a:off x="4978400" y="3048000"/>
            <a:ext cx="1435100" cy="863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5016500" y="4102100"/>
            <a:ext cx="1397000" cy="596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5016500" y="4419600"/>
            <a:ext cx="1397000" cy="10033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8150" y="2010977"/>
            <a:ext cx="21272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Email</a:t>
            </a:r>
          </a:p>
          <a:p>
            <a:r>
              <a:rPr lang="en-CA" dirty="0" smtClean="0"/>
              <a:t>RSS</a:t>
            </a:r>
          </a:p>
          <a:p>
            <a:r>
              <a:rPr lang="en-CA" dirty="0" smtClean="0"/>
              <a:t>OAI</a:t>
            </a:r>
          </a:p>
          <a:p>
            <a:r>
              <a:rPr lang="en-CA" dirty="0" err="1" smtClean="0"/>
              <a:t>Sharepoint</a:t>
            </a:r>
            <a:endParaRPr lang="en-CA" dirty="0" smtClean="0"/>
          </a:p>
          <a:p>
            <a:r>
              <a:rPr lang="en-CA" dirty="0" smtClean="0"/>
              <a:t>Facebook</a:t>
            </a:r>
          </a:p>
          <a:p>
            <a:r>
              <a:rPr lang="en-CA" dirty="0" smtClean="0"/>
              <a:t>Twitter</a:t>
            </a:r>
          </a:p>
          <a:p>
            <a:r>
              <a:rPr lang="en-CA" dirty="0" smtClean="0"/>
              <a:t>Monster</a:t>
            </a:r>
          </a:p>
          <a:p>
            <a:r>
              <a:rPr lang="en-CA" dirty="0" smtClean="0"/>
              <a:t>Government</a:t>
            </a:r>
          </a:p>
          <a:p>
            <a:r>
              <a:rPr lang="en-CA" dirty="0" smtClean="0"/>
              <a:t>Repositories</a:t>
            </a:r>
          </a:p>
          <a:p>
            <a:r>
              <a:rPr lang="en-CA" dirty="0" smtClean="0"/>
              <a:t>Desire2Learn</a:t>
            </a:r>
          </a:p>
          <a:p>
            <a:r>
              <a:rPr lang="en-CA" dirty="0" smtClean="0"/>
              <a:t>Coursera</a:t>
            </a:r>
          </a:p>
          <a:p>
            <a:r>
              <a:rPr lang="en-CA" dirty="0" smtClean="0"/>
              <a:t>EdX</a:t>
            </a:r>
          </a:p>
          <a:p>
            <a:r>
              <a:rPr lang="en-CA" dirty="0" err="1" smtClean="0"/>
              <a:t>etc</a:t>
            </a:r>
            <a:endParaRPr lang="en-CA" dirty="0"/>
          </a:p>
        </p:txBody>
      </p:sp>
      <p:sp>
        <p:nvSpPr>
          <p:cNvPr id="30" name="TextBox 29"/>
          <p:cNvSpPr txBox="1"/>
          <p:nvPr/>
        </p:nvSpPr>
        <p:spPr>
          <a:xfrm>
            <a:off x="3502025" y="3249880"/>
            <a:ext cx="130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Parsing</a:t>
            </a:r>
          </a:p>
          <a:p>
            <a:r>
              <a:rPr lang="en-CA" sz="2000" dirty="0" smtClean="0"/>
              <a:t>Scraping</a:t>
            </a:r>
          </a:p>
          <a:p>
            <a:r>
              <a:rPr lang="en-CA" sz="2000" dirty="0" smtClean="0"/>
              <a:t>Analytics</a:t>
            </a:r>
          </a:p>
          <a:p>
            <a:r>
              <a:rPr lang="en-CA" sz="2000" dirty="0" err="1" smtClean="0"/>
              <a:t>etc</a:t>
            </a:r>
            <a:endParaRPr lang="en-CA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753225" y="1837472"/>
            <a:ext cx="198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Article</a:t>
            </a:r>
          </a:p>
          <a:p>
            <a:r>
              <a:rPr lang="en-CA" dirty="0" smtClean="0"/>
              <a:t>Photograph</a:t>
            </a:r>
          </a:p>
          <a:p>
            <a:r>
              <a:rPr lang="en-CA" dirty="0" smtClean="0"/>
              <a:t>Video</a:t>
            </a:r>
          </a:p>
          <a:p>
            <a:r>
              <a:rPr lang="en-CA" dirty="0" smtClean="0"/>
              <a:t>Person</a:t>
            </a:r>
          </a:p>
          <a:p>
            <a:r>
              <a:rPr lang="en-CA" dirty="0" smtClean="0"/>
              <a:t>Author</a:t>
            </a:r>
          </a:p>
          <a:p>
            <a:r>
              <a:rPr lang="en-CA" dirty="0" smtClean="0"/>
              <a:t>Publisher</a:t>
            </a:r>
          </a:p>
          <a:p>
            <a:r>
              <a:rPr lang="en-CA" dirty="0" smtClean="0"/>
              <a:t>Organization</a:t>
            </a:r>
          </a:p>
          <a:p>
            <a:r>
              <a:rPr lang="en-CA" dirty="0" smtClean="0"/>
              <a:t>Job Opportunity</a:t>
            </a:r>
          </a:p>
          <a:p>
            <a:r>
              <a:rPr lang="en-CA" dirty="0" smtClean="0"/>
              <a:t>Competency</a:t>
            </a:r>
          </a:p>
          <a:p>
            <a:r>
              <a:rPr lang="en-CA" dirty="0" err="1" smtClean="0"/>
              <a:t>Cetrificate</a:t>
            </a:r>
            <a:endParaRPr lang="en-CA" dirty="0" smtClean="0"/>
          </a:p>
          <a:p>
            <a:r>
              <a:rPr lang="en-CA" dirty="0" smtClean="0"/>
              <a:t>Event</a:t>
            </a:r>
          </a:p>
          <a:p>
            <a:r>
              <a:rPr lang="en-CA" dirty="0" smtClean="0"/>
              <a:t>Location / Place</a:t>
            </a:r>
          </a:p>
          <a:p>
            <a:r>
              <a:rPr lang="en-CA" dirty="0" smtClean="0"/>
              <a:t>Time / Date</a:t>
            </a:r>
            <a:endParaRPr lang="en-CA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152900" y="4699000"/>
            <a:ext cx="0" cy="123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34556" y="5972096"/>
            <a:ext cx="150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Storage</a:t>
            </a:r>
            <a:endParaRPr lang="en-CA" sz="2400" dirty="0"/>
          </a:p>
        </p:txBody>
      </p:sp>
      <p:sp>
        <p:nvSpPr>
          <p:cNvPr id="36" name="Arc 35"/>
          <p:cNvSpPr/>
          <p:nvPr/>
        </p:nvSpPr>
        <p:spPr>
          <a:xfrm>
            <a:off x="5016500" y="4699000"/>
            <a:ext cx="276225" cy="172691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Arc 36"/>
          <p:cNvSpPr/>
          <p:nvPr/>
        </p:nvSpPr>
        <p:spPr>
          <a:xfrm flipH="1" flipV="1">
            <a:off x="5314948" y="4673314"/>
            <a:ext cx="1225552" cy="1726912"/>
          </a:xfrm>
          <a:prstGeom prst="arc">
            <a:avLst>
              <a:gd name="adj1" fmla="val 16200000"/>
              <a:gd name="adj2" fmla="val 213264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9" name="Straight Arrow Connector 38"/>
          <p:cNvCxnSpPr>
            <a:stCxn id="37" idx="0"/>
          </p:cNvCxnSpPr>
          <p:nvPr/>
        </p:nvCxnSpPr>
        <p:spPr>
          <a:xfrm>
            <a:off x="5927724" y="6400226"/>
            <a:ext cx="6127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6" idx="0"/>
          </p:cNvCxnSpPr>
          <p:nvPr/>
        </p:nvCxnSpPr>
        <p:spPr>
          <a:xfrm>
            <a:off x="5016500" y="4699000"/>
            <a:ext cx="13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32600" y="623771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RELATIONS</a:t>
            </a:r>
            <a:endParaRPr lang="en-CA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7543800" y="5930900"/>
            <a:ext cx="0" cy="379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91706" y="1800363"/>
            <a:ext cx="197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Personal</a:t>
            </a:r>
          </a:p>
          <a:p>
            <a:r>
              <a:rPr lang="en-CA" sz="2000" dirty="0" smtClean="0"/>
              <a:t>Context</a:t>
            </a:r>
            <a:endParaRPr lang="en-CA" sz="20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025900" y="2616200"/>
            <a:ext cx="0" cy="633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42852"/>
      </p:ext>
    </p:extLst>
  </p:cSld>
  <p:clrMapOvr>
    <a:masterClrMapping/>
  </p:clrMapOvr>
</p:sld>
</file>

<file path=ppt/theme/theme1.xml><?xml version="1.0" encoding="utf-8"?>
<a:theme xmlns:a="http://schemas.openxmlformats.org/drawingml/2006/main" name="Regula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duc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egular Slide - Bottom Swirl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gular Slide - Bottom Swirl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ark backgrou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Regular Slide - Bottom Swirl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Regular Slide - Bottom Swirl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Regular Slide - Bottom Swirl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10975</TotalTime>
  <Words>665</Words>
  <Application>Microsoft Office PowerPoint</Application>
  <PresentationFormat>On-screen Show (4:3)</PresentationFormat>
  <Paragraphs>163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Arial</vt:lpstr>
      <vt:lpstr>Calibri</vt:lpstr>
      <vt:lpstr>Times New Roman</vt:lpstr>
      <vt:lpstr>Trebuchet MS</vt:lpstr>
      <vt:lpstr>Wingdings 3</vt:lpstr>
      <vt:lpstr>Regular Slide</vt:lpstr>
      <vt:lpstr>Introduction Slide</vt:lpstr>
      <vt:lpstr>1_Regular Slide - Bottom Swirl_1</vt:lpstr>
      <vt:lpstr>Regular Slide - Bottom Swirl_2</vt:lpstr>
      <vt:lpstr>Dark background slide</vt:lpstr>
      <vt:lpstr>Thank You</vt:lpstr>
      <vt:lpstr>2_Regular Slide - Bottom Swirl_1</vt:lpstr>
      <vt:lpstr>3_Regular Slide - Bottom Swirl_1</vt:lpstr>
      <vt:lpstr>1_Regular Slide - Bottom Swirl_2</vt:lpstr>
      <vt:lpstr>Facet</vt:lpstr>
      <vt:lpstr>LPSS  Learning and Performance Support System  Information &amp; Communications Technologies (ICT) Portfolio</vt:lpstr>
      <vt:lpstr>Performance Support</vt:lpstr>
      <vt:lpstr>Learning in Context</vt:lpstr>
      <vt:lpstr>The Solution: Personal Learning and Performance Support</vt:lpstr>
      <vt:lpstr>Personal Assistant for Learning</vt:lpstr>
      <vt:lpstr>The design is based on putting the learner at the centre</vt:lpstr>
      <vt:lpstr>Learning and Performance Support System: Core Technology Development Projects</vt:lpstr>
      <vt:lpstr>Project Details</vt:lpstr>
      <vt:lpstr>RRN Aggregation and Storage</vt:lpstr>
      <vt:lpstr>The Graph Database</vt:lpstr>
      <vt:lpstr>Personal Learning Record</vt:lpstr>
      <vt:lpstr>Why is this Difficult?</vt:lpstr>
      <vt:lpstr>Website – LPSS.me</vt:lpstr>
      <vt:lpstr>External Services</vt:lpstr>
      <vt:lpstr>PowerPoint Presentation</vt:lpstr>
      <vt:lpstr>LPSS: Some Case Studies </vt:lpstr>
      <vt:lpstr>MOOC – CCK08</vt:lpstr>
      <vt:lpstr>Plearn – Importance of the Graph</vt:lpstr>
      <vt:lpstr>OIF – MOOC-REL</vt:lpstr>
      <vt:lpstr>PCO Badges for Learning</vt:lpstr>
      <vt:lpstr>ONGARDE</vt:lpstr>
      <vt:lpstr>ALECSO – Capacity Building</vt:lpstr>
      <vt:lpstr>MINT - Mobile INteractive Trainer</vt:lpstr>
      <vt:lpstr>Collecting xAPI from Med Sims</vt:lpstr>
      <vt:lpstr>Concierge OMS</vt:lpstr>
      <vt:lpstr>How to Engage</vt:lpstr>
      <vt:lpstr>PowerPoint Presentation</vt:lpstr>
    </vt:vector>
  </TitlesOfParts>
  <Company>NRC - CNRC- CBS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 Cranstone</dc:creator>
  <cp:keywords>Done</cp:keywords>
  <cp:lastModifiedBy>Stephen Downes</cp:lastModifiedBy>
  <cp:revision>241</cp:revision>
  <dcterms:created xsi:type="dcterms:W3CDTF">2013-06-12T14:07:13Z</dcterms:created>
  <dcterms:modified xsi:type="dcterms:W3CDTF">2015-11-22T18:02:36Z</dcterms:modified>
</cp:coreProperties>
</file>