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77" r:id="rId8"/>
    <p:sldId id="276" r:id="rId9"/>
    <p:sldId id="262" r:id="rId10"/>
    <p:sldId id="263" r:id="rId11"/>
    <p:sldId id="278" r:id="rId12"/>
    <p:sldId id="279" r:id="rId13"/>
    <p:sldId id="264" r:id="rId14"/>
    <p:sldId id="280" r:id="rId15"/>
    <p:sldId id="281" r:id="rId16"/>
    <p:sldId id="282" r:id="rId17"/>
    <p:sldId id="265" r:id="rId18"/>
    <p:sldId id="283" r:id="rId19"/>
    <p:sldId id="284" r:id="rId20"/>
    <p:sldId id="266" r:id="rId21"/>
    <p:sldId id="285" r:id="rId22"/>
    <p:sldId id="286" r:id="rId23"/>
    <p:sldId id="267" r:id="rId24"/>
    <p:sldId id="287" r:id="rId25"/>
    <p:sldId id="288" r:id="rId26"/>
    <p:sldId id="289" r:id="rId27"/>
    <p:sldId id="268" r:id="rId28"/>
    <p:sldId id="269" r:id="rId29"/>
    <p:sldId id="290" r:id="rId30"/>
    <p:sldId id="291" r:id="rId31"/>
    <p:sldId id="272" r:id="rId32"/>
    <p:sldId id="292" r:id="rId33"/>
    <p:sldId id="293" r:id="rId34"/>
    <p:sldId id="271" r:id="rId35"/>
    <p:sldId id="294" r:id="rId36"/>
    <p:sldId id="295" r:id="rId37"/>
    <p:sldId id="296" r:id="rId38"/>
    <p:sldId id="2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68" autoAdjust="0"/>
    <p:restoredTop sz="94660"/>
  </p:normalViewPr>
  <p:slideViewPr>
    <p:cSldViewPr snapToGrid="0">
      <p:cViewPr varScale="1">
        <p:scale>
          <a:sx n="54" d="100"/>
          <a:sy n="54" d="100"/>
        </p:scale>
        <p:origin x="19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A1DCE7-7777-46FE-BE4B-D65CDB38E86A}" type="datetimeFigureOut">
              <a:rPr lang="en-CA" smtClean="0"/>
              <a:t>2015-07-20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7EEF90-78DC-4F21-A5C0-C83D7F1382FF}" type="slidenum">
              <a:rPr lang="en-CA" smtClean="0"/>
              <a:t>‹#›</a:t>
            </a:fld>
            <a:endParaRPr lang="en-CA"/>
          </a:p>
        </p:txBody>
      </p:sp>
    </p:spTree>
    <p:extLst>
      <p:ext uri="{BB962C8B-B14F-4D97-AF65-F5344CB8AC3E}">
        <p14:creationId xmlns:p14="http://schemas.microsoft.com/office/powerpoint/2010/main" val="395419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A1DCE7-7777-46FE-BE4B-D65CDB38E86A}" type="datetimeFigureOut">
              <a:rPr lang="en-CA" smtClean="0"/>
              <a:t>2015-07-20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7EEF90-78DC-4F21-A5C0-C83D7F1382FF}" type="slidenum">
              <a:rPr lang="en-CA" smtClean="0"/>
              <a:t>‹#›</a:t>
            </a:fld>
            <a:endParaRPr lang="en-CA"/>
          </a:p>
        </p:txBody>
      </p:sp>
    </p:spTree>
    <p:extLst>
      <p:ext uri="{BB962C8B-B14F-4D97-AF65-F5344CB8AC3E}">
        <p14:creationId xmlns:p14="http://schemas.microsoft.com/office/powerpoint/2010/main" val="260141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A1DCE7-7777-46FE-BE4B-D65CDB38E86A}" type="datetimeFigureOut">
              <a:rPr lang="en-CA" smtClean="0"/>
              <a:t>2015-07-20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7EEF90-78DC-4F21-A5C0-C83D7F1382FF}" type="slidenum">
              <a:rPr lang="en-CA" smtClean="0"/>
              <a:t>‹#›</a:t>
            </a:fld>
            <a:endParaRPr lang="en-CA"/>
          </a:p>
        </p:txBody>
      </p:sp>
    </p:spTree>
    <p:extLst>
      <p:ext uri="{BB962C8B-B14F-4D97-AF65-F5344CB8AC3E}">
        <p14:creationId xmlns:p14="http://schemas.microsoft.com/office/powerpoint/2010/main" val="43174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A1DCE7-7777-46FE-BE4B-D65CDB38E86A}" type="datetimeFigureOut">
              <a:rPr lang="en-CA" smtClean="0"/>
              <a:t>2015-07-20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7EEF90-78DC-4F21-A5C0-C83D7F1382FF}" type="slidenum">
              <a:rPr lang="en-CA" smtClean="0"/>
              <a:t>‹#›</a:t>
            </a:fld>
            <a:endParaRPr lang="en-CA"/>
          </a:p>
        </p:txBody>
      </p:sp>
    </p:spTree>
    <p:extLst>
      <p:ext uri="{BB962C8B-B14F-4D97-AF65-F5344CB8AC3E}">
        <p14:creationId xmlns:p14="http://schemas.microsoft.com/office/powerpoint/2010/main" val="80957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A1DCE7-7777-46FE-BE4B-D65CDB38E86A}" type="datetimeFigureOut">
              <a:rPr lang="en-CA" smtClean="0"/>
              <a:t>2015-07-20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7EEF90-78DC-4F21-A5C0-C83D7F1382FF}" type="slidenum">
              <a:rPr lang="en-CA" smtClean="0"/>
              <a:t>‹#›</a:t>
            </a:fld>
            <a:endParaRPr lang="en-CA"/>
          </a:p>
        </p:txBody>
      </p:sp>
    </p:spTree>
    <p:extLst>
      <p:ext uri="{BB962C8B-B14F-4D97-AF65-F5344CB8AC3E}">
        <p14:creationId xmlns:p14="http://schemas.microsoft.com/office/powerpoint/2010/main" val="411077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A1DCE7-7777-46FE-BE4B-D65CDB38E86A}" type="datetimeFigureOut">
              <a:rPr lang="en-CA" smtClean="0"/>
              <a:t>2015-07-20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7EEF90-78DC-4F21-A5C0-C83D7F1382FF}" type="slidenum">
              <a:rPr lang="en-CA" smtClean="0"/>
              <a:t>‹#›</a:t>
            </a:fld>
            <a:endParaRPr lang="en-CA"/>
          </a:p>
        </p:txBody>
      </p:sp>
    </p:spTree>
    <p:extLst>
      <p:ext uri="{BB962C8B-B14F-4D97-AF65-F5344CB8AC3E}">
        <p14:creationId xmlns:p14="http://schemas.microsoft.com/office/powerpoint/2010/main" val="5157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A1DCE7-7777-46FE-BE4B-D65CDB38E86A}" type="datetimeFigureOut">
              <a:rPr lang="en-CA" smtClean="0"/>
              <a:t>2015-07-20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37EEF90-78DC-4F21-A5C0-C83D7F1382FF}" type="slidenum">
              <a:rPr lang="en-CA" smtClean="0"/>
              <a:t>‹#›</a:t>
            </a:fld>
            <a:endParaRPr lang="en-CA"/>
          </a:p>
        </p:txBody>
      </p:sp>
    </p:spTree>
    <p:extLst>
      <p:ext uri="{BB962C8B-B14F-4D97-AF65-F5344CB8AC3E}">
        <p14:creationId xmlns:p14="http://schemas.microsoft.com/office/powerpoint/2010/main" val="170557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A1DCE7-7777-46FE-BE4B-D65CDB38E86A}" type="datetimeFigureOut">
              <a:rPr lang="en-CA" smtClean="0"/>
              <a:t>2015-07-20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37EEF90-78DC-4F21-A5C0-C83D7F1382FF}" type="slidenum">
              <a:rPr lang="en-CA" smtClean="0"/>
              <a:t>‹#›</a:t>
            </a:fld>
            <a:endParaRPr lang="en-CA"/>
          </a:p>
        </p:txBody>
      </p:sp>
    </p:spTree>
    <p:extLst>
      <p:ext uri="{BB962C8B-B14F-4D97-AF65-F5344CB8AC3E}">
        <p14:creationId xmlns:p14="http://schemas.microsoft.com/office/powerpoint/2010/main" val="332254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1DCE7-7777-46FE-BE4B-D65CDB38E86A}" type="datetimeFigureOut">
              <a:rPr lang="en-CA" smtClean="0"/>
              <a:t>2015-07-20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37EEF90-78DC-4F21-A5C0-C83D7F1382FF}" type="slidenum">
              <a:rPr lang="en-CA" smtClean="0"/>
              <a:t>‹#›</a:t>
            </a:fld>
            <a:endParaRPr lang="en-CA"/>
          </a:p>
        </p:txBody>
      </p:sp>
    </p:spTree>
    <p:extLst>
      <p:ext uri="{BB962C8B-B14F-4D97-AF65-F5344CB8AC3E}">
        <p14:creationId xmlns:p14="http://schemas.microsoft.com/office/powerpoint/2010/main" val="388135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1DCE7-7777-46FE-BE4B-D65CDB38E86A}" type="datetimeFigureOut">
              <a:rPr lang="en-CA" smtClean="0"/>
              <a:t>2015-07-20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7EEF90-78DC-4F21-A5C0-C83D7F1382FF}" type="slidenum">
              <a:rPr lang="en-CA" smtClean="0"/>
              <a:t>‹#›</a:t>
            </a:fld>
            <a:endParaRPr lang="en-CA"/>
          </a:p>
        </p:txBody>
      </p:sp>
    </p:spTree>
    <p:extLst>
      <p:ext uri="{BB962C8B-B14F-4D97-AF65-F5344CB8AC3E}">
        <p14:creationId xmlns:p14="http://schemas.microsoft.com/office/powerpoint/2010/main" val="233144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1DCE7-7777-46FE-BE4B-D65CDB38E86A}" type="datetimeFigureOut">
              <a:rPr lang="en-CA" smtClean="0"/>
              <a:t>2015-07-20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7EEF90-78DC-4F21-A5C0-C83D7F1382FF}" type="slidenum">
              <a:rPr lang="en-CA" smtClean="0"/>
              <a:t>‹#›</a:t>
            </a:fld>
            <a:endParaRPr lang="en-CA"/>
          </a:p>
        </p:txBody>
      </p:sp>
    </p:spTree>
    <p:extLst>
      <p:ext uri="{BB962C8B-B14F-4D97-AF65-F5344CB8AC3E}">
        <p14:creationId xmlns:p14="http://schemas.microsoft.com/office/powerpoint/2010/main" val="302313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1DCE7-7777-46FE-BE4B-D65CDB38E86A}" type="datetimeFigureOut">
              <a:rPr lang="en-CA" smtClean="0"/>
              <a:t>2015-07-20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EEF90-78DC-4F21-A5C0-C83D7F1382FF}" type="slidenum">
              <a:rPr lang="en-CA" smtClean="0"/>
              <a:t>‹#›</a:t>
            </a:fld>
            <a:endParaRPr lang="en-CA"/>
          </a:p>
        </p:txBody>
      </p:sp>
    </p:spTree>
    <p:extLst>
      <p:ext uri="{BB962C8B-B14F-4D97-AF65-F5344CB8AC3E}">
        <p14:creationId xmlns:p14="http://schemas.microsoft.com/office/powerpoint/2010/main" val="1899339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thabascau.ca/"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Open-access_networ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nytimes.com/2013/11/10/business/they-loved-your-gpa-then-they-saw-your-tweet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opensource.or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opensource-socialnetwork/opensource-socialnetwork" TargetMode="External"/><Relationship Id="rId2" Type="http://schemas.openxmlformats.org/officeDocument/2006/relationships/hyperlink" Target="http://sourceforge.net/directory/system-administration/networking/os:windows/freshness:recently-updated/"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exoplatform.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lgg.org/" TargetMode="External"/><Relationship Id="rId1" Type="http://schemas.openxmlformats.org/officeDocument/2006/relationships/slideLayout" Target="../slideLayouts/slideLayout2.xml"/><Relationship Id="rId4" Type="http://schemas.openxmlformats.org/officeDocument/2006/relationships/hyperlink" Target="https://medium.com/synapse/is-slack-the-new-lms-7d1c15ff964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n.sap.com/community/erp/hcm/blog/2015/03/05/craving-more-content-take-a-bite-out-of-the-open-content-network-in-successfactors-learning" TargetMode="External"/><Relationship Id="rId2" Type="http://schemas.openxmlformats.org/officeDocument/2006/relationships/hyperlink" Target="http://platform.europeanmoocs.e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ithknown.com/"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unesco.org/new/en/communication-and-information/access-to-knowledge/open-educational-resources/what-are-open-educational-resources-oers/"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home.edweb.net/" TargetMode="External"/><Relationship Id="rId2" Type="http://schemas.openxmlformats.org/officeDocument/2006/relationships/hyperlink" Target="https://www.oercommons.org/"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utopiadocs.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presentations.ocwconsortium.org/uk2012_224_okada_collaborative_networks/"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p2pfoundation.net/Open_Instruc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chronicle.com/article/Open-Teaching-When-the/124170/" TargetMode="External"/><Relationship Id="rId1" Type="http://schemas.openxmlformats.org/officeDocument/2006/relationships/slideLayout" Target="../slideLayouts/slideLayout2.xml"/><Relationship Id="rId4" Type="http://schemas.openxmlformats.org/officeDocument/2006/relationships/hyperlink" Target="https://www.flickr.com/photos/courosa/3293199214/in/photostrea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googleresearch.blogspot.com.es/2015/07/deepdream-code-example-for-visualizing.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jmir.org/2015/7/e168/"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jime.open.ac.uk/article/download/2005-18/26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olcos.org/cms/upload/docs/olcos_roadmap.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ascilite.org.au/conferences/melbourne08/procs/conol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cbcse.org/wordpress/wp-content/uploads/2014/05/MOOCs_Expectations_and_Reality.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lrn.dmlhub.net/"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dmlhub.net/wp-content/uploads/files/Connected_Learning_report.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openbadges.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learningoutcomeassessment.org/LOAcommunities.htm" TargetMode="External"/><Relationship Id="rId2" Type="http://schemas.openxmlformats.org/officeDocument/2006/relationships/hyperlink" Target="http://iudpd.indiana.edu/Assessment+Design+Principl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a/search?hl=en&amp;lr=&amp;q=harnad%20OR%20Harnad%20OR%20archivangelism+blogurl:http://openaccess.eprints.org/&amp;ie=UTF-8&amp;tbm=blg&amp;tbs=qdr:m&amp;num=100&amp;c2coff=1&amp;safe=active&amp;gws_rd=ssl#c2coff=1&amp;hl=en&amp;lr=&amp;q=harnad+tail+dog+blogurl:http://openaccess.eprints.org/&amp;safe=active&amp;tbas=0&amp;tbm=blg" TargetMode="External"/><Relationship Id="rId2" Type="http://schemas.openxmlformats.org/officeDocument/2006/relationships/hyperlink" Target="http://scholar.google.ca/scholar?q=%28houghton+swan%29+%22open+access%22&amp;btnG=&amp;hl=en&amp;as_sdt=0%2C5" TargetMode="External"/><Relationship Id="rId1" Type="http://schemas.openxmlformats.org/officeDocument/2006/relationships/slideLayout" Target="../slideLayouts/slideLayout2.xml"/><Relationship Id="rId5" Type="http://schemas.openxmlformats.org/officeDocument/2006/relationships/hyperlink" Target="http://www.budapestopenaccessinitiative.org/background" TargetMode="External"/><Relationship Id="rId4" Type="http://schemas.openxmlformats.org/officeDocument/2006/relationships/hyperlink" Target="http://poynder.blogspot.ca/2014/06/the-subversive-proposal-at-20.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nogoodreason.typepad.co.uk/no_good_reason/2014/05/the-open-viru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oar-repositories.org/files/Aligning-Repository-Networks-Meeting-Repor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ducause.edu/ero/article/envisioning-post-lms-era-open-learning-networ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br.org/2015/04/why-no-one-uses-the-corporate-social-networ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scilite.org.au/ajet/e-jist/docs/vol10_no1/papers/full_papers/taylorj.ht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350" y="-57151"/>
            <a:ext cx="10287000" cy="6858000"/>
          </a:xfrm>
          <a:prstGeom prst="rect">
            <a:avLst/>
          </a:prstGeom>
        </p:spPr>
      </p:pic>
      <p:sp>
        <p:nvSpPr>
          <p:cNvPr id="2" name="Title 1"/>
          <p:cNvSpPr>
            <a:spLocks noGrp="1"/>
          </p:cNvSpPr>
          <p:nvPr>
            <p:ph type="ctrTitle"/>
          </p:nvPr>
        </p:nvSpPr>
        <p:spPr>
          <a:xfrm>
            <a:off x="1524000" y="0"/>
            <a:ext cx="8642684" cy="2387600"/>
          </a:xfrm>
        </p:spPr>
        <p:txBody>
          <a:bodyPr/>
          <a:lstStyle/>
          <a:p>
            <a:r>
              <a:rPr lang="en-CA" dirty="0" smtClean="0">
                <a:solidFill>
                  <a:schemeClr val="bg1"/>
                </a:solidFill>
              </a:rPr>
              <a:t>MOOCS and Social Learning Networks</a:t>
            </a:r>
            <a:endParaRPr lang="en-CA" dirty="0">
              <a:solidFill>
                <a:schemeClr val="bg1"/>
              </a:solidFill>
            </a:endParaRPr>
          </a:p>
        </p:txBody>
      </p:sp>
      <p:sp>
        <p:nvSpPr>
          <p:cNvPr id="3" name="Subtitle 2"/>
          <p:cNvSpPr>
            <a:spLocks noGrp="1"/>
          </p:cNvSpPr>
          <p:nvPr>
            <p:ph type="subTitle" idx="1"/>
          </p:nvPr>
        </p:nvSpPr>
        <p:spPr>
          <a:xfrm>
            <a:off x="1524000" y="2387600"/>
            <a:ext cx="9144000" cy="1655762"/>
          </a:xfrm>
        </p:spPr>
        <p:txBody>
          <a:bodyPr/>
          <a:lstStyle/>
          <a:p>
            <a:pPr algn="l"/>
            <a:r>
              <a:rPr lang="en-CA" dirty="0" smtClean="0">
                <a:solidFill>
                  <a:schemeClr val="bg1"/>
                </a:solidFill>
              </a:rPr>
              <a:t>Stephen Downes</a:t>
            </a:r>
          </a:p>
          <a:p>
            <a:pPr algn="l"/>
            <a:r>
              <a:rPr lang="en-CA" dirty="0" smtClean="0">
                <a:solidFill>
                  <a:schemeClr val="bg1"/>
                </a:solidFill>
              </a:rPr>
              <a:t>Santiago de </a:t>
            </a:r>
            <a:r>
              <a:rPr lang="en-CA" dirty="0" err="1" smtClean="0">
                <a:solidFill>
                  <a:schemeClr val="bg1"/>
                </a:solidFill>
              </a:rPr>
              <a:t>Compostela</a:t>
            </a:r>
            <a:r>
              <a:rPr lang="en-CA" dirty="0" smtClean="0">
                <a:solidFill>
                  <a:schemeClr val="bg1"/>
                </a:solidFill>
              </a:rPr>
              <a:t>, Spain</a:t>
            </a:r>
          </a:p>
          <a:p>
            <a:pPr algn="l"/>
            <a:r>
              <a:rPr lang="en-CA" dirty="0" smtClean="0">
                <a:solidFill>
                  <a:schemeClr val="bg1"/>
                </a:solidFill>
              </a:rPr>
              <a:t>July 21, 2015</a:t>
            </a:r>
            <a:endParaRPr lang="en-CA" dirty="0">
              <a:solidFill>
                <a:schemeClr val="bg1"/>
              </a:solidFill>
            </a:endParaRPr>
          </a:p>
        </p:txBody>
      </p:sp>
    </p:spTree>
    <p:extLst>
      <p:ext uri="{BB962C8B-B14F-4D97-AF65-F5344CB8AC3E}">
        <p14:creationId xmlns:p14="http://schemas.microsoft.com/office/powerpoint/2010/main" val="2201069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Access</a:t>
            </a:r>
            <a:endParaRPr lang="en-CA" dirty="0"/>
          </a:p>
        </p:txBody>
      </p:sp>
      <p:sp>
        <p:nvSpPr>
          <p:cNvPr id="3" name="Content Placeholder 2"/>
          <p:cNvSpPr>
            <a:spLocks noGrp="1"/>
          </p:cNvSpPr>
          <p:nvPr>
            <p:ph idx="1"/>
          </p:nvPr>
        </p:nvSpPr>
        <p:spPr/>
        <p:txBody>
          <a:bodyPr/>
          <a:lstStyle/>
          <a:p>
            <a:r>
              <a:rPr lang="en-CA" dirty="0" smtClean="0"/>
              <a:t>Originated </a:t>
            </a:r>
            <a:r>
              <a:rPr lang="en-CA" dirty="0"/>
              <a:t>in Open University, Athabasca University</a:t>
            </a:r>
          </a:p>
          <a:p>
            <a:r>
              <a:rPr lang="en-CA" dirty="0" smtClean="0"/>
              <a:t>No </a:t>
            </a:r>
            <a:r>
              <a:rPr lang="en-CA" dirty="0"/>
              <a:t>formal requirements for course admission</a:t>
            </a:r>
          </a:p>
          <a:p>
            <a:r>
              <a:rPr lang="en-CA" dirty="0" smtClean="0"/>
              <a:t>Issues</a:t>
            </a:r>
            <a:r>
              <a:rPr lang="en-CA" dirty="0"/>
              <a:t>: preparedness, completion</a:t>
            </a:r>
          </a:p>
          <a:p>
            <a:endParaRPr lang="en-CA" dirty="0"/>
          </a:p>
        </p:txBody>
      </p:sp>
      <p:pic>
        <p:nvPicPr>
          <p:cNvPr id="8194" name="Picture 2" descr="http://www.universitystudy.ca/wp-content/uploads/2013/07/athabasca-university-campus-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96" y="3595520"/>
            <a:ext cx="7547020" cy="23601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6176963"/>
            <a:ext cx="2834174" cy="369332"/>
          </a:xfrm>
          <a:prstGeom prst="rect">
            <a:avLst/>
          </a:prstGeom>
        </p:spPr>
        <p:txBody>
          <a:bodyPr wrap="none">
            <a:spAutoFit/>
          </a:bodyPr>
          <a:lstStyle/>
          <a:p>
            <a:r>
              <a:rPr lang="en-CA" dirty="0" smtClean="0">
                <a:hlinkClick r:id="rId3"/>
              </a:rPr>
              <a:t>http://www.athabascau.ca/</a:t>
            </a:r>
            <a:r>
              <a:rPr lang="en-CA" dirty="0" smtClean="0"/>
              <a:t> </a:t>
            </a:r>
            <a:endParaRPr lang="en-CA" dirty="0"/>
          </a:p>
        </p:txBody>
      </p:sp>
    </p:spTree>
    <p:extLst>
      <p:ext uri="{BB962C8B-B14F-4D97-AF65-F5344CB8AC3E}">
        <p14:creationId xmlns:p14="http://schemas.microsoft.com/office/powerpoint/2010/main" val="858092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Access Network</a:t>
            </a:r>
            <a:endParaRPr lang="en-CA" dirty="0"/>
          </a:p>
        </p:txBody>
      </p:sp>
      <p:sp>
        <p:nvSpPr>
          <p:cNvPr id="3" name="Content Placeholder 2"/>
          <p:cNvSpPr>
            <a:spLocks noGrp="1"/>
          </p:cNvSpPr>
          <p:nvPr>
            <p:ph idx="1"/>
          </p:nvPr>
        </p:nvSpPr>
        <p:spPr/>
        <p:txBody>
          <a:bodyPr/>
          <a:lstStyle/>
          <a:p>
            <a:r>
              <a:rPr lang="en-CA" dirty="0" smtClean="0"/>
              <a:t>Wikipedia:</a:t>
            </a:r>
          </a:p>
          <a:p>
            <a:pPr marL="457200" lvl="1" indent="0">
              <a:buNone/>
            </a:pPr>
            <a:r>
              <a:rPr lang="en-CA" sz="2800" dirty="0" smtClean="0"/>
              <a:t>“…the business model that separates the physical access to the network from the delivery of services. In </a:t>
            </a:r>
            <a:r>
              <a:rPr lang="en-CA" sz="2800" dirty="0"/>
              <a:t>an OAN, the owner or manager of the network does not supply services for the network; these services must be supplied by separate retail service </a:t>
            </a:r>
            <a:r>
              <a:rPr lang="en-CA" sz="2800" dirty="0" smtClean="0"/>
              <a:t>providers.”</a:t>
            </a:r>
            <a:endParaRPr lang="en-CA" sz="2800" dirty="0"/>
          </a:p>
        </p:txBody>
      </p:sp>
      <p:sp>
        <p:nvSpPr>
          <p:cNvPr id="4" name="Rectangle 3"/>
          <p:cNvSpPr/>
          <p:nvPr/>
        </p:nvSpPr>
        <p:spPr>
          <a:xfrm>
            <a:off x="945872" y="6127234"/>
            <a:ext cx="5150128" cy="369332"/>
          </a:xfrm>
          <a:prstGeom prst="rect">
            <a:avLst/>
          </a:prstGeom>
        </p:spPr>
        <p:txBody>
          <a:bodyPr wrap="none">
            <a:spAutoFit/>
          </a:bodyPr>
          <a:lstStyle/>
          <a:p>
            <a:r>
              <a:rPr lang="en-CA" dirty="0" smtClean="0">
                <a:hlinkClick r:id="rId2"/>
              </a:rPr>
              <a:t>https://en.wikipedia.org/wiki/Open-access_network</a:t>
            </a:r>
            <a:r>
              <a:rPr lang="en-CA" dirty="0" smtClean="0"/>
              <a:t> </a:t>
            </a:r>
            <a:endParaRPr lang="en-CA" dirty="0"/>
          </a:p>
        </p:txBody>
      </p:sp>
    </p:spTree>
    <p:extLst>
      <p:ext uri="{BB962C8B-B14F-4D97-AF65-F5344CB8AC3E}">
        <p14:creationId xmlns:p14="http://schemas.microsoft.com/office/powerpoint/2010/main" val="1670322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Access Social Network</a:t>
            </a:r>
            <a:endParaRPr lang="en-CA" dirty="0"/>
          </a:p>
        </p:txBody>
      </p:sp>
      <p:sp>
        <p:nvSpPr>
          <p:cNvPr id="3" name="Content Placeholder 2"/>
          <p:cNvSpPr>
            <a:spLocks noGrp="1"/>
          </p:cNvSpPr>
          <p:nvPr>
            <p:ph idx="1"/>
          </p:nvPr>
        </p:nvSpPr>
        <p:spPr>
          <a:xfrm>
            <a:off x="838200" y="1825625"/>
            <a:ext cx="7042484" cy="3781091"/>
          </a:xfrm>
        </p:spPr>
        <p:txBody>
          <a:bodyPr/>
          <a:lstStyle/>
          <a:p>
            <a:r>
              <a:rPr lang="en-CA" dirty="0"/>
              <a:t>They Loved Your G.P.A. Then They Saw Your </a:t>
            </a:r>
            <a:r>
              <a:rPr lang="en-CA" dirty="0" smtClean="0"/>
              <a:t>Tweets</a:t>
            </a:r>
          </a:p>
          <a:p>
            <a:pPr marL="457200" lvl="1" indent="0">
              <a:buNone/>
            </a:pPr>
            <a:r>
              <a:rPr lang="en-CA" sz="2800" dirty="0"/>
              <a:t>“Students’ social media and digital footprint can sometimes play a role in the admissions process,” says Christine Brown, the executive director of K-12 and college prep programs at Kaplan Test Prep. “It’s something that is becoming more ubiquitous and less looked down upon</a:t>
            </a:r>
            <a:r>
              <a:rPr lang="en-CA" sz="2800" dirty="0" smtClean="0"/>
              <a:t>.”</a:t>
            </a:r>
            <a:endParaRPr lang="en-CA" sz="2800" dirty="0"/>
          </a:p>
        </p:txBody>
      </p:sp>
      <p:sp>
        <p:nvSpPr>
          <p:cNvPr id="4" name="Rectangle 3"/>
          <p:cNvSpPr/>
          <p:nvPr/>
        </p:nvSpPr>
        <p:spPr>
          <a:xfrm>
            <a:off x="960520" y="5853797"/>
            <a:ext cx="10270960" cy="646331"/>
          </a:xfrm>
          <a:prstGeom prst="rect">
            <a:avLst/>
          </a:prstGeom>
        </p:spPr>
        <p:txBody>
          <a:bodyPr wrap="square">
            <a:spAutoFit/>
          </a:bodyPr>
          <a:lstStyle/>
          <a:p>
            <a:r>
              <a:rPr lang="en-CA" dirty="0" smtClean="0"/>
              <a:t>Natasha Singer, New York Times</a:t>
            </a:r>
          </a:p>
          <a:p>
            <a:r>
              <a:rPr lang="en-CA" dirty="0" smtClean="0">
                <a:hlinkClick r:id="rId2"/>
              </a:rPr>
              <a:t>http://www.nytimes.com/2013/11/10/business/they-loved-your-gpa-then-they-saw-your-tweets.html</a:t>
            </a:r>
            <a:r>
              <a:rPr lang="en-CA" dirty="0" smtClean="0"/>
              <a:t> </a:t>
            </a:r>
            <a:endParaRPr lang="en-CA" dirty="0"/>
          </a:p>
        </p:txBody>
      </p:sp>
      <p:pic>
        <p:nvPicPr>
          <p:cNvPr id="4098" name="Picture 2" descr="http://static01.nyt.com/images/2013/11/10/business/10-TECHNO/10-TECHNO-master6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313" y="1800074"/>
            <a:ext cx="3360487" cy="225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533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Source</a:t>
            </a:r>
            <a:endParaRPr lang="en-CA" dirty="0"/>
          </a:p>
        </p:txBody>
      </p:sp>
      <p:sp>
        <p:nvSpPr>
          <p:cNvPr id="3" name="Content Placeholder 2"/>
          <p:cNvSpPr>
            <a:spLocks noGrp="1"/>
          </p:cNvSpPr>
          <p:nvPr>
            <p:ph idx="1"/>
          </p:nvPr>
        </p:nvSpPr>
        <p:spPr/>
        <p:txBody>
          <a:bodyPr/>
          <a:lstStyle/>
          <a:p>
            <a:r>
              <a:rPr lang="en-CA" dirty="0" smtClean="0"/>
              <a:t>Open Source Definition</a:t>
            </a:r>
          </a:p>
          <a:p>
            <a:pPr marL="457200" lvl="1" indent="0">
              <a:buNone/>
            </a:pPr>
            <a:r>
              <a:rPr lang="en-CA" sz="2800" dirty="0"/>
              <a:t>“Open source software is software that can be freely used, changed, and shared (in modified or unmodified form) by anyone. Open source software is made by many people, and distributed under licenses that comply with the Open Source Definition</a:t>
            </a:r>
            <a:r>
              <a:rPr lang="en-CA" sz="2800" dirty="0" smtClean="0"/>
              <a:t>.”</a:t>
            </a:r>
            <a:endParaRPr lang="en-CA" sz="2800" dirty="0"/>
          </a:p>
        </p:txBody>
      </p:sp>
      <p:pic>
        <p:nvPicPr>
          <p:cNvPr id="7170" name="Picture 2" descr="http://opensource.org/files/garland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781" y="4333373"/>
            <a:ext cx="1603121" cy="18435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47586" y="3964041"/>
            <a:ext cx="2435603" cy="369332"/>
          </a:xfrm>
          <a:prstGeom prst="rect">
            <a:avLst/>
          </a:prstGeom>
        </p:spPr>
        <p:txBody>
          <a:bodyPr wrap="none">
            <a:spAutoFit/>
          </a:bodyPr>
          <a:lstStyle/>
          <a:p>
            <a:r>
              <a:rPr lang="en-CA" dirty="0" smtClean="0">
                <a:hlinkClick r:id="rId3"/>
              </a:rPr>
              <a:t>http://opensource.org/</a:t>
            </a:r>
            <a:r>
              <a:rPr lang="en-CA" dirty="0" smtClean="0"/>
              <a:t> </a:t>
            </a:r>
            <a:endParaRPr lang="en-CA" dirty="0"/>
          </a:p>
        </p:txBody>
      </p:sp>
    </p:spTree>
    <p:extLst>
      <p:ext uri="{BB962C8B-B14F-4D97-AF65-F5344CB8AC3E}">
        <p14:creationId xmlns:p14="http://schemas.microsoft.com/office/powerpoint/2010/main" val="1139674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Source Network</a:t>
            </a:r>
            <a:endParaRPr lang="en-CA" dirty="0"/>
          </a:p>
        </p:txBody>
      </p:sp>
      <p:sp>
        <p:nvSpPr>
          <p:cNvPr id="3" name="Content Placeholder 2"/>
          <p:cNvSpPr>
            <a:spLocks noGrp="1"/>
          </p:cNvSpPr>
          <p:nvPr>
            <p:ph idx="1"/>
          </p:nvPr>
        </p:nvSpPr>
        <p:spPr/>
        <p:txBody>
          <a:bodyPr/>
          <a:lstStyle/>
          <a:p>
            <a:r>
              <a:rPr lang="en-CA" dirty="0" err="1" smtClean="0"/>
              <a:t>SourceForge</a:t>
            </a:r>
            <a:r>
              <a:rPr lang="en-CA" dirty="0"/>
              <a:t> </a:t>
            </a:r>
            <a:r>
              <a:rPr lang="en-CA" sz="1800" dirty="0">
                <a:hlinkClick r:id="rId2"/>
              </a:rPr>
              <a:t>http://sourceforge.net/directory/system-administration/networking/os:windows/freshness:recently-updated</a:t>
            </a:r>
            <a:r>
              <a:rPr lang="en-CA" sz="1800" dirty="0" smtClean="0">
                <a:hlinkClick r:id="rId2"/>
              </a:rPr>
              <a:t>/</a:t>
            </a:r>
            <a:r>
              <a:rPr lang="en-CA" sz="1800" dirty="0" smtClean="0"/>
              <a:t> </a:t>
            </a:r>
          </a:p>
          <a:p>
            <a:r>
              <a:rPr lang="en-CA" dirty="0" err="1" smtClean="0"/>
              <a:t>GitHub</a:t>
            </a:r>
            <a:r>
              <a:rPr lang="en-CA" dirty="0"/>
              <a:t> </a:t>
            </a:r>
            <a:r>
              <a:rPr lang="en-CA" sz="1800" dirty="0">
                <a:hlinkClick r:id="rId3"/>
              </a:rPr>
              <a:t>https://</a:t>
            </a:r>
            <a:r>
              <a:rPr lang="en-CA" sz="1800" dirty="0" smtClean="0">
                <a:hlinkClick r:id="rId3"/>
              </a:rPr>
              <a:t>github.com/opensource-socialnetwork/opensource-socialnetwork</a:t>
            </a:r>
            <a:r>
              <a:rPr lang="en-CA" sz="1800" dirty="0" smtClean="0"/>
              <a:t> </a:t>
            </a:r>
            <a:endParaRPr lang="en-CA" sz="2000" dirty="0"/>
          </a:p>
        </p:txBody>
      </p:sp>
      <p:pic>
        <p:nvPicPr>
          <p:cNvPr id="4" name="Picture 3"/>
          <p:cNvPicPr>
            <a:picLocks noChangeAspect="1"/>
          </p:cNvPicPr>
          <p:nvPr/>
        </p:nvPicPr>
        <p:blipFill>
          <a:blip r:embed="rId4"/>
          <a:stretch>
            <a:fillRect/>
          </a:stretch>
        </p:blipFill>
        <p:spPr>
          <a:xfrm>
            <a:off x="3040914" y="3308685"/>
            <a:ext cx="6271529" cy="3549316"/>
          </a:xfrm>
          <a:prstGeom prst="rect">
            <a:avLst/>
          </a:prstGeom>
        </p:spPr>
      </p:pic>
    </p:spTree>
    <p:extLst>
      <p:ext uri="{BB962C8B-B14F-4D97-AF65-F5344CB8AC3E}">
        <p14:creationId xmlns:p14="http://schemas.microsoft.com/office/powerpoint/2010/main" val="3857937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Source Social Network</a:t>
            </a:r>
            <a:endParaRPr lang="en-CA" dirty="0"/>
          </a:p>
        </p:txBody>
      </p:sp>
      <p:sp>
        <p:nvSpPr>
          <p:cNvPr id="3" name="Content Placeholder 2"/>
          <p:cNvSpPr>
            <a:spLocks noGrp="1"/>
          </p:cNvSpPr>
          <p:nvPr>
            <p:ph idx="1"/>
          </p:nvPr>
        </p:nvSpPr>
        <p:spPr>
          <a:xfrm>
            <a:off x="838200" y="1825625"/>
            <a:ext cx="6248400" cy="4351338"/>
          </a:xfrm>
        </p:spPr>
        <p:txBody>
          <a:bodyPr/>
          <a:lstStyle/>
          <a:p>
            <a:r>
              <a:rPr lang="en-CA" dirty="0" err="1" smtClean="0"/>
              <a:t>eXo</a:t>
            </a:r>
            <a:r>
              <a:rPr lang="en-CA" dirty="0" smtClean="0"/>
              <a:t> and Slack</a:t>
            </a:r>
          </a:p>
          <a:p>
            <a:pPr marL="457200" lvl="1" indent="0">
              <a:buNone/>
            </a:pPr>
            <a:r>
              <a:rPr lang="en-CA" sz="2800" dirty="0"/>
              <a:t>“</a:t>
            </a:r>
            <a:r>
              <a:rPr lang="en-CA" sz="2800" dirty="0" err="1"/>
              <a:t>eXo</a:t>
            </a:r>
            <a:r>
              <a:rPr lang="en-CA" sz="2800" dirty="0"/>
              <a:t> Platform is an out-of-the-box social intranet solution. Rich collaboration features such as wikis, forums, calendars and documents are smartly integrated around activity streams, social networking and workspaces.” </a:t>
            </a:r>
            <a:r>
              <a:rPr lang="en-CA" sz="2800" dirty="0">
                <a:hlinkClick r:id="rId2"/>
              </a:rPr>
              <a:t>http://www.exoplatform.com</a:t>
            </a:r>
            <a:r>
              <a:rPr lang="en-CA" sz="2800" dirty="0" smtClean="0">
                <a:hlinkClick r:id="rId2"/>
              </a:rPr>
              <a:t>/</a:t>
            </a:r>
            <a:r>
              <a:rPr lang="en-CA" sz="2800" dirty="0" smtClean="0"/>
              <a:t> </a:t>
            </a:r>
            <a:endParaRPr lang="en-CA" sz="2800" dirty="0"/>
          </a:p>
        </p:txBody>
      </p:sp>
      <p:pic>
        <p:nvPicPr>
          <p:cNvPr id="5122" name="Picture 2" descr="Image I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017" y="1251032"/>
            <a:ext cx="3905250"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261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147" y="717268"/>
            <a:ext cx="10515600" cy="6140732"/>
          </a:xfrm>
        </p:spPr>
        <p:txBody>
          <a:bodyPr>
            <a:normAutofit/>
          </a:bodyPr>
          <a:lstStyle/>
          <a:p>
            <a:r>
              <a:rPr lang="en-CA" dirty="0"/>
              <a:t>Is Slack the new LMS</a:t>
            </a:r>
            <a:r>
              <a:rPr lang="en-CA" dirty="0" smtClean="0"/>
              <a:t>?</a:t>
            </a:r>
          </a:p>
          <a:p>
            <a:pPr lvl="1"/>
            <a:r>
              <a:rPr lang="en-CA" sz="2800" dirty="0" smtClean="0"/>
              <a:t>“Learning </a:t>
            </a:r>
            <a:r>
              <a:rPr lang="en-CA" sz="2800" dirty="0"/>
              <a:t>is constructed by what activities the students carry out; learning is about what they do, not about what we teachers do</a:t>
            </a:r>
            <a:r>
              <a:rPr lang="en-CA" sz="2800" dirty="0" smtClean="0"/>
              <a:t>.”</a:t>
            </a:r>
          </a:p>
          <a:p>
            <a:pPr lvl="1"/>
            <a:endParaRPr lang="en-CA" sz="2800" dirty="0"/>
          </a:p>
          <a:p>
            <a:pPr lvl="1"/>
            <a:endParaRPr lang="en-CA" sz="2800" dirty="0" smtClean="0"/>
          </a:p>
          <a:p>
            <a:pPr lvl="1"/>
            <a:endParaRPr lang="en-CA" sz="2800" dirty="0"/>
          </a:p>
          <a:p>
            <a:pPr lvl="1"/>
            <a:endParaRPr lang="en-CA" sz="2800" dirty="0" smtClean="0"/>
          </a:p>
          <a:p>
            <a:pPr lvl="1"/>
            <a:endParaRPr lang="en-CA" sz="2800" dirty="0"/>
          </a:p>
          <a:p>
            <a:pPr lvl="1"/>
            <a:endParaRPr lang="en-CA" sz="2800" dirty="0" smtClean="0"/>
          </a:p>
          <a:p>
            <a:pPr lvl="1"/>
            <a:endParaRPr lang="en-CA" sz="2800" dirty="0"/>
          </a:p>
          <a:p>
            <a:pPr marL="457200" lvl="1" indent="0">
              <a:buNone/>
            </a:pPr>
            <a:endParaRPr lang="en-CA" sz="2800" dirty="0" smtClean="0"/>
          </a:p>
          <a:p>
            <a:r>
              <a:rPr lang="en-CA" sz="3200" dirty="0" err="1" smtClean="0"/>
              <a:t>Elgg</a:t>
            </a:r>
            <a:r>
              <a:rPr lang="en-CA" sz="3200" dirty="0"/>
              <a:t> - </a:t>
            </a:r>
            <a:r>
              <a:rPr lang="en-CA" sz="2000" dirty="0">
                <a:hlinkClick r:id="rId2"/>
              </a:rPr>
              <a:t>https://elgg.org</a:t>
            </a:r>
            <a:r>
              <a:rPr lang="en-CA" sz="2000" dirty="0" smtClean="0">
                <a:hlinkClick r:id="rId2"/>
              </a:rPr>
              <a:t>/</a:t>
            </a:r>
            <a:r>
              <a:rPr lang="en-CA" sz="2000" dirty="0" smtClean="0"/>
              <a:t> </a:t>
            </a:r>
            <a:endParaRPr lang="en-CA" sz="3200" dirty="0"/>
          </a:p>
        </p:txBody>
      </p:sp>
      <p:pic>
        <p:nvPicPr>
          <p:cNvPr id="6146" name="Picture 2" descr="https://d262ilb51hltx0.cloudfront.net/max/1275/1*63hzgE9GB5TVvN5ioIvUc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1724" y="2212094"/>
            <a:ext cx="4784223" cy="29193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49524" y="4208079"/>
            <a:ext cx="4652211" cy="923330"/>
          </a:xfrm>
          <a:prstGeom prst="rect">
            <a:avLst/>
          </a:prstGeom>
        </p:spPr>
        <p:txBody>
          <a:bodyPr wrap="square">
            <a:spAutoFit/>
          </a:bodyPr>
          <a:lstStyle/>
          <a:p>
            <a:r>
              <a:rPr lang="en-CA" dirty="0" smtClean="0"/>
              <a:t>Mathias </a:t>
            </a:r>
            <a:r>
              <a:rPr lang="en-CA" dirty="0" err="1" smtClean="0"/>
              <a:t>Emrose</a:t>
            </a:r>
            <a:r>
              <a:rPr lang="en-CA" dirty="0" smtClean="0"/>
              <a:t>, Medium | The Synapse </a:t>
            </a:r>
            <a:r>
              <a:rPr lang="en-CA" dirty="0" smtClean="0">
                <a:hlinkClick r:id="rId4"/>
              </a:rPr>
              <a:t>https://medium.com/synapse/is-slack-the-new-lms-7d1c15ff964f</a:t>
            </a:r>
            <a:r>
              <a:rPr lang="en-CA" dirty="0" smtClean="0"/>
              <a:t> </a:t>
            </a:r>
            <a:endParaRPr lang="en-CA" dirty="0"/>
          </a:p>
        </p:txBody>
      </p:sp>
    </p:spTree>
    <p:extLst>
      <p:ext uri="{BB962C8B-B14F-4D97-AF65-F5344CB8AC3E}">
        <p14:creationId xmlns:p14="http://schemas.microsoft.com/office/powerpoint/2010/main" val="4063276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Content</a:t>
            </a:r>
            <a:endParaRPr lang="en-CA" dirty="0"/>
          </a:p>
        </p:txBody>
      </p:sp>
      <p:sp>
        <p:nvSpPr>
          <p:cNvPr id="3" name="Content Placeholder 2"/>
          <p:cNvSpPr>
            <a:spLocks noGrp="1"/>
          </p:cNvSpPr>
          <p:nvPr>
            <p:ph idx="1"/>
          </p:nvPr>
        </p:nvSpPr>
        <p:spPr/>
        <p:txBody>
          <a:bodyPr/>
          <a:lstStyle/>
          <a:p>
            <a:r>
              <a:rPr lang="en-CA" dirty="0"/>
              <a:t>Originally thought of as similar to open source</a:t>
            </a:r>
          </a:p>
          <a:p>
            <a:r>
              <a:rPr lang="en-CA" dirty="0"/>
              <a:t>Creative Commons licenses – by, </a:t>
            </a:r>
            <a:r>
              <a:rPr lang="en-CA" dirty="0" err="1"/>
              <a:t>nc</a:t>
            </a:r>
            <a:r>
              <a:rPr lang="en-CA" dirty="0"/>
              <a:t>, </a:t>
            </a:r>
            <a:r>
              <a:rPr lang="en-CA" dirty="0" err="1"/>
              <a:t>sa</a:t>
            </a:r>
            <a:r>
              <a:rPr lang="en-CA" dirty="0"/>
              <a:t>, </a:t>
            </a:r>
            <a:r>
              <a:rPr lang="en-CA" dirty="0" err="1"/>
              <a:t>nd</a:t>
            </a:r>
            <a:r>
              <a:rPr lang="en-CA" dirty="0"/>
              <a:t> clauses</a:t>
            </a:r>
          </a:p>
          <a:p>
            <a:r>
              <a:rPr lang="en-CA" dirty="0"/>
              <a:t>Open access versus open use</a:t>
            </a:r>
          </a:p>
          <a:p>
            <a:endParaRPr lang="en-CA" dirty="0"/>
          </a:p>
        </p:txBody>
      </p:sp>
      <p:pic>
        <p:nvPicPr>
          <p:cNvPr id="9218" name="Picture 2" descr="ocn_provi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929105"/>
            <a:ext cx="7865476" cy="196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53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Content Network</a:t>
            </a:r>
            <a:endParaRPr lang="en-CA" dirty="0"/>
          </a:p>
        </p:txBody>
      </p:sp>
      <p:sp>
        <p:nvSpPr>
          <p:cNvPr id="3" name="Content Placeholder 2"/>
          <p:cNvSpPr>
            <a:spLocks noGrp="1"/>
          </p:cNvSpPr>
          <p:nvPr>
            <p:ph idx="1"/>
          </p:nvPr>
        </p:nvSpPr>
        <p:spPr/>
        <p:txBody>
          <a:bodyPr>
            <a:normAutofit/>
          </a:bodyPr>
          <a:lstStyle/>
          <a:p>
            <a:r>
              <a:rPr lang="en-CA" dirty="0" smtClean="0"/>
              <a:t>SAP Community Network</a:t>
            </a:r>
          </a:p>
          <a:p>
            <a:pPr marL="457200" lvl="1" indent="0">
              <a:buNone/>
            </a:pPr>
            <a:r>
              <a:rPr lang="en-CA" sz="2800" dirty="0" smtClean="0"/>
              <a:t>“In the b1411 release, </a:t>
            </a:r>
            <a:r>
              <a:rPr lang="en-CA" sz="2800" dirty="0" err="1" smtClean="0"/>
              <a:t>SuccessFactors</a:t>
            </a:r>
            <a:r>
              <a:rPr lang="en-CA" sz="2800" dirty="0" smtClean="0"/>
              <a:t> introduced the </a:t>
            </a:r>
            <a:r>
              <a:rPr lang="en-CA" sz="2800" i="1" dirty="0" smtClean="0"/>
              <a:t>Open </a:t>
            </a:r>
            <a:r>
              <a:rPr lang="en-CA" sz="2800" i="1" dirty="0"/>
              <a:t>Content Network</a:t>
            </a:r>
            <a:r>
              <a:rPr lang="en-CA" sz="2800" dirty="0"/>
              <a:t> for the </a:t>
            </a:r>
            <a:r>
              <a:rPr lang="en-CA" sz="2800" dirty="0" err="1"/>
              <a:t>SuccessFactors</a:t>
            </a:r>
            <a:r>
              <a:rPr lang="en-CA" sz="2800" dirty="0"/>
              <a:t> Learning product.  This extension of the LMS allows for integration with a few select MOOC providers to incorporate a vendor’s courses into the organization’s LMS.  This can allow organizations to present online learning courses from MOOC providers to employees within the LMS directly</a:t>
            </a:r>
            <a:r>
              <a:rPr lang="en-CA" sz="2800" dirty="0" smtClean="0"/>
              <a:t>.”</a:t>
            </a:r>
          </a:p>
          <a:p>
            <a:pPr marL="457200" lvl="1" indent="0">
              <a:buNone/>
            </a:pPr>
            <a:endParaRPr lang="en-CA" sz="2800" dirty="0" smtClean="0"/>
          </a:p>
          <a:p>
            <a:pPr marL="457200" lvl="1" indent="0">
              <a:buNone/>
            </a:pPr>
            <a:endParaRPr lang="en-CA" sz="2800" dirty="0" smtClean="0"/>
          </a:p>
          <a:p>
            <a:r>
              <a:rPr lang="en-CA" dirty="0" smtClean="0"/>
              <a:t>EMMA – European MOOC </a:t>
            </a:r>
            <a:r>
              <a:rPr lang="en-CA" dirty="0"/>
              <a:t>Aggregator - </a:t>
            </a:r>
            <a:r>
              <a:rPr lang="en-CA" sz="2000" dirty="0">
                <a:hlinkClick r:id="rId2"/>
              </a:rPr>
              <a:t>http://platform.europeanmoocs.eu</a:t>
            </a:r>
            <a:r>
              <a:rPr lang="en-CA" sz="2000" dirty="0" smtClean="0">
                <a:hlinkClick r:id="rId2"/>
              </a:rPr>
              <a:t>/</a:t>
            </a:r>
            <a:r>
              <a:rPr lang="en-CA" sz="2000" dirty="0" smtClean="0"/>
              <a:t> </a:t>
            </a:r>
          </a:p>
        </p:txBody>
      </p:sp>
      <p:sp>
        <p:nvSpPr>
          <p:cNvPr id="4" name="Rectangle 3"/>
          <p:cNvSpPr/>
          <p:nvPr/>
        </p:nvSpPr>
        <p:spPr>
          <a:xfrm>
            <a:off x="1319463" y="4722829"/>
            <a:ext cx="10315074" cy="646331"/>
          </a:xfrm>
          <a:prstGeom prst="rect">
            <a:avLst/>
          </a:prstGeom>
        </p:spPr>
        <p:txBody>
          <a:bodyPr wrap="square">
            <a:spAutoFit/>
          </a:bodyPr>
          <a:lstStyle/>
          <a:p>
            <a:r>
              <a:rPr lang="en-CA" dirty="0" smtClean="0">
                <a:hlinkClick r:id="rId3"/>
              </a:rPr>
              <a:t>http://scn.sap.com/community/erp/hcm/blog/2015/03/05/craving-more-content-take-a-bite-out-of-the-open-content-network-in-successfactors-learning</a:t>
            </a:r>
            <a:r>
              <a:rPr lang="en-CA" dirty="0" smtClean="0"/>
              <a:t> </a:t>
            </a:r>
            <a:endParaRPr lang="en-CA" dirty="0"/>
          </a:p>
        </p:txBody>
      </p:sp>
    </p:spTree>
    <p:extLst>
      <p:ext uri="{BB962C8B-B14F-4D97-AF65-F5344CB8AC3E}">
        <p14:creationId xmlns:p14="http://schemas.microsoft.com/office/powerpoint/2010/main" val="3661180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Content Social Network</a:t>
            </a:r>
            <a:endParaRPr lang="en-CA" dirty="0"/>
          </a:p>
        </p:txBody>
      </p:sp>
      <p:sp>
        <p:nvSpPr>
          <p:cNvPr id="3" name="Content Placeholder 2"/>
          <p:cNvSpPr>
            <a:spLocks noGrp="1"/>
          </p:cNvSpPr>
          <p:nvPr>
            <p:ph idx="1"/>
          </p:nvPr>
        </p:nvSpPr>
        <p:spPr>
          <a:xfrm>
            <a:off x="838200" y="5161547"/>
            <a:ext cx="10515600" cy="1015416"/>
          </a:xfrm>
        </p:spPr>
        <p:txBody>
          <a:bodyPr/>
          <a:lstStyle/>
          <a:p>
            <a:r>
              <a:rPr lang="en-CA" dirty="0" smtClean="0"/>
              <a:t>Known</a:t>
            </a:r>
          </a:p>
          <a:p>
            <a:endParaRPr lang="en-CA" dirty="0"/>
          </a:p>
        </p:txBody>
      </p:sp>
      <p:pic>
        <p:nvPicPr>
          <p:cNvPr id="4" name="Content Placeholder 3"/>
          <p:cNvPicPr/>
          <p:nvPr/>
        </p:nvPicPr>
        <p:blipFill>
          <a:blip r:embed="rId2" cstate="print">
            <a:extLst>
              <a:ext uri="{28A0092B-C50C-407E-A947-70E740481C1C}">
                <a14:useLocalDpi xmlns:a14="http://schemas.microsoft.com/office/drawing/2010/main" val="0"/>
              </a:ext>
            </a:extLst>
          </a:blip>
          <a:srcRect l="-20625" r="-17519"/>
          <a:stretch>
            <a:fillRect/>
          </a:stretch>
        </p:blipFill>
        <p:spPr>
          <a:xfrm>
            <a:off x="273751" y="1475071"/>
            <a:ext cx="5477343" cy="3024739"/>
          </a:xfrm>
          <a:prstGeom prst="rect">
            <a:avLst/>
          </a:prstGeom>
        </p:spPr>
      </p:pic>
      <p:sp>
        <p:nvSpPr>
          <p:cNvPr id="6" name="Rectangle 5"/>
          <p:cNvSpPr/>
          <p:nvPr/>
        </p:nvSpPr>
        <p:spPr>
          <a:xfrm>
            <a:off x="838200" y="6264260"/>
            <a:ext cx="2560573" cy="369332"/>
          </a:xfrm>
          <a:prstGeom prst="rect">
            <a:avLst/>
          </a:prstGeom>
        </p:spPr>
        <p:txBody>
          <a:bodyPr wrap="none">
            <a:spAutoFit/>
          </a:bodyPr>
          <a:lstStyle/>
          <a:p>
            <a:r>
              <a:rPr lang="en-CA" dirty="0" smtClean="0">
                <a:hlinkClick r:id="rId3"/>
              </a:rPr>
              <a:t>https://withknown.com/</a:t>
            </a:r>
            <a:r>
              <a:rPr lang="en-CA" dirty="0" smtClean="0"/>
              <a:t> </a:t>
            </a:r>
            <a:endParaRPr lang="en-CA" dirty="0"/>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1093" y="1475071"/>
            <a:ext cx="3886201" cy="3024739"/>
          </a:xfrm>
          <a:prstGeom prst="rect">
            <a:avLst/>
          </a:prstGeom>
          <a:noFill/>
        </p:spPr>
      </p:pic>
    </p:spTree>
    <p:extLst>
      <p:ext uri="{BB962C8B-B14F-4D97-AF65-F5344CB8AC3E}">
        <p14:creationId xmlns:p14="http://schemas.microsoft.com/office/powerpoint/2010/main" val="2917307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r>
              <a:rPr lang="en-CA" dirty="0" smtClean="0"/>
              <a:t>In </a:t>
            </a:r>
            <a:r>
              <a:rPr lang="en-CA" dirty="0"/>
              <a:t>recent years the concept of the Massive Open Online Course (MOOC) has been reinterpreted to mean an open course with online videos, activities and tests. But the original formulation of MOOCs assigned a very important role to social learning networks. In this talk, one of the originators of the concept, Stephen Downes, discusses the role of social learning networks in open online learning. In his talk he will describe how social learning networks are used to identify and curate relevant resources supporting the course, which replaces a reliance on centrally produced and hosted videos. He also discusses the need to interactivity and discussion among course participants in order to support the localization of core concepts, the sharing of ideas and perspectives, and the use of the course as a platform to create new ideas and resources. Finally he discusses the role of the MOOC as central to practice in a discipline, and the importance of including practitioners as experts and resources who share their own experiences and lessons with participants</a:t>
            </a:r>
            <a:r>
              <a:rPr lang="en-CA" dirty="0" smtClean="0"/>
              <a:t>.</a:t>
            </a:r>
            <a:endParaRPr lang="en-CA" dirty="0"/>
          </a:p>
        </p:txBody>
      </p:sp>
    </p:spTree>
    <p:extLst>
      <p:ext uri="{BB962C8B-B14F-4D97-AF65-F5344CB8AC3E}">
        <p14:creationId xmlns:p14="http://schemas.microsoft.com/office/powerpoint/2010/main" val="417275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Open Educational Resources</a:t>
            </a:r>
          </a:p>
        </p:txBody>
      </p:sp>
      <p:sp>
        <p:nvSpPr>
          <p:cNvPr id="3" name="Content Placeholder 2"/>
          <p:cNvSpPr>
            <a:spLocks noGrp="1"/>
          </p:cNvSpPr>
          <p:nvPr>
            <p:ph idx="1"/>
          </p:nvPr>
        </p:nvSpPr>
        <p:spPr/>
        <p:txBody>
          <a:bodyPr/>
          <a:lstStyle/>
          <a:p>
            <a:r>
              <a:rPr lang="en-CA" dirty="0" smtClean="0"/>
              <a:t>UNESCO Definition</a:t>
            </a:r>
          </a:p>
          <a:p>
            <a:pPr marL="457200" lvl="1" indent="0">
              <a:buNone/>
            </a:pPr>
            <a:r>
              <a:rPr lang="en-CA" sz="2800" dirty="0"/>
              <a:t>“Open Educational Resources (</a:t>
            </a:r>
            <a:r>
              <a:rPr lang="en-CA" sz="2800" b="1" dirty="0"/>
              <a:t>OERs</a:t>
            </a:r>
            <a:r>
              <a:rPr lang="en-CA" sz="2800" dirty="0"/>
              <a:t>) are any type of educational materials that are in the public domain or introduced with an open license. The nature of these open materials means that anyone can legally and freely copy, use, adapt and re-share them</a:t>
            </a:r>
            <a:r>
              <a:rPr lang="en-CA" sz="2800" dirty="0" smtClean="0"/>
              <a:t>.”</a:t>
            </a:r>
            <a:endParaRPr lang="en-CA" sz="2800" dirty="0"/>
          </a:p>
        </p:txBody>
      </p:sp>
      <p:pic>
        <p:nvPicPr>
          <p:cNvPr id="10244" name="Picture 4" descr="http://www.unesco.org/webworld/download/oer/EN/oer_logo_EN_2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2221" y="4188664"/>
            <a:ext cx="3741988" cy="24924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27484" y="4188664"/>
            <a:ext cx="6096000" cy="923330"/>
          </a:xfrm>
          <a:prstGeom prst="rect">
            <a:avLst/>
          </a:prstGeom>
        </p:spPr>
        <p:txBody>
          <a:bodyPr>
            <a:spAutoFit/>
          </a:bodyPr>
          <a:lstStyle/>
          <a:p>
            <a:r>
              <a:rPr lang="en-CA" dirty="0" smtClean="0">
                <a:hlinkClick r:id="rId3"/>
              </a:rPr>
              <a:t>http://www.unesco.org/new/en/communication-and-information/access-to-knowledge/open-educational-resources/what-are-open-educational-resources-oers/</a:t>
            </a:r>
            <a:r>
              <a:rPr lang="en-CA" dirty="0" smtClean="0"/>
              <a:t> </a:t>
            </a:r>
            <a:endParaRPr lang="en-CA" dirty="0"/>
          </a:p>
        </p:txBody>
      </p:sp>
    </p:spTree>
    <p:extLst>
      <p:ext uri="{BB962C8B-B14F-4D97-AF65-F5344CB8AC3E}">
        <p14:creationId xmlns:p14="http://schemas.microsoft.com/office/powerpoint/2010/main" val="2610867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OER Network</a:t>
            </a:r>
            <a:endParaRPr lang="en-CA" dirty="0"/>
          </a:p>
        </p:txBody>
      </p:sp>
      <p:sp>
        <p:nvSpPr>
          <p:cNvPr id="3" name="Content Placeholder 2"/>
          <p:cNvSpPr>
            <a:spLocks noGrp="1"/>
          </p:cNvSpPr>
          <p:nvPr>
            <p:ph idx="1"/>
          </p:nvPr>
        </p:nvSpPr>
        <p:spPr/>
        <p:txBody>
          <a:bodyPr/>
          <a:lstStyle/>
          <a:p>
            <a:pPr lvl="0"/>
            <a:r>
              <a:rPr lang="en-US" dirty="0"/>
              <a:t>Support for community-based OER process</a:t>
            </a:r>
            <a:endParaRPr lang="en-CA" dirty="0"/>
          </a:p>
          <a:p>
            <a:pPr lvl="1"/>
            <a:r>
              <a:rPr lang="en-US" dirty="0"/>
              <a:t>integration of OER development and use within publicly supported curricula</a:t>
            </a:r>
            <a:endParaRPr lang="en-CA" dirty="0"/>
          </a:p>
          <a:p>
            <a:pPr lvl="1"/>
            <a:r>
              <a:rPr lang="en-US" dirty="0"/>
              <a:t>use of OERs in public services and </a:t>
            </a:r>
            <a:r>
              <a:rPr lang="en-US" dirty="0" smtClean="0"/>
              <a:t>programs</a:t>
            </a:r>
          </a:p>
          <a:p>
            <a:r>
              <a:rPr lang="en-US" dirty="0"/>
              <a:t>OER Commons </a:t>
            </a:r>
            <a:r>
              <a:rPr lang="en-US" sz="1800" dirty="0">
                <a:hlinkClick r:id="rId2"/>
              </a:rPr>
              <a:t>https://www.oercommons.org</a:t>
            </a:r>
            <a:r>
              <a:rPr lang="en-US" sz="1800" dirty="0" smtClean="0">
                <a:hlinkClick r:id="rId2"/>
              </a:rPr>
              <a:t>/</a:t>
            </a:r>
            <a:r>
              <a:rPr lang="en-US" sz="1800" dirty="0" smtClean="0"/>
              <a:t> </a:t>
            </a:r>
            <a:endParaRPr lang="en-CA" sz="1800" dirty="0"/>
          </a:p>
          <a:p>
            <a:r>
              <a:rPr lang="en-CA" dirty="0" err="1" smtClean="0"/>
              <a:t>EdWeb</a:t>
            </a:r>
            <a:r>
              <a:rPr lang="en-CA" dirty="0"/>
              <a:t> - </a:t>
            </a:r>
            <a:r>
              <a:rPr lang="en-CA" sz="1800" dirty="0">
                <a:hlinkClick r:id="rId3"/>
              </a:rPr>
              <a:t>http://home.edweb.net</a:t>
            </a:r>
            <a:r>
              <a:rPr lang="en-CA" sz="1800" dirty="0" smtClean="0">
                <a:hlinkClick r:id="rId3"/>
              </a:rPr>
              <a:t>/</a:t>
            </a:r>
            <a:r>
              <a:rPr lang="en-CA" sz="1800" dirty="0" smtClean="0"/>
              <a:t> </a:t>
            </a:r>
            <a:endParaRPr lang="en-CA" sz="1800" dirty="0"/>
          </a:p>
        </p:txBody>
      </p:sp>
      <p:sp>
        <p:nvSpPr>
          <p:cNvPr id="4" name="Rectangle 3"/>
          <p:cNvSpPr/>
          <p:nvPr/>
        </p:nvSpPr>
        <p:spPr>
          <a:xfrm>
            <a:off x="838200" y="4269581"/>
            <a:ext cx="10515600" cy="2284984"/>
          </a:xfrm>
          <a:prstGeom prst="rect">
            <a:avLst/>
          </a:prstGeom>
        </p:spPr>
        <p:txBody>
          <a:bodyPr wrap="square">
            <a:spAutoFit/>
          </a:bodyPr>
          <a:lstStyle/>
          <a:p>
            <a:pPr marL="457200" indent="-457200">
              <a:lnSpc>
                <a:spcPct val="107000"/>
              </a:lnSpc>
              <a:spcBef>
                <a:spcPts val="200"/>
              </a:spcBef>
              <a:spcAft>
                <a:spcPts val="0"/>
              </a:spcAft>
              <a:buFont typeface="Arial" panose="020B0604020202020204" pitchFamily="34" charset="0"/>
              <a:buChar char="•"/>
            </a:pPr>
            <a:r>
              <a:rPr lang="en-CA" sz="2800" dirty="0" smtClean="0">
                <a:effectLst/>
                <a:latin typeface="Calibri" panose="020F0502020204030204" pitchFamily="34" charset="0"/>
                <a:ea typeface="Times New Roman" panose="02020603050405020304" pitchFamily="18" charset="0"/>
                <a:cs typeface="Times New Roman" panose="02020603050405020304" pitchFamily="18" charset="0"/>
              </a:rPr>
              <a:t>Utopia</a:t>
            </a:r>
          </a:p>
          <a:p>
            <a:pPr lvl="1">
              <a:lnSpc>
                <a:spcPct val="107000"/>
              </a:lnSpc>
              <a:spcAft>
                <a:spcPts val="800"/>
              </a:spcAft>
            </a:pPr>
            <a:r>
              <a:rPr lang="en-CA" sz="2800" dirty="0" smtClean="0">
                <a:effectLst/>
                <a:latin typeface="Calibri" panose="020F0502020204030204" pitchFamily="34" charset="0"/>
                <a:ea typeface="Calibri" panose="020F0502020204030204" pitchFamily="34" charset="0"/>
                <a:cs typeface="Times New Roman" panose="02020603050405020304" pitchFamily="18" charset="0"/>
              </a:rPr>
              <a:t>Reading and networking will become one and the same thing</a:t>
            </a:r>
          </a:p>
          <a:p>
            <a:pPr lvl="1">
              <a:lnSpc>
                <a:spcPct val="107000"/>
              </a:lnSpc>
              <a:spcAft>
                <a:spcPts val="800"/>
              </a:spcAft>
            </a:pPr>
            <a:r>
              <a:rPr lang="en-CA" sz="2400" dirty="0" smtClean="0">
                <a:effectLst/>
                <a:latin typeface="Calibri" panose="020F0502020204030204" pitchFamily="34" charset="0"/>
                <a:ea typeface="Calibri" panose="020F0502020204030204" pitchFamily="34" charset="0"/>
                <a:cs typeface="Times New Roman" panose="02020603050405020304" pitchFamily="18" charset="0"/>
              </a:rPr>
              <a:t>“for instance, when a document in Utopia is opened, "a sidebar opens up on the right-hand side and fills with relevant data from external databases and services like </a:t>
            </a:r>
            <a:r>
              <a:rPr lang="en-CA" sz="2400" dirty="0" err="1" smtClean="0">
                <a:effectLst/>
                <a:latin typeface="Calibri" panose="020F0502020204030204" pitchFamily="34" charset="0"/>
                <a:ea typeface="Calibri" panose="020F0502020204030204" pitchFamily="34" charset="0"/>
                <a:cs typeface="Times New Roman" panose="02020603050405020304" pitchFamily="18" charset="0"/>
              </a:rPr>
              <a:t>Mendeley</a:t>
            </a:r>
            <a:r>
              <a:rPr lang="en-CA" sz="2400" dirty="0" smtClean="0">
                <a:effectLst/>
                <a:latin typeface="Calibri" panose="020F0502020204030204" pitchFamily="34" charset="0"/>
                <a:ea typeface="Calibri" panose="020F0502020204030204" pitchFamily="34" charset="0"/>
                <a:cs typeface="Times New Roman" panose="02020603050405020304" pitchFamily="18" charset="0"/>
              </a:rPr>
              <a:t>, SHERPA/</a:t>
            </a:r>
            <a:r>
              <a:rPr lang="en-CA" sz="2400" dirty="0" err="1" smtClean="0">
                <a:effectLst/>
                <a:latin typeface="Calibri" panose="020F0502020204030204" pitchFamily="34" charset="0"/>
                <a:ea typeface="Calibri" panose="020F0502020204030204" pitchFamily="34" charset="0"/>
                <a:cs typeface="Times New Roman" panose="02020603050405020304" pitchFamily="18" charset="0"/>
              </a:rPr>
              <a:t>RoMEO</a:t>
            </a:r>
            <a:r>
              <a:rPr lang="en-CA" sz="2400" dirty="0" smtClean="0">
                <a:effectLst/>
                <a:latin typeface="Calibri" panose="020F0502020204030204" pitchFamily="34" charset="0"/>
                <a:ea typeface="Calibri" panose="020F0502020204030204" pitchFamily="34" charset="0"/>
                <a:cs typeface="Times New Roman" panose="02020603050405020304" pitchFamily="18" charset="0"/>
              </a:rPr>
              <a:t>, and Wikipedia.” </a:t>
            </a:r>
            <a:r>
              <a:rPr lang="en-CA" sz="2400" dirty="0" smtClean="0">
                <a:effectLst/>
                <a:latin typeface="Calibri" panose="020F0502020204030204" pitchFamily="34" charset="0"/>
                <a:ea typeface="Calibri" panose="020F0502020204030204" pitchFamily="34" charset="0"/>
                <a:cs typeface="Times New Roman" panose="02020603050405020304" pitchFamily="18" charset="0"/>
                <a:hlinkClick r:id="rId4"/>
              </a:rPr>
              <a:t>http://utopiadocs.com</a:t>
            </a:r>
            <a:r>
              <a:rPr lang="en-CA" sz="2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8592051" y="2878554"/>
            <a:ext cx="2248401" cy="1702673"/>
          </a:xfrm>
          <a:prstGeom prst="rect">
            <a:avLst/>
          </a:prstGeom>
        </p:spPr>
      </p:pic>
    </p:spTree>
    <p:extLst>
      <p:ext uri="{BB962C8B-B14F-4D97-AF65-F5344CB8AC3E}">
        <p14:creationId xmlns:p14="http://schemas.microsoft.com/office/powerpoint/2010/main" val="3579307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OER Social Network</a:t>
            </a:r>
            <a:endParaRPr lang="en-CA" dirty="0"/>
          </a:p>
        </p:txBody>
      </p:sp>
      <p:sp>
        <p:nvSpPr>
          <p:cNvPr id="3" name="Content Placeholder 2"/>
          <p:cNvSpPr>
            <a:spLocks noGrp="1"/>
          </p:cNvSpPr>
          <p:nvPr>
            <p:ph idx="1"/>
          </p:nvPr>
        </p:nvSpPr>
        <p:spPr/>
        <p:txBody>
          <a:bodyPr/>
          <a:lstStyle/>
          <a:p>
            <a:r>
              <a:rPr lang="en-CA" dirty="0"/>
              <a:t>"</a:t>
            </a:r>
            <a:r>
              <a:rPr lang="en-CA" dirty="0" err="1"/>
              <a:t>Colearning</a:t>
            </a:r>
            <a:r>
              <a:rPr lang="en-CA" dirty="0"/>
              <a:t>" - Collaborative networks for creating, sharing and reusing OER through social </a:t>
            </a:r>
            <a:r>
              <a:rPr lang="en-CA" dirty="0" smtClean="0"/>
              <a:t>media…  </a:t>
            </a:r>
            <a:r>
              <a:rPr lang="en-CA" dirty="0" err="1" smtClean="0"/>
              <a:t>OpenScout</a:t>
            </a:r>
            <a:endParaRPr lang="en-CA" dirty="0"/>
          </a:p>
        </p:txBody>
      </p:sp>
      <p:pic>
        <p:nvPicPr>
          <p:cNvPr id="4" name="Picture 3"/>
          <p:cNvPicPr>
            <a:picLocks noChangeAspect="1"/>
          </p:cNvPicPr>
          <p:nvPr/>
        </p:nvPicPr>
        <p:blipFill>
          <a:blip r:embed="rId2"/>
          <a:stretch>
            <a:fillRect/>
          </a:stretch>
        </p:blipFill>
        <p:spPr>
          <a:xfrm>
            <a:off x="1123950" y="2911642"/>
            <a:ext cx="4143059" cy="2843964"/>
          </a:xfrm>
          <a:prstGeom prst="rect">
            <a:avLst/>
          </a:prstGeom>
        </p:spPr>
      </p:pic>
      <p:pic>
        <p:nvPicPr>
          <p:cNvPr id="5" name="Picture 4"/>
          <p:cNvPicPr>
            <a:picLocks noChangeAspect="1"/>
          </p:cNvPicPr>
          <p:nvPr/>
        </p:nvPicPr>
        <p:blipFill>
          <a:blip r:embed="rId3"/>
          <a:stretch>
            <a:fillRect/>
          </a:stretch>
        </p:blipFill>
        <p:spPr>
          <a:xfrm>
            <a:off x="5632970" y="2747963"/>
            <a:ext cx="3932135" cy="3111140"/>
          </a:xfrm>
          <a:prstGeom prst="rect">
            <a:avLst/>
          </a:prstGeom>
        </p:spPr>
      </p:pic>
      <p:sp>
        <p:nvSpPr>
          <p:cNvPr id="6" name="Rectangle 5"/>
          <p:cNvSpPr/>
          <p:nvPr/>
        </p:nvSpPr>
        <p:spPr>
          <a:xfrm>
            <a:off x="1053951" y="5934670"/>
            <a:ext cx="8679595" cy="646331"/>
          </a:xfrm>
          <a:prstGeom prst="rect">
            <a:avLst/>
          </a:prstGeom>
        </p:spPr>
        <p:txBody>
          <a:bodyPr wrap="square">
            <a:spAutoFit/>
          </a:bodyPr>
          <a:lstStyle/>
          <a:p>
            <a:r>
              <a:rPr lang="en-CA" dirty="0" smtClean="0"/>
              <a:t>Alexandra Okada, </a:t>
            </a:r>
            <a:r>
              <a:rPr lang="en-CA" dirty="0" smtClean="0">
                <a:hlinkClick r:id="rId4"/>
              </a:rPr>
              <a:t>http://presentations.ocwconsortium.org/uk2012_224_okada_collaborative_networks/</a:t>
            </a:r>
            <a:r>
              <a:rPr lang="en-CA" dirty="0" smtClean="0"/>
              <a:t> </a:t>
            </a:r>
            <a:endParaRPr lang="en-CA" dirty="0"/>
          </a:p>
        </p:txBody>
      </p:sp>
    </p:spTree>
    <p:extLst>
      <p:ext uri="{BB962C8B-B14F-4D97-AF65-F5344CB8AC3E}">
        <p14:creationId xmlns:p14="http://schemas.microsoft.com/office/powerpoint/2010/main" val="2346869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Open Instruction</a:t>
            </a:r>
          </a:p>
        </p:txBody>
      </p:sp>
      <p:sp>
        <p:nvSpPr>
          <p:cNvPr id="3" name="Content Placeholder 2"/>
          <p:cNvSpPr>
            <a:spLocks noGrp="1"/>
          </p:cNvSpPr>
          <p:nvPr>
            <p:ph idx="1"/>
          </p:nvPr>
        </p:nvSpPr>
        <p:spPr/>
        <p:txBody>
          <a:bodyPr/>
          <a:lstStyle/>
          <a:p>
            <a:pPr lvl="0"/>
            <a:r>
              <a:rPr lang="en-CA" dirty="0"/>
              <a:t>“Open Instruction – here we refer to the ‘lecture’ portion of open learning, or rather, the internet analogue of the original lecture described at the top of this post, a series or sequence of activities undertaken by experts…” </a:t>
            </a:r>
            <a:r>
              <a:rPr lang="en-CA" sz="2000" dirty="0">
                <a:hlinkClick r:id="rId2"/>
              </a:rPr>
              <a:t>http://</a:t>
            </a:r>
            <a:r>
              <a:rPr lang="en-CA" sz="2000" dirty="0" smtClean="0">
                <a:hlinkClick r:id="rId2"/>
              </a:rPr>
              <a:t>p2pfoundation.net/Open_Instruction</a:t>
            </a:r>
            <a:r>
              <a:rPr lang="en-CA" sz="2000" dirty="0" smtClean="0"/>
              <a:t> </a:t>
            </a:r>
            <a:endParaRPr lang="en-CA" dirty="0"/>
          </a:p>
          <a:p>
            <a:pPr lvl="0"/>
            <a:r>
              <a:rPr lang="en-CA" dirty="0" smtClean="0"/>
              <a:t>Early </a:t>
            </a:r>
            <a:r>
              <a:rPr lang="en-CA" dirty="0"/>
              <a:t>open instruction – the Couros course, the Wiley Wiki</a:t>
            </a:r>
          </a:p>
          <a:p>
            <a:pPr lvl="0"/>
            <a:r>
              <a:rPr lang="en-CA" dirty="0"/>
              <a:t>MOOCs as open instruction</a:t>
            </a:r>
          </a:p>
          <a:p>
            <a:pPr lvl="0"/>
            <a:r>
              <a:rPr lang="en-CA" dirty="0"/>
              <a:t>Elements of open instruction:</a:t>
            </a:r>
          </a:p>
          <a:p>
            <a:pPr lvl="1"/>
            <a:r>
              <a:rPr lang="en-CA" dirty="0"/>
              <a:t>Resources</a:t>
            </a:r>
          </a:p>
          <a:p>
            <a:pPr lvl="1"/>
            <a:r>
              <a:rPr lang="en-CA" dirty="0"/>
              <a:t>Lectures</a:t>
            </a:r>
          </a:p>
          <a:p>
            <a:pPr lvl="1"/>
            <a:r>
              <a:rPr lang="en-CA" dirty="0"/>
              <a:t>Activities and projects</a:t>
            </a:r>
          </a:p>
          <a:p>
            <a:endParaRPr lang="en-CA" dirty="0"/>
          </a:p>
        </p:txBody>
      </p:sp>
    </p:spTree>
    <p:extLst>
      <p:ext uri="{BB962C8B-B14F-4D97-AF65-F5344CB8AC3E}">
        <p14:creationId xmlns:p14="http://schemas.microsoft.com/office/powerpoint/2010/main" val="1300166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Instruction Network</a:t>
            </a:r>
            <a:endParaRPr lang="en-CA" dirty="0"/>
          </a:p>
        </p:txBody>
      </p:sp>
      <p:sp>
        <p:nvSpPr>
          <p:cNvPr id="3" name="Content Placeholder 2"/>
          <p:cNvSpPr>
            <a:spLocks noGrp="1"/>
          </p:cNvSpPr>
          <p:nvPr>
            <p:ph idx="1"/>
          </p:nvPr>
        </p:nvSpPr>
        <p:spPr/>
        <p:txBody>
          <a:bodyPr/>
          <a:lstStyle/>
          <a:p>
            <a:r>
              <a:rPr lang="en-CA" dirty="0" smtClean="0"/>
              <a:t>Open Teaching</a:t>
            </a:r>
          </a:p>
          <a:p>
            <a:pPr marL="457200" lvl="1" indent="0">
              <a:buNone/>
            </a:pPr>
            <a:r>
              <a:rPr lang="en-CA" sz="2800" dirty="0"/>
              <a:t>“The Downes-Siemens course has become a landmark in the small but growing push toward </a:t>
            </a:r>
            <a:r>
              <a:rPr lang="en-CA" sz="2800" dirty="0" smtClean="0"/>
              <a:t>‘open </a:t>
            </a:r>
            <a:r>
              <a:rPr lang="en-CA" sz="2800" dirty="0"/>
              <a:t>teaching</a:t>
            </a:r>
            <a:r>
              <a:rPr lang="en-CA" sz="2800" dirty="0" smtClean="0"/>
              <a:t>.’”</a:t>
            </a:r>
            <a:endParaRPr lang="en-CA" sz="2800" dirty="0"/>
          </a:p>
        </p:txBody>
      </p:sp>
      <p:sp>
        <p:nvSpPr>
          <p:cNvPr id="4" name="Rectangle 3"/>
          <p:cNvSpPr/>
          <p:nvPr/>
        </p:nvSpPr>
        <p:spPr>
          <a:xfrm>
            <a:off x="1292070" y="3124019"/>
            <a:ext cx="6199326" cy="646331"/>
          </a:xfrm>
          <a:prstGeom prst="rect">
            <a:avLst/>
          </a:prstGeom>
        </p:spPr>
        <p:txBody>
          <a:bodyPr wrap="none">
            <a:spAutoFit/>
          </a:bodyPr>
          <a:lstStyle/>
          <a:p>
            <a:r>
              <a:rPr lang="en-CA" dirty="0" smtClean="0"/>
              <a:t>Marc Parry, Chronicle of Higher Education</a:t>
            </a:r>
          </a:p>
          <a:p>
            <a:r>
              <a:rPr lang="en-CA" dirty="0" smtClean="0">
                <a:hlinkClick r:id="rId2"/>
              </a:rPr>
              <a:t>http://chronicle.com/article/Open-Teaching-When-the/124170/</a:t>
            </a:r>
            <a:r>
              <a:rPr lang="en-CA" dirty="0" smtClean="0"/>
              <a:t> </a:t>
            </a:r>
            <a:endParaRPr lang="en-CA" dirty="0"/>
          </a:p>
        </p:txBody>
      </p:sp>
      <p:pic>
        <p:nvPicPr>
          <p:cNvPr id="5" name="Picture 4"/>
          <p:cNvPicPr>
            <a:picLocks noChangeAspect="1"/>
          </p:cNvPicPr>
          <p:nvPr/>
        </p:nvPicPr>
        <p:blipFill>
          <a:blip r:embed="rId3"/>
          <a:stretch>
            <a:fillRect/>
          </a:stretch>
        </p:blipFill>
        <p:spPr>
          <a:xfrm>
            <a:off x="915609" y="4001294"/>
            <a:ext cx="3476124" cy="2626695"/>
          </a:xfrm>
          <a:prstGeom prst="rect">
            <a:avLst/>
          </a:prstGeom>
        </p:spPr>
      </p:pic>
      <p:sp>
        <p:nvSpPr>
          <p:cNvPr id="7" name="Rectangle 6"/>
          <p:cNvSpPr/>
          <p:nvPr/>
        </p:nvSpPr>
        <p:spPr>
          <a:xfrm>
            <a:off x="4824765" y="4001294"/>
            <a:ext cx="6990245" cy="2277547"/>
          </a:xfrm>
          <a:prstGeom prst="rect">
            <a:avLst/>
          </a:prstGeom>
        </p:spPr>
        <p:txBody>
          <a:bodyPr wrap="square">
            <a:spAutoFit/>
          </a:bodyPr>
          <a:lstStyle/>
          <a:p>
            <a:r>
              <a:rPr lang="en-CA" sz="2800" dirty="0" smtClean="0"/>
              <a:t>Alec Couros - Open Teaching - Network Sherpa</a:t>
            </a:r>
          </a:p>
          <a:p>
            <a:r>
              <a:rPr lang="en-CA" sz="2400" dirty="0" smtClean="0"/>
              <a:t>The concept of "network </a:t>
            </a:r>
            <a:r>
              <a:rPr lang="en-CA" sz="2400" dirty="0" err="1" smtClean="0"/>
              <a:t>sherpa</a:t>
            </a:r>
            <a:r>
              <a:rPr lang="en-CA" sz="2400" dirty="0" smtClean="0"/>
              <a:t>" projects the role of teacher as one who knows "the terrain", guides students, but who is also led by student interests, objectives, and knowledge.</a:t>
            </a:r>
          </a:p>
          <a:p>
            <a:r>
              <a:rPr lang="en-CA" dirty="0" smtClean="0">
                <a:hlinkClick r:id="rId4"/>
              </a:rPr>
              <a:t>https://www.flickr.com/photos/courosa/3293199214/in/photostream/</a:t>
            </a:r>
            <a:r>
              <a:rPr lang="en-CA" dirty="0" smtClean="0"/>
              <a:t> </a:t>
            </a:r>
            <a:endParaRPr lang="en-CA" dirty="0"/>
          </a:p>
        </p:txBody>
      </p:sp>
    </p:spTree>
    <p:extLst>
      <p:ext uri="{BB962C8B-B14F-4D97-AF65-F5344CB8AC3E}">
        <p14:creationId xmlns:p14="http://schemas.microsoft.com/office/powerpoint/2010/main" val="1281403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Sidebar…</a:t>
            </a:r>
            <a:endParaRPr lang="en-CA" dirty="0"/>
          </a:p>
        </p:txBody>
      </p:sp>
      <p:sp>
        <p:nvSpPr>
          <p:cNvPr id="3" name="Content Placeholder 2"/>
          <p:cNvSpPr>
            <a:spLocks noGrp="1"/>
          </p:cNvSpPr>
          <p:nvPr>
            <p:ph idx="1"/>
          </p:nvPr>
        </p:nvSpPr>
        <p:spPr/>
        <p:txBody>
          <a:bodyPr/>
          <a:lstStyle/>
          <a:p>
            <a:r>
              <a:rPr lang="en-CA" dirty="0" smtClean="0"/>
              <a:t>What I found when searching for “Open Instruction Network”:</a:t>
            </a:r>
          </a:p>
          <a:p>
            <a:r>
              <a:rPr lang="en-CA" dirty="0" err="1"/>
              <a:t>DeepDream</a:t>
            </a:r>
            <a:r>
              <a:rPr lang="en-CA" dirty="0"/>
              <a:t> - </a:t>
            </a:r>
            <a:r>
              <a:rPr lang="en-CA" dirty="0" err="1"/>
              <a:t>DeepDream</a:t>
            </a:r>
            <a:r>
              <a:rPr lang="en-CA" dirty="0"/>
              <a:t> - a code example for visualizing Neural Networks </a:t>
            </a:r>
          </a:p>
        </p:txBody>
      </p:sp>
      <p:pic>
        <p:nvPicPr>
          <p:cNvPr id="4" name="Picture 3"/>
          <p:cNvPicPr>
            <a:picLocks noChangeAspect="1"/>
          </p:cNvPicPr>
          <p:nvPr/>
        </p:nvPicPr>
        <p:blipFill>
          <a:blip r:embed="rId2"/>
          <a:stretch>
            <a:fillRect/>
          </a:stretch>
        </p:blipFill>
        <p:spPr>
          <a:xfrm>
            <a:off x="1150770" y="3300267"/>
            <a:ext cx="5803483" cy="2876696"/>
          </a:xfrm>
          <a:prstGeom prst="rect">
            <a:avLst/>
          </a:prstGeom>
        </p:spPr>
      </p:pic>
      <p:sp>
        <p:nvSpPr>
          <p:cNvPr id="5" name="Rectangle 4"/>
          <p:cNvSpPr/>
          <p:nvPr/>
        </p:nvSpPr>
        <p:spPr>
          <a:xfrm>
            <a:off x="7266823" y="4976634"/>
            <a:ext cx="3316705" cy="1200329"/>
          </a:xfrm>
          <a:prstGeom prst="rect">
            <a:avLst/>
          </a:prstGeom>
        </p:spPr>
        <p:txBody>
          <a:bodyPr wrap="square">
            <a:spAutoFit/>
          </a:bodyPr>
          <a:lstStyle/>
          <a:p>
            <a:r>
              <a:rPr lang="en-CA" dirty="0" smtClean="0">
                <a:hlinkClick r:id="rId3"/>
              </a:rPr>
              <a:t>http://googleresearch.blogspot.com.es/2015/07/deepdream-code-example-for-visualizing.html</a:t>
            </a:r>
            <a:r>
              <a:rPr lang="en-CA" dirty="0" smtClean="0"/>
              <a:t> </a:t>
            </a:r>
            <a:endParaRPr lang="en-CA" dirty="0"/>
          </a:p>
        </p:txBody>
      </p:sp>
    </p:spTree>
    <p:extLst>
      <p:ext uri="{BB962C8B-B14F-4D97-AF65-F5344CB8AC3E}">
        <p14:creationId xmlns:p14="http://schemas.microsoft.com/office/powerpoint/2010/main" val="371671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Instruction Social Network?</a:t>
            </a:r>
            <a:endParaRPr lang="en-CA" dirty="0"/>
          </a:p>
        </p:txBody>
      </p:sp>
      <p:sp>
        <p:nvSpPr>
          <p:cNvPr id="3" name="Content Placeholder 2"/>
          <p:cNvSpPr>
            <a:spLocks noGrp="1"/>
          </p:cNvSpPr>
          <p:nvPr>
            <p:ph idx="1"/>
          </p:nvPr>
        </p:nvSpPr>
        <p:spPr/>
        <p:txBody>
          <a:bodyPr/>
          <a:lstStyle/>
          <a:p>
            <a:r>
              <a:rPr lang="en-CA" dirty="0" smtClean="0"/>
              <a:t>Examples are hard to come by</a:t>
            </a:r>
          </a:p>
          <a:p>
            <a:r>
              <a:rPr lang="en-CA" dirty="0" smtClean="0"/>
              <a:t>See, though, this example in health services</a:t>
            </a:r>
            <a:endParaRPr lang="en-CA" dirty="0"/>
          </a:p>
        </p:txBody>
      </p:sp>
      <p:pic>
        <p:nvPicPr>
          <p:cNvPr id="12290" name="Picture 2" descr="http://www.jmir.org/article/viewFile/3973/1/620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89" y="3058812"/>
            <a:ext cx="7161756" cy="27930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98885" y="6019692"/>
            <a:ext cx="10599326" cy="646331"/>
          </a:xfrm>
          <a:prstGeom prst="rect">
            <a:avLst/>
          </a:prstGeom>
        </p:spPr>
        <p:txBody>
          <a:bodyPr wrap="square">
            <a:spAutoFit/>
          </a:bodyPr>
          <a:lstStyle/>
          <a:p>
            <a:r>
              <a:rPr lang="en-CA" dirty="0" err="1" smtClean="0"/>
              <a:t>Jingquan</a:t>
            </a:r>
            <a:r>
              <a:rPr lang="en-CA" dirty="0" smtClean="0"/>
              <a:t> Li, </a:t>
            </a:r>
            <a:r>
              <a:rPr lang="en-CA" dirty="0" smtClean="0"/>
              <a:t>A Privacy Preservation Model for Health-Related Social Networking Sites</a:t>
            </a:r>
          </a:p>
          <a:p>
            <a:r>
              <a:rPr lang="en-CA" dirty="0" smtClean="0">
                <a:hlinkClick r:id="rId3"/>
              </a:rPr>
              <a:t>http://www.jmir.org/2015/7/e168/</a:t>
            </a:r>
            <a:r>
              <a:rPr lang="en-CA" dirty="0" smtClean="0"/>
              <a:t>     </a:t>
            </a:r>
            <a:endParaRPr lang="en-CA" dirty="0"/>
          </a:p>
        </p:txBody>
      </p:sp>
    </p:spTree>
    <p:extLst>
      <p:ext uri="{BB962C8B-B14F-4D97-AF65-F5344CB8AC3E}">
        <p14:creationId xmlns:p14="http://schemas.microsoft.com/office/powerpoint/2010/main" val="2596229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Open Design</a:t>
            </a:r>
          </a:p>
        </p:txBody>
      </p:sp>
      <p:sp>
        <p:nvSpPr>
          <p:cNvPr id="3" name="Content Placeholder 2"/>
          <p:cNvSpPr>
            <a:spLocks noGrp="1"/>
          </p:cNvSpPr>
          <p:nvPr>
            <p:ph idx="1"/>
          </p:nvPr>
        </p:nvSpPr>
        <p:spPr/>
        <p:txBody>
          <a:bodyPr/>
          <a:lstStyle/>
          <a:p>
            <a:r>
              <a:rPr lang="en-CA" dirty="0" smtClean="0"/>
              <a:t>‘</a:t>
            </a:r>
            <a:r>
              <a:rPr lang="en-CA" dirty="0"/>
              <a:t>Learning Design’ = the organization and structure of a course – </a:t>
            </a:r>
            <a:r>
              <a:rPr lang="en-CA" dirty="0" err="1"/>
              <a:t>eg</a:t>
            </a:r>
            <a:r>
              <a:rPr lang="en-CA" dirty="0"/>
              <a:t>., IMS LD</a:t>
            </a:r>
          </a:p>
          <a:p>
            <a:pPr lvl="1"/>
            <a:r>
              <a:rPr lang="en-CA" dirty="0" smtClean="0"/>
              <a:t>Open </a:t>
            </a:r>
            <a:r>
              <a:rPr lang="en-CA" dirty="0"/>
              <a:t>design – enabling participants to create their own organization and structure</a:t>
            </a:r>
          </a:p>
          <a:p>
            <a:pPr lvl="1"/>
            <a:r>
              <a:rPr lang="en-CA" dirty="0" smtClean="0"/>
              <a:t>Example</a:t>
            </a:r>
            <a:r>
              <a:rPr lang="en-CA" dirty="0"/>
              <a:t>: touring a city </a:t>
            </a:r>
            <a:r>
              <a:rPr lang="en-CA" dirty="0" err="1"/>
              <a:t>vs</a:t>
            </a:r>
            <a:r>
              <a:rPr lang="en-CA" dirty="0"/>
              <a:t> being taken on a tour</a:t>
            </a:r>
          </a:p>
          <a:p>
            <a:pPr lvl="1"/>
            <a:r>
              <a:rPr lang="en-CA" dirty="0" smtClean="0"/>
              <a:t>The </a:t>
            </a:r>
            <a:r>
              <a:rPr lang="en-CA" dirty="0"/>
              <a:t>course as ‘environment’ rather than ‘book’</a:t>
            </a:r>
          </a:p>
          <a:p>
            <a:pPr lvl="1"/>
            <a:r>
              <a:rPr lang="en-CA" dirty="0" smtClean="0"/>
              <a:t>Open </a:t>
            </a:r>
            <a:r>
              <a:rPr lang="en-CA" dirty="0"/>
              <a:t>design in </a:t>
            </a:r>
            <a:r>
              <a:rPr lang="en-CA" dirty="0" smtClean="0"/>
              <a:t>MOOCs</a:t>
            </a:r>
            <a:endParaRPr lang="en-CA" dirty="0"/>
          </a:p>
        </p:txBody>
      </p:sp>
      <p:sp>
        <p:nvSpPr>
          <p:cNvPr id="4" name="Rectangle 3"/>
          <p:cNvSpPr/>
          <p:nvPr/>
        </p:nvSpPr>
        <p:spPr>
          <a:xfrm>
            <a:off x="941472" y="4984235"/>
            <a:ext cx="9333497" cy="1477328"/>
          </a:xfrm>
          <a:prstGeom prst="rect">
            <a:avLst/>
          </a:prstGeom>
        </p:spPr>
        <p:txBody>
          <a:bodyPr wrap="square">
            <a:spAutoFit/>
          </a:bodyPr>
          <a:lstStyle/>
          <a:p>
            <a:r>
              <a:rPr lang="en-CA" dirty="0" smtClean="0"/>
              <a:t>Learning Design: A Handbook on Modelling and Delivering Networked Education, By Rob </a:t>
            </a:r>
            <a:r>
              <a:rPr lang="en-CA" dirty="0" err="1" smtClean="0"/>
              <a:t>Koper</a:t>
            </a:r>
            <a:r>
              <a:rPr lang="en-CA" dirty="0" smtClean="0"/>
              <a:t>, Colin Tattersall (2005!)</a:t>
            </a:r>
          </a:p>
          <a:p>
            <a:r>
              <a:rPr lang="en-CA" dirty="0" smtClean="0">
                <a:hlinkClick r:id="rId2"/>
              </a:rPr>
              <a:t>http://jime.open.ac.uk/article/download/2005-18/262/</a:t>
            </a:r>
            <a:endParaRPr lang="en-CA" dirty="0" smtClean="0"/>
          </a:p>
          <a:p>
            <a:r>
              <a:rPr lang="en-CA" dirty="0" smtClean="0"/>
              <a:t> </a:t>
            </a:r>
          </a:p>
          <a:p>
            <a:r>
              <a:rPr lang="en-CA" dirty="0" smtClean="0"/>
              <a:t> </a:t>
            </a:r>
            <a:endParaRPr lang="en-CA" dirty="0"/>
          </a:p>
        </p:txBody>
      </p:sp>
    </p:spTree>
    <p:extLst>
      <p:ext uri="{BB962C8B-B14F-4D97-AF65-F5344CB8AC3E}">
        <p14:creationId xmlns:p14="http://schemas.microsoft.com/office/powerpoint/2010/main" val="760117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Open Educational Practices</a:t>
            </a:r>
          </a:p>
        </p:txBody>
      </p:sp>
      <p:sp>
        <p:nvSpPr>
          <p:cNvPr id="3" name="Content Placeholder 2"/>
          <p:cNvSpPr>
            <a:spLocks noGrp="1"/>
          </p:cNvSpPr>
          <p:nvPr>
            <p:ph idx="1"/>
          </p:nvPr>
        </p:nvSpPr>
        <p:spPr/>
        <p:txBody>
          <a:bodyPr>
            <a:normAutofit/>
          </a:bodyPr>
          <a:lstStyle/>
          <a:p>
            <a:r>
              <a:rPr lang="en-CA" dirty="0"/>
              <a:t>...the Open Educational Practices movement, developed by Germany's Ulf-Daniel Ehlers and the UK's Gráinne Conole</a:t>
            </a:r>
            <a:r>
              <a:rPr lang="en-CA" dirty="0" smtClean="0"/>
              <a:t>...</a:t>
            </a:r>
          </a:p>
          <a:p>
            <a:r>
              <a:rPr lang="en-CA" dirty="0" smtClean="0"/>
              <a:t>Also: </a:t>
            </a:r>
            <a:r>
              <a:rPr lang="en-CA" dirty="0"/>
              <a:t>Open Educational </a:t>
            </a:r>
            <a:r>
              <a:rPr lang="en-CA" dirty="0" smtClean="0"/>
              <a:t>Practices and Resources</a:t>
            </a:r>
          </a:p>
          <a:p>
            <a:pPr marL="457200" lvl="1" indent="0">
              <a:buNone/>
            </a:pPr>
            <a:r>
              <a:rPr lang="en-CA" sz="2800" dirty="0" smtClean="0"/>
              <a:t>“</a:t>
            </a:r>
            <a:r>
              <a:rPr lang="en-CA" sz="2800" dirty="0"/>
              <a:t>It is important to note that current educational practices are decisive in determining </a:t>
            </a:r>
            <a:r>
              <a:rPr lang="en-CA" sz="2800" dirty="0" smtClean="0"/>
              <a:t>whether – </a:t>
            </a:r>
            <a:r>
              <a:rPr lang="en-CA" sz="2800" dirty="0"/>
              <a:t>and how – digital educational content, tools and services will be deployed and utilised. If </a:t>
            </a:r>
            <a:r>
              <a:rPr lang="en-CA" sz="2800" dirty="0" smtClean="0"/>
              <a:t>the prevailing </a:t>
            </a:r>
            <a:r>
              <a:rPr lang="en-CA" sz="2800" dirty="0"/>
              <a:t>practice of teacher-centred knowledge transfer remains intact, then OER will </a:t>
            </a:r>
            <a:r>
              <a:rPr lang="en-CA" sz="2800" dirty="0" smtClean="0"/>
              <a:t>have little </a:t>
            </a:r>
            <a:r>
              <a:rPr lang="en-CA" sz="2800" dirty="0"/>
              <a:t>effect on making a difference in teaching and learning</a:t>
            </a:r>
            <a:r>
              <a:rPr lang="en-CA" sz="2800" dirty="0" smtClean="0"/>
              <a:t>.”</a:t>
            </a:r>
            <a:endParaRPr lang="en-CA" sz="2800" dirty="0"/>
          </a:p>
          <a:p>
            <a:endParaRPr lang="en-CA" dirty="0"/>
          </a:p>
        </p:txBody>
      </p:sp>
      <p:sp>
        <p:nvSpPr>
          <p:cNvPr id="4" name="Rectangle 3"/>
          <p:cNvSpPr/>
          <p:nvPr/>
        </p:nvSpPr>
        <p:spPr>
          <a:xfrm>
            <a:off x="1343526" y="5602524"/>
            <a:ext cx="5836726" cy="369332"/>
          </a:xfrm>
          <a:prstGeom prst="rect">
            <a:avLst/>
          </a:prstGeom>
        </p:spPr>
        <p:txBody>
          <a:bodyPr wrap="none">
            <a:spAutoFit/>
          </a:bodyPr>
          <a:lstStyle/>
          <a:p>
            <a:r>
              <a:rPr lang="en-CA" dirty="0" smtClean="0">
                <a:hlinkClick r:id="rId2"/>
              </a:rPr>
              <a:t>http://www.olcos.org/cms/upload/docs/olcos_roadmap.pdf</a:t>
            </a:r>
            <a:r>
              <a:rPr lang="en-CA" dirty="0" smtClean="0"/>
              <a:t> </a:t>
            </a:r>
            <a:endParaRPr lang="en-CA" dirty="0"/>
          </a:p>
        </p:txBody>
      </p:sp>
    </p:spTree>
    <p:extLst>
      <p:ext uri="{BB962C8B-B14F-4D97-AF65-F5344CB8AC3E}">
        <p14:creationId xmlns:p14="http://schemas.microsoft.com/office/powerpoint/2010/main" val="1509304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Learning Design Network</a:t>
            </a:r>
            <a:endParaRPr lang="en-CA" dirty="0"/>
          </a:p>
        </p:txBody>
      </p:sp>
      <p:sp>
        <p:nvSpPr>
          <p:cNvPr id="3" name="Content Placeholder 2"/>
          <p:cNvSpPr>
            <a:spLocks noGrp="1"/>
          </p:cNvSpPr>
          <p:nvPr>
            <p:ph idx="1"/>
          </p:nvPr>
        </p:nvSpPr>
        <p:spPr/>
        <p:txBody>
          <a:bodyPr>
            <a:normAutofit/>
          </a:bodyPr>
          <a:lstStyle/>
          <a:p>
            <a:r>
              <a:rPr lang="en-CA" dirty="0"/>
              <a:t>Gráinne Conole - </a:t>
            </a:r>
            <a:r>
              <a:rPr lang="en-CA" dirty="0" err="1"/>
              <a:t>Cloudworks</a:t>
            </a:r>
            <a:r>
              <a:rPr lang="en-CA" dirty="0"/>
              <a:t>: Social networking for learning </a:t>
            </a:r>
            <a:r>
              <a:rPr lang="en-CA" dirty="0" smtClean="0"/>
              <a:t>design</a:t>
            </a:r>
          </a:p>
          <a:p>
            <a:pPr lvl="1"/>
            <a:r>
              <a:rPr lang="en-CA" sz="2800" dirty="0" smtClean="0"/>
              <a:t>“Traditionally </a:t>
            </a:r>
            <a:r>
              <a:rPr lang="en-CA" sz="2800" dirty="0"/>
              <a:t>design has </a:t>
            </a:r>
            <a:r>
              <a:rPr lang="en-CA" sz="2800" dirty="0" smtClean="0"/>
              <a:t>been an </a:t>
            </a:r>
            <a:r>
              <a:rPr lang="en-CA" sz="2800" dirty="0"/>
              <a:t>implicit process, how do we shift to a process of design that is more explicit and hence </a:t>
            </a:r>
            <a:r>
              <a:rPr lang="en-CA" sz="2800" dirty="0" smtClean="0"/>
              <a:t>shareable? Different </a:t>
            </a:r>
            <a:r>
              <a:rPr lang="en-CA" sz="2800" dirty="0"/>
              <a:t>representations of design have different values and purposes, which representations </a:t>
            </a:r>
            <a:r>
              <a:rPr lang="en-CA" sz="2800" dirty="0" smtClean="0"/>
              <a:t>are appropriate </a:t>
            </a:r>
            <a:r>
              <a:rPr lang="en-CA" sz="2800" dirty="0"/>
              <a:t>and when</a:t>
            </a:r>
            <a:r>
              <a:rPr lang="en-CA" sz="2800" dirty="0" smtClean="0"/>
              <a:t>?”</a:t>
            </a:r>
            <a:endParaRPr lang="en-CA" sz="2800" dirty="0"/>
          </a:p>
          <a:p>
            <a:r>
              <a:rPr lang="en-CA" dirty="0" err="1"/>
              <a:t>Engeström</a:t>
            </a:r>
            <a:r>
              <a:rPr lang="en-CA" dirty="0"/>
              <a:t> (2005</a:t>
            </a:r>
            <a:r>
              <a:rPr lang="en-CA" dirty="0" smtClean="0"/>
              <a:t>) – “</a:t>
            </a:r>
            <a:r>
              <a:rPr lang="en-CA" dirty="0"/>
              <a:t>The term 'social networking' makes little sense if we leave out the objects that mediate </a:t>
            </a:r>
            <a:r>
              <a:rPr lang="en-CA" dirty="0" smtClean="0"/>
              <a:t>the ties </a:t>
            </a:r>
            <a:r>
              <a:rPr lang="en-CA" dirty="0"/>
              <a:t>between </a:t>
            </a:r>
            <a:r>
              <a:rPr lang="en-CA" dirty="0" smtClean="0"/>
              <a:t>people… </a:t>
            </a:r>
            <a:r>
              <a:rPr lang="en-CA" dirty="0"/>
              <a:t>The fallacy is to think that social networks are just made up of people. They're not; </a:t>
            </a:r>
            <a:r>
              <a:rPr lang="en-CA" dirty="0" smtClean="0"/>
              <a:t>social networks </a:t>
            </a:r>
            <a:r>
              <a:rPr lang="en-CA" dirty="0"/>
              <a:t>consist of people who are connected by a shared </a:t>
            </a:r>
            <a:r>
              <a:rPr lang="en-CA" dirty="0" smtClean="0"/>
              <a:t>object.”</a:t>
            </a:r>
            <a:endParaRPr lang="en-CA" dirty="0"/>
          </a:p>
          <a:p>
            <a:endParaRPr lang="en-CA" dirty="0"/>
          </a:p>
          <a:p>
            <a:endParaRPr lang="en-CA" dirty="0"/>
          </a:p>
        </p:txBody>
      </p:sp>
      <p:sp>
        <p:nvSpPr>
          <p:cNvPr id="4" name="Rectangle 3"/>
          <p:cNvSpPr/>
          <p:nvPr/>
        </p:nvSpPr>
        <p:spPr>
          <a:xfrm>
            <a:off x="1090863" y="5992297"/>
            <a:ext cx="7668126" cy="369332"/>
          </a:xfrm>
          <a:prstGeom prst="rect">
            <a:avLst/>
          </a:prstGeom>
        </p:spPr>
        <p:txBody>
          <a:bodyPr wrap="square">
            <a:spAutoFit/>
          </a:bodyPr>
          <a:lstStyle/>
          <a:p>
            <a:r>
              <a:rPr lang="en-CA" dirty="0" smtClean="0">
                <a:hlinkClick r:id="rId2"/>
              </a:rPr>
              <a:t>http://www.ascilite.org.au/conferences/melbourne08/procs/conole.pdf</a:t>
            </a:r>
            <a:r>
              <a:rPr lang="en-CA" dirty="0" smtClean="0"/>
              <a:t> </a:t>
            </a:r>
            <a:endParaRPr lang="en-CA" dirty="0"/>
          </a:p>
        </p:txBody>
      </p:sp>
    </p:spTree>
    <p:extLst>
      <p:ext uri="{BB962C8B-B14F-4D97-AF65-F5344CB8AC3E}">
        <p14:creationId xmlns:p14="http://schemas.microsoft.com/office/powerpoint/2010/main" val="1557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Offer a MOOC?</a:t>
            </a:r>
            <a:endParaRPr lang="en-CA" dirty="0"/>
          </a:p>
        </p:txBody>
      </p:sp>
      <p:sp>
        <p:nvSpPr>
          <p:cNvPr id="3" name="Content Placeholder 2"/>
          <p:cNvSpPr>
            <a:spLocks noGrp="1"/>
          </p:cNvSpPr>
          <p:nvPr>
            <p:ph idx="1"/>
          </p:nvPr>
        </p:nvSpPr>
        <p:spPr>
          <a:xfrm>
            <a:off x="838200" y="1825625"/>
            <a:ext cx="10515600" cy="3624680"/>
          </a:xfrm>
        </p:spPr>
        <p:txBody>
          <a:bodyPr/>
          <a:lstStyle/>
          <a:p>
            <a:r>
              <a:rPr lang="en-CA" dirty="0" smtClean="0"/>
              <a:t>Extending </a:t>
            </a:r>
            <a:r>
              <a:rPr lang="en-CA" dirty="0"/>
              <a:t>the reach of the institution and access to education </a:t>
            </a:r>
          </a:p>
          <a:p>
            <a:r>
              <a:rPr lang="en-CA" dirty="0" smtClean="0"/>
              <a:t>Building </a:t>
            </a:r>
            <a:r>
              <a:rPr lang="en-CA" dirty="0"/>
              <a:t>and maintaining brand </a:t>
            </a:r>
          </a:p>
          <a:p>
            <a:r>
              <a:rPr lang="en-CA" dirty="0" smtClean="0"/>
              <a:t>Improving </a:t>
            </a:r>
            <a:r>
              <a:rPr lang="en-CA" dirty="0"/>
              <a:t>economics by lowering costs or increasing revenues </a:t>
            </a:r>
          </a:p>
          <a:p>
            <a:r>
              <a:rPr lang="en-CA" dirty="0" smtClean="0"/>
              <a:t>Improving </a:t>
            </a:r>
            <a:r>
              <a:rPr lang="en-CA" dirty="0"/>
              <a:t>educational outcomes for both MOOC participants and on-campus students </a:t>
            </a:r>
          </a:p>
          <a:p>
            <a:r>
              <a:rPr lang="en-CA" dirty="0" smtClean="0"/>
              <a:t>Innovation </a:t>
            </a:r>
            <a:r>
              <a:rPr lang="en-CA" dirty="0"/>
              <a:t>in teaching and learning </a:t>
            </a:r>
          </a:p>
          <a:p>
            <a:r>
              <a:rPr lang="en-CA" dirty="0" smtClean="0"/>
              <a:t>Conducting </a:t>
            </a:r>
            <a:r>
              <a:rPr lang="en-CA" dirty="0"/>
              <a:t>research on teaching and learning. </a:t>
            </a:r>
          </a:p>
          <a:p>
            <a:endParaRPr lang="en-CA" dirty="0"/>
          </a:p>
        </p:txBody>
      </p:sp>
      <p:sp>
        <p:nvSpPr>
          <p:cNvPr id="4" name="Rectangle 3"/>
          <p:cNvSpPr/>
          <p:nvPr/>
        </p:nvSpPr>
        <p:spPr>
          <a:xfrm>
            <a:off x="838200" y="5554124"/>
            <a:ext cx="9853862" cy="923330"/>
          </a:xfrm>
          <a:prstGeom prst="rect">
            <a:avLst/>
          </a:prstGeom>
        </p:spPr>
        <p:txBody>
          <a:bodyPr wrap="square">
            <a:spAutoFit/>
          </a:bodyPr>
          <a:lstStyle/>
          <a:p>
            <a:r>
              <a:rPr lang="en-CA" dirty="0" smtClean="0"/>
              <a:t>MOOCS: Expectations and Reality</a:t>
            </a:r>
          </a:p>
          <a:p>
            <a:r>
              <a:rPr lang="en-CA" dirty="0" smtClean="0"/>
              <a:t>Devayani Tirthali, Fiona M. Hollands, Teachers College Columbia University</a:t>
            </a:r>
          </a:p>
          <a:p>
            <a:r>
              <a:rPr lang="en-CA" dirty="0" smtClean="0">
                <a:hlinkClick r:id="rId2"/>
              </a:rPr>
              <a:t>http://cbcse.org/wordpress/wp-content/uploads/2014/05/MOOCs_Expectations_and_Reality.pdf</a:t>
            </a:r>
            <a:endParaRPr lang="en-CA" dirty="0" smtClean="0"/>
          </a:p>
        </p:txBody>
      </p:sp>
    </p:spTree>
    <p:extLst>
      <p:ext uri="{BB962C8B-B14F-4D97-AF65-F5344CB8AC3E}">
        <p14:creationId xmlns:p14="http://schemas.microsoft.com/office/powerpoint/2010/main" val="637457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48251" y="3539628"/>
            <a:ext cx="4209549" cy="3145511"/>
          </a:xfrm>
          <a:prstGeom prst="rect">
            <a:avLst/>
          </a:prstGeom>
        </p:spPr>
      </p:pic>
      <p:sp>
        <p:nvSpPr>
          <p:cNvPr id="2" name="Title 1"/>
          <p:cNvSpPr>
            <a:spLocks noGrp="1"/>
          </p:cNvSpPr>
          <p:nvPr>
            <p:ph type="title"/>
          </p:nvPr>
        </p:nvSpPr>
        <p:spPr/>
        <p:txBody>
          <a:bodyPr/>
          <a:lstStyle/>
          <a:p>
            <a:r>
              <a:rPr lang="en-CA" dirty="0" smtClean="0"/>
              <a:t>Open Learning Design Social Network</a:t>
            </a:r>
            <a:endParaRPr lang="en-CA" dirty="0"/>
          </a:p>
        </p:txBody>
      </p:sp>
      <p:sp>
        <p:nvSpPr>
          <p:cNvPr id="3" name="Content Placeholder 2"/>
          <p:cNvSpPr>
            <a:spLocks noGrp="1"/>
          </p:cNvSpPr>
          <p:nvPr>
            <p:ph idx="1"/>
          </p:nvPr>
        </p:nvSpPr>
        <p:spPr>
          <a:xfrm>
            <a:off x="838200" y="1802219"/>
            <a:ext cx="10515600" cy="4351338"/>
          </a:xfrm>
        </p:spPr>
        <p:txBody>
          <a:bodyPr/>
          <a:lstStyle/>
          <a:p>
            <a:r>
              <a:rPr lang="en-CA" dirty="0" smtClean="0"/>
              <a:t>Connected Learning Research Network</a:t>
            </a:r>
          </a:p>
          <a:p>
            <a:pPr marL="457200" lvl="1" indent="0">
              <a:buNone/>
            </a:pPr>
            <a:r>
              <a:rPr lang="en-CA" sz="2800" dirty="0" smtClean="0"/>
              <a:t>“This </a:t>
            </a:r>
            <a:r>
              <a:rPr lang="en-CA" sz="2800" dirty="0"/>
              <a:t>model is based on evidence that the most resilient, adaptive, and effective learning involves individual interest as well as social support to overcome adversity and provide recognition</a:t>
            </a:r>
            <a:r>
              <a:rPr lang="en-CA" sz="2800" dirty="0" smtClean="0"/>
              <a:t>.”</a:t>
            </a:r>
            <a:endParaRPr lang="en-CA" sz="2800" dirty="0"/>
          </a:p>
        </p:txBody>
      </p:sp>
      <p:sp>
        <p:nvSpPr>
          <p:cNvPr id="4" name="Rectangle 3"/>
          <p:cNvSpPr/>
          <p:nvPr/>
        </p:nvSpPr>
        <p:spPr>
          <a:xfrm>
            <a:off x="6803979" y="1825625"/>
            <a:ext cx="2462982" cy="369332"/>
          </a:xfrm>
          <a:prstGeom prst="rect">
            <a:avLst/>
          </a:prstGeom>
        </p:spPr>
        <p:txBody>
          <a:bodyPr wrap="none">
            <a:spAutoFit/>
          </a:bodyPr>
          <a:lstStyle/>
          <a:p>
            <a:r>
              <a:rPr lang="en-CA" dirty="0" smtClean="0">
                <a:hlinkClick r:id="rId3"/>
              </a:rPr>
              <a:t>http://clrn.dmlhub.net/</a:t>
            </a:r>
            <a:r>
              <a:rPr lang="en-CA" dirty="0" smtClean="0"/>
              <a:t> </a:t>
            </a:r>
            <a:endParaRPr lang="en-CA" dirty="0"/>
          </a:p>
        </p:txBody>
      </p:sp>
      <p:sp>
        <p:nvSpPr>
          <p:cNvPr id="5" name="Rectangle 4"/>
          <p:cNvSpPr/>
          <p:nvPr/>
        </p:nvSpPr>
        <p:spPr>
          <a:xfrm>
            <a:off x="1339515" y="3539628"/>
            <a:ext cx="8622631" cy="369332"/>
          </a:xfrm>
          <a:prstGeom prst="rect">
            <a:avLst/>
          </a:prstGeom>
        </p:spPr>
        <p:txBody>
          <a:bodyPr wrap="square">
            <a:spAutoFit/>
          </a:bodyPr>
          <a:lstStyle/>
          <a:p>
            <a:r>
              <a:rPr lang="en-CA" dirty="0" smtClean="0">
                <a:hlinkClick r:id="rId4"/>
              </a:rPr>
              <a:t>http://dmlhub.net/wp-content/uploads/files/Connected_Learning_report.pdf</a:t>
            </a:r>
            <a:r>
              <a:rPr lang="en-CA" dirty="0" smtClean="0"/>
              <a:t> </a:t>
            </a:r>
            <a:endParaRPr lang="en-CA" dirty="0"/>
          </a:p>
        </p:txBody>
      </p:sp>
      <p:sp>
        <p:nvSpPr>
          <p:cNvPr id="6" name="Rectangle 5"/>
          <p:cNvSpPr/>
          <p:nvPr/>
        </p:nvSpPr>
        <p:spPr>
          <a:xfrm>
            <a:off x="5257800" y="4102070"/>
            <a:ext cx="6096000" cy="1815882"/>
          </a:xfrm>
          <a:prstGeom prst="rect">
            <a:avLst/>
          </a:prstGeom>
        </p:spPr>
        <p:txBody>
          <a:bodyPr>
            <a:spAutoFit/>
          </a:bodyPr>
          <a:lstStyle/>
          <a:p>
            <a:r>
              <a:rPr lang="en-CA" sz="2800" dirty="0" smtClean="0">
                <a:effectLst/>
              </a:rPr>
              <a:t>“Connected learning centers on an equity agenda of deploying new media to reach and enable youth who otherwise lack access to opportunity.”</a:t>
            </a:r>
            <a:endParaRPr lang="en-CA" sz="2800" dirty="0">
              <a:effectLst/>
            </a:endParaRPr>
          </a:p>
        </p:txBody>
      </p:sp>
    </p:spTree>
    <p:extLst>
      <p:ext uri="{BB962C8B-B14F-4D97-AF65-F5344CB8AC3E}">
        <p14:creationId xmlns:p14="http://schemas.microsoft.com/office/powerpoint/2010/main" val="1181956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Open Credentials</a:t>
            </a:r>
          </a:p>
        </p:txBody>
      </p:sp>
      <p:sp>
        <p:nvSpPr>
          <p:cNvPr id="3" name="Content Placeholder 2"/>
          <p:cNvSpPr>
            <a:spLocks noGrp="1"/>
          </p:cNvSpPr>
          <p:nvPr>
            <p:ph idx="1"/>
          </p:nvPr>
        </p:nvSpPr>
        <p:spPr/>
        <p:txBody>
          <a:bodyPr/>
          <a:lstStyle/>
          <a:p>
            <a:pPr lvl="0"/>
            <a:r>
              <a:rPr lang="en-CA" dirty="0"/>
              <a:t>The argument for closed credentials</a:t>
            </a:r>
          </a:p>
          <a:p>
            <a:pPr lvl="0"/>
            <a:r>
              <a:rPr lang="en-CA" dirty="0"/>
              <a:t>Badges?</a:t>
            </a:r>
          </a:p>
          <a:p>
            <a:pPr lvl="0"/>
            <a:r>
              <a:rPr lang="en-CA" dirty="0"/>
              <a:t>‘You are what you do’</a:t>
            </a:r>
          </a:p>
          <a:p>
            <a:pPr lvl="1"/>
            <a:r>
              <a:rPr lang="en-CA" dirty="0"/>
              <a:t>Privacy and security considerations</a:t>
            </a:r>
          </a:p>
          <a:p>
            <a:endParaRPr lang="en-CA" dirty="0"/>
          </a:p>
        </p:txBody>
      </p:sp>
      <p:pic>
        <p:nvPicPr>
          <p:cNvPr id="14338" name="Picture 2" descr="https://30nevermind.files.wordpress.com/2015/03/jacobsmediablog-com.jpg?w=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102" y="1734343"/>
            <a:ext cx="342900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quot;you are what you d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79932"/>
            <a:ext cx="5120182" cy="297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87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Credentials Network</a:t>
            </a:r>
            <a:endParaRPr lang="en-CA" dirty="0"/>
          </a:p>
        </p:txBody>
      </p:sp>
      <p:sp>
        <p:nvSpPr>
          <p:cNvPr id="3" name="Content Placeholder 2"/>
          <p:cNvSpPr>
            <a:spLocks noGrp="1"/>
          </p:cNvSpPr>
          <p:nvPr>
            <p:ph idx="1"/>
          </p:nvPr>
        </p:nvSpPr>
        <p:spPr/>
        <p:txBody>
          <a:bodyPr>
            <a:normAutofit/>
          </a:bodyPr>
          <a:lstStyle/>
          <a:p>
            <a:r>
              <a:rPr lang="en-CA" dirty="0" smtClean="0"/>
              <a:t>Open Badges</a:t>
            </a:r>
          </a:p>
          <a:p>
            <a:pPr marL="457200" lvl="1" indent="0">
              <a:buNone/>
            </a:pPr>
            <a:r>
              <a:rPr lang="en-CA" sz="2800" dirty="0" smtClean="0"/>
              <a:t>“Collect </a:t>
            </a:r>
            <a:r>
              <a:rPr lang="en-CA" sz="2800" dirty="0"/>
              <a:t>badges from multiple sources, online and off, into a single backpack. Then display your skills and achievements on social networking profiles, job sites, websites and more</a:t>
            </a:r>
            <a:r>
              <a:rPr lang="en-CA" sz="2800" dirty="0" smtClean="0"/>
              <a:t>.”</a:t>
            </a:r>
            <a:endParaRPr lang="en-CA" sz="2800" dirty="0"/>
          </a:p>
          <a:p>
            <a:pPr marL="457200" lvl="1" indent="0">
              <a:buNone/>
            </a:pPr>
            <a:r>
              <a:rPr lang="en-CA" sz="2800" dirty="0" smtClean="0"/>
              <a:t>“Open </a:t>
            </a:r>
            <a:r>
              <a:rPr lang="en-CA" sz="2800" dirty="0"/>
              <a:t>Badges are information-rich. Each badge has important data built in that links back to the issuer, criteria and verifying evidence</a:t>
            </a:r>
            <a:r>
              <a:rPr lang="en-CA" sz="2800" dirty="0" smtClean="0"/>
              <a:t>.”</a:t>
            </a:r>
            <a:endParaRPr lang="en-CA" sz="2800" dirty="0"/>
          </a:p>
          <a:p>
            <a:endParaRPr lang="en-CA" dirty="0" smtClean="0"/>
          </a:p>
          <a:p>
            <a:endParaRPr lang="en-CA" dirty="0"/>
          </a:p>
        </p:txBody>
      </p:sp>
      <p:sp>
        <p:nvSpPr>
          <p:cNvPr id="4" name="Rectangle 3"/>
          <p:cNvSpPr/>
          <p:nvPr/>
        </p:nvSpPr>
        <p:spPr>
          <a:xfrm>
            <a:off x="1069061" y="6311900"/>
            <a:ext cx="2478755" cy="369332"/>
          </a:xfrm>
          <a:prstGeom prst="rect">
            <a:avLst/>
          </a:prstGeom>
        </p:spPr>
        <p:txBody>
          <a:bodyPr wrap="none">
            <a:spAutoFit/>
          </a:bodyPr>
          <a:lstStyle/>
          <a:p>
            <a:r>
              <a:rPr lang="en-CA" dirty="0" smtClean="0">
                <a:hlinkClick r:id="rId2"/>
              </a:rPr>
              <a:t>http://openbadges.org/</a:t>
            </a:r>
            <a:r>
              <a:rPr lang="en-CA" dirty="0" smtClean="0"/>
              <a:t> </a:t>
            </a:r>
            <a:endParaRPr lang="en-CA" dirty="0"/>
          </a:p>
        </p:txBody>
      </p:sp>
      <p:pic>
        <p:nvPicPr>
          <p:cNvPr id="6" name="Picture 5"/>
          <p:cNvPicPr>
            <a:picLocks noChangeAspect="1"/>
          </p:cNvPicPr>
          <p:nvPr/>
        </p:nvPicPr>
        <p:blipFill>
          <a:blip r:embed="rId3"/>
          <a:stretch>
            <a:fillRect/>
          </a:stretch>
        </p:blipFill>
        <p:spPr>
          <a:xfrm>
            <a:off x="1354304" y="4472989"/>
            <a:ext cx="4074341" cy="1554832"/>
          </a:xfrm>
          <a:prstGeom prst="rect">
            <a:avLst/>
          </a:prstGeom>
        </p:spPr>
      </p:pic>
    </p:spTree>
    <p:extLst>
      <p:ext uri="{BB962C8B-B14F-4D97-AF65-F5344CB8AC3E}">
        <p14:creationId xmlns:p14="http://schemas.microsoft.com/office/powerpoint/2010/main" val="474241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Credentials Social Network?</a:t>
            </a:r>
            <a:endParaRPr lang="en-CA" dirty="0"/>
          </a:p>
        </p:txBody>
      </p:sp>
      <p:pic>
        <p:nvPicPr>
          <p:cNvPr id="4" name="Picture 3"/>
          <p:cNvPicPr>
            <a:picLocks noChangeAspect="1"/>
          </p:cNvPicPr>
          <p:nvPr/>
        </p:nvPicPr>
        <p:blipFill>
          <a:blip r:embed="rId2"/>
          <a:stretch>
            <a:fillRect/>
          </a:stretch>
        </p:blipFill>
        <p:spPr>
          <a:xfrm>
            <a:off x="838200" y="1714319"/>
            <a:ext cx="6113546" cy="4573949"/>
          </a:xfrm>
          <a:prstGeom prst="rect">
            <a:avLst/>
          </a:prstGeom>
        </p:spPr>
      </p:pic>
      <p:pic>
        <p:nvPicPr>
          <p:cNvPr id="5" name="Picture 4"/>
          <p:cNvPicPr>
            <a:picLocks noChangeAspect="1"/>
          </p:cNvPicPr>
          <p:nvPr/>
        </p:nvPicPr>
        <p:blipFill>
          <a:blip r:embed="rId3"/>
          <a:stretch>
            <a:fillRect/>
          </a:stretch>
        </p:blipFill>
        <p:spPr>
          <a:xfrm>
            <a:off x="7193899" y="1714319"/>
            <a:ext cx="4481494" cy="2833618"/>
          </a:xfrm>
          <a:prstGeom prst="rect">
            <a:avLst/>
          </a:prstGeom>
        </p:spPr>
      </p:pic>
    </p:spTree>
    <p:extLst>
      <p:ext uri="{BB962C8B-B14F-4D97-AF65-F5344CB8AC3E}">
        <p14:creationId xmlns:p14="http://schemas.microsoft.com/office/powerpoint/2010/main" val="2459260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Open Assessment?</a:t>
            </a:r>
            <a:endParaRPr lang="en-CA" dirty="0"/>
          </a:p>
        </p:txBody>
      </p:sp>
      <p:sp>
        <p:nvSpPr>
          <p:cNvPr id="3" name="Content Placeholder 2"/>
          <p:cNvSpPr>
            <a:spLocks noGrp="1"/>
          </p:cNvSpPr>
          <p:nvPr>
            <p:ph idx="1"/>
          </p:nvPr>
        </p:nvSpPr>
        <p:spPr/>
        <p:txBody>
          <a:bodyPr>
            <a:normAutofit/>
          </a:bodyPr>
          <a:lstStyle/>
          <a:p>
            <a:pPr lvl="0"/>
            <a:r>
              <a:rPr lang="en-CA" dirty="0"/>
              <a:t>What is </a:t>
            </a:r>
            <a:r>
              <a:rPr lang="en-CA" dirty="0" smtClean="0"/>
              <a:t>assessment? - Assessment </a:t>
            </a:r>
            <a:r>
              <a:rPr lang="en-CA" dirty="0"/>
              <a:t>Design </a:t>
            </a:r>
            <a:r>
              <a:rPr lang="en-CA" dirty="0" smtClean="0"/>
              <a:t>Principles</a:t>
            </a:r>
          </a:p>
          <a:p>
            <a:pPr marL="457200" lvl="1" indent="0">
              <a:buNone/>
            </a:pPr>
            <a:r>
              <a:rPr lang="en-CA" sz="2800" dirty="0"/>
              <a:t>“Many projects are enhancing the validity of their badges by having some expert other judge work before badges are awarded. This expert other could be a computer or a human. The projects feel that expert judgment gives the badge more weight</a:t>
            </a:r>
            <a:r>
              <a:rPr lang="en-CA" sz="2800" dirty="0" smtClean="0"/>
              <a:t>.”</a:t>
            </a:r>
            <a:endParaRPr lang="en-CA" sz="2800" dirty="0"/>
          </a:p>
          <a:p>
            <a:pPr marL="0" indent="0">
              <a:buNone/>
            </a:pPr>
            <a:endParaRPr lang="en-CA" dirty="0"/>
          </a:p>
          <a:p>
            <a:r>
              <a:rPr lang="en-CA" dirty="0"/>
              <a:t>Learning Outcomes Assessment Communities </a:t>
            </a:r>
            <a:endParaRPr lang="en-CA" dirty="0" smtClean="0"/>
          </a:p>
          <a:p>
            <a:pPr marL="457200" lvl="1" indent="0">
              <a:buNone/>
            </a:pPr>
            <a:r>
              <a:rPr lang="en-CA" sz="2800" dirty="0"/>
              <a:t>“groups, that usually meet in person, that you can join and network about learning outcomes and </a:t>
            </a:r>
            <a:r>
              <a:rPr lang="en-CA" sz="2800" dirty="0" smtClean="0"/>
              <a:t>assessments…”</a:t>
            </a:r>
            <a:endParaRPr lang="en-CA" sz="2800" dirty="0"/>
          </a:p>
        </p:txBody>
      </p:sp>
      <p:sp>
        <p:nvSpPr>
          <p:cNvPr id="4" name="Rectangle 3"/>
          <p:cNvSpPr/>
          <p:nvPr/>
        </p:nvSpPr>
        <p:spPr>
          <a:xfrm>
            <a:off x="1313933" y="3816628"/>
            <a:ext cx="5593711" cy="369332"/>
          </a:xfrm>
          <a:prstGeom prst="rect">
            <a:avLst/>
          </a:prstGeom>
        </p:spPr>
        <p:txBody>
          <a:bodyPr wrap="none">
            <a:spAutoFit/>
          </a:bodyPr>
          <a:lstStyle/>
          <a:p>
            <a:r>
              <a:rPr lang="en-CA" dirty="0" smtClean="0">
                <a:hlinkClick r:id="rId2"/>
              </a:rPr>
              <a:t>http://iudpd.indiana.edu/Assessment+Design+Principles#</a:t>
            </a:r>
            <a:r>
              <a:rPr lang="en-CA" dirty="0" smtClean="0"/>
              <a:t> </a:t>
            </a:r>
            <a:endParaRPr lang="en-CA" dirty="0"/>
          </a:p>
        </p:txBody>
      </p:sp>
      <p:sp>
        <p:nvSpPr>
          <p:cNvPr id="5" name="Rectangle 4"/>
          <p:cNvSpPr/>
          <p:nvPr/>
        </p:nvSpPr>
        <p:spPr>
          <a:xfrm>
            <a:off x="1313933" y="5665569"/>
            <a:ext cx="6831446" cy="369332"/>
          </a:xfrm>
          <a:prstGeom prst="rect">
            <a:avLst/>
          </a:prstGeom>
        </p:spPr>
        <p:txBody>
          <a:bodyPr wrap="square">
            <a:spAutoFit/>
          </a:bodyPr>
          <a:lstStyle/>
          <a:p>
            <a:r>
              <a:rPr lang="en-CA" dirty="0" smtClean="0">
                <a:hlinkClick r:id="rId3"/>
              </a:rPr>
              <a:t>http://www.learningoutcomeassessment.org/LOAcommunities.htm</a:t>
            </a:r>
            <a:r>
              <a:rPr lang="en-CA" dirty="0" smtClean="0"/>
              <a:t> </a:t>
            </a:r>
            <a:endParaRPr lang="en-CA" dirty="0"/>
          </a:p>
        </p:txBody>
      </p:sp>
    </p:spTree>
    <p:extLst>
      <p:ext uri="{BB962C8B-B14F-4D97-AF65-F5344CB8AC3E}">
        <p14:creationId xmlns:p14="http://schemas.microsoft.com/office/powerpoint/2010/main" val="475870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Assessment Networks?</a:t>
            </a:r>
            <a:endParaRPr lang="en-CA" dirty="0"/>
          </a:p>
        </p:txBody>
      </p:sp>
      <p:sp>
        <p:nvSpPr>
          <p:cNvPr id="3" name="Content Placeholder 2"/>
          <p:cNvSpPr>
            <a:spLocks noGrp="1"/>
          </p:cNvSpPr>
          <p:nvPr>
            <p:ph idx="1"/>
          </p:nvPr>
        </p:nvSpPr>
        <p:spPr/>
        <p:txBody>
          <a:bodyPr/>
          <a:lstStyle/>
          <a:p>
            <a:pPr lvl="0"/>
            <a:r>
              <a:rPr lang="en-CA" dirty="0"/>
              <a:t>The paucity of ‘learning contracts’</a:t>
            </a:r>
            <a:endParaRPr lang="en-CA" sz="7200" dirty="0"/>
          </a:p>
          <a:p>
            <a:pPr lvl="0"/>
            <a:r>
              <a:rPr lang="en-CA" dirty="0"/>
              <a:t>Assessment - criteria and metrics</a:t>
            </a:r>
            <a:endParaRPr lang="en-CA" sz="7200" dirty="0"/>
          </a:p>
          <a:p>
            <a:pPr lvl="1"/>
            <a:r>
              <a:rPr lang="en-CA" dirty="0"/>
              <a:t>Content based – formal learning</a:t>
            </a:r>
            <a:endParaRPr lang="en-CA" sz="7200" dirty="0"/>
          </a:p>
          <a:p>
            <a:pPr lvl="1"/>
            <a:r>
              <a:rPr lang="en-CA" dirty="0"/>
              <a:t>Task based – informal learning</a:t>
            </a:r>
            <a:endParaRPr lang="en-CA" sz="7200" dirty="0"/>
          </a:p>
          <a:p>
            <a:pPr lvl="0"/>
            <a:r>
              <a:rPr lang="en-CA" dirty="0"/>
              <a:t>“You decide what counts as success”</a:t>
            </a:r>
            <a:endParaRPr lang="en-CA" sz="7200" dirty="0"/>
          </a:p>
          <a:p>
            <a:endParaRPr lang="en-CA" dirty="0"/>
          </a:p>
        </p:txBody>
      </p:sp>
      <p:pic>
        <p:nvPicPr>
          <p:cNvPr id="15362" name="Picture 2" descr="http://1.bp.blogspot.com/-88ot7Ry3Vco/VCL1TLny_dI/AAAAAAAAI5w/lq2m2oUkKd0/s1600/assess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1467852"/>
            <a:ext cx="53911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3429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Assessments Social Network?</a:t>
            </a:r>
            <a:endParaRPr lang="en-CA" dirty="0"/>
          </a:p>
        </p:txBody>
      </p:sp>
      <p:sp>
        <p:nvSpPr>
          <p:cNvPr id="3" name="Content Placeholder 2"/>
          <p:cNvSpPr>
            <a:spLocks noGrp="1"/>
          </p:cNvSpPr>
          <p:nvPr>
            <p:ph idx="1"/>
          </p:nvPr>
        </p:nvSpPr>
        <p:spPr/>
        <p:txBody>
          <a:bodyPr/>
          <a:lstStyle/>
          <a:p>
            <a:r>
              <a:rPr lang="en-CA" dirty="0" smtClean="0"/>
              <a:t>Will what we do in social networks become the ‘assessment’ of the 21</a:t>
            </a:r>
            <a:r>
              <a:rPr lang="en-CA" baseline="30000" dirty="0" smtClean="0"/>
              <a:t>st</a:t>
            </a:r>
            <a:r>
              <a:rPr lang="en-CA" dirty="0" smtClean="0"/>
              <a:t> century?</a:t>
            </a:r>
            <a:endParaRPr lang="en-CA" dirty="0"/>
          </a:p>
        </p:txBody>
      </p:sp>
      <p:pic>
        <p:nvPicPr>
          <p:cNvPr id="4" name="Picture 3"/>
          <p:cNvPicPr>
            <a:picLocks noChangeAspect="1"/>
          </p:cNvPicPr>
          <p:nvPr/>
        </p:nvPicPr>
        <p:blipFill>
          <a:blip r:embed="rId2"/>
          <a:stretch>
            <a:fillRect/>
          </a:stretch>
        </p:blipFill>
        <p:spPr>
          <a:xfrm>
            <a:off x="838200" y="2707105"/>
            <a:ext cx="10011904" cy="3604795"/>
          </a:xfrm>
          <a:prstGeom prst="rect">
            <a:avLst/>
          </a:prstGeom>
        </p:spPr>
      </p:pic>
    </p:spTree>
    <p:extLst>
      <p:ext uri="{BB962C8B-B14F-4D97-AF65-F5344CB8AC3E}">
        <p14:creationId xmlns:p14="http://schemas.microsoft.com/office/powerpoint/2010/main" val="3898084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3"/>
          <p:cNvPicPr/>
          <p:nvPr/>
        </p:nvPicPr>
        <p:blipFill>
          <a:blip r:embed="rId2"/>
          <a:stretch>
            <a:fillRect/>
          </a:stretch>
        </p:blipFill>
        <p:spPr>
          <a:xfrm>
            <a:off x="1082842" y="2122086"/>
            <a:ext cx="6870032" cy="4230588"/>
          </a:xfrm>
          <a:prstGeom prst="rect">
            <a:avLst/>
          </a:prstGeom>
        </p:spPr>
      </p:pic>
    </p:spTree>
    <p:extLst>
      <p:ext uri="{BB962C8B-B14F-4D97-AF65-F5344CB8AC3E}">
        <p14:creationId xmlns:p14="http://schemas.microsoft.com/office/powerpoint/2010/main" val="7890436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marL="0" indent="0">
              <a:buNone/>
            </a:pPr>
            <a:r>
              <a:rPr lang="en-CA" sz="3200" dirty="0" smtClean="0"/>
              <a:t>Stephen Downes</a:t>
            </a:r>
          </a:p>
          <a:p>
            <a:pPr marL="0" indent="0">
              <a:buNone/>
            </a:pPr>
            <a:r>
              <a:rPr lang="en-CA" sz="3200" dirty="0" smtClean="0"/>
              <a:t>http://www.downes.ca</a:t>
            </a:r>
            <a:endParaRPr lang="en-CA" sz="3200" dirty="0"/>
          </a:p>
        </p:txBody>
      </p:sp>
    </p:spTree>
    <p:extLst>
      <p:ext uri="{BB962C8B-B14F-4D97-AF65-F5344CB8AC3E}">
        <p14:creationId xmlns:p14="http://schemas.microsoft.com/office/powerpoint/2010/main" val="3824719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‘Open’ in Open Learning</a:t>
            </a:r>
            <a:endParaRPr lang="en-CA" dirty="0"/>
          </a:p>
        </p:txBody>
      </p:sp>
      <p:sp>
        <p:nvSpPr>
          <p:cNvPr id="3" name="Content Placeholder 2"/>
          <p:cNvSpPr>
            <a:spLocks noGrp="1"/>
          </p:cNvSpPr>
          <p:nvPr>
            <p:ph idx="1"/>
          </p:nvPr>
        </p:nvSpPr>
        <p:spPr>
          <a:xfrm>
            <a:off x="838200" y="1789531"/>
            <a:ext cx="10515600" cy="4351338"/>
          </a:xfrm>
        </p:spPr>
        <p:txBody>
          <a:bodyPr/>
          <a:lstStyle/>
          <a:p>
            <a:r>
              <a:rPr lang="en-CA" dirty="0" smtClean="0"/>
              <a:t>In the beginning… Open Archives</a:t>
            </a:r>
          </a:p>
          <a:p>
            <a:pPr marL="457200" lvl="1" indent="0">
              <a:buNone/>
            </a:pPr>
            <a:r>
              <a:rPr lang="en-CA" sz="2800" dirty="0" smtClean="0"/>
              <a:t>“</a:t>
            </a:r>
            <a:r>
              <a:rPr lang="en-CA" sz="2800" dirty="0"/>
              <a:t>If governments ignored publisher lobbying and </a:t>
            </a:r>
            <a:r>
              <a:rPr lang="en-CA" sz="2800" dirty="0">
                <a:hlinkClick r:id="rId2"/>
              </a:rPr>
              <a:t>did the arithmetic properly</a:t>
            </a:r>
            <a:r>
              <a:rPr lang="en-CA" sz="2800" dirty="0"/>
              <a:t>, they would immediately see that the interests of publicly funded research </a:t>
            </a:r>
            <a:r>
              <a:rPr lang="en-CA" sz="2800" dirty="0">
                <a:hlinkClick r:id="rId3"/>
              </a:rPr>
              <a:t>vastly eclipse</a:t>
            </a:r>
            <a:r>
              <a:rPr lang="en-CA" sz="2800" dirty="0"/>
              <a:t> those of the research publishing </a:t>
            </a:r>
            <a:r>
              <a:rPr lang="en-CA" sz="2800" dirty="0" smtClean="0"/>
              <a:t>industry.” – </a:t>
            </a:r>
            <a:r>
              <a:rPr lang="en-CA" sz="2800" dirty="0" err="1" smtClean="0"/>
              <a:t>Stevan</a:t>
            </a:r>
            <a:r>
              <a:rPr lang="en-CA" sz="2800" dirty="0" smtClean="0"/>
              <a:t> </a:t>
            </a:r>
            <a:r>
              <a:rPr lang="en-CA" sz="2800" dirty="0" err="1" smtClean="0"/>
              <a:t>Harnad</a:t>
            </a:r>
            <a:endParaRPr lang="en-CA" sz="2800" dirty="0" smtClean="0"/>
          </a:p>
          <a:p>
            <a:pPr marL="457200" lvl="1" indent="0">
              <a:buNone/>
            </a:pPr>
            <a:endParaRPr lang="en-CA" sz="2800" dirty="0"/>
          </a:p>
        </p:txBody>
      </p:sp>
      <p:sp>
        <p:nvSpPr>
          <p:cNvPr id="5" name="Rectangle 4"/>
          <p:cNvSpPr/>
          <p:nvPr/>
        </p:nvSpPr>
        <p:spPr>
          <a:xfrm>
            <a:off x="838200" y="5151528"/>
            <a:ext cx="8670758" cy="1477328"/>
          </a:xfrm>
          <a:prstGeom prst="rect">
            <a:avLst/>
          </a:prstGeom>
        </p:spPr>
        <p:txBody>
          <a:bodyPr wrap="square">
            <a:spAutoFit/>
          </a:bodyPr>
          <a:lstStyle/>
          <a:p>
            <a:r>
              <a:rPr lang="en-CA" dirty="0" smtClean="0"/>
              <a:t>The Subversive Proposal at 20. </a:t>
            </a:r>
            <a:r>
              <a:rPr lang="en-CA" dirty="0"/>
              <a:t> </a:t>
            </a:r>
            <a:r>
              <a:rPr lang="en-CA" dirty="0" smtClean="0"/>
              <a:t>Richard </a:t>
            </a:r>
            <a:r>
              <a:rPr lang="en-CA" dirty="0" err="1" smtClean="0"/>
              <a:t>Poynder</a:t>
            </a:r>
            <a:r>
              <a:rPr lang="en-CA" dirty="0" smtClean="0"/>
              <a:t>, Open and Shut?</a:t>
            </a:r>
          </a:p>
          <a:p>
            <a:r>
              <a:rPr lang="en-CA" dirty="0" smtClean="0">
                <a:hlinkClick r:id="rId4"/>
              </a:rPr>
              <a:t>http://poynder.blogspot.ca/2014/06/the-subversive-proposal-at-20.html</a:t>
            </a:r>
            <a:r>
              <a:rPr lang="en-CA" dirty="0" smtClean="0"/>
              <a:t> </a:t>
            </a:r>
          </a:p>
          <a:p>
            <a:endParaRPr lang="en-CA" dirty="0"/>
          </a:p>
          <a:p>
            <a:r>
              <a:rPr lang="en-CA" dirty="0" smtClean="0"/>
              <a:t>Budapest Open Access Initiative, 2001</a:t>
            </a:r>
          </a:p>
          <a:p>
            <a:r>
              <a:rPr lang="en-CA" dirty="0" smtClean="0">
                <a:hlinkClick r:id="rId5"/>
              </a:rPr>
              <a:t>http://www.budapestopenaccessinitiative.org/background</a:t>
            </a:r>
            <a:endParaRPr lang="en-CA" dirty="0" smtClean="0"/>
          </a:p>
        </p:txBody>
      </p:sp>
    </p:spTree>
    <p:extLst>
      <p:ext uri="{BB962C8B-B14F-4D97-AF65-F5344CB8AC3E}">
        <p14:creationId xmlns:p14="http://schemas.microsoft.com/office/powerpoint/2010/main" val="1793659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Open Virus</a:t>
            </a:r>
            <a:endParaRPr lang="en-CA" dirty="0"/>
          </a:p>
        </p:txBody>
      </p:sp>
      <p:sp>
        <p:nvSpPr>
          <p:cNvPr id="3" name="Content Placeholder 2"/>
          <p:cNvSpPr>
            <a:spLocks noGrp="1"/>
          </p:cNvSpPr>
          <p:nvPr>
            <p:ph idx="1"/>
          </p:nvPr>
        </p:nvSpPr>
        <p:spPr>
          <a:xfrm>
            <a:off x="838200" y="1825625"/>
            <a:ext cx="7860632" cy="3408112"/>
          </a:xfrm>
        </p:spPr>
        <p:txBody>
          <a:bodyPr>
            <a:normAutofit/>
          </a:bodyPr>
          <a:lstStyle/>
          <a:p>
            <a:r>
              <a:rPr lang="en-CA" dirty="0" smtClean="0"/>
              <a:t>Martin Weller:</a:t>
            </a:r>
          </a:p>
          <a:p>
            <a:pPr marL="457200" lvl="1" indent="0">
              <a:buNone/>
            </a:pPr>
            <a:r>
              <a:rPr lang="en-CA" sz="2800" dirty="0" smtClean="0"/>
              <a:t>“It </a:t>
            </a:r>
            <a:r>
              <a:rPr lang="en-CA" sz="2800" dirty="0"/>
              <a:t>is no coincidence that many of the MOOC pioneers had also been early adopters of open access, active bloggers, and advocates of open licenses. Creating open courses seemed the next logical step, because they were interested in the possibilities that openness offered and had seen the benefits elsewhere in their practice</a:t>
            </a:r>
            <a:r>
              <a:rPr lang="en-CA" sz="2800" dirty="0" smtClean="0"/>
              <a:t>.”</a:t>
            </a:r>
            <a:endParaRPr lang="en-CA" sz="2800" dirty="0"/>
          </a:p>
        </p:txBody>
      </p:sp>
      <p:sp>
        <p:nvSpPr>
          <p:cNvPr id="5" name="Rectangle 4"/>
          <p:cNvSpPr/>
          <p:nvPr/>
        </p:nvSpPr>
        <p:spPr>
          <a:xfrm>
            <a:off x="689809" y="5355740"/>
            <a:ext cx="8839201" cy="646331"/>
          </a:xfrm>
          <a:prstGeom prst="rect">
            <a:avLst/>
          </a:prstGeom>
        </p:spPr>
        <p:txBody>
          <a:bodyPr wrap="square">
            <a:spAutoFit/>
          </a:bodyPr>
          <a:lstStyle/>
          <a:p>
            <a:r>
              <a:rPr lang="en-CA" dirty="0" smtClean="0"/>
              <a:t>The Open Virus, Martin Weller, The Ed Techie</a:t>
            </a:r>
          </a:p>
          <a:p>
            <a:r>
              <a:rPr lang="en-CA" dirty="0" smtClean="0">
                <a:hlinkClick r:id="rId2"/>
              </a:rPr>
              <a:t>http://nogoodreason.typepad.co.uk/no_good_reason/2014/05/the-open-virus.html</a:t>
            </a:r>
            <a:r>
              <a:rPr lang="en-CA" dirty="0" smtClean="0"/>
              <a:t> </a:t>
            </a:r>
            <a:endParaRPr lang="en-CA" dirty="0"/>
          </a:p>
        </p:txBody>
      </p:sp>
      <p:pic>
        <p:nvPicPr>
          <p:cNvPr id="6" name="Picture 5"/>
          <p:cNvPicPr>
            <a:picLocks noChangeAspect="1"/>
          </p:cNvPicPr>
          <p:nvPr/>
        </p:nvPicPr>
        <p:blipFill>
          <a:blip r:embed="rId3"/>
          <a:stretch>
            <a:fillRect/>
          </a:stretch>
        </p:blipFill>
        <p:spPr>
          <a:xfrm>
            <a:off x="8981824" y="2220646"/>
            <a:ext cx="2867025" cy="3781425"/>
          </a:xfrm>
          <a:prstGeom prst="rect">
            <a:avLst/>
          </a:prstGeom>
        </p:spPr>
      </p:pic>
    </p:spTree>
    <p:extLst>
      <p:ext uri="{BB962C8B-B14F-4D97-AF65-F5344CB8AC3E}">
        <p14:creationId xmlns:p14="http://schemas.microsoft.com/office/powerpoint/2010/main" val="3507731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Open Research Network</a:t>
            </a:r>
            <a:endParaRPr lang="en-CA" dirty="0"/>
          </a:p>
        </p:txBody>
      </p:sp>
      <p:sp>
        <p:nvSpPr>
          <p:cNvPr id="3" name="Content Placeholder 2"/>
          <p:cNvSpPr>
            <a:spLocks noGrp="1"/>
          </p:cNvSpPr>
          <p:nvPr>
            <p:ph idx="1"/>
          </p:nvPr>
        </p:nvSpPr>
        <p:spPr>
          <a:xfrm>
            <a:off x="838200" y="1825625"/>
            <a:ext cx="7692189" cy="3608184"/>
          </a:xfrm>
        </p:spPr>
        <p:txBody>
          <a:bodyPr>
            <a:normAutofit lnSpcReduction="10000"/>
          </a:bodyPr>
          <a:lstStyle/>
          <a:p>
            <a:r>
              <a:rPr lang="en-CA" dirty="0" smtClean="0"/>
              <a:t>Beginnings of a proposal:</a:t>
            </a:r>
          </a:p>
          <a:p>
            <a:pPr marL="457200" lvl="1" indent="0">
              <a:buNone/>
            </a:pPr>
            <a:r>
              <a:rPr lang="en-CA" sz="2800" dirty="0" smtClean="0"/>
              <a:t>“</a:t>
            </a:r>
            <a:r>
              <a:rPr lang="en-CA" sz="2800" dirty="0"/>
              <a:t>Many regions around the world are investing in the development of repository networks. </a:t>
            </a:r>
            <a:r>
              <a:rPr lang="en-CA" sz="2800" dirty="0" smtClean="0"/>
              <a:t>These networks </a:t>
            </a:r>
            <a:r>
              <a:rPr lang="en-CA" sz="2800" dirty="0"/>
              <a:t>have evolved in their specific local contexts and currently differ in a number of </a:t>
            </a:r>
            <a:r>
              <a:rPr lang="en-CA" sz="2800" dirty="0" smtClean="0"/>
              <a:t>ways. However</a:t>
            </a:r>
            <a:r>
              <a:rPr lang="en-CA" sz="2800" dirty="0"/>
              <a:t>, the real value of repositories is when they are interconnected to provide unified </a:t>
            </a:r>
            <a:r>
              <a:rPr lang="en-CA" sz="2800" dirty="0" smtClean="0"/>
              <a:t>access to </a:t>
            </a:r>
            <a:r>
              <a:rPr lang="en-CA" sz="2800" dirty="0"/>
              <a:t>research materials for researchers around the </a:t>
            </a:r>
            <a:r>
              <a:rPr lang="en-CA" sz="2800" dirty="0" smtClean="0"/>
              <a:t>world.”</a:t>
            </a:r>
            <a:endParaRPr lang="en-CA" sz="5400" dirty="0"/>
          </a:p>
        </p:txBody>
      </p:sp>
      <p:sp>
        <p:nvSpPr>
          <p:cNvPr id="5" name="Rectangle 4"/>
          <p:cNvSpPr/>
          <p:nvPr/>
        </p:nvSpPr>
        <p:spPr>
          <a:xfrm>
            <a:off x="838200" y="5433809"/>
            <a:ext cx="9476873" cy="646331"/>
          </a:xfrm>
          <a:prstGeom prst="rect">
            <a:avLst/>
          </a:prstGeom>
        </p:spPr>
        <p:txBody>
          <a:bodyPr wrap="square">
            <a:spAutoFit/>
          </a:bodyPr>
          <a:lstStyle/>
          <a:p>
            <a:r>
              <a:rPr lang="en-CA" dirty="0" smtClean="0"/>
              <a:t>Aligning Repository Networks Meeting 2014, Confederation of Open Access Repositories (COAR)</a:t>
            </a:r>
          </a:p>
          <a:p>
            <a:r>
              <a:rPr lang="en-CA" dirty="0" smtClean="0">
                <a:hlinkClick r:id="rId2"/>
              </a:rPr>
              <a:t>https://www.coar-repositories.org/files/Aligning-Repository-Networks-Meeting-Report.pdf</a:t>
            </a:r>
            <a:r>
              <a:rPr lang="en-CA" dirty="0" smtClean="0"/>
              <a:t> </a:t>
            </a:r>
            <a:endParaRPr lang="en-CA" dirty="0"/>
          </a:p>
        </p:txBody>
      </p:sp>
      <p:pic>
        <p:nvPicPr>
          <p:cNvPr id="3074" name="Picture 2" descr="CO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0389" y="1690688"/>
            <a:ext cx="3206747" cy="160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666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Open Learning Network</a:t>
            </a:r>
            <a:endParaRPr lang="en-CA" dirty="0"/>
          </a:p>
        </p:txBody>
      </p:sp>
      <p:sp>
        <p:nvSpPr>
          <p:cNvPr id="3" name="Content Placeholder 2"/>
          <p:cNvSpPr>
            <a:spLocks noGrp="1"/>
          </p:cNvSpPr>
          <p:nvPr>
            <p:ph idx="1"/>
          </p:nvPr>
        </p:nvSpPr>
        <p:spPr>
          <a:xfrm>
            <a:off x="838200" y="1825625"/>
            <a:ext cx="5803232" cy="4351338"/>
          </a:xfrm>
        </p:spPr>
        <p:txBody>
          <a:bodyPr/>
          <a:lstStyle/>
          <a:p>
            <a:r>
              <a:rPr lang="en-CA" dirty="0" smtClean="0"/>
              <a:t>Bridging the LMS and the PLE:</a:t>
            </a:r>
          </a:p>
          <a:p>
            <a:pPr marL="457200" lvl="1" indent="0">
              <a:buNone/>
            </a:pPr>
            <a:r>
              <a:rPr lang="en-CA" sz="2800" dirty="0"/>
              <a:t>“The OLN is built on web services from the ground up. This facilitates authentication federation and data portability. It also allows for granular authentication and rights management within and across OLN modules</a:t>
            </a:r>
            <a:r>
              <a:rPr lang="en-CA" sz="2800" dirty="0" smtClean="0"/>
              <a:t>.”</a:t>
            </a:r>
          </a:p>
        </p:txBody>
      </p:sp>
      <p:sp>
        <p:nvSpPr>
          <p:cNvPr id="4" name="Rectangle 3"/>
          <p:cNvSpPr/>
          <p:nvPr/>
        </p:nvSpPr>
        <p:spPr>
          <a:xfrm>
            <a:off x="930441" y="5853797"/>
            <a:ext cx="8815137" cy="646331"/>
          </a:xfrm>
          <a:prstGeom prst="rect">
            <a:avLst/>
          </a:prstGeom>
        </p:spPr>
        <p:txBody>
          <a:bodyPr wrap="square">
            <a:spAutoFit/>
          </a:bodyPr>
          <a:lstStyle/>
          <a:p>
            <a:r>
              <a:rPr lang="en-CA" dirty="0" smtClean="0"/>
              <a:t>Jon Mott. Envisioning the Post-LMS Era: The Open Learning Network, </a:t>
            </a:r>
            <a:r>
              <a:rPr lang="en-CA" dirty="0" err="1" smtClean="0"/>
              <a:t>Educause</a:t>
            </a:r>
            <a:r>
              <a:rPr lang="en-CA" dirty="0" smtClean="0"/>
              <a:t> Review. </a:t>
            </a:r>
            <a:r>
              <a:rPr lang="en-CA" dirty="0" smtClean="0">
                <a:hlinkClick r:id="rId2"/>
              </a:rPr>
              <a:t>http://www.educause.edu/ero/article/envisioning-post-lms-era-open-learning-network</a:t>
            </a:r>
            <a:r>
              <a:rPr lang="en-CA" dirty="0" smtClean="0"/>
              <a:t> </a:t>
            </a:r>
            <a:endParaRPr lang="en-CA" dirty="0"/>
          </a:p>
        </p:txBody>
      </p:sp>
      <p:pic>
        <p:nvPicPr>
          <p:cNvPr id="1032" name="Picture 8"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432" y="1502460"/>
            <a:ext cx="4935064" cy="370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41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150402_LI_CORPORATESO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053" y="3060705"/>
            <a:ext cx="5758280" cy="27329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Social Networks</a:t>
            </a:r>
            <a:endParaRPr lang="en-CA" dirty="0"/>
          </a:p>
        </p:txBody>
      </p:sp>
      <p:sp>
        <p:nvSpPr>
          <p:cNvPr id="3" name="Content Placeholder 2"/>
          <p:cNvSpPr>
            <a:spLocks noGrp="1"/>
          </p:cNvSpPr>
          <p:nvPr>
            <p:ph idx="1"/>
          </p:nvPr>
        </p:nvSpPr>
        <p:spPr>
          <a:xfrm>
            <a:off x="838200" y="1825625"/>
            <a:ext cx="10515600" cy="1579312"/>
          </a:xfrm>
          <a:solidFill>
            <a:schemeClr val="bg1"/>
          </a:solidFill>
        </p:spPr>
        <p:txBody>
          <a:bodyPr>
            <a:normAutofit fontScale="92500" lnSpcReduction="10000"/>
          </a:bodyPr>
          <a:lstStyle/>
          <a:p>
            <a:r>
              <a:rPr lang="en-CA" dirty="0" smtClean="0"/>
              <a:t>Why nobody is using the corporate social network</a:t>
            </a:r>
          </a:p>
          <a:p>
            <a:pPr marL="457200" lvl="1" indent="0">
              <a:buNone/>
            </a:pPr>
            <a:r>
              <a:rPr lang="en-CA" sz="2800" dirty="0"/>
              <a:t>“Employees are smart—they won’t waste their time on stunts that are purely for show. Think about the types of engagements you want to have in digital channels—with whom, about what, and when</a:t>
            </a:r>
            <a:r>
              <a:rPr lang="en-CA" sz="2800" dirty="0" smtClean="0"/>
              <a:t>.”</a:t>
            </a:r>
          </a:p>
          <a:p>
            <a:pPr marL="457200" lvl="1" indent="0">
              <a:buNone/>
            </a:pPr>
            <a:endParaRPr lang="en-CA" sz="2800" dirty="0"/>
          </a:p>
        </p:txBody>
      </p:sp>
      <p:sp>
        <p:nvSpPr>
          <p:cNvPr id="5" name="Rectangle 4"/>
          <p:cNvSpPr/>
          <p:nvPr/>
        </p:nvSpPr>
        <p:spPr>
          <a:xfrm>
            <a:off x="1354257" y="5988734"/>
            <a:ext cx="6990696" cy="646331"/>
          </a:xfrm>
          <a:prstGeom prst="rect">
            <a:avLst/>
          </a:prstGeom>
        </p:spPr>
        <p:txBody>
          <a:bodyPr wrap="none">
            <a:spAutoFit/>
          </a:bodyPr>
          <a:lstStyle/>
          <a:p>
            <a:r>
              <a:rPr lang="en-CA" dirty="0" smtClean="0"/>
              <a:t>Charlene Li, Harvard Business Review</a:t>
            </a:r>
          </a:p>
          <a:p>
            <a:r>
              <a:rPr lang="en-CA" dirty="0" smtClean="0">
                <a:hlinkClick r:id="rId3"/>
              </a:rPr>
              <a:t>https://hbr.org/2015/04/why-no-one-uses-the-corporate-social-network</a:t>
            </a:r>
            <a:r>
              <a:rPr lang="en-CA" dirty="0" smtClean="0"/>
              <a:t> </a:t>
            </a:r>
            <a:endParaRPr lang="en-CA" dirty="0"/>
          </a:p>
        </p:txBody>
      </p:sp>
    </p:spTree>
    <p:extLst>
      <p:ext uri="{BB962C8B-B14F-4D97-AF65-F5344CB8AC3E}">
        <p14:creationId xmlns:p14="http://schemas.microsoft.com/office/powerpoint/2010/main" val="210416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Many Names of Open</a:t>
            </a:r>
            <a:endParaRPr lang="en-CA" dirty="0"/>
          </a:p>
        </p:txBody>
      </p:sp>
      <p:sp>
        <p:nvSpPr>
          <p:cNvPr id="3" name="Content Placeholder 2"/>
          <p:cNvSpPr>
            <a:spLocks noGrp="1"/>
          </p:cNvSpPr>
          <p:nvPr>
            <p:ph idx="1"/>
          </p:nvPr>
        </p:nvSpPr>
        <p:spPr/>
        <p:txBody>
          <a:bodyPr/>
          <a:lstStyle/>
          <a:p>
            <a:pPr lvl="1"/>
            <a:endParaRPr lang="en-CA" dirty="0" smtClean="0"/>
          </a:p>
          <a:p>
            <a:pPr lvl="1"/>
            <a:endParaRPr lang="en-CA"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464" y="1507740"/>
            <a:ext cx="7382192" cy="4007486"/>
          </a:xfrm>
          <a:prstGeom prst="rect">
            <a:avLst/>
          </a:prstGeom>
          <a:noFill/>
        </p:spPr>
      </p:pic>
      <p:sp>
        <p:nvSpPr>
          <p:cNvPr id="5" name="Rectangle 4"/>
          <p:cNvSpPr/>
          <p:nvPr/>
        </p:nvSpPr>
        <p:spPr>
          <a:xfrm>
            <a:off x="401052" y="5882223"/>
            <a:ext cx="11486147" cy="685059"/>
          </a:xfrm>
          <a:prstGeom prst="rect">
            <a:avLst/>
          </a:prstGeom>
        </p:spPr>
        <p:txBody>
          <a:bodyPr wrap="square">
            <a:spAutoFit/>
          </a:bodyPr>
          <a:lstStyle/>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Taylor, J.C. 2007. Open courseware futures: Creating a parallel universe. e-Journal of Instructional Science and Technology (e-JIST), </a:t>
            </a:r>
            <a:r>
              <a:rPr lang="en-CA" dirty="0" err="1" smtClean="0">
                <a:effectLst/>
                <a:latin typeface="Calibri" panose="020F0502020204030204" pitchFamily="34" charset="0"/>
                <a:ea typeface="Calibri" panose="020F0502020204030204" pitchFamily="34" charset="0"/>
                <a:cs typeface="Times New Roman" panose="02020603050405020304" pitchFamily="18" charset="0"/>
              </a:rPr>
              <a:t>Vol</a:t>
            </a:r>
            <a:r>
              <a:rPr lang="en-CA" dirty="0" smtClean="0">
                <a:effectLst/>
                <a:latin typeface="Calibri" panose="020F0502020204030204" pitchFamily="34" charset="0"/>
                <a:ea typeface="Calibri" panose="020F0502020204030204" pitchFamily="34" charset="0"/>
                <a:cs typeface="Times New Roman" panose="02020603050405020304" pitchFamily="18" charset="0"/>
              </a:rPr>
              <a:t> 10, No. 1. Online: </a:t>
            </a:r>
            <a:r>
              <a:rPr lang="en-CA"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http://www.ascilite.org.au/ajet/e-jist/docs/vol10_no1/papers/full_papers/taylorj.htm</a:t>
            </a:r>
            <a:r>
              <a:rPr lang="en-CA"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458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1049</TotalTime>
  <Words>2048</Words>
  <Application>Microsoft Office PowerPoint</Application>
  <PresentationFormat>Widescreen</PresentationFormat>
  <Paragraphs>190</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Times New Roman</vt:lpstr>
      <vt:lpstr>Office Theme</vt:lpstr>
      <vt:lpstr>MOOCS and Social Learning Networks</vt:lpstr>
      <vt:lpstr>PowerPoint Presentation</vt:lpstr>
      <vt:lpstr>Why Offer a MOOC?</vt:lpstr>
      <vt:lpstr>The ‘Open’ in Open Learning</vt:lpstr>
      <vt:lpstr>The Open Virus</vt:lpstr>
      <vt:lpstr>The Open Research Network</vt:lpstr>
      <vt:lpstr>The Open Learning Network</vt:lpstr>
      <vt:lpstr>Social Networks</vt:lpstr>
      <vt:lpstr>The Many Names of Open</vt:lpstr>
      <vt:lpstr>Open Access</vt:lpstr>
      <vt:lpstr>Open Access Network</vt:lpstr>
      <vt:lpstr>Open Access Social Network</vt:lpstr>
      <vt:lpstr>Open Source</vt:lpstr>
      <vt:lpstr>Open Source Network</vt:lpstr>
      <vt:lpstr>Open Source Social Network</vt:lpstr>
      <vt:lpstr>PowerPoint Presentation</vt:lpstr>
      <vt:lpstr>Open Content</vt:lpstr>
      <vt:lpstr>Open Content Network</vt:lpstr>
      <vt:lpstr>Open Content Social Network</vt:lpstr>
      <vt:lpstr>Open Educational Resources</vt:lpstr>
      <vt:lpstr>OER Network</vt:lpstr>
      <vt:lpstr>OER Social Network</vt:lpstr>
      <vt:lpstr>Open Instruction</vt:lpstr>
      <vt:lpstr>Open Instruction Network</vt:lpstr>
      <vt:lpstr>Sidebar…</vt:lpstr>
      <vt:lpstr>Open Instruction Social Network?</vt:lpstr>
      <vt:lpstr>Open Design</vt:lpstr>
      <vt:lpstr>Open Educational Practices</vt:lpstr>
      <vt:lpstr>Open Learning Design Network</vt:lpstr>
      <vt:lpstr>Open Learning Design Social Network</vt:lpstr>
      <vt:lpstr>Open Credentials</vt:lpstr>
      <vt:lpstr>Open Credentials Network</vt:lpstr>
      <vt:lpstr>Open Credentials Social Network?</vt:lpstr>
      <vt:lpstr>Open Assessment?</vt:lpstr>
      <vt:lpstr>Open Assessment Networks?</vt:lpstr>
      <vt:lpstr>Open Assessments Social Network?</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MOOCS and Social Learning Networks</dc:title>
  <dc:creator>Stephen Downes</dc:creator>
  <cp:lastModifiedBy>Stephen Downes</cp:lastModifiedBy>
  <cp:revision>28</cp:revision>
  <dcterms:created xsi:type="dcterms:W3CDTF">2015-07-20T17:45:29Z</dcterms:created>
  <dcterms:modified xsi:type="dcterms:W3CDTF">2015-07-21T11:14:30Z</dcterms:modified>
</cp:coreProperties>
</file>