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57" r:id="rId3"/>
    <p:sldId id="260" r:id="rId4"/>
    <p:sldId id="261" r:id="rId5"/>
    <p:sldId id="259" r:id="rId6"/>
    <p:sldId id="262" r:id="rId7"/>
    <p:sldId id="263" r:id="rId8"/>
    <p:sldId id="264" r:id="rId9"/>
    <p:sldId id="258"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2" r:id="rId36"/>
    <p:sldId id="290" r:id="rId37"/>
    <p:sldId id="291" r:id="rId38"/>
    <p:sldId id="295" r:id="rId39"/>
    <p:sldId id="293" r:id="rId40"/>
    <p:sldId id="29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89" autoAdjust="0"/>
    <p:restoredTop sz="74155" autoAdjust="0"/>
  </p:normalViewPr>
  <p:slideViewPr>
    <p:cSldViewPr snapToGrid="0">
      <p:cViewPr varScale="1">
        <p:scale>
          <a:sx n="51" d="100"/>
          <a:sy n="51" d="100"/>
        </p:scale>
        <p:origin x="124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C19A33-B7D0-42D5-9F5C-4D8516AEBBAB}" type="datetimeFigureOut">
              <a:rPr lang="en-CA" smtClean="0"/>
              <a:t>2015-08-20</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6A515A-0131-4FF3-AF70-D26F6F7A4822}" type="slidenum">
              <a:rPr lang="en-CA" smtClean="0"/>
              <a:t>‹#›</a:t>
            </a:fld>
            <a:endParaRPr lang="en-CA"/>
          </a:p>
        </p:txBody>
      </p:sp>
    </p:spTree>
    <p:extLst>
      <p:ext uri="{BB962C8B-B14F-4D97-AF65-F5344CB8AC3E}">
        <p14:creationId xmlns:p14="http://schemas.microsoft.com/office/powerpoint/2010/main" val="1406765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I want you to think of open educational resources not as texts and lessons and such, but as words in a conversation.</a:t>
            </a:r>
          </a:p>
        </p:txBody>
      </p:sp>
      <p:sp>
        <p:nvSpPr>
          <p:cNvPr id="4" name="Slide Number Placeholder 3"/>
          <p:cNvSpPr>
            <a:spLocks noGrp="1"/>
          </p:cNvSpPr>
          <p:nvPr>
            <p:ph type="sldNum" sz="quarter" idx="10"/>
          </p:nvPr>
        </p:nvSpPr>
        <p:spPr/>
        <p:txBody>
          <a:bodyPr/>
          <a:lstStyle/>
          <a:p>
            <a:fld id="{2B6A515A-0131-4FF3-AF70-D26F6F7A4822}" type="slidenum">
              <a:rPr lang="en-CA" smtClean="0"/>
              <a:t>2</a:t>
            </a:fld>
            <a:endParaRPr lang="en-CA"/>
          </a:p>
        </p:txBody>
      </p:sp>
    </p:spTree>
    <p:extLst>
      <p:ext uri="{BB962C8B-B14F-4D97-AF65-F5344CB8AC3E}">
        <p14:creationId xmlns:p14="http://schemas.microsoft.com/office/powerpoint/2010/main" val="3694626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An analysis of social media takes this a step further, as social media exists in a rich community context, traces of which may remain in the media. A good example of this is the metadata provided in the common Tweet. In addition to the sender’s name and nickname we may have information about the conversation, an embedded image, a hashtag, embedded URLs or references to other people, </a:t>
            </a:r>
            <a:r>
              <a:rPr lang="en-CA" sz="1200" kern="1200" dirty="0" err="1" smtClean="0">
                <a:solidFill>
                  <a:schemeClr val="tx1"/>
                </a:solidFill>
                <a:effectLst/>
                <a:latin typeface="+mn-lt"/>
                <a:ea typeface="+mn-ea"/>
                <a:cs typeface="+mn-cs"/>
              </a:rPr>
              <a:t>geotags</a:t>
            </a:r>
            <a:r>
              <a:rPr lang="en-CA" sz="1200" kern="1200" dirty="0" smtClean="0">
                <a:solidFill>
                  <a:schemeClr val="tx1"/>
                </a:solidFill>
                <a:effectLst/>
                <a:latin typeface="+mn-lt"/>
                <a:ea typeface="+mn-ea"/>
                <a:cs typeface="+mn-cs"/>
              </a:rPr>
              <a:t>, time stamps, and more.</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https://www.flickr.com/photos/27291024@N02/12525356184/</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6A515A-0131-4FF3-AF70-D26F6F7A4822}" type="slidenum">
              <a:rPr lang="en-CA" smtClean="0"/>
              <a:t>11</a:t>
            </a:fld>
            <a:endParaRPr lang="en-CA"/>
          </a:p>
        </p:txBody>
      </p:sp>
    </p:spTree>
    <p:extLst>
      <p:ext uri="{BB962C8B-B14F-4D97-AF65-F5344CB8AC3E}">
        <p14:creationId xmlns:p14="http://schemas.microsoft.com/office/powerpoint/2010/main" val="984711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It is important, I think, to understand that when a person who lives in a rich information environment receives communications absent these contextual cues, the content is not merely viewed as abstract and empty, it is viewed as irrelevant, a form of non-communication. The reason for this is that there is limited mechanisms available to comprehend this communication as a part of overall knowledge.</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In any case, and additionally, a communication in a multimedia environment may contain in addition multiple </a:t>
            </a:r>
            <a:r>
              <a:rPr lang="en-CA" sz="1200" i="1" kern="1200" dirty="0" smtClean="0">
                <a:solidFill>
                  <a:schemeClr val="tx1"/>
                </a:solidFill>
                <a:effectLst/>
                <a:latin typeface="+mn-lt"/>
                <a:ea typeface="+mn-ea"/>
                <a:cs typeface="+mn-cs"/>
              </a:rPr>
              <a:t>layers</a:t>
            </a:r>
            <a:r>
              <a:rPr lang="en-CA" sz="1200" kern="1200" dirty="0" smtClean="0">
                <a:solidFill>
                  <a:schemeClr val="tx1"/>
                </a:solidFill>
                <a:effectLst/>
                <a:latin typeface="+mn-lt"/>
                <a:ea typeface="+mn-ea"/>
                <a:cs typeface="+mn-cs"/>
              </a:rPr>
              <a:t> of meaning (the term ‘layers’ is probably misapplied, but will suffice to make the point).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We see this in the case of the </a:t>
            </a:r>
            <a:r>
              <a:rPr lang="en-CA" sz="1200" kern="1200" dirty="0" err="1" smtClean="0">
                <a:solidFill>
                  <a:schemeClr val="tx1"/>
                </a:solidFill>
                <a:effectLst/>
                <a:latin typeface="+mn-lt"/>
                <a:ea typeface="+mn-ea"/>
                <a:cs typeface="+mn-cs"/>
              </a:rPr>
              <a:t>LOLcat</a:t>
            </a:r>
            <a:r>
              <a:rPr lang="en-CA" sz="1200" kern="1200" dirty="0" smtClean="0">
                <a:solidFill>
                  <a:schemeClr val="tx1"/>
                </a:solidFill>
                <a:effectLst/>
                <a:latin typeface="+mn-lt"/>
                <a:ea typeface="+mn-ea"/>
                <a:cs typeface="+mn-cs"/>
              </a:rPr>
              <a:t> or the internet meme, which typically juxtaposes three essential elements:</a:t>
            </a:r>
          </a:p>
          <a:p>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An image, either of a cat or a popular or iconic figure, or of something else easily recognized (often these pictures will be in prototypical poses, such as ‘</a:t>
            </a:r>
            <a:r>
              <a:rPr lang="en-CA" sz="1200" kern="1200" dirty="0" err="1" smtClean="0">
                <a:solidFill>
                  <a:schemeClr val="tx1"/>
                </a:solidFill>
                <a:effectLst/>
                <a:latin typeface="+mn-lt"/>
                <a:ea typeface="+mn-ea"/>
                <a:cs typeface="+mn-cs"/>
              </a:rPr>
              <a:t>facepalm</a:t>
            </a:r>
            <a:r>
              <a:rPr lang="en-CA" sz="1200" kern="1200" dirty="0" smtClean="0">
                <a:solidFill>
                  <a:schemeClr val="tx1"/>
                </a:solidFill>
                <a:effectLst/>
                <a:latin typeface="+mn-lt"/>
                <a:ea typeface="+mn-ea"/>
                <a:cs typeface="+mn-cs"/>
              </a:rPr>
              <a:t>’)</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A sentence or phrase either expressing a sentiment of referring to some recent event (again often in a </a:t>
            </a:r>
            <a:r>
              <a:rPr lang="en-CA" sz="1200" kern="1200" dirty="0" err="1" smtClean="0">
                <a:solidFill>
                  <a:schemeClr val="tx1"/>
                </a:solidFill>
                <a:effectLst/>
                <a:latin typeface="+mn-lt"/>
                <a:ea typeface="+mn-ea"/>
                <a:cs typeface="+mn-cs"/>
              </a:rPr>
              <a:t>protypical</a:t>
            </a:r>
            <a:r>
              <a:rPr lang="en-CA" sz="1200" kern="1200" dirty="0" smtClean="0">
                <a:solidFill>
                  <a:schemeClr val="tx1"/>
                </a:solidFill>
                <a:effectLst/>
                <a:latin typeface="+mn-lt"/>
                <a:ea typeface="+mn-ea"/>
                <a:cs typeface="+mn-cs"/>
              </a:rPr>
              <a:t> format, such as kitty pidgin)</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A social, cultural and communicative context in which this all makes sense. </a:t>
            </a:r>
          </a:p>
          <a:p>
            <a:pPr lvl="0"/>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http://dashes.com/anil/2007/04/cats-can-has-gr.html</a:t>
            </a:r>
          </a:p>
          <a:p>
            <a:r>
              <a:rPr lang="en-CA" sz="1200" kern="1200" dirty="0" smtClean="0">
                <a:solidFill>
                  <a:schemeClr val="tx1"/>
                </a:solidFill>
                <a:effectLst/>
                <a:latin typeface="+mn-lt"/>
                <a:ea typeface="+mn-ea"/>
                <a:cs typeface="+mn-cs"/>
              </a:rPr>
              <a:t>http://the-toast.net/2014/02/06/linguist-explains-grammar-doge-wow/</a:t>
            </a:r>
          </a:p>
          <a:p>
            <a:endParaRPr lang="en-CA" sz="1200" kern="1200" dirty="0" smtClean="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6A515A-0131-4FF3-AF70-D26F6F7A4822}" type="slidenum">
              <a:rPr lang="en-CA" smtClean="0"/>
              <a:t>12</a:t>
            </a:fld>
            <a:endParaRPr lang="en-CA"/>
          </a:p>
        </p:txBody>
      </p:sp>
    </p:spTree>
    <p:extLst>
      <p:ext uri="{BB962C8B-B14F-4D97-AF65-F5344CB8AC3E}">
        <p14:creationId xmlns:p14="http://schemas.microsoft.com/office/powerpoint/2010/main" val="2098935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These aspects of an online communication are understood as well, or as intuitively, as more traditional aspects of communication (such as the ones we have just explored), which is to say, not equally well, and not without exposure and experience. For those who </a:t>
            </a:r>
            <a:r>
              <a:rPr lang="en-CA" sz="1200" i="1" kern="1200" dirty="0" smtClean="0">
                <a:solidFill>
                  <a:schemeClr val="tx1"/>
                </a:solidFill>
                <a:effectLst/>
                <a:latin typeface="+mn-lt"/>
                <a:ea typeface="+mn-ea"/>
                <a:cs typeface="+mn-cs"/>
              </a:rPr>
              <a:t>are</a:t>
            </a:r>
            <a:r>
              <a:rPr lang="en-CA" sz="1200" kern="1200" dirty="0" smtClean="0">
                <a:solidFill>
                  <a:schemeClr val="tx1"/>
                </a:solidFill>
                <a:effectLst/>
                <a:latin typeface="+mn-lt"/>
                <a:ea typeface="+mn-ea"/>
                <a:cs typeface="+mn-cs"/>
              </a:rPr>
              <a:t> in the know, however, understanding is instant and expert.</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(CF Matt Bury, on learned learning styles)</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6A515A-0131-4FF3-AF70-D26F6F7A4822}" type="slidenum">
              <a:rPr lang="en-CA" smtClean="0"/>
              <a:t>13</a:t>
            </a:fld>
            <a:endParaRPr lang="en-CA"/>
          </a:p>
        </p:txBody>
      </p:sp>
    </p:spTree>
    <p:extLst>
      <p:ext uri="{BB962C8B-B14F-4D97-AF65-F5344CB8AC3E}">
        <p14:creationId xmlns:p14="http://schemas.microsoft.com/office/powerpoint/2010/main" val="339320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Additionally, because it </a:t>
            </a:r>
            <a:r>
              <a:rPr lang="en-CA" sz="1200" i="1" kern="1200" dirty="0" smtClean="0">
                <a:solidFill>
                  <a:schemeClr val="tx1"/>
                </a:solidFill>
                <a:effectLst/>
                <a:latin typeface="+mn-lt"/>
                <a:ea typeface="+mn-ea"/>
                <a:cs typeface="+mn-cs"/>
              </a:rPr>
              <a:t>is</a:t>
            </a:r>
            <a:r>
              <a:rPr lang="en-CA" sz="1200" kern="1200" dirty="0" smtClean="0">
                <a:solidFill>
                  <a:schemeClr val="tx1"/>
                </a:solidFill>
                <a:effectLst/>
                <a:latin typeface="+mn-lt"/>
                <a:ea typeface="+mn-ea"/>
                <a:cs typeface="+mn-cs"/>
              </a:rPr>
              <a:t> a conversation, it is unfocused and unrestricted. Though there will always be frustrated list managers hoping to keep comments “on topic”, the reality is that people say what they want to say on the internet, and if they cannot say it in on forum, they take it to another. As a result, despite the best efforts of services like Twitter, Facebook and Google, there is no ‘one’ place conversation takes place online.</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From the perspective of educational technology, these observations force a rethinking of the design and distribution of OERs. Users will look for a context (and may place it incorrectly absent an obvious location). They will be looking for meaning and reference not only in the academic domain, but also from their social and cultural milieu. </a:t>
            </a:r>
          </a:p>
          <a:p>
            <a:r>
              <a:rPr lang="en-CA" sz="1200" kern="1200" dirty="0" smtClean="0">
                <a:solidFill>
                  <a:schemeClr val="tx1"/>
                </a:solidFill>
                <a:effectLst/>
                <a:latin typeface="+mn-lt"/>
                <a:ea typeface="+mn-ea"/>
                <a:cs typeface="+mn-cs"/>
              </a:rPr>
              <a:t>http://forum.audacityteam.org/viewtopic.php?f=32&amp;t=4524</a:t>
            </a:r>
          </a:p>
          <a:p>
            <a:endParaRPr lang="en-CA" dirty="0"/>
          </a:p>
        </p:txBody>
      </p:sp>
      <p:sp>
        <p:nvSpPr>
          <p:cNvPr id="4" name="Slide Number Placeholder 3"/>
          <p:cNvSpPr>
            <a:spLocks noGrp="1"/>
          </p:cNvSpPr>
          <p:nvPr>
            <p:ph type="sldNum" sz="quarter" idx="10"/>
          </p:nvPr>
        </p:nvSpPr>
        <p:spPr/>
        <p:txBody>
          <a:bodyPr/>
          <a:lstStyle/>
          <a:p>
            <a:fld id="{2B6A515A-0131-4FF3-AF70-D26F6F7A4822}" type="slidenum">
              <a:rPr lang="en-CA" smtClean="0"/>
              <a:t>14</a:t>
            </a:fld>
            <a:endParaRPr lang="en-CA"/>
          </a:p>
        </p:txBody>
      </p:sp>
    </p:spTree>
    <p:extLst>
      <p:ext uri="{BB962C8B-B14F-4D97-AF65-F5344CB8AC3E}">
        <p14:creationId xmlns:p14="http://schemas.microsoft.com/office/powerpoint/2010/main" val="4118866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In the LPSS Program, we approach these issues with a set of technologies creating what we call the ‘Resource Repository Network’ (RRN). The RRN has two major tasks, one obvious the other less obvious:</a:t>
            </a:r>
          </a:p>
          <a:p>
            <a:pPr lvl="0"/>
            <a:r>
              <a:rPr lang="en-CA" sz="1200" kern="1200" dirty="0" smtClean="0">
                <a:solidFill>
                  <a:schemeClr val="tx1"/>
                </a:solidFill>
                <a:effectLst/>
                <a:latin typeface="+mn-lt"/>
                <a:ea typeface="+mn-ea"/>
                <a:cs typeface="+mn-cs"/>
              </a:rPr>
              <a:t>To discover recommend content relevant to the user’s interests, retrieving it for one of many remote locations, and storing either the metadata or the artifact itself in a location accessible to the user in the future, and</a:t>
            </a:r>
          </a:p>
          <a:p>
            <a:pPr lvl="0"/>
            <a:r>
              <a:rPr lang="en-CA" sz="1200" kern="1200" dirty="0" smtClean="0">
                <a:solidFill>
                  <a:schemeClr val="tx1"/>
                </a:solidFill>
                <a:effectLst/>
                <a:latin typeface="+mn-lt"/>
                <a:ea typeface="+mn-ea"/>
                <a:cs typeface="+mn-cs"/>
              </a:rPr>
              <a:t>To assist the user in understanding the context, relevance and significant of the remote resource</a:t>
            </a:r>
          </a:p>
          <a:p>
            <a:r>
              <a:rPr lang="en-CA" sz="1200" kern="1200" dirty="0" smtClean="0">
                <a:solidFill>
                  <a:schemeClr val="tx1"/>
                </a:solidFill>
                <a:effectLst/>
                <a:latin typeface="+mn-lt"/>
                <a:ea typeface="+mn-ea"/>
                <a:cs typeface="+mn-cs"/>
              </a:rPr>
              <a:t>Traditional approaches to OERs have focused on the creation and sustainability of OER ‘repositories’, without a lot of attention paid to how students access these resources and use them (probably mostly because the primary users of OER repositories are thought to be academic institutions and teachers). </a:t>
            </a:r>
          </a:p>
          <a:p>
            <a:r>
              <a:rPr lang="en-CA" sz="1200" kern="1200" dirty="0" smtClean="0">
                <a:solidFill>
                  <a:schemeClr val="tx1"/>
                </a:solidFill>
                <a:effectLst/>
                <a:latin typeface="+mn-lt"/>
                <a:ea typeface="+mn-ea"/>
                <a:cs typeface="+mn-cs"/>
              </a:rPr>
              <a:t>An effective RRN, however, needs over time to (if you will) paint a picture of the user’s social, academic and professional landscape. In RRN, we employ the mechanism of a ‘source manager’ containing coordinates and access credentials for a range of remote resource repositories. But because we view OERs as words in a conversation, we aggregate resources from wherever a conversation may occur:</a:t>
            </a:r>
          </a:p>
          <a:p>
            <a:pPr lvl="0"/>
            <a:r>
              <a:rPr lang="en-CA" sz="1200" kern="1200" dirty="0" smtClean="0">
                <a:solidFill>
                  <a:schemeClr val="tx1"/>
                </a:solidFill>
                <a:effectLst/>
                <a:latin typeface="+mn-lt"/>
                <a:ea typeface="+mn-ea"/>
                <a:cs typeface="+mn-cs"/>
              </a:rPr>
              <a:t>Social media such as Twitter, Facebook, LinkedIn, Google, </a:t>
            </a:r>
            <a:r>
              <a:rPr lang="en-CA" sz="1200" kern="1200" dirty="0" err="1" smtClean="0">
                <a:solidFill>
                  <a:schemeClr val="tx1"/>
                </a:solidFill>
                <a:effectLst/>
                <a:latin typeface="+mn-lt"/>
                <a:ea typeface="+mn-ea"/>
                <a:cs typeface="+mn-cs"/>
              </a:rPr>
              <a:t>etc</a:t>
            </a:r>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Personal communications tools such as email and instant messaging</a:t>
            </a:r>
          </a:p>
          <a:p>
            <a:pPr lvl="0"/>
            <a:r>
              <a:rPr lang="en-CA" sz="1200" kern="1200" dirty="0" smtClean="0">
                <a:solidFill>
                  <a:schemeClr val="tx1"/>
                </a:solidFill>
                <a:effectLst/>
                <a:latin typeface="+mn-lt"/>
                <a:ea typeface="+mn-ea"/>
                <a:cs typeface="+mn-cs"/>
              </a:rPr>
              <a:t>Enterprise tools such as </a:t>
            </a:r>
            <a:r>
              <a:rPr lang="en-CA" sz="1200" kern="1200" dirty="0" err="1" smtClean="0">
                <a:solidFill>
                  <a:schemeClr val="tx1"/>
                </a:solidFill>
                <a:effectLst/>
                <a:latin typeface="+mn-lt"/>
                <a:ea typeface="+mn-ea"/>
                <a:cs typeface="+mn-cs"/>
              </a:rPr>
              <a:t>Sharepoint</a:t>
            </a:r>
            <a:r>
              <a:rPr lang="en-CA" sz="1200" kern="1200" dirty="0" smtClean="0">
                <a:solidFill>
                  <a:schemeClr val="tx1"/>
                </a:solidFill>
                <a:effectLst/>
                <a:latin typeface="+mn-lt"/>
                <a:ea typeface="+mn-ea"/>
                <a:cs typeface="+mn-cs"/>
              </a:rPr>
              <a:t>, Wiki or shared directories</a:t>
            </a:r>
          </a:p>
          <a:p>
            <a:pPr lvl="0"/>
            <a:r>
              <a:rPr lang="en-CA" sz="1200" kern="1200" dirty="0" smtClean="0">
                <a:solidFill>
                  <a:schemeClr val="tx1"/>
                </a:solidFill>
                <a:effectLst/>
                <a:latin typeface="+mn-lt"/>
                <a:ea typeface="+mn-ea"/>
                <a:cs typeface="+mn-cs"/>
              </a:rPr>
              <a:t>Websites, RSS feeds, OAI repositories, Flickr, YouTube, TED, iTunes</a:t>
            </a:r>
          </a:p>
          <a:p>
            <a:pPr lvl="0"/>
            <a:r>
              <a:rPr lang="en-CA" sz="1200" kern="1200" dirty="0" smtClean="0">
                <a:solidFill>
                  <a:schemeClr val="tx1"/>
                </a:solidFill>
                <a:effectLst/>
                <a:latin typeface="+mn-lt"/>
                <a:ea typeface="+mn-ea"/>
                <a:cs typeface="+mn-cs"/>
              </a:rPr>
              <a:t>Learning management systems, MOOCs, and other institutional sources</a:t>
            </a:r>
          </a:p>
          <a:p>
            <a:r>
              <a:rPr lang="en-CA" sz="1200" kern="1200" dirty="0" smtClean="0">
                <a:solidFill>
                  <a:schemeClr val="tx1"/>
                </a:solidFill>
                <a:effectLst/>
                <a:latin typeface="+mn-lt"/>
                <a:ea typeface="+mn-ea"/>
                <a:cs typeface="+mn-cs"/>
              </a:rPr>
              <a:t>This list could be expanded almost indefinitely. It signifies that the sources of learning on the internet are not limited to academic institutions and online courses, but rather, extend far wider than these traditional resource repositories.</a:t>
            </a:r>
          </a:p>
          <a:p>
            <a:r>
              <a:rPr lang="en-CA" sz="1200" kern="1200" dirty="0" smtClean="0">
                <a:solidFill>
                  <a:schemeClr val="tx1"/>
                </a:solidFill>
                <a:effectLst/>
                <a:latin typeface="+mn-lt"/>
                <a:ea typeface="+mn-ea"/>
                <a:cs typeface="+mn-cs"/>
              </a:rPr>
              <a:t>The second part of the RRN is the analysis on the incoming resources. Learners, especially novice learners, may not be able to comprehend the meaning and significance of resources, especially when there are a large number of resources, as in many cases of online learning. This has been commented upon by numerous critics. In traditional education, this mediating voice is provided by the instructor, however, in a conversation, no such mediating voice exists, and a participant must gradually become a knowing member of the community through practice and feedback.</a:t>
            </a:r>
          </a:p>
          <a:p>
            <a:r>
              <a:rPr lang="en-CA" sz="1200" kern="1200" dirty="0" smtClean="0">
                <a:solidFill>
                  <a:schemeClr val="tx1"/>
                </a:solidFill>
                <a:effectLst/>
                <a:latin typeface="+mn-lt"/>
                <a:ea typeface="+mn-ea"/>
                <a:cs typeface="+mn-cs"/>
              </a:rPr>
              <a:t>Analysis can be grouped into two major tasks, which can be classed as ‘structural’ and ‘semantic’:</a:t>
            </a:r>
          </a:p>
          <a:p>
            <a:pPr lvl="0"/>
            <a:r>
              <a:rPr lang="en-CA" sz="1200" kern="1200" dirty="0" smtClean="0">
                <a:solidFill>
                  <a:schemeClr val="tx1"/>
                </a:solidFill>
                <a:effectLst/>
                <a:latin typeface="+mn-lt"/>
                <a:ea typeface="+mn-ea"/>
                <a:cs typeface="+mn-cs"/>
              </a:rPr>
              <a:t>In structural analysis, we identify and extract the constituent entities referenced in the communication, as for example in the linguistic analysis or tweet analysis, identifying events, people, places, relations, and the like</a:t>
            </a:r>
          </a:p>
          <a:p>
            <a:pPr lvl="0"/>
            <a:r>
              <a:rPr lang="en-CA" sz="1200" kern="1200" dirty="0" smtClean="0">
                <a:solidFill>
                  <a:schemeClr val="tx1"/>
                </a:solidFill>
                <a:effectLst/>
                <a:latin typeface="+mn-lt"/>
                <a:ea typeface="+mn-ea"/>
                <a:cs typeface="+mn-cs"/>
              </a:rPr>
              <a:t>In semantic analysis, we attempt to comprehend the meaning of the communication </a:t>
            </a:r>
            <a:r>
              <a:rPr lang="en-CA" sz="1200" i="1" kern="1200" dirty="0" smtClean="0">
                <a:solidFill>
                  <a:schemeClr val="tx1"/>
                </a:solidFill>
                <a:effectLst/>
                <a:latin typeface="+mn-lt"/>
                <a:ea typeface="+mn-ea"/>
                <a:cs typeface="+mn-cs"/>
              </a:rPr>
              <a:t>in context</a:t>
            </a:r>
            <a:r>
              <a:rPr lang="en-CA" sz="1200" kern="1200" dirty="0" smtClean="0">
                <a:solidFill>
                  <a:schemeClr val="tx1"/>
                </a:solidFill>
                <a:effectLst/>
                <a:latin typeface="+mn-lt"/>
                <a:ea typeface="+mn-ea"/>
                <a:cs typeface="+mn-cs"/>
              </a:rPr>
              <a:t>, identifying metaphors and hidden meanings, sentiments, </a:t>
            </a:r>
            <a:r>
              <a:rPr lang="en-CA" sz="1200" kern="1200" dirty="0" err="1" smtClean="0">
                <a:solidFill>
                  <a:schemeClr val="tx1"/>
                </a:solidFill>
                <a:effectLst/>
                <a:latin typeface="+mn-lt"/>
                <a:ea typeface="+mn-ea"/>
                <a:cs typeface="+mn-cs"/>
              </a:rPr>
              <a:t>gists</a:t>
            </a:r>
            <a:r>
              <a:rPr lang="en-CA" sz="1200" kern="1200" dirty="0" smtClean="0">
                <a:solidFill>
                  <a:schemeClr val="tx1"/>
                </a:solidFill>
                <a:effectLst/>
                <a:latin typeface="+mn-lt"/>
                <a:ea typeface="+mn-ea"/>
                <a:cs typeface="+mn-cs"/>
              </a:rPr>
              <a:t>, inferences and connotations, and the like</a:t>
            </a:r>
          </a:p>
          <a:p>
            <a:r>
              <a:rPr lang="en-CA" sz="1200" kern="1200" dirty="0" smtClean="0">
                <a:solidFill>
                  <a:schemeClr val="tx1"/>
                </a:solidFill>
                <a:effectLst/>
                <a:latin typeface="+mn-lt"/>
                <a:ea typeface="+mn-ea"/>
                <a:cs typeface="+mn-cs"/>
              </a:rPr>
              <a:t>LPSS’s RRN currently performs elements of the first sort of analysis and will, by employing National Research Council programs such as text analytics, sentiment analysis and automatic translation, also develop mechanisms for the second.</a:t>
            </a:r>
          </a:p>
          <a:p>
            <a:r>
              <a:rPr lang="en-CA" sz="1200" kern="1200" dirty="0" smtClean="0">
                <a:solidFill>
                  <a:schemeClr val="tx1"/>
                </a:solidFill>
                <a:effectLst/>
                <a:latin typeface="+mn-lt"/>
                <a:ea typeface="+mn-ea"/>
                <a:cs typeface="+mn-cs"/>
              </a:rPr>
              <a:t>In an ongoing (and probably never-ending) development process, RRN will assemble a set of components that analyze online communications directed toward an individual, and then from the person’s individual perspective, analyze and comprehend the types of entities referenced and the relations that hold between them. </a:t>
            </a:r>
          </a:p>
          <a:p>
            <a:r>
              <a:rPr lang="en-CA" sz="1200" kern="1200" dirty="0" smtClean="0">
                <a:solidFill>
                  <a:schemeClr val="tx1"/>
                </a:solidFill>
                <a:effectLst/>
                <a:latin typeface="+mn-lt"/>
                <a:ea typeface="+mn-ea"/>
                <a:cs typeface="+mn-cs"/>
              </a:rPr>
              <a:t>http://www.nrc-cnrc.gc.ca/eng/solutions/collaborative/lpss.html</a:t>
            </a:r>
          </a:p>
          <a:p>
            <a:r>
              <a:rPr lang="en-CA" sz="1200" kern="1200" dirty="0" smtClean="0">
                <a:solidFill>
                  <a:schemeClr val="tx1"/>
                </a:solidFill>
                <a:effectLst/>
                <a:latin typeface="+mn-lt"/>
                <a:ea typeface="+mn-ea"/>
                <a:cs typeface="+mn-cs"/>
              </a:rPr>
              <a:t>http://www.csun.edu/science/ref/reasoning/how-students-learn/2.html</a:t>
            </a:r>
          </a:p>
          <a:p>
            <a:r>
              <a:rPr lang="en-CA" sz="1200" kern="1200" dirty="0" smtClean="0">
                <a:solidFill>
                  <a:schemeClr val="tx1"/>
                </a:solidFill>
                <a:effectLst/>
                <a:latin typeface="+mn-lt"/>
                <a:ea typeface="+mn-ea"/>
                <a:cs typeface="+mn-cs"/>
              </a:rPr>
              <a:t>http://www.nrc-cnrc.gc.ca/eng/solutions/advisory/text_analytics.html</a:t>
            </a:r>
          </a:p>
          <a:p>
            <a:r>
              <a:rPr lang="en-CA" sz="1200" kern="1200" dirty="0" smtClean="0">
                <a:solidFill>
                  <a:schemeClr val="tx1"/>
                </a:solidFill>
                <a:effectLst/>
                <a:latin typeface="+mn-lt"/>
                <a:ea typeface="+mn-ea"/>
                <a:cs typeface="+mn-cs"/>
              </a:rPr>
              <a:t>http://www.umiacs.umd.edu/~saif/WebDocs/sentimentMKZ.pdf</a:t>
            </a:r>
          </a:p>
          <a:p>
            <a:endParaRPr lang="en-CA" dirty="0"/>
          </a:p>
        </p:txBody>
      </p:sp>
      <p:sp>
        <p:nvSpPr>
          <p:cNvPr id="4" name="Slide Number Placeholder 3"/>
          <p:cNvSpPr>
            <a:spLocks noGrp="1"/>
          </p:cNvSpPr>
          <p:nvPr>
            <p:ph type="sldNum" sz="quarter" idx="10"/>
          </p:nvPr>
        </p:nvSpPr>
        <p:spPr/>
        <p:txBody>
          <a:bodyPr/>
          <a:lstStyle/>
          <a:p>
            <a:fld id="{2B6A515A-0131-4FF3-AF70-D26F6F7A4822}" type="slidenum">
              <a:rPr lang="en-CA" smtClean="0"/>
              <a:t>15</a:t>
            </a:fld>
            <a:endParaRPr lang="en-CA"/>
          </a:p>
        </p:txBody>
      </p:sp>
    </p:spTree>
    <p:extLst>
      <p:ext uri="{BB962C8B-B14F-4D97-AF65-F5344CB8AC3E}">
        <p14:creationId xmlns:p14="http://schemas.microsoft.com/office/powerpoint/2010/main" val="3992201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In the traditional model of the open educational resource as “textbooks to curricula, syllabi, lecture notes, assignments, tests, projects, audio, video and animation” it is difficult to think of an individual’s knowledge and understanding from any other perspective than that </a:t>
            </a:r>
            <a:r>
              <a:rPr lang="en-CA" sz="1200" kern="1200" dirty="0" err="1" smtClean="0">
                <a:solidFill>
                  <a:schemeClr val="tx1"/>
                </a:solidFill>
                <a:effectLst/>
                <a:latin typeface="+mn-lt"/>
                <a:ea typeface="+mn-ea"/>
                <a:cs typeface="+mn-cs"/>
              </a:rPr>
              <a:t>Friere</a:t>
            </a:r>
            <a:r>
              <a:rPr lang="en-CA" sz="1200" kern="1200" dirty="0" smtClean="0">
                <a:solidFill>
                  <a:schemeClr val="tx1"/>
                </a:solidFill>
                <a:effectLst/>
                <a:latin typeface="+mn-lt"/>
                <a:ea typeface="+mn-ea"/>
                <a:cs typeface="+mn-cs"/>
              </a:rPr>
              <a:t> called the “Banking” model of learning. Education “becomes an act of depositing, in which the students are the depositories and the teacher is the depositor. Instead of communicating, the teacher issues communiques and makes deposits which the students patiently receive, memorize, and repeat.”</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 major criticism of the banking model is that students cannot learn anything over and above what was taught. They cannot adapt the knowledge to their own context, they cannot understand the terms in their own way, and as </a:t>
            </a:r>
            <a:r>
              <a:rPr lang="en-CA" sz="1200" kern="1200" dirty="0" err="1" smtClean="0">
                <a:solidFill>
                  <a:schemeClr val="tx1"/>
                </a:solidFill>
                <a:effectLst/>
                <a:latin typeface="+mn-lt"/>
                <a:ea typeface="+mn-ea"/>
                <a:cs typeface="+mn-cs"/>
              </a:rPr>
              <a:t>Friere</a:t>
            </a:r>
            <a:r>
              <a:rPr lang="en-CA" sz="1200" kern="1200" dirty="0" smtClean="0">
                <a:solidFill>
                  <a:schemeClr val="tx1"/>
                </a:solidFill>
                <a:effectLst/>
                <a:latin typeface="+mn-lt"/>
                <a:ea typeface="+mn-ea"/>
                <a:cs typeface="+mn-cs"/>
              </a:rPr>
              <a:t> would argue, they are ultimately disempowered and oppressed by education, rather than liberated. “The banking approach to adult education, for example, will never propose to students that they critically consider reality… The "humanism" of the banking approach masks the effort to turn women and men into automatons -- the very negation of their ontological vocation to be more fully human.”</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http://www2.webster.edu/~corbetre/philosophy/education/freire/freire-2.html</a:t>
            </a:r>
          </a:p>
          <a:p>
            <a:endParaRPr lang="en-CA" dirty="0"/>
          </a:p>
        </p:txBody>
      </p:sp>
      <p:sp>
        <p:nvSpPr>
          <p:cNvPr id="4" name="Slide Number Placeholder 3"/>
          <p:cNvSpPr>
            <a:spLocks noGrp="1"/>
          </p:cNvSpPr>
          <p:nvPr>
            <p:ph type="sldNum" sz="quarter" idx="10"/>
          </p:nvPr>
        </p:nvSpPr>
        <p:spPr/>
        <p:txBody>
          <a:bodyPr/>
          <a:lstStyle/>
          <a:p>
            <a:fld id="{2B6A515A-0131-4FF3-AF70-D26F6F7A4822}" type="slidenum">
              <a:rPr lang="en-CA" smtClean="0"/>
              <a:t>16</a:t>
            </a:fld>
            <a:endParaRPr lang="en-CA"/>
          </a:p>
        </p:txBody>
      </p:sp>
    </p:spTree>
    <p:extLst>
      <p:ext uri="{BB962C8B-B14F-4D97-AF65-F5344CB8AC3E}">
        <p14:creationId xmlns:p14="http://schemas.microsoft.com/office/powerpoint/2010/main" val="772281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More seriously, however, is the picture of knowledge that results from a model of education based on the transmission of information. As the ‘banking’ metaphor suggests, this is a model based on an </a:t>
            </a:r>
            <a:r>
              <a:rPr lang="en-CA" sz="1200" i="1" kern="1200" dirty="0" smtClean="0">
                <a:solidFill>
                  <a:schemeClr val="tx1"/>
                </a:solidFill>
                <a:effectLst/>
                <a:latin typeface="+mn-lt"/>
                <a:ea typeface="+mn-ea"/>
                <a:cs typeface="+mn-cs"/>
              </a:rPr>
              <a:t>accumulation</a:t>
            </a:r>
            <a:r>
              <a:rPr lang="en-CA" sz="1200" kern="1200" dirty="0" smtClean="0">
                <a:solidFill>
                  <a:schemeClr val="tx1"/>
                </a:solidFill>
                <a:effectLst/>
                <a:latin typeface="+mn-lt"/>
                <a:ea typeface="+mn-ea"/>
                <a:cs typeface="+mn-cs"/>
              </a:rPr>
              <a:t> of facts – a person’s knowledge, in essence, could be reduced to an indefinitely long series of propositions (necessarily including rules and principles, because otherwise the complex and unplanned behaviours a person can undertake would be impossible).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Computationally, this is known as the physical symbol system hypothesis (PSSH), and it means that human understanding can be thought of literally as the manipulation of sentences and symbols, like a computer program. This perspective permeates educational theory today, and the pedagogy of open educational resources as carriers of (propositional) learning permeates our discussions and assumptions in the field (think of how often terms like ‘processing’ and ‘storage’ and ‘working memory’ are used).</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This approach additionally characterizes the management of open educational resources and learning resources generally. The very </a:t>
            </a:r>
            <a:r>
              <a:rPr lang="en-CA" sz="1200" i="1" kern="1200" dirty="0" smtClean="0">
                <a:solidFill>
                  <a:schemeClr val="tx1"/>
                </a:solidFill>
                <a:effectLst/>
                <a:latin typeface="+mn-lt"/>
                <a:ea typeface="+mn-ea"/>
                <a:cs typeface="+mn-cs"/>
              </a:rPr>
              <a:t>best</a:t>
            </a:r>
            <a:r>
              <a:rPr lang="en-CA" sz="1200" kern="1200" dirty="0" smtClean="0">
                <a:solidFill>
                  <a:schemeClr val="tx1"/>
                </a:solidFill>
                <a:effectLst/>
                <a:latin typeface="+mn-lt"/>
                <a:ea typeface="+mn-ea"/>
                <a:cs typeface="+mn-cs"/>
              </a:rPr>
              <a:t> an individual student is allowed is to have a ‘course library’ or ‘publications library’. There is no sense that they would do anything more complex with them that to read them, remember them, and maybe store them. </a:t>
            </a:r>
          </a:p>
          <a:p>
            <a:r>
              <a:rPr lang="en-CA" sz="1200" kern="1200" dirty="0" smtClean="0">
                <a:solidFill>
                  <a:schemeClr val="tx1"/>
                </a:solidFill>
                <a:effectLst/>
                <a:latin typeface="+mn-lt"/>
                <a:ea typeface="+mn-ea"/>
                <a:cs typeface="+mn-cs"/>
              </a:rPr>
              <a:t>http://ai.stanford.edu/~nilsson/OnlinePubs-Nils/PublishedPapers/pssh.pdf</a:t>
            </a:r>
          </a:p>
          <a:p>
            <a:endParaRPr lang="en-CA" dirty="0"/>
          </a:p>
        </p:txBody>
      </p:sp>
      <p:sp>
        <p:nvSpPr>
          <p:cNvPr id="4" name="Slide Number Placeholder 3"/>
          <p:cNvSpPr>
            <a:spLocks noGrp="1"/>
          </p:cNvSpPr>
          <p:nvPr>
            <p:ph type="sldNum" sz="quarter" idx="10"/>
          </p:nvPr>
        </p:nvSpPr>
        <p:spPr/>
        <p:txBody>
          <a:bodyPr/>
          <a:lstStyle/>
          <a:p>
            <a:fld id="{2B6A515A-0131-4FF3-AF70-D26F6F7A4822}" type="slidenum">
              <a:rPr lang="en-CA" smtClean="0"/>
              <a:t>17</a:t>
            </a:fld>
            <a:endParaRPr lang="en-CA"/>
          </a:p>
        </p:txBody>
      </p:sp>
    </p:spTree>
    <p:extLst>
      <p:ext uri="{BB962C8B-B14F-4D97-AF65-F5344CB8AC3E}">
        <p14:creationId xmlns:p14="http://schemas.microsoft.com/office/powerpoint/2010/main" val="529261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We view knowledge differently, and this difference extends to the core of LPSS design. While objects and artifacts may be stored off to the side in a library, the core of LPSS takes the entities identified by RRN and stores the references to them in a graph database. There are various graph database engines available, though we have been building our own in order to understand the functionality we require.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What is a graph database? “A graph database stores connections as first class citizens, readily available for any “join-like” navigation operation. Accessing those already persistent connections is an efficient, constant-time operation and allows you to quickly traverse millions of connections per second per core.” (Ibid)</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There are many reasons to represent an individual’s data in a graph database. Here are a couple:</a:t>
            </a:r>
          </a:p>
          <a:p>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A graph database does not require predefined entities. This means we do not have to know in advance everything a student is going to need; we add entities, properties and relations as they are encountered.</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A graph database supports </a:t>
            </a:r>
            <a:r>
              <a:rPr lang="en-CA" sz="1200" i="1" kern="1200" dirty="0" smtClean="0">
                <a:solidFill>
                  <a:schemeClr val="tx1"/>
                </a:solidFill>
                <a:effectLst/>
                <a:latin typeface="+mn-lt"/>
                <a:ea typeface="+mn-ea"/>
                <a:cs typeface="+mn-cs"/>
              </a:rPr>
              <a:t>distributed representation</a:t>
            </a:r>
            <a:r>
              <a:rPr lang="en-CA" sz="1200" kern="1200" dirty="0" smtClean="0">
                <a:solidFill>
                  <a:schemeClr val="tx1"/>
                </a:solidFill>
                <a:effectLst/>
                <a:latin typeface="+mn-lt"/>
                <a:ea typeface="+mn-ea"/>
                <a:cs typeface="+mn-cs"/>
              </a:rPr>
              <a:t>. What that means is that a concept is not represented as a series of self-contained sentences, but rather, as a set of connections throughout the graph. </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A graph database recognizes context and connections. What someone knows about plaster might influence their thoughts about European cities. In a graph database, these concepts overlap, and an event changing the state of one, also changes the state of another</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A graph database can be deeply personal. Each person experiences a unique set of entities and relations between them; though the symbols and images representing concepts may be used in common with other people, a graph database embodies the fact that each person’s understanding of these is individual</a:t>
            </a:r>
          </a:p>
          <a:p>
            <a:pPr lvl="0"/>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In LPSS, each person has their own graph database containing all the entities and relations they have encountered over a lifetime of learning. The graph database contains references to analyses of the open educational resources they have encountered, but also any other content related to their learning and development. Each person’s graph is individual, personal and private, just like their own thoughts and ideas.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http://neo4j.com/developer/graph-database/</a:t>
            </a:r>
          </a:p>
          <a:p>
            <a:r>
              <a:rPr lang="en-CA" sz="1200" kern="1200" dirty="0" smtClean="0">
                <a:solidFill>
                  <a:schemeClr val="tx1"/>
                </a:solidFill>
                <a:effectLst/>
                <a:latin typeface="+mn-lt"/>
                <a:ea typeface="+mn-ea"/>
                <a:cs typeface="+mn-cs"/>
              </a:rPr>
              <a:t>http://www.slideshare.net/maxdemarzi/introduction-to-graph-databases-12735789?related=1</a:t>
            </a:r>
          </a:p>
          <a:p>
            <a:r>
              <a:rPr lang="en-CA" sz="1200" kern="1200" dirty="0" smtClean="0">
                <a:solidFill>
                  <a:schemeClr val="tx1"/>
                </a:solidFill>
                <a:effectLst/>
                <a:latin typeface="+mn-lt"/>
                <a:ea typeface="+mn-ea"/>
                <a:cs typeface="+mn-cs"/>
              </a:rPr>
              <a:t>http://www.computerweekly.com/feature/Whiteboard-it-the-power-of-graph-databases</a:t>
            </a:r>
          </a:p>
          <a:p>
            <a:endParaRPr lang="en-CA" dirty="0"/>
          </a:p>
        </p:txBody>
      </p:sp>
      <p:sp>
        <p:nvSpPr>
          <p:cNvPr id="4" name="Slide Number Placeholder 3"/>
          <p:cNvSpPr>
            <a:spLocks noGrp="1"/>
          </p:cNvSpPr>
          <p:nvPr>
            <p:ph type="sldNum" sz="quarter" idx="10"/>
          </p:nvPr>
        </p:nvSpPr>
        <p:spPr/>
        <p:txBody>
          <a:bodyPr/>
          <a:lstStyle/>
          <a:p>
            <a:fld id="{2B6A515A-0131-4FF3-AF70-D26F6F7A4822}" type="slidenum">
              <a:rPr lang="en-CA" smtClean="0"/>
              <a:t>18</a:t>
            </a:fld>
            <a:endParaRPr lang="en-CA"/>
          </a:p>
        </p:txBody>
      </p:sp>
    </p:spTree>
    <p:extLst>
      <p:ext uri="{BB962C8B-B14F-4D97-AF65-F5344CB8AC3E}">
        <p14:creationId xmlns:p14="http://schemas.microsoft.com/office/powerpoint/2010/main" val="2333011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Understanding the use of the OER in this way changes how we think about OERs – and educational resources generally – as resources in the support of learning. As currently conceived, each OER forms a part of a narrative structure, the sum total of which constitutes the content required to learn a discipline or skill. The ‘quality’ of a resource is related to how well it presents that educational content and how reliably it stimulates the memory of relevant facts or procedures, or competency in a given technique or skill.</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A typical list of quality metrics (these can become complex and detailed) is offered by Wayne Macintosh: “The quality of learning resources is usually determined using the following lenses:</a:t>
            </a:r>
          </a:p>
          <a:p>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Accuracy</a:t>
            </a:r>
          </a:p>
          <a:p>
            <a:pPr lvl="0"/>
            <a:r>
              <a:rPr lang="en-CA" sz="1200" kern="1200" dirty="0" smtClean="0">
                <a:solidFill>
                  <a:schemeClr val="tx1"/>
                </a:solidFill>
                <a:effectLst/>
                <a:latin typeface="+mn-lt"/>
                <a:ea typeface="+mn-ea"/>
                <a:cs typeface="+mn-cs"/>
              </a:rPr>
              <a:t>Reputation of author/institution</a:t>
            </a:r>
          </a:p>
          <a:p>
            <a:pPr lvl="0"/>
            <a:r>
              <a:rPr lang="en-CA" sz="1200" kern="1200" dirty="0" smtClean="0">
                <a:solidFill>
                  <a:schemeClr val="tx1"/>
                </a:solidFill>
                <a:effectLst/>
                <a:latin typeface="+mn-lt"/>
                <a:ea typeface="+mn-ea"/>
                <a:cs typeface="+mn-cs"/>
              </a:rPr>
              <a:t>Standard of technical production </a:t>
            </a:r>
          </a:p>
          <a:p>
            <a:pPr lvl="0"/>
            <a:r>
              <a:rPr lang="en-CA" sz="1200" kern="1200" dirty="0" smtClean="0">
                <a:solidFill>
                  <a:schemeClr val="tx1"/>
                </a:solidFill>
                <a:effectLst/>
                <a:latin typeface="+mn-lt"/>
                <a:ea typeface="+mn-ea"/>
                <a:cs typeface="+mn-cs"/>
              </a:rPr>
              <a:t>Accessibility </a:t>
            </a:r>
          </a:p>
          <a:p>
            <a:pPr lvl="0"/>
            <a:r>
              <a:rPr lang="en-CA" sz="1200" kern="1200" dirty="0" smtClean="0">
                <a:solidFill>
                  <a:schemeClr val="tx1"/>
                </a:solidFill>
                <a:effectLst/>
                <a:latin typeface="+mn-lt"/>
                <a:ea typeface="+mn-ea"/>
                <a:cs typeface="+mn-cs"/>
              </a:rPr>
              <a:t>Fitness for purpose.”</a:t>
            </a:r>
          </a:p>
          <a:p>
            <a:r>
              <a:rPr lang="en-CA" sz="1200" kern="1200" dirty="0" smtClean="0">
                <a:solidFill>
                  <a:schemeClr val="tx1"/>
                </a:solidFill>
                <a:effectLst/>
                <a:latin typeface="+mn-lt"/>
                <a:ea typeface="+mn-ea"/>
                <a:cs typeface="+mn-cs"/>
              </a:rPr>
              <a:t>https://openeducationalresources.pbworks.com/w/page/24838164/Quality%20considerations</a:t>
            </a:r>
          </a:p>
          <a:p>
            <a:endParaRPr lang="en-CA" dirty="0"/>
          </a:p>
        </p:txBody>
      </p:sp>
      <p:sp>
        <p:nvSpPr>
          <p:cNvPr id="4" name="Slide Number Placeholder 3"/>
          <p:cNvSpPr>
            <a:spLocks noGrp="1"/>
          </p:cNvSpPr>
          <p:nvPr>
            <p:ph type="sldNum" sz="quarter" idx="10"/>
          </p:nvPr>
        </p:nvSpPr>
        <p:spPr/>
        <p:txBody>
          <a:bodyPr/>
          <a:lstStyle/>
          <a:p>
            <a:fld id="{2B6A515A-0131-4FF3-AF70-D26F6F7A4822}" type="slidenum">
              <a:rPr lang="en-CA" smtClean="0"/>
              <a:t>19</a:t>
            </a:fld>
            <a:endParaRPr lang="en-CA"/>
          </a:p>
        </p:txBody>
      </p:sp>
    </p:spTree>
    <p:extLst>
      <p:ext uri="{BB962C8B-B14F-4D97-AF65-F5344CB8AC3E}">
        <p14:creationId xmlns:p14="http://schemas.microsoft.com/office/powerpoint/2010/main" val="2756948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The difficulty of such a quality metric is that </a:t>
            </a:r>
            <a:r>
              <a:rPr lang="en-CA" sz="1200" i="1" kern="1200" dirty="0" smtClean="0">
                <a:solidFill>
                  <a:schemeClr val="tx1"/>
                </a:solidFill>
                <a:effectLst/>
                <a:latin typeface="+mn-lt"/>
                <a:ea typeface="+mn-ea"/>
                <a:cs typeface="+mn-cs"/>
              </a:rPr>
              <a:t>none</a:t>
            </a:r>
            <a:r>
              <a:rPr lang="en-CA" sz="1200" kern="1200" dirty="0" smtClean="0">
                <a:solidFill>
                  <a:schemeClr val="tx1"/>
                </a:solidFill>
                <a:effectLst/>
                <a:latin typeface="+mn-lt"/>
                <a:ea typeface="+mn-ea"/>
                <a:cs typeface="+mn-cs"/>
              </a:rPr>
              <a:t> of these can be determined independently; it is only by subjective the resource to the greater weight or a larger knowledge graph that we can even begin to assess any of these. ‘Reputation’, for example, is a standard that varies from place to place, person to person. ‘Technical production’ will be influenced not only by tastes and preference but also by accessibility requirements.</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Indeed, it is arguable that it is impossible to determine </a:t>
            </a:r>
            <a:r>
              <a:rPr lang="en-CA" sz="1200" i="1" kern="1200" dirty="0" smtClean="0">
                <a:solidFill>
                  <a:schemeClr val="tx1"/>
                </a:solidFill>
                <a:effectLst/>
                <a:latin typeface="+mn-lt"/>
                <a:ea typeface="+mn-ea"/>
                <a:cs typeface="+mn-cs"/>
              </a:rPr>
              <a:t>a priori</a:t>
            </a:r>
            <a:r>
              <a:rPr lang="en-CA" sz="1200" kern="1200" dirty="0" smtClean="0">
                <a:solidFill>
                  <a:schemeClr val="tx1"/>
                </a:solidFill>
                <a:effectLst/>
                <a:latin typeface="+mn-lt"/>
                <a:ea typeface="+mn-ea"/>
                <a:cs typeface="+mn-cs"/>
              </a:rPr>
              <a:t> whether a resource is ‘quality’ or not (though perhaps with decades of experience we may eventually draw some inferences). Ultimately, with Mill, we have to say, “The only proof capable of being given that an object is visible, is that people actually see it. The only proof that a sound is audible, is that people hear it: and so of the other sources of our experience. In like manner, I apprehend, the sole evidence it is possible to produce that anything is desirable, is that people do actually desire it.”</a:t>
            </a:r>
          </a:p>
          <a:p>
            <a:r>
              <a:rPr lang="en-CA" sz="1200" kern="1200" dirty="0" smtClean="0">
                <a:solidFill>
                  <a:schemeClr val="tx1"/>
                </a:solidFill>
                <a:effectLst/>
                <a:latin typeface="+mn-lt"/>
                <a:ea typeface="+mn-ea"/>
                <a:cs typeface="+mn-cs"/>
              </a:rPr>
              <a:t>https://www.gutenberg.org/files/11224/11224-h/11224-h.htm</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6A515A-0131-4FF3-AF70-D26F6F7A4822}" type="slidenum">
              <a:rPr lang="en-CA" smtClean="0"/>
              <a:t>20</a:t>
            </a:fld>
            <a:endParaRPr lang="en-CA"/>
          </a:p>
        </p:txBody>
      </p:sp>
    </p:spTree>
    <p:extLst>
      <p:ext uri="{BB962C8B-B14F-4D97-AF65-F5344CB8AC3E}">
        <p14:creationId xmlns:p14="http://schemas.microsoft.com/office/powerpoint/2010/main" val="1092708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Why do I ask you to think of them this way? In part, it’s because I think that’s how they’re used. But more importantly, it forces us to think about how they </a:t>
            </a:r>
            <a:r>
              <a:rPr lang="en-CA" sz="1200" i="1" kern="1200" dirty="0" smtClean="0">
                <a:solidFill>
                  <a:schemeClr val="tx1"/>
                </a:solidFill>
                <a:effectLst/>
                <a:latin typeface="+mn-lt"/>
                <a:ea typeface="+mn-ea"/>
                <a:cs typeface="+mn-cs"/>
              </a:rPr>
              <a:t>can</a:t>
            </a:r>
            <a:r>
              <a:rPr lang="en-CA" sz="1200" kern="1200" dirty="0" smtClean="0">
                <a:solidFill>
                  <a:schemeClr val="tx1"/>
                </a:solidFill>
                <a:effectLst/>
                <a:latin typeface="+mn-lt"/>
                <a:ea typeface="+mn-ea"/>
                <a:cs typeface="+mn-cs"/>
              </a:rPr>
              <a:t> be used.</a:t>
            </a: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6A515A-0131-4FF3-AF70-D26F6F7A4822}" type="slidenum">
              <a:rPr lang="en-CA" smtClean="0"/>
              <a:t>3</a:t>
            </a:fld>
            <a:endParaRPr lang="en-CA"/>
          </a:p>
        </p:txBody>
      </p:sp>
    </p:spTree>
    <p:extLst>
      <p:ext uri="{BB962C8B-B14F-4D97-AF65-F5344CB8AC3E}">
        <p14:creationId xmlns:p14="http://schemas.microsoft.com/office/powerpoint/2010/main" val="141529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In a paper I presented to the OECD a decade ago on sustainability models for open educational resources I argued that the only sustainable model for OERs was to have then created and consumed by the same people, the students themselves.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“OERs may be supported using what might be called a co-producer model, where the consumers of the resources take an active hand in their production. Such an approach is more likely to depend on decentralized management (if it is managed at all), may involve numerous partnerships, and may involve volunteer contributors.” (Ibid)</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In traditional education the typical approach to learning is to stop other activities, to go to a classroom or learning centre, to focus on learning a specific body of content, and then return to one’s ordinary life some days or some years later.</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In LPSS we have focused on this as an undesirable and overly expensive approach to learning, and as the name of the program – “learning and performance support systems” – suggests, prefer to relocate the context of learning to authentic environments in this a person is attempting to meet some objective or complete a task (indeed, as Jay Cross says, in informal learning “the motivation level of the learner. Informal learning occurs when knowledge or a skill is needed in order to execute or perform a task. This means that the commitment of the learner is at the highest possible level as it is the inner drive that initiates the learning process. Also, learning takes place in connection to a specific situation or task.”)</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What we find when we approach learning this way is that a person’s ‘learning environment’ extends to include a wider social network or community. This is the source of Etienne Wenger’s ‘communities of practice’, referenced earlier. In almost any domain one cares to consider, there is an active and engaged network of interested people exchanging information and resources on the internet.</a:t>
            </a:r>
          </a:p>
          <a:p>
            <a:endParaRPr lang="en-CA"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These</a:t>
            </a:r>
            <a:r>
              <a:rPr lang="en-CA" sz="1200" kern="1200" dirty="0" smtClean="0">
                <a:solidFill>
                  <a:schemeClr val="tx1"/>
                </a:solidFill>
                <a:effectLst/>
                <a:latin typeface="+mn-lt"/>
                <a:ea typeface="+mn-ea"/>
                <a:cs typeface="+mn-cs"/>
              </a:rPr>
              <a:t> are the real open educational resources. These are the source of what is probably most learning in the world (it would be interesting to see a study evaluating the scale and pervasiveness of unauthoritative learning resources and support). Even some of the projects which have become paradigms of the open education movement, such as Khan Academy, began life this way.</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http://www.oecd.org/edu/ceri/36781698.pdf</a:t>
            </a:r>
          </a:p>
          <a:p>
            <a:r>
              <a:rPr lang="en-CA" sz="1200" kern="1200" dirty="0" smtClean="0">
                <a:solidFill>
                  <a:schemeClr val="tx1"/>
                </a:solidFill>
                <a:effectLst/>
                <a:latin typeface="+mn-lt"/>
                <a:ea typeface="+mn-ea"/>
                <a:cs typeface="+mn-cs"/>
              </a:rPr>
              <a:t>http://www.webanywhere.org/blog/informal-learning-vs-formal-learning-in-businesses-interview-with-jay-cross/</a:t>
            </a:r>
          </a:p>
          <a:p>
            <a:r>
              <a:rPr lang="en-CA" sz="1200" kern="1200" dirty="0" smtClean="0">
                <a:solidFill>
                  <a:schemeClr val="tx1"/>
                </a:solidFill>
                <a:effectLst/>
                <a:latin typeface="+mn-lt"/>
                <a:ea typeface="+mn-ea"/>
                <a:cs typeface="+mn-cs"/>
              </a:rPr>
              <a:t>http://wenger-trayner.com/theory/</a:t>
            </a:r>
          </a:p>
          <a:p>
            <a:r>
              <a:rPr lang="en-CA" sz="1200" kern="1200" dirty="0" smtClean="0">
                <a:solidFill>
                  <a:schemeClr val="tx1"/>
                </a:solidFill>
                <a:effectLst/>
                <a:latin typeface="+mn-lt"/>
                <a:ea typeface="+mn-ea"/>
                <a:cs typeface="+mn-cs"/>
              </a:rPr>
              <a:t>http://www.forbes.com/sites/michaelnoer/2012/11/02/one-man-one-computer-10-million-students-how-khan-academy-is-reinventing-education/</a:t>
            </a:r>
          </a:p>
          <a:p>
            <a:endParaRPr lang="en-CA" dirty="0"/>
          </a:p>
        </p:txBody>
      </p:sp>
      <p:sp>
        <p:nvSpPr>
          <p:cNvPr id="4" name="Slide Number Placeholder 3"/>
          <p:cNvSpPr>
            <a:spLocks noGrp="1"/>
          </p:cNvSpPr>
          <p:nvPr>
            <p:ph type="sldNum" sz="quarter" idx="10"/>
          </p:nvPr>
        </p:nvSpPr>
        <p:spPr/>
        <p:txBody>
          <a:bodyPr/>
          <a:lstStyle/>
          <a:p>
            <a:fld id="{2B6A515A-0131-4FF3-AF70-D26F6F7A4822}" type="slidenum">
              <a:rPr lang="en-CA" smtClean="0"/>
              <a:t>21</a:t>
            </a:fld>
            <a:endParaRPr lang="en-CA"/>
          </a:p>
        </p:txBody>
      </p:sp>
    </p:spTree>
    <p:extLst>
      <p:ext uri="{BB962C8B-B14F-4D97-AF65-F5344CB8AC3E}">
        <p14:creationId xmlns:p14="http://schemas.microsoft.com/office/powerpoint/2010/main" val="2274078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The development of performance support resources (PSRs) is not the same as the development of formal learning resources. Because these are accessed at the point of need, PSRs need to be convenient, user-friendly and relevant. This means many of the traditional stages of a learning event – gaining attention, assessment, etc. – are often absent. A person needing performance support will attend to the learning for only a short time, preferring to apply what was found immediately and to get back on task.</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Performance support at the point of need is one stage in what can be described as a four stage process. In this process, the objective is not to provide the student with a body of knowledge to remember, but rather, to maximize the effectiveness of the performance support when it is needed. The steps (from Marty </a:t>
            </a:r>
            <a:r>
              <a:rPr lang="en-CA" sz="1200" kern="1200" dirty="0" err="1" smtClean="0">
                <a:solidFill>
                  <a:schemeClr val="tx1"/>
                </a:solidFill>
                <a:effectLst/>
                <a:latin typeface="+mn-lt"/>
                <a:ea typeface="+mn-ea"/>
                <a:cs typeface="+mn-cs"/>
              </a:rPr>
              <a:t>Rosenheck</a:t>
            </a:r>
            <a:r>
              <a:rPr lang="en-CA" sz="1200" kern="1200" dirty="0" smtClean="0">
                <a:solidFill>
                  <a:schemeClr val="tx1"/>
                </a:solidFill>
                <a:effectLst/>
                <a:latin typeface="+mn-lt"/>
                <a:ea typeface="+mn-ea"/>
                <a:cs typeface="+mn-cs"/>
              </a:rPr>
              <a:t>) are as follows:</a:t>
            </a:r>
          </a:p>
          <a:p>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Scenario-based learning – models and practice in simulations – long before</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Planning, refreshing, running through demonstrations – right before</a:t>
            </a:r>
          </a:p>
          <a:p>
            <a:pPr lvl="0"/>
            <a:r>
              <a:rPr lang="en-CA" sz="1200" kern="1200" dirty="0" smtClean="0">
                <a:solidFill>
                  <a:schemeClr val="tx1"/>
                </a:solidFill>
                <a:effectLst/>
                <a:latin typeface="+mn-lt"/>
                <a:ea typeface="+mn-ea"/>
                <a:cs typeface="+mn-cs"/>
              </a:rPr>
              <a:t>Decision and activity support – during</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Action review and reflection –after</a:t>
            </a:r>
          </a:p>
          <a:p>
            <a:pPr lvl="0"/>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http://elearningindustry.com/performance-support-more-than-just-training</a:t>
            </a:r>
          </a:p>
          <a:p>
            <a:r>
              <a:rPr lang="en-CA" sz="1200" kern="1200" dirty="0" smtClean="0">
                <a:solidFill>
                  <a:schemeClr val="tx1"/>
                </a:solidFill>
                <a:effectLst/>
                <a:latin typeface="+mn-lt"/>
                <a:ea typeface="+mn-ea"/>
                <a:cs typeface="+mn-cs"/>
              </a:rPr>
              <a:t>http://www.cognitiveadvisors.com/resources/mobile-performance-support-design-principles</a:t>
            </a:r>
          </a:p>
          <a:p>
            <a:endParaRPr lang="en-CA" dirty="0"/>
          </a:p>
        </p:txBody>
      </p:sp>
      <p:sp>
        <p:nvSpPr>
          <p:cNvPr id="4" name="Slide Number Placeholder 3"/>
          <p:cNvSpPr>
            <a:spLocks noGrp="1"/>
          </p:cNvSpPr>
          <p:nvPr>
            <p:ph type="sldNum" sz="quarter" idx="10"/>
          </p:nvPr>
        </p:nvSpPr>
        <p:spPr/>
        <p:txBody>
          <a:bodyPr/>
          <a:lstStyle/>
          <a:p>
            <a:fld id="{2B6A515A-0131-4FF3-AF70-D26F6F7A4822}" type="slidenum">
              <a:rPr lang="en-CA" smtClean="0"/>
              <a:t>22</a:t>
            </a:fld>
            <a:endParaRPr lang="en-CA"/>
          </a:p>
        </p:txBody>
      </p:sp>
    </p:spTree>
    <p:extLst>
      <p:ext uri="{BB962C8B-B14F-4D97-AF65-F5344CB8AC3E}">
        <p14:creationId xmlns:p14="http://schemas.microsoft.com/office/powerpoint/2010/main" val="3041470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In the case of personal learning, the resources produced in the fourth step feed back into the first three steps. Two key activities take place (with respect to the resources) at this step. First, the resources that were used to prepare for performance support are reviewed, and either endorsed or critiques. Second, the process of review and reflection results in the creation of </a:t>
            </a:r>
            <a:r>
              <a:rPr lang="en-CA" sz="1200" i="1" kern="1200" dirty="0" smtClean="0">
                <a:solidFill>
                  <a:schemeClr val="tx1"/>
                </a:solidFill>
                <a:effectLst/>
                <a:latin typeface="+mn-lt"/>
                <a:ea typeface="+mn-ea"/>
                <a:cs typeface="+mn-cs"/>
              </a:rPr>
              <a:t>new</a:t>
            </a:r>
            <a:r>
              <a:rPr lang="en-CA" sz="1200" kern="1200" dirty="0" smtClean="0">
                <a:solidFill>
                  <a:schemeClr val="tx1"/>
                </a:solidFill>
                <a:effectLst/>
                <a:latin typeface="+mn-lt"/>
                <a:ea typeface="+mn-ea"/>
                <a:cs typeface="+mn-cs"/>
              </a:rPr>
              <a:t> resources which feed back into the performance support system. </a:t>
            </a:r>
            <a:r>
              <a:rPr lang="en-CA" sz="1200" kern="1200" dirty="0" err="1" smtClean="0">
                <a:solidFill>
                  <a:schemeClr val="tx1"/>
                </a:solidFill>
                <a:effectLst/>
                <a:latin typeface="+mn-lt"/>
                <a:ea typeface="+mn-ea"/>
                <a:cs typeface="+mn-cs"/>
              </a:rPr>
              <a:t>Rosenheck</a:t>
            </a:r>
            <a:r>
              <a:rPr lang="en-CA" sz="1200" kern="1200" dirty="0" smtClean="0">
                <a:solidFill>
                  <a:schemeClr val="tx1"/>
                </a:solidFill>
                <a:effectLst/>
                <a:latin typeface="+mn-lt"/>
                <a:ea typeface="+mn-ea"/>
                <a:cs typeface="+mn-cs"/>
              </a:rPr>
              <a:t> diagrams the process as follows:</a:t>
            </a:r>
          </a:p>
          <a:p>
            <a:endParaRPr lang="en-CA" dirty="0"/>
          </a:p>
        </p:txBody>
      </p:sp>
      <p:sp>
        <p:nvSpPr>
          <p:cNvPr id="4" name="Slide Number Placeholder 3"/>
          <p:cNvSpPr>
            <a:spLocks noGrp="1"/>
          </p:cNvSpPr>
          <p:nvPr>
            <p:ph type="sldNum" sz="quarter" idx="10"/>
          </p:nvPr>
        </p:nvSpPr>
        <p:spPr/>
        <p:txBody>
          <a:bodyPr/>
          <a:lstStyle/>
          <a:p>
            <a:fld id="{2B6A515A-0131-4FF3-AF70-D26F6F7A4822}" type="slidenum">
              <a:rPr lang="en-CA" smtClean="0"/>
              <a:t>23</a:t>
            </a:fld>
            <a:endParaRPr lang="en-CA"/>
          </a:p>
        </p:txBody>
      </p:sp>
    </p:spTree>
    <p:extLst>
      <p:ext uri="{BB962C8B-B14F-4D97-AF65-F5344CB8AC3E}">
        <p14:creationId xmlns:p14="http://schemas.microsoft.com/office/powerpoint/2010/main" val="1599824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In a production and learning environment, the concept is sometimes referred to as ‘working openly’ or ‘working out loud’. John Stepper writes, “Working Out Loud starts with making your work visible in such a way that it might help others. When you do that – when you work in a more open, connected way – you can build a purposeful network that makes you more effective and provides access to more opportunities.”</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http://johnstepper.com/2014/01/04/the-5-elements-of-working-out-loud/</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6A515A-0131-4FF3-AF70-D26F6F7A4822}" type="slidenum">
              <a:rPr lang="en-CA" smtClean="0"/>
              <a:t>24</a:t>
            </a:fld>
            <a:endParaRPr lang="en-CA"/>
          </a:p>
        </p:txBody>
      </p:sp>
    </p:spTree>
    <p:extLst>
      <p:ext uri="{BB962C8B-B14F-4D97-AF65-F5344CB8AC3E}">
        <p14:creationId xmlns:p14="http://schemas.microsoft.com/office/powerpoint/2010/main" val="1623587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The Advance Distributed Learning PAL project makes clear the constituent elements of an effective recommendation system. They are asking for the following:</a:t>
            </a:r>
          </a:p>
          <a:p>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customized content, a transparent user interface, persistent internet access</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tracking learner experiences, adapting content, and integrating social media</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knowledge and information capable of being shared across the environment</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user’s profile, learning attributes, and competencies to provide a tailored, personalized experience</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integrated with the physical world into a mixed reality learning suite</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design and assessment principles for the next-generation learner</a:t>
            </a:r>
          </a:p>
          <a:p>
            <a:pPr lvl="0"/>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From this description it is evident that the point-of-learning support is engaged as much in the </a:t>
            </a:r>
            <a:r>
              <a:rPr lang="en-CA" sz="1200" i="1" kern="1200" dirty="0" smtClean="0">
                <a:solidFill>
                  <a:schemeClr val="tx1"/>
                </a:solidFill>
                <a:effectLst/>
                <a:latin typeface="+mn-lt"/>
                <a:ea typeface="+mn-ea"/>
                <a:cs typeface="+mn-cs"/>
              </a:rPr>
              <a:t>collecting</a:t>
            </a:r>
            <a:r>
              <a:rPr lang="en-CA" sz="1200" kern="1200" dirty="0" smtClean="0">
                <a:solidFill>
                  <a:schemeClr val="tx1"/>
                </a:solidFill>
                <a:effectLst/>
                <a:latin typeface="+mn-lt"/>
                <a:ea typeface="+mn-ea"/>
                <a:cs typeface="+mn-cs"/>
              </a:rPr>
              <a:t> of information as it is in the dissemination of information. This collection of information is vital both to provide raw materials for the recommendation of learning resources, and also to support the creation of new learning resources.</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http://www.adlnet.org/adl-initiative-baa-new-submission-window-open-for-personal-assistant-for-learning-pal-proposals-2/index.html</a:t>
            </a:r>
          </a:p>
          <a:p>
            <a:r>
              <a:rPr lang="en-CA" sz="1200" kern="1200" dirty="0" smtClean="0">
                <a:solidFill>
                  <a:schemeClr val="tx1"/>
                </a:solidFill>
                <a:effectLst/>
                <a:latin typeface="+mn-lt"/>
                <a:ea typeface="+mn-ea"/>
                <a:cs typeface="+mn-cs"/>
              </a:rPr>
              <a:t>http://www.slideshare.net/damonregan/regan-tla-infrastructureforfutureoflearningsintice2013</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6A515A-0131-4FF3-AF70-D26F6F7A4822}" type="slidenum">
              <a:rPr lang="en-CA" smtClean="0"/>
              <a:t>25</a:t>
            </a:fld>
            <a:endParaRPr lang="en-CA"/>
          </a:p>
        </p:txBody>
      </p:sp>
    </p:spTree>
    <p:extLst>
      <p:ext uri="{BB962C8B-B14F-4D97-AF65-F5344CB8AC3E}">
        <p14:creationId xmlns:p14="http://schemas.microsoft.com/office/powerpoint/2010/main" val="3433474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Accordingly, in LPSS two major components are employed in order to support the reuse and generation of educational resources. </a:t>
            </a:r>
          </a:p>
          <a:p>
            <a:endParaRPr lang="en-CA" sz="1200" b="0" kern="1200" dirty="0" smtClean="0">
              <a:solidFill>
                <a:schemeClr val="tx1"/>
              </a:solidFill>
              <a:effectLst/>
              <a:latin typeface="+mn-lt"/>
              <a:ea typeface="+mn-ea"/>
              <a:cs typeface="+mn-cs"/>
            </a:endParaRPr>
          </a:p>
          <a:p>
            <a:r>
              <a:rPr lang="en-CA" sz="1200" b="0" kern="1200" dirty="0" smtClean="0">
                <a:solidFill>
                  <a:schemeClr val="tx1"/>
                </a:solidFill>
                <a:effectLst/>
                <a:latin typeface="+mn-lt"/>
                <a:ea typeface="+mn-ea"/>
                <a:cs typeface="+mn-cs"/>
              </a:rPr>
              <a:t>The first is the Personal Learning Record (PLR), which gathers </a:t>
            </a:r>
            <a:r>
              <a:rPr lang="en-CA" sz="1200" kern="1200" dirty="0" smtClean="0">
                <a:solidFill>
                  <a:schemeClr val="tx1"/>
                </a:solidFill>
                <a:effectLst/>
                <a:latin typeface="+mn-lt"/>
                <a:ea typeface="+mn-ea"/>
                <a:cs typeface="+mn-cs"/>
              </a:rPr>
              <a:t>information and provides a unique personal storage of the following:</a:t>
            </a:r>
          </a:p>
          <a:p>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activity logs, created through interactions with external resources, stored as elements of the graph database, and imported and exported from external systems using a subject-verb-object language like </a:t>
            </a:r>
            <a:r>
              <a:rPr lang="en-CA" sz="1200" kern="1200" dirty="0" err="1" smtClean="0">
                <a:solidFill>
                  <a:schemeClr val="tx1"/>
                </a:solidFill>
                <a:effectLst/>
                <a:latin typeface="+mn-lt"/>
                <a:ea typeface="+mn-ea"/>
                <a:cs typeface="+mn-cs"/>
              </a:rPr>
              <a:t>xAPI</a:t>
            </a:r>
            <a:endParaRPr lang="en-CA" sz="1200" kern="1200" dirty="0" smtClean="0">
              <a:solidFill>
                <a:schemeClr val="tx1"/>
              </a:solidFill>
              <a:effectLst/>
              <a:latin typeface="+mn-lt"/>
              <a:ea typeface="+mn-ea"/>
              <a:cs typeface="+mn-cs"/>
            </a:endParaRP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a personal portfolio of works and artifacts; these are created by the user in the course of work and learning experiences, and include everything from papers and texts, artwork, videos and recordings of performance, messages and communications, and more</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a collection of certificates and achievements, including for example the persons collection of badges awarded by various systems, certificates and credentials verified or authenticated by third party agencies, records of courses completed and challenges achieved</a:t>
            </a:r>
          </a:p>
          <a:p>
            <a:pPr lvl="0"/>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 </a:t>
            </a:r>
            <a:r>
              <a:rPr lang="en-CA" sz="1200" i="1" kern="1200" dirty="0" smtClean="0">
                <a:solidFill>
                  <a:schemeClr val="tx1"/>
                </a:solidFill>
                <a:effectLst/>
                <a:latin typeface="+mn-lt"/>
                <a:ea typeface="+mn-ea"/>
                <a:cs typeface="+mn-cs"/>
              </a:rPr>
              <a:t>production</a:t>
            </a:r>
            <a:r>
              <a:rPr lang="en-CA" sz="1200" kern="1200" dirty="0" smtClean="0">
                <a:solidFill>
                  <a:schemeClr val="tx1"/>
                </a:solidFill>
                <a:effectLst/>
                <a:latin typeface="+mn-lt"/>
                <a:ea typeface="+mn-ea"/>
                <a:cs typeface="+mn-cs"/>
              </a:rPr>
              <a:t> of open educational resources is therefore enabled as a part of learning assistance provided at point of need, and the authoring typically takes place during the action review and reflection stage. This stage is probably one of the more important </a:t>
            </a:r>
            <a:r>
              <a:rPr lang="en-CA" sz="1200" i="1" kern="1200" dirty="0" smtClean="0">
                <a:solidFill>
                  <a:schemeClr val="tx1"/>
                </a:solidFill>
                <a:effectLst/>
                <a:latin typeface="+mn-lt"/>
                <a:ea typeface="+mn-ea"/>
                <a:cs typeface="+mn-cs"/>
              </a:rPr>
              <a:t>learning</a:t>
            </a:r>
            <a:r>
              <a:rPr lang="en-CA" sz="1200" kern="1200" dirty="0" smtClean="0">
                <a:solidFill>
                  <a:schemeClr val="tx1"/>
                </a:solidFill>
                <a:effectLst/>
                <a:latin typeface="+mn-lt"/>
                <a:ea typeface="+mn-ea"/>
                <a:cs typeface="+mn-cs"/>
              </a:rPr>
              <a:t> interventions a learning support system can make, because it is the reflection on practice that creates feedback mechanisms.</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http://ijebcm.brookes.ac.uk/documents/vol02issue1-paper-04.pdf</a:t>
            </a:r>
          </a:p>
          <a:p>
            <a:endParaRPr lang="en-CA" dirty="0"/>
          </a:p>
        </p:txBody>
      </p:sp>
      <p:sp>
        <p:nvSpPr>
          <p:cNvPr id="4" name="Slide Number Placeholder 3"/>
          <p:cNvSpPr>
            <a:spLocks noGrp="1"/>
          </p:cNvSpPr>
          <p:nvPr>
            <p:ph type="sldNum" sz="quarter" idx="10"/>
          </p:nvPr>
        </p:nvSpPr>
        <p:spPr/>
        <p:txBody>
          <a:bodyPr/>
          <a:lstStyle/>
          <a:p>
            <a:fld id="{2B6A515A-0131-4FF3-AF70-D26F6F7A4822}" type="slidenum">
              <a:rPr lang="en-CA" smtClean="0"/>
              <a:t>26</a:t>
            </a:fld>
            <a:endParaRPr lang="en-CA"/>
          </a:p>
        </p:txBody>
      </p:sp>
    </p:spTree>
    <p:extLst>
      <p:ext uri="{BB962C8B-B14F-4D97-AF65-F5344CB8AC3E}">
        <p14:creationId xmlns:p14="http://schemas.microsoft.com/office/powerpoint/2010/main" val="552560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In the informal learning ecosystem, it is these post-learning and post-practice reflections that form the bulk of online learning content – the vast underground repository of open educational resources untapped (and unmentioned) in traditional OER discussions. One example from the world of computer programming is Stack Overflow, which provides point-of-need advice on methods and algorithms. Another important (and often maligned) resource is WebMD. In another domain is the ‘Ask the Builder’ website. Artists turn to sites like deviant art to create and share their experiences. There’s even Vegan Black Metal Chef.</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 LPSS Personal Learning Assistant is being designed with what we call an LPSS Toolkit in order to promote the capturing of learning experiences. Currently the tool supports the creation and publication of annotations and short notes. Composition takes place inside a single standard interface, and is published through any of a number of supported social media platforms.  As is the case with harvesting, the development of PLA’s capturing and publishing tools in an ongoing and probably indefinite process.</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http://stackoverflow.com/</a:t>
            </a:r>
          </a:p>
          <a:p>
            <a:r>
              <a:rPr lang="en-CA" sz="1200" kern="1200" dirty="0" smtClean="0">
                <a:solidFill>
                  <a:schemeClr val="tx1"/>
                </a:solidFill>
                <a:effectLst/>
                <a:latin typeface="+mn-lt"/>
                <a:ea typeface="+mn-ea"/>
                <a:cs typeface="+mn-cs"/>
              </a:rPr>
              <a:t>http://www.webmd.com/</a:t>
            </a:r>
          </a:p>
          <a:p>
            <a:r>
              <a:rPr lang="en-CA" sz="1200" kern="1200" dirty="0" smtClean="0">
                <a:solidFill>
                  <a:schemeClr val="tx1"/>
                </a:solidFill>
                <a:effectLst/>
                <a:latin typeface="+mn-lt"/>
                <a:ea typeface="+mn-ea"/>
                <a:cs typeface="+mn-cs"/>
              </a:rPr>
              <a:t>http://www.askthebuilder.com/</a:t>
            </a:r>
          </a:p>
          <a:p>
            <a:r>
              <a:rPr lang="en-CA" sz="1200" kern="1200" dirty="0" smtClean="0">
                <a:solidFill>
                  <a:schemeClr val="tx1"/>
                </a:solidFill>
                <a:effectLst/>
                <a:latin typeface="+mn-lt"/>
                <a:ea typeface="+mn-ea"/>
                <a:cs typeface="+mn-cs"/>
              </a:rPr>
              <a:t>http://www.deviantart.com/</a:t>
            </a:r>
          </a:p>
          <a:p>
            <a:r>
              <a:rPr lang="en-CA" sz="1200" kern="1200" dirty="0" smtClean="0">
                <a:solidFill>
                  <a:schemeClr val="tx1"/>
                </a:solidFill>
                <a:effectLst/>
                <a:latin typeface="+mn-lt"/>
                <a:ea typeface="+mn-ea"/>
                <a:cs typeface="+mn-cs"/>
              </a:rPr>
              <a:t>http://veganblackmetalchef.com/</a:t>
            </a:r>
          </a:p>
          <a:p>
            <a:endParaRPr lang="en-CA" dirty="0"/>
          </a:p>
        </p:txBody>
      </p:sp>
      <p:sp>
        <p:nvSpPr>
          <p:cNvPr id="4" name="Slide Number Placeholder 3"/>
          <p:cNvSpPr>
            <a:spLocks noGrp="1"/>
          </p:cNvSpPr>
          <p:nvPr>
            <p:ph type="sldNum" sz="quarter" idx="10"/>
          </p:nvPr>
        </p:nvSpPr>
        <p:spPr/>
        <p:txBody>
          <a:bodyPr/>
          <a:lstStyle/>
          <a:p>
            <a:fld id="{2B6A515A-0131-4FF3-AF70-D26F6F7A4822}" type="slidenum">
              <a:rPr lang="en-CA" smtClean="0"/>
              <a:t>27</a:t>
            </a:fld>
            <a:endParaRPr lang="en-CA"/>
          </a:p>
        </p:txBody>
      </p:sp>
    </p:spTree>
    <p:extLst>
      <p:ext uri="{BB962C8B-B14F-4D97-AF65-F5344CB8AC3E}">
        <p14:creationId xmlns:p14="http://schemas.microsoft.com/office/powerpoint/2010/main" val="3362339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One of the benefits of employing a </a:t>
            </a:r>
            <a:r>
              <a:rPr lang="en-CA" sz="1200" i="1" kern="1200" dirty="0" smtClean="0">
                <a:solidFill>
                  <a:schemeClr val="tx1"/>
                </a:solidFill>
                <a:effectLst/>
                <a:latin typeface="+mn-lt"/>
                <a:ea typeface="+mn-ea"/>
                <a:cs typeface="+mn-cs"/>
              </a:rPr>
              <a:t>personal</a:t>
            </a:r>
            <a:r>
              <a:rPr lang="en-CA" sz="1200" kern="1200" dirty="0" smtClean="0">
                <a:solidFill>
                  <a:schemeClr val="tx1"/>
                </a:solidFill>
                <a:effectLst/>
                <a:latin typeface="+mn-lt"/>
                <a:ea typeface="+mn-ea"/>
                <a:cs typeface="+mn-cs"/>
              </a:rPr>
              <a:t> and </a:t>
            </a:r>
            <a:r>
              <a:rPr lang="en-CA" sz="1200" i="1" kern="1200" dirty="0" smtClean="0">
                <a:solidFill>
                  <a:schemeClr val="tx1"/>
                </a:solidFill>
                <a:effectLst/>
                <a:latin typeface="+mn-lt"/>
                <a:ea typeface="+mn-ea"/>
                <a:cs typeface="+mn-cs"/>
              </a:rPr>
              <a:t>distributed</a:t>
            </a:r>
            <a:r>
              <a:rPr lang="en-CA" sz="1200" kern="1200" dirty="0" smtClean="0">
                <a:solidFill>
                  <a:schemeClr val="tx1"/>
                </a:solidFill>
                <a:effectLst/>
                <a:latin typeface="+mn-lt"/>
                <a:ea typeface="+mn-ea"/>
                <a:cs typeface="+mn-cs"/>
              </a:rPr>
              <a:t> learning support system is that the learner is no longer limited to the specific learning management system.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This not only supports </a:t>
            </a:r>
            <a:r>
              <a:rPr lang="en-CA" sz="1200" i="1" kern="1200" dirty="0" smtClean="0">
                <a:solidFill>
                  <a:schemeClr val="tx1"/>
                </a:solidFill>
                <a:effectLst/>
                <a:latin typeface="+mn-lt"/>
                <a:ea typeface="+mn-ea"/>
                <a:cs typeface="+mn-cs"/>
              </a:rPr>
              <a:t>open</a:t>
            </a:r>
            <a:r>
              <a:rPr lang="en-CA" sz="1200" kern="1200" dirty="0" smtClean="0">
                <a:solidFill>
                  <a:schemeClr val="tx1"/>
                </a:solidFill>
                <a:effectLst/>
                <a:latin typeface="+mn-lt"/>
                <a:ea typeface="+mn-ea"/>
                <a:cs typeface="+mn-cs"/>
              </a:rPr>
              <a:t> publishing, which is necessary in order to create an ecosystem of learning support resources, it also enables the production of these resources from external learning systems and actual workplace environments. The gaming industry provides an example of this, where recording and rebroadcasting in-game events, either live or as videos, has become a popular and widespread activity.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We also see this practice increasingly being employed in high-tech hands-on fields such as medicine. It is important, from the perspective of promoting a system of open educational resources, that these types of activities be extended to include other domains, and that tools, support and assistance for the capturing of these experiences be developed.</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http://mashable.com/2013/10/02/youtube-video-game-footage/</a:t>
            </a:r>
          </a:p>
          <a:p>
            <a:r>
              <a:rPr lang="en-CA" sz="1200" kern="1200" dirty="0" smtClean="0">
                <a:solidFill>
                  <a:schemeClr val="tx1"/>
                </a:solidFill>
                <a:effectLst/>
                <a:latin typeface="+mn-lt"/>
                <a:ea typeface="+mn-ea"/>
                <a:cs typeface="+mn-cs"/>
              </a:rPr>
              <a:t>http://omicsonline.org/open-access/video-recording-the-laparoscopic-surgery-for-the-treatment-of-endometriosis-should-be-systematic-2161-0932.1000220.php?aid=26080</a:t>
            </a:r>
          </a:p>
          <a:p>
            <a:endParaRPr lang="en-CA" dirty="0"/>
          </a:p>
        </p:txBody>
      </p:sp>
      <p:sp>
        <p:nvSpPr>
          <p:cNvPr id="4" name="Slide Number Placeholder 3"/>
          <p:cNvSpPr>
            <a:spLocks noGrp="1"/>
          </p:cNvSpPr>
          <p:nvPr>
            <p:ph type="sldNum" sz="quarter" idx="10"/>
          </p:nvPr>
        </p:nvSpPr>
        <p:spPr/>
        <p:txBody>
          <a:bodyPr/>
          <a:lstStyle/>
          <a:p>
            <a:fld id="{2B6A515A-0131-4FF3-AF70-D26F6F7A4822}" type="slidenum">
              <a:rPr lang="en-CA" smtClean="0"/>
              <a:t>28</a:t>
            </a:fld>
            <a:endParaRPr lang="en-CA"/>
          </a:p>
        </p:txBody>
      </p:sp>
    </p:spTree>
    <p:extLst>
      <p:ext uri="{BB962C8B-B14F-4D97-AF65-F5344CB8AC3E}">
        <p14:creationId xmlns:p14="http://schemas.microsoft.com/office/powerpoint/2010/main" val="3412888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kern="1200" dirty="0" smtClean="0">
                <a:solidFill>
                  <a:schemeClr val="tx1"/>
                </a:solidFill>
                <a:effectLst/>
                <a:latin typeface="+mn-lt"/>
                <a:ea typeface="+mn-ea"/>
                <a:cs typeface="+mn-cs"/>
              </a:rPr>
              <a:t>Massive Open Online Course</a:t>
            </a:r>
            <a:r>
              <a:rPr lang="en-CA" sz="1200" kern="1200" dirty="0" smtClean="0">
                <a:solidFill>
                  <a:schemeClr val="tx1"/>
                </a:solidFill>
                <a:effectLst/>
                <a:latin typeface="+mn-lt"/>
                <a:ea typeface="+mn-ea"/>
                <a:cs typeface="+mn-cs"/>
              </a:rPr>
              <a:t> – LPSS staff developed and researched the world’s first Massive Open Online Courses, beginning with </a:t>
            </a:r>
            <a:r>
              <a:rPr lang="en-CA" sz="1200" kern="1200" dirty="0" err="1" smtClean="0">
                <a:solidFill>
                  <a:schemeClr val="tx1"/>
                </a:solidFill>
                <a:effectLst/>
                <a:latin typeface="+mn-lt"/>
                <a:ea typeface="+mn-ea"/>
                <a:cs typeface="+mn-cs"/>
              </a:rPr>
              <a:t>Connectivism</a:t>
            </a:r>
            <a:r>
              <a:rPr lang="en-CA" sz="1200" kern="1200" dirty="0" smtClean="0">
                <a:solidFill>
                  <a:schemeClr val="tx1"/>
                </a:solidFill>
                <a:effectLst/>
                <a:latin typeface="+mn-lt"/>
                <a:ea typeface="+mn-ea"/>
                <a:cs typeface="+mn-cs"/>
              </a:rPr>
              <a:t> and Connective Knowledge in 2008. It was the first to incorporate open learning with distributed content, making it the first true MOOC. It attracted 2200 participants worldwide, 170 of whom participated by creating </a:t>
            </a:r>
            <a:r>
              <a:rPr lang="en-CA" sz="1200" kern="1200" dirty="0" err="1" smtClean="0">
                <a:solidFill>
                  <a:schemeClr val="tx1"/>
                </a:solidFill>
                <a:effectLst/>
                <a:latin typeface="+mn-lt"/>
                <a:ea typeface="+mn-ea"/>
                <a:cs typeface="+mn-cs"/>
              </a:rPr>
              <a:t>thwir</a:t>
            </a:r>
            <a:r>
              <a:rPr lang="en-CA" sz="1200" kern="1200" dirty="0" smtClean="0">
                <a:solidFill>
                  <a:schemeClr val="tx1"/>
                </a:solidFill>
                <a:effectLst/>
                <a:latin typeface="+mn-lt"/>
                <a:ea typeface="+mn-ea"/>
                <a:cs typeface="+mn-cs"/>
              </a:rPr>
              <a:t> own blogs and learning resources, which were harvested by the course aggregator, </a:t>
            </a:r>
            <a:r>
              <a:rPr lang="en-CA" sz="1200" kern="1200" dirty="0" err="1" smtClean="0">
                <a:solidFill>
                  <a:schemeClr val="tx1"/>
                </a:solidFill>
                <a:effectLst/>
                <a:latin typeface="+mn-lt"/>
                <a:ea typeface="+mn-ea"/>
                <a:cs typeface="+mn-cs"/>
              </a:rPr>
              <a:t>gRSShopper</a:t>
            </a:r>
            <a:r>
              <a:rPr lang="en-CA" sz="1200" kern="1200" dirty="0" smtClean="0">
                <a:solidFill>
                  <a:schemeClr val="tx1"/>
                </a:solidFill>
                <a:effectLst/>
                <a:latin typeface="+mn-lt"/>
                <a:ea typeface="+mn-ea"/>
                <a:cs typeface="+mn-cs"/>
              </a:rPr>
              <a:t>.</a:t>
            </a:r>
          </a:p>
          <a:p>
            <a:r>
              <a:rPr lang="en-CA" sz="1200" kern="1200" dirty="0" smtClean="0">
                <a:solidFill>
                  <a:schemeClr val="tx1"/>
                </a:solidFill>
                <a:effectLst/>
                <a:latin typeface="+mn-lt"/>
                <a:ea typeface="+mn-ea"/>
                <a:cs typeface="+mn-cs"/>
              </a:rPr>
              <a:t>As I wrote when summarizing this course, “What this means is that course content is not located in one place, but may be located anywhere on the web. The course therefore consists of sets of connections linking the content together into a single network. Participants in the course were encouraged to develop their own online presence in order to add to this distributed resource network. The course authors then used a content aggregation tool in order to bring all the content in one place.”</a:t>
            </a:r>
          </a:p>
          <a:p>
            <a:endParaRPr lang="en-CA" dirty="0"/>
          </a:p>
        </p:txBody>
      </p:sp>
      <p:sp>
        <p:nvSpPr>
          <p:cNvPr id="4" name="Slide Number Placeholder 3"/>
          <p:cNvSpPr>
            <a:spLocks noGrp="1"/>
          </p:cNvSpPr>
          <p:nvPr>
            <p:ph type="sldNum" sz="quarter" idx="10"/>
          </p:nvPr>
        </p:nvSpPr>
        <p:spPr/>
        <p:txBody>
          <a:bodyPr/>
          <a:lstStyle/>
          <a:p>
            <a:fld id="{2B6A515A-0131-4FF3-AF70-D26F6F7A4822}" type="slidenum">
              <a:rPr lang="en-CA" smtClean="0"/>
              <a:t>30</a:t>
            </a:fld>
            <a:endParaRPr lang="en-CA"/>
          </a:p>
        </p:txBody>
      </p:sp>
    </p:spTree>
    <p:extLst>
      <p:ext uri="{BB962C8B-B14F-4D97-AF65-F5344CB8AC3E}">
        <p14:creationId xmlns:p14="http://schemas.microsoft.com/office/powerpoint/2010/main" val="1495340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During the early run of MOOCs the National Research Council was engaged in an internal project called </a:t>
            </a:r>
            <a:r>
              <a:rPr lang="en-CA" sz="1200" kern="1200" dirty="0" err="1" smtClean="0">
                <a:solidFill>
                  <a:schemeClr val="tx1"/>
                </a:solidFill>
                <a:effectLst/>
                <a:latin typeface="+mn-lt"/>
                <a:ea typeface="+mn-ea"/>
                <a:cs typeface="+mn-cs"/>
              </a:rPr>
              <a:t>Plearn</a:t>
            </a:r>
            <a:r>
              <a:rPr lang="en-CA" sz="1200" kern="1200" dirty="0" smtClean="0">
                <a:solidFill>
                  <a:schemeClr val="tx1"/>
                </a:solidFill>
                <a:effectLst/>
                <a:latin typeface="+mn-lt"/>
                <a:ea typeface="+mn-ea"/>
                <a:cs typeface="+mn-cs"/>
              </a:rPr>
              <a:t>, which was a prototype personal learning environment. This work combined an analysis of the MOOC experience, much of which was published by Helene Fournier and Rita Kop. In </a:t>
            </a:r>
            <a:r>
              <a:rPr lang="en-CA" sz="1200" kern="1200" dirty="0" err="1" smtClean="0">
                <a:solidFill>
                  <a:schemeClr val="tx1"/>
                </a:solidFill>
                <a:effectLst/>
                <a:latin typeface="+mn-lt"/>
                <a:ea typeface="+mn-ea"/>
                <a:cs typeface="+mn-cs"/>
              </a:rPr>
              <a:t>Plearn</a:t>
            </a:r>
            <a:r>
              <a:rPr lang="en-CA" sz="1200" kern="1200" dirty="0" smtClean="0">
                <a:solidFill>
                  <a:schemeClr val="tx1"/>
                </a:solidFill>
                <a:effectLst/>
                <a:latin typeface="+mn-lt"/>
                <a:ea typeface="+mn-ea"/>
                <a:cs typeface="+mn-cs"/>
              </a:rPr>
              <a:t> the aggregator developed for the MOOC project was adapted for personal learning, personal learning databases were created, and mechanisms for interacting with learning resources and publishing to a network were explored.</a:t>
            </a:r>
          </a:p>
          <a:p>
            <a:r>
              <a:rPr lang="en-CA" sz="1200" kern="1200" dirty="0" smtClean="0">
                <a:solidFill>
                  <a:schemeClr val="tx1"/>
                </a:solidFill>
                <a:effectLst/>
                <a:latin typeface="+mn-lt"/>
                <a:ea typeface="+mn-ea"/>
                <a:cs typeface="+mn-cs"/>
              </a:rPr>
              <a:t>http://www.slideshare.net/Ritakop/kopfourniercanadianinstitutedistanceeducationresearchple</a:t>
            </a:r>
          </a:p>
          <a:p>
            <a:endParaRPr lang="en-CA" dirty="0"/>
          </a:p>
        </p:txBody>
      </p:sp>
      <p:sp>
        <p:nvSpPr>
          <p:cNvPr id="4" name="Slide Number Placeholder 3"/>
          <p:cNvSpPr>
            <a:spLocks noGrp="1"/>
          </p:cNvSpPr>
          <p:nvPr>
            <p:ph type="sldNum" sz="quarter" idx="10"/>
          </p:nvPr>
        </p:nvSpPr>
        <p:spPr/>
        <p:txBody>
          <a:bodyPr/>
          <a:lstStyle/>
          <a:p>
            <a:fld id="{2B6A515A-0131-4FF3-AF70-D26F6F7A4822}" type="slidenum">
              <a:rPr lang="en-CA" smtClean="0"/>
              <a:t>31</a:t>
            </a:fld>
            <a:endParaRPr lang="en-CA"/>
          </a:p>
        </p:txBody>
      </p:sp>
    </p:spTree>
    <p:extLst>
      <p:ext uri="{BB962C8B-B14F-4D97-AF65-F5344CB8AC3E}">
        <p14:creationId xmlns:p14="http://schemas.microsoft.com/office/powerpoint/2010/main" val="2636538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Consider how words (the traditional kind, made up of letters and arranged in sentences) are used in education. A lecture, for example, is composed on words, a 10,000 word presentation in 55 minutes. They are defined, used to describe phenomena, to explain causes, to argue to conclusions. They are the tools of teaching.</a:t>
            </a:r>
          </a:p>
          <a:p>
            <a:endParaRPr lang="en-CA" dirty="0"/>
          </a:p>
        </p:txBody>
      </p:sp>
      <p:sp>
        <p:nvSpPr>
          <p:cNvPr id="4" name="Slide Number Placeholder 3"/>
          <p:cNvSpPr>
            <a:spLocks noGrp="1"/>
          </p:cNvSpPr>
          <p:nvPr>
            <p:ph type="sldNum" sz="quarter" idx="10"/>
          </p:nvPr>
        </p:nvSpPr>
        <p:spPr/>
        <p:txBody>
          <a:bodyPr/>
          <a:lstStyle/>
          <a:p>
            <a:fld id="{2B6A515A-0131-4FF3-AF70-D26F6F7A4822}" type="slidenum">
              <a:rPr lang="en-CA" smtClean="0"/>
              <a:t>4</a:t>
            </a:fld>
            <a:endParaRPr lang="en-CA"/>
          </a:p>
        </p:txBody>
      </p:sp>
    </p:spTree>
    <p:extLst>
      <p:ext uri="{BB962C8B-B14F-4D97-AF65-F5344CB8AC3E}">
        <p14:creationId xmlns:p14="http://schemas.microsoft.com/office/powerpoint/2010/main" val="4145793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An open online course devoted to examining open learning resources, conducted in French with support and co-operation from the </a:t>
            </a:r>
            <a:r>
              <a:rPr lang="en-CA" sz="1200" i="1" kern="1200" dirty="0" smtClean="0">
                <a:solidFill>
                  <a:schemeClr val="tx1"/>
                </a:solidFill>
                <a:effectLst/>
                <a:latin typeface="+mn-lt"/>
                <a:ea typeface="+mn-ea"/>
                <a:cs typeface="+mn-cs"/>
              </a:rPr>
              <a:t>Organisation international de la </a:t>
            </a:r>
            <a:r>
              <a:rPr lang="en-CA" sz="1200" i="1" kern="1200" dirty="0" err="1" smtClean="0">
                <a:solidFill>
                  <a:schemeClr val="tx1"/>
                </a:solidFill>
                <a:effectLst/>
                <a:latin typeface="+mn-lt"/>
                <a:ea typeface="+mn-ea"/>
                <a:cs typeface="+mn-cs"/>
              </a:rPr>
              <a:t>francophonie</a:t>
            </a:r>
            <a:r>
              <a:rPr lang="en-CA" sz="1200" i="1" kern="1200" dirty="0" smtClean="0">
                <a:solidFill>
                  <a:schemeClr val="tx1"/>
                </a:solidFill>
                <a:effectLst/>
                <a:latin typeface="+mn-lt"/>
                <a:ea typeface="+mn-ea"/>
                <a:cs typeface="+mn-cs"/>
              </a:rPr>
              <a:t>.</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6A515A-0131-4FF3-AF70-D26F6F7A4822}" type="slidenum">
              <a:rPr lang="en-CA" smtClean="0"/>
              <a:t>32</a:t>
            </a:fld>
            <a:endParaRPr lang="en-CA"/>
          </a:p>
        </p:txBody>
      </p:sp>
    </p:spTree>
    <p:extLst>
      <p:ext uri="{BB962C8B-B14F-4D97-AF65-F5344CB8AC3E}">
        <p14:creationId xmlns:p14="http://schemas.microsoft.com/office/powerpoint/2010/main" val="4415135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kern="1200" dirty="0" smtClean="0">
                <a:solidFill>
                  <a:schemeClr val="tx1"/>
                </a:solidFill>
                <a:effectLst/>
                <a:latin typeface="+mn-lt"/>
                <a:ea typeface="+mn-ea"/>
                <a:cs typeface="+mn-cs"/>
              </a:rPr>
              <a:t>Privy Council Office Badges for Learning </a:t>
            </a:r>
            <a:r>
              <a:rPr lang="en-CA" sz="1200" kern="1200" dirty="0" smtClean="0">
                <a:solidFill>
                  <a:schemeClr val="tx1"/>
                </a:solidFill>
                <a:effectLst/>
                <a:latin typeface="+mn-lt"/>
                <a:ea typeface="+mn-ea"/>
                <a:cs typeface="+mn-cs"/>
              </a:rPr>
              <a:t>– in this project we examined mechanisms for displaying badges earned inside a secure intranet environment in a person’s personal learning record outside that environment.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6A515A-0131-4FF3-AF70-D26F6F7A4822}" type="slidenum">
              <a:rPr lang="en-CA" smtClean="0"/>
              <a:t>33</a:t>
            </a:fld>
            <a:endParaRPr lang="en-CA"/>
          </a:p>
        </p:txBody>
      </p:sp>
    </p:spTree>
    <p:extLst>
      <p:ext uri="{BB962C8B-B14F-4D97-AF65-F5344CB8AC3E}">
        <p14:creationId xmlns:p14="http://schemas.microsoft.com/office/powerpoint/2010/main" val="5669994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kern="1200" dirty="0" smtClean="0">
                <a:solidFill>
                  <a:schemeClr val="tx1"/>
                </a:solidFill>
                <a:effectLst/>
                <a:latin typeface="+mn-lt"/>
                <a:ea typeface="+mn-ea"/>
                <a:cs typeface="+mn-cs"/>
              </a:rPr>
              <a:t>ONGARDE </a:t>
            </a:r>
            <a:r>
              <a:rPr lang="en-CA" sz="1200" kern="1200" dirty="0" smtClean="0">
                <a:solidFill>
                  <a:schemeClr val="tx1"/>
                </a:solidFill>
                <a:effectLst/>
                <a:latin typeface="+mn-lt"/>
                <a:ea typeface="+mn-ea"/>
                <a:cs typeface="+mn-cs"/>
              </a:rPr>
              <a:t>– sandbox for multiple security agencies</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6A515A-0131-4FF3-AF70-D26F6F7A4822}" type="slidenum">
              <a:rPr lang="en-CA" smtClean="0"/>
              <a:t>34</a:t>
            </a:fld>
            <a:endParaRPr lang="en-CA"/>
          </a:p>
        </p:txBody>
      </p:sp>
    </p:spTree>
    <p:extLst>
      <p:ext uri="{BB962C8B-B14F-4D97-AF65-F5344CB8AC3E}">
        <p14:creationId xmlns:p14="http://schemas.microsoft.com/office/powerpoint/2010/main" val="558804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If we think of these words as </a:t>
            </a:r>
            <a:r>
              <a:rPr lang="en-CA" sz="1200" i="1" kern="1200" dirty="0" smtClean="0">
                <a:solidFill>
                  <a:schemeClr val="tx1"/>
                </a:solidFill>
                <a:effectLst/>
                <a:latin typeface="+mn-lt"/>
                <a:ea typeface="+mn-ea"/>
                <a:cs typeface="+mn-cs"/>
              </a:rPr>
              <a:t>educational</a:t>
            </a:r>
            <a:r>
              <a:rPr lang="en-CA" sz="1200" kern="1200" dirty="0" smtClean="0">
                <a:solidFill>
                  <a:schemeClr val="tx1"/>
                </a:solidFill>
                <a:effectLst/>
                <a:latin typeface="+mn-lt"/>
                <a:ea typeface="+mn-ea"/>
                <a:cs typeface="+mn-cs"/>
              </a:rPr>
              <a:t> resources, then what we can do with them is sharply limited. We are constrained in so many ways:</a:t>
            </a:r>
          </a:p>
          <a:p>
            <a:pPr lvl="0"/>
            <a:r>
              <a:rPr lang="en-CA" sz="1200" kern="1200" dirty="0" smtClean="0">
                <a:solidFill>
                  <a:schemeClr val="tx1"/>
                </a:solidFill>
                <a:effectLst/>
                <a:latin typeface="+mn-lt"/>
                <a:ea typeface="+mn-ea"/>
                <a:cs typeface="+mn-cs"/>
              </a:rPr>
              <a:t>The words have to follow from, and feed into, learning objectives and educational purpose</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The words have to contain educational </a:t>
            </a:r>
            <a:r>
              <a:rPr lang="en-CA" sz="1200" i="1" kern="1200" dirty="0" smtClean="0">
                <a:solidFill>
                  <a:schemeClr val="tx1"/>
                </a:solidFill>
                <a:effectLst/>
                <a:latin typeface="+mn-lt"/>
                <a:ea typeface="+mn-ea"/>
                <a:cs typeface="+mn-cs"/>
              </a:rPr>
              <a:t>content</a:t>
            </a:r>
            <a:r>
              <a:rPr lang="en-CA" sz="1200" kern="1200" dirty="0" smtClean="0">
                <a:solidFill>
                  <a:schemeClr val="tx1"/>
                </a:solidFill>
                <a:effectLst/>
                <a:latin typeface="+mn-lt"/>
                <a:ea typeface="+mn-ea"/>
                <a:cs typeface="+mn-cs"/>
              </a:rPr>
              <a:t>, namely, facts, theories and principles that students are expected to learn</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The words have to be organized to pedagogical purpose, that is, performing (say) one of Gagne’s tasks of gaining attention, providing feedback, assessing performance, etc.</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That pedagogy is limited to one of knowledge </a:t>
            </a:r>
            <a:r>
              <a:rPr lang="en-CA" sz="1200" i="1" kern="1200" dirty="0" smtClean="0">
                <a:solidFill>
                  <a:schemeClr val="tx1"/>
                </a:solidFill>
                <a:effectLst/>
                <a:latin typeface="+mn-lt"/>
                <a:ea typeface="+mn-ea"/>
                <a:cs typeface="+mn-cs"/>
              </a:rPr>
              <a:t>transfer</a:t>
            </a:r>
            <a:r>
              <a:rPr lang="en-CA" sz="1200" kern="1200" dirty="0" smtClean="0">
                <a:solidFill>
                  <a:schemeClr val="tx1"/>
                </a:solidFill>
                <a:effectLst/>
                <a:latin typeface="+mn-lt"/>
                <a:ea typeface="+mn-ea"/>
                <a:cs typeface="+mn-cs"/>
              </a:rPr>
              <a:t> from authority to non-authority</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Students, with the exception of responding to purpose, are rendered essentially mute</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http://citt.ufl.edu/tools/gagnes-9-events-of-instruction/</a:t>
            </a:r>
          </a:p>
          <a:p>
            <a:endParaRPr lang="en-CA" dirty="0"/>
          </a:p>
        </p:txBody>
      </p:sp>
      <p:sp>
        <p:nvSpPr>
          <p:cNvPr id="4" name="Slide Number Placeholder 3"/>
          <p:cNvSpPr>
            <a:spLocks noGrp="1"/>
          </p:cNvSpPr>
          <p:nvPr>
            <p:ph type="sldNum" sz="quarter" idx="10"/>
          </p:nvPr>
        </p:nvSpPr>
        <p:spPr/>
        <p:txBody>
          <a:bodyPr/>
          <a:lstStyle/>
          <a:p>
            <a:fld id="{2B6A515A-0131-4FF3-AF70-D26F6F7A4822}" type="slidenum">
              <a:rPr lang="en-CA" smtClean="0"/>
              <a:t>5</a:t>
            </a:fld>
            <a:endParaRPr lang="en-CA"/>
          </a:p>
        </p:txBody>
      </p:sp>
    </p:spTree>
    <p:extLst>
      <p:ext uri="{BB962C8B-B14F-4D97-AF65-F5344CB8AC3E}">
        <p14:creationId xmlns:p14="http://schemas.microsoft.com/office/powerpoint/2010/main" val="2571360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That was the actual state of affairs in the classroom until recent decades. But through advances such as active learning, problem based learning, constructivism, and other new educational approaches, words in the classroom have been liberated.</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Examples could be multiplied almost without end, but a typical case may be made using Gordon </a:t>
            </a:r>
            <a:r>
              <a:rPr lang="en-CA" sz="1200" kern="1200" dirty="0" err="1" smtClean="0">
                <a:solidFill>
                  <a:schemeClr val="tx1"/>
                </a:solidFill>
                <a:effectLst/>
                <a:latin typeface="+mn-lt"/>
                <a:ea typeface="+mn-ea"/>
                <a:cs typeface="+mn-cs"/>
              </a:rPr>
              <a:t>Pask’s</a:t>
            </a:r>
            <a:r>
              <a:rPr lang="en-CA" sz="1200" kern="1200" dirty="0" smtClean="0">
                <a:solidFill>
                  <a:schemeClr val="tx1"/>
                </a:solidFill>
                <a:effectLst/>
                <a:latin typeface="+mn-lt"/>
                <a:ea typeface="+mn-ea"/>
                <a:cs typeface="+mn-cs"/>
              </a:rPr>
              <a:t> conversational theory (CT) of learning. Using interrogation, the students can ask how a process takes place, request an explanation of why a process takes place, and inquire about the how and why of the topic itself, in the wider context of subject and the class.</a:t>
            </a:r>
          </a:p>
          <a:p>
            <a:r>
              <a:rPr lang="en-CA" sz="1200" kern="1200" dirty="0" smtClean="0">
                <a:solidFill>
                  <a:schemeClr val="tx1"/>
                </a:solidFill>
                <a:effectLst/>
                <a:latin typeface="+mn-lt"/>
                <a:ea typeface="+mn-ea"/>
                <a:cs typeface="+mn-cs"/>
              </a:rPr>
              <a:t>https://www.univie.ac.at/constructivism/pub/fos/pdf/scott.pdf</a:t>
            </a:r>
          </a:p>
          <a:p>
            <a:endParaRPr lang="en-CA" dirty="0"/>
          </a:p>
        </p:txBody>
      </p:sp>
      <p:sp>
        <p:nvSpPr>
          <p:cNvPr id="4" name="Slide Number Placeholder 3"/>
          <p:cNvSpPr>
            <a:spLocks noGrp="1"/>
          </p:cNvSpPr>
          <p:nvPr>
            <p:ph type="sldNum" sz="quarter" idx="10"/>
          </p:nvPr>
        </p:nvSpPr>
        <p:spPr/>
        <p:txBody>
          <a:bodyPr/>
          <a:lstStyle/>
          <a:p>
            <a:fld id="{2B6A515A-0131-4FF3-AF70-D26F6F7A4822}" type="slidenum">
              <a:rPr lang="en-CA" smtClean="0"/>
              <a:t>6</a:t>
            </a:fld>
            <a:endParaRPr lang="en-CA"/>
          </a:p>
        </p:txBody>
      </p:sp>
    </p:spTree>
    <p:extLst>
      <p:ext uri="{BB962C8B-B14F-4D97-AF65-F5344CB8AC3E}">
        <p14:creationId xmlns:p14="http://schemas.microsoft.com/office/powerpoint/2010/main" val="1959813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And from this recognition that students can speak it’s a small leap from students conversing with teachers to students conversing with each other. This forms the basis of now well-established approaches such as social constructivism, team learning, collaboration and project-building (there is some great literature on the idea of mathematics and scientific discovery as conversation) ranging from Vygotsky to Wenger. The understanding here is that knowledge is reified by, and is the product of, not only an individual, but of the wider community.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http://www.sonoma.edu/users/w/warmotha/epistemology.html</a:t>
            </a:r>
          </a:p>
          <a:p>
            <a:r>
              <a:rPr lang="en-CA" sz="1200" kern="1200" dirty="0" smtClean="0">
                <a:solidFill>
                  <a:schemeClr val="tx1"/>
                </a:solidFill>
                <a:effectLst/>
                <a:latin typeface="+mn-lt"/>
                <a:ea typeface="+mn-ea"/>
                <a:cs typeface="+mn-cs"/>
              </a:rPr>
              <a:t>http://www.informationr.net/ir/8-1/paper142.html</a:t>
            </a:r>
          </a:p>
          <a:p>
            <a:r>
              <a:rPr lang="en-CA" sz="1200" kern="1200" dirty="0" smtClean="0">
                <a:solidFill>
                  <a:schemeClr val="tx1"/>
                </a:solidFill>
                <a:effectLst/>
                <a:latin typeface="+mn-lt"/>
                <a:ea typeface="+mn-ea"/>
                <a:cs typeface="+mn-cs"/>
              </a:rPr>
              <a:t>http://www.slideshare.net/bonstewart/scholarship-in-abundance</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 http://bsrlm.org.uk/IPs/ip13-3/BSRLM-IP-13-3-13.pdf</a:t>
            </a:r>
          </a:p>
          <a:p>
            <a:endParaRPr lang="en-CA" dirty="0"/>
          </a:p>
        </p:txBody>
      </p:sp>
      <p:sp>
        <p:nvSpPr>
          <p:cNvPr id="4" name="Slide Number Placeholder 3"/>
          <p:cNvSpPr>
            <a:spLocks noGrp="1"/>
          </p:cNvSpPr>
          <p:nvPr>
            <p:ph type="sldNum" sz="quarter" idx="10"/>
          </p:nvPr>
        </p:nvSpPr>
        <p:spPr/>
        <p:txBody>
          <a:bodyPr/>
          <a:lstStyle/>
          <a:p>
            <a:fld id="{2B6A515A-0131-4FF3-AF70-D26F6F7A4822}" type="slidenum">
              <a:rPr lang="en-CA" smtClean="0"/>
              <a:t>7</a:t>
            </a:fld>
            <a:endParaRPr lang="en-CA"/>
          </a:p>
        </p:txBody>
      </p:sp>
    </p:spTree>
    <p:extLst>
      <p:ext uri="{BB962C8B-B14F-4D97-AF65-F5344CB8AC3E}">
        <p14:creationId xmlns:p14="http://schemas.microsoft.com/office/powerpoint/2010/main" val="990307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We treat open educational resources, however, very differently. People focus on the distribution and the licensing of OERs, but few people spend any time on the latter half of the UNESCO definition: “OERs range from textbooks to curricula, syllabi, lecture notes, assignments, tests, projects, audio, video and animation.” This definition limits us in the same ways we were limited with educational words, above. And in particular, pedagogy is limited to knowledge transfer and students are rendered mute.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http://www.unesco.org/new/en/communication-and-information/access-to-knowledge/open-educational-resources/what-are-open-educational-resources-oers/</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6A515A-0131-4FF3-AF70-D26F6F7A4822}" type="slidenum">
              <a:rPr lang="en-CA" smtClean="0"/>
              <a:t>8</a:t>
            </a:fld>
            <a:endParaRPr lang="en-CA"/>
          </a:p>
        </p:txBody>
      </p:sp>
    </p:spTree>
    <p:extLst>
      <p:ext uri="{BB962C8B-B14F-4D97-AF65-F5344CB8AC3E}">
        <p14:creationId xmlns:p14="http://schemas.microsoft.com/office/powerpoint/2010/main" val="3009145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So if we are to consider OERs to be like words in a conversation, what does this entail for our understanding of OERs?</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There are the following major areas of importance:</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In order to understand </a:t>
            </a:r>
            <a:r>
              <a:rPr lang="en-CA" sz="1200" i="1" kern="1200" dirty="0" smtClean="0">
                <a:solidFill>
                  <a:schemeClr val="tx1"/>
                </a:solidFill>
                <a:effectLst/>
                <a:latin typeface="+mn-lt"/>
                <a:ea typeface="+mn-ea"/>
                <a:cs typeface="+mn-cs"/>
              </a:rPr>
              <a:t>what</a:t>
            </a:r>
            <a:r>
              <a:rPr lang="en-CA" sz="1200" kern="1200" dirty="0" smtClean="0">
                <a:solidFill>
                  <a:schemeClr val="tx1"/>
                </a:solidFill>
                <a:effectLst/>
                <a:latin typeface="+mn-lt"/>
                <a:ea typeface="+mn-ea"/>
                <a:cs typeface="+mn-cs"/>
              </a:rPr>
              <a:t> was said, it is useful to deconstruct OERs and examine what sort of inferences or learning can be drawn from them</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In order to understand what new knowledge was created, it is useful to understand how to describe knowledge and representation</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And from this, we can form an understanding of how, and why, </a:t>
            </a:r>
            <a:r>
              <a:rPr lang="en-CA" sz="1200" i="1" kern="1200" dirty="0" smtClean="0">
                <a:solidFill>
                  <a:schemeClr val="tx1"/>
                </a:solidFill>
                <a:effectLst/>
                <a:latin typeface="+mn-lt"/>
                <a:ea typeface="+mn-ea"/>
                <a:cs typeface="+mn-cs"/>
              </a:rPr>
              <a:t>students</a:t>
            </a:r>
            <a:r>
              <a:rPr lang="en-CA" sz="1200" kern="1200" dirty="0" smtClean="0">
                <a:solidFill>
                  <a:schemeClr val="tx1"/>
                </a:solidFill>
                <a:effectLst/>
                <a:latin typeface="+mn-lt"/>
                <a:ea typeface="+mn-ea"/>
                <a:cs typeface="+mn-cs"/>
              </a:rPr>
              <a:t> can be the primary authors of OERs</a:t>
            </a:r>
          </a:p>
          <a:p>
            <a:pPr lvl="0"/>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This will form the remainder of the theoretical structure of this paper, and in the process of this discussion, we will examine some major elements of a personal learning environment, and then close with some case studies of preliminary work exploring this approach.</a:t>
            </a:r>
          </a:p>
          <a:p>
            <a:pPr lvl="0"/>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2B6A515A-0131-4FF3-AF70-D26F6F7A4822}" type="slidenum">
              <a:rPr lang="en-CA" smtClean="0"/>
              <a:t>9</a:t>
            </a:fld>
            <a:endParaRPr lang="en-CA"/>
          </a:p>
        </p:txBody>
      </p:sp>
    </p:spTree>
    <p:extLst>
      <p:ext uri="{BB962C8B-B14F-4D97-AF65-F5344CB8AC3E}">
        <p14:creationId xmlns:p14="http://schemas.microsoft.com/office/powerpoint/2010/main" val="708347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When we analyze a sentence, as in for example a typical Chomsky phrase-structure grammar, we can observe a base structure of noun-verb-object, but in addition, so much more, including quantification, inference, causality, preposition, modality, and more. We also see additional factors, such as vagueness and ambiguity, context-sensitivity, idiom and metaphor, and ultimately, a rich conceptual environment populated with people, things, ideas and most everything else.</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http://language-theory.pl/language629.html</a:t>
            </a:r>
          </a:p>
          <a:p>
            <a:endParaRPr lang="en-CA" dirty="0"/>
          </a:p>
        </p:txBody>
      </p:sp>
      <p:sp>
        <p:nvSpPr>
          <p:cNvPr id="4" name="Slide Number Placeholder 3"/>
          <p:cNvSpPr>
            <a:spLocks noGrp="1"/>
          </p:cNvSpPr>
          <p:nvPr>
            <p:ph type="sldNum" sz="quarter" idx="10"/>
          </p:nvPr>
        </p:nvSpPr>
        <p:spPr/>
        <p:txBody>
          <a:bodyPr/>
          <a:lstStyle/>
          <a:p>
            <a:fld id="{2B6A515A-0131-4FF3-AF70-D26F6F7A4822}" type="slidenum">
              <a:rPr lang="en-CA" smtClean="0"/>
              <a:t>10</a:t>
            </a:fld>
            <a:endParaRPr lang="en-CA"/>
          </a:p>
        </p:txBody>
      </p:sp>
    </p:spTree>
    <p:extLst>
      <p:ext uri="{BB962C8B-B14F-4D97-AF65-F5344CB8AC3E}">
        <p14:creationId xmlns:p14="http://schemas.microsoft.com/office/powerpoint/2010/main" val="795778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4913CD-723D-4370-B29C-256B59D7DFA5}" type="datetimeFigureOut">
              <a:rPr lang="en-CA" smtClean="0"/>
              <a:t>2015-08-20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BD1BD13-0202-4F5B-9B59-62080FAE788C}" type="slidenum">
              <a:rPr lang="en-CA" smtClean="0"/>
              <a:t>‹#›</a:t>
            </a:fld>
            <a:endParaRPr lang="en-CA"/>
          </a:p>
        </p:txBody>
      </p:sp>
    </p:spTree>
    <p:extLst>
      <p:ext uri="{BB962C8B-B14F-4D97-AF65-F5344CB8AC3E}">
        <p14:creationId xmlns:p14="http://schemas.microsoft.com/office/powerpoint/2010/main" val="1344264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4913CD-723D-4370-B29C-256B59D7DFA5}" type="datetimeFigureOut">
              <a:rPr lang="en-CA" smtClean="0"/>
              <a:t>2015-08-20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BD1BD13-0202-4F5B-9B59-62080FAE788C}" type="slidenum">
              <a:rPr lang="en-CA" smtClean="0"/>
              <a:t>‹#›</a:t>
            </a:fld>
            <a:endParaRPr lang="en-CA"/>
          </a:p>
        </p:txBody>
      </p:sp>
    </p:spTree>
    <p:extLst>
      <p:ext uri="{BB962C8B-B14F-4D97-AF65-F5344CB8AC3E}">
        <p14:creationId xmlns:p14="http://schemas.microsoft.com/office/powerpoint/2010/main" val="1919936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4913CD-723D-4370-B29C-256B59D7DFA5}" type="datetimeFigureOut">
              <a:rPr lang="en-CA" smtClean="0"/>
              <a:t>2015-08-20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BD1BD13-0202-4F5B-9B59-62080FAE788C}" type="slidenum">
              <a:rPr lang="en-CA" smtClean="0"/>
              <a:t>‹#›</a:t>
            </a:fld>
            <a:endParaRPr lang="en-CA"/>
          </a:p>
        </p:txBody>
      </p:sp>
    </p:spTree>
    <p:extLst>
      <p:ext uri="{BB962C8B-B14F-4D97-AF65-F5344CB8AC3E}">
        <p14:creationId xmlns:p14="http://schemas.microsoft.com/office/powerpoint/2010/main" val="1888802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4913CD-723D-4370-B29C-256B59D7DFA5}" type="datetimeFigureOut">
              <a:rPr lang="en-CA" smtClean="0"/>
              <a:t>2015-08-20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BD1BD13-0202-4F5B-9B59-62080FAE788C}" type="slidenum">
              <a:rPr lang="en-CA" smtClean="0"/>
              <a:t>‹#›</a:t>
            </a:fld>
            <a:endParaRPr lang="en-CA"/>
          </a:p>
        </p:txBody>
      </p:sp>
    </p:spTree>
    <p:extLst>
      <p:ext uri="{BB962C8B-B14F-4D97-AF65-F5344CB8AC3E}">
        <p14:creationId xmlns:p14="http://schemas.microsoft.com/office/powerpoint/2010/main" val="2760323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4913CD-723D-4370-B29C-256B59D7DFA5}" type="datetimeFigureOut">
              <a:rPr lang="en-CA" smtClean="0"/>
              <a:t>2015-08-20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BD1BD13-0202-4F5B-9B59-62080FAE788C}" type="slidenum">
              <a:rPr lang="en-CA" smtClean="0"/>
              <a:t>‹#›</a:t>
            </a:fld>
            <a:endParaRPr lang="en-CA"/>
          </a:p>
        </p:txBody>
      </p:sp>
    </p:spTree>
    <p:extLst>
      <p:ext uri="{BB962C8B-B14F-4D97-AF65-F5344CB8AC3E}">
        <p14:creationId xmlns:p14="http://schemas.microsoft.com/office/powerpoint/2010/main" val="2727536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4913CD-723D-4370-B29C-256B59D7DFA5}" type="datetimeFigureOut">
              <a:rPr lang="en-CA" smtClean="0"/>
              <a:t>2015-08-20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BD1BD13-0202-4F5B-9B59-62080FAE788C}" type="slidenum">
              <a:rPr lang="en-CA" smtClean="0"/>
              <a:t>‹#›</a:t>
            </a:fld>
            <a:endParaRPr lang="en-CA"/>
          </a:p>
        </p:txBody>
      </p:sp>
    </p:spTree>
    <p:extLst>
      <p:ext uri="{BB962C8B-B14F-4D97-AF65-F5344CB8AC3E}">
        <p14:creationId xmlns:p14="http://schemas.microsoft.com/office/powerpoint/2010/main" val="192215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4913CD-723D-4370-B29C-256B59D7DFA5}" type="datetimeFigureOut">
              <a:rPr lang="en-CA" smtClean="0"/>
              <a:t>2015-08-20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BD1BD13-0202-4F5B-9B59-62080FAE788C}" type="slidenum">
              <a:rPr lang="en-CA" smtClean="0"/>
              <a:t>‹#›</a:t>
            </a:fld>
            <a:endParaRPr lang="en-CA"/>
          </a:p>
        </p:txBody>
      </p:sp>
    </p:spTree>
    <p:extLst>
      <p:ext uri="{BB962C8B-B14F-4D97-AF65-F5344CB8AC3E}">
        <p14:creationId xmlns:p14="http://schemas.microsoft.com/office/powerpoint/2010/main" val="417703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24913CD-723D-4370-B29C-256B59D7DFA5}" type="datetimeFigureOut">
              <a:rPr lang="en-CA" smtClean="0"/>
              <a:t>2015-08-20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BD1BD13-0202-4F5B-9B59-62080FAE788C}" type="slidenum">
              <a:rPr lang="en-CA" smtClean="0"/>
              <a:t>‹#›</a:t>
            </a:fld>
            <a:endParaRPr lang="en-CA"/>
          </a:p>
        </p:txBody>
      </p:sp>
    </p:spTree>
    <p:extLst>
      <p:ext uri="{BB962C8B-B14F-4D97-AF65-F5344CB8AC3E}">
        <p14:creationId xmlns:p14="http://schemas.microsoft.com/office/powerpoint/2010/main" val="2879650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4913CD-723D-4370-B29C-256B59D7DFA5}" type="datetimeFigureOut">
              <a:rPr lang="en-CA" smtClean="0"/>
              <a:t>2015-08-20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BD1BD13-0202-4F5B-9B59-62080FAE788C}" type="slidenum">
              <a:rPr lang="en-CA" smtClean="0"/>
              <a:t>‹#›</a:t>
            </a:fld>
            <a:endParaRPr lang="en-CA"/>
          </a:p>
        </p:txBody>
      </p:sp>
    </p:spTree>
    <p:extLst>
      <p:ext uri="{BB962C8B-B14F-4D97-AF65-F5344CB8AC3E}">
        <p14:creationId xmlns:p14="http://schemas.microsoft.com/office/powerpoint/2010/main" val="1760350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4913CD-723D-4370-B29C-256B59D7DFA5}" type="datetimeFigureOut">
              <a:rPr lang="en-CA" smtClean="0"/>
              <a:t>2015-08-20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BD1BD13-0202-4F5B-9B59-62080FAE788C}" type="slidenum">
              <a:rPr lang="en-CA" smtClean="0"/>
              <a:t>‹#›</a:t>
            </a:fld>
            <a:endParaRPr lang="en-CA"/>
          </a:p>
        </p:txBody>
      </p:sp>
    </p:spTree>
    <p:extLst>
      <p:ext uri="{BB962C8B-B14F-4D97-AF65-F5344CB8AC3E}">
        <p14:creationId xmlns:p14="http://schemas.microsoft.com/office/powerpoint/2010/main" val="1809479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4913CD-723D-4370-B29C-256B59D7DFA5}" type="datetimeFigureOut">
              <a:rPr lang="en-CA" smtClean="0"/>
              <a:t>2015-08-20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BD1BD13-0202-4F5B-9B59-62080FAE788C}" type="slidenum">
              <a:rPr lang="en-CA" smtClean="0"/>
              <a:t>‹#›</a:t>
            </a:fld>
            <a:endParaRPr lang="en-CA"/>
          </a:p>
        </p:txBody>
      </p:sp>
    </p:spTree>
    <p:extLst>
      <p:ext uri="{BB962C8B-B14F-4D97-AF65-F5344CB8AC3E}">
        <p14:creationId xmlns:p14="http://schemas.microsoft.com/office/powerpoint/2010/main" val="2303270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913CD-723D-4370-B29C-256B59D7DFA5}" type="datetimeFigureOut">
              <a:rPr lang="en-CA" smtClean="0"/>
              <a:t>2015-08-20</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D1BD13-0202-4F5B-9B59-62080FAE788C}" type="slidenum">
              <a:rPr lang="en-CA" smtClean="0"/>
              <a:t>‹#›</a:t>
            </a:fld>
            <a:endParaRPr lang="en-CA"/>
          </a:p>
        </p:txBody>
      </p:sp>
    </p:spTree>
    <p:extLst>
      <p:ext uri="{BB962C8B-B14F-4D97-AF65-F5344CB8AC3E}">
        <p14:creationId xmlns:p14="http://schemas.microsoft.com/office/powerpoint/2010/main" val="2498481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language-theory.pl/language629.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dashes.com/anil/2007/04/cats-can-has-gr.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profitecture.com/how-to-get-conversations-going-on-social-media-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huffingtonpost.com/2013/08/20/introverts-signs-am-i-introverted_n_3721431.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2.webster.edu/~corbetre/philosophy/education/freire/freire-2.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rightattitudes.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neo4j.com/developer/graph-database/" TargetMode="Externa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openeducationalresources.pbworks.com/w/page/24838164/Quality%20consideration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khanacademy.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cognitiveadvisors.com/resources/mobile-performance-support-design-principle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johnstepper.com/2014/01/04/the-5-elements-of-working-out-loud/"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adlnet.org/adl-initiative-baa-new-submission-window-open-for-personal-assistant-for-learning-pal-proposals-2/index.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www.slideshare.net/damonregan/regan-tla-infrastructureforfutureoflearningsintice2013"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oerworkshop.pbworks.com/w/page/33932297/OER%20Workshop"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sites.google.com/site/themoocguide/3-cck08---the-distributed-course" TargetMode="Externa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www.slideshare.net/Ritakop/kopfourniercanadianinstitutedistanceeducationresearchple" TargetMode="External"/><Relationship Id="rId4" Type="http://schemas.openxmlformats.org/officeDocument/2006/relationships/hyperlink" Target="http://www.slideshare.net/Downes/after-moodl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rel2014.mooc.ca/"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downes.ca/post/63738"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journal.forces.gc.ca/vol14/no2/page70-eng.asp"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hyperlink" Target="http://www.downes.ca/presentation/337"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downes.ca/post/59876"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flickr.com/photos/stephen_downes/15710336207/" TargetMode="External"/><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hyperlink" Target="http://www.nrc-cnrc.gc.ca/eng/rd/medical/"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concierge.portal.gc.ca/" TargetMode="Externa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nrc-cnrc.gc.ca/eng/solutions/collaborative/lpss.html"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electronicportfolios.org/balance/index.html"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citt.ufl.edu/tools/gagnes-9-events-of-instruc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univie.ac.at/constructivism/pub/fos/pdf/scott.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informationr.net/ir/8-1/paper142.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unesco.org/new/en/communication-and-information/access-to-knowledge/open-educational-resources/what-are-open-educational-resources-oer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494" y="0"/>
            <a:ext cx="10406511" cy="6946900"/>
          </a:xfrm>
          <a:prstGeom prst="rect">
            <a:avLst/>
          </a:prstGeom>
        </p:spPr>
      </p:pic>
      <p:sp>
        <p:nvSpPr>
          <p:cNvPr id="2" name="Title 1"/>
          <p:cNvSpPr>
            <a:spLocks noGrp="1"/>
          </p:cNvSpPr>
          <p:nvPr>
            <p:ph type="ctrTitle"/>
          </p:nvPr>
        </p:nvSpPr>
        <p:spPr>
          <a:xfrm>
            <a:off x="265229" y="-754514"/>
            <a:ext cx="7772400" cy="2943224"/>
          </a:xfrm>
        </p:spPr>
        <p:txBody>
          <a:bodyPr>
            <a:normAutofit/>
          </a:bodyPr>
          <a:lstStyle/>
          <a:p>
            <a:pPr algn="l"/>
            <a:r>
              <a:rPr lang="en-CA" dirty="0" smtClean="0">
                <a:solidFill>
                  <a:schemeClr val="bg1"/>
                </a:solidFill>
              </a:rPr>
              <a:t>Open Education and</a:t>
            </a:r>
            <a:br>
              <a:rPr lang="en-CA" dirty="0" smtClean="0">
                <a:solidFill>
                  <a:schemeClr val="bg1"/>
                </a:solidFill>
              </a:rPr>
            </a:br>
            <a:r>
              <a:rPr lang="en-CA" dirty="0" smtClean="0">
                <a:solidFill>
                  <a:schemeClr val="bg1"/>
                </a:solidFill>
              </a:rPr>
              <a:t>Personal Learning</a:t>
            </a:r>
            <a:r>
              <a:rPr lang="en-CA" dirty="0">
                <a:solidFill>
                  <a:schemeClr val="bg1"/>
                </a:solidFill>
              </a:rPr>
              <a:t/>
            </a:r>
            <a:br>
              <a:rPr lang="en-CA" dirty="0">
                <a:solidFill>
                  <a:schemeClr val="bg1"/>
                </a:solidFill>
              </a:rPr>
            </a:br>
            <a:r>
              <a:rPr lang="en-CA" sz="2800" dirty="0" smtClean="0">
                <a:solidFill>
                  <a:schemeClr val="bg1"/>
                </a:solidFill>
              </a:rPr>
              <a:t>http</a:t>
            </a:r>
            <a:r>
              <a:rPr lang="en-CA" sz="2800" smtClean="0">
                <a:solidFill>
                  <a:schemeClr val="bg1"/>
                </a:solidFill>
              </a:rPr>
              <a:t>://</a:t>
            </a:r>
            <a:r>
              <a:rPr lang="en-CA" sz="2800" smtClean="0">
                <a:solidFill>
                  <a:schemeClr val="bg1"/>
                </a:solidFill>
              </a:rPr>
              <a:t>www.downes.ca/presentation/362</a:t>
            </a:r>
            <a:endParaRPr lang="en-CA" sz="2800" dirty="0">
              <a:solidFill>
                <a:schemeClr val="bg1"/>
              </a:solidFill>
            </a:endParaRPr>
          </a:p>
        </p:txBody>
      </p:sp>
      <p:sp>
        <p:nvSpPr>
          <p:cNvPr id="3" name="Subtitle 2"/>
          <p:cNvSpPr>
            <a:spLocks noGrp="1"/>
          </p:cNvSpPr>
          <p:nvPr>
            <p:ph type="subTitle" idx="1"/>
          </p:nvPr>
        </p:nvSpPr>
        <p:spPr>
          <a:xfrm>
            <a:off x="502920" y="5458778"/>
            <a:ext cx="8359140" cy="1182654"/>
          </a:xfrm>
        </p:spPr>
        <p:txBody>
          <a:bodyPr/>
          <a:lstStyle/>
          <a:p>
            <a:pPr algn="l"/>
            <a:r>
              <a:rPr lang="en-CA" dirty="0" smtClean="0">
                <a:solidFill>
                  <a:schemeClr val="bg1"/>
                </a:solidFill>
              </a:rPr>
              <a:t>Stephen Downes</a:t>
            </a:r>
          </a:p>
          <a:p>
            <a:pPr algn="l"/>
            <a:r>
              <a:rPr lang="en-CA" dirty="0" smtClean="0">
                <a:solidFill>
                  <a:schemeClr val="bg1"/>
                </a:solidFill>
              </a:rPr>
              <a:t>Tempe, Arizona, August 20, </a:t>
            </a:r>
            <a:r>
              <a:rPr lang="en-CA" dirty="0" smtClean="0">
                <a:solidFill>
                  <a:schemeClr val="bg1"/>
                </a:solidFill>
              </a:rPr>
              <a:t>2015</a:t>
            </a:r>
          </a:p>
        </p:txBody>
      </p:sp>
    </p:spTree>
    <p:extLst>
      <p:ext uri="{BB962C8B-B14F-4D97-AF65-F5344CB8AC3E}">
        <p14:creationId xmlns:p14="http://schemas.microsoft.com/office/powerpoint/2010/main" val="3666315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Deconstructing Sentences</a:t>
            </a:r>
            <a:endParaRPr lang="en-CA" dirty="0"/>
          </a:p>
        </p:txBody>
      </p:sp>
      <p:sp>
        <p:nvSpPr>
          <p:cNvPr id="3" name="Content Placeholder 2"/>
          <p:cNvSpPr>
            <a:spLocks noGrp="1"/>
          </p:cNvSpPr>
          <p:nvPr>
            <p:ph idx="1"/>
          </p:nvPr>
        </p:nvSpPr>
        <p:spPr/>
        <p:txBody>
          <a:bodyPr/>
          <a:lstStyle/>
          <a:p>
            <a:r>
              <a:rPr lang="en-CA" dirty="0" smtClean="0"/>
              <a:t>A simple sentence has subject-object-verb</a:t>
            </a:r>
          </a:p>
          <a:p>
            <a:r>
              <a:rPr lang="en-CA" dirty="0" smtClean="0"/>
              <a:t>A complex sentence can have much more</a:t>
            </a:r>
          </a:p>
          <a:p>
            <a:endParaRPr lang="en-CA" dirty="0"/>
          </a:p>
        </p:txBody>
      </p:sp>
      <p:pic>
        <p:nvPicPr>
          <p:cNvPr id="1026" name="Picture 2" descr="http://language-theory.pl/Theoryoflanguage_files/Theoryoflanguage-9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3084333"/>
            <a:ext cx="4394200" cy="35895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8650" y="6311899"/>
            <a:ext cx="4412042" cy="369332"/>
          </a:xfrm>
          <a:prstGeom prst="rect">
            <a:avLst/>
          </a:prstGeom>
        </p:spPr>
        <p:txBody>
          <a:bodyPr wrap="none">
            <a:spAutoFit/>
          </a:bodyPr>
          <a:lstStyle/>
          <a:p>
            <a:r>
              <a:rPr lang="en-CA" dirty="0" smtClean="0">
                <a:hlinkClick r:id="rId4"/>
              </a:rPr>
              <a:t>http://language-theory.pl/language629.html</a:t>
            </a:r>
            <a:r>
              <a:rPr lang="en-CA" dirty="0" smtClean="0"/>
              <a:t> </a:t>
            </a:r>
            <a:endParaRPr lang="en-CA" dirty="0"/>
          </a:p>
        </p:txBody>
      </p:sp>
    </p:spTree>
    <p:extLst>
      <p:ext uri="{BB962C8B-B14F-4D97-AF65-F5344CB8AC3E}">
        <p14:creationId xmlns:p14="http://schemas.microsoft.com/office/powerpoint/2010/main" val="1713217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Anatomy of a Tweet</a:t>
            </a:r>
            <a:endParaRPr lang="en-CA" dirty="0"/>
          </a:p>
        </p:txBody>
      </p:sp>
      <p:sp>
        <p:nvSpPr>
          <p:cNvPr id="3" name="Content Placeholder 2"/>
          <p:cNvSpPr>
            <a:spLocks noGrp="1"/>
          </p:cNvSpPr>
          <p:nvPr>
            <p:ph idx="1"/>
          </p:nvPr>
        </p:nvSpPr>
        <p:spPr/>
        <p:txBody>
          <a:bodyPr/>
          <a:lstStyle/>
          <a:p>
            <a:endParaRPr lang="en-CA" dirty="0"/>
          </a:p>
        </p:txBody>
      </p:sp>
      <p:pic>
        <p:nvPicPr>
          <p:cNvPr id="2050" name="Picture 2" descr="https://c2.staticflickr.com/6/5537/12525356184_c3298f0fe8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4" y="1674766"/>
            <a:ext cx="6788297" cy="506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399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Understanding </a:t>
            </a:r>
            <a:r>
              <a:rPr lang="en-CA" dirty="0" err="1" smtClean="0"/>
              <a:t>LOLcats</a:t>
            </a:r>
            <a:r>
              <a:rPr lang="en-CA" dirty="0"/>
              <a:t> </a:t>
            </a:r>
            <a:r>
              <a:rPr lang="en-CA" dirty="0" smtClean="0"/>
              <a:t>&amp; Memes</a:t>
            </a:r>
            <a:endParaRPr lang="en-CA" dirty="0"/>
          </a:p>
        </p:txBody>
      </p:sp>
      <p:pic>
        <p:nvPicPr>
          <p:cNvPr id="3074" name="Picture 2" descr="https://stancarey.files.wordpress.com/2011/12/lolcats-i-has-idiosyncratic-conjug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57338"/>
            <a:ext cx="6159500" cy="46196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8650" y="6176963"/>
            <a:ext cx="5930900" cy="369332"/>
          </a:xfrm>
          <a:prstGeom prst="rect">
            <a:avLst/>
          </a:prstGeom>
        </p:spPr>
        <p:txBody>
          <a:bodyPr wrap="square">
            <a:spAutoFit/>
          </a:bodyPr>
          <a:lstStyle/>
          <a:p>
            <a:r>
              <a:rPr lang="en-CA" dirty="0" smtClean="0">
                <a:hlinkClick r:id="rId4"/>
              </a:rPr>
              <a:t>http://dashes.com/anil/2007/04/cats-can-has-gr.html</a:t>
            </a:r>
            <a:r>
              <a:rPr lang="en-CA" dirty="0" smtClean="0"/>
              <a:t> </a:t>
            </a:r>
            <a:endParaRPr lang="en-CA" dirty="0"/>
          </a:p>
        </p:txBody>
      </p:sp>
    </p:spTree>
    <p:extLst>
      <p:ext uri="{BB962C8B-B14F-4D97-AF65-F5344CB8AC3E}">
        <p14:creationId xmlns:p14="http://schemas.microsoft.com/office/powerpoint/2010/main" val="2091706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Where Conversations Happen</a:t>
            </a:r>
            <a:endParaRPr lang="en-CA" dirty="0"/>
          </a:p>
        </p:txBody>
      </p:sp>
      <p:pic>
        <p:nvPicPr>
          <p:cNvPr id="4098" name="Picture 2" descr="1530456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74" y="1690689"/>
            <a:ext cx="5432425" cy="39469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8350" y="5937935"/>
            <a:ext cx="7747000" cy="369332"/>
          </a:xfrm>
          <a:prstGeom prst="rect">
            <a:avLst/>
          </a:prstGeom>
        </p:spPr>
        <p:txBody>
          <a:bodyPr wrap="square">
            <a:spAutoFit/>
          </a:bodyPr>
          <a:lstStyle/>
          <a:p>
            <a:r>
              <a:rPr lang="en-CA" dirty="0" smtClean="0">
                <a:hlinkClick r:id="rId4"/>
              </a:rPr>
              <a:t>http://profitecture.com/how-to-get-conversations-going-on-social-media-2/</a:t>
            </a:r>
            <a:r>
              <a:rPr lang="en-CA" dirty="0" smtClean="0"/>
              <a:t> </a:t>
            </a:r>
            <a:endParaRPr lang="en-CA" dirty="0"/>
          </a:p>
        </p:txBody>
      </p:sp>
    </p:spTree>
    <p:extLst>
      <p:ext uri="{BB962C8B-B14F-4D97-AF65-F5344CB8AC3E}">
        <p14:creationId xmlns:p14="http://schemas.microsoft.com/office/powerpoint/2010/main" val="4003556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Conversations Contain</a:t>
            </a:r>
            <a:endParaRPr lang="en-CA" dirty="0"/>
          </a:p>
        </p:txBody>
      </p:sp>
      <p:pic>
        <p:nvPicPr>
          <p:cNvPr id="5122" name="Picture 2" descr="book nietzs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475" y="1549400"/>
            <a:ext cx="5429250" cy="44577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8650" y="6103719"/>
            <a:ext cx="6858000" cy="646331"/>
          </a:xfrm>
          <a:prstGeom prst="rect">
            <a:avLst/>
          </a:prstGeom>
        </p:spPr>
        <p:txBody>
          <a:bodyPr wrap="square">
            <a:spAutoFit/>
          </a:bodyPr>
          <a:lstStyle/>
          <a:p>
            <a:r>
              <a:rPr lang="en-CA" dirty="0" smtClean="0">
                <a:hlinkClick r:id="rId4"/>
              </a:rPr>
              <a:t>http://www.huffingtonpost.com/2013/08/20/introverts-signs-am-i-introverted_n_3721431.html</a:t>
            </a:r>
            <a:r>
              <a:rPr lang="en-CA" dirty="0" smtClean="0"/>
              <a:t> </a:t>
            </a:r>
            <a:endParaRPr lang="en-CA" dirty="0"/>
          </a:p>
        </p:txBody>
      </p:sp>
    </p:spTree>
    <p:extLst>
      <p:ext uri="{BB962C8B-B14F-4D97-AF65-F5344CB8AC3E}">
        <p14:creationId xmlns:p14="http://schemas.microsoft.com/office/powerpoint/2010/main" val="797018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 51"/>
          <p:cNvSpPr/>
          <p:nvPr/>
        </p:nvSpPr>
        <p:spPr>
          <a:xfrm>
            <a:off x="3289300" y="2827312"/>
            <a:ext cx="1689100" cy="254957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6648451" y="1832113"/>
            <a:ext cx="2238375" cy="418665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330597" y="1758950"/>
            <a:ext cx="2051447" cy="48056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3149997" y="1690689"/>
            <a:ext cx="1714500" cy="91440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CA" dirty="0" smtClean="0"/>
              <a:t>RRN Aggregation and Storage</a:t>
            </a:r>
            <a:endParaRPr lang="en-CA" dirty="0"/>
          </a:p>
        </p:txBody>
      </p:sp>
      <p:cxnSp>
        <p:nvCxnSpPr>
          <p:cNvPr id="5" name="Elbow Connector 4"/>
          <p:cNvCxnSpPr/>
          <p:nvPr/>
        </p:nvCxnSpPr>
        <p:spPr>
          <a:xfrm>
            <a:off x="1828800" y="2476500"/>
            <a:ext cx="1435100" cy="9525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a:off x="1930400" y="3340100"/>
            <a:ext cx="1270000" cy="3683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V="1">
            <a:off x="1828800" y="3911600"/>
            <a:ext cx="1346200" cy="2794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flipV="1">
            <a:off x="1828800" y="4229100"/>
            <a:ext cx="1435100" cy="4699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flipV="1">
            <a:off x="1828800" y="4508500"/>
            <a:ext cx="1435100" cy="8255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flipV="1">
            <a:off x="1828800" y="5422900"/>
            <a:ext cx="1346200" cy="5080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flipV="1">
            <a:off x="4978400" y="2324100"/>
            <a:ext cx="1435100" cy="11049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a:off x="5016500" y="3708400"/>
            <a:ext cx="1231900" cy="2032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flipV="1">
            <a:off x="4978400" y="3048000"/>
            <a:ext cx="1435100" cy="8636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a:off x="5016500" y="4102100"/>
            <a:ext cx="1397000" cy="5969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a:off x="5016500" y="4419600"/>
            <a:ext cx="1397000" cy="10033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38150" y="2144286"/>
            <a:ext cx="2127250" cy="4093428"/>
          </a:xfrm>
          <a:prstGeom prst="rect">
            <a:avLst/>
          </a:prstGeom>
          <a:noFill/>
        </p:spPr>
        <p:txBody>
          <a:bodyPr wrap="square" rtlCol="0">
            <a:spAutoFit/>
          </a:bodyPr>
          <a:lstStyle/>
          <a:p>
            <a:r>
              <a:rPr lang="en-CA" sz="2000" dirty="0" smtClean="0"/>
              <a:t>Email</a:t>
            </a:r>
          </a:p>
          <a:p>
            <a:r>
              <a:rPr lang="en-CA" sz="2000" dirty="0" smtClean="0"/>
              <a:t>RSS</a:t>
            </a:r>
          </a:p>
          <a:p>
            <a:r>
              <a:rPr lang="en-CA" sz="2000" dirty="0" smtClean="0"/>
              <a:t>OAI</a:t>
            </a:r>
          </a:p>
          <a:p>
            <a:r>
              <a:rPr lang="en-CA" sz="2000" dirty="0" err="1" smtClean="0"/>
              <a:t>Sharepoint</a:t>
            </a:r>
            <a:endParaRPr lang="en-CA" sz="2000" dirty="0" smtClean="0"/>
          </a:p>
          <a:p>
            <a:r>
              <a:rPr lang="en-CA" sz="2000" dirty="0" smtClean="0"/>
              <a:t>Facebook</a:t>
            </a:r>
          </a:p>
          <a:p>
            <a:r>
              <a:rPr lang="en-CA" sz="2000" dirty="0" smtClean="0"/>
              <a:t>Twitter</a:t>
            </a:r>
          </a:p>
          <a:p>
            <a:r>
              <a:rPr lang="en-CA" sz="2000" dirty="0" smtClean="0"/>
              <a:t>Monster</a:t>
            </a:r>
          </a:p>
          <a:p>
            <a:r>
              <a:rPr lang="en-CA" sz="2000" dirty="0" smtClean="0"/>
              <a:t>Government</a:t>
            </a:r>
          </a:p>
          <a:p>
            <a:r>
              <a:rPr lang="en-CA" sz="2000" dirty="0" smtClean="0"/>
              <a:t>Repositories</a:t>
            </a:r>
          </a:p>
          <a:p>
            <a:r>
              <a:rPr lang="en-CA" sz="2000" dirty="0" smtClean="0"/>
              <a:t>Desire2Learn</a:t>
            </a:r>
          </a:p>
          <a:p>
            <a:r>
              <a:rPr lang="en-CA" sz="2000" dirty="0" smtClean="0"/>
              <a:t>Coursera</a:t>
            </a:r>
          </a:p>
          <a:p>
            <a:r>
              <a:rPr lang="en-CA" sz="2000" dirty="0" smtClean="0"/>
              <a:t>EdX</a:t>
            </a:r>
          </a:p>
          <a:p>
            <a:r>
              <a:rPr lang="en-CA" sz="2000" dirty="0" err="1" smtClean="0"/>
              <a:t>etc</a:t>
            </a:r>
            <a:endParaRPr lang="en-CA" sz="2000" dirty="0"/>
          </a:p>
        </p:txBody>
      </p:sp>
      <p:sp>
        <p:nvSpPr>
          <p:cNvPr id="30" name="TextBox 29"/>
          <p:cNvSpPr txBox="1"/>
          <p:nvPr/>
        </p:nvSpPr>
        <p:spPr>
          <a:xfrm>
            <a:off x="3502025" y="3249880"/>
            <a:ext cx="1301750" cy="1323439"/>
          </a:xfrm>
          <a:prstGeom prst="rect">
            <a:avLst/>
          </a:prstGeom>
          <a:noFill/>
        </p:spPr>
        <p:txBody>
          <a:bodyPr wrap="square" rtlCol="0">
            <a:spAutoFit/>
          </a:bodyPr>
          <a:lstStyle/>
          <a:p>
            <a:r>
              <a:rPr lang="en-CA" sz="2000" dirty="0" smtClean="0"/>
              <a:t>Parsing</a:t>
            </a:r>
          </a:p>
          <a:p>
            <a:r>
              <a:rPr lang="en-CA" sz="2000" dirty="0" smtClean="0"/>
              <a:t>Scraping</a:t>
            </a:r>
          </a:p>
          <a:p>
            <a:r>
              <a:rPr lang="en-CA" sz="2000" dirty="0" smtClean="0"/>
              <a:t>Analytics</a:t>
            </a:r>
          </a:p>
          <a:p>
            <a:r>
              <a:rPr lang="en-CA" sz="2000" dirty="0" err="1" smtClean="0"/>
              <a:t>etc</a:t>
            </a:r>
            <a:endParaRPr lang="en-CA" sz="2000" dirty="0"/>
          </a:p>
        </p:txBody>
      </p:sp>
      <p:sp>
        <p:nvSpPr>
          <p:cNvPr id="31" name="TextBox 30"/>
          <p:cNvSpPr txBox="1"/>
          <p:nvPr/>
        </p:nvSpPr>
        <p:spPr>
          <a:xfrm>
            <a:off x="6753225" y="1837472"/>
            <a:ext cx="1981200" cy="4093428"/>
          </a:xfrm>
          <a:prstGeom prst="rect">
            <a:avLst/>
          </a:prstGeom>
          <a:noFill/>
        </p:spPr>
        <p:txBody>
          <a:bodyPr wrap="square" rtlCol="0">
            <a:spAutoFit/>
          </a:bodyPr>
          <a:lstStyle/>
          <a:p>
            <a:r>
              <a:rPr lang="en-CA" sz="2000" dirty="0" smtClean="0"/>
              <a:t>Article</a:t>
            </a:r>
          </a:p>
          <a:p>
            <a:r>
              <a:rPr lang="en-CA" sz="2000" dirty="0" smtClean="0"/>
              <a:t>Photograph</a:t>
            </a:r>
          </a:p>
          <a:p>
            <a:r>
              <a:rPr lang="en-CA" sz="2000" dirty="0" smtClean="0"/>
              <a:t>Video</a:t>
            </a:r>
          </a:p>
          <a:p>
            <a:r>
              <a:rPr lang="en-CA" sz="2000" dirty="0" smtClean="0"/>
              <a:t>Person</a:t>
            </a:r>
          </a:p>
          <a:p>
            <a:r>
              <a:rPr lang="en-CA" sz="2000" dirty="0" smtClean="0"/>
              <a:t>Author</a:t>
            </a:r>
          </a:p>
          <a:p>
            <a:r>
              <a:rPr lang="en-CA" sz="2000" dirty="0" smtClean="0"/>
              <a:t>Publisher</a:t>
            </a:r>
          </a:p>
          <a:p>
            <a:r>
              <a:rPr lang="en-CA" sz="2000" dirty="0" smtClean="0"/>
              <a:t>Organization</a:t>
            </a:r>
          </a:p>
          <a:p>
            <a:r>
              <a:rPr lang="en-CA" sz="2000" dirty="0" smtClean="0"/>
              <a:t>Job Opportunity</a:t>
            </a:r>
          </a:p>
          <a:p>
            <a:r>
              <a:rPr lang="en-CA" sz="2000" dirty="0" smtClean="0"/>
              <a:t>Competency</a:t>
            </a:r>
          </a:p>
          <a:p>
            <a:r>
              <a:rPr lang="en-CA" sz="2000" dirty="0" err="1" smtClean="0"/>
              <a:t>Cetrificate</a:t>
            </a:r>
            <a:endParaRPr lang="en-CA" sz="2000" dirty="0" smtClean="0"/>
          </a:p>
          <a:p>
            <a:r>
              <a:rPr lang="en-CA" sz="2000" dirty="0" smtClean="0"/>
              <a:t>Event</a:t>
            </a:r>
          </a:p>
          <a:p>
            <a:r>
              <a:rPr lang="en-CA" sz="2000" dirty="0" smtClean="0"/>
              <a:t>Location / Place</a:t>
            </a:r>
          </a:p>
          <a:p>
            <a:r>
              <a:rPr lang="en-CA" sz="2000" dirty="0" smtClean="0"/>
              <a:t>Time / Date</a:t>
            </a:r>
            <a:endParaRPr lang="en-CA" sz="2000" dirty="0"/>
          </a:p>
        </p:txBody>
      </p:sp>
      <p:cxnSp>
        <p:nvCxnSpPr>
          <p:cNvPr id="33" name="Straight Arrow Connector 32"/>
          <p:cNvCxnSpPr/>
          <p:nvPr/>
        </p:nvCxnSpPr>
        <p:spPr>
          <a:xfrm>
            <a:off x="4152900" y="4699000"/>
            <a:ext cx="0" cy="1231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434556" y="5972096"/>
            <a:ext cx="1501776" cy="461665"/>
          </a:xfrm>
          <a:prstGeom prst="rect">
            <a:avLst/>
          </a:prstGeom>
          <a:noFill/>
        </p:spPr>
        <p:txBody>
          <a:bodyPr wrap="square" rtlCol="0">
            <a:spAutoFit/>
          </a:bodyPr>
          <a:lstStyle/>
          <a:p>
            <a:r>
              <a:rPr lang="en-CA" sz="2400" dirty="0" smtClean="0"/>
              <a:t>Storage</a:t>
            </a:r>
            <a:endParaRPr lang="en-CA" sz="2400" dirty="0"/>
          </a:p>
        </p:txBody>
      </p:sp>
      <p:sp>
        <p:nvSpPr>
          <p:cNvPr id="36" name="Arc 35"/>
          <p:cNvSpPr/>
          <p:nvPr/>
        </p:nvSpPr>
        <p:spPr>
          <a:xfrm>
            <a:off x="5016500" y="4699000"/>
            <a:ext cx="276225" cy="1726913"/>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7" name="Arc 36"/>
          <p:cNvSpPr/>
          <p:nvPr/>
        </p:nvSpPr>
        <p:spPr>
          <a:xfrm flipH="1" flipV="1">
            <a:off x="5314948" y="4673314"/>
            <a:ext cx="1225552" cy="1726912"/>
          </a:xfrm>
          <a:prstGeom prst="arc">
            <a:avLst>
              <a:gd name="adj1" fmla="val 16200000"/>
              <a:gd name="adj2" fmla="val 2132642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39" name="Straight Arrow Connector 38"/>
          <p:cNvCxnSpPr>
            <a:stCxn id="37" idx="0"/>
          </p:cNvCxnSpPr>
          <p:nvPr/>
        </p:nvCxnSpPr>
        <p:spPr>
          <a:xfrm>
            <a:off x="5927724" y="6400226"/>
            <a:ext cx="6127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36" idx="0"/>
          </p:cNvCxnSpPr>
          <p:nvPr/>
        </p:nvCxnSpPr>
        <p:spPr>
          <a:xfrm>
            <a:off x="5016500" y="4699000"/>
            <a:ext cx="138112"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832600" y="6237714"/>
            <a:ext cx="1981200" cy="369332"/>
          </a:xfrm>
          <a:prstGeom prst="rect">
            <a:avLst/>
          </a:prstGeom>
          <a:noFill/>
        </p:spPr>
        <p:txBody>
          <a:bodyPr wrap="square" rtlCol="0">
            <a:spAutoFit/>
          </a:bodyPr>
          <a:lstStyle/>
          <a:p>
            <a:r>
              <a:rPr lang="en-CA" dirty="0" smtClean="0"/>
              <a:t>RELATIONS</a:t>
            </a:r>
            <a:endParaRPr lang="en-CA" dirty="0"/>
          </a:p>
        </p:txBody>
      </p:sp>
      <p:cxnSp>
        <p:nvCxnSpPr>
          <p:cNvPr id="44" name="Straight Arrow Connector 43"/>
          <p:cNvCxnSpPr/>
          <p:nvPr/>
        </p:nvCxnSpPr>
        <p:spPr>
          <a:xfrm flipV="1">
            <a:off x="7543800" y="5930900"/>
            <a:ext cx="0" cy="379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491706" y="1800363"/>
            <a:ext cx="1979612" cy="707886"/>
          </a:xfrm>
          <a:prstGeom prst="rect">
            <a:avLst/>
          </a:prstGeom>
          <a:noFill/>
        </p:spPr>
        <p:txBody>
          <a:bodyPr wrap="square" rtlCol="0">
            <a:spAutoFit/>
          </a:bodyPr>
          <a:lstStyle/>
          <a:p>
            <a:r>
              <a:rPr lang="en-CA" sz="2000" dirty="0" smtClean="0"/>
              <a:t>Personal</a:t>
            </a:r>
          </a:p>
          <a:p>
            <a:r>
              <a:rPr lang="en-CA" sz="2000" dirty="0" smtClean="0"/>
              <a:t>Context</a:t>
            </a:r>
            <a:endParaRPr lang="en-CA" sz="2000" dirty="0"/>
          </a:p>
        </p:txBody>
      </p:sp>
      <p:cxnSp>
        <p:nvCxnSpPr>
          <p:cNvPr id="47" name="Straight Arrow Connector 46"/>
          <p:cNvCxnSpPr/>
          <p:nvPr/>
        </p:nvCxnSpPr>
        <p:spPr>
          <a:xfrm>
            <a:off x="4025900" y="2616200"/>
            <a:ext cx="0" cy="633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621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Understanding Knowledge</a:t>
            </a:r>
            <a:endParaRPr lang="en-CA" dirty="0"/>
          </a:p>
        </p:txBody>
      </p:sp>
      <p:pic>
        <p:nvPicPr>
          <p:cNvPr id="6146" name="Picture 2" descr="https://encrypted-tbn3.gstatic.com/images?q=tbn:ANd9GcRwVr8mfT5wYbJdH_a-rpQGGJLfXtSviswbFtGrBCKh3qpz0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 y="1590674"/>
            <a:ext cx="6404174" cy="45434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8650" y="6331635"/>
            <a:ext cx="8242300" cy="369332"/>
          </a:xfrm>
          <a:prstGeom prst="rect">
            <a:avLst/>
          </a:prstGeom>
        </p:spPr>
        <p:txBody>
          <a:bodyPr wrap="square">
            <a:spAutoFit/>
          </a:bodyPr>
          <a:lstStyle/>
          <a:p>
            <a:r>
              <a:rPr lang="en-CA" dirty="0" smtClean="0">
                <a:effectLst/>
                <a:latin typeface="Calibri" panose="020F0502020204030204" pitchFamily="34" charset="0"/>
                <a:ea typeface="Calibri" panose="020F0502020204030204" pitchFamily="34" charset="0"/>
                <a:cs typeface="Times New Roman" panose="02020603050405020304" pitchFamily="18" charset="0"/>
                <a:hlinkClick r:id="rId4"/>
              </a:rPr>
              <a:t>http://www2.webster.edu/~corbetre/philosophy/education/freire/freire-2.html</a:t>
            </a:r>
            <a:r>
              <a:rPr lang="en-CA"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CA" dirty="0"/>
          </a:p>
        </p:txBody>
      </p:sp>
    </p:spTree>
    <p:extLst>
      <p:ext uri="{BB962C8B-B14F-4D97-AF65-F5344CB8AC3E}">
        <p14:creationId xmlns:p14="http://schemas.microsoft.com/office/powerpoint/2010/main" val="363066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Knowing a Pile of Facts?</a:t>
            </a:r>
            <a:endParaRPr lang="en-CA" dirty="0"/>
          </a:p>
        </p:txBody>
      </p:sp>
      <p:pic>
        <p:nvPicPr>
          <p:cNvPr id="7170" name="Picture 2" descr="How to Read a Pile of Bo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 y="1524000"/>
            <a:ext cx="5927725" cy="44457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0575" y="6165334"/>
            <a:ext cx="3978525" cy="369332"/>
          </a:xfrm>
          <a:prstGeom prst="rect">
            <a:avLst/>
          </a:prstGeom>
        </p:spPr>
        <p:txBody>
          <a:bodyPr wrap="none">
            <a:spAutoFit/>
          </a:bodyPr>
          <a:lstStyle/>
          <a:p>
            <a:r>
              <a:rPr lang="en-CA" dirty="0" smtClean="0"/>
              <a:t>Image: </a:t>
            </a:r>
            <a:r>
              <a:rPr lang="en-CA" dirty="0" smtClean="0">
                <a:hlinkClick r:id="rId4"/>
              </a:rPr>
              <a:t>http://www.rightattitudes.com/</a:t>
            </a:r>
            <a:r>
              <a:rPr lang="en-CA" dirty="0" smtClean="0"/>
              <a:t>  </a:t>
            </a:r>
            <a:endParaRPr lang="en-CA" dirty="0"/>
          </a:p>
        </p:txBody>
      </p:sp>
    </p:spTree>
    <p:extLst>
      <p:ext uri="{BB962C8B-B14F-4D97-AF65-F5344CB8AC3E}">
        <p14:creationId xmlns:p14="http://schemas.microsoft.com/office/powerpoint/2010/main" val="30561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Graph Database</a:t>
            </a:r>
            <a:endParaRPr lang="en-CA" dirty="0"/>
          </a:p>
        </p:txBody>
      </p:sp>
      <p:pic>
        <p:nvPicPr>
          <p:cNvPr id="8194" name="Picture 2" descr="graphdb g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475" y="1577975"/>
            <a:ext cx="2695575" cy="30765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property graph mod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5050" y="2250618"/>
            <a:ext cx="4606925" cy="29976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79475" y="5623538"/>
            <a:ext cx="4534896" cy="369332"/>
          </a:xfrm>
          <a:prstGeom prst="rect">
            <a:avLst/>
          </a:prstGeom>
        </p:spPr>
        <p:txBody>
          <a:bodyPr wrap="none">
            <a:spAutoFit/>
          </a:bodyPr>
          <a:lstStyle/>
          <a:p>
            <a:r>
              <a:rPr lang="en-CA" dirty="0" smtClean="0">
                <a:hlinkClick r:id="rId5"/>
              </a:rPr>
              <a:t>http://neo4j.com/developer/graph-database/</a:t>
            </a:r>
            <a:r>
              <a:rPr lang="en-CA" dirty="0" smtClean="0"/>
              <a:t> </a:t>
            </a:r>
            <a:endParaRPr lang="en-CA" dirty="0"/>
          </a:p>
        </p:txBody>
      </p:sp>
    </p:spTree>
    <p:extLst>
      <p:ext uri="{BB962C8B-B14F-4D97-AF65-F5344CB8AC3E}">
        <p14:creationId xmlns:p14="http://schemas.microsoft.com/office/powerpoint/2010/main" val="4140087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Quality &amp; Narrative</a:t>
            </a:r>
            <a:endParaRPr lang="en-CA" dirty="0"/>
          </a:p>
        </p:txBody>
      </p:sp>
      <p:pic>
        <p:nvPicPr>
          <p:cNvPr id="9218" name="Picture 2" descr="https://openeducationalresources.pbworks.com/f/1275991693/oer_quality.jp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5700" y="1856154"/>
            <a:ext cx="4819650" cy="25951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5950" y="1690688"/>
            <a:ext cx="3562350" cy="3539430"/>
          </a:xfrm>
          <a:prstGeom prst="rect">
            <a:avLst/>
          </a:prstGeom>
        </p:spPr>
        <p:txBody>
          <a:bodyPr wrap="square">
            <a:spAutoFit/>
          </a:bodyPr>
          <a:lstStyle/>
          <a:p>
            <a:pPr marL="457200" indent="-457200">
              <a:buFont typeface="Arial" panose="020B0604020202020204" pitchFamily="34" charset="0"/>
              <a:buChar char="•"/>
            </a:pPr>
            <a:r>
              <a:rPr lang="en-CA" sz="2800" dirty="0" smtClean="0"/>
              <a:t>Accuracy</a:t>
            </a:r>
          </a:p>
          <a:p>
            <a:pPr marL="457200" indent="-457200">
              <a:buFont typeface="Arial" panose="020B0604020202020204" pitchFamily="34" charset="0"/>
              <a:buChar char="•"/>
            </a:pPr>
            <a:r>
              <a:rPr lang="en-CA" sz="2800" dirty="0" smtClean="0"/>
              <a:t>Reputation of author/institution</a:t>
            </a:r>
          </a:p>
          <a:p>
            <a:pPr marL="457200" indent="-457200">
              <a:buFont typeface="Arial" panose="020B0604020202020204" pitchFamily="34" charset="0"/>
              <a:buChar char="•"/>
            </a:pPr>
            <a:r>
              <a:rPr lang="en-CA" sz="2800" dirty="0" smtClean="0"/>
              <a:t>Standard of technical production </a:t>
            </a:r>
          </a:p>
          <a:p>
            <a:pPr marL="457200" indent="-457200">
              <a:buFont typeface="Arial" panose="020B0604020202020204" pitchFamily="34" charset="0"/>
              <a:buChar char="•"/>
            </a:pPr>
            <a:r>
              <a:rPr lang="en-CA" sz="2800" dirty="0" smtClean="0"/>
              <a:t>Accessibility </a:t>
            </a:r>
          </a:p>
          <a:p>
            <a:pPr marL="457200" indent="-457200">
              <a:buFont typeface="Arial" panose="020B0604020202020204" pitchFamily="34" charset="0"/>
              <a:buChar char="•"/>
            </a:pPr>
            <a:r>
              <a:rPr lang="en-CA" sz="2800" dirty="0" smtClean="0"/>
              <a:t>Fitness for purpose</a:t>
            </a:r>
            <a:endParaRPr lang="en-CA" sz="2800" dirty="0"/>
          </a:p>
        </p:txBody>
      </p:sp>
      <p:sp>
        <p:nvSpPr>
          <p:cNvPr id="5" name="TextBox 4"/>
          <p:cNvSpPr txBox="1"/>
          <p:nvPr/>
        </p:nvSpPr>
        <p:spPr>
          <a:xfrm>
            <a:off x="1905000" y="5395583"/>
            <a:ext cx="6184900" cy="646331"/>
          </a:xfrm>
          <a:prstGeom prst="rect">
            <a:avLst/>
          </a:prstGeom>
          <a:noFill/>
        </p:spPr>
        <p:txBody>
          <a:bodyPr wrap="square" rtlCol="0">
            <a:spAutoFit/>
          </a:bodyPr>
          <a:lstStyle/>
          <a:p>
            <a:r>
              <a:rPr lang="en-CA" sz="3600" i="1" dirty="0" smtClean="0"/>
              <a:t>Really? These?</a:t>
            </a:r>
            <a:endParaRPr lang="en-CA" sz="3600" i="1" dirty="0"/>
          </a:p>
        </p:txBody>
      </p:sp>
      <p:sp>
        <p:nvSpPr>
          <p:cNvPr id="6" name="Rectangle 5"/>
          <p:cNvSpPr/>
          <p:nvPr/>
        </p:nvSpPr>
        <p:spPr>
          <a:xfrm>
            <a:off x="628650" y="5980102"/>
            <a:ext cx="7677150" cy="646331"/>
          </a:xfrm>
          <a:prstGeom prst="rect">
            <a:avLst/>
          </a:prstGeom>
        </p:spPr>
        <p:txBody>
          <a:bodyPr wrap="square">
            <a:spAutoFit/>
          </a:bodyPr>
          <a:lstStyle/>
          <a:p>
            <a:r>
              <a:rPr lang="en-CA" dirty="0" smtClean="0">
                <a:hlinkClick r:id="rId4"/>
              </a:rPr>
              <a:t>https://openeducationalresources.pbworks.com/w/page/24838164/Quality%20considerations</a:t>
            </a:r>
            <a:r>
              <a:rPr lang="en-CA" dirty="0" smtClean="0"/>
              <a:t> </a:t>
            </a:r>
            <a:endParaRPr lang="en-CA" dirty="0"/>
          </a:p>
        </p:txBody>
      </p:sp>
    </p:spTree>
    <p:extLst>
      <p:ext uri="{BB962C8B-B14F-4D97-AF65-F5344CB8AC3E}">
        <p14:creationId xmlns:p14="http://schemas.microsoft.com/office/powerpoint/2010/main" val="2550579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Think of OERs as words in a conversation</a:t>
            </a:r>
            <a:endParaRPr lang="en-CA" dirty="0"/>
          </a:p>
        </p:txBody>
      </p:sp>
      <p:pic>
        <p:nvPicPr>
          <p:cNvPr id="13314" name="Picture 2" descr="Magnetic Poe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837" y="2176461"/>
            <a:ext cx="6918325" cy="4266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219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Learning in Context</a:t>
            </a:r>
            <a:endParaRPr lang="en-CA" dirty="0"/>
          </a:p>
        </p:txBody>
      </p:sp>
      <p:pic>
        <p:nvPicPr>
          <p:cNvPr id="10242" name="Picture 2" descr="InformalLearningOppsViaExtendedNetwor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6725" y="1690689"/>
            <a:ext cx="5013767" cy="38084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7050" y="5499100"/>
            <a:ext cx="6826250" cy="954107"/>
          </a:xfrm>
          <a:prstGeom prst="rect">
            <a:avLst/>
          </a:prstGeom>
          <a:noFill/>
        </p:spPr>
        <p:txBody>
          <a:bodyPr wrap="square" rtlCol="0">
            <a:spAutoFit/>
          </a:bodyPr>
          <a:lstStyle/>
          <a:p>
            <a:r>
              <a:rPr lang="en-CA" sz="2800" dirty="0" smtClean="0"/>
              <a:t>Task-Focused</a:t>
            </a:r>
          </a:p>
          <a:p>
            <a:r>
              <a:rPr lang="en-CA" sz="2800" dirty="0" smtClean="0"/>
              <a:t>Network-based</a:t>
            </a:r>
            <a:endParaRPr lang="en-CA" sz="2800" dirty="0"/>
          </a:p>
        </p:txBody>
      </p:sp>
    </p:spTree>
    <p:extLst>
      <p:ext uri="{BB962C8B-B14F-4D97-AF65-F5344CB8AC3E}">
        <p14:creationId xmlns:p14="http://schemas.microsoft.com/office/powerpoint/2010/main" val="228627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OERs (Really) Begin</a:t>
            </a:r>
            <a:endParaRPr lang="en-CA" dirty="0"/>
          </a:p>
        </p:txBody>
      </p:sp>
      <p:pic>
        <p:nvPicPr>
          <p:cNvPr id="11266" name="Picture 2" descr="http://freeclassdirectory.com/wp-content/uploads/2012/07/Home-Pag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690689"/>
            <a:ext cx="6867935" cy="40243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7344" y="6038334"/>
            <a:ext cx="3157211" cy="369332"/>
          </a:xfrm>
          <a:prstGeom prst="rect">
            <a:avLst/>
          </a:prstGeom>
        </p:spPr>
        <p:txBody>
          <a:bodyPr wrap="none">
            <a:spAutoFit/>
          </a:bodyPr>
          <a:lstStyle/>
          <a:p>
            <a:r>
              <a:rPr lang="en-CA" dirty="0" smtClean="0">
                <a:hlinkClick r:id="rId4"/>
              </a:rPr>
              <a:t>http://www.khanacademy.org/</a:t>
            </a:r>
            <a:r>
              <a:rPr lang="en-CA" dirty="0" smtClean="0"/>
              <a:t> </a:t>
            </a:r>
            <a:endParaRPr lang="en-CA" dirty="0"/>
          </a:p>
        </p:txBody>
      </p:sp>
    </p:spTree>
    <p:extLst>
      <p:ext uri="{BB962C8B-B14F-4D97-AF65-F5344CB8AC3E}">
        <p14:creationId xmlns:p14="http://schemas.microsoft.com/office/powerpoint/2010/main" val="3156147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Performance Support</a:t>
            </a:r>
            <a:endParaRPr lang="en-CA" dirty="0"/>
          </a:p>
        </p:txBody>
      </p:sp>
      <p:pic>
        <p:nvPicPr>
          <p:cNvPr id="4" name="Picture 3"/>
          <p:cNvPicPr>
            <a:picLocks noChangeAspect="1"/>
          </p:cNvPicPr>
          <p:nvPr/>
        </p:nvPicPr>
        <p:blipFill>
          <a:blip r:embed="rId3"/>
          <a:stretch>
            <a:fillRect/>
          </a:stretch>
        </p:blipFill>
        <p:spPr>
          <a:xfrm>
            <a:off x="1074737" y="1576389"/>
            <a:ext cx="6486525" cy="4514850"/>
          </a:xfrm>
          <a:prstGeom prst="rect">
            <a:avLst/>
          </a:prstGeom>
        </p:spPr>
      </p:pic>
      <p:sp>
        <p:nvSpPr>
          <p:cNvPr id="5" name="Rectangle 4"/>
          <p:cNvSpPr/>
          <p:nvPr/>
        </p:nvSpPr>
        <p:spPr>
          <a:xfrm>
            <a:off x="190500" y="6306235"/>
            <a:ext cx="9232900" cy="369332"/>
          </a:xfrm>
          <a:prstGeom prst="rect">
            <a:avLst/>
          </a:prstGeom>
        </p:spPr>
        <p:txBody>
          <a:bodyPr wrap="square">
            <a:spAutoFit/>
          </a:bodyPr>
          <a:lstStyle/>
          <a:p>
            <a:r>
              <a:rPr lang="en-CA" dirty="0" smtClean="0">
                <a:hlinkClick r:id="rId4"/>
              </a:rPr>
              <a:t>http://www.cognitiveadvisors.com/resources/mobile-performance-support-design-principles</a:t>
            </a:r>
            <a:r>
              <a:rPr lang="en-CA" dirty="0" smtClean="0"/>
              <a:t> </a:t>
            </a:r>
            <a:endParaRPr lang="en-CA" dirty="0"/>
          </a:p>
        </p:txBody>
      </p:sp>
    </p:spTree>
    <p:extLst>
      <p:ext uri="{BB962C8B-B14F-4D97-AF65-F5344CB8AC3E}">
        <p14:creationId xmlns:p14="http://schemas.microsoft.com/office/powerpoint/2010/main" val="1163406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User-Generated OERs</a:t>
            </a:r>
            <a:endParaRPr lang="en-CA" dirty="0"/>
          </a:p>
        </p:txBody>
      </p:sp>
      <p:pic>
        <p:nvPicPr>
          <p:cNvPr id="4" name="Picture 3"/>
          <p:cNvPicPr/>
          <p:nvPr/>
        </p:nvPicPr>
        <p:blipFill>
          <a:blip r:embed="rId3"/>
          <a:stretch>
            <a:fillRect/>
          </a:stretch>
        </p:blipFill>
        <p:spPr>
          <a:xfrm>
            <a:off x="1040765" y="1990090"/>
            <a:ext cx="6604635" cy="4144010"/>
          </a:xfrm>
          <a:prstGeom prst="rect">
            <a:avLst/>
          </a:prstGeom>
        </p:spPr>
      </p:pic>
    </p:spTree>
    <p:extLst>
      <p:ext uri="{BB962C8B-B14F-4D97-AF65-F5344CB8AC3E}">
        <p14:creationId xmlns:p14="http://schemas.microsoft.com/office/powerpoint/2010/main" val="2995828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Working Out Loud</a:t>
            </a:r>
            <a:endParaRPr lang="en-CA" dirty="0"/>
          </a:p>
        </p:txBody>
      </p:sp>
      <p:pic>
        <p:nvPicPr>
          <p:cNvPr id="12290" name="Picture 2" descr="Working Out Lou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 y="1570037"/>
            <a:ext cx="6080125" cy="40476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0575" y="6081212"/>
            <a:ext cx="7861300" cy="369332"/>
          </a:xfrm>
          <a:prstGeom prst="rect">
            <a:avLst/>
          </a:prstGeom>
        </p:spPr>
        <p:txBody>
          <a:bodyPr wrap="square">
            <a:spAutoFit/>
          </a:bodyPr>
          <a:lstStyle/>
          <a:p>
            <a:r>
              <a:rPr lang="en-CA" dirty="0" smtClean="0">
                <a:effectLst/>
                <a:latin typeface="Calibri" panose="020F0502020204030204" pitchFamily="34" charset="0"/>
                <a:ea typeface="Calibri" panose="020F0502020204030204" pitchFamily="34" charset="0"/>
                <a:cs typeface="Times New Roman" panose="02020603050405020304" pitchFamily="18" charset="0"/>
                <a:hlinkClick r:id="rId4"/>
              </a:rPr>
              <a:t>http://johnstepper.com/2014/01/04/the-5-elements-of-working-out-loud/</a:t>
            </a:r>
            <a:r>
              <a:rPr lang="en-CA"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CA" dirty="0"/>
          </a:p>
        </p:txBody>
      </p:sp>
    </p:spTree>
    <p:extLst>
      <p:ext uri="{BB962C8B-B14F-4D97-AF65-F5344CB8AC3E}">
        <p14:creationId xmlns:p14="http://schemas.microsoft.com/office/powerpoint/2010/main" val="640118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Personal Assistant for Learning</a:t>
            </a:r>
            <a:endParaRPr lang="en-CA" dirty="0"/>
          </a:p>
        </p:txBody>
      </p:sp>
      <p:sp>
        <p:nvSpPr>
          <p:cNvPr id="4" name="Rectangle 3"/>
          <p:cNvSpPr/>
          <p:nvPr/>
        </p:nvSpPr>
        <p:spPr>
          <a:xfrm>
            <a:off x="457200" y="5722033"/>
            <a:ext cx="8890000" cy="830997"/>
          </a:xfrm>
          <a:prstGeom prst="rect">
            <a:avLst/>
          </a:prstGeom>
        </p:spPr>
        <p:txBody>
          <a:bodyPr wrap="square">
            <a:spAutoFit/>
          </a:bodyPr>
          <a:lstStyle/>
          <a:p>
            <a:r>
              <a:rPr lang="en-CA" sz="1600" dirty="0" smtClean="0">
                <a:hlinkClick r:id="rId3"/>
              </a:rPr>
              <a:t>http://www.adlnet.org/adl-initiative-baa-new-submission-window-open-for-personal-assistant-for-learning-pal-proposals-2/index.html</a:t>
            </a:r>
            <a:r>
              <a:rPr lang="en-CA" sz="1600" dirty="0" smtClean="0"/>
              <a:t> </a:t>
            </a:r>
          </a:p>
          <a:p>
            <a:r>
              <a:rPr lang="en-CA" sz="1600" dirty="0" smtClean="0">
                <a:hlinkClick r:id="rId4"/>
              </a:rPr>
              <a:t>http://www.slideshare.net/damonregan/regan-tla-infrastructureforfutureoflearningsintice2013</a:t>
            </a:r>
            <a:r>
              <a:rPr lang="en-CA" sz="1600" dirty="0" smtClean="0"/>
              <a:t> </a:t>
            </a:r>
            <a:endParaRPr lang="en-CA" sz="1600" dirty="0"/>
          </a:p>
        </p:txBody>
      </p:sp>
      <p:pic>
        <p:nvPicPr>
          <p:cNvPr id="5" name="Picture 4"/>
          <p:cNvPicPr>
            <a:picLocks noChangeAspect="1"/>
          </p:cNvPicPr>
          <p:nvPr/>
        </p:nvPicPr>
        <p:blipFill>
          <a:blip r:embed="rId5"/>
          <a:stretch>
            <a:fillRect/>
          </a:stretch>
        </p:blipFill>
        <p:spPr>
          <a:xfrm>
            <a:off x="933917" y="1690689"/>
            <a:ext cx="6927383" cy="3910011"/>
          </a:xfrm>
          <a:prstGeom prst="rect">
            <a:avLst/>
          </a:prstGeom>
        </p:spPr>
      </p:pic>
    </p:spTree>
    <p:extLst>
      <p:ext uri="{BB962C8B-B14F-4D97-AF65-F5344CB8AC3E}">
        <p14:creationId xmlns:p14="http://schemas.microsoft.com/office/powerpoint/2010/main" val="3485433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Personal </a:t>
            </a:r>
            <a:r>
              <a:rPr lang="en-CA" dirty="0"/>
              <a:t>L</a:t>
            </a:r>
            <a:r>
              <a:rPr lang="en-CA" dirty="0" smtClean="0"/>
              <a:t>earning Record</a:t>
            </a:r>
            <a:endParaRPr lang="en-CA" dirty="0"/>
          </a:p>
        </p:txBody>
      </p:sp>
      <p:sp>
        <p:nvSpPr>
          <p:cNvPr id="4" name="Oval 3"/>
          <p:cNvSpPr/>
          <p:nvPr/>
        </p:nvSpPr>
        <p:spPr>
          <a:xfrm>
            <a:off x="3263900" y="4533900"/>
            <a:ext cx="30099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 name="Straight Arrow Connector 5"/>
          <p:cNvCxnSpPr/>
          <p:nvPr/>
        </p:nvCxnSpPr>
        <p:spPr>
          <a:xfrm flipH="1" flipV="1">
            <a:off x="2140878" y="3549651"/>
            <a:ext cx="1562100" cy="1231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0"/>
          </p:cNvCxnSpPr>
          <p:nvPr/>
        </p:nvCxnSpPr>
        <p:spPr>
          <a:xfrm flipH="1" flipV="1">
            <a:off x="4406900" y="2540000"/>
            <a:ext cx="361950" cy="1993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704155" y="4268003"/>
            <a:ext cx="353745" cy="430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89878" y="2905341"/>
            <a:ext cx="3302000" cy="523220"/>
          </a:xfrm>
          <a:prstGeom prst="rect">
            <a:avLst/>
          </a:prstGeom>
          <a:noFill/>
        </p:spPr>
        <p:txBody>
          <a:bodyPr wrap="square" rtlCol="0">
            <a:spAutoFit/>
          </a:bodyPr>
          <a:lstStyle/>
          <a:p>
            <a:r>
              <a:rPr lang="en-CA" sz="2800" dirty="0" smtClean="0">
                <a:solidFill>
                  <a:srgbClr val="C00000"/>
                </a:solidFill>
              </a:rPr>
              <a:t>Activity Record - LRS</a:t>
            </a:r>
            <a:endParaRPr lang="en-CA" sz="2800" dirty="0">
              <a:solidFill>
                <a:srgbClr val="C00000"/>
              </a:solidFill>
            </a:endParaRPr>
          </a:p>
        </p:txBody>
      </p:sp>
      <p:sp>
        <p:nvSpPr>
          <p:cNvPr id="12" name="TextBox 11"/>
          <p:cNvSpPr txBox="1"/>
          <p:nvPr/>
        </p:nvSpPr>
        <p:spPr>
          <a:xfrm>
            <a:off x="2603500" y="1816100"/>
            <a:ext cx="4000500" cy="954107"/>
          </a:xfrm>
          <a:prstGeom prst="rect">
            <a:avLst/>
          </a:prstGeom>
          <a:noFill/>
        </p:spPr>
        <p:txBody>
          <a:bodyPr wrap="square" rtlCol="0">
            <a:spAutoFit/>
          </a:bodyPr>
          <a:lstStyle/>
          <a:p>
            <a:r>
              <a:rPr lang="en-CA" sz="2800" dirty="0" smtClean="0">
                <a:solidFill>
                  <a:schemeClr val="accent5">
                    <a:lumMod val="75000"/>
                  </a:schemeClr>
                </a:solidFill>
              </a:rPr>
              <a:t>Portfolio, artifacts and evidence</a:t>
            </a:r>
            <a:endParaRPr lang="en-CA" sz="2800" dirty="0">
              <a:solidFill>
                <a:schemeClr val="accent5">
                  <a:lumMod val="75000"/>
                </a:schemeClr>
              </a:solidFill>
            </a:endParaRPr>
          </a:p>
        </p:txBody>
      </p:sp>
      <p:sp>
        <p:nvSpPr>
          <p:cNvPr id="14" name="TextBox 13"/>
          <p:cNvSpPr txBox="1"/>
          <p:nvPr/>
        </p:nvSpPr>
        <p:spPr>
          <a:xfrm>
            <a:off x="5384800" y="2698055"/>
            <a:ext cx="3175000" cy="1384995"/>
          </a:xfrm>
          <a:prstGeom prst="rect">
            <a:avLst/>
          </a:prstGeom>
          <a:noFill/>
        </p:spPr>
        <p:txBody>
          <a:bodyPr wrap="square" rtlCol="0">
            <a:spAutoFit/>
          </a:bodyPr>
          <a:lstStyle/>
          <a:p>
            <a:r>
              <a:rPr lang="en-CA" sz="2800" dirty="0" smtClean="0">
                <a:solidFill>
                  <a:schemeClr val="accent6">
                    <a:lumMod val="75000"/>
                  </a:schemeClr>
                </a:solidFill>
              </a:rPr>
              <a:t>Badges, certificates, credentials, competencies</a:t>
            </a:r>
            <a:endParaRPr lang="en-CA" sz="2800" dirty="0">
              <a:solidFill>
                <a:schemeClr val="accent6">
                  <a:lumMod val="75000"/>
                </a:schemeClr>
              </a:solidFill>
            </a:endParaRPr>
          </a:p>
        </p:txBody>
      </p:sp>
      <p:cxnSp>
        <p:nvCxnSpPr>
          <p:cNvPr id="17" name="Straight Arrow Connector 16"/>
          <p:cNvCxnSpPr/>
          <p:nvPr/>
        </p:nvCxnSpPr>
        <p:spPr>
          <a:xfrm flipV="1">
            <a:off x="6057900" y="1491785"/>
            <a:ext cx="1333500" cy="464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45400" y="1168619"/>
            <a:ext cx="1498600" cy="584775"/>
          </a:xfrm>
          <a:prstGeom prst="rect">
            <a:avLst/>
          </a:prstGeom>
          <a:noFill/>
        </p:spPr>
        <p:txBody>
          <a:bodyPr wrap="square" rtlCol="0">
            <a:spAutoFit/>
          </a:bodyPr>
          <a:lstStyle/>
          <a:p>
            <a:r>
              <a:rPr lang="en-CA" sz="3200" dirty="0" smtClean="0"/>
              <a:t>OERs</a:t>
            </a:r>
            <a:endParaRPr lang="en-CA" dirty="0"/>
          </a:p>
        </p:txBody>
      </p:sp>
      <p:sp>
        <p:nvSpPr>
          <p:cNvPr id="19" name="TextBox 18"/>
          <p:cNvSpPr txBox="1"/>
          <p:nvPr/>
        </p:nvSpPr>
        <p:spPr>
          <a:xfrm>
            <a:off x="4274478" y="4896534"/>
            <a:ext cx="1783422" cy="646331"/>
          </a:xfrm>
          <a:prstGeom prst="rect">
            <a:avLst/>
          </a:prstGeom>
          <a:noFill/>
        </p:spPr>
        <p:txBody>
          <a:bodyPr wrap="square" rtlCol="0">
            <a:spAutoFit/>
          </a:bodyPr>
          <a:lstStyle/>
          <a:p>
            <a:r>
              <a:rPr lang="en-CA" sz="3600" dirty="0" smtClean="0"/>
              <a:t>PLR</a:t>
            </a:r>
            <a:endParaRPr lang="en-CA" dirty="0"/>
          </a:p>
        </p:txBody>
      </p:sp>
    </p:spTree>
    <p:extLst>
      <p:ext uri="{BB962C8B-B14F-4D97-AF65-F5344CB8AC3E}">
        <p14:creationId xmlns:p14="http://schemas.microsoft.com/office/powerpoint/2010/main" val="416695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Informal OER Ecosystem</a:t>
            </a:r>
            <a:endParaRPr lang="en-CA" dirty="0"/>
          </a:p>
        </p:txBody>
      </p:sp>
      <p:pic>
        <p:nvPicPr>
          <p:cNvPr id="4" name="Picture 3"/>
          <p:cNvPicPr>
            <a:picLocks noChangeAspect="1"/>
          </p:cNvPicPr>
          <p:nvPr/>
        </p:nvPicPr>
        <p:blipFill>
          <a:blip r:embed="rId3"/>
          <a:stretch>
            <a:fillRect/>
          </a:stretch>
        </p:blipFill>
        <p:spPr>
          <a:xfrm>
            <a:off x="849312" y="1938337"/>
            <a:ext cx="2695575" cy="1076325"/>
          </a:xfrm>
          <a:prstGeom prst="rect">
            <a:avLst/>
          </a:prstGeom>
        </p:spPr>
      </p:pic>
      <p:pic>
        <p:nvPicPr>
          <p:cNvPr id="6" name="Picture 5"/>
          <p:cNvPicPr>
            <a:picLocks noChangeAspect="1"/>
          </p:cNvPicPr>
          <p:nvPr/>
        </p:nvPicPr>
        <p:blipFill>
          <a:blip r:embed="rId4"/>
          <a:stretch>
            <a:fillRect/>
          </a:stretch>
        </p:blipFill>
        <p:spPr>
          <a:xfrm>
            <a:off x="2197099" y="3151980"/>
            <a:ext cx="2152650" cy="800100"/>
          </a:xfrm>
          <a:prstGeom prst="rect">
            <a:avLst/>
          </a:prstGeom>
        </p:spPr>
      </p:pic>
      <p:pic>
        <p:nvPicPr>
          <p:cNvPr id="7" name="Picture 6"/>
          <p:cNvPicPr>
            <a:picLocks noChangeAspect="1"/>
          </p:cNvPicPr>
          <p:nvPr/>
        </p:nvPicPr>
        <p:blipFill>
          <a:blip r:embed="rId5"/>
          <a:stretch>
            <a:fillRect/>
          </a:stretch>
        </p:blipFill>
        <p:spPr>
          <a:xfrm>
            <a:off x="3862387" y="4543423"/>
            <a:ext cx="4467225" cy="1247775"/>
          </a:xfrm>
          <a:prstGeom prst="rect">
            <a:avLst/>
          </a:prstGeom>
        </p:spPr>
      </p:pic>
      <p:pic>
        <p:nvPicPr>
          <p:cNvPr id="8" name="Picture 7"/>
          <p:cNvPicPr>
            <a:picLocks noChangeAspect="1"/>
          </p:cNvPicPr>
          <p:nvPr/>
        </p:nvPicPr>
        <p:blipFill>
          <a:blip r:embed="rId6"/>
          <a:stretch>
            <a:fillRect/>
          </a:stretch>
        </p:blipFill>
        <p:spPr>
          <a:xfrm>
            <a:off x="1316031" y="4157659"/>
            <a:ext cx="2228856" cy="771527"/>
          </a:xfrm>
          <a:prstGeom prst="rect">
            <a:avLst/>
          </a:prstGeom>
        </p:spPr>
      </p:pic>
      <p:pic>
        <p:nvPicPr>
          <p:cNvPr id="9" name="Picture 8"/>
          <p:cNvPicPr>
            <a:picLocks noChangeAspect="1"/>
          </p:cNvPicPr>
          <p:nvPr/>
        </p:nvPicPr>
        <p:blipFill>
          <a:blip r:embed="rId7"/>
          <a:stretch>
            <a:fillRect/>
          </a:stretch>
        </p:blipFill>
        <p:spPr>
          <a:xfrm>
            <a:off x="4822825" y="2126456"/>
            <a:ext cx="3248025" cy="1981200"/>
          </a:xfrm>
          <a:prstGeom prst="rect">
            <a:avLst/>
          </a:prstGeom>
        </p:spPr>
      </p:pic>
    </p:spTree>
    <p:extLst>
      <p:ext uri="{BB962C8B-B14F-4D97-AF65-F5344CB8AC3E}">
        <p14:creationId xmlns:p14="http://schemas.microsoft.com/office/powerpoint/2010/main" val="3242004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Creating Live OERs</a:t>
            </a:r>
            <a:endParaRPr lang="en-CA" dirty="0"/>
          </a:p>
        </p:txBody>
      </p:sp>
      <p:pic>
        <p:nvPicPr>
          <p:cNvPr id="19458" name="Picture 2" descr="http://www.propublica.org/images/ngen/gypsy_image_630/20150102-ny-med-handout-inset-6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074" y="1649414"/>
            <a:ext cx="6590317" cy="4383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607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LPSS: Some Case Studies </a:t>
            </a:r>
            <a:endParaRPr lang="en-CA" dirty="0"/>
          </a:p>
        </p:txBody>
      </p:sp>
      <p:pic>
        <p:nvPicPr>
          <p:cNvPr id="20482" name="Picture 2" descr="http://denisewakeman.com/wp-content/uploads/2012/10/case-studies-word-clou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544" y="1977566"/>
            <a:ext cx="7386912" cy="3775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507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It forces </a:t>
            </a:r>
            <a:r>
              <a:rPr lang="en-CA" dirty="0"/>
              <a:t>us to think about how they can be used.</a:t>
            </a:r>
          </a:p>
        </p:txBody>
      </p:sp>
      <p:pic>
        <p:nvPicPr>
          <p:cNvPr id="14338" name="Picture 2" descr="http://oerworkshop.pbworks.com/f/1292560539/Open%20Word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899" y="1611315"/>
            <a:ext cx="7064375" cy="418439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8650" y="6090334"/>
            <a:ext cx="7461250" cy="369332"/>
          </a:xfrm>
          <a:prstGeom prst="rect">
            <a:avLst/>
          </a:prstGeom>
        </p:spPr>
        <p:txBody>
          <a:bodyPr wrap="square">
            <a:spAutoFit/>
          </a:bodyPr>
          <a:lstStyle/>
          <a:p>
            <a:r>
              <a:rPr lang="en-CA" dirty="0" smtClean="0">
                <a:hlinkClick r:id="rId4"/>
              </a:rPr>
              <a:t>http://oerworkshop.pbworks.com/w/page/33932297/OER%20Workshop</a:t>
            </a:r>
            <a:r>
              <a:rPr lang="en-CA" dirty="0" smtClean="0"/>
              <a:t> </a:t>
            </a:r>
            <a:endParaRPr lang="en-CA" dirty="0"/>
          </a:p>
        </p:txBody>
      </p:sp>
    </p:spTree>
    <p:extLst>
      <p:ext uri="{BB962C8B-B14F-4D97-AF65-F5344CB8AC3E}">
        <p14:creationId xmlns:p14="http://schemas.microsoft.com/office/powerpoint/2010/main" val="4234103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MOOC – CCK08</a:t>
            </a:r>
            <a:endParaRPr lang="en-CA" dirty="0"/>
          </a:p>
        </p:txBody>
      </p:sp>
      <p:pic>
        <p:nvPicPr>
          <p:cNvPr id="21508" name="Picture 4" descr="https://sites.google.com/site/themoocguide/_/rsrc/1315273767651/3-cck08---the-distributed-course/Screen%20shot%202011-09-05%20at%2010.49.05%20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1970834"/>
            <a:ext cx="5286375" cy="3952876"/>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https://47c88746-a-62cb3a1a-s-sites.googlegroups.com/site/themoocguide/3-cck08---the-distributed-course/network.png?attachauth=ANoY7cpGO0ZuErDThRbauG8k6YJM9thu2IWY-XSAhSiiNqTyw09L4kEsnmvq9O_TrMbbTo5SclelszfCPLuvGFXWgnUPLXvCOQ6YMfZV7XEulJc6ySBtN5ty0dXlRekqBzK3kNKzzBLdKt_yikBgOHOv_XSVMzjbwGAVk0EPWKjVBfBCX0NGDF7cg_XsgKY5Vibde2e7JxLKfOxPKLSEdVpkJkhHsQIJIqB20HGgaagyrRlyoWKqYdympb77CH8_vYj4B2r1fJzd&amp;attredirects=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9000" y="1433417"/>
            <a:ext cx="3986898" cy="219878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66750" y="6203856"/>
            <a:ext cx="7708900" cy="369332"/>
          </a:xfrm>
          <a:prstGeom prst="rect">
            <a:avLst/>
          </a:prstGeom>
        </p:spPr>
        <p:txBody>
          <a:bodyPr wrap="square">
            <a:spAutoFit/>
          </a:bodyPr>
          <a:lstStyle/>
          <a:p>
            <a:r>
              <a:rPr lang="en-CA" dirty="0" smtClean="0">
                <a:hlinkClick r:id="rId5"/>
              </a:rPr>
              <a:t>https://sites.google.com/site/themoocguide/3-cck08---the-distributed-course</a:t>
            </a:r>
            <a:r>
              <a:rPr lang="en-CA" dirty="0" smtClean="0"/>
              <a:t> </a:t>
            </a:r>
            <a:endParaRPr lang="en-CA" dirty="0"/>
          </a:p>
        </p:txBody>
      </p:sp>
    </p:spTree>
    <p:extLst>
      <p:ext uri="{BB962C8B-B14F-4D97-AF65-F5344CB8AC3E}">
        <p14:creationId xmlns:p14="http://schemas.microsoft.com/office/powerpoint/2010/main" val="2874262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Plearn</a:t>
            </a:r>
            <a:r>
              <a:rPr lang="en-CA" dirty="0" smtClean="0"/>
              <a:t> – Importance of the Graph</a:t>
            </a:r>
            <a:endParaRPr lang="en-CA" dirty="0"/>
          </a:p>
        </p:txBody>
      </p:sp>
      <p:pic>
        <p:nvPicPr>
          <p:cNvPr id="4" name="Picture 3"/>
          <p:cNvPicPr>
            <a:picLocks noChangeAspect="1"/>
          </p:cNvPicPr>
          <p:nvPr/>
        </p:nvPicPr>
        <p:blipFill>
          <a:blip r:embed="rId3"/>
          <a:stretch>
            <a:fillRect/>
          </a:stretch>
        </p:blipFill>
        <p:spPr>
          <a:xfrm>
            <a:off x="774700" y="1690689"/>
            <a:ext cx="6819900" cy="4251221"/>
          </a:xfrm>
          <a:prstGeom prst="rect">
            <a:avLst/>
          </a:prstGeom>
        </p:spPr>
      </p:pic>
      <p:sp>
        <p:nvSpPr>
          <p:cNvPr id="5" name="Rectangle 4"/>
          <p:cNvSpPr/>
          <p:nvPr/>
        </p:nvSpPr>
        <p:spPr>
          <a:xfrm>
            <a:off x="876300" y="6068910"/>
            <a:ext cx="7391400" cy="523220"/>
          </a:xfrm>
          <a:prstGeom prst="rect">
            <a:avLst/>
          </a:prstGeom>
        </p:spPr>
        <p:txBody>
          <a:bodyPr wrap="square">
            <a:spAutoFit/>
          </a:bodyPr>
          <a:lstStyle/>
          <a:p>
            <a:r>
              <a:rPr lang="en-CA" sz="1400" dirty="0" smtClean="0">
                <a:hlinkClick r:id="rId4"/>
              </a:rPr>
              <a:t>http://www.slideshare.net/Downes/after-moodle</a:t>
            </a:r>
            <a:endParaRPr lang="en-CA" sz="1400" dirty="0" smtClean="0"/>
          </a:p>
          <a:p>
            <a:r>
              <a:rPr lang="en-CA" sz="1400" dirty="0" smtClean="0">
                <a:hlinkClick r:id="rId5"/>
              </a:rPr>
              <a:t>http://www.slideshare.net/Ritakop/kopfourniercanadianinstitutedistanceeducationresearchple</a:t>
            </a:r>
            <a:r>
              <a:rPr lang="en-CA" sz="1400" dirty="0" smtClean="0"/>
              <a:t>  </a:t>
            </a:r>
            <a:endParaRPr lang="en-CA" sz="1400" dirty="0"/>
          </a:p>
        </p:txBody>
      </p:sp>
    </p:spTree>
    <p:extLst>
      <p:ext uri="{BB962C8B-B14F-4D97-AF65-F5344CB8AC3E}">
        <p14:creationId xmlns:p14="http://schemas.microsoft.com/office/powerpoint/2010/main" val="3248628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OIF – MOOC-REL</a:t>
            </a:r>
            <a:endParaRPr lang="en-CA" dirty="0"/>
          </a:p>
        </p:txBody>
      </p:sp>
      <p:pic>
        <p:nvPicPr>
          <p:cNvPr id="4" name="Picture 3"/>
          <p:cNvPicPr>
            <a:picLocks noChangeAspect="1"/>
          </p:cNvPicPr>
          <p:nvPr/>
        </p:nvPicPr>
        <p:blipFill>
          <a:blip r:embed="rId3"/>
          <a:stretch>
            <a:fillRect/>
          </a:stretch>
        </p:blipFill>
        <p:spPr>
          <a:xfrm>
            <a:off x="628650" y="1690689"/>
            <a:ext cx="7645580" cy="3957638"/>
          </a:xfrm>
          <a:prstGeom prst="rect">
            <a:avLst/>
          </a:prstGeom>
        </p:spPr>
      </p:pic>
      <p:sp>
        <p:nvSpPr>
          <p:cNvPr id="5" name="Rectangle 4"/>
          <p:cNvSpPr/>
          <p:nvPr/>
        </p:nvSpPr>
        <p:spPr>
          <a:xfrm>
            <a:off x="628650" y="5936734"/>
            <a:ext cx="2522742" cy="369332"/>
          </a:xfrm>
          <a:prstGeom prst="rect">
            <a:avLst/>
          </a:prstGeom>
        </p:spPr>
        <p:txBody>
          <a:bodyPr wrap="none">
            <a:spAutoFit/>
          </a:bodyPr>
          <a:lstStyle/>
          <a:p>
            <a:r>
              <a:rPr lang="en-CA" dirty="0" smtClean="0">
                <a:hlinkClick r:id="rId4"/>
              </a:rPr>
              <a:t>http://rel2014.mooc.ca/</a:t>
            </a:r>
            <a:r>
              <a:rPr lang="en-CA" dirty="0" smtClean="0"/>
              <a:t> </a:t>
            </a:r>
            <a:endParaRPr lang="en-CA" dirty="0"/>
          </a:p>
        </p:txBody>
      </p:sp>
    </p:spTree>
    <p:extLst>
      <p:ext uri="{BB962C8B-B14F-4D97-AF65-F5344CB8AC3E}">
        <p14:creationId xmlns:p14="http://schemas.microsoft.com/office/powerpoint/2010/main" val="3655518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PCO Badges for Learning</a:t>
            </a:r>
            <a:endParaRPr lang="en-CA" dirty="0"/>
          </a:p>
        </p:txBody>
      </p:sp>
      <p:pic>
        <p:nvPicPr>
          <p:cNvPr id="22530" name="Picture 2" descr="files/images/Badges-napkin-sketch-2013-infographic-websit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599" y="1690689"/>
            <a:ext cx="7436085" cy="34020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8650" y="5504934"/>
            <a:ext cx="3583353" cy="369332"/>
          </a:xfrm>
          <a:prstGeom prst="rect">
            <a:avLst/>
          </a:prstGeom>
        </p:spPr>
        <p:txBody>
          <a:bodyPr wrap="none">
            <a:spAutoFit/>
          </a:bodyPr>
          <a:lstStyle/>
          <a:p>
            <a:r>
              <a:rPr lang="en-CA" dirty="0" smtClean="0">
                <a:hlinkClick r:id="rId4"/>
              </a:rPr>
              <a:t>http://www.downes.ca/post/63738</a:t>
            </a:r>
            <a:r>
              <a:rPr lang="en-CA" dirty="0" smtClean="0"/>
              <a:t> </a:t>
            </a:r>
            <a:endParaRPr lang="en-CA" dirty="0"/>
          </a:p>
        </p:txBody>
      </p:sp>
    </p:spTree>
    <p:extLst>
      <p:ext uri="{BB962C8B-B14F-4D97-AF65-F5344CB8AC3E}">
        <p14:creationId xmlns:p14="http://schemas.microsoft.com/office/powerpoint/2010/main" val="1611418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ONGARDE</a:t>
            </a:r>
            <a:endParaRPr lang="en-CA" dirty="0"/>
          </a:p>
        </p:txBody>
      </p:sp>
      <p:sp>
        <p:nvSpPr>
          <p:cNvPr id="4" name="Rectangle 3"/>
          <p:cNvSpPr/>
          <p:nvPr/>
        </p:nvSpPr>
        <p:spPr>
          <a:xfrm>
            <a:off x="628650" y="6176963"/>
            <a:ext cx="6858000" cy="369332"/>
          </a:xfrm>
          <a:prstGeom prst="rect">
            <a:avLst/>
          </a:prstGeom>
        </p:spPr>
        <p:txBody>
          <a:bodyPr wrap="square">
            <a:spAutoFit/>
          </a:bodyPr>
          <a:lstStyle/>
          <a:p>
            <a:r>
              <a:rPr lang="en-CA" dirty="0" smtClean="0">
                <a:hlinkClick r:id="rId3"/>
              </a:rPr>
              <a:t>http://www.journal.forces.gc.ca/vol14/no2/page70-eng.asp</a:t>
            </a:r>
            <a:r>
              <a:rPr lang="en-CA" dirty="0" smtClean="0"/>
              <a:t> </a:t>
            </a:r>
            <a:endParaRPr lang="en-CA" dirty="0"/>
          </a:p>
        </p:txBody>
      </p:sp>
      <p:pic>
        <p:nvPicPr>
          <p:cNvPr id="23554" name="Picture 2" descr="(DART Team, Operation 'Renaissa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774" y="1639889"/>
            <a:ext cx="6105525" cy="3913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674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ALECSO – Capacity Building</a:t>
            </a:r>
            <a:endParaRPr lang="en-CA" dirty="0"/>
          </a:p>
        </p:txBody>
      </p:sp>
      <p:sp>
        <p:nvSpPr>
          <p:cNvPr id="3" name="Content Placeholder 2"/>
          <p:cNvSpPr>
            <a:spLocks noGrp="1"/>
          </p:cNvSpPr>
          <p:nvPr>
            <p:ph idx="1"/>
          </p:nvPr>
        </p:nvSpPr>
        <p:spPr/>
        <p:txBody>
          <a:bodyPr/>
          <a:lstStyle/>
          <a:p>
            <a:endParaRPr lang="en-CA" dirty="0"/>
          </a:p>
        </p:txBody>
      </p:sp>
      <p:pic>
        <p:nvPicPr>
          <p:cNvPr id="25602" name="Picture 2" descr="https://farm4.staticflickr.com/3740/13420886794_02c91f6da7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925" y="1575276"/>
            <a:ext cx="6734175" cy="37909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5884862" y="3470751"/>
            <a:ext cx="2955925" cy="2269648"/>
          </a:xfrm>
          <a:prstGeom prst="rect">
            <a:avLst/>
          </a:prstGeom>
        </p:spPr>
      </p:pic>
      <p:sp>
        <p:nvSpPr>
          <p:cNvPr id="5" name="Rectangle 4"/>
          <p:cNvSpPr/>
          <p:nvPr/>
        </p:nvSpPr>
        <p:spPr>
          <a:xfrm>
            <a:off x="628650" y="6176963"/>
            <a:ext cx="4136902" cy="369332"/>
          </a:xfrm>
          <a:prstGeom prst="rect">
            <a:avLst/>
          </a:prstGeom>
        </p:spPr>
        <p:txBody>
          <a:bodyPr wrap="none">
            <a:spAutoFit/>
          </a:bodyPr>
          <a:lstStyle/>
          <a:p>
            <a:r>
              <a:rPr lang="en-CA" dirty="0" smtClean="0">
                <a:hlinkClick r:id="rId4"/>
              </a:rPr>
              <a:t>http://www.downes.ca/presentation/337</a:t>
            </a:r>
            <a:r>
              <a:rPr lang="en-CA" dirty="0" smtClean="0"/>
              <a:t> </a:t>
            </a:r>
            <a:endParaRPr lang="en-CA" dirty="0"/>
          </a:p>
        </p:txBody>
      </p:sp>
    </p:spTree>
    <p:extLst>
      <p:ext uri="{BB962C8B-B14F-4D97-AF65-F5344CB8AC3E}">
        <p14:creationId xmlns:p14="http://schemas.microsoft.com/office/powerpoint/2010/main" val="2546746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MINT - Mobile </a:t>
            </a:r>
            <a:r>
              <a:rPr lang="en-CA" dirty="0" err="1" smtClean="0"/>
              <a:t>INteractive</a:t>
            </a:r>
            <a:r>
              <a:rPr lang="en-CA" dirty="0" smtClean="0"/>
              <a:t> Trainer</a:t>
            </a:r>
            <a:endParaRPr lang="en-CA" dirty="0"/>
          </a:p>
        </p:txBody>
      </p:sp>
      <p:pic>
        <p:nvPicPr>
          <p:cNvPr id="24578" name="Picture 2" descr="files/images/MINT.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1417308"/>
            <a:ext cx="6680588" cy="43927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8650" y="6063734"/>
            <a:ext cx="3583353" cy="369332"/>
          </a:xfrm>
          <a:prstGeom prst="rect">
            <a:avLst/>
          </a:prstGeom>
        </p:spPr>
        <p:txBody>
          <a:bodyPr wrap="none">
            <a:spAutoFit/>
          </a:bodyPr>
          <a:lstStyle/>
          <a:p>
            <a:r>
              <a:rPr lang="en-CA" dirty="0" smtClean="0">
                <a:hlinkClick r:id="rId3"/>
              </a:rPr>
              <a:t>http://www.downes.ca/post/59876</a:t>
            </a:r>
            <a:r>
              <a:rPr lang="en-CA" dirty="0" smtClean="0"/>
              <a:t> </a:t>
            </a:r>
            <a:endParaRPr lang="en-CA" dirty="0"/>
          </a:p>
        </p:txBody>
      </p:sp>
    </p:spTree>
    <p:extLst>
      <p:ext uri="{BB962C8B-B14F-4D97-AF65-F5344CB8AC3E}">
        <p14:creationId xmlns:p14="http://schemas.microsoft.com/office/powerpoint/2010/main" val="21385597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Collecting </a:t>
            </a:r>
            <a:r>
              <a:rPr lang="en-CA" dirty="0" err="1" smtClean="0"/>
              <a:t>xAPI</a:t>
            </a:r>
            <a:r>
              <a:rPr lang="en-CA" dirty="0" smtClean="0"/>
              <a:t> from Med Sims</a:t>
            </a:r>
            <a:endParaRPr lang="en-CA" dirty="0"/>
          </a:p>
        </p:txBody>
      </p:sp>
      <p:pic>
        <p:nvPicPr>
          <p:cNvPr id="4" name="Picture 3"/>
          <p:cNvPicPr>
            <a:picLocks noChangeAspect="1"/>
          </p:cNvPicPr>
          <p:nvPr/>
        </p:nvPicPr>
        <p:blipFill>
          <a:blip r:embed="rId2"/>
          <a:stretch>
            <a:fillRect/>
          </a:stretch>
        </p:blipFill>
        <p:spPr>
          <a:xfrm>
            <a:off x="628650" y="1686441"/>
            <a:ext cx="6907239" cy="3854450"/>
          </a:xfrm>
          <a:prstGeom prst="rect">
            <a:avLst/>
          </a:prstGeom>
        </p:spPr>
      </p:pic>
      <p:sp>
        <p:nvSpPr>
          <p:cNvPr id="5" name="Rectangle 4"/>
          <p:cNvSpPr/>
          <p:nvPr/>
        </p:nvSpPr>
        <p:spPr>
          <a:xfrm>
            <a:off x="628650" y="5607735"/>
            <a:ext cx="7226300" cy="369332"/>
          </a:xfrm>
          <a:prstGeom prst="rect">
            <a:avLst/>
          </a:prstGeom>
        </p:spPr>
        <p:txBody>
          <a:bodyPr wrap="square">
            <a:spAutoFit/>
          </a:bodyPr>
          <a:lstStyle/>
          <a:p>
            <a:r>
              <a:rPr lang="en-CA" dirty="0" smtClean="0">
                <a:hlinkClick r:id="rId3"/>
              </a:rPr>
              <a:t>https://www.flickr.com/photos/stephen_downes/15710336207/</a:t>
            </a:r>
            <a:r>
              <a:rPr lang="en-CA" dirty="0" smtClean="0"/>
              <a:t> </a:t>
            </a:r>
            <a:endParaRPr lang="en-CA" dirty="0"/>
          </a:p>
        </p:txBody>
      </p:sp>
      <p:sp>
        <p:nvSpPr>
          <p:cNvPr id="6" name="Rectangle 5"/>
          <p:cNvSpPr/>
          <p:nvPr/>
        </p:nvSpPr>
        <p:spPr>
          <a:xfrm>
            <a:off x="628650" y="5977067"/>
            <a:ext cx="4344779" cy="369332"/>
          </a:xfrm>
          <a:prstGeom prst="rect">
            <a:avLst/>
          </a:prstGeom>
        </p:spPr>
        <p:txBody>
          <a:bodyPr wrap="none">
            <a:spAutoFit/>
          </a:bodyPr>
          <a:lstStyle/>
          <a:p>
            <a:r>
              <a:rPr lang="en-CA" dirty="0" smtClean="0">
                <a:hlinkClick r:id="rId4"/>
              </a:rPr>
              <a:t>http://www.nrc-cnrc.gc.ca/eng/rd/medical/</a:t>
            </a:r>
            <a:r>
              <a:rPr lang="en-CA" dirty="0" smtClean="0"/>
              <a:t> </a:t>
            </a:r>
            <a:endParaRPr lang="en-CA" dirty="0"/>
          </a:p>
        </p:txBody>
      </p:sp>
    </p:spTree>
    <p:extLst>
      <p:ext uri="{BB962C8B-B14F-4D97-AF65-F5344CB8AC3E}">
        <p14:creationId xmlns:p14="http://schemas.microsoft.com/office/powerpoint/2010/main" val="1182549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Concierge OMS</a:t>
            </a:r>
            <a:endParaRPr lang="en-CA" dirty="0"/>
          </a:p>
        </p:txBody>
      </p:sp>
      <p:pic>
        <p:nvPicPr>
          <p:cNvPr id="4" name="Picture 3"/>
          <p:cNvPicPr>
            <a:picLocks noChangeAspect="1"/>
          </p:cNvPicPr>
          <p:nvPr/>
        </p:nvPicPr>
        <p:blipFill>
          <a:blip r:embed="rId2"/>
          <a:stretch>
            <a:fillRect/>
          </a:stretch>
        </p:blipFill>
        <p:spPr>
          <a:xfrm>
            <a:off x="628650" y="1468202"/>
            <a:ext cx="7288212" cy="4754797"/>
          </a:xfrm>
          <a:prstGeom prst="rect">
            <a:avLst/>
          </a:prstGeom>
        </p:spPr>
      </p:pic>
      <p:sp>
        <p:nvSpPr>
          <p:cNvPr id="5" name="Rectangle 4"/>
          <p:cNvSpPr/>
          <p:nvPr/>
        </p:nvSpPr>
        <p:spPr>
          <a:xfrm>
            <a:off x="775109" y="6330434"/>
            <a:ext cx="3100079" cy="369332"/>
          </a:xfrm>
          <a:prstGeom prst="rect">
            <a:avLst/>
          </a:prstGeom>
        </p:spPr>
        <p:txBody>
          <a:bodyPr wrap="none">
            <a:spAutoFit/>
          </a:bodyPr>
          <a:lstStyle/>
          <a:p>
            <a:r>
              <a:rPr lang="en-CA" dirty="0" smtClean="0">
                <a:hlinkClick r:id="rId3"/>
              </a:rPr>
              <a:t>https://concierge.portal.gc.ca/</a:t>
            </a:r>
            <a:r>
              <a:rPr lang="en-CA" dirty="0" smtClean="0"/>
              <a:t> </a:t>
            </a:r>
            <a:endParaRPr lang="en-CA" dirty="0"/>
          </a:p>
        </p:txBody>
      </p:sp>
    </p:spTree>
    <p:extLst>
      <p:ext uri="{BB962C8B-B14F-4D97-AF65-F5344CB8AC3E}">
        <p14:creationId xmlns:p14="http://schemas.microsoft.com/office/powerpoint/2010/main" val="724794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to Engage</a:t>
            </a:r>
          </a:p>
        </p:txBody>
      </p:sp>
      <p:pic>
        <p:nvPicPr>
          <p:cNvPr id="4" name="Picture 3"/>
          <p:cNvPicPr>
            <a:picLocks noChangeAspect="1"/>
          </p:cNvPicPr>
          <p:nvPr/>
        </p:nvPicPr>
        <p:blipFill>
          <a:blip r:embed="rId2"/>
          <a:stretch>
            <a:fillRect/>
          </a:stretch>
        </p:blipFill>
        <p:spPr>
          <a:xfrm>
            <a:off x="843396" y="1690689"/>
            <a:ext cx="6903603" cy="3951287"/>
          </a:xfrm>
          <a:prstGeom prst="rect">
            <a:avLst/>
          </a:prstGeom>
        </p:spPr>
      </p:pic>
      <p:sp>
        <p:nvSpPr>
          <p:cNvPr id="5" name="Rectangle 4"/>
          <p:cNvSpPr/>
          <p:nvPr/>
        </p:nvSpPr>
        <p:spPr>
          <a:xfrm>
            <a:off x="628650" y="5951835"/>
            <a:ext cx="6724650" cy="369332"/>
          </a:xfrm>
          <a:prstGeom prst="rect">
            <a:avLst/>
          </a:prstGeom>
        </p:spPr>
        <p:txBody>
          <a:bodyPr wrap="square">
            <a:spAutoFit/>
          </a:bodyPr>
          <a:lstStyle/>
          <a:p>
            <a:r>
              <a:rPr lang="en-CA" dirty="0" smtClean="0">
                <a:hlinkClick r:id="rId3"/>
              </a:rPr>
              <a:t>http://www.nrc-cnrc.gc.ca/eng/solutions/collaborative/lpss.html</a:t>
            </a:r>
            <a:r>
              <a:rPr lang="en-CA" dirty="0" smtClean="0"/>
              <a:t> </a:t>
            </a:r>
            <a:endParaRPr lang="en-CA" dirty="0"/>
          </a:p>
        </p:txBody>
      </p:sp>
    </p:spTree>
    <p:extLst>
      <p:ext uri="{BB962C8B-B14F-4D97-AF65-F5344CB8AC3E}">
        <p14:creationId xmlns:p14="http://schemas.microsoft.com/office/powerpoint/2010/main" val="1999045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87474"/>
          </a:xfrm>
        </p:spPr>
        <p:txBody>
          <a:bodyPr>
            <a:normAutofit/>
          </a:bodyPr>
          <a:lstStyle/>
          <a:p>
            <a:r>
              <a:rPr lang="en-CA" dirty="0"/>
              <a:t>Consider how words </a:t>
            </a:r>
            <a:r>
              <a:rPr lang="en-CA" dirty="0" smtClean="0"/>
              <a:t>are </a:t>
            </a:r>
            <a:r>
              <a:rPr lang="en-CA" dirty="0"/>
              <a:t>used in education. </a:t>
            </a:r>
          </a:p>
        </p:txBody>
      </p:sp>
      <p:pic>
        <p:nvPicPr>
          <p:cNvPr id="15362" name="Picture 2" descr="http://electronicportfolios.org/balance/Balanc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075" y="1905000"/>
            <a:ext cx="6096000" cy="40481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25500" y="6242735"/>
            <a:ext cx="6229350" cy="369332"/>
          </a:xfrm>
          <a:prstGeom prst="rect">
            <a:avLst/>
          </a:prstGeom>
        </p:spPr>
        <p:txBody>
          <a:bodyPr wrap="square">
            <a:spAutoFit/>
          </a:bodyPr>
          <a:lstStyle/>
          <a:p>
            <a:r>
              <a:rPr lang="en-CA" dirty="0" smtClean="0">
                <a:hlinkClick r:id="rId4"/>
              </a:rPr>
              <a:t>http://electronicportfolios.org/balance/index.html</a:t>
            </a:r>
            <a:r>
              <a:rPr lang="en-CA" dirty="0" smtClean="0"/>
              <a:t> </a:t>
            </a:r>
            <a:endParaRPr lang="en-CA" dirty="0"/>
          </a:p>
        </p:txBody>
      </p:sp>
    </p:spTree>
    <p:extLst>
      <p:ext uri="{BB962C8B-B14F-4D97-AF65-F5344CB8AC3E}">
        <p14:creationId xmlns:p14="http://schemas.microsoft.com/office/powerpoint/2010/main" val="2740392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991099"/>
            <a:ext cx="7886700" cy="1236663"/>
          </a:xfrm>
        </p:spPr>
        <p:txBody>
          <a:bodyPr/>
          <a:lstStyle/>
          <a:p>
            <a:pPr marL="0" indent="0">
              <a:buNone/>
            </a:pPr>
            <a:r>
              <a:rPr lang="en-CA" dirty="0" smtClean="0"/>
              <a:t>Stephen Downes</a:t>
            </a:r>
          </a:p>
          <a:p>
            <a:pPr marL="0" indent="0">
              <a:buNone/>
            </a:pPr>
            <a:r>
              <a:rPr lang="en-CA" dirty="0" smtClean="0"/>
              <a:t>http://www.downes.ca</a:t>
            </a:r>
            <a:endParaRPr lang="en-CA" dirty="0"/>
          </a:p>
        </p:txBody>
      </p:sp>
      <p:pic>
        <p:nvPicPr>
          <p:cNvPr id="4" name="Picture 3"/>
          <p:cNvPicPr>
            <a:picLocks noChangeAspect="1"/>
          </p:cNvPicPr>
          <p:nvPr/>
        </p:nvPicPr>
        <p:blipFill>
          <a:blip r:embed="rId2"/>
          <a:stretch>
            <a:fillRect/>
          </a:stretch>
        </p:blipFill>
        <p:spPr>
          <a:xfrm>
            <a:off x="755650" y="769359"/>
            <a:ext cx="6105525" cy="3915353"/>
          </a:xfrm>
          <a:prstGeom prst="rect">
            <a:avLst/>
          </a:prstGeom>
        </p:spPr>
      </p:pic>
    </p:spTree>
    <p:extLst>
      <p:ext uri="{BB962C8B-B14F-4D97-AF65-F5344CB8AC3E}">
        <p14:creationId xmlns:p14="http://schemas.microsoft.com/office/powerpoint/2010/main" val="2855882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 are constrained in so many ways</a:t>
            </a:r>
            <a:endParaRPr lang="en-CA" dirty="0"/>
          </a:p>
        </p:txBody>
      </p:sp>
      <p:sp>
        <p:nvSpPr>
          <p:cNvPr id="3" name="Content Placeholder 2"/>
          <p:cNvSpPr>
            <a:spLocks noGrp="1"/>
          </p:cNvSpPr>
          <p:nvPr>
            <p:ph idx="1"/>
          </p:nvPr>
        </p:nvSpPr>
        <p:spPr/>
        <p:txBody>
          <a:bodyPr>
            <a:normAutofit/>
          </a:bodyPr>
          <a:lstStyle/>
          <a:p>
            <a:pPr lvl="0"/>
            <a:r>
              <a:rPr lang="en-CA" dirty="0" smtClean="0"/>
              <a:t>Limited to objectives and </a:t>
            </a:r>
            <a:r>
              <a:rPr lang="en-CA" dirty="0"/>
              <a:t>educational purpose</a:t>
            </a:r>
          </a:p>
          <a:p>
            <a:pPr lvl="0"/>
            <a:r>
              <a:rPr lang="en-CA" dirty="0"/>
              <a:t>The words have to contain educational </a:t>
            </a:r>
            <a:r>
              <a:rPr lang="en-CA" i="1" dirty="0" smtClean="0"/>
              <a:t>content</a:t>
            </a:r>
          </a:p>
          <a:p>
            <a:pPr lvl="0"/>
            <a:r>
              <a:rPr lang="en-CA" dirty="0" smtClean="0"/>
              <a:t>They must perform </a:t>
            </a:r>
            <a:r>
              <a:rPr lang="en-CA" dirty="0"/>
              <a:t>(say) one of Gagne’s </a:t>
            </a:r>
            <a:r>
              <a:rPr lang="en-CA" dirty="0" smtClean="0"/>
              <a:t>tasks</a:t>
            </a:r>
          </a:p>
          <a:p>
            <a:pPr lvl="0"/>
            <a:r>
              <a:rPr lang="en-CA" dirty="0"/>
              <a:t>That pedagogy is limited to one of knowledge </a:t>
            </a:r>
            <a:r>
              <a:rPr lang="en-CA" i="1" dirty="0"/>
              <a:t>transfer</a:t>
            </a:r>
            <a:endParaRPr lang="en-CA" dirty="0"/>
          </a:p>
          <a:p>
            <a:pPr lvl="0"/>
            <a:r>
              <a:rPr lang="en-CA" dirty="0" smtClean="0"/>
              <a:t>Students are rendered essentially mute</a:t>
            </a:r>
            <a:endParaRPr lang="en-CA" dirty="0"/>
          </a:p>
        </p:txBody>
      </p:sp>
      <p:sp>
        <p:nvSpPr>
          <p:cNvPr id="4" name="Rectangle 3"/>
          <p:cNvSpPr/>
          <p:nvPr/>
        </p:nvSpPr>
        <p:spPr>
          <a:xfrm>
            <a:off x="723900" y="5942567"/>
            <a:ext cx="7048500" cy="369332"/>
          </a:xfrm>
          <a:prstGeom prst="rect">
            <a:avLst/>
          </a:prstGeom>
        </p:spPr>
        <p:txBody>
          <a:bodyPr wrap="square">
            <a:spAutoFit/>
          </a:bodyPr>
          <a:lstStyle/>
          <a:p>
            <a:r>
              <a:rPr lang="en-CA" dirty="0" smtClean="0">
                <a:hlinkClick r:id="rId3"/>
              </a:rPr>
              <a:t>http://citt.ufl.edu/tools/gagnes-9-events-of-instruction/</a:t>
            </a:r>
            <a:r>
              <a:rPr lang="en-CA" dirty="0" smtClean="0"/>
              <a:t> </a:t>
            </a:r>
            <a:endParaRPr lang="en-CA" dirty="0"/>
          </a:p>
        </p:txBody>
      </p:sp>
    </p:spTree>
    <p:extLst>
      <p:ext uri="{BB962C8B-B14F-4D97-AF65-F5344CB8AC3E}">
        <p14:creationId xmlns:p14="http://schemas.microsoft.com/office/powerpoint/2010/main" val="2877800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Pask</a:t>
            </a:r>
            <a:r>
              <a:rPr lang="en-CA" dirty="0" smtClean="0"/>
              <a:t>: Conversational Theory</a:t>
            </a:r>
            <a:endParaRPr lang="en-CA" dirty="0"/>
          </a:p>
        </p:txBody>
      </p:sp>
      <p:pic>
        <p:nvPicPr>
          <p:cNvPr id="4" name="Picture 3"/>
          <p:cNvPicPr>
            <a:picLocks noChangeAspect="1"/>
          </p:cNvPicPr>
          <p:nvPr/>
        </p:nvPicPr>
        <p:blipFill>
          <a:blip r:embed="rId3"/>
          <a:stretch>
            <a:fillRect/>
          </a:stretch>
        </p:blipFill>
        <p:spPr>
          <a:xfrm>
            <a:off x="1104900" y="1578126"/>
            <a:ext cx="6126134" cy="4797273"/>
          </a:xfrm>
          <a:prstGeom prst="rect">
            <a:avLst/>
          </a:prstGeom>
        </p:spPr>
      </p:pic>
      <p:sp>
        <p:nvSpPr>
          <p:cNvPr id="5" name="Rectangle 4"/>
          <p:cNvSpPr/>
          <p:nvPr/>
        </p:nvSpPr>
        <p:spPr>
          <a:xfrm>
            <a:off x="487334" y="6375399"/>
            <a:ext cx="6375400" cy="369332"/>
          </a:xfrm>
          <a:prstGeom prst="rect">
            <a:avLst/>
          </a:prstGeom>
        </p:spPr>
        <p:txBody>
          <a:bodyPr wrap="square">
            <a:spAutoFit/>
          </a:bodyPr>
          <a:lstStyle/>
          <a:p>
            <a:r>
              <a:rPr lang="en-CA" dirty="0" smtClean="0">
                <a:hlinkClick r:id="rId4"/>
              </a:rPr>
              <a:t>https://www.univie.ac.at/constructivism/pub/fos/pdf/scott.pdf</a:t>
            </a:r>
            <a:r>
              <a:rPr lang="en-CA" dirty="0" smtClean="0"/>
              <a:t> </a:t>
            </a:r>
            <a:endParaRPr lang="en-CA" dirty="0"/>
          </a:p>
        </p:txBody>
      </p:sp>
    </p:spTree>
    <p:extLst>
      <p:ext uri="{BB962C8B-B14F-4D97-AF65-F5344CB8AC3E}">
        <p14:creationId xmlns:p14="http://schemas.microsoft.com/office/powerpoint/2010/main" val="4200141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2047874"/>
          </a:xfrm>
        </p:spPr>
        <p:txBody>
          <a:bodyPr>
            <a:normAutofit/>
          </a:bodyPr>
          <a:lstStyle/>
          <a:p>
            <a:r>
              <a:rPr lang="en-CA" dirty="0"/>
              <a:t>K</a:t>
            </a:r>
            <a:r>
              <a:rPr lang="en-CA" dirty="0" smtClean="0"/>
              <a:t>nowledge </a:t>
            </a:r>
            <a:r>
              <a:rPr lang="en-CA" dirty="0"/>
              <a:t>is reified by, and is the product of, not only an individual, but of the wider community.</a:t>
            </a:r>
          </a:p>
        </p:txBody>
      </p:sp>
      <p:pic>
        <p:nvPicPr>
          <p:cNvPr id="16386" name="Picture 2" descr="http://www.informationr.net/ir/8-1/p142fig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3474" y="2413000"/>
            <a:ext cx="7524423" cy="41021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8650" y="6298168"/>
            <a:ext cx="7683500" cy="369332"/>
          </a:xfrm>
          <a:prstGeom prst="rect">
            <a:avLst/>
          </a:prstGeom>
        </p:spPr>
        <p:txBody>
          <a:bodyPr wrap="square">
            <a:spAutoFit/>
          </a:bodyPr>
          <a:lstStyle/>
          <a:p>
            <a:r>
              <a:rPr lang="en-CA" dirty="0" smtClean="0">
                <a:hlinkClick r:id="rId4"/>
              </a:rPr>
              <a:t>http://www.informationr.net/ir/8-1/paper142.html</a:t>
            </a:r>
            <a:r>
              <a:rPr lang="en-CA" dirty="0" smtClean="0"/>
              <a:t> </a:t>
            </a:r>
            <a:endParaRPr lang="en-CA" dirty="0"/>
          </a:p>
        </p:txBody>
      </p:sp>
    </p:spTree>
    <p:extLst>
      <p:ext uri="{BB962C8B-B14F-4D97-AF65-F5344CB8AC3E}">
        <p14:creationId xmlns:p14="http://schemas.microsoft.com/office/powerpoint/2010/main" val="1453507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are OERs?</a:t>
            </a:r>
            <a:endParaRPr lang="en-CA" dirty="0"/>
          </a:p>
        </p:txBody>
      </p:sp>
      <p:sp>
        <p:nvSpPr>
          <p:cNvPr id="3" name="Content Placeholder 2"/>
          <p:cNvSpPr>
            <a:spLocks noGrp="1"/>
          </p:cNvSpPr>
          <p:nvPr>
            <p:ph idx="1"/>
          </p:nvPr>
        </p:nvSpPr>
        <p:spPr/>
        <p:txBody>
          <a:bodyPr>
            <a:normAutofit/>
          </a:bodyPr>
          <a:lstStyle/>
          <a:p>
            <a:pPr marL="0" indent="0">
              <a:buNone/>
            </a:pPr>
            <a:r>
              <a:rPr lang="en-CA" sz="3200" dirty="0" smtClean="0"/>
              <a:t>“OERs </a:t>
            </a:r>
            <a:r>
              <a:rPr lang="en-CA" sz="3200" dirty="0"/>
              <a:t>range from textbooks to curricula, syllabi, lecture notes, assignments, tests, projects, audio, video and animation</a:t>
            </a:r>
            <a:r>
              <a:rPr lang="en-CA" sz="3200" dirty="0" smtClean="0"/>
              <a:t>.”</a:t>
            </a:r>
            <a:endParaRPr lang="en-CA" sz="3200" dirty="0"/>
          </a:p>
        </p:txBody>
      </p:sp>
      <p:sp>
        <p:nvSpPr>
          <p:cNvPr id="4" name="Rectangle 3"/>
          <p:cNvSpPr/>
          <p:nvPr/>
        </p:nvSpPr>
        <p:spPr>
          <a:xfrm>
            <a:off x="628650" y="5622836"/>
            <a:ext cx="7683500" cy="923330"/>
          </a:xfrm>
          <a:prstGeom prst="rect">
            <a:avLst/>
          </a:prstGeom>
        </p:spPr>
        <p:txBody>
          <a:bodyPr wrap="square">
            <a:spAutoFit/>
          </a:bodyPr>
          <a:lstStyle/>
          <a:p>
            <a:r>
              <a:rPr lang="en-CA" dirty="0" smtClean="0">
                <a:hlinkClick r:id="rId3"/>
              </a:rPr>
              <a:t>http://www.unesco.org/new/en/communication-and-information/access-to-knowledge/open-educational-resources/what-are-open-educational-resources-oers/</a:t>
            </a:r>
            <a:r>
              <a:rPr lang="en-CA" dirty="0" smtClean="0"/>
              <a:t> </a:t>
            </a:r>
            <a:endParaRPr lang="en-CA" dirty="0"/>
          </a:p>
        </p:txBody>
      </p:sp>
      <p:pic>
        <p:nvPicPr>
          <p:cNvPr id="17410" name="Picture 2" descr="OE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4050" y="3553595"/>
            <a:ext cx="4679950" cy="187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620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 what follows?</a:t>
            </a:r>
            <a:endParaRPr lang="en-CA" dirty="0"/>
          </a:p>
        </p:txBody>
      </p:sp>
      <p:sp>
        <p:nvSpPr>
          <p:cNvPr id="3" name="Content Placeholder 2"/>
          <p:cNvSpPr>
            <a:spLocks noGrp="1"/>
          </p:cNvSpPr>
          <p:nvPr>
            <p:ph idx="1"/>
          </p:nvPr>
        </p:nvSpPr>
        <p:spPr/>
        <p:txBody>
          <a:bodyPr/>
          <a:lstStyle/>
          <a:p>
            <a:r>
              <a:rPr lang="en-CA" dirty="0" smtClean="0"/>
              <a:t>Deconstructing OERs</a:t>
            </a:r>
          </a:p>
          <a:p>
            <a:r>
              <a:rPr lang="en-CA" dirty="0" smtClean="0"/>
              <a:t>Representing knowledge and understanding</a:t>
            </a:r>
          </a:p>
          <a:p>
            <a:r>
              <a:rPr lang="en-CA" dirty="0" smtClean="0"/>
              <a:t>Students as authors of OERs</a:t>
            </a:r>
            <a:endParaRPr lang="en-CA" dirty="0"/>
          </a:p>
        </p:txBody>
      </p:sp>
      <p:pic>
        <p:nvPicPr>
          <p:cNvPr id="18434" name="Picture 2" descr="http://www.digilitleic.com/wp-content/uploads/2014/10/OER-bann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711575"/>
            <a:ext cx="843915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6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1021</TotalTime>
  <Words>5557</Words>
  <Application>Microsoft Office PowerPoint</Application>
  <PresentationFormat>On-screen Show (4:3)</PresentationFormat>
  <Paragraphs>383</Paragraphs>
  <Slides>40</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Times New Roman</vt:lpstr>
      <vt:lpstr>Office Theme</vt:lpstr>
      <vt:lpstr>Open Education and Personal Learning http://www.downes.ca/presentation/362</vt:lpstr>
      <vt:lpstr>Think of OERs as words in a conversation</vt:lpstr>
      <vt:lpstr>It forces us to think about how they can be used.</vt:lpstr>
      <vt:lpstr>Consider how words are used in education. </vt:lpstr>
      <vt:lpstr>We are constrained in so many ways</vt:lpstr>
      <vt:lpstr>Pask: Conversational Theory</vt:lpstr>
      <vt:lpstr>Knowledge is reified by, and is the product of, not only an individual, but of the wider community.</vt:lpstr>
      <vt:lpstr>What are OERs?</vt:lpstr>
      <vt:lpstr>So what follows?</vt:lpstr>
      <vt:lpstr>Deconstructing Sentences</vt:lpstr>
      <vt:lpstr>Anatomy of a Tweet</vt:lpstr>
      <vt:lpstr>Understanding LOLcats &amp; Memes</vt:lpstr>
      <vt:lpstr>Where Conversations Happen</vt:lpstr>
      <vt:lpstr>What Conversations Contain</vt:lpstr>
      <vt:lpstr>RRN Aggregation and Storage</vt:lpstr>
      <vt:lpstr>Understanding Knowledge</vt:lpstr>
      <vt:lpstr>Knowing a Pile of Facts?</vt:lpstr>
      <vt:lpstr>The Graph Database</vt:lpstr>
      <vt:lpstr>Quality &amp; Narrative</vt:lpstr>
      <vt:lpstr>Learning in Context</vt:lpstr>
      <vt:lpstr>How OERs (Really) Begin</vt:lpstr>
      <vt:lpstr>Performance Support</vt:lpstr>
      <vt:lpstr>User-Generated OERs</vt:lpstr>
      <vt:lpstr>Working Out Loud</vt:lpstr>
      <vt:lpstr>Personal Assistant for Learning</vt:lpstr>
      <vt:lpstr>Personal Learning Record</vt:lpstr>
      <vt:lpstr>Informal OER Ecosystem</vt:lpstr>
      <vt:lpstr>Creating Live OERs</vt:lpstr>
      <vt:lpstr>LPSS: Some Case Studies </vt:lpstr>
      <vt:lpstr>MOOC – CCK08</vt:lpstr>
      <vt:lpstr>Plearn – Importance of the Graph</vt:lpstr>
      <vt:lpstr>OIF – MOOC-REL</vt:lpstr>
      <vt:lpstr>PCO Badges for Learning</vt:lpstr>
      <vt:lpstr>ONGARDE</vt:lpstr>
      <vt:lpstr>ALECSO – Capacity Building</vt:lpstr>
      <vt:lpstr>MINT - Mobile INteractive Trainer</vt:lpstr>
      <vt:lpstr>Collecting xAPI from Med Sims</vt:lpstr>
      <vt:lpstr>Concierge OMS</vt:lpstr>
      <vt:lpstr>How to Engage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Education and Personal Learning</dc:title>
  <dc:creator>Stephen Downes</dc:creator>
  <cp:lastModifiedBy>Stephen Downes</cp:lastModifiedBy>
  <cp:revision>38</cp:revision>
  <dcterms:created xsi:type="dcterms:W3CDTF">2015-04-23T00:22:02Z</dcterms:created>
  <dcterms:modified xsi:type="dcterms:W3CDTF">2015-08-20T16:36:10Z</dcterms:modified>
</cp:coreProperties>
</file>