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320" r:id="rId3"/>
    <p:sldId id="343" r:id="rId4"/>
    <p:sldId id="340" r:id="rId5"/>
    <p:sldId id="353" r:id="rId6"/>
    <p:sldId id="368" r:id="rId7"/>
    <p:sldId id="321" r:id="rId8"/>
    <p:sldId id="308" r:id="rId9"/>
    <p:sldId id="298" r:id="rId10"/>
    <p:sldId id="294" r:id="rId11"/>
    <p:sldId id="292" r:id="rId12"/>
    <p:sldId id="299" r:id="rId13"/>
    <p:sldId id="371" r:id="rId14"/>
    <p:sldId id="372" r:id="rId15"/>
    <p:sldId id="373" r:id="rId16"/>
    <p:sldId id="374" r:id="rId17"/>
    <p:sldId id="375" r:id="rId18"/>
    <p:sldId id="322" r:id="rId19"/>
    <p:sldId id="260" r:id="rId20"/>
    <p:sldId id="261" r:id="rId21"/>
    <p:sldId id="262" r:id="rId22"/>
    <p:sldId id="360" r:id="rId23"/>
    <p:sldId id="263" r:id="rId24"/>
    <p:sldId id="264" r:id="rId25"/>
    <p:sldId id="270" r:id="rId26"/>
    <p:sldId id="369" r:id="rId27"/>
    <p:sldId id="370" r:id="rId28"/>
    <p:sldId id="356" r:id="rId29"/>
    <p:sldId id="357" r:id="rId30"/>
    <p:sldId id="358" r:id="rId31"/>
    <p:sldId id="359" r:id="rId32"/>
    <p:sldId id="354" r:id="rId33"/>
    <p:sldId id="290" r:id="rId34"/>
    <p:sldId id="291" r:id="rId35"/>
    <p:sldId id="362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4" autoAdjust="0"/>
    <p:restoredTop sz="94660" autoAdjust="0"/>
  </p:normalViewPr>
  <p:slideViewPr>
    <p:cSldViewPr snapToGrid="0">
      <p:cViewPr>
        <p:scale>
          <a:sx n="86" d="100"/>
          <a:sy n="86" d="100"/>
        </p:scale>
        <p:origin x="-84" y="-21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36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CB2AB6-8D70-4858-A883-06F29B1B89D5}" type="datetimeFigureOut">
              <a:rPr lang="en-CA" smtClean="0"/>
              <a:t>27/10/2015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619FB8-44E1-414B-B3BA-AC5F07CA363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01953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DCAC9-656E-44D4-A4E0-697FA80202F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171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83ED-DA89-44FE-827B-0B405A62824C}" type="datetimeFigureOut">
              <a:rPr lang="en-CA" smtClean="0"/>
              <a:t>27/10/2015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5477-3653-474B-B1B4-BF4E0AEB22D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64608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83ED-DA89-44FE-827B-0B405A62824C}" type="datetimeFigureOut">
              <a:rPr lang="en-CA" smtClean="0"/>
              <a:t>27/10/2015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5477-3653-474B-B1B4-BF4E0AEB22D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45145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83ED-DA89-44FE-827B-0B405A62824C}" type="datetimeFigureOut">
              <a:rPr lang="en-CA" smtClean="0"/>
              <a:t>27/10/2015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5477-3653-474B-B1B4-BF4E0AEB22D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87227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83ED-DA89-44FE-827B-0B405A62824C}" type="datetimeFigureOut">
              <a:rPr lang="en-CA" smtClean="0"/>
              <a:t>27/10/2015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5477-3653-474B-B1B4-BF4E0AEB22D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50074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83ED-DA89-44FE-827B-0B405A62824C}" type="datetimeFigureOut">
              <a:rPr lang="en-CA" smtClean="0"/>
              <a:t>27/10/2015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5477-3653-474B-B1B4-BF4E0AEB22D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81023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83ED-DA89-44FE-827B-0B405A62824C}" type="datetimeFigureOut">
              <a:rPr lang="en-CA" smtClean="0"/>
              <a:t>27/10/2015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5477-3653-474B-B1B4-BF4E0AEB22D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97770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83ED-DA89-44FE-827B-0B405A62824C}" type="datetimeFigureOut">
              <a:rPr lang="en-CA" smtClean="0"/>
              <a:t>27/10/2015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5477-3653-474B-B1B4-BF4E0AEB22D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30895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83ED-DA89-44FE-827B-0B405A62824C}" type="datetimeFigureOut">
              <a:rPr lang="en-CA" smtClean="0"/>
              <a:t>27/10/2015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5477-3653-474B-B1B4-BF4E0AEB22D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1393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83ED-DA89-44FE-827B-0B405A62824C}" type="datetimeFigureOut">
              <a:rPr lang="en-CA" smtClean="0"/>
              <a:t>27/10/2015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5477-3653-474B-B1B4-BF4E0AEB22D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01453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83ED-DA89-44FE-827B-0B405A62824C}" type="datetimeFigureOut">
              <a:rPr lang="en-CA" smtClean="0"/>
              <a:t>27/10/2015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5477-3653-474B-B1B4-BF4E0AEB22D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35098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83ED-DA89-44FE-827B-0B405A62824C}" type="datetimeFigureOut">
              <a:rPr lang="en-CA" smtClean="0"/>
              <a:t>27/10/2015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5477-3653-474B-B1B4-BF4E0AEB22D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43524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7E83ED-DA89-44FE-827B-0B405A62824C}" type="datetimeFigureOut">
              <a:rPr lang="en-CA" smtClean="0"/>
              <a:t>27/10/2015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D15477-3653-474B-B1B4-BF4E0AEB22D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12101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jpeg"/><Relationship Id="rId18" Type="http://schemas.openxmlformats.org/officeDocument/2006/relationships/image" Target="../media/image37.jpe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jpeg"/><Relationship Id="rId17" Type="http://schemas.openxmlformats.org/officeDocument/2006/relationships/image" Target="../media/image36.png"/><Relationship Id="rId2" Type="http://schemas.openxmlformats.org/officeDocument/2006/relationships/image" Target="../media/image21.png"/><Relationship Id="rId16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jpeg"/><Relationship Id="rId5" Type="http://schemas.openxmlformats.org/officeDocument/2006/relationships/image" Target="../media/image24.png"/><Relationship Id="rId15" Type="http://schemas.openxmlformats.org/officeDocument/2006/relationships/image" Target="../media/image34.jpe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q=ple+diagrams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hyperlink" Target="http://www.edtechpost.ca/ple_diagrams/index.php/mind-map-3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gif"/><Relationship Id="rId18" Type="http://schemas.openxmlformats.org/officeDocument/2006/relationships/image" Target="../media/image58.png"/><Relationship Id="rId3" Type="http://schemas.openxmlformats.org/officeDocument/2006/relationships/image" Target="../media/image43.png"/><Relationship Id="rId21" Type="http://schemas.openxmlformats.org/officeDocument/2006/relationships/image" Target="../media/image61.jpe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" Type="http://schemas.openxmlformats.org/officeDocument/2006/relationships/image" Target="../media/image42.png"/><Relationship Id="rId16" Type="http://schemas.openxmlformats.org/officeDocument/2006/relationships/image" Target="../media/image56.jpe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jpeg"/><Relationship Id="rId10" Type="http://schemas.openxmlformats.org/officeDocument/2006/relationships/image" Target="../media/image50.png"/><Relationship Id="rId19" Type="http://schemas.openxmlformats.org/officeDocument/2006/relationships/image" Target="../media/image59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rel2014.mooc.ca/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wnes.ca/post/63738" TargetMode="Externa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my.mil/article/127148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83degreesmedia.com/features/camls011012.aspx" TargetMode="Externa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hyperlink" Target="http://www.journal.forces.gc.ca/vol14/no2/page70-eng.asp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downes.ca/presentation/337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concierge.portal.gc.ca/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iac.ca/canada-aerospace-industry/success-stories/cae-nh90-helicopter-simulator/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cae.com/World-s-first-AW189-full-flight-simulator-ready-for-training/" TargetMode="Externa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wnes.ca/post/59876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iabti.org/itc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0.png"/><Relationship Id="rId7" Type="http://schemas.openxmlformats.org/officeDocument/2006/relationships/image" Target="../media/image12.jpeg"/><Relationship Id="rId2" Type="http://schemas.openxmlformats.org/officeDocument/2006/relationships/hyperlink" Target="http://lisahistory.net/wordpress/2012/08/three-kinds-of-moocs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orestandards.org/" TargetMode="External"/><Relationship Id="rId5" Type="http://schemas.openxmlformats.org/officeDocument/2006/relationships/hyperlink" Target="http://www.magnet.edu/" TargetMode="External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onybates.ca/2012/03/03/more-reflections-on-moocs-and-mitx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77927" cy="6896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61351"/>
            <a:ext cx="9144000" cy="1279314"/>
          </a:xfrm>
        </p:spPr>
        <p:txBody>
          <a:bodyPr>
            <a:normAutofit/>
          </a:bodyPr>
          <a:lstStyle/>
          <a:p>
            <a:r>
              <a:rPr lang="en-CA" sz="8000" dirty="0" smtClean="0">
                <a:solidFill>
                  <a:schemeClr val="bg1"/>
                </a:solidFill>
              </a:rPr>
              <a:t>Inspire: Learning!</a:t>
            </a:r>
            <a:endParaRPr lang="en-CA" sz="80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641" y="4923718"/>
            <a:ext cx="9144000" cy="1655762"/>
          </a:xfrm>
        </p:spPr>
        <p:txBody>
          <a:bodyPr>
            <a:normAutofit/>
          </a:bodyPr>
          <a:lstStyle/>
          <a:p>
            <a:pPr algn="r"/>
            <a:r>
              <a:rPr lang="en-CA" dirty="0" smtClean="0">
                <a:solidFill>
                  <a:schemeClr val="bg1"/>
                </a:solidFill>
              </a:rPr>
              <a:t>Stephen Downes</a:t>
            </a:r>
          </a:p>
          <a:p>
            <a:pPr algn="r"/>
            <a:r>
              <a:rPr lang="en-CA" dirty="0" smtClean="0">
                <a:solidFill>
                  <a:schemeClr val="bg1"/>
                </a:solidFill>
              </a:rPr>
              <a:t>Inspire </a:t>
            </a:r>
            <a:r>
              <a:rPr lang="en-CA" dirty="0" smtClean="0">
                <a:solidFill>
                  <a:schemeClr val="bg1"/>
                </a:solidFill>
              </a:rPr>
              <a:t>2015</a:t>
            </a:r>
          </a:p>
          <a:p>
            <a:pPr algn="r"/>
            <a:r>
              <a:rPr lang="en-CA" dirty="0" smtClean="0">
                <a:solidFill>
                  <a:schemeClr val="bg1"/>
                </a:solidFill>
              </a:rPr>
              <a:t>October 29, </a:t>
            </a:r>
            <a:r>
              <a:rPr lang="en-CA" dirty="0" smtClean="0">
                <a:solidFill>
                  <a:schemeClr val="bg1"/>
                </a:solidFill>
              </a:rPr>
              <a:t>2015</a:t>
            </a:r>
            <a:endParaRPr lang="en-C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701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800" dirty="0" smtClean="0"/>
              <a:t>MOOC Design</a:t>
            </a:r>
            <a:endParaRPr lang="en-CA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0328" y="1825625"/>
            <a:ext cx="9833472" cy="4351338"/>
          </a:xfrm>
        </p:spPr>
        <p:txBody>
          <a:bodyPr/>
          <a:lstStyle/>
          <a:p>
            <a:r>
              <a:rPr lang="en-CA" sz="3600" dirty="0" smtClean="0">
                <a:latin typeface="+mj-lt"/>
              </a:rPr>
              <a:t>Course structure – a series of topics</a:t>
            </a:r>
          </a:p>
          <a:p>
            <a:pPr lvl="1"/>
            <a:r>
              <a:rPr lang="en-CA" sz="3200" dirty="0" smtClean="0">
                <a:latin typeface="+mj-lt"/>
              </a:rPr>
              <a:t>The instructors will not ‘teach’ the topics, they ‘investigate’ or ‘work through’ the topics (model and demonstrate)</a:t>
            </a:r>
          </a:p>
          <a:p>
            <a:pPr lvl="2"/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790" y="3813738"/>
            <a:ext cx="5640018" cy="278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866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4800" dirty="0" smtClean="0"/>
              <a:t>How to </a:t>
            </a:r>
            <a:r>
              <a:rPr lang="fr-CA" sz="4800" dirty="0" err="1" smtClean="0"/>
              <a:t>Create</a:t>
            </a:r>
            <a:r>
              <a:rPr lang="fr-CA" sz="4800" dirty="0" smtClean="0"/>
              <a:t> a </a:t>
            </a:r>
            <a:r>
              <a:rPr lang="fr-CA" sz="4800" dirty="0" err="1" smtClean="0"/>
              <a:t>cMOOC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sz="3200" dirty="0" err="1" smtClean="0">
                <a:latin typeface="+mj-lt"/>
              </a:rPr>
              <a:t>It’s</a:t>
            </a:r>
            <a:r>
              <a:rPr lang="fr-CA" sz="3200" dirty="0" smtClean="0">
                <a:latin typeface="+mj-lt"/>
              </a:rPr>
              <a:t> </a:t>
            </a:r>
            <a:r>
              <a:rPr lang="fr-CA" sz="3200" dirty="0" err="1" smtClean="0">
                <a:latin typeface="+mj-lt"/>
              </a:rPr>
              <a:t>like</a:t>
            </a:r>
            <a:r>
              <a:rPr lang="fr-CA" sz="3200" dirty="0" smtClean="0">
                <a:latin typeface="+mj-lt"/>
              </a:rPr>
              <a:t> </a:t>
            </a:r>
            <a:r>
              <a:rPr lang="fr-CA" sz="3200" dirty="0" err="1" smtClean="0">
                <a:latin typeface="+mj-lt"/>
              </a:rPr>
              <a:t>creating</a:t>
            </a:r>
            <a:r>
              <a:rPr lang="fr-CA" sz="3200" dirty="0" smtClean="0">
                <a:latin typeface="+mj-lt"/>
              </a:rPr>
              <a:t> a network</a:t>
            </a:r>
          </a:p>
          <a:p>
            <a:r>
              <a:rPr lang="fr-FR" sz="3200" dirty="0" err="1" smtClean="0">
                <a:latin typeface="+mj-lt"/>
              </a:rPr>
              <a:t>Don’t</a:t>
            </a:r>
            <a:r>
              <a:rPr lang="fr-FR" sz="3200" dirty="0" smtClean="0">
                <a:latin typeface="+mj-lt"/>
              </a:rPr>
              <a:t> </a:t>
            </a:r>
            <a:r>
              <a:rPr lang="fr-FR" sz="3200" dirty="0" err="1" smtClean="0">
                <a:latin typeface="+mj-lt"/>
              </a:rPr>
              <a:t>centralize</a:t>
            </a:r>
            <a:endParaRPr lang="fr-FR" sz="3200" dirty="0" smtClean="0">
              <a:latin typeface="+mj-lt"/>
            </a:endParaRPr>
          </a:p>
          <a:p>
            <a:r>
              <a:rPr lang="fr-FR" sz="3200" dirty="0" err="1" smtClean="0">
                <a:latin typeface="+mj-lt"/>
              </a:rPr>
              <a:t>Concentrate</a:t>
            </a:r>
            <a:r>
              <a:rPr lang="fr-FR" sz="3200" dirty="0" smtClean="0">
                <a:latin typeface="+mj-lt"/>
              </a:rPr>
              <a:t> on the </a:t>
            </a:r>
            <a:r>
              <a:rPr lang="fr-FR" sz="3200" dirty="0" err="1" smtClean="0">
                <a:latin typeface="+mj-lt"/>
              </a:rPr>
              <a:t>creation</a:t>
            </a:r>
            <a:r>
              <a:rPr lang="fr-FR" sz="3200" dirty="0" smtClean="0">
                <a:latin typeface="+mj-lt"/>
              </a:rPr>
              <a:t> of links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356992"/>
            <a:ext cx="3937000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4" y="3789040"/>
            <a:ext cx="3810000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Arrow 5"/>
          <p:cNvSpPr/>
          <p:nvPr/>
        </p:nvSpPr>
        <p:spPr>
          <a:xfrm rot="440093">
            <a:off x="5807394" y="4302045"/>
            <a:ext cx="788258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330286" y="5712842"/>
            <a:ext cx="3534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/>
              <a:t>We</a:t>
            </a:r>
            <a:r>
              <a:rPr lang="fr-FR" sz="2400" dirty="0"/>
              <a:t> use social networks.</a:t>
            </a:r>
            <a:r>
              <a:rPr lang="fr-CA" sz="2400" dirty="0"/>
              <a:t>.. 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994400" y="6237312"/>
            <a:ext cx="4647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/>
              <a:t>… to </a:t>
            </a:r>
            <a:r>
              <a:rPr lang="fr-CA" sz="2400" dirty="0" err="1"/>
              <a:t>create</a:t>
            </a:r>
            <a:r>
              <a:rPr lang="fr-CA" sz="2400" dirty="0"/>
              <a:t> </a:t>
            </a:r>
            <a:r>
              <a:rPr lang="fr-CA" sz="2400" dirty="0" err="1"/>
              <a:t>personal</a:t>
            </a:r>
            <a:r>
              <a:rPr lang="fr-CA" sz="2400" dirty="0"/>
              <a:t> </a:t>
            </a:r>
            <a:r>
              <a:rPr lang="fr-CA" sz="2400" dirty="0" err="1"/>
              <a:t>knowledge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3385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8875" y="5380074"/>
            <a:ext cx="10515600" cy="11583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3200" dirty="0" smtClean="0">
                <a:latin typeface="+mj-lt"/>
              </a:rPr>
              <a:t>Learning is a process of </a:t>
            </a:r>
            <a:r>
              <a:rPr lang="en-CA" sz="3200" i="1" dirty="0" smtClean="0">
                <a:latin typeface="+mj-lt"/>
              </a:rPr>
              <a:t>recognizing</a:t>
            </a:r>
            <a:r>
              <a:rPr lang="en-CA" sz="3200" dirty="0" smtClean="0">
                <a:latin typeface="+mj-lt"/>
              </a:rPr>
              <a:t> and </a:t>
            </a:r>
            <a:r>
              <a:rPr lang="en-CA" sz="3200" i="1" dirty="0" smtClean="0">
                <a:latin typeface="+mj-lt"/>
              </a:rPr>
              <a:t>growing into</a:t>
            </a:r>
            <a:r>
              <a:rPr lang="en-CA" sz="3200" dirty="0" smtClean="0">
                <a:latin typeface="+mj-lt"/>
              </a:rPr>
              <a:t> or </a:t>
            </a:r>
            <a:r>
              <a:rPr lang="en-CA" sz="3200" i="1" dirty="0" smtClean="0">
                <a:latin typeface="+mj-lt"/>
              </a:rPr>
              <a:t>becoming</a:t>
            </a:r>
            <a:r>
              <a:rPr lang="en-CA" sz="3200" dirty="0" smtClean="0">
                <a:latin typeface="+mj-lt"/>
              </a:rPr>
              <a:t> an instantiation of those values…</a:t>
            </a:r>
            <a:endParaRPr lang="en-CA" sz="32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200" y="453260"/>
            <a:ext cx="6705600" cy="481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4543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Two Approaches…</a:t>
            </a:r>
            <a:endParaRPr lang="en-CA" dirty="0"/>
          </a:p>
        </p:txBody>
      </p:sp>
      <p:sp>
        <p:nvSpPr>
          <p:cNvPr id="4" name="Rectangle 3"/>
          <p:cNvSpPr/>
          <p:nvPr/>
        </p:nvSpPr>
        <p:spPr>
          <a:xfrm>
            <a:off x="242411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2411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5806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5806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9" name="Straight Arrow Connector 8"/>
          <p:cNvCxnSpPr>
            <a:stCxn id="7" idx="2"/>
            <a:endCxn id="6" idx="0"/>
          </p:cNvCxnSpPr>
          <p:nvPr/>
        </p:nvCxnSpPr>
        <p:spPr>
          <a:xfrm>
            <a:off x="872966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79571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70201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Two Approaches…</a:t>
            </a:r>
            <a:endParaRPr lang="en-CA" dirty="0"/>
          </a:p>
        </p:txBody>
      </p:sp>
      <p:sp>
        <p:nvSpPr>
          <p:cNvPr id="4" name="Rectangle 3"/>
          <p:cNvSpPr/>
          <p:nvPr/>
        </p:nvSpPr>
        <p:spPr>
          <a:xfrm>
            <a:off x="242411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2411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5806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5806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9" name="Straight Arrow Connector 8"/>
          <p:cNvCxnSpPr>
            <a:stCxn id="7" idx="2"/>
            <a:endCxn id="6" idx="0"/>
          </p:cNvCxnSpPr>
          <p:nvPr/>
        </p:nvCxnSpPr>
        <p:spPr>
          <a:xfrm>
            <a:off x="872966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79571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14463" y="1857375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Defines an ideal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29663" y="1895772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Defines a desired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4463" y="6081714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Person tests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29663" y="6062663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Person helps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52525" y="5448300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TEST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222706" y="5431483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TRY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4188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Two Approaches…</a:t>
            </a:r>
            <a:endParaRPr lang="en-CA" dirty="0"/>
          </a:p>
        </p:txBody>
      </p:sp>
      <p:sp>
        <p:nvSpPr>
          <p:cNvPr id="4" name="Rectangle 3"/>
          <p:cNvSpPr/>
          <p:nvPr/>
        </p:nvSpPr>
        <p:spPr>
          <a:xfrm>
            <a:off x="242411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2411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5806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5806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9" name="Straight Arrow Connector 8"/>
          <p:cNvCxnSpPr>
            <a:stCxn id="7" idx="2"/>
            <a:endCxn id="6" idx="0"/>
          </p:cNvCxnSpPr>
          <p:nvPr/>
        </p:nvCxnSpPr>
        <p:spPr>
          <a:xfrm>
            <a:off x="872966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79571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14463" y="1857375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Defines an ideal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29663" y="1895772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Defines a desired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4463" y="6081714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Person tests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29663" y="6062663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Person helps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871663" y="2900363"/>
            <a:ext cx="542925" cy="2571750"/>
          </a:xfrm>
          <a:custGeom>
            <a:avLst/>
            <a:gdLst>
              <a:gd name="connsiteX0" fmla="*/ 542925 w 542925"/>
              <a:gd name="connsiteY0" fmla="*/ 2571750 h 2571750"/>
              <a:gd name="connsiteX1" fmla="*/ 0 w 542925"/>
              <a:gd name="connsiteY1" fmla="*/ 1114425 h 2571750"/>
              <a:gd name="connsiteX2" fmla="*/ 542925 w 542925"/>
              <a:gd name="connsiteY2" fmla="*/ 0 h 2571750"/>
              <a:gd name="connsiteX3" fmla="*/ 542925 w 542925"/>
              <a:gd name="connsiteY3" fmla="*/ 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" h="2571750">
                <a:moveTo>
                  <a:pt x="542925" y="2571750"/>
                </a:moveTo>
                <a:cubicBezTo>
                  <a:pt x="271462" y="2057400"/>
                  <a:pt x="0" y="1543050"/>
                  <a:pt x="0" y="1114425"/>
                </a:cubicBezTo>
                <a:cubicBezTo>
                  <a:pt x="0" y="685800"/>
                  <a:pt x="542925" y="0"/>
                  <a:pt x="542925" y="0"/>
                </a:cubicBezTo>
                <a:lnTo>
                  <a:pt x="54292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Freeform 17"/>
          <p:cNvSpPr/>
          <p:nvPr/>
        </p:nvSpPr>
        <p:spPr>
          <a:xfrm flipH="1">
            <a:off x="10101262" y="2824164"/>
            <a:ext cx="500063" cy="2571750"/>
          </a:xfrm>
          <a:custGeom>
            <a:avLst/>
            <a:gdLst>
              <a:gd name="connsiteX0" fmla="*/ 542925 w 542925"/>
              <a:gd name="connsiteY0" fmla="*/ 2571750 h 2571750"/>
              <a:gd name="connsiteX1" fmla="*/ 0 w 542925"/>
              <a:gd name="connsiteY1" fmla="*/ 1114425 h 2571750"/>
              <a:gd name="connsiteX2" fmla="*/ 542925 w 542925"/>
              <a:gd name="connsiteY2" fmla="*/ 0 h 2571750"/>
              <a:gd name="connsiteX3" fmla="*/ 542925 w 542925"/>
              <a:gd name="connsiteY3" fmla="*/ 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" h="2571750">
                <a:moveTo>
                  <a:pt x="542925" y="2571750"/>
                </a:moveTo>
                <a:cubicBezTo>
                  <a:pt x="271462" y="2057400"/>
                  <a:pt x="0" y="1543050"/>
                  <a:pt x="0" y="1114425"/>
                </a:cubicBezTo>
                <a:cubicBezTo>
                  <a:pt x="0" y="685800"/>
                  <a:pt x="542925" y="0"/>
                  <a:pt x="542925" y="0"/>
                </a:cubicBezTo>
                <a:lnTo>
                  <a:pt x="54292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10351293" y="3586162"/>
            <a:ext cx="0" cy="623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143125" y="3586162"/>
            <a:ext cx="0" cy="623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171576" y="4218087"/>
            <a:ext cx="1843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/>
              <a:t>Correction</a:t>
            </a:r>
            <a:endParaRPr lang="en-CA" dirty="0"/>
          </a:p>
        </p:txBody>
      </p:sp>
      <p:sp>
        <p:nvSpPr>
          <p:cNvPr id="25" name="Rectangle 24"/>
          <p:cNvSpPr/>
          <p:nvPr/>
        </p:nvSpPr>
        <p:spPr>
          <a:xfrm>
            <a:off x="9633853" y="4210050"/>
            <a:ext cx="14348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800" dirty="0" smtClean="0"/>
              <a:t>Iteration</a:t>
            </a:r>
            <a:endParaRPr lang="en-CA" dirty="0"/>
          </a:p>
        </p:txBody>
      </p:sp>
      <p:sp>
        <p:nvSpPr>
          <p:cNvPr id="26" name="TextBox 25"/>
          <p:cNvSpPr txBox="1"/>
          <p:nvPr/>
        </p:nvSpPr>
        <p:spPr>
          <a:xfrm>
            <a:off x="1152525" y="5448300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TEST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222706" y="5431483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TRY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52525" y="4833938"/>
            <a:ext cx="719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3">
                    <a:lumMod val="75000"/>
                  </a:schemeClr>
                </a:solidFill>
              </a:rPr>
              <a:t>GAP</a:t>
            </a:r>
            <a:endParaRPr lang="en-CA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601325" y="4700216"/>
            <a:ext cx="1273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err="1" smtClean="0">
                <a:solidFill>
                  <a:schemeClr val="accent3">
                    <a:lumMod val="75000"/>
                  </a:schemeClr>
                </a:solidFill>
              </a:rPr>
              <a:t>Opport</a:t>
            </a:r>
            <a:r>
              <a:rPr lang="en-CA" sz="2400" dirty="0" smtClean="0">
                <a:solidFill>
                  <a:schemeClr val="accent3">
                    <a:lumMod val="75000"/>
                  </a:schemeClr>
                </a:solidFill>
              </a:rPr>
              <a:t>-unity</a:t>
            </a:r>
            <a:endParaRPr lang="en-CA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9714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Library                                              Environment</a:t>
            </a:r>
            <a:endParaRPr lang="en-CA" dirty="0"/>
          </a:p>
        </p:txBody>
      </p:sp>
      <p:sp>
        <p:nvSpPr>
          <p:cNvPr id="4" name="Rectangle 3"/>
          <p:cNvSpPr/>
          <p:nvPr/>
        </p:nvSpPr>
        <p:spPr>
          <a:xfrm>
            <a:off x="242411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2411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5806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5806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9" name="Straight Arrow Connector 8"/>
          <p:cNvCxnSpPr>
            <a:stCxn id="7" idx="2"/>
            <a:endCxn id="6" idx="0"/>
          </p:cNvCxnSpPr>
          <p:nvPr/>
        </p:nvCxnSpPr>
        <p:spPr>
          <a:xfrm>
            <a:off x="872966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79571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14463" y="1857375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Defines an ideal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29663" y="1895772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Defines a desired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4463" y="6081714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Person tests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29663" y="6062663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Person helps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871663" y="2900363"/>
            <a:ext cx="542925" cy="2571750"/>
          </a:xfrm>
          <a:custGeom>
            <a:avLst/>
            <a:gdLst>
              <a:gd name="connsiteX0" fmla="*/ 542925 w 542925"/>
              <a:gd name="connsiteY0" fmla="*/ 2571750 h 2571750"/>
              <a:gd name="connsiteX1" fmla="*/ 0 w 542925"/>
              <a:gd name="connsiteY1" fmla="*/ 1114425 h 2571750"/>
              <a:gd name="connsiteX2" fmla="*/ 542925 w 542925"/>
              <a:gd name="connsiteY2" fmla="*/ 0 h 2571750"/>
              <a:gd name="connsiteX3" fmla="*/ 542925 w 542925"/>
              <a:gd name="connsiteY3" fmla="*/ 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" h="2571750">
                <a:moveTo>
                  <a:pt x="542925" y="2571750"/>
                </a:moveTo>
                <a:cubicBezTo>
                  <a:pt x="271462" y="2057400"/>
                  <a:pt x="0" y="1543050"/>
                  <a:pt x="0" y="1114425"/>
                </a:cubicBezTo>
                <a:cubicBezTo>
                  <a:pt x="0" y="685800"/>
                  <a:pt x="542925" y="0"/>
                  <a:pt x="542925" y="0"/>
                </a:cubicBezTo>
                <a:lnTo>
                  <a:pt x="54292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Freeform 17"/>
          <p:cNvSpPr/>
          <p:nvPr/>
        </p:nvSpPr>
        <p:spPr>
          <a:xfrm flipH="1">
            <a:off x="10101262" y="2824164"/>
            <a:ext cx="500063" cy="2571750"/>
          </a:xfrm>
          <a:custGeom>
            <a:avLst/>
            <a:gdLst>
              <a:gd name="connsiteX0" fmla="*/ 542925 w 542925"/>
              <a:gd name="connsiteY0" fmla="*/ 2571750 h 2571750"/>
              <a:gd name="connsiteX1" fmla="*/ 0 w 542925"/>
              <a:gd name="connsiteY1" fmla="*/ 1114425 h 2571750"/>
              <a:gd name="connsiteX2" fmla="*/ 542925 w 542925"/>
              <a:gd name="connsiteY2" fmla="*/ 0 h 2571750"/>
              <a:gd name="connsiteX3" fmla="*/ 542925 w 542925"/>
              <a:gd name="connsiteY3" fmla="*/ 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" h="2571750">
                <a:moveTo>
                  <a:pt x="542925" y="2571750"/>
                </a:moveTo>
                <a:cubicBezTo>
                  <a:pt x="271462" y="2057400"/>
                  <a:pt x="0" y="1543050"/>
                  <a:pt x="0" y="1114425"/>
                </a:cubicBezTo>
                <a:cubicBezTo>
                  <a:pt x="0" y="685800"/>
                  <a:pt x="542925" y="0"/>
                  <a:pt x="542925" y="0"/>
                </a:cubicBezTo>
                <a:lnTo>
                  <a:pt x="54292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10351293" y="3586162"/>
            <a:ext cx="0" cy="623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143125" y="3586162"/>
            <a:ext cx="0" cy="623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171576" y="4218087"/>
            <a:ext cx="1843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/>
              <a:t>Correction</a:t>
            </a:r>
            <a:endParaRPr lang="en-CA" dirty="0"/>
          </a:p>
        </p:txBody>
      </p:sp>
      <p:sp>
        <p:nvSpPr>
          <p:cNvPr id="25" name="Rectangle 24"/>
          <p:cNvSpPr/>
          <p:nvPr/>
        </p:nvSpPr>
        <p:spPr>
          <a:xfrm>
            <a:off x="9633853" y="4210050"/>
            <a:ext cx="14348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800" dirty="0" smtClean="0"/>
              <a:t>Iteration</a:t>
            </a:r>
            <a:endParaRPr lang="en-CA" dirty="0"/>
          </a:p>
        </p:txBody>
      </p:sp>
      <p:sp>
        <p:nvSpPr>
          <p:cNvPr id="26" name="TextBox 25"/>
          <p:cNvSpPr txBox="1"/>
          <p:nvPr/>
        </p:nvSpPr>
        <p:spPr>
          <a:xfrm>
            <a:off x="1152525" y="5448300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TEST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222706" y="5431483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TRY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18852" y="4195763"/>
            <a:ext cx="3005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>
                <a:solidFill>
                  <a:schemeClr val="accent4">
                    <a:lumMod val="75000"/>
                  </a:schemeClr>
                </a:solidFill>
              </a:rPr>
              <a:t>Requirements</a:t>
            </a:r>
            <a:endParaRPr lang="en-CA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760694" y="3581401"/>
            <a:ext cx="2873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>
                <a:solidFill>
                  <a:schemeClr val="accent4">
                    <a:lumMod val="75000"/>
                  </a:schemeClr>
                </a:solidFill>
              </a:rPr>
              <a:t>Affordances</a:t>
            </a:r>
            <a:endParaRPr lang="en-CA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52525" y="4833938"/>
            <a:ext cx="719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3">
                    <a:lumMod val="75000"/>
                  </a:schemeClr>
                </a:solidFill>
              </a:rPr>
              <a:t>GAP</a:t>
            </a:r>
            <a:endParaRPr lang="en-CA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601325" y="4700216"/>
            <a:ext cx="1273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err="1" smtClean="0">
                <a:solidFill>
                  <a:schemeClr val="accent3">
                    <a:lumMod val="75000"/>
                  </a:schemeClr>
                </a:solidFill>
              </a:rPr>
              <a:t>Opport</a:t>
            </a:r>
            <a:r>
              <a:rPr lang="en-CA" sz="2400" dirty="0" smtClean="0">
                <a:solidFill>
                  <a:schemeClr val="accent3">
                    <a:lumMod val="75000"/>
                  </a:schemeClr>
                </a:solidFill>
              </a:rPr>
              <a:t>-unity</a:t>
            </a:r>
            <a:endParaRPr lang="en-CA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3196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Personalized                                   Personal</a:t>
            </a:r>
            <a:br>
              <a:rPr lang="en-CA" dirty="0" smtClean="0"/>
            </a:br>
            <a:r>
              <a:rPr lang="en-CA" sz="2800" dirty="0" smtClean="0"/>
              <a:t>           We do for you                                               </a:t>
            </a:r>
            <a:r>
              <a:rPr lang="en-CA" sz="2800" dirty="0" err="1" smtClean="0"/>
              <a:t>You</a:t>
            </a:r>
            <a:r>
              <a:rPr lang="en-CA" sz="2800" dirty="0" smtClean="0"/>
              <a:t> do for yourself</a:t>
            </a:r>
            <a:endParaRPr lang="en-CA" dirty="0"/>
          </a:p>
        </p:txBody>
      </p:sp>
      <p:sp>
        <p:nvSpPr>
          <p:cNvPr id="4" name="Rectangle 3"/>
          <p:cNvSpPr/>
          <p:nvPr/>
        </p:nvSpPr>
        <p:spPr>
          <a:xfrm>
            <a:off x="242411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2411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5806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5806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9" name="Straight Arrow Connector 8"/>
          <p:cNvCxnSpPr>
            <a:stCxn id="7" idx="2"/>
            <a:endCxn id="6" idx="0"/>
          </p:cNvCxnSpPr>
          <p:nvPr/>
        </p:nvCxnSpPr>
        <p:spPr>
          <a:xfrm>
            <a:off x="872966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79571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14463" y="1857375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Defines an ideal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29663" y="1895772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Defines a desired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4463" y="6081714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Person tests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29663" y="6062663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Person helps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871663" y="2900363"/>
            <a:ext cx="542925" cy="2571750"/>
          </a:xfrm>
          <a:custGeom>
            <a:avLst/>
            <a:gdLst>
              <a:gd name="connsiteX0" fmla="*/ 542925 w 542925"/>
              <a:gd name="connsiteY0" fmla="*/ 2571750 h 2571750"/>
              <a:gd name="connsiteX1" fmla="*/ 0 w 542925"/>
              <a:gd name="connsiteY1" fmla="*/ 1114425 h 2571750"/>
              <a:gd name="connsiteX2" fmla="*/ 542925 w 542925"/>
              <a:gd name="connsiteY2" fmla="*/ 0 h 2571750"/>
              <a:gd name="connsiteX3" fmla="*/ 542925 w 542925"/>
              <a:gd name="connsiteY3" fmla="*/ 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" h="2571750">
                <a:moveTo>
                  <a:pt x="542925" y="2571750"/>
                </a:moveTo>
                <a:cubicBezTo>
                  <a:pt x="271462" y="2057400"/>
                  <a:pt x="0" y="1543050"/>
                  <a:pt x="0" y="1114425"/>
                </a:cubicBezTo>
                <a:cubicBezTo>
                  <a:pt x="0" y="685800"/>
                  <a:pt x="542925" y="0"/>
                  <a:pt x="542925" y="0"/>
                </a:cubicBezTo>
                <a:lnTo>
                  <a:pt x="54292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Freeform 17"/>
          <p:cNvSpPr/>
          <p:nvPr/>
        </p:nvSpPr>
        <p:spPr>
          <a:xfrm flipH="1">
            <a:off x="10101262" y="2824164"/>
            <a:ext cx="500063" cy="2571750"/>
          </a:xfrm>
          <a:custGeom>
            <a:avLst/>
            <a:gdLst>
              <a:gd name="connsiteX0" fmla="*/ 542925 w 542925"/>
              <a:gd name="connsiteY0" fmla="*/ 2571750 h 2571750"/>
              <a:gd name="connsiteX1" fmla="*/ 0 w 542925"/>
              <a:gd name="connsiteY1" fmla="*/ 1114425 h 2571750"/>
              <a:gd name="connsiteX2" fmla="*/ 542925 w 542925"/>
              <a:gd name="connsiteY2" fmla="*/ 0 h 2571750"/>
              <a:gd name="connsiteX3" fmla="*/ 542925 w 542925"/>
              <a:gd name="connsiteY3" fmla="*/ 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" h="2571750">
                <a:moveTo>
                  <a:pt x="542925" y="2571750"/>
                </a:moveTo>
                <a:cubicBezTo>
                  <a:pt x="271462" y="2057400"/>
                  <a:pt x="0" y="1543050"/>
                  <a:pt x="0" y="1114425"/>
                </a:cubicBezTo>
                <a:cubicBezTo>
                  <a:pt x="0" y="685800"/>
                  <a:pt x="542925" y="0"/>
                  <a:pt x="542925" y="0"/>
                </a:cubicBezTo>
                <a:lnTo>
                  <a:pt x="54292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10351293" y="3586162"/>
            <a:ext cx="0" cy="623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143125" y="3586162"/>
            <a:ext cx="0" cy="623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171576" y="4218087"/>
            <a:ext cx="1843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/>
              <a:t>Correction</a:t>
            </a:r>
            <a:endParaRPr lang="en-CA" dirty="0"/>
          </a:p>
        </p:txBody>
      </p:sp>
      <p:sp>
        <p:nvSpPr>
          <p:cNvPr id="25" name="Rectangle 24"/>
          <p:cNvSpPr/>
          <p:nvPr/>
        </p:nvSpPr>
        <p:spPr>
          <a:xfrm>
            <a:off x="9633853" y="4210050"/>
            <a:ext cx="14348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800" dirty="0" smtClean="0"/>
              <a:t>Iteration</a:t>
            </a:r>
            <a:endParaRPr lang="en-CA" dirty="0"/>
          </a:p>
        </p:txBody>
      </p:sp>
      <p:sp>
        <p:nvSpPr>
          <p:cNvPr id="26" name="TextBox 25"/>
          <p:cNvSpPr txBox="1"/>
          <p:nvPr/>
        </p:nvSpPr>
        <p:spPr>
          <a:xfrm>
            <a:off x="1152525" y="5448300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TEST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222706" y="5431483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TRY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18852" y="4195763"/>
            <a:ext cx="3005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>
                <a:solidFill>
                  <a:schemeClr val="accent4">
                    <a:lumMod val="75000"/>
                  </a:schemeClr>
                </a:solidFill>
              </a:rPr>
              <a:t>Requirements</a:t>
            </a:r>
            <a:endParaRPr lang="en-CA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760694" y="3581401"/>
            <a:ext cx="2873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>
                <a:solidFill>
                  <a:schemeClr val="accent4">
                    <a:lumMod val="75000"/>
                  </a:schemeClr>
                </a:solidFill>
              </a:rPr>
              <a:t>Affordances</a:t>
            </a:r>
            <a:endParaRPr lang="en-CA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52525" y="4833938"/>
            <a:ext cx="719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3">
                    <a:lumMod val="75000"/>
                  </a:schemeClr>
                </a:solidFill>
              </a:rPr>
              <a:t>GAP</a:t>
            </a:r>
            <a:endParaRPr lang="en-CA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601325" y="4700216"/>
            <a:ext cx="1273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err="1" smtClean="0">
                <a:solidFill>
                  <a:schemeClr val="accent3">
                    <a:lumMod val="75000"/>
                  </a:schemeClr>
                </a:solidFill>
              </a:rPr>
              <a:t>Opport</a:t>
            </a:r>
            <a:r>
              <a:rPr lang="en-CA" sz="2400" dirty="0" smtClean="0">
                <a:solidFill>
                  <a:schemeClr val="accent3">
                    <a:lumMod val="75000"/>
                  </a:schemeClr>
                </a:solidFill>
              </a:rPr>
              <a:t>-unity</a:t>
            </a:r>
            <a:endParaRPr lang="en-CA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1166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Personal </a:t>
            </a:r>
            <a:r>
              <a:rPr lang="en-CA" dirty="0" smtClean="0"/>
              <a:t>Learning Environments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425" y="1690688"/>
            <a:ext cx="7358062" cy="484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880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Calibri" panose="020F0502020204030204" pitchFamily="34" charset="0"/>
              </a:rPr>
              <a:t>Course Provider Perspective</a:t>
            </a:r>
          </a:p>
        </p:txBody>
      </p:sp>
      <p:sp>
        <p:nvSpPr>
          <p:cNvPr id="4" name="Rectangle 3"/>
          <p:cNvSpPr/>
          <p:nvPr/>
        </p:nvSpPr>
        <p:spPr>
          <a:xfrm>
            <a:off x="5181600" y="3657600"/>
            <a:ext cx="6096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Site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325" y="2133600"/>
            <a:ext cx="583474" cy="583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865" y="2869340"/>
            <a:ext cx="408312" cy="439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746" y="2904528"/>
            <a:ext cx="48260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539" y="2214125"/>
            <a:ext cx="532965" cy="522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834" y="5413399"/>
            <a:ext cx="393700" cy="480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347" y="4816200"/>
            <a:ext cx="447675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438" y="4781518"/>
            <a:ext cx="4286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624" y="5358004"/>
            <a:ext cx="476250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Smiley Face 12"/>
          <p:cNvSpPr/>
          <p:nvPr/>
        </p:nvSpPr>
        <p:spPr>
          <a:xfrm>
            <a:off x="7543800" y="2115797"/>
            <a:ext cx="513472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miley Face 13"/>
          <p:cNvSpPr/>
          <p:nvPr/>
        </p:nvSpPr>
        <p:spPr>
          <a:xfrm>
            <a:off x="8382000" y="2145043"/>
            <a:ext cx="513472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miley Face 14"/>
          <p:cNvSpPr/>
          <p:nvPr/>
        </p:nvSpPr>
        <p:spPr>
          <a:xfrm>
            <a:off x="7852853" y="2971801"/>
            <a:ext cx="513472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miley Face 15"/>
          <p:cNvSpPr/>
          <p:nvPr/>
        </p:nvSpPr>
        <p:spPr>
          <a:xfrm>
            <a:off x="8763000" y="2869340"/>
            <a:ext cx="513472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962400" y="4114800"/>
            <a:ext cx="1143000" cy="838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038600" y="2971801"/>
            <a:ext cx="990600" cy="51592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5943600" y="2869340"/>
            <a:ext cx="1600200" cy="71206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482" y="4391191"/>
            <a:ext cx="485775" cy="514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 descr="https://encrypted-tbn2.google.com/images?q=tbn:ANd9GcTua-Kkq1RAYUSwbbL7C47_MEy3jQ-gxmSkWd70OZRLvx2Tcx3E8w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4557273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encrypted-tbn1.google.com/images?q=tbn:ANd9GcQPlT7jx69pZpJtGXhNAF2MB6YnNQXUmQC8KBAsOKbMdsw8uaDrVw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313" y="5089009"/>
            <a:ext cx="502586" cy="50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Arrow Connector 19"/>
          <p:cNvCxnSpPr/>
          <p:nvPr/>
        </p:nvCxnSpPr>
        <p:spPr>
          <a:xfrm>
            <a:off x="8763000" y="3810000"/>
            <a:ext cx="132472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7467600" y="4953001"/>
            <a:ext cx="762000" cy="20679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5715000" y="4343401"/>
            <a:ext cx="533400" cy="81639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60" name="Picture 12" descr="https://encrypted-tbn0.google.com/images?q=tbn:ANd9GcQ93z2g8LHIIid5yDD_Ppq-xh114y5t_dWCy79CTOlrrxEBgJMTrA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251375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encrypted-tbn3.google.com/images?q=tbn:ANd9GcQkPH6J4Wkvt_ZajEE7J7CDLPlYtvlL1chaTp6R0Wq0AaMwOZD_2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40857" flipV="1">
            <a:off x="4234896" y="3240060"/>
            <a:ext cx="241934" cy="16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4321456" y="2223009"/>
            <a:ext cx="9231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Student</a:t>
            </a:r>
          </a:p>
          <a:p>
            <a:r>
              <a:rPr lang="en-US" dirty="0"/>
              <a:t>content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079609" y="5098130"/>
            <a:ext cx="9085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Course</a:t>
            </a:r>
          </a:p>
          <a:p>
            <a:r>
              <a:rPr lang="en-US" dirty="0"/>
              <a:t>content</a:t>
            </a:r>
          </a:p>
        </p:txBody>
      </p:sp>
      <p:sp>
        <p:nvSpPr>
          <p:cNvPr id="27" name="Rectangle 26"/>
          <p:cNvSpPr/>
          <p:nvPr/>
        </p:nvSpPr>
        <p:spPr>
          <a:xfrm>
            <a:off x="9032980" y="1930511"/>
            <a:ext cx="12126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Subscribed</a:t>
            </a:r>
          </a:p>
          <a:p>
            <a:r>
              <a:rPr lang="en-US" dirty="0"/>
              <a:t>students</a:t>
            </a:r>
          </a:p>
        </p:txBody>
      </p:sp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294" y="3038852"/>
            <a:ext cx="381000" cy="176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9050397" y="5577080"/>
            <a:ext cx="12845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Live online events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107612" y="5900244"/>
            <a:ext cx="17409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Event recordings</a:t>
            </a:r>
          </a:p>
        </p:txBody>
      </p:sp>
      <p:pic>
        <p:nvPicPr>
          <p:cNvPr id="2065" name="Picture 17" descr="https://encrypted-tbn0.google.com/images?q=tbn:ANd9GcRZ1QhYm2YJoioMLdE8LPeZSsD9vD-cKtSlYVbmvNd46YoizwTx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185" y="4381394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295" y="3315592"/>
            <a:ext cx="257175" cy="185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17" descr="https://encrypted-tbn0.google.com/images?q=tbn:ANd9GcRZ1QhYm2YJoioMLdE8LPeZSsD9vD-cKtSlYVbmvNd46YoizwTx"/>
          <p:cNvPicPr>
            <a:picLocks noGrp="1" noChangeAspect="1" noChangeArrowheads="1"/>
          </p:cNvPicPr>
          <p:nvPr>
            <p:ph idx="1"/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970" y="4523585"/>
            <a:ext cx="249230" cy="2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35589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Learning </a:t>
            </a:r>
            <a:r>
              <a:rPr lang="en-CA" dirty="0" smtClean="0"/>
              <a:t>Through Practice</a:t>
            </a:r>
            <a:endParaRPr lang="en-CA" dirty="0"/>
          </a:p>
        </p:txBody>
      </p:sp>
      <p:sp>
        <p:nvSpPr>
          <p:cNvPr id="3" name="TextBox 2"/>
          <p:cNvSpPr txBox="1"/>
          <p:nvPr/>
        </p:nvSpPr>
        <p:spPr>
          <a:xfrm>
            <a:off x="892365" y="2027104"/>
            <a:ext cx="386692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 smtClean="0">
                <a:latin typeface="+mj-lt"/>
              </a:rPr>
              <a:t>When it really matters, we don’t simply trust classrooms and texts, we expect hands-on practice…</a:t>
            </a:r>
            <a:endParaRPr lang="en-CA" sz="3600" dirty="0">
              <a:latin typeface="+mj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455" y="1762698"/>
            <a:ext cx="6874526" cy="45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34643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The Student’s Perspective</a:t>
            </a:r>
          </a:p>
        </p:txBody>
      </p:sp>
      <p:sp>
        <p:nvSpPr>
          <p:cNvPr id="4" name="Smiley Face 3"/>
          <p:cNvSpPr/>
          <p:nvPr/>
        </p:nvSpPr>
        <p:spPr>
          <a:xfrm>
            <a:off x="5787390" y="2827709"/>
            <a:ext cx="685800" cy="914400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816090" y="1989509"/>
            <a:ext cx="4572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Site</a:t>
            </a:r>
          </a:p>
        </p:txBody>
      </p:sp>
      <p:sp>
        <p:nvSpPr>
          <p:cNvPr id="7" name="Smiley Face 6"/>
          <p:cNvSpPr/>
          <p:nvPr/>
        </p:nvSpPr>
        <p:spPr>
          <a:xfrm>
            <a:off x="4301490" y="2751511"/>
            <a:ext cx="385104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miley Face 7"/>
          <p:cNvSpPr/>
          <p:nvPr/>
        </p:nvSpPr>
        <p:spPr>
          <a:xfrm>
            <a:off x="4301490" y="4123112"/>
            <a:ext cx="385104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miley Face 8"/>
          <p:cNvSpPr/>
          <p:nvPr/>
        </p:nvSpPr>
        <p:spPr>
          <a:xfrm>
            <a:off x="5070440" y="1797985"/>
            <a:ext cx="385104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miley Face 9"/>
          <p:cNvSpPr/>
          <p:nvPr/>
        </p:nvSpPr>
        <p:spPr>
          <a:xfrm>
            <a:off x="5273040" y="4732712"/>
            <a:ext cx="385104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miley Face 10"/>
          <p:cNvSpPr/>
          <p:nvPr/>
        </p:nvSpPr>
        <p:spPr>
          <a:xfrm>
            <a:off x="6842216" y="4625969"/>
            <a:ext cx="385104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miley Face 11"/>
          <p:cNvSpPr/>
          <p:nvPr/>
        </p:nvSpPr>
        <p:spPr>
          <a:xfrm>
            <a:off x="7201194" y="3139041"/>
            <a:ext cx="385104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5455545" y="2313903"/>
            <a:ext cx="331846" cy="43760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6473190" y="2446709"/>
            <a:ext cx="28575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6616066" y="3396998"/>
            <a:ext cx="42862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358890" y="3818312"/>
            <a:ext cx="483326" cy="8076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5621469" y="3894512"/>
            <a:ext cx="223073" cy="7314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4758690" y="3513509"/>
            <a:ext cx="899454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4815840" y="3009472"/>
            <a:ext cx="842304" cy="1295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7787640" y="3397000"/>
            <a:ext cx="514350" cy="1165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7559040" y="1989512"/>
            <a:ext cx="628650" cy="6643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7273290" y="1379909"/>
            <a:ext cx="40005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7393746" y="5037509"/>
            <a:ext cx="565344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3729990" y="4732709"/>
            <a:ext cx="51435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3615690" y="4351709"/>
            <a:ext cx="514350" cy="293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 flipV="1">
            <a:off x="3729990" y="2751509"/>
            <a:ext cx="4572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603" y="3246809"/>
            <a:ext cx="457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297" y="2334586"/>
            <a:ext cx="437606" cy="583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73" y="1913309"/>
            <a:ext cx="407744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781" y="4990671"/>
            <a:ext cx="399724" cy="522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297" y="4199311"/>
            <a:ext cx="306234" cy="439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115" y="1075112"/>
            <a:ext cx="361950" cy="519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5010822"/>
            <a:ext cx="3619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2286000" y="5715001"/>
            <a:ext cx="708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 range of different resources and services</a:t>
            </a:r>
          </a:p>
        </p:txBody>
      </p:sp>
    </p:spTree>
    <p:extLst>
      <p:ext uri="{BB962C8B-B14F-4D97-AF65-F5344CB8AC3E}">
        <p14:creationId xmlns:p14="http://schemas.microsoft.com/office/powerpoint/2010/main" val="234065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1435" y="983244"/>
            <a:ext cx="8382000" cy="653163"/>
          </a:xfrm>
        </p:spPr>
        <p:txBody>
          <a:bodyPr>
            <a:noAutofit/>
          </a:bodyPr>
          <a:lstStyle/>
          <a:p>
            <a:r>
              <a:rPr lang="en-CA" sz="3600" dirty="0">
                <a:latin typeface="Calibri" panose="020F0502020204030204" pitchFamily="34" charset="0"/>
              </a:rPr>
              <a:t>The design is based on putting the learner at the centre</a:t>
            </a:r>
          </a:p>
        </p:txBody>
      </p:sp>
      <p:sp>
        <p:nvSpPr>
          <p:cNvPr id="5" name="Rectangle 4"/>
          <p:cNvSpPr/>
          <p:nvPr/>
        </p:nvSpPr>
        <p:spPr>
          <a:xfrm>
            <a:off x="2317339" y="5398222"/>
            <a:ext cx="629383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/>
              <a:t>Scott Wilson (left), Tim Hand (right)  </a:t>
            </a:r>
          </a:p>
          <a:p>
            <a:r>
              <a:rPr lang="en-CA" dirty="0">
                <a:hlinkClick r:id="rId3"/>
              </a:rPr>
              <a:t>https://www.google.com/search?q=ple+diagrams</a:t>
            </a:r>
            <a:endParaRPr lang="en-CA" dirty="0"/>
          </a:p>
          <a:p>
            <a:r>
              <a:rPr lang="en-CA" dirty="0">
                <a:hlinkClick r:id="rId4"/>
              </a:rPr>
              <a:t>http://www.edtechpost.ca/ple_diagrams/index.php/mind-map-3</a:t>
            </a:r>
            <a:endParaRPr lang="en-CA" dirty="0"/>
          </a:p>
        </p:txBody>
      </p:sp>
      <p:pic>
        <p:nvPicPr>
          <p:cNvPr id="3074" name="Picture 2" descr="http://cogdogblog.com/wp-content/uploads/2010/09/future-vle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938528"/>
            <a:ext cx="4731385" cy="345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edtechpost.ca/ple_diagrams/var/albums/mind-map-3.jpg?m=135561577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435" y="1938529"/>
            <a:ext cx="4191000" cy="345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544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Learning </a:t>
            </a:r>
            <a:r>
              <a:rPr lang="en-CA" dirty="0" smtClean="0"/>
              <a:t>and Performance Support Systems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062" y="1690689"/>
            <a:ext cx="7891463" cy="466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8301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571500" y="533400"/>
            <a:ext cx="11144250" cy="12096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altLang="en-US" sz="4000" dirty="0">
                <a:latin typeface="+mj-lt"/>
              </a:rPr>
              <a:t>LPSS is Built Around the Personal Learning Record</a:t>
            </a:r>
          </a:p>
        </p:txBody>
      </p:sp>
      <p:pic>
        <p:nvPicPr>
          <p:cNvPr id="6" name="Picture 2" descr="http://www.youthunitedpress.com/wp-content/uploads/2014/01/network-graph-121_14_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591" y="2751000"/>
            <a:ext cx="2765907" cy="205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182827" y="4862173"/>
            <a:ext cx="1134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/>
              <a:t>Me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1584353"/>
            <a:ext cx="422325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>
                <a:latin typeface="+mj-lt"/>
              </a:rPr>
              <a:t>This is a </a:t>
            </a:r>
            <a:r>
              <a:rPr lang="en-CA" sz="3200" i="1" dirty="0">
                <a:latin typeface="+mj-lt"/>
              </a:rPr>
              <a:t>new</a:t>
            </a:r>
            <a:r>
              <a:rPr lang="en-CA" sz="3200" dirty="0">
                <a:latin typeface="+mj-lt"/>
              </a:rPr>
              <a:t> type of data – we call it the </a:t>
            </a:r>
            <a:r>
              <a:rPr lang="en-CA" sz="3200" i="1" dirty="0">
                <a:latin typeface="+mj-lt"/>
              </a:rPr>
              <a:t>personal graph</a:t>
            </a:r>
            <a:r>
              <a:rPr lang="en-CA" sz="3200" dirty="0">
                <a:latin typeface="+mj-lt"/>
              </a:rPr>
              <a:t>.</a:t>
            </a:r>
          </a:p>
          <a:p>
            <a:endParaRPr lang="en-CA" sz="3200" dirty="0">
              <a:latin typeface="+mj-lt"/>
            </a:endParaRPr>
          </a:p>
          <a:p>
            <a:r>
              <a:rPr lang="en-CA" sz="3200" dirty="0">
                <a:latin typeface="+mj-lt"/>
              </a:rPr>
              <a:t>Each person has their own </a:t>
            </a:r>
            <a:r>
              <a:rPr lang="en-CA" sz="3200" i="1" dirty="0">
                <a:latin typeface="+mj-lt"/>
              </a:rPr>
              <a:t>private</a:t>
            </a:r>
            <a:r>
              <a:rPr lang="en-CA" sz="3200" dirty="0">
                <a:latin typeface="+mj-lt"/>
              </a:rPr>
              <a:t> personal graph.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76120" y="2492897"/>
            <a:ext cx="50158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The PLR contains all a person’s learning records, including:</a:t>
            </a:r>
          </a:p>
          <a:p>
            <a:pPr marL="285750" indent="-285750">
              <a:buFontTx/>
              <a:buChar char="-"/>
            </a:pPr>
            <a:r>
              <a:rPr lang="en-CA" sz="2400" dirty="0"/>
              <a:t>certificates, badges and credentials</a:t>
            </a:r>
          </a:p>
          <a:p>
            <a:pPr marL="285750" indent="-285750">
              <a:buFontTx/>
              <a:buChar char="-"/>
            </a:pPr>
            <a:r>
              <a:rPr lang="en-CA" sz="2400" dirty="0"/>
              <a:t>activity records, test results, scores</a:t>
            </a:r>
          </a:p>
          <a:p>
            <a:pPr marL="285750" indent="-285750">
              <a:buFontTx/>
              <a:buChar char="-"/>
            </a:pPr>
            <a:r>
              <a:rPr lang="en-CA" sz="2400" dirty="0"/>
              <a:t>Assignments, papers, drawings, things they create</a:t>
            </a:r>
          </a:p>
        </p:txBody>
      </p:sp>
    </p:spTree>
    <p:extLst>
      <p:ext uri="{BB962C8B-B14F-4D97-AF65-F5344CB8AC3E}">
        <p14:creationId xmlns:p14="http://schemas.microsoft.com/office/powerpoint/2010/main" val="133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400049" y="546626"/>
            <a:ext cx="1088707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altLang="en-US" sz="4000" dirty="0">
                <a:latin typeface="+mj-lt"/>
              </a:rPr>
              <a:t>LPSS is Built Around the Personal Learning Record</a:t>
            </a:r>
          </a:p>
        </p:txBody>
      </p:sp>
      <p:pic>
        <p:nvPicPr>
          <p:cNvPr id="10" name="Picture 2" descr="http://www.youthunitedpress.com/wp-content/uploads/2014/01/network-graph-121_14_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922" y="3218434"/>
            <a:ext cx="1104735" cy="81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600399" y="4037316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Me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14450" y="4382489"/>
            <a:ext cx="328747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Personal Library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Pictures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Books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Movies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57892" y="1722071"/>
            <a:ext cx="4018030" cy="1238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        </a:t>
            </a:r>
            <a:r>
              <a:rPr lang="en-CA" sz="3200" dirty="0" smtClean="0"/>
              <a:t>Stuff goes out</a:t>
            </a:r>
            <a:endParaRPr lang="en-CA" sz="3200" dirty="0"/>
          </a:p>
          <a:p>
            <a:endParaRPr lang="en-CA" sz="1050" dirty="0"/>
          </a:p>
          <a:p>
            <a:r>
              <a:rPr lang="en-CA" sz="3200" dirty="0" smtClean="0"/>
              <a:t>Stuff Comes In</a:t>
            </a:r>
            <a:endParaRPr lang="en-CA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7768486" y="1955003"/>
            <a:ext cx="39819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/>
              <a:t>Learning Activities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I read and watch stuff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I </a:t>
            </a:r>
            <a:r>
              <a:rPr lang="en-CA" sz="2400" dirty="0" smtClean="0"/>
              <a:t>practice &amp; use simulations</a:t>
            </a:r>
            <a:endParaRPr lang="en-CA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I make </a:t>
            </a:r>
            <a:r>
              <a:rPr lang="en-CA" sz="2400" dirty="0" smtClean="0"/>
              <a:t>stuff to share</a:t>
            </a:r>
            <a:endParaRPr lang="en-CA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7779442" y="4602640"/>
            <a:ext cx="1800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Learning Analytics Services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079776" y="2773264"/>
            <a:ext cx="1224136" cy="5539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356472" y="2406874"/>
            <a:ext cx="122413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dirty="0"/>
              <a:t>Things, Properties, Relations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3863752" y="3461902"/>
            <a:ext cx="792088" cy="7970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903031" y="3627876"/>
            <a:ext cx="15482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/>
              <a:t>Big stuff goes here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6672066" y="3860408"/>
            <a:ext cx="1022259" cy="6983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213694" y="4032874"/>
            <a:ext cx="12241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/>
              <a:t>Questions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 flipV="1">
            <a:off x="6480657" y="4171372"/>
            <a:ext cx="1055505" cy="7265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517981" y="4563919"/>
            <a:ext cx="12241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/>
              <a:t>Answers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4079776" y="3904874"/>
            <a:ext cx="1224136" cy="65904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5938374" y="2726115"/>
            <a:ext cx="0" cy="38582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6043098" y="2564905"/>
            <a:ext cx="1372900" cy="995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4545499" y="2305678"/>
            <a:ext cx="1262471" cy="35875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6176465" y="2773265"/>
            <a:ext cx="1037231" cy="33867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4545496" y="3461900"/>
            <a:ext cx="631236" cy="3044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571125" y="2960872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/>
              <a:t>Things I did</a:t>
            </a:r>
          </a:p>
          <a:p>
            <a:r>
              <a:rPr lang="en-CA" sz="1400" dirty="0"/>
              <a:t>Stuff I make</a:t>
            </a:r>
          </a:p>
        </p:txBody>
      </p:sp>
    </p:spTree>
    <p:extLst>
      <p:ext uri="{BB962C8B-B14F-4D97-AF65-F5344CB8AC3E}">
        <p14:creationId xmlns:p14="http://schemas.microsoft.com/office/powerpoint/2010/main" val="154522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5119117" y="2489808"/>
            <a:ext cx="1749935" cy="1734368"/>
          </a:xfrm>
          <a:prstGeom prst="ellips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 sz="2800">
              <a:latin typeface="+mj-lt"/>
            </a:endParaRPr>
          </a:p>
        </p:txBody>
      </p:sp>
      <p:sp>
        <p:nvSpPr>
          <p:cNvPr id="6" name="Oval 5"/>
          <p:cNvSpPr/>
          <p:nvPr/>
        </p:nvSpPr>
        <p:spPr>
          <a:xfrm>
            <a:off x="5465983" y="2879939"/>
            <a:ext cx="1056202" cy="95410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 sz="2800">
              <a:latin typeface="+mj-lt"/>
            </a:endParaRPr>
          </a:p>
        </p:txBody>
      </p:sp>
      <p:sp>
        <p:nvSpPr>
          <p:cNvPr id="9" name="Oval 8"/>
          <p:cNvSpPr/>
          <p:nvPr/>
        </p:nvSpPr>
        <p:spPr>
          <a:xfrm>
            <a:off x="4151784" y="1925833"/>
            <a:ext cx="1056202" cy="95410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 sz="2800">
              <a:latin typeface="+mj-l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141728" y="3834045"/>
            <a:ext cx="1056202" cy="95410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 sz="2800">
              <a:latin typeface="+mj-lt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816080" y="1942243"/>
            <a:ext cx="1056202" cy="95410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 sz="2800">
              <a:latin typeface="+mj-lt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6816080" y="3834045"/>
            <a:ext cx="1056202" cy="95410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 sz="2800">
              <a:latin typeface="+mj-lt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555850" y="1268760"/>
            <a:ext cx="4916414" cy="4392488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8" name="Straight Arrow Connector 17"/>
          <p:cNvCxnSpPr>
            <a:stCxn id="9" idx="5"/>
          </p:cNvCxnSpPr>
          <p:nvPr/>
        </p:nvCxnSpPr>
        <p:spPr>
          <a:xfrm>
            <a:off x="5053310" y="2740214"/>
            <a:ext cx="466627" cy="40075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0" idx="7"/>
          </p:cNvCxnSpPr>
          <p:nvPr/>
        </p:nvCxnSpPr>
        <p:spPr>
          <a:xfrm flipV="1">
            <a:off x="5043254" y="3618603"/>
            <a:ext cx="476683" cy="35516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6" idx="5"/>
          </p:cNvCxnSpPr>
          <p:nvPr/>
        </p:nvCxnSpPr>
        <p:spPr>
          <a:xfrm>
            <a:off x="6367509" y="3694320"/>
            <a:ext cx="501543" cy="38275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6" idx="7"/>
          </p:cNvCxnSpPr>
          <p:nvPr/>
        </p:nvCxnSpPr>
        <p:spPr>
          <a:xfrm flipV="1">
            <a:off x="6367509" y="2636913"/>
            <a:ext cx="501543" cy="38275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621246" y="3095383"/>
            <a:ext cx="1122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PLR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287692" y="2141277"/>
            <a:ext cx="1171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RRN</a:t>
            </a:r>
            <a:endParaRPr lang="en-CA" sz="4000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277019" y="4073655"/>
            <a:ext cx="785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6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PC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951371" y="2157687"/>
            <a:ext cx="1442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PLA</a:t>
            </a:r>
            <a:endParaRPr lang="en-CA" sz="4000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858106" y="4049489"/>
            <a:ext cx="1629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ACDR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736565" y="2047193"/>
            <a:ext cx="785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CF</a:t>
            </a:r>
            <a:endParaRPr lang="en-CA" sz="40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2355592" y="2993729"/>
            <a:ext cx="35050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b="1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Standards/Communication protocols</a:t>
            </a:r>
            <a:endParaRPr lang="en-CA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696632" y="3226420"/>
            <a:ext cx="17889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b="1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Security Protocols</a:t>
            </a:r>
            <a:endParaRPr lang="en-CA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3274573" y="3464654"/>
            <a:ext cx="2340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b="1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Distributed Architecture</a:t>
            </a:r>
            <a:endParaRPr lang="en-CA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2010374" y="2123677"/>
            <a:ext cx="20418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b="1" i="1" dirty="0">
                <a:solidFill>
                  <a:srgbClr val="0070C0"/>
                </a:solidFill>
                <a:latin typeface="+mj-lt"/>
              </a:rPr>
              <a:t>Data Representation</a:t>
            </a:r>
            <a:endParaRPr lang="en-CA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2119944" y="2462651"/>
            <a:ext cx="20730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b="1" i="1" dirty="0">
                <a:solidFill>
                  <a:srgbClr val="0070C0"/>
                </a:solidFill>
                <a:latin typeface="+mj-lt"/>
              </a:rPr>
              <a:t>Prototype Repository</a:t>
            </a:r>
            <a:endParaRPr lang="en-CA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845599" y="1327460"/>
            <a:ext cx="32941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b="1" dirty="0">
                <a:solidFill>
                  <a:srgbClr val="0070C0"/>
                </a:solidFill>
                <a:latin typeface="+mj-lt"/>
              </a:rPr>
              <a:t>D</a:t>
            </a:r>
            <a:r>
              <a:rPr lang="en-CA" b="1" i="1" dirty="0">
                <a:solidFill>
                  <a:srgbClr val="0070C0"/>
                </a:solidFill>
                <a:latin typeface="+mj-lt"/>
              </a:rPr>
              <a:t>ata, Information Retrieval</a:t>
            </a:r>
            <a:endParaRPr lang="en-CA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057432" y="1683441"/>
            <a:ext cx="32888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b="1" i="1" dirty="0">
                <a:solidFill>
                  <a:srgbClr val="0070C0"/>
                </a:solidFill>
                <a:latin typeface="+mj-lt"/>
              </a:rPr>
              <a:t>Cleansing/Filtering/Profiling/Processing</a:t>
            </a:r>
            <a:endParaRPr lang="en-CA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879660" y="4869161"/>
            <a:ext cx="34240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b="1" i="1" dirty="0">
                <a:solidFill>
                  <a:srgbClr val="0070C0"/>
                </a:solidFill>
                <a:latin typeface="+mj-lt"/>
              </a:rPr>
              <a:t>Personal Access to Network Storage</a:t>
            </a:r>
            <a:endParaRPr lang="en-CA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2292732" y="4586163"/>
            <a:ext cx="20942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b="1" i="1" dirty="0">
                <a:solidFill>
                  <a:srgbClr val="0070C0"/>
                </a:solidFill>
                <a:latin typeface="+mj-lt"/>
              </a:rPr>
              <a:t>Data synchronization</a:t>
            </a:r>
            <a:endParaRPr lang="en-CA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2179159" y="5159614"/>
            <a:ext cx="31291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b="1" i="1" dirty="0">
                <a:solidFill>
                  <a:srgbClr val="0070C0"/>
                </a:solidFill>
                <a:latin typeface="+mj-lt"/>
              </a:rPr>
              <a:t>Cloud Storage and Management</a:t>
            </a:r>
            <a:endParaRPr lang="en-CA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6605108" y="3002469"/>
            <a:ext cx="13951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b="1" i="1" dirty="0">
                <a:solidFill>
                  <a:srgbClr val="0070C0"/>
                </a:solidFill>
                <a:latin typeface="+mj-lt"/>
              </a:rPr>
              <a:t>Data Capture</a:t>
            </a:r>
            <a:endParaRPr lang="en-CA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6605108" y="3218493"/>
            <a:ext cx="17889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b="1" i="1" dirty="0">
                <a:solidFill>
                  <a:srgbClr val="0070C0"/>
                </a:solidFill>
                <a:latin typeface="+mj-lt"/>
              </a:rPr>
              <a:t>Security Protocols</a:t>
            </a:r>
            <a:endParaRPr lang="en-CA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6605109" y="3417320"/>
            <a:ext cx="24753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b="1" i="1" dirty="0">
                <a:solidFill>
                  <a:srgbClr val="0070C0"/>
                </a:solidFill>
                <a:latin typeface="+mj-lt"/>
              </a:rPr>
              <a:t>Personal Learning Record</a:t>
            </a:r>
            <a:endParaRPr lang="en-CA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8394059" y="1237523"/>
            <a:ext cx="19553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b="1" i="1" dirty="0">
                <a:solidFill>
                  <a:srgbClr val="0070C0"/>
                </a:solidFill>
                <a:latin typeface="+mj-lt"/>
              </a:rPr>
              <a:t>Management Layer</a:t>
            </a:r>
            <a:endParaRPr lang="en-CA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7736991" y="1597505"/>
            <a:ext cx="30094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b="1" i="1" dirty="0">
                <a:solidFill>
                  <a:srgbClr val="0070C0"/>
                </a:solidFill>
                <a:latin typeface="+mj-lt"/>
              </a:rPr>
              <a:t>Search/Recommendation Layer</a:t>
            </a:r>
            <a:endParaRPr lang="en-CA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7732873" y="1901677"/>
            <a:ext cx="36760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b="1" i="1" dirty="0">
                <a:solidFill>
                  <a:srgbClr val="0070C0"/>
                </a:solidFill>
                <a:latin typeface="+mj-lt"/>
              </a:rPr>
              <a:t>Learning activity sequencing/modeling</a:t>
            </a:r>
            <a:endParaRPr lang="en-CA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7736991" y="5025921"/>
            <a:ext cx="29449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b="1" i="1" dirty="0">
                <a:solidFill>
                  <a:srgbClr val="0070C0"/>
                </a:solidFill>
                <a:latin typeface="+mj-lt"/>
              </a:rPr>
              <a:t>Performance Trends Algorithm</a:t>
            </a:r>
            <a:endParaRPr lang="en-CA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7985440" y="5298113"/>
            <a:ext cx="25565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b="1" i="1" dirty="0">
                <a:solidFill>
                  <a:srgbClr val="0070C0"/>
                </a:solidFill>
                <a:latin typeface="+mj-lt"/>
              </a:rPr>
              <a:t>Competence Development</a:t>
            </a:r>
            <a:endParaRPr lang="en-CA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8758015" y="5639747"/>
            <a:ext cx="23087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b="1" i="1" dirty="0">
                <a:solidFill>
                  <a:srgbClr val="0070C0"/>
                </a:solidFill>
                <a:latin typeface="+mj-lt"/>
              </a:rPr>
              <a:t>Automated Assessment</a:t>
            </a:r>
            <a:endParaRPr lang="en-CA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602" y="165447"/>
            <a:ext cx="10515600" cy="1325563"/>
          </a:xfrm>
        </p:spPr>
        <p:txBody>
          <a:bodyPr>
            <a:normAutofit/>
          </a:bodyPr>
          <a:lstStyle/>
          <a:p>
            <a:r>
              <a:rPr lang="en-CA" sz="4000" dirty="0" smtClean="0"/>
              <a:t>LPSS </a:t>
            </a:r>
            <a:r>
              <a:rPr lang="en-CA" sz="4000" dirty="0"/>
              <a:t>Details</a:t>
            </a:r>
          </a:p>
        </p:txBody>
      </p:sp>
    </p:spTree>
    <p:extLst>
      <p:ext uri="{BB962C8B-B14F-4D97-AF65-F5344CB8AC3E}">
        <p14:creationId xmlns:p14="http://schemas.microsoft.com/office/powerpoint/2010/main" val="25966194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LPSS-Sim Project Overview</a:t>
            </a:r>
            <a:endParaRPr lang="en-CA" dirty="0"/>
          </a:p>
        </p:txBody>
      </p:sp>
      <p:sp>
        <p:nvSpPr>
          <p:cNvPr id="4" name="Cloud 3"/>
          <p:cNvSpPr/>
          <p:nvPr/>
        </p:nvSpPr>
        <p:spPr>
          <a:xfrm>
            <a:off x="4473055" y="1788467"/>
            <a:ext cx="2931150" cy="1707497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2" descr="\\IMIBOURAINM-W7\My Pictures\Medical\2012_02 NeuroTouch Photo Session\Jpeg\modified\_ARR6202-2_transp_2.png"/>
          <p:cNvPicPr>
            <a:picLocks noChangeAspect="1" noChangeArrowheads="1"/>
          </p:cNvPicPr>
          <p:nvPr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2901" y="3494010"/>
            <a:ext cx="1319757" cy="2828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021737" y="2068668"/>
            <a:ext cx="181171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2000" dirty="0" smtClean="0">
                <a:latin typeface="Calibri" panose="020F0502020204030204" pitchFamily="34" charset="0"/>
              </a:rPr>
              <a:t>Simulation </a:t>
            </a:r>
          </a:p>
          <a:p>
            <a:pPr algn="ctr"/>
            <a:r>
              <a:rPr lang="en-CA" sz="2000" dirty="0" smtClean="0">
                <a:latin typeface="Calibri" panose="020F0502020204030204" pitchFamily="34" charset="0"/>
              </a:rPr>
              <a:t>Learning Space </a:t>
            </a:r>
          </a:p>
          <a:p>
            <a:pPr algn="ctr"/>
            <a:r>
              <a:rPr lang="en-CA" sz="2000" dirty="0" smtClean="0">
                <a:latin typeface="Calibri" panose="020F0502020204030204" pitchFamily="34" charset="0"/>
              </a:rPr>
              <a:t>(SLS)</a:t>
            </a:r>
            <a:endParaRPr lang="en-CA" sz="2000" dirty="0">
              <a:latin typeface="Calibri" panose="020F050202020403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671653" y="3334646"/>
            <a:ext cx="1036627" cy="912208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6709801" y="3366167"/>
            <a:ext cx="914400" cy="985637"/>
          </a:xfrm>
          <a:prstGeom prst="straightConnector1">
            <a:avLst/>
          </a:prstGeom>
          <a:ln w="2222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1234" y="5223654"/>
            <a:ext cx="1665816" cy="97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3" r="6773"/>
          <a:stretch/>
        </p:blipFill>
        <p:spPr bwMode="auto">
          <a:xfrm>
            <a:off x="7759804" y="3568511"/>
            <a:ext cx="2491473" cy="1554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3540662" y="4572601"/>
            <a:ext cx="2790156" cy="1845821"/>
            <a:chOff x="2794026" y="3551124"/>
            <a:chExt cx="3441886" cy="2405070"/>
          </a:xfrm>
        </p:grpSpPr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2530" y="3551124"/>
              <a:ext cx="378265" cy="419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1994" y="4001397"/>
              <a:ext cx="844421" cy="416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0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8803" y="4126724"/>
              <a:ext cx="666857" cy="621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1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4617" y="4640525"/>
              <a:ext cx="999450" cy="190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6536" y="4775501"/>
              <a:ext cx="414697" cy="387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5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9198" y="3643337"/>
              <a:ext cx="1442995" cy="2350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16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4209" y="4969548"/>
              <a:ext cx="840815" cy="2889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18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5763" y="4173687"/>
              <a:ext cx="613040" cy="355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6" descr="https://www.tickets.umn.edu/Online/branding/images/logo_uofm.gif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858338" y="5211750"/>
              <a:ext cx="1377574" cy="266906"/>
            </a:xfrm>
            <a:prstGeom prst="rect">
              <a:avLst/>
            </a:prstGeom>
            <a:noFill/>
          </p:spPr>
        </p:pic>
        <p:pic>
          <p:nvPicPr>
            <p:cNvPr id="21" name="Picture 10" descr="http://www.ismh.org/en/sys/wp-content/uploads/2010/04/Uni.gif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9473" b="32632"/>
            <a:stretch>
              <a:fillRect/>
            </a:stretch>
          </p:blipFill>
          <p:spPr bwMode="auto">
            <a:xfrm>
              <a:off x="2794026" y="5210331"/>
              <a:ext cx="990455" cy="375330"/>
            </a:xfrm>
            <a:prstGeom prst="rect">
              <a:avLst/>
            </a:prstGeom>
            <a:noFill/>
          </p:spPr>
        </p:pic>
        <p:grpSp>
          <p:nvGrpSpPr>
            <p:cNvPr id="22" name="Group 27"/>
            <p:cNvGrpSpPr/>
            <p:nvPr/>
          </p:nvGrpSpPr>
          <p:grpSpPr>
            <a:xfrm>
              <a:off x="3769597" y="5539288"/>
              <a:ext cx="1094745" cy="416906"/>
              <a:chOff x="573972" y="5105400"/>
              <a:chExt cx="1940628" cy="769620"/>
            </a:xfrm>
          </p:grpSpPr>
          <p:pic>
            <p:nvPicPr>
              <p:cNvPr id="27" name="Picture 12" descr="http://www.gulftalent.com/images1/logos/LE459-3518_logo.jpg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71600" y="5152072"/>
                <a:ext cx="1143000" cy="676276"/>
              </a:xfrm>
              <a:prstGeom prst="rect">
                <a:avLst/>
              </a:prstGeom>
              <a:noFill/>
            </p:spPr>
          </p:pic>
          <p:pic>
            <p:nvPicPr>
              <p:cNvPr id="28" name="Picture 14" descr="http://nt-me.com/Data/HTMLEditor/Images/NewsLetters/kingfahadmedcity.jpg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3972" y="5105400"/>
                <a:ext cx="855133" cy="769620"/>
              </a:xfrm>
              <a:prstGeom prst="rect">
                <a:avLst/>
              </a:prstGeom>
              <a:noFill/>
            </p:spPr>
          </p:pic>
        </p:grpSp>
        <p:pic>
          <p:nvPicPr>
            <p:cNvPr id="23" name="Picture 19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3041" y="5564570"/>
              <a:ext cx="1025147" cy="3079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0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4026" y="4524439"/>
              <a:ext cx="585914" cy="612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1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4026" y="3814907"/>
              <a:ext cx="717046" cy="396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2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4727" y="4173687"/>
              <a:ext cx="438679" cy="438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9" name="Picture 2" descr="http://upload.wikimedia.org/wikipedia/commons/9/97/SMAW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6"/>
          <a:stretch>
            <a:fillRect/>
          </a:stretch>
        </p:blipFill>
        <p:spPr bwMode="auto">
          <a:xfrm>
            <a:off x="1850451" y="1690688"/>
            <a:ext cx="2016716" cy="15015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Straight Arrow Connector 29"/>
          <p:cNvCxnSpPr/>
          <p:nvPr/>
        </p:nvCxnSpPr>
        <p:spPr>
          <a:xfrm>
            <a:off x="3942117" y="2124722"/>
            <a:ext cx="530938" cy="195896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1271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Combining Experiences</a:t>
            </a:r>
            <a:endParaRPr lang="en-CA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1675" y="1690688"/>
            <a:ext cx="8305800" cy="4525963"/>
          </a:xfrm>
        </p:spPr>
        <p:txBody>
          <a:bodyPr/>
          <a:lstStyle/>
          <a:p>
            <a:pPr marL="0" indent="0">
              <a:buNone/>
            </a:pPr>
            <a:r>
              <a:rPr lang="en-CA" dirty="0" smtClean="0">
                <a:latin typeface="Calibri" panose="020F0502020204030204" pitchFamily="34" charset="0"/>
              </a:rPr>
              <a:t>One place for all simulation experience</a:t>
            </a:r>
            <a:endParaRPr lang="en-CA" dirty="0"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208" y="2297038"/>
            <a:ext cx="5173133" cy="32338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675" y="2522933"/>
            <a:ext cx="1824566" cy="36826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Left Arrow 6"/>
          <p:cNvSpPr/>
          <p:nvPr/>
        </p:nvSpPr>
        <p:spPr>
          <a:xfrm rot="19781681">
            <a:off x="4218389" y="3063671"/>
            <a:ext cx="887136" cy="438543"/>
          </a:xfrm>
          <a:prstGeom prst="lef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extBox 7"/>
          <p:cNvSpPr txBox="1"/>
          <p:nvPr/>
        </p:nvSpPr>
        <p:spPr>
          <a:xfrm>
            <a:off x="4884208" y="5720994"/>
            <a:ext cx="50390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>
                <a:latin typeface="Calibri" panose="020F0502020204030204" pitchFamily="34" charset="0"/>
              </a:rPr>
              <a:t>All performance results no matter where and when </a:t>
            </a:r>
          </a:p>
          <a:p>
            <a:r>
              <a:rPr lang="en-CA" dirty="0">
                <a:latin typeface="Calibri" panose="020F0502020204030204" pitchFamily="34" charset="0"/>
              </a:rPr>
              <a:t>t</a:t>
            </a:r>
            <a:r>
              <a:rPr lang="en-CA" dirty="0" smtClean="0">
                <a:latin typeface="Calibri" panose="020F0502020204030204" pitchFamily="34" charset="0"/>
              </a:rPr>
              <a:t>hey were carried out</a:t>
            </a:r>
            <a:endParaRPr lang="en-CA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0854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OIF – MOOC-REL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650" y="1690689"/>
            <a:ext cx="7645580" cy="39576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52650" y="5936734"/>
            <a:ext cx="25227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hlinkClick r:id="rId3"/>
              </a:rPr>
              <a:t>http://rel2014.mooc.ca/</a:t>
            </a:r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505546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PCO Badges for Learning</a:t>
            </a:r>
            <a:endParaRPr lang="en-CA" dirty="0"/>
          </a:p>
        </p:txBody>
      </p:sp>
      <p:pic>
        <p:nvPicPr>
          <p:cNvPr id="22530" name="Picture 2" descr="files/images/Badges-napkin-sketch-2013-infographic-websit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600" y="1690690"/>
            <a:ext cx="7436085" cy="3402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52651" y="5504934"/>
            <a:ext cx="35833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hlinkClick r:id="rId3"/>
              </a:rPr>
              <a:t>http://www.downes.ca/post/63738</a:t>
            </a:r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15772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... For medical professionals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3074" name="Picture 2" descr="http://usarmy.vo.llnwd.net/e2/c/images/2014/06/02/347946/size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" y="1854200"/>
            <a:ext cx="5381625" cy="391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12825" y="5836206"/>
            <a:ext cx="37734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 smtClean="0">
                <a:hlinkClick r:id="rId3"/>
              </a:rPr>
              <a:t>http://www.army.mil/article/127148/</a:t>
            </a:r>
            <a:r>
              <a:rPr lang="en-CA" dirty="0" smtClean="0"/>
              <a:t> </a:t>
            </a:r>
            <a:endParaRPr lang="en-CA" dirty="0"/>
          </a:p>
        </p:txBody>
      </p:sp>
      <p:pic>
        <p:nvPicPr>
          <p:cNvPr id="3076" name="Picture 4" descr="http://www.83degreesmedia.com/galleries/Features/Issue_105/scree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50" y="2344221"/>
            <a:ext cx="5524500" cy="367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985685" y="6011624"/>
            <a:ext cx="6037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 smtClean="0">
                <a:hlinkClick r:id="rId5"/>
              </a:rPr>
              <a:t>http://www.83degreesmedia.com/features/camls011012.aspx</a:t>
            </a:r>
            <a:r>
              <a:rPr lang="en-CA" dirty="0" smtClean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127729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ONGARDE</a:t>
            </a:r>
            <a:endParaRPr lang="en-CA" dirty="0"/>
          </a:p>
        </p:txBody>
      </p:sp>
      <p:sp>
        <p:nvSpPr>
          <p:cNvPr id="4" name="Rectangle 3"/>
          <p:cNvSpPr/>
          <p:nvPr/>
        </p:nvSpPr>
        <p:spPr>
          <a:xfrm>
            <a:off x="2152650" y="6176963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hlinkClick r:id="rId2"/>
              </a:rPr>
              <a:t>http://www.journal.forces.gc.ca/vol14/no2/page70-eng.asp</a:t>
            </a:r>
            <a:r>
              <a:rPr lang="en-CA" dirty="0"/>
              <a:t> </a:t>
            </a:r>
          </a:p>
        </p:txBody>
      </p:sp>
      <p:pic>
        <p:nvPicPr>
          <p:cNvPr id="23554" name="Picture 2" descr="(DART Team, Operation 'Renaissance'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775" y="1639889"/>
            <a:ext cx="6105525" cy="3913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62329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ALECSO – Capacity Building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25602" name="Picture 2" descr="https://farm4.staticflickr.com/3740/13420886794_02c91f6da7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926" y="1575276"/>
            <a:ext cx="6734175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8863" y="3470751"/>
            <a:ext cx="2955925" cy="22696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52650" y="6176963"/>
            <a:ext cx="41369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hlinkClick r:id="rId4"/>
              </a:rPr>
              <a:t>http://www.downes.ca/presentation/337</a:t>
            </a:r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500883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Concierge OMS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650" y="1468203"/>
            <a:ext cx="7288212" cy="475479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99110" y="6330434"/>
            <a:ext cx="31000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hlinkClick r:id="rId3"/>
              </a:rPr>
              <a:t>https://concierge.portal.gc.ca/</a:t>
            </a:r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810761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 dirty="0">
                <a:latin typeface="Calibri" panose="020F0502020204030204" pitchFamily="34" charset="0"/>
              </a:rPr>
              <a:t>Expanding LPSS</a:t>
            </a:r>
          </a:p>
        </p:txBody>
      </p:sp>
      <p:sp>
        <p:nvSpPr>
          <p:cNvPr id="5" name="Oval 4"/>
          <p:cNvSpPr/>
          <p:nvPr/>
        </p:nvSpPr>
        <p:spPr>
          <a:xfrm>
            <a:off x="4038600" y="2224079"/>
            <a:ext cx="1828800" cy="1295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ysClr val="windowText" lastClr="000000"/>
                </a:solidFill>
              </a:rPr>
              <a:t>NRC</a:t>
            </a:r>
            <a:endParaRPr lang="en-CA" dirty="0">
              <a:solidFill>
                <a:sysClr val="windowText" lastClr="0000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6781800" y="3505200"/>
            <a:ext cx="2133600" cy="14478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>
                <a:solidFill>
                  <a:schemeClr val="tx1"/>
                </a:solidFill>
              </a:rPr>
              <a:t>Funder</a:t>
            </a:r>
            <a:endParaRPr lang="en-CA" sz="2000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581400" y="4419600"/>
            <a:ext cx="1981200" cy="14478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>
                <a:solidFill>
                  <a:sysClr val="windowText" lastClr="000000"/>
                </a:solidFill>
              </a:rPr>
              <a:t>Partner</a:t>
            </a:r>
            <a:endParaRPr lang="en-CA" dirty="0">
              <a:solidFill>
                <a:sysClr val="windowText" lastClr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20529" y="1323959"/>
            <a:ext cx="2895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/>
              <a:t>$20 Million Investment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/>
              <a:t>NRC Technologies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/>
              <a:t>Development Environment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96845" y="5229533"/>
            <a:ext cx="2895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/>
              <a:t>University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/>
              <a:t>Government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/>
              <a:t>Development Agency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82232" y="5143501"/>
            <a:ext cx="2895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/>
              <a:t>Foundation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/>
              <a:t>UNESCO / UN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/>
              <a:t>Corporate Partner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62600" y="1981201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rgbClr val="C00000"/>
                </a:solidFill>
              </a:rPr>
              <a:t>$x + $y</a:t>
            </a:r>
            <a:endParaRPr lang="en-CA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61038" y="5651332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rgbClr val="C00000"/>
                </a:solidFill>
              </a:rPr>
              <a:t>$x</a:t>
            </a:r>
            <a:endParaRPr lang="en-CA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893277" y="4188768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rgbClr val="C00000"/>
                </a:solidFill>
              </a:rPr>
              <a:t>$y</a:t>
            </a:r>
            <a:endParaRPr lang="en-CA" dirty="0">
              <a:solidFill>
                <a:srgbClr val="C00000"/>
              </a:solidFill>
            </a:endParaRPr>
          </a:p>
        </p:txBody>
      </p:sp>
      <p:cxnSp>
        <p:nvCxnSpPr>
          <p:cNvPr id="19" name="Straight Connector 18"/>
          <p:cNvCxnSpPr>
            <a:stCxn id="5" idx="4"/>
            <a:endCxn id="7" idx="0"/>
          </p:cNvCxnSpPr>
          <p:nvPr/>
        </p:nvCxnSpPr>
        <p:spPr>
          <a:xfrm flipH="1">
            <a:off x="4572000" y="3519480"/>
            <a:ext cx="381000" cy="9001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endCxn id="6" idx="1"/>
          </p:cNvCxnSpPr>
          <p:nvPr/>
        </p:nvCxnSpPr>
        <p:spPr>
          <a:xfrm>
            <a:off x="5895774" y="2947745"/>
            <a:ext cx="1198485" cy="7694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7" idx="6"/>
            <a:endCxn id="6" idx="3"/>
          </p:cNvCxnSpPr>
          <p:nvPr/>
        </p:nvCxnSpPr>
        <p:spPr>
          <a:xfrm flipV="1">
            <a:off x="5562600" y="4740976"/>
            <a:ext cx="1531658" cy="402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6513872" y="2212032"/>
            <a:ext cx="1791929" cy="11204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8266471" y="1895064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/>
              <a:t>Project</a:t>
            </a:r>
          </a:p>
        </p:txBody>
      </p:sp>
    </p:spTree>
    <p:extLst>
      <p:ext uri="{BB962C8B-B14F-4D97-AF65-F5344CB8AC3E}">
        <p14:creationId xmlns:p14="http://schemas.microsoft.com/office/powerpoint/2010/main" val="13098515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000" dirty="0"/>
              <a:t>Possible Projects…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2999" y="1600201"/>
            <a:ext cx="7515225" cy="4457699"/>
          </a:xfrm>
        </p:spPr>
        <p:txBody>
          <a:bodyPr>
            <a:normAutofit/>
          </a:bodyPr>
          <a:lstStyle/>
          <a:p>
            <a:r>
              <a:rPr lang="en-CA" sz="3200" dirty="0">
                <a:latin typeface="+mj-lt"/>
              </a:rPr>
              <a:t>OERs, Repositories, Marketplaces</a:t>
            </a:r>
          </a:p>
          <a:p>
            <a:r>
              <a:rPr lang="en-CA" sz="3200" dirty="0" smtClean="0">
                <a:latin typeface="+mj-lt"/>
              </a:rPr>
              <a:t>Badges</a:t>
            </a:r>
            <a:r>
              <a:rPr lang="en-CA" sz="3200" dirty="0">
                <a:latin typeface="+mj-lt"/>
              </a:rPr>
              <a:t>, Credentials, Recognition</a:t>
            </a:r>
          </a:p>
          <a:p>
            <a:r>
              <a:rPr lang="en-CA" sz="3200" dirty="0" smtClean="0">
                <a:latin typeface="+mj-lt"/>
              </a:rPr>
              <a:t>Simulations </a:t>
            </a:r>
            <a:r>
              <a:rPr lang="en-CA" sz="3200" dirty="0">
                <a:latin typeface="+mj-lt"/>
              </a:rPr>
              <a:t>&amp; Workplace Support</a:t>
            </a:r>
          </a:p>
          <a:p>
            <a:r>
              <a:rPr lang="en-CA" sz="3200" dirty="0" smtClean="0">
                <a:latin typeface="+mj-lt"/>
              </a:rPr>
              <a:t>Matching </a:t>
            </a:r>
            <a:r>
              <a:rPr lang="en-CA" sz="3200" dirty="0">
                <a:latin typeface="+mj-lt"/>
              </a:rPr>
              <a:t>People to </a:t>
            </a:r>
            <a:r>
              <a:rPr lang="en-CA" sz="3200" dirty="0" smtClean="0">
                <a:latin typeface="+mj-lt"/>
              </a:rPr>
              <a:t>Opportunities</a:t>
            </a:r>
            <a:endParaRPr lang="en-CA" sz="32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2496" y="1400175"/>
            <a:ext cx="2800207" cy="425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26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4991100"/>
            <a:ext cx="7886700" cy="12366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sz="4000" dirty="0" smtClean="0">
                <a:latin typeface="+mj-lt"/>
              </a:rPr>
              <a:t>Stephen Downes</a:t>
            </a:r>
          </a:p>
          <a:p>
            <a:pPr marL="0" indent="0">
              <a:buNone/>
            </a:pPr>
            <a:r>
              <a:rPr lang="en-CA" sz="4000" dirty="0" smtClean="0">
                <a:latin typeface="+mj-lt"/>
              </a:rPr>
              <a:t>http://www.downes.ca</a:t>
            </a:r>
            <a:endParaRPr lang="en-CA" sz="40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651" y="769360"/>
            <a:ext cx="6105525" cy="391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242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… for pilots and navigators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2054" name="Picture 6" descr="http://www.aiac.ca/uploadedImages/helicopter-simulator-l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233612"/>
            <a:ext cx="5715000" cy="382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40000" y="8877254"/>
            <a:ext cx="80349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>
                <a:hlinkClick r:id="rId3"/>
              </a:rPr>
              <a:t>http://www.aiac.ca/canada-aerospace-industry/success-stories/cae-nh90-helicopter-simulator/</a:t>
            </a:r>
            <a:r>
              <a:rPr lang="en-CA" dirty="0" smtClean="0"/>
              <a:t> </a:t>
            </a:r>
            <a:endParaRPr lang="en-CA" dirty="0"/>
          </a:p>
        </p:txBody>
      </p:sp>
      <p:pic>
        <p:nvPicPr>
          <p:cNvPr id="2056" name="Picture 8" descr="http://www.cae.com/uploadedImages/Content/BusinessUnit/Corporate/News/2014/images/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1825625"/>
            <a:ext cx="4962525" cy="330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572125" y="598873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CA" dirty="0" smtClean="0">
                <a:hlinkClick r:id="rId3"/>
              </a:rPr>
              <a:t>http://www.aiac.ca/canada-aerospace-industry/success-stories/cae-nh90-helicopter-simulator/</a:t>
            </a:r>
            <a:r>
              <a:rPr lang="en-CA" dirty="0" smtClean="0"/>
              <a:t> </a:t>
            </a:r>
            <a:endParaRPr lang="en-CA" dirty="0"/>
          </a:p>
        </p:txBody>
      </p:sp>
      <p:sp>
        <p:nvSpPr>
          <p:cNvPr id="6" name="Rectangle 5"/>
          <p:cNvSpPr/>
          <p:nvPr/>
        </p:nvSpPr>
        <p:spPr>
          <a:xfrm>
            <a:off x="523875" y="5266232"/>
            <a:ext cx="49958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>
                <a:hlinkClick r:id="rId5"/>
              </a:rPr>
              <a:t>http://www.cae.com/World-s-first-AW189-full-flight-simulator-ready-for-training/</a:t>
            </a:r>
            <a:r>
              <a:rPr lang="en-CA" dirty="0" smtClean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056598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… for military and police</a:t>
            </a:r>
            <a:endParaRPr lang="en-CA" dirty="0"/>
          </a:p>
        </p:txBody>
      </p:sp>
      <p:pic>
        <p:nvPicPr>
          <p:cNvPr id="24578" name="Picture 2" descr="files/images/MINT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1" y="1671018"/>
            <a:ext cx="6680588" cy="439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52651" y="6063734"/>
            <a:ext cx="35833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hlinkClick r:id="rId3"/>
              </a:rPr>
              <a:t>http://www.downes.ca/post/59876</a:t>
            </a:r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25196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So why not the rest of us?</a:t>
            </a:r>
            <a:endParaRPr lang="en-CA" dirty="0"/>
          </a:p>
        </p:txBody>
      </p:sp>
      <p:sp>
        <p:nvSpPr>
          <p:cNvPr id="4" name="Rectangle 3"/>
          <p:cNvSpPr/>
          <p:nvPr/>
        </p:nvSpPr>
        <p:spPr>
          <a:xfrm>
            <a:off x="2152651" y="6063734"/>
            <a:ext cx="26424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400" dirty="0"/>
              <a:t>Image: </a:t>
            </a:r>
            <a:r>
              <a:rPr lang="en-CA" sz="1400" dirty="0">
                <a:hlinkClick r:id="rId2"/>
              </a:rPr>
              <a:t>https://</a:t>
            </a:r>
            <a:r>
              <a:rPr lang="en-CA" sz="1400" dirty="0" smtClean="0">
                <a:hlinkClick r:id="rId2"/>
              </a:rPr>
              <a:t>www.iabti.org/itc</a:t>
            </a:r>
            <a:r>
              <a:rPr lang="en-CA" sz="1400" dirty="0" smtClean="0"/>
              <a:t>  </a:t>
            </a:r>
            <a:endParaRPr lang="en-CA" sz="1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554" y="1867588"/>
            <a:ext cx="7886700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89978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The </a:t>
            </a:r>
            <a:r>
              <a:rPr lang="en-CA" dirty="0" smtClean="0"/>
              <a:t>Case of the </a:t>
            </a:r>
            <a:r>
              <a:rPr lang="en-CA" dirty="0" smtClean="0"/>
              <a:t>MOOC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1238" y="1690688"/>
            <a:ext cx="7629524" cy="497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471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err="1"/>
              <a:t>x</a:t>
            </a:r>
            <a:r>
              <a:rPr lang="en-US" sz="4800" dirty="0" err="1" smtClean="0"/>
              <a:t>Learning</a:t>
            </a:r>
            <a:r>
              <a:rPr lang="en-US" sz="4800" dirty="0" smtClean="0"/>
              <a:t> </a:t>
            </a:r>
            <a:r>
              <a:rPr lang="en-US" sz="4800" dirty="0" err="1" smtClean="0"/>
              <a:t>vs</a:t>
            </a:r>
            <a:r>
              <a:rPr lang="en-US" sz="4800" dirty="0" smtClean="0"/>
              <a:t> </a:t>
            </a:r>
            <a:r>
              <a:rPr lang="en-US" sz="4800" dirty="0" err="1"/>
              <a:t>c</a:t>
            </a:r>
            <a:r>
              <a:rPr lang="en-US" sz="4800" dirty="0" err="1" smtClean="0"/>
              <a:t>Learning</a:t>
            </a:r>
            <a:endParaRPr lang="en-US" sz="4800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495600" y="1700808"/>
            <a:ext cx="6840760" cy="0"/>
          </a:xfrm>
          <a:prstGeom prst="straightConnector1">
            <a:avLst/>
          </a:prstGeom>
          <a:ln w="762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423592" y="1914873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contents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400255" y="1911747"/>
            <a:ext cx="1576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networks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127171" y="1911748"/>
            <a:ext cx="1959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engagement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278683" y="6237313"/>
            <a:ext cx="53823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2"/>
              </a:rPr>
              <a:t>http://lisahistory.net/wordpress/2012/08/three-kinds-of-moocs/</a:t>
            </a:r>
            <a:r>
              <a:rPr lang="en-US" sz="1400" dirty="0"/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937" y="2452579"/>
            <a:ext cx="2981325" cy="1047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931" y="4085371"/>
            <a:ext cx="2327338" cy="142714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331931" y="5512512"/>
            <a:ext cx="2635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 smtClean="0">
                <a:hlinkClick r:id="rId5"/>
              </a:rPr>
              <a:t>http://www.magnet.edu/</a:t>
            </a:r>
            <a:r>
              <a:rPr lang="en-CA" dirty="0" smtClean="0"/>
              <a:t> </a:t>
            </a:r>
            <a:endParaRPr lang="en-CA" dirty="0"/>
          </a:p>
        </p:txBody>
      </p:sp>
      <p:sp>
        <p:nvSpPr>
          <p:cNvPr id="12" name="Rectangle 11"/>
          <p:cNvSpPr/>
          <p:nvPr/>
        </p:nvSpPr>
        <p:spPr>
          <a:xfrm>
            <a:off x="988604" y="3545236"/>
            <a:ext cx="32004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 smtClean="0">
                <a:hlinkClick r:id="rId6"/>
              </a:rPr>
              <a:t>http://www.corestandards.org/</a:t>
            </a:r>
            <a:r>
              <a:rPr lang="en-CA" dirty="0" smtClean="0"/>
              <a:t> </a:t>
            </a:r>
            <a:endParaRPr lang="en-CA" dirty="0"/>
          </a:p>
        </p:txBody>
      </p:sp>
      <p:pic>
        <p:nvPicPr>
          <p:cNvPr id="1026" name="Picture 2" descr="https://encrypted-tbn1.gstatic.com/images?q=tbn:ANd9GcQ3K7F46rUyLbjbTmcovGafCV-I15XMXAkuR3eumZmHhrATOjZcX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834" y="2678784"/>
            <a:ext cx="2017922" cy="153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encrypted-tbn2.gstatic.com/images?q=tbn:ANd9GcSRytrg5KdDVsmdbXdn5x2hZG_rIKHgUY54RX0SDvWNB6aKbTQp9Q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834" y="4428165"/>
            <a:ext cx="2154448" cy="1492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82682" y="2976454"/>
            <a:ext cx="2677517" cy="184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45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4800" dirty="0" smtClean="0"/>
              <a:t>How to </a:t>
            </a:r>
            <a:r>
              <a:rPr lang="fr-CA" sz="4800" dirty="0" err="1" smtClean="0"/>
              <a:t>Learn</a:t>
            </a:r>
            <a:r>
              <a:rPr lang="fr-CA" sz="4800" dirty="0" smtClean="0"/>
              <a:t> in a </a:t>
            </a:r>
            <a:r>
              <a:rPr lang="fr-CA" sz="4800" dirty="0" err="1" smtClean="0"/>
              <a:t>cMOOC</a:t>
            </a:r>
            <a:endParaRPr lang="en-US" sz="4800" dirty="0"/>
          </a:p>
        </p:txBody>
      </p:sp>
      <p:pic>
        <p:nvPicPr>
          <p:cNvPr id="4" name="Picture 3" descr="Screen shot 2012-03-11 at 11.52.4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885" y="1525189"/>
            <a:ext cx="5624529" cy="34789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91544" y="6309320"/>
            <a:ext cx="31900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3"/>
              </a:rPr>
              <a:t>http://www.tonybates.ca/2012/03/03/more-reflections-on-moocs-and-mitx/</a:t>
            </a:r>
            <a:r>
              <a:rPr lang="en-US" sz="1400" dirty="0"/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838200" y="5165610"/>
            <a:ext cx="10085614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sz="3600" dirty="0" smtClean="0">
                <a:latin typeface="+mj-lt"/>
              </a:rPr>
              <a:t>Learning </a:t>
            </a:r>
            <a:r>
              <a:rPr lang="fr-FR" sz="3600" dirty="0" err="1" smtClean="0">
                <a:latin typeface="+mj-lt"/>
              </a:rPr>
              <a:t>is</a:t>
            </a:r>
            <a:r>
              <a:rPr lang="fr-FR" sz="3600" dirty="0" smtClean="0">
                <a:latin typeface="+mj-lt"/>
              </a:rPr>
              <a:t> a </a:t>
            </a:r>
            <a:r>
              <a:rPr lang="fr-FR" sz="3600" dirty="0" err="1">
                <a:latin typeface="+mj-lt"/>
              </a:rPr>
              <a:t>process</a:t>
            </a:r>
            <a:r>
              <a:rPr lang="fr-FR" sz="3600" dirty="0">
                <a:latin typeface="+mj-lt"/>
              </a:rPr>
              <a:t> of immersion </a:t>
            </a:r>
            <a:r>
              <a:rPr lang="fr-FR" sz="3600" dirty="0" err="1">
                <a:latin typeface="+mj-lt"/>
              </a:rPr>
              <a:t>into</a:t>
            </a:r>
            <a:r>
              <a:rPr lang="fr-FR" sz="3600" dirty="0">
                <a:latin typeface="+mj-lt"/>
              </a:rPr>
              <a:t> a </a:t>
            </a:r>
            <a:r>
              <a:rPr lang="fr-FR" sz="3600" dirty="0" err="1">
                <a:latin typeface="+mj-lt"/>
              </a:rPr>
              <a:t>knowing</a:t>
            </a:r>
            <a:r>
              <a:rPr lang="fr-FR" sz="3600" dirty="0">
                <a:latin typeface="+mj-lt"/>
              </a:rPr>
              <a:t> </a:t>
            </a:r>
            <a:r>
              <a:rPr lang="fr-FR" sz="3600" dirty="0" err="1">
                <a:latin typeface="+mj-lt"/>
              </a:rPr>
              <a:t>community</a:t>
            </a:r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0430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999</TotalTime>
  <Words>678</Words>
  <Application>Microsoft Office PowerPoint</Application>
  <PresentationFormat>Custom</PresentationFormat>
  <Paragraphs>220</Paragraphs>
  <Slides>35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Inspire: Learning!</vt:lpstr>
      <vt:lpstr>Learning Through Practice</vt:lpstr>
      <vt:lpstr>... For medical professionals</vt:lpstr>
      <vt:lpstr>… for pilots and navigators</vt:lpstr>
      <vt:lpstr>… for military and police</vt:lpstr>
      <vt:lpstr>So why not the rest of us?</vt:lpstr>
      <vt:lpstr>The Case of the MOOC</vt:lpstr>
      <vt:lpstr>xLearning vs cLearning</vt:lpstr>
      <vt:lpstr>How to Learn in a cMOOC</vt:lpstr>
      <vt:lpstr>MOOC Design</vt:lpstr>
      <vt:lpstr>How to Create a cMOOC</vt:lpstr>
      <vt:lpstr>PowerPoint Presentation</vt:lpstr>
      <vt:lpstr>Two Approaches…</vt:lpstr>
      <vt:lpstr>Two Approaches…</vt:lpstr>
      <vt:lpstr>Two Approaches…</vt:lpstr>
      <vt:lpstr>Library                                              Environment</vt:lpstr>
      <vt:lpstr>Personalized                                   Personal            We do for you                                               You do for yourself</vt:lpstr>
      <vt:lpstr>Personal Learning Environments</vt:lpstr>
      <vt:lpstr>Course Provider Perspective</vt:lpstr>
      <vt:lpstr>The Student’s Perspective</vt:lpstr>
      <vt:lpstr>The design is based on putting the learner at the centre</vt:lpstr>
      <vt:lpstr>Learning and Performance Support Systems</vt:lpstr>
      <vt:lpstr>PowerPoint Presentation</vt:lpstr>
      <vt:lpstr>PowerPoint Presentation</vt:lpstr>
      <vt:lpstr>LPSS Details</vt:lpstr>
      <vt:lpstr>LPSS-Sim Project Overview</vt:lpstr>
      <vt:lpstr>Combining Experiences</vt:lpstr>
      <vt:lpstr>OIF – MOOC-REL</vt:lpstr>
      <vt:lpstr>PCO Badges for Learning</vt:lpstr>
      <vt:lpstr>ONGARDE</vt:lpstr>
      <vt:lpstr>ALECSO – Capacity Building</vt:lpstr>
      <vt:lpstr>Concierge OMS</vt:lpstr>
      <vt:lpstr>Expanding LPSS</vt:lpstr>
      <vt:lpstr>Possible Projects…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Personal Learning in the Workplace</dc:title>
  <dc:creator>Stephen Downes</dc:creator>
  <cp:lastModifiedBy>Downes, Stephen</cp:lastModifiedBy>
  <cp:revision>25</cp:revision>
  <dcterms:created xsi:type="dcterms:W3CDTF">2015-09-06T17:27:05Z</dcterms:created>
  <dcterms:modified xsi:type="dcterms:W3CDTF">2015-10-27T18:54:20Z</dcterms:modified>
</cp:coreProperties>
</file>