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CB22-2512-4167-BFAA-9AF00CDBB90A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452CB-0F8D-418B-A43C-74EB0BDDB3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56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5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98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839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97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568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02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76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667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5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073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142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48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F11C3-581C-4888-BA17-9F1CDB24FE5C}" type="datetimeFigureOut">
              <a:rPr lang="en-CA" smtClean="0"/>
              <a:t>21/10/2015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9D76-364C-4060-9421-979EF5441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ekri.athabascau.ca/analytic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reller.eu/wordpress/?p=146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rodl.org/index.php/irrodl/article/view/1078/207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newton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tegory:Laserdisc_video_games" TargetMode="External"/><Relationship Id="rId2" Type="http://schemas.openxmlformats.org/officeDocument/2006/relationships/hyperlink" Target="http://www.clarkaldrichdesign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n.wikipedia.org/wiki/Waterfall_model#/media/File:Waterfall_model.sv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structional_desig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edtechpost.ca/ple_diagrams/index.php/mind-map-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ips.uark.edu/using-blooms-taxonomy/" TargetMode="External"/><Relationship Id="rId2" Type="http://schemas.openxmlformats.org/officeDocument/2006/relationships/hyperlink" Target="https://en.wikipedia.org/wiki/Instructional_desig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phen_downes/15710336207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c-cnrc.gc.ca/eng/rd/medical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n.wikipedia.org/wiki/Instructional_design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nfed.org/mobi/chris-argyris-theories-of-action-double-loop-learning-and-organizational-learning/" TargetMode="External"/><Relationship Id="rId2" Type="http://schemas.openxmlformats.org/officeDocument/2006/relationships/hyperlink" Target="http://educationaltechnology.net/the-addie-model-instructional-desig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rkpatrickpartners.com/OurPhilosophy/TheKirkpatrickModel" TargetMode="External"/><Relationship Id="rId2" Type="http://schemas.openxmlformats.org/officeDocument/2006/relationships/hyperlink" Target="http://www.c3l.uni-oldenburg.de/cde/support/readings/moore9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td.org/Publications/Blogs/Healthcare-Blog/2015/01/Measuring-Training-Success-in-Healthcar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www.imsglobal.org/metadata/index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msfoundation.org/" TargetMode="External"/><Relationship Id="rId2" Type="http://schemas.openxmlformats.org/officeDocument/2006/relationships/hyperlink" Target="http://www.imsglobal.org/learningdesign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mychrisalexander.com/lamslearningdesigns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aptive_learning" TargetMode="External"/><Relationship Id="rId2" Type="http://schemas.openxmlformats.org/officeDocument/2006/relationships/hyperlink" Target="http://www.englishinstructorexchange.com/2013/08/06/the-role-of-adaptive-learning-in-developmental-educat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Beyond Instructional Design: Open Spaces and Learning Places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 smtClean="0"/>
              <a:t>Stephen Downes, National Research Council Canada</a:t>
            </a:r>
          </a:p>
          <a:p>
            <a:r>
              <a:rPr lang="en-CA" dirty="0" smtClean="0"/>
              <a:t>Presented to:</a:t>
            </a:r>
          </a:p>
          <a:p>
            <a:r>
              <a:rPr lang="en-CA" dirty="0" smtClean="0"/>
              <a:t> American Distance Education Consortium (ADEC)</a:t>
            </a:r>
          </a:p>
          <a:p>
            <a:r>
              <a:rPr lang="en-CA" dirty="0" smtClean="0"/>
              <a:t>October 21, 2015</a:t>
            </a:r>
            <a:endParaRPr lang="en-CA" dirty="0"/>
          </a:p>
        </p:txBody>
      </p:sp>
      <p:pic>
        <p:nvPicPr>
          <p:cNvPr id="12290" name="Picture 2" descr="Stephen Dow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0648"/>
            <a:ext cx="235267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reller.eu/wordpress/wp-content/uploads/2011/05/Learning-Analyt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10668"/>
            <a:ext cx="4591100" cy="30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Still More Contemporary Technologies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LAK11: </a:t>
            </a:r>
            <a:r>
              <a:rPr lang="en-CA" sz="1100" dirty="0" smtClean="0">
                <a:hlinkClick r:id="rId3"/>
              </a:rPr>
              <a:t>https://tekri.athabascau.ca/analytics/</a:t>
            </a:r>
            <a:endParaRPr lang="en-CA" sz="1100" dirty="0" smtClean="0"/>
          </a:p>
          <a:p>
            <a:r>
              <a:rPr lang="en-CA" sz="1100" dirty="0" smtClean="0"/>
              <a:t>Image: </a:t>
            </a:r>
            <a:r>
              <a:rPr lang="en-CA" sz="1100" dirty="0" smtClean="0">
                <a:hlinkClick r:id="rId4"/>
              </a:rPr>
              <a:t>http://www.greller.eu/wordpress/?p=1467</a:t>
            </a:r>
            <a:r>
              <a:rPr lang="en-CA" sz="1100" dirty="0" smtClean="0"/>
              <a:t> 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Learning Analytics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Data collection used to support adaptive learning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LAK11: “the measurement, collection, analysis and reporting of data about learners and their contexts, for purposes of understanding and optimising learning and the environments in which it occurs.”</a:t>
            </a:r>
            <a:endParaRPr lang="en-CA" sz="1200" dirty="0" smtClean="0">
              <a:solidFill>
                <a:srgbClr val="002060"/>
              </a:solidFill>
            </a:endParaRP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Predictive analytics – used to model likely learning outcomes and recommend interventions</a:t>
            </a: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36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9794"/>
            <a:ext cx="476787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Today’s Technologies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Formal learning environments: </a:t>
            </a:r>
            <a:r>
              <a:rPr lang="en-CA" sz="1100" dirty="0" smtClean="0">
                <a:hlinkClick r:id="rId3"/>
              </a:rPr>
              <a:t>http://www.irrodl.org/index.php/irrodl/article/view/1078/2077</a:t>
            </a:r>
            <a:r>
              <a:rPr lang="en-CA" sz="1100" dirty="0" smtClean="0"/>
              <a:t> </a:t>
            </a:r>
          </a:p>
          <a:p>
            <a:r>
              <a:rPr lang="en-CA" sz="1100" dirty="0" err="1" smtClean="0"/>
              <a:t>Knewton</a:t>
            </a:r>
            <a:r>
              <a:rPr lang="en-CA" sz="1100" dirty="0" smtClean="0"/>
              <a:t>: </a:t>
            </a:r>
            <a:r>
              <a:rPr lang="en-CA" sz="1100" dirty="0" smtClean="0">
                <a:hlinkClick r:id="rId4"/>
              </a:rPr>
              <a:t>https://www.knewton.com/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Social Networks and Learning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Social networks as formal learning environments</a:t>
            </a:r>
            <a:endParaRPr lang="en-CA" sz="1200" dirty="0" smtClean="0">
              <a:solidFill>
                <a:srgbClr val="002060"/>
              </a:solidFill>
            </a:endParaRP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Learning communities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MOOCs</a:t>
            </a:r>
          </a:p>
          <a:p>
            <a:pPr lvl="1"/>
            <a:r>
              <a:rPr lang="en-CA" sz="2000" dirty="0" err="1" smtClean="0">
                <a:solidFill>
                  <a:srgbClr val="002060"/>
                </a:solidFill>
              </a:rPr>
              <a:t>xMOOC</a:t>
            </a:r>
            <a:r>
              <a:rPr lang="en-CA" sz="2000" dirty="0" smtClean="0">
                <a:solidFill>
                  <a:srgbClr val="002060"/>
                </a:solidFill>
              </a:rPr>
              <a:t> – content</a:t>
            </a:r>
          </a:p>
          <a:p>
            <a:pPr lvl="1"/>
            <a:r>
              <a:rPr lang="en-CA" sz="2000" dirty="0" err="1" smtClean="0">
                <a:solidFill>
                  <a:srgbClr val="002060"/>
                </a:solidFill>
              </a:rPr>
              <a:t>cMOOC</a:t>
            </a:r>
            <a:r>
              <a:rPr lang="en-CA" sz="2000" dirty="0" smtClean="0">
                <a:solidFill>
                  <a:srgbClr val="002060"/>
                </a:solidFill>
              </a:rPr>
              <a:t> – social 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Integrated Environments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IMS LTI</a:t>
            </a:r>
          </a:p>
          <a:p>
            <a:pPr lvl="1"/>
            <a:r>
              <a:rPr lang="en-CA" sz="2000" dirty="0" err="1" smtClean="0">
                <a:solidFill>
                  <a:srgbClr val="002060"/>
                </a:solidFill>
              </a:rPr>
              <a:t>Knewton</a:t>
            </a:r>
            <a:endParaRPr lang="en-CA" sz="2000" dirty="0" smtClean="0">
              <a:solidFill>
                <a:srgbClr val="002060"/>
              </a:solidFill>
            </a:endParaRP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78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Interlude: Types of Games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Clark Aldrich: </a:t>
            </a:r>
            <a:r>
              <a:rPr lang="en-CA" sz="1100" dirty="0" smtClean="0">
                <a:hlinkClick r:id="rId2"/>
              </a:rPr>
              <a:t>http://www.clarkaldrichdesigns.com/</a:t>
            </a:r>
            <a:r>
              <a:rPr lang="en-CA" sz="1100" dirty="0" smtClean="0"/>
              <a:t> </a:t>
            </a:r>
          </a:p>
          <a:p>
            <a:r>
              <a:rPr lang="en-CA" sz="1100" dirty="0" smtClean="0"/>
              <a:t>Laser Disc Games: </a:t>
            </a:r>
            <a:r>
              <a:rPr lang="en-CA" sz="1100" dirty="0" smtClean="0">
                <a:hlinkClick r:id="rId3"/>
              </a:rPr>
              <a:t>https://en.wikipedia.org/wiki/Category:Laserdisc_video_games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1608" y="1639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Quiz Games –question and answer format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Like Jeopardy, they test memory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Branch and Tree Games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Board games, for example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Snakes and Ladders, Monopoly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Early Video games</a:t>
            </a:r>
          </a:p>
          <a:p>
            <a:pPr lvl="2"/>
            <a:r>
              <a:rPr lang="en-CA" sz="1600" dirty="0" err="1" smtClean="0">
                <a:solidFill>
                  <a:srgbClr val="002060"/>
                </a:solidFill>
              </a:rPr>
              <a:t>Eg</a:t>
            </a:r>
            <a:r>
              <a:rPr lang="en-CA" sz="1600" dirty="0" smtClean="0">
                <a:solidFill>
                  <a:srgbClr val="002060"/>
                </a:solidFill>
              </a:rPr>
              <a:t>. the </a:t>
            </a:r>
            <a:r>
              <a:rPr lang="en-CA" sz="1600" dirty="0" err="1" smtClean="0">
                <a:solidFill>
                  <a:srgbClr val="002060"/>
                </a:solidFill>
              </a:rPr>
              <a:t>LaserDisc</a:t>
            </a:r>
            <a:r>
              <a:rPr lang="en-CA" sz="1600" dirty="0" smtClean="0">
                <a:solidFill>
                  <a:srgbClr val="002060"/>
                </a:solidFill>
              </a:rPr>
              <a:t> games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Open-Ended Environment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Sports, like hockey, baseball, etc.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Pretty much every video game after the laser disc games</a:t>
            </a: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pic>
        <p:nvPicPr>
          <p:cNvPr id="10242" name="Picture 2" descr="http://i256.photobucket.com/albums/hh198/Lars7373/MontrealPlayerR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68" y="2378018"/>
            <a:ext cx="2723803" cy="23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9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Planned versus Open-Ended Development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Waterfall: </a:t>
            </a:r>
            <a:r>
              <a:rPr lang="en-CA" sz="1100" dirty="0" smtClean="0">
                <a:hlinkClick r:id="rId2"/>
              </a:rPr>
              <a:t>https://en.wikipedia.org/wiki/Waterfall_model#/media/File:Waterfall_model.svg</a:t>
            </a:r>
            <a:r>
              <a:rPr lang="en-CA" sz="1100" dirty="0" smtClean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1608" y="1639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Waterfall: like ADDIE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Agile: like open-ended environments</a:t>
            </a:r>
            <a:endParaRPr lang="en-CA" sz="2000" dirty="0" smtClean="0">
              <a:solidFill>
                <a:srgbClr val="002060"/>
              </a:solidFill>
            </a:endParaRP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pic>
        <p:nvPicPr>
          <p:cNvPr id="11266" name="Picture 2" descr="https://upload.wikimedia.org/wikipedia/commons/thumb/e/e2/Waterfall_model.svg/800px-Waterfall_mode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3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Knowledge Translation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CIHR, </a:t>
            </a:r>
            <a:r>
              <a:rPr lang="en-CA" sz="1100" dirty="0" smtClean="0">
                <a:hlinkClick r:id="rId2"/>
              </a:rPr>
              <a:t>http://www.cihr-irsc.gc.ca/e/39033.html</a:t>
            </a:r>
            <a:r>
              <a:rPr lang="en-CA" sz="1100" dirty="0" smtClean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1608" y="1639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4008" y="17923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CIHR – “CIHR, knowledge translation (KT) is defined as a dynamic and iterative process that includes synthesis, dissemination, exchange and ethically-sound application of knowledge to improve the health of Canadians.”</a:t>
            </a:r>
          </a:p>
        </p:txBody>
      </p:sp>
    </p:spTree>
    <p:extLst>
      <p:ext uri="{BB962C8B-B14F-4D97-AF65-F5344CB8AC3E}">
        <p14:creationId xmlns:p14="http://schemas.microsoft.com/office/powerpoint/2010/main" val="35155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Critcisms</a:t>
            </a:r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 of Knowledge Translation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err="1" smtClean="0"/>
              <a:t>Greenhalgh</a:t>
            </a:r>
            <a:r>
              <a:rPr lang="en-CA" sz="1100" dirty="0" smtClean="0"/>
              <a:t> and </a:t>
            </a:r>
            <a:r>
              <a:rPr lang="en-CA" sz="1100" dirty="0" err="1" smtClean="0"/>
              <a:t>Weiringa</a:t>
            </a:r>
            <a:r>
              <a:rPr lang="en-CA" sz="1100" dirty="0" smtClean="0"/>
              <a:t>, </a:t>
            </a:r>
            <a:r>
              <a:rPr lang="en-CA" sz="1100" dirty="0" smtClean="0">
                <a:hlinkClick r:id="rId2"/>
              </a:rPr>
              <a:t>http://jrs.sagepub.com/content/104/12/501.full</a:t>
            </a:r>
            <a:r>
              <a:rPr lang="en-CA" sz="1100" dirty="0" smtClean="0"/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1608" y="16399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4008" y="17923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“research should move beyond a narrow focus on the ‘know–do gap’ to cover a richer agenda…”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situation-specific practical wisdom (</a:t>
            </a:r>
            <a:r>
              <a:rPr lang="en-CA" sz="2000" dirty="0" err="1" smtClean="0">
                <a:solidFill>
                  <a:srgbClr val="002060"/>
                </a:solidFill>
              </a:rPr>
              <a:t>phronesis</a:t>
            </a:r>
            <a:r>
              <a:rPr lang="en-CA" sz="2000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tacit knowledge shared among practitioners (‘</a:t>
            </a:r>
            <a:r>
              <a:rPr lang="en-CA" sz="2000" dirty="0" err="1" smtClean="0">
                <a:solidFill>
                  <a:srgbClr val="002060"/>
                </a:solidFill>
              </a:rPr>
              <a:t>mindlines</a:t>
            </a:r>
            <a:r>
              <a:rPr lang="en-CA" sz="2000" dirty="0" smtClean="0">
                <a:solidFill>
                  <a:srgbClr val="002060"/>
                </a:solidFill>
              </a:rPr>
              <a:t>’)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complex links between power and knowledge; and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macro-level knowledge partnerships</a:t>
            </a:r>
          </a:p>
        </p:txBody>
      </p:sp>
    </p:spTree>
    <p:extLst>
      <p:ext uri="{BB962C8B-B14F-4D97-AF65-F5344CB8AC3E}">
        <p14:creationId xmlns:p14="http://schemas.microsoft.com/office/powerpoint/2010/main" val="240741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085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085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547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547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6547247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46785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Design vs </a:t>
            </a:r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Envronment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1628800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Design                                   Environment</a:t>
            </a:r>
            <a:endParaRPr lang="en-CA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59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085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085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547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547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6547247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46785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32787" y="1700808"/>
            <a:ext cx="284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526441"/>
            <a:ext cx="308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847" y="608171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7247" y="606266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69" y="5301208"/>
            <a:ext cx="118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7030" y="5431483"/>
            <a:ext cx="118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Design vs </a:t>
            </a:r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Envronment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085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085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547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547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6547247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46785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1600" y="144187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2120" y="1526441"/>
            <a:ext cx="320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847" y="608171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7247" y="606266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403748" y="2900363"/>
            <a:ext cx="407194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7575947" y="2824164"/>
            <a:ext cx="375047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763470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7344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8683" y="4218087"/>
            <a:ext cx="138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Correction</a:t>
            </a:r>
            <a:endParaRPr lang="en-CA" sz="1400" dirty="0"/>
          </a:p>
        </p:txBody>
      </p:sp>
      <p:sp>
        <p:nvSpPr>
          <p:cNvPr id="25" name="Rectangle 24"/>
          <p:cNvSpPr/>
          <p:nvPr/>
        </p:nvSpPr>
        <p:spPr>
          <a:xfrm>
            <a:off x="7225390" y="4210050"/>
            <a:ext cx="108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 smtClean="0"/>
              <a:t>Iteration</a:t>
            </a:r>
            <a:endParaRPr lang="en-C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64394" y="5448300"/>
            <a:ext cx="118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7030" y="5431483"/>
            <a:ext cx="118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4394" y="4833939"/>
            <a:ext cx="53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50994" y="4700217"/>
            <a:ext cx="955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16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Design vs </a:t>
            </a:r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Envronment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085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085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547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547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6547247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46785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3679" y="1700808"/>
            <a:ext cx="240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7247" y="1526441"/>
            <a:ext cx="240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847" y="608171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7247" y="606266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403748" y="2900363"/>
            <a:ext cx="407194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7575947" y="2824164"/>
            <a:ext cx="375047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763470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7344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8683" y="4218087"/>
            <a:ext cx="138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Correction</a:t>
            </a:r>
            <a:endParaRPr lang="en-CA" sz="1200" dirty="0"/>
          </a:p>
        </p:txBody>
      </p:sp>
      <p:sp>
        <p:nvSpPr>
          <p:cNvPr id="25" name="Rectangle 24"/>
          <p:cNvSpPr/>
          <p:nvPr/>
        </p:nvSpPr>
        <p:spPr>
          <a:xfrm>
            <a:off x="7225390" y="4210050"/>
            <a:ext cx="108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 smtClean="0"/>
              <a:t>Iteration</a:t>
            </a:r>
            <a:endParaRPr lang="en-C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64394" y="5448300"/>
            <a:ext cx="118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7030" y="5431483"/>
            <a:ext cx="118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9140" y="4195763"/>
            <a:ext cx="225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0521" y="3581401"/>
            <a:ext cx="215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4394" y="4833939"/>
            <a:ext cx="539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0994" y="4700217"/>
            <a:ext cx="9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1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Design vs </a:t>
            </a:r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Envronment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13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What is Instructional Design Anyway?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002060"/>
                </a:solidFill>
              </a:rPr>
              <a:t>“The practice of creating instructional experiences which make the acquisition of knowledge and skill more efficient, effective, and appealing.”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The process, in general: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determining the current state and needs of the learner,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defining the end goal of instruction,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and creating some "intervention" to assist in the transition.</a:t>
            </a:r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Yes, I cited Wikipedia:</a:t>
            </a:r>
          </a:p>
          <a:p>
            <a:r>
              <a:rPr lang="en-CA" sz="1200" dirty="0" smtClean="0">
                <a:hlinkClick r:id="rId2"/>
              </a:rPr>
              <a:t>https://en.wikipedia.org/wiki/Instructional_design</a:t>
            </a:r>
            <a:r>
              <a:rPr lang="en-CA" sz="1600" dirty="0" smtClean="0"/>
              <a:t> 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25757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085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085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8547" y="4833939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8547" y="2357438"/>
            <a:ext cx="20574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6547247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46785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3679" y="1700808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Personalized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4551" y="162880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rgbClr val="C00000"/>
                </a:solidFill>
              </a:rPr>
              <a:t>Personal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847" y="608171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7247" y="606266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403748" y="2900363"/>
            <a:ext cx="407194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7575947" y="2824164"/>
            <a:ext cx="375047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763470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7344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8683" y="4218087"/>
            <a:ext cx="138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Correction</a:t>
            </a:r>
            <a:endParaRPr lang="en-CA" sz="1200" dirty="0"/>
          </a:p>
        </p:txBody>
      </p:sp>
      <p:sp>
        <p:nvSpPr>
          <p:cNvPr id="25" name="Rectangle 24"/>
          <p:cNvSpPr/>
          <p:nvPr/>
        </p:nvSpPr>
        <p:spPr>
          <a:xfrm>
            <a:off x="7225390" y="4210050"/>
            <a:ext cx="108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 smtClean="0"/>
              <a:t>Iteration</a:t>
            </a:r>
            <a:endParaRPr lang="en-CA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64394" y="5448300"/>
            <a:ext cx="1189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7030" y="5431483"/>
            <a:ext cx="118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sz="1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9140" y="4195763"/>
            <a:ext cx="225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0521" y="3581401"/>
            <a:ext cx="2154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4394" y="4833939"/>
            <a:ext cx="539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0994" y="4700217"/>
            <a:ext cx="95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1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Design vs </a:t>
            </a:r>
            <a:r>
              <a:rPr lang="en-CA" sz="3200" dirty="0" err="1" smtClean="0">
                <a:solidFill>
                  <a:schemeClr val="accent3">
                    <a:lumMod val="50000"/>
                  </a:schemeClr>
                </a:solidFill>
              </a:rPr>
              <a:t>Envronment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84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Personal 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69" y="1690689"/>
            <a:ext cx="5518547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7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Personal </a:t>
            </a:r>
            <a:r>
              <a:rPr lang="en-US" sz="3600" dirty="0" smtClean="0">
                <a:latin typeface="Calibri" panose="020F0502020204030204" pitchFamily="34" charset="0"/>
              </a:rPr>
              <a:t>Learning Environments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2411730" y="1580950"/>
            <a:ext cx="4474845" cy="4069080"/>
          </a:xfrm>
        </p:spPr>
      </p:pic>
      <p:sp>
        <p:nvSpPr>
          <p:cNvPr id="5" name="Rectangle 4"/>
          <p:cNvSpPr/>
          <p:nvPr/>
        </p:nvSpPr>
        <p:spPr>
          <a:xfrm>
            <a:off x="2155686" y="5820278"/>
            <a:ext cx="25717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49154" y="5820276"/>
            <a:ext cx="353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Underlying MOOC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23220"/>
            <a:ext cx="61722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1699554" y="3259121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6343650" y="3198223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1950" y="2362200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57450" y="2664825"/>
            <a:ext cx="16002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7335" y="2588623"/>
            <a:ext cx="142875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514600" y="3716323"/>
            <a:ext cx="360045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3829050" y="4953000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57450" y="4092298"/>
            <a:ext cx="12573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43050" y="2145268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First student creates resource and sends info to course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6031" y="2334679"/>
            <a:ext cx="2139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 Second student sees resource info in newsletter and RSS feed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26895" y="3250191"/>
            <a:ext cx="1663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3. Second student accesses the resource directly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97335" y="5029202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4. Second student finds link to third student’s resource</a:t>
            </a:r>
          </a:p>
        </p:txBody>
      </p:sp>
    </p:spTree>
    <p:extLst>
      <p:ext uri="{BB962C8B-B14F-4D97-AF65-F5344CB8AC3E}">
        <p14:creationId xmlns:p14="http://schemas.microsoft.com/office/powerpoint/2010/main" val="79496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Course Provider Perspective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200" y="3657600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133600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49" y="286934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60" y="2904528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05" y="2214126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26" y="5413399"/>
            <a:ext cx="295275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11" y="4816201"/>
            <a:ext cx="335756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79" y="4781518"/>
            <a:ext cx="32146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18" y="5358004"/>
            <a:ext cx="35718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5657850" y="2115798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286500" y="2145044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5889640" y="297180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6572250" y="28693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71800" y="4114800"/>
            <a:ext cx="85725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28950" y="2971802"/>
            <a:ext cx="74295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57700" y="2869341"/>
            <a:ext cx="120015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12" y="4391191"/>
            <a:ext cx="364331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57273"/>
            <a:ext cx="3714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85" y="5089009"/>
            <a:ext cx="376940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6572250" y="3810000"/>
            <a:ext cx="9935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00700" y="4953002"/>
            <a:ext cx="5715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286250" y="4343402"/>
            <a:ext cx="40005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51375"/>
            <a:ext cx="5143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3176172" y="3240060"/>
            <a:ext cx="181451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241092" y="2223010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59707" y="5098131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Course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74735" y="1930512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Subscribed</a:t>
            </a:r>
          </a:p>
          <a:p>
            <a:r>
              <a:rPr lang="en-US" dirty="0"/>
              <a:t>students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1" y="3038853"/>
            <a:ext cx="28575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87798" y="5577081"/>
            <a:ext cx="96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 online events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80709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Event recordings</a:t>
            </a:r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89" y="4381394"/>
            <a:ext cx="1714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72" y="3315593"/>
            <a:ext cx="192881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77" y="4523585"/>
            <a:ext cx="186923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47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4340543" y="2827709"/>
            <a:ext cx="51435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2068" y="1989509"/>
            <a:ext cx="3429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3226118" y="2751512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3226118" y="4123113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3802830" y="1797986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954780" y="4732713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131662" y="4625970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400896" y="3139042"/>
            <a:ext cx="288828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091659" y="2313903"/>
            <a:ext cx="248885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854892" y="2446709"/>
            <a:ext cx="214313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62050" y="3396998"/>
            <a:ext cx="3214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769167" y="3818313"/>
            <a:ext cx="362495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216102" y="3894513"/>
            <a:ext cx="167305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569017" y="3513509"/>
            <a:ext cx="674591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611880" y="3009473"/>
            <a:ext cx="631728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840730" y="3397000"/>
            <a:ext cx="385763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69280" y="1989513"/>
            <a:ext cx="471488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454967" y="1379909"/>
            <a:ext cx="30003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45310" y="5037509"/>
            <a:ext cx="42400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797492" y="4732709"/>
            <a:ext cx="385763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711767" y="4351709"/>
            <a:ext cx="385763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797493" y="2751509"/>
            <a:ext cx="3429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02" y="3246809"/>
            <a:ext cx="342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23" y="2334586"/>
            <a:ext cx="328205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30" y="1913309"/>
            <a:ext cx="30580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36" y="4990672"/>
            <a:ext cx="299793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23" y="4199312"/>
            <a:ext cx="229676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86" y="1075113"/>
            <a:ext cx="271463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94" y="5010822"/>
            <a:ext cx="27146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714500" y="5715002"/>
            <a:ext cx="531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3875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576" y="983245"/>
            <a:ext cx="62865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8005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" y="1938528"/>
            <a:ext cx="3548539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26" y="1938529"/>
            <a:ext cx="314325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5. Learning and Performance Support Systems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47" y="1690689"/>
            <a:ext cx="5918597" cy="46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3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28625" y="533401"/>
            <a:ext cx="8358188" cy="1209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94" y="2751001"/>
            <a:ext cx="2074430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7121" y="4862173"/>
            <a:ext cx="85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" y="1584353"/>
            <a:ext cx="31674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090" y="2492897"/>
            <a:ext cx="3761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806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0037" y="546626"/>
            <a:ext cx="81653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2" y="3218434"/>
            <a:ext cx="828551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00299" y="40373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5837" y="4382489"/>
            <a:ext cx="24656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094" y="2087382"/>
            <a:ext cx="3013523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26364" y="1955003"/>
            <a:ext cx="2986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4582" y="4602640"/>
            <a:ext cx="1350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059832" y="2773264"/>
            <a:ext cx="918102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7354" y="2406874"/>
            <a:ext cx="9181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897814" y="3461903"/>
            <a:ext cx="594066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77273" y="3627877"/>
            <a:ext cx="116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04050" y="3860408"/>
            <a:ext cx="766694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0271" y="4032875"/>
            <a:ext cx="918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60493" y="4171372"/>
            <a:ext cx="791629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88486" y="4563920"/>
            <a:ext cx="918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059832" y="3904875"/>
            <a:ext cx="918102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453781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532324" y="2564905"/>
            <a:ext cx="1029675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409125" y="2305679"/>
            <a:ext cx="946853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632349" y="2773266"/>
            <a:ext cx="777923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409122" y="3461900"/>
            <a:ext cx="473427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28344" y="2960872"/>
            <a:ext cx="918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3733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Some Core Concepts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002060"/>
                </a:solidFill>
              </a:rPr>
              <a:t>Taxonomies and types of learning</a:t>
            </a:r>
            <a:endParaRPr lang="en-CA" sz="2000" dirty="0" smtClean="0">
              <a:solidFill>
                <a:srgbClr val="002060"/>
              </a:solidFill>
            </a:endParaRP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The role of learning objectives (aka outcomes)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Types of outcomes, for example, Bloom’s Taxonomy</a:t>
            </a: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Yes, I’m still citing Wikipedia: </a:t>
            </a:r>
            <a:r>
              <a:rPr lang="en-CA" sz="1200" dirty="0" smtClean="0">
                <a:hlinkClick r:id="rId2"/>
              </a:rPr>
              <a:t>https://en.wikipedia.org/wiki/Instructional_design</a:t>
            </a:r>
            <a:endParaRPr lang="en-CA" sz="1200" dirty="0" smtClean="0"/>
          </a:p>
          <a:p>
            <a:r>
              <a:rPr lang="en-CA" sz="1200" dirty="0" smtClean="0"/>
              <a:t>Image: </a:t>
            </a:r>
            <a:r>
              <a:rPr lang="en-CA" sz="1200" dirty="0" smtClean="0">
                <a:hlinkClick r:id="rId3"/>
              </a:rPr>
              <a:t>http://tips.uark.edu/using-blooms-taxonomy/</a:t>
            </a:r>
            <a:r>
              <a:rPr lang="en-CA" sz="1200" dirty="0" smtClean="0"/>
              <a:t> </a:t>
            </a:r>
            <a:r>
              <a:rPr lang="en-CA" sz="1600" dirty="0" smtClean="0"/>
              <a:t> </a:t>
            </a:r>
            <a:endParaRPr lang="en-CA" sz="1600" dirty="0"/>
          </a:p>
        </p:txBody>
      </p:sp>
      <p:sp>
        <p:nvSpPr>
          <p:cNvPr id="4" name="AutoShape 2" descr="data:image/jpeg;base64,/9j/4AAQSkZJRgABAQAAAQABAAD/2wCEAAkGBxQSEhUUEhMWFhUXFxQWFxgYGRUcHRgYGBQWFxcZFxgZHSggGB8nGxUYITEiJikrLi4vGB8zODMsNyguLisBCgoKDg0OGxAQGywkHyQsLCwsLCw0LCwsLCwsLCwsLCwsLCwsLCwsLCwsLCwsLCwsLCwsLCwsLCwsLCwsLCwsLP/AABEIAMABBgMBEQACEQEDEQH/xAAbAAABBQEBAAAAAAAAAAAAAAADAAIEBQYBB//EAEoQAAIBAgMEBAgKCQQBBAMAAAECAwARBBIhBQYTMSJBUWEUMkJxgZGS0RYjM1JTVKGxwdIHFUNicoKTsuFzosLwJDRjs/FEg6P/xAAbAQADAQEBAQEAAAAAAAAAAAAAAQIDBAUGB//EADoRAAIBAgMGBAMHBAIDAQEAAAABAgMRBBIhExQxQVFhUoGh8BVxkQUiMlOxwdEjM0LhcvE0Q2LSBv/aAAwDAQACEQMRAD8A1+0dpzCWQCVwBJIAAx0Ac2Ar5PEYquqskpvi/wBT6WhhqLpRbiuC/QrI952Z2jE8pK3zH4zKCvjAyWyXHWL3pueLUFJyevfX6cQUMM5ZVFfTT68A527J9Zblf5Tq1158tD6qjeMV4pepeww3SPoAfehhxPj5CYvHALE+Ir9EDVui68u2tFPFvL95/e4a97eXAhwwyv8AdWnbzCybwSD9u56SroxNixsL25DvNQq2Kf8AlLqU6WGX+K9Bx29Ja/hLWva/E0v2XvS2+KvbNL1HsMNxyx9Dp23LcjwhrjUjOdB366c6W84q180vUeww/hj6A594nRczYlgLA3znkeXXrVRrYuTspSJlSw0VdqPodm3hdVLNiWCra5znS/K9j30RrYuTUVKV2OVHDRTbUdPkEG2pdf8AyG01PTOgte5100qd5xPil6j3fD+GPoNG3ZPrDaC5+M5C9r8+2nvGK8UvUWww3hj6DE3hkLMoxD3XKT0jY5gStjfXRTTdbFKKlmlr+wlSwzbWVfRcwn67lsD4Q1joDn0PmN9anecTe2aXqVu+HtfLH0CfrWf6aT2jU75X8b+pW60fAvoL9az/AE0ntGjfK/jf1DdaPgX0F+tZ/ppPaNG+V/G/qG60fAvoL9az/TSe0aN8r+N/UN1o+BfQX61n+mk9o0b5X8b+obrR8C+hP2TtWbpXkY8uZv29tdWGxdbW8n56nNiMLR0+6vIuI9rSdoPoFegsZVOF4Wmdk2xIPm+r/NVvlTsJYSn3Isu8Mo+b6v8ANS8bV7FLB0+5An3rnHLJ7J99TvtXsPc6XchSb14k+Uo8yj8b097qvmG6UuhZ7C2xNJKgeQkE6iyj7hTpYmrKrFN6Cq4enGm2lqbSvXPKFQAqAFQAqAFQAqAFQB5ntP5aX/Uk/vNfGYn+9P5v9T6zDf2YfJfoUDbE6LoJWEbsz5MqmzM/EPS5lc1zl7yL2rZYtXUnH7yVr9rW+tuZm8No4qWj1t6/QDHu2gbMWucyseiLXE0kpyjyQTKRbu660f2hK1revZL9iFgo3vf07t/uATdJQuXiG2UKDlF7jDLh7k31GVb27T3VXxJ3vl9e9/34kbgrWzenawXD7DjbpJJcZ3NwBqfCJJCOfUzFfRSnjZxeWUeS5/8Ayl/sqOFhLWMuf7t/6Ih3eGZRC0bcMorhgRlKxQAXCjpXEatlJHMa6Vssd91uomr3tbpd/wA2Mtz1WRrTjf5L+Lk2TYTNLM5kC53LJlUEi8MUZzE8/EOg7Qb35c6xqjCMVG9lr9W9DZ4RynKTdr8Pol7RyLdpFVxnuWVVDFQSuWaSXS51uZLEfuinL7Qk2nbg2+PG6S/YFgopNX5fu3+4YbEGWZc+kpDWC6KwYuSASeZOuoHcCSTnvjzRlb8PfjyK3X7slfj24HE2CAZDnPTSdeQFuOwZyT5ViOiOoaa86csa2oq3Bp8fDw+XcFhEr68U19fegI7uAEskmUnNqFXyuBcf/wAP95tYgGr+IOyTjfzff+fQnclxTt5fL+PUEd1EtbiN4hj5DxSrqdCbX6Q17iORIqviUr/hXG5O4R8XKxJxmweJDwuJlF3LFV5lwddTcam/PXrrOGOy1HUy34cX0LnhM1PJe3HkXNcJ2IVIBUAKgBUAT9leV6PxrrwvM5sRyK7bu08Q+LiwWFdYnaJp5JWTOVQMUUIh0JLA869ejCKpupPXlY8urOTmoR05ixG3HwYSHGM2Imk4rRmCE3ZUyaMgY9LpE6aWHdcvZKpdw0XdhtHT0nq+wxt5IGl4QLXMjRB8pyGRQSUD8idD3ac6zlh5qObzNI14OVipxm8cdpLJKGWMyBXjZCyg2zDNra/PuoWGldaqzdgeIjZ6O9rkFt5EVI2ZHzOmfKMg6NgS13YC2umtz2VawzbaT0RDxKSTa4m13MxKyvDIhur2YHuIrOlFxxCi+TNKslKg2uh6TXuHiioAVACoAVACoAVACoA8z2n8tL/qSf3mvi8T/en83+p9Zhv7MPkv0MtPsKQsxEtszOxF2swM6SKrdgChl/m5EXB7YY6mkk48LdNNGm/rqc0sJNttS6+et/8AQ1935CRaYhbICLub3URyi5PWirl7Dc9dNY+nbWOuvT5x9XqJ4Od9Jfr8n6B9obFeSVmWXKrEXXpeUojl6+tFW3Y1z11nRxkIQUZRu+vqvo/QurhZSm2pWXtP0AR7vuvJ1sWLMl3Cv8bM4DW5aSLy60HVWjx8HxXnppolp5r1IWDmuD8tddW/39BkG7sikEzZtVLXLAsRFAmckXOYGI+h+fO7lj6bWkbfTq3b5aiWDmnfNf8A6Sv6GlvXlHonKAFQAqAFQAqAFQAqAFQAqAFQAqBlhsryvR+NdeF5nLiOQLbO73HkjnjmeCeMFVkQKboeaurCzC5J9NepSrZYuLV0zzqtLM1JOzBxbvMs0E0mIeVoVmW7qt24pF9VsFAtoLGqlVTi4pWuKNJqSk3wKaPdFYpzIrplLvIAYYjIpa+gnIzBQTcWFxbnTliW42a9dPoKOHSldP0/crcPumsZJaUuTHJExygFg/lM1yWbvP2UTxbaslzT+gQwqTu3ya+o0bvC0Y4smaMFFccMHJpZCCpBAtztfvo3l3eis+Wo93Vlq9DbboRZJIlBJsQLsbk2HWes1lRd68X3LrK1FrsejV7p4oqAFQAqAFQAqAFQAqAMziscgdgYIjZmFyoudTqdK+SxH2wqdWUdlF2bV/aPVp4ebgnnfACNox3I8HhuOYyrp59Ky+NaXdCPvyL3ef5j9+Yv1nHfLwIM1ibWW9gQCbW5XI176fxl5c2wjbr7QbvK9tozi7TjJIEEBI0IAW4JAIBFtNCD6aH9stJN0I68Pdg3eX5j9+Y79YJ9Xh9ke6kvtu/CjH35Bu8/zGcTacZvaCE2NjYKbHsOmhpy+2XG16EddfegLDyf/sY7w9Pq8Psj3VPxxfkx9+QbtP8AMY1tpxggGCAE6AELqbE2GmugJ9FUvtltNqhHTj7sG7y/MY7w9Pq8Psj3VPxxfkx9+QbtP8xjW2jGBcwQgDmSq+6mvtq7sqMffkDw81/7Gd/WCfV4fZHupfHF+TH35Bu8/wAxi8PT6vD7I91Hxxfkx9+QbtP8xi8PT6vD7I91Hxxfkx9+QbtP8xi8PT6vD7I91Hxxfkx9+QbtP8xi8PT6vD7I91Hxxfkx9+QbtP8AMYvD0+rw+yPdR8cX5MffkG7T/MZ0bQT6vF7I91C+3I86MffkG7T/ADGWsfg55xIP5F/AV78MThJLWKXkjjksQv8AJ/VixGDhZbII1PaBb7rVs1hJ9P0JVSvHm/1KaTZOJB6EkLDvuKnd6HKXqit6q80BfZ+L+bEfM3vNJ4Wl4/0KWLn4SO+ysUf2ae2vvqXhKfj/AE/krfJeEjvu9iDzVB/OvvpbrR51P0DfZ+EaN2JPKkhXzv8A4p7HDLjP1Qt6qvhH9S62Vh4MPq80JYdYYm3m1/Crg8JB3T1+pnOpXmrPgWTbwQ9TlvMD+NhWksdRXP0MlQmyds7G8UE2tY1ph8Qqyckra2JqU8jsTK6DMVACoAVACoAVAGMxvyj/AMb/ANxr84xv/kVP+T/U9+j/AG4/JGP2jsrFu08kTLG0hdQFlcdEYdoo5CwTxg5DZerqN69OjisLCEKc7tRSeq55rtW6W0vzMJU6jba59+1iJtHY+MDPIGZmOZcyyyg5GxMTgKALxARIVOTUnXW5NdNDGYSVoaJcbNLik1x4N3115Gc6VVa++I+LYmLKsVkkQsmZQ87lxIMNh0Xisuj2kjkJ5jpctSKiWOwieWSTs+UdLZpN26aNFKlU4/v2XE7DsvETR42OTihpAwjMkz5PlJCqhR4nRyBst1IsO0UquJw9KpRlDLZcbJX4LX68OYRhOSkncJNsLFBnMMpQOXLLxpDcZsMVAY3yvlSZTIOl0gbnqnfsK0lUje1rfd/5a/LVO3Aexqf4v1+X+ywm2bOVgCzOMt0mvIxJjLqxIYAZpAEyBrA2dtT18sMXh1Ko3FWesdLa29Fre3Y0dOdo2fzKjFbCxsgYmRVbNI8ZEsx4bNh54+izXZek8fKwAuQByrthjsFC1k3ok9FrZp8Fp1MXRqvn69mWK7PxTTI7SEJndsizN0QZQwBBS0i8Po5SBbqtfMMJ4nCKnKMY62Su49vno76+7GihUzJt+pF2ju/iZjIHkujSBrcWWzKMVFIgVBYRFIVdej4xIPMAiqH2hhqSi4qzStwWjytPXneVn2JnRqSvd6f7/ZGsrwW7nYKkAqAFQAqAFQAqGBbrX08TiZGx+1oMPl488cWa+XiOq5rWvbMRe1x666IU5T/CrmcpJcSTh8Skih43V1PJlIYGxsbEaHWm4taME7jZKhjIUj3vY8qTQyDNUjIEwoQEZq0JJeEqJDRtd2/Fbzj8a9b7M/tP5/sjkxX4l8i4r0TmFQAqAFQAqAFQBjMb8o/8b/3GvzjG/wDk1P8Ak/1Pfo/24/JGQGCxis3Dui8Z3svAAZXxqEluu/ALnqN+fStXq7bByis9m7Ja30tH/wDVjDJVT06/v/BH2bgMbCsSLmAyIW6UBAcmUz8U+MzG6ZStxcG553qtiMFWlKUrcbcHw0y25W43uTGFWKSXvqGGDx90HFkIyQZzfDXzlZzN5PU3BAt1dupqNrgHf7seLtx4XVvqrseWt1fLp3v+wHEw7QkDAq6jhxk5Xw92kV8OzBLEZbjjizaXA1sRWlOp9n07OLV7vk+DzcfQTVZ8f27f7Hw4XHI1kGVTLI2nAsA2Ld2abrOaAi2TXMTmtzpTq4Ges7NpJc+Ubfd6WfG/IajVXDr268/IkYSLHDDsHZmlthjzgzeKnhKxkWQHRwpbS5521rCpLAusnFK33utv/lvnbqVFVlHXjp08zuFwuMZZuMWIOHKxoeBZnbjX4lh4wXhA6hCWbn1FWtg4yhskvxXb10Stw7Xv3sEY1XfN00K99n44SB1UgpG6Kb4fKEaTCnLEtwcxSOQXewzDmBY117xgXFxbVm03xvf72r7Xa4cjPJWvfov44EqYbQuoXiAcJgzHwUnMY3KkR57Bw4QHpFTe97XtjF/Z9ne3Hh97hdc7cLX5FPbcr8Oxodm5+EnFBEmUZgSpIPeV0Po+3nXj4nJtZbP8N9DqhfKs3Ek1zlCoAVACoAVACoYFutfTxOJnnn6RnvtDALmw65UxTf8Ak/I6qotILi98th32r1cIv6U3ry4cTkrfjQTa235MBwxFwTFNhG4EcCLwvDRIoPDKgEoxlvYnqPXTjSVW973T1vxsDk48PbGbxb0YnDMFE0crQ+DLiEED2zyWzXmzZUJvdQAe+lTw8Jp6Wve2vTsEqkokLCbUeDEzquW021WicsPJMIOmuhuBTnSU4K/KF/UalZ+Y1t5pXja0kaSHFYiGMCJpCyRC4sM4F7EEsTaxqN2ipLTSyfG3Ee0dvMrINsyzy4CR5VjEiThgB0cyMFPjGxzWAHZfS960dGEI1IpXs18/aJU3JxbZzZG255MQoeRBeSRXgOQFQL2yqBnuLC5Y2OtFWhCNNtLktfegQnJy1Zu8JXmSOlG13b8VvOPxr1vsz+0/n+yOTFfiXyLivROYVACoAVACoAVAGVxc+E4j5pJA2ZswCnQ5je3R7a+Zr/Z2BlVlKU5Xbd/djpj9oSisumgHwjB/Syeyfy1l8MwHjl78h/EpdvU74Rg/pZPZP5aPhmA8cvfkHxOXb1OeEYP6WT2T+Wj4ZgPHL35B8Tl29ReEYP6WT2T+Wj4ZgPHL35B8Tl29ReEYP6WT2T+Wj4ZgPHL35B8Sl29TvhGD+lk9k/lo+GYDxy9+QfE5dvU54Rg/pZPZP5aPhmA8cvfkHxOXb1F4Rg/pZPZP5aPhmA8cvfkHxOXb1F4Rg/pZPZP5aPhmA8cvfkHxOXb1O+EYP6WT2T+Wj4ZgPHL35B8Tl29TnhGD+lk9k/lo+GfZ/jl78g+Jy7eovCMH9LJ7J/LR8MwHjl78g+Jy7eovCMH9LJ7J/LR8MwHjl78g+Jy7eovCMH9LJ7J/LR8MwHjl78g+Jy7epP2fgcPOCY5HNjY8gR6CK3pfYeDqq8Jy9P4KX2hN8EiUd30+c/2e6tH/APzuHt+KXp/BW/1OiIcvQNm09dEsDWhyv8ilXgyNicFh5/lY4pbaDOqNp2ag1KdSn1XoN5ZDm2TBljXgx5YiGiGRbRsORQW6J81PavXXjxDKiDj93sLLIZZMNE8htd2RSxy2trbmLDXuoVapFWUnYHCLd2iPjNiYd1dWgjZZH4jgqCGk+ef3u+pVaad0x5I9Cvm2HhsuTweHKGzheGlg9gMwFrA2AHoo21S98zDJHoBkwMdgoiSwJYDKtgxNyQLaEkk376jayvdseVdBjpY3tY9tvxq1dqyB2RLwLAmwNz3a/dVrDVZ8I/sQ6sFzNxsiMpHroTrXrYSg6MMr43uclaopyuiccTlF2sB210tpcTIODTA7QAqAFQAqAPMtqfLy/wCpJ/e1fNV/7kvmzllxZj/hDIsj5lDIrYgADKCeHIqrlOYnkxvmUDlY117rFxVuOnqi8isTH3gylw0YXJ0Tdx4/xYy2CljcyCxAN7chcXzWFuk0+PbkLIQn3mJWRgCBwTKl7dHLAZCP32v1aaAnqrTc0rX62f1t5DyEmXeTLe8fIsoOcalZliJOnR1YHS/XUrB3ej92uGQ7j9uMvCUIFZvBma7A2WWdYyq2HTNs17ctDrU08MnmbfC/or69BKIxd6AVDCInMEygMDcyIWjQm1gxykEdWnO9Vuets3tcR7MLDvEHZcqXRilmzcw8zxIwFtQWS/PkamWEsnrr/CuLINXbxDlSmb43Je4Fg2I4C6WN9ba9l/MW8Kmk720/a4ZAGC3lORTIi5iqscrW8cSMgVSLkWjNz1d+tqnhFf7r96X/AF0G4dA8u8JWwMOpCkdMeVHLIoPR+bC3pIGvOpWET/y9O6X7iyA8VvMAWWNQWCowLMQLM8SkN0dCOKORPLW2gLjg+Dk+v7/wNQ6nYd4rMVZb2kKkggaNiHhQIPLsU1OlhY91EsJzT5fsn5A4FhsXanhC5smXSNrXvpIgddbDWxrCtR2bte/H0JlGxY1gSTtlOVJKkg6ag27a6cO2m2iol/h9sSjmQ3nHurvjiJo0UmTBtnMLPGD/AN761WKfNFZgTyYducNvNp9xFXvK6DzAmjw3/uL5mP4mk61N8V+g84JosN9LOPSPdUZsO/8ABfRD2r6sC0WG+nn9Y91K+G8C+iHtpdWBePB9c2IP83+KM2G8C+iFtn1YB22eOYnbzs3vqlWpLhH0RLq/MGNp7PTVcIWPabfiTVb0uSJ2g876KmkWFVf5vctJ4mXQWcjyb4Yh+WRP4Vuf9xNZvETFnYyDFvI6mR2bUcz39Q5CsXKUpK7Fc9Ig8VfMPur1jcfQAqAFQAqAPMtqfLy/6kn95r5qv/cl82csuLMyNsIrMGiuTIyEqqAW44hXNdrnpMuo89hXRsJNJqXL9rlZWKDbkbBC8RBcR5tEIUSSmOLMb3ILDqBt12pSw8o3yy4X9FqDiwsm1Y9bQswMjxLYR9N0D5wLsLWCPq1r9V70lRn4uV+eifAMr6kOXbeHkHyTsmjBgFXTLFIWHSDCwmQ9vPnWkcPVh/lr/wB/wPLJcw0W2IVyRrAwIssSgR6gNIOic1lA4LHW3IVLw9TVuXz4++YsrOR7xwkErG+XRgwVOkxjikAAvfMRMupA69aN0qddff8AAZGE/XSZgvAkBAXmqLlJMuQEE31MLWIFtQeulu8rXze9P5DK+pwbbQRxO8JBki4xy5DlUGMkkkgnWQEW17r6UbCTlJKXB259/wCAyu9rnRtuIvw1iZnz8IBeEeaym4OewFoXuL37RRu81HM5WXHn2/kMrH4HaqyGNWhKFwxUnJl6OcAA36RsraC5APZrU1KMoptSvb59gcbFpwV+auuh0HLT3D1Vz5pdSLneEvzRpe2g0vzozPqFzqIByAHmHZypNt8QHUgJmzuv0fjXRQ5lRLJK6UUFWqKBY/GpBG8srZY0BZmNzYeYanzCqSbdkALBY6OeJZYWDxuLqwuLi9uRAI1B0NEk07MBSVIFTtnaMeHjaWZsqLa5sTzIA0GvMiqjFydkK1xTVAiFLTAitTQgRpgHhpMC32f4y+cffUr8SGj06HxV8w+6vYNx9ACoAVACoAxWO3aneSRhkszuw6XUWJHV3141TA1ZTbVtWYODbIJ3If6OHnfq55w9+XPMA3nF6NzxPX18gySOLuMwKkRQgqSVPR6JJuSOjprrTeExL0v6hlkck3EZs2aGA5iC18vSI5E9HWhYTEq1nw7hll1HHcdze8UOt78tbhQb6diKP5R2UbpievqGSQKP9H5CleFCQxu17HMcxa7EjXVjbz1UsNim739R5ZBW3Hc3vFDre/LW6hDfT5qgeYAVG54nr6iySOR7jutssUIta1rDxSxHV1F29o9tN4TEvn6hkkDb9H5JjPCi+LBCC4yrcqxstrA3Ua9VPdsVZ6rXjqPLIJHuM6nMsUIa97iwN+kL3tz6be0e2k8JiWrN+osshRbjOrZlihDC+osDqSTrbrufWaTwmJas36hlkSfgriP3Pa/xUfD63YWzYvgriP3Pa/xR8Prdg2bF8FcR+57X+KPh9bsGzYvgriOxPa/xR8Prdg2bB/q54GyyAagEEajr6/8AvMUlQnSdpBla4h0rRDCrTKMd+kHENK+FwUScRpZBNIl1F4YTnKsx0UMRoT82umirJyZSM6+Pkw2F2nhWDQSRnwiFQ4usU0ikhHS1wrG1x8+1a5VKUZcRhcRtBsJLiVebEvH4FFMenmkWR5AhaMsLJ41zYWHZoKnLmSdlxEZ3aeOd8Jj04jPGPA3S8rTAFpAGyyuqlhdeywINaKKUov5j5l5t5p0xb4VHky4to3jcMbxKpJxAU3uNBew06QrKGVxzPkSuFyPj8RG+PEa4h4+GVMgMzgSObBIkQta3zrDrtRFNU7tByK7YWMleaMyT2lMkgkiZ5CbDN0RFlypYAENf77VVSMVHRaA7WNia5TMPDSYFzspbugGvSX76lK8kNHo4ktXsG4ZHvQA6gBUAKgDE475ST+N/7jXrUvwL5Hztb+5L5spG27GJpImuOGjOz+T0FR3XTXMqSI1uxu40bSOZopUZOCkuZ1d4cMSBxdb2tlkuNUF2uvRHxiamw6a9tLawDd6vQjjeaLgmQ6MFZuGb36KSSc7WtljY5uQsRz0pbWOW5Tw08+Xl1DtvDhxe8liuhGWTmHyEL0emQ2nRvzHbT2sCd3qdAWM3kiQAqHfNFx1IVwpTMqi7EaE5r6/iLqVWK+lyoYecnq+diRFt3DsyosozPcAWYG4Zks1x0DmRhZrElSOqqVSDdrkOjUSbtwBYXeGJwSc6DivCCyOAWVwly1rKCxsLka6c9KSqxZUsPNcNdLnG3lw4K9JsrJJIHySBMkYUsxYr4tnBDDQ6a6i5tYBu9Sz/AJ6kybaUaRiVmKoSoBKuDdjlUZSMwJOlrVTnFLMQqc3LKuJFm3ghAXK2bM6p1ra8xhZjmHkuCCO6pdWPItYeb4+9Lj8Lt/DyMqxyZmYkABXvoFNyMvRWzqcxsDmGutNVIPRClQqRV2iyqzEJBIVYMOYNxSlFSVmXTk4yTRpsHtlG0bon7PX7686eHlHhqezTxUJcdCTisMky6kHsIsa55wT0kjpupFJiNiSL4lmHqP21zSwseTsTkIUkTp40bj0E/bWTw01wDKwXhCX10Pm1qHSqLkKzGSSIew+ipcZLkxAJGXu7OrlU2YiLLl7vso1C5Vy4BDPxySXCcMXPRVS2Y2HaT108zy5QvyGyqOwfZQoy6P1FqA4RPIfZ7qpUp9GFmSINjzP4sbH0e+tFh5seRl1gN0Jj49lFaLC9WUoGp2ZsRIBfmfnHqrohSjH8KKsoixe3IE0zhz2Jr9vIeuuiNGUjKeIhHncJsDHmZpCRYDJYdnjdfWaqtTUEiMPWdVyb7FzWB1CoAVAGJx3ysn8b/wBxr1qX4F8j52t/cl82ZPHYHA/G3ljSQNLncuuZXmR1Ick6jKx6J0GUdlZyjT111N4TraaXXT5AhszBCW5xC3RCZVMou2sDZpDmvlAjiFuViPSslO/H3oVta2X8PF6ev+wrYLBXN5Y8vgzxWzi4idizsWvfytD1XPbTy0+vInPW6c7+aAY3DYKTorOqnpyZs91scQrOCQw/aoNAQejbuqZRpvRMuE68dXHt6fwWGLwmHEUbTzXAjEQkaQLxFOV7kiysTww3oNaOMLJtmMZ1MzUVzvYbDDgo5XdZUV1ZjJ8b1tM7WcX+klaw/et2Ukqad0xt1pRUWtOWnb+CEcPgpRC7ghW42JVndQovOjsT0ut3FrXFja+tjNqbs33fqaZq0bpdl6BsAuDZIiJSuWOVYw83SER6DAXY9C0Fx/AT204qm0tf+iZusm9Ol9OftknBQYXKkSTKyl0eJBIDYxOW6Ovz1YkctCLaVUVDgn7RM5VdZNdn5hvg5BcnK2rZ7FmtcymU2F9AXJNu+nsok7xO3v5CG70IVAM/xZBS7ucpAAW1zfTKPtvzNGyiG8T14alpCmVQLk2AFzzNha57zWi0Rg3d3HihjjxCrUHSg8TkciR5qhpPiXFtcCZFtCQeVfz61m6UHyN41prmSU2u/WAazdCJosTITbWB8aMH/vfU7v3K3p9AD4yA88OvqX3Ut3fUrel0AtiML1wD1Ubu+ob0ugNsTg/oPvo3d9Q3tdAbbQwY/wDxx6qN3fUW9roDO38KvLCj1L7qe79yd7/+Qb75oviYcD0j8BT3ddSXi5ckRJ9+5vJjjX2j+NPYwE8TUfQrcRvbin/aZf4VUfba9NQiuRDq1HzIEmLkkPxjs/8AExP31otOBnJt8SXhq0Rkza7ncpP5P+dc+L5HZgf8vI0lcZ6AqAFQBi8bGeI+h8d+o/ONerTayL5Hz1aL2ktObM/JuyDe0ky/GPKgHD+LeQSCTLmjNw3FfRs1r6WtUunHqaKtNf48rc9bcAR3OiyhRxVA1UC3RIWBVIupvl8GQi99b3uNKNlDqVvFXjb3r/JzHbp5+KQ78SRRmZkiPTCKme4QMpyqBZSF7ud1KnF31/QIV5Kyy6L5/QI+6qkHpy3YPnJERzlphNmIaMgEMNLAW9Ap7OPX9Bbefh/X5D8Xu4ZYeDJNOUBI0IDFOHw8kjFemNS1zre3ZQ4JxyuQo1ZRnnUdRkm6iEq2aUMrMykZdGaaOa+qEGzRC1+om96NlDqPeKnh/XpY7NuqjCIZpQYVIRhlvfixShjdbEhoV6rc9KHTi7a8BKtNNvLx+fSwxN0kGqvMCVZSwEea54lnVuHmRhxTYqRyHOkqUFzKeIqPjH9ff1C4HdlYnR1eYlS51y9IvmJzkIGYXYnLe17G1ONOMXe5M61Saacf1LnhnsPqNa5l1OfLLoLhnsPqNGZdQyy6C4Z7D6jRmXUMsugsh7D6qLoai78B61J0IKtSy0EWkykOFIoY9IRQb1bxR4GNXkVnzNlVUtc2BLHUgWAH2ipnUUFqaU6bm7ImRTB1V1N1ZQwPcRcfYatO5k1Z2BSCgRUbb2imGjMsmbKCoOUXOpsNL1M5KKuy4Qc3ZDpaZmQ5KAAtSGMqSg8VUiWWOGrRGbNjuobCT+T/AJVz4vkdmB/y8jRpL21xnoBaAFQB59tHejEpNKquLLJIo6K8g5A6uwV6EMPBxTZxyrTUmiEN9pza0yasyDRNWW+ZR3jKbjuNPYUg2tQdLvjiVF2kUC4Fyq8yQB1dpAoeHpriJVpvgP8AhZivnj2F91PdqfQW3mc+F2JvbiLfnbKl7aa2t3j10btTHtpnfhZivnj2F91G7U+gtvMCu+05bIJkzC/RypfQKTpbqDqf5hS2FK9itrUtcN8LMV88ewvup7tT6E7eYybfHEopZpFCqCSSq2AGpJ0oeHppXY1Wmx/wsxXzx7C+6jdqYbeZxd7sSRcSKR2hU91G70w20zvwsxXzx7K+6jdqYtvM1e6m2vCIyHYGVSb8hdSdCAOrW3o765K9LI9OB00p5lqXWIiDqVPIgisYtp3RcoqSszIYmExNlfTsPUfTXoQrRn8zzKmHlD5HVq2ZoItJlIcKRQxqBHnG0oMRjcdM8cKPFAj4ZBMXRSZFKyunQOY2JXstlrmalObaWiOuLjTgk3q9dCilxp8EwkMrMhw+NEEpBZSI1B1BXXxGIBHzdKi/3Yp8nY0Ufvya5q4Kae0M7QvIML4XBwWzSXtZ+LkJ6RHi/wD3ek72duF0CWqvxs7g9ppmhxww5kfD3w/DzcRrvnUPkzdI9d/R3US1UrcNAi/vRzWvqTd4MG4m4SHoY3LmF/FKEGQgdhUm/nNXOLTsuZlTknHM+MTTFAoAAsAAAOwDQV0nE3d3BNSGMqSg8VUiWWmBjLEBRc1TmorUUacpu0UbzY2BMSa+MdT+Ariq1M7PSoUdlG3MJtTHph4mkkNgo9LHqUdpNTCDnLKjaUlFXZaRm4B7hUDHUAeS7Y/9RN/qy/8AyNXrU/wL5HnT/EzL4nYztdRIoBaeRNDmzyo62OvIGQm415VlKk3pfr6mqqpa26eh2XYjk+OMuYMAS3R6cb6d5yMP5vPQ6L6gqq6DsPsZgVzPmAYsek/T6DgEgcjdlJ5+L5qaovmxOquQyPYrqAQyFsjoCbmwLAjW3SNgRe3X19aVGSHtEcTYkg/bdIAKGBa4HxwNhy5SJ7Hmo2MuvvUHVj096DU2C4J6agFiSAWtqMMOfP8AYN7dLYvr70/gNqvfmOw2zZEnQkZkW9jm0UXlI0JzEgOq2tbS99BTjTkproDnFx7jJt35GV14uhWRQDmsOgyRdfUrtftNuyk6DfP3yDbLp75khtkyZls4CLJnt0r5S6krfsIuLd/XVbKXUW0XQnbJwhhiSM26ItcX179es1pTjljYznLNK5LrQkfBMyMGRirDkRzFJpNWZrB2Rrdl76EWE6X/AHltf0ry9XqrkqYTws6I1epoYdpYbEC2dGv5LaH1GuWVKceKNFNMi4jdtecMjR93jL6jyojVnHmRKjCXFECXZmLTksco7iVP23rRYh80YvCrkyM+JlT5TDTDvADD7DWirxIeHmiO214/Kzr/ABI4/CqVWHUzdGouQxtqQn9ovpNvvqs8eqJyS6Mr9pQYedomd1JicSJZ7WYcibHXzUmoytdhGU43SXHsC2rhocQoWQgqGVxZrdJeWoNOUYyVmKMpRd0dlnX5w9Yp3RNn0K+aOIuJOiXAKhri4B5gdlS3G97opKdrJOw068tfMCfupOpDqCo1HyCw7KmfxYnPmU/jaodaBosNUZZYXc7EvzUKP3iPuqHXXJGqwr5svcBuQBrI9+5R+JqHWkzWOHgu5ZtiMHgxYyRoey929kXP2VKhKXI1uloUG1P0hILjDxlz85+ivnCjU+m1bwwzf4mQ6nQxW1Nqy4hs0zljrYcgvcqjQffXfShGGiOacm+J7jF4o8w+6vGfE7h9AHku2P8A1E3+rL/8jV61P8C+R50/xMyuJ2ZNdyhIbNM6Nn62jATny6QsR3dlYypy1t3NVOOl+wWTBTtHiFZiS6yhOkMupbJbrWwIB/HnVZJtST5izQTTQx8JiQxCG0YCgKH1IV475SfFJQOOrz8iFkqJ2XAeaHPid8CnDuVLdKSNtXuCoiVWDcjowJuOemh5UZJp6BmjbUdi8LiC8hRyBdigzAC2SLJcfxCT105RndtCjKFlcbLhsVlcBrsWNjmsALuVZQNeRQEacuu3STjUsx5qd0ScBDOJLyMSpElxcEXzIY7Dq0z/AGd1XCM07smbjbQs62MhUAKgBUAcoNY8B60FDxSGTsLtGVPEkYek/caiUIviik2WkG9E68yG84rF4eDKzsmx74P5Ua+gmoeGXUamw43tQ+NFf0j3VDw3craDTt7DN42HHsqfwqd2fUNp2GNtPBHnhh7Ce+lu8uo84M7QwH1b/Yn5qN3fVBnG/rfAjlhf9kfvo3d9UG07C+EuFXxcKPZQU937hn7DG33VfEwwH8wH3LT2C6izvoRJ9/pvJijHnzH7iKewh3FmZV4rfTFtykVP4UX/AJXqtnBchZmUmN2tPL8pNIw7CzW9m9qtJLghMr7VSEcFaIhjuqtomcj3eF7AeYfdXivid5JVr0gMJtDF4ISyB8M5YO4Y521bMbm2brNdcdrZWkPdYvUB4ZgPqr/1G/PVf1fEG5xF4ZgPqr/1G/PR/V8QbnEXhmA+qv8A1G/PR/V8QbnEXhmA+qv/AFG/PR/V8QbnEXhmA+qv/Ub89H9XxBucReGYD6q/9Rvz0f1fEG5xF4ZgPqr/ANRvz0f1fEG5xF4ZgPqr/wBRvz0f1fEG5xF4ZgPqr/1G/PR/V8QbnEk7NOBmlWMYZlLEi5ke3In5/db01MpVYq9xSwsUrmg+CuE+i/3yfmrLeKnUy2MOhjd7NljDzWRbRsoK6k2I0YXOvf6a7cPUzx14mc4ZXpwKha3IHikMItIYzGYkRRvIdQisxt2KCTb1VMpZU2NK7sQpNvRrhlxLBwjBTawLdI2GgNvtrN1UoZ3wKUXexbCrECxmKWJGkkNlUXY2JsPMNTUSaSuxoJFIGUMOTAEeYi4pcdSjjUCAuaQAMwIBBBB1BGoPmNIAT0wI70AQMNjFlz5b9B2Q37Rzt3VClcGrDmqiRppoBorVEMk4HCtK6xrzYhR6ev0c60zKKzMm2Z2R7cBavGO0JA+uXrtf8KAPMdrfLzf6sv8Ae1d8Pwo7I/hRkBisQkkhs5H/AJGQEMwbLIoTQDo2W5Fj0xy5VleSb8yLtMP+s57HoAkIxW0c1pCDINCbcOwVTYg3zWB1Bp55DzMA225hIE6A56mOUFxdwtlv0MxSwzc9T2UtpK9hZ3c620cQDdkN1V7ZY5SGJTDsoyZtTd3W99MpOliKM0gzM6+PxK5yFDG2bxJbMVgjbLGC11uxYefqJvTzSC8guE2xI/HPRPDvkVEkLfKOoJuQHHRHIjr5URm3cak9RkW1MSdeFoAt1yOCzFpxoS1l+TQ2sfH58jRnl0DNImbBlkYStITrIuW6ugtwIr5Vc3AzZvTeqg273HFvmWlaFnVkKkMpsykEHsIIINFr6CfA9G3e3gTEqASFlA6S9vevaPurjqUnF9jllCxL2zstMRHkbnzU9hqIycXdGbSfE852tsmXDH4xSV6nGo9PZXdTxUZaS0MZU2uBDRgdQb10XuZhVoGQ9uws+GmVBdmjcAdpKnSs6qbg0io8THz7RSfCYfBxZmmvErrlYZcgsxJIta/2c7VxualCMFxNbWbZ3a8z5cdMs0qmHEKsYV2Cg5lU3XkdOrlSm3aUr8GNckLeDGmTw3i4hkMeRI4QwCsDbMSnl3591+yipK+a78gS4BsZtCfiPGs3CEMMPD6cca6xgl3zg8QX0t1WocpXsnawJIsMNNPNinQzlFSPDyMqZSpYopZQ3zSSb256VacnK1+gtEiqw+NlZZo5ZpDIYJZAUaFo2Cm90Ki66aW7CeRtUKUndNjaFDjETCQKJ5LsQCEkjXKQguhcj4tRobc9aFJKC1C2pHgxskiYcNK+uIkhJD2LLZbXYeMdTrSUm0teYWByO+UoxkaJMSyvqxbh9QJGpHP/ALajW1uVwLDd+PKZwFZVLhkzBhcEaeNqeQq6XMmXIs2rYzGmqQEnZ+zpJ2yxoWP2DzmlKtGAKDZ6XuruuuGGd+lKRz7O4VyVKsp8eBrGCiWu19qxYZM8rWHUPKY9ijr+4ddRGDk7I0jFy4FLuVtZsViMRI2gyxhV+aoZ7DvPWTW1aChFI0qRypIze1/l5v8AVl/vatofhRvH8KM1Ntp1/ZrbiSxgl7D4skakiwLdQ15HzVLm0TmYzEbwFEZiq3DOuS7Zujn0bSwYhQR5+vrTqWVwc9CJFtGTi9Ik2dgNF5CfEra+W9sqKPR65zO5OZ3DrvDISq8NATluS5AAZIWubgcuKR3lRprpW0fQedjsZtl4nnLWZVcIictBCJGsQNSc3WerQdo5tNjcmrjjtZrjKI1BnMbgk5gAJQM+nRLZFIP7w9JnfIMxY7JxpmjDkAG5BANxcc7NybzjSrhLMrlRd0TKsoVADX5ULiJ8DkbEEEGxHIjqqmSafZW90qWEo4g7eTevr9Nc86CfAzdNM02E29h5hbMBfyXFvv0NYSpSRm4NEPaG5+Gm6SXjY+VGdPVyqYzlHgzNxT4lDitzMSnyUiSjsbon3VvHFSXHUh01yKqfA4mP5TDSW7V6Q+ytVio80S6bIfhqA9IMp68ykH01arU3zFlkLiwMCDwyCbkECxPaQRrTvB9A1OyYeByWZYmJGUkhCSvYSeY7qHBPWwJncRgIZCpeKNyvillU281xpScE+KGmP8HQMWCKGYAMwAuQOQJ5kCllC5GiwcUdykaITzyqov57DWkopcEFwJgiAsFjAve1ltftt20ZewXGPInav2UaIALTA8tfMDUucVzHZkjD7Knl+Tgkbvym3r5VDqxDKy3we4eKfx8sY7zc+oVDr9EPIaPZ36P4E1lZpD2clrN1JS5lqKRPxO3cDg1y8SNbeRH0j6Qt7em1CpyZahJmR2z+kl2uuFjyfvyWLehB0R6SfNW0aK5mkaS5mNmxkkzl5XZ2PMsb+gdg7hpXTFJcDZK3A9C/RZ4038Mf3tWGJ4Iyrci1xm5peR34wGZ2a2Q6ZmJtfN31mq9lawlVsrWA/Ahvpx7B/NVbfsPbdjvwIb6cewfzUbfsG27C+BDfTj2D+ajb9g23YDN+j8OQWkRivikxXI5HQltOQ9VJ1k+Qtqugb4EN9OPYP5qe37D23YXwIb6cewfzUbfsG27HPgO3049g/mo2/YNt2F8Bz9OPYP5qNv2DbdhfAc/Tj2D+ajb9g23YhbY3UaGF5OKGy2NstvKAOuY8r39FVCtmlaw1Vu7WM0tdBYVaQBVpCJeGxsieI7DzGpcU+INFth95p15kN5x+NZujEjIiwi3uPlR+o1DodxbNBjvNA/jxn0gH76jYyFsmAfEbOfxoU9hR91LZSFs2BbZ+y28hR5uKPupbOXQWzkCOwtlnrt/NJ+NPLMWzfQad3tl/P/3tRap3DZvoc/Ueyh5X+9/woyz7hs30O+CbIXqB/rGjZzHs5dBwx2yk8WJT/wDrJ/uo2Mh7OR34ZYSP5PDt6FjX7jT2T6j2b6kXE/pEbyIAO9nJ+wAffVbJdR7NdSmxu/eLbxWSP+FB/wA708kVyHkiZzaG1Z5vlZpHHYWNvZ5Va04D4cCtNNDGGtEUgsNWij0r9Fim856rRj7WrnxPBGNbkeg1yGAqAFQAqAFQAqAFQAqAFQAqABYqIOjKwuGBBHaDoaadnca4nl219lNh5MraqfEb5w9/aK74TUkdKdyKtUMKtIQQUgCLQAyeUIrMxsqgsT2AC5+yk3YCswO8OGmYLHMpY8lN1J69AwF9KhVIvgxKSZYtVjBmkAM0AMagAZpABkcC1yBfQXI1PYO2pENagAbUACakAB6AI70CAtVIYw1oikStn4dpHVEUszGwA6/+9tVdLVlHte6WxxhYQnNz0nI62PUO4DT7euuGrPM7nNUldmfTHYrGYmVIpDGqKWAuFVV480EZ6ILSO7YeRjdgqrkGVjmNZmZcLteXDQ4rjXnbCjMGUKrSxlM6lwLKrjpK1hY5cwAvlABJO8KKzKyyMw4jZUjYlVjEWfNYkEgyjQc+oG1ABotvwukjqSyR2zMBobgHQXvyIOoFwQRcUAMxu8cEXELkgRSCORrCykxRzdZ1GSVTpc89NKAIT71p4TFGL5JBi0AKtneaCeCLLEL9JRnlLG1rJmuACaAJ+O3hghdlkfLkvnY+KnxZlsx6ugpb1douAR8LvCGxHCdWQNwljDIwYu8eIlbNrYDJAbdhuDroAC2wWKWWNZEvlcBhfTQ91AB6AOGgCHjcGkqlJFDKeo/eD1HvFVGTTui07GP2nuo6XMJzr802zD8G+w91dMayfE1U1zKLKQSCCCOYIII84Oora5Q8UgCLQBW7zPbCYg/+1IPWpH41FT8LJlwMVsxWlkwMLokQRVmR+bSi+YAG2l8p0PZ5r88dWkzNa2RMfeHFO0jxK7KkpQRLCzhlUjNmlGqtY3tVbST1RWZhdobdxCtiWXh8PDvGCGU5mDEC1wbDr1oc5a25A5PUcN4JYnkWdY2tAJ1yZha5ACEkm+rDXup7Rp6hma4g8FvBM186KQYncFY5lCMqFgrF9GBtzBpKowUmCh23iW4GkPx4bJo/RKkZi2uvmHr7Vnk7dwzPQh43aDzJAxCiRMVw9L5SwtY2521pOTdvmJu9vmGxW3ZohMj5GdGjUMAQLOCblb9Vu3rpubV0NyaOYnHYlIpi1xlCMjlUVtXAYFQSLWvY0nKVmF3YtNnq+S7vnLWbkAACB0QB1VpG9tSohHpjI70CAtVIaL/Yu5uJxFiV4UfznBuR+6nM+mw76bqKI3JI9M3e3chwi2jF2PjO3jHu7h3CuedRy4mUptl/GLVkZsym0NzmMzTYaYRFhJzEwKl2LsA0MsZZDIzPlbMQzsVZbkUCLjD7CXgzRzM0pxGbjv4pbMgSy5T8WoQBVANwBe5N2IACbdtWlD55AOHMj5XdWYymG5JUjqh84JuLUAEm3agbNcPZkEZCu6jhhXVUGUjQcRiOw5SOQsABm3Qwz583EJkEokbiPdxLHDHICb8iuHi5csumhIIBIm3cgYqSpzJxihzNdTNOk7sD1HiRqR2WtyJFADju/CS5YMwlDCVWYsJAylDnB59E5fMFHkiwAw7twkhiZS4ZGDmRywKJJGtjf5k0intzE89aALDAYNYY0ijuERQq3JJsBYXY6nzmgCRQAqAGsKAGFaZVyLjMBHKLSIG7LjUeY8x6Kak1wGpNFJit0kPycjL3MMw9HI+smtVWfMtVOpVz7u4hOSq/8LD7mt+NaKrFlKSKnaWzSyNHNE4RhZrq4BH8Q09Rqm4yVh6Mq5NkQOIQB8hbhFWN1AtYXB18Uc78qHBadgcSPLu3CZDIOIuZs7KsjqrNe9yoPO9Ts43uLKrjcRu/E6zqS/x7Kz2I5q2YZdNB66HTTv3DKhSbEiaRnbMc0XBKkixTTsF76c70ZFe4ZVcBhtgqgI4szLkZArPdVVhbogADlyve1JU7Aoii2JGvBsW+IzZLkeVzzaa/ZRkSt2DKtALbAhK5SGI4hl8YjpkW5i2lLZoMqHRbIhVGXJcObvmJYsRyuTrpQoJKwZUDj2TAgYCNQGFmvc3HYSTe3dQoLoCiibh8IzACKNmAsAEUm1vMKq1irWLHD7p4qT9nkHa5A+wXP2VOZdSbouMF+j0c5pif3Yxb/c3uqXUXInOjUbL3dw8GscShvnHpN7R1HoqHNslybLhEqCQ6JQK4SkIVACoAVACoAVACoAVACoAVACoAVACoA4RQBwrQA0rQM5lpgctQO5HxGCjfx40b+JVP3impNcBqTRCk3fw5/YqP4br/AGkVW0l1HnfUjPurhz5LDzSSfixp7WQ9owTbowdsg/mH4intWPaMGdz4fnS+0v5aNqw2jF8D4O2T2h+C0bVhtGOG6OG61c+d3/AijasW0YaPdnDD9iD5yzf3E0tpIM7JcGyoU8SGNfMij7bUs76icm+ZL4dSSOEdAD1jpBcIsdArhAtIQ6gBUAf/2Q=="/>
          <p:cNvSpPr>
            <a:spLocks noChangeAspect="1" noChangeArrowheads="1"/>
          </p:cNvSpPr>
          <p:nvPr/>
        </p:nvSpPr>
        <p:spPr bwMode="auto">
          <a:xfrm>
            <a:off x="155575" y="-2841625"/>
            <a:ext cx="80676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4" descr="data:image/jpeg;base64,/9j/4AAQSkZJRgABAQAAAQABAAD/2wCEAAkGBxQSEhUUEhMWFhUXFxQWFxgYGRUcHRgYGBQWFxcZFxgZHSggGB8nGxUYITEiJikrLi4vGB8zODMsNyguLisBCgoKDg0OGxAQGywkHyQsLCwsLCw0LCwsLCwsLCwsLCwsLCwsLCwsLCwsLCwsLCwsLCwsLCwsLCwsLCwsLCwsLP/AABEIAMABBgMBEQACEQEDEQH/xAAbAAABBQEBAAAAAAAAAAAAAAADAAIEBQYBB//EAEoQAAIBAgMEBAgKCQQBBAMAAAECAwARBBIhBQYTMSJBUWEUMkJxgZGS0RYjM1JTVKGxwdIHFUNicoKTsuFzosLwJDRjs/FEg6P/xAAbAQADAQEBAQEAAAAAAAAAAAAAAQIDBAUGB//EADoRAAIBAgMGBAMHBAIDAQEAAAABAgMRBBIhExQxQVFhUoGh8BVxkQUiMlOxwdEjM0LhcvE0Q2LSBv/aAAwDAQACEQMRAD8A1+0dpzCWQCVwBJIAAx0Ac2Ar5PEYquqskpvi/wBT6WhhqLpRbiuC/QrI952Z2jE8pK3zH4zKCvjAyWyXHWL3pueLUFJyevfX6cQUMM5ZVFfTT68A527J9Zblf5Tq1158tD6qjeMV4pepeww3SPoAfehhxPj5CYvHALE+Ir9EDVui68u2tFPFvL95/e4a97eXAhwwyv8AdWnbzCybwSD9u56SroxNixsL25DvNQq2Kf8AlLqU6WGX+K9Bx29Ja/hLWva/E0v2XvS2+KvbNL1HsMNxyx9Dp23LcjwhrjUjOdB366c6W84q180vUeww/hj6A594nRczYlgLA3znkeXXrVRrYuTspSJlSw0VdqPodm3hdVLNiWCra5znS/K9j30RrYuTUVKV2OVHDRTbUdPkEG2pdf8AyG01PTOgte5100qd5xPil6j3fD+GPoNG3ZPrDaC5+M5C9r8+2nvGK8UvUWww3hj6DE3hkLMoxD3XKT0jY5gStjfXRTTdbFKKlmlr+wlSwzbWVfRcwn67lsD4Q1joDn0PmN9anecTe2aXqVu+HtfLH0CfrWf6aT2jU75X8b+pW60fAvoL9az/AE0ntGjfK/jf1DdaPgX0F+tZ/ppPaNG+V/G/qG60fAvoL9az/TSe0aN8r+N/UN1o+BfQX61n+mk9o0b5X8b+obrR8C+hP2TtWbpXkY8uZv29tdWGxdbW8n56nNiMLR0+6vIuI9rSdoPoFegsZVOF4Wmdk2xIPm+r/NVvlTsJYSn3Isu8Mo+b6v8ANS8bV7FLB0+5An3rnHLJ7J99TvtXsPc6XchSb14k+Uo8yj8b097qvmG6UuhZ7C2xNJKgeQkE6iyj7hTpYmrKrFN6Cq4enGm2lqbSvXPKFQAqAFQAqAFQAqAFQB5ntP5aX/Uk/vNfGYn+9P5v9T6zDf2YfJfoUDbE6LoJWEbsz5MqmzM/EPS5lc1zl7yL2rZYtXUnH7yVr9rW+tuZm8No4qWj1t6/QDHu2gbMWucyseiLXE0kpyjyQTKRbu660f2hK1revZL9iFgo3vf07t/uATdJQuXiG2UKDlF7jDLh7k31GVb27T3VXxJ3vl9e9/34kbgrWzenawXD7DjbpJJcZ3NwBqfCJJCOfUzFfRSnjZxeWUeS5/8Ayl/sqOFhLWMuf7t/6Ih3eGZRC0bcMorhgRlKxQAXCjpXEatlJHMa6Vssd91uomr3tbpd/wA2Mtz1WRrTjf5L+Lk2TYTNLM5kC53LJlUEi8MUZzE8/EOg7Qb35c6xqjCMVG9lr9W9DZ4RynKTdr8Pol7RyLdpFVxnuWVVDFQSuWaSXS51uZLEfuinL7Qk2nbg2+PG6S/YFgopNX5fu3+4YbEGWZc+kpDWC6KwYuSASeZOuoHcCSTnvjzRlb8PfjyK3X7slfj24HE2CAZDnPTSdeQFuOwZyT5ViOiOoaa86csa2oq3Bp8fDw+XcFhEr68U19fegI7uAEskmUnNqFXyuBcf/wAP95tYgGr+IOyTjfzff+fQnclxTt5fL+PUEd1EtbiN4hj5DxSrqdCbX6Q17iORIqviUr/hXG5O4R8XKxJxmweJDwuJlF3LFV5lwddTcam/PXrrOGOy1HUy34cX0LnhM1PJe3HkXNcJ2IVIBUAKgBUAT9leV6PxrrwvM5sRyK7bu08Q+LiwWFdYnaJp5JWTOVQMUUIh0JLA869ejCKpupPXlY8urOTmoR05ixG3HwYSHGM2Imk4rRmCE3ZUyaMgY9LpE6aWHdcvZKpdw0XdhtHT0nq+wxt5IGl4QLXMjRB8pyGRQSUD8idD3ac6zlh5qObzNI14OVipxm8cdpLJKGWMyBXjZCyg2zDNra/PuoWGldaqzdgeIjZ6O9rkFt5EVI2ZHzOmfKMg6NgS13YC2umtz2VawzbaT0RDxKSTa4m13MxKyvDIhur2YHuIrOlFxxCi+TNKslKg2uh6TXuHiioAVACoAVACoAVACoA8z2n8tL/qSf3mvi8T/en83+p9Zhv7MPkv0MtPsKQsxEtszOxF2swM6SKrdgChl/m5EXB7YY6mkk48LdNNGm/rqc0sJNttS6+et/8AQ1935CRaYhbICLub3URyi5PWirl7Dc9dNY+nbWOuvT5x9XqJ4Od9Jfr8n6B9obFeSVmWXKrEXXpeUojl6+tFW3Y1z11nRxkIQUZRu+vqvo/QurhZSm2pWXtP0AR7vuvJ1sWLMl3Cv8bM4DW5aSLy60HVWjx8HxXnppolp5r1IWDmuD8tddW/39BkG7sikEzZtVLXLAsRFAmckXOYGI+h+fO7lj6bWkbfTq3b5aiWDmnfNf8A6Sv6GlvXlHonKAFQAqAFQAqAFQAqAFQAqAFQAqBlhsryvR+NdeF5nLiOQLbO73HkjnjmeCeMFVkQKboeaurCzC5J9NepSrZYuLV0zzqtLM1JOzBxbvMs0E0mIeVoVmW7qt24pF9VsFAtoLGqlVTi4pWuKNJqSk3wKaPdFYpzIrplLvIAYYjIpa+gnIzBQTcWFxbnTliW42a9dPoKOHSldP0/crcPumsZJaUuTHJExygFg/lM1yWbvP2UTxbaslzT+gQwqTu3ya+o0bvC0Y4smaMFFccMHJpZCCpBAtztfvo3l3eis+Wo93Vlq9DbboRZJIlBJsQLsbk2HWes1lRd68X3LrK1FrsejV7p4oqAFQAqAFQAqAFQAqAMziscgdgYIjZmFyoudTqdK+SxH2wqdWUdlF2bV/aPVp4ebgnnfACNox3I8HhuOYyrp59Ky+NaXdCPvyL3ef5j9+Yv1nHfLwIM1ibWW9gQCbW5XI176fxl5c2wjbr7QbvK9tozi7TjJIEEBI0IAW4JAIBFtNCD6aH9stJN0I68Pdg3eX5j9+Y79YJ9Xh9ke6kvtu/CjH35Bu8/zGcTacZvaCE2NjYKbHsOmhpy+2XG16EddfegLDyf/sY7w9Pq8Psj3VPxxfkx9+QbtP8AMY1tpxggGCAE6AELqbE2GmugJ9FUvtltNqhHTj7sG7y/MY7w9Pq8Psj3VPxxfkx9+QbtP8xjW2jGBcwQgDmSq+6mvtq7sqMffkDw81/7Gd/WCfV4fZHupfHF+TH35Bu8/wAxi8PT6vD7I91Hxxfkx9+QbtP8xi8PT6vD7I91Hxxfkx9+QbtP8xi8PT6vD7I91Hxxfkx9+QbtP8xi8PT6vD7I91Hxxfkx9+QbtP8AMYvD0+rw+yPdR8cX5MffkG7T/MZ0bQT6vF7I91C+3I86MffkG7T/ADGWsfg55xIP5F/AV78MThJLWKXkjjksQv8AJ/VixGDhZbII1PaBb7rVs1hJ9P0JVSvHm/1KaTZOJB6EkLDvuKnd6HKXqit6q80BfZ+L+bEfM3vNJ4Wl4/0KWLn4SO+ysUf2ae2vvqXhKfj/AE/krfJeEjvu9iDzVB/OvvpbrR51P0DfZ+EaN2JPKkhXzv8A4p7HDLjP1Qt6qvhH9S62Vh4MPq80JYdYYm3m1/Crg8JB3T1+pnOpXmrPgWTbwQ9TlvMD+NhWksdRXP0MlQmyds7G8UE2tY1ph8Qqyckra2JqU8jsTK6DMVACoAVACoAVAGMxvyj/AMb/ANxr84xv/kVP+T/U9+j/AG4/JGP2jsrFu08kTLG0hdQFlcdEYdoo5CwTxg5DZerqN69OjisLCEKc7tRSeq55rtW6W0vzMJU6jba59+1iJtHY+MDPIGZmOZcyyyg5GxMTgKALxARIVOTUnXW5NdNDGYSVoaJcbNLik1x4N3115Gc6VVa++I+LYmLKsVkkQsmZQ87lxIMNh0Xisuj2kjkJ5jpctSKiWOwieWSTs+UdLZpN26aNFKlU4/v2XE7DsvETR42OTihpAwjMkz5PlJCqhR4nRyBst1IsO0UquJw9KpRlDLZcbJX4LX68OYRhOSkncJNsLFBnMMpQOXLLxpDcZsMVAY3yvlSZTIOl0gbnqnfsK0lUje1rfd/5a/LVO3Aexqf4v1+X+ywm2bOVgCzOMt0mvIxJjLqxIYAZpAEyBrA2dtT18sMXh1Ko3FWesdLa29Fre3Y0dOdo2fzKjFbCxsgYmRVbNI8ZEsx4bNh54+izXZek8fKwAuQByrthjsFC1k3ok9FrZp8Fp1MXRqvn69mWK7PxTTI7SEJndsizN0QZQwBBS0i8Po5SBbqtfMMJ4nCKnKMY62Su49vno76+7GihUzJt+pF2ju/iZjIHkujSBrcWWzKMVFIgVBYRFIVdej4xIPMAiqH2hhqSi4qzStwWjytPXneVn2JnRqSvd6f7/ZGsrwW7nYKkAqAFQAqAFQAqGBbrX08TiZGx+1oMPl488cWa+XiOq5rWvbMRe1x666IU5T/CrmcpJcSTh8Skih43V1PJlIYGxsbEaHWm4taME7jZKhjIUj3vY8qTQyDNUjIEwoQEZq0JJeEqJDRtd2/Fbzj8a9b7M/tP5/sjkxX4l8i4r0TmFQAqAFQAqAFQBjMb8o/8b/3GvzjG/wDk1P8Ak/1Pfo/24/JGQGCxis3Dui8Z3svAAZXxqEluu/ALnqN+fStXq7bByis9m7Ja30tH/wDVjDJVT06/v/BH2bgMbCsSLmAyIW6UBAcmUz8U+MzG6ZStxcG553qtiMFWlKUrcbcHw0y25W43uTGFWKSXvqGGDx90HFkIyQZzfDXzlZzN5PU3BAt1dupqNrgHf7seLtx4XVvqrseWt1fLp3v+wHEw7QkDAq6jhxk5Xw92kV8OzBLEZbjjizaXA1sRWlOp9n07OLV7vk+DzcfQTVZ8f27f7Hw4XHI1kGVTLI2nAsA2Ld2abrOaAi2TXMTmtzpTq4Ges7NpJc+Ubfd6WfG/IajVXDr268/IkYSLHDDsHZmlthjzgzeKnhKxkWQHRwpbS5521rCpLAusnFK33utv/lvnbqVFVlHXjp08zuFwuMZZuMWIOHKxoeBZnbjX4lh4wXhA6hCWbn1FWtg4yhskvxXb10Stw7Xv3sEY1XfN00K99n44SB1UgpG6Kb4fKEaTCnLEtwcxSOQXewzDmBY117xgXFxbVm03xvf72r7Xa4cjPJWvfov44EqYbQuoXiAcJgzHwUnMY3KkR57Bw4QHpFTe97XtjF/Z9ne3Hh97hdc7cLX5FPbcr8Oxodm5+EnFBEmUZgSpIPeV0Po+3nXj4nJtZbP8N9DqhfKs3Ek1zlCoAVACoAVACoYFutfTxOJnnn6RnvtDALmw65UxTf8Ak/I6qotILi98th32r1cIv6U3ry4cTkrfjQTa235MBwxFwTFNhG4EcCLwvDRIoPDKgEoxlvYnqPXTjSVW973T1vxsDk48PbGbxb0YnDMFE0crQ+DLiEED2zyWzXmzZUJvdQAe+lTw8Jp6Wve2vTsEqkokLCbUeDEzquW021WicsPJMIOmuhuBTnSU4K/KF/UalZ+Y1t5pXja0kaSHFYiGMCJpCyRC4sM4F7EEsTaxqN2ipLTSyfG3Ee0dvMrINsyzy4CR5VjEiThgB0cyMFPjGxzWAHZfS960dGEI1IpXs18/aJU3JxbZzZG255MQoeRBeSRXgOQFQL2yqBnuLC5Y2OtFWhCNNtLktfegQnJy1Zu8JXmSOlG13b8VvOPxr1vsz+0/n+yOTFfiXyLivROYVACoAVACoAVAGVxc+E4j5pJA2ZswCnQ5je3R7a+Zr/Z2BlVlKU5Xbd/djpj9oSisumgHwjB/Syeyfy1l8MwHjl78h/EpdvU74Rg/pZPZP5aPhmA8cvfkHxOXb1OeEYP6WT2T+Wj4ZgPHL35B8Tl29ReEYP6WT2T+Wj4ZgPHL35B8Tl29ReEYP6WT2T+Wj4ZgPHL35B8Sl29TvhGD+lk9k/lo+GYDxy9+QfE5dvU54Rg/pZPZP5aPhmA8cvfkHxOXb1F4Rg/pZPZP5aPhmA8cvfkHxOXb1F4Rg/pZPZP5aPhmA8cvfkHxOXb1O+EYP6WT2T+Wj4ZgPHL35B8Tl29TnhGD+lk9k/lo+GfZ/jl78g+Jy7eovCMH9LJ7J/LR8MwHjl78g+Jy7eovCMH9LJ7J/LR8MwHjl78g+Jy7eovCMH9LJ7J/LR8MwHjl78g+Jy7epP2fgcPOCY5HNjY8gR6CK3pfYeDqq8Jy9P4KX2hN8EiUd30+c/2e6tH/APzuHt+KXp/BW/1OiIcvQNm09dEsDWhyv8ilXgyNicFh5/lY4pbaDOqNp2ag1KdSn1XoN5ZDm2TBljXgx5YiGiGRbRsORQW6J81PavXXjxDKiDj93sLLIZZMNE8htd2RSxy2trbmLDXuoVapFWUnYHCLd2iPjNiYd1dWgjZZH4jgqCGk+ef3u+pVaad0x5I9Cvm2HhsuTweHKGzheGlg9gMwFrA2AHoo21S98zDJHoBkwMdgoiSwJYDKtgxNyQLaEkk376jayvdseVdBjpY3tY9tvxq1dqyB2RLwLAmwNz3a/dVrDVZ8I/sQ6sFzNxsiMpHroTrXrYSg6MMr43uclaopyuiccTlF2sB210tpcTIODTA7QAqAFQAqAPMtqfLy/wCpJ/e1fNV/7kvmzllxZj/hDIsj5lDIrYgADKCeHIqrlOYnkxvmUDlY117rFxVuOnqi8isTH3gylw0YXJ0Tdx4/xYy2CljcyCxAN7chcXzWFuk0+PbkLIQn3mJWRgCBwTKl7dHLAZCP32v1aaAnqrTc0rX62f1t5DyEmXeTLe8fIsoOcalZliJOnR1YHS/XUrB3ej92uGQ7j9uMvCUIFZvBma7A2WWdYyq2HTNs17ctDrU08MnmbfC/or69BKIxd6AVDCInMEygMDcyIWjQm1gxykEdWnO9Vuets3tcR7MLDvEHZcqXRilmzcw8zxIwFtQWS/PkamWEsnrr/CuLINXbxDlSmb43Je4Fg2I4C6WN9ba9l/MW8Kmk720/a4ZAGC3lORTIi5iqscrW8cSMgVSLkWjNz1d+tqnhFf7r96X/AF0G4dA8u8JWwMOpCkdMeVHLIoPR+bC3pIGvOpWET/y9O6X7iyA8VvMAWWNQWCowLMQLM8SkN0dCOKORPLW2gLjg+Dk+v7/wNQ6nYd4rMVZb2kKkggaNiHhQIPLsU1OlhY91EsJzT5fsn5A4FhsXanhC5smXSNrXvpIgddbDWxrCtR2bte/H0JlGxY1gSTtlOVJKkg6ag27a6cO2m2iol/h9sSjmQ3nHurvjiJo0UmTBtnMLPGD/AN761WKfNFZgTyYducNvNp9xFXvK6DzAmjw3/uL5mP4mk61N8V+g84JosN9LOPSPdUZsO/8ABfRD2r6sC0WG+nn9Y91K+G8C+iHtpdWBePB9c2IP83+KM2G8C+iFtn1YB22eOYnbzs3vqlWpLhH0RLq/MGNp7PTVcIWPabfiTVb0uSJ2g876KmkWFVf5vctJ4mXQWcjyb4Yh+WRP4Vuf9xNZvETFnYyDFvI6mR2bUcz39Q5CsXKUpK7Fc9Ig8VfMPur1jcfQAqAFQAqAPMtqfLy/6kn95r5qv/cl82csuLMyNsIrMGiuTIyEqqAW44hXNdrnpMuo89hXRsJNJqXL9rlZWKDbkbBC8RBcR5tEIUSSmOLMb3ILDqBt12pSw8o3yy4X9FqDiwsm1Y9bQswMjxLYR9N0D5wLsLWCPq1r9V70lRn4uV+eifAMr6kOXbeHkHyTsmjBgFXTLFIWHSDCwmQ9vPnWkcPVh/lr/wB/wPLJcw0W2IVyRrAwIssSgR6gNIOic1lA4LHW3IVLw9TVuXz4++YsrOR7xwkErG+XRgwVOkxjikAAvfMRMupA69aN0qddff8AAZGE/XSZgvAkBAXmqLlJMuQEE31MLWIFtQeulu8rXze9P5DK+pwbbQRxO8JBki4xy5DlUGMkkkgnWQEW17r6UbCTlJKXB259/wCAyu9rnRtuIvw1iZnz8IBeEeaym4OewFoXuL37RRu81HM5WXHn2/kMrH4HaqyGNWhKFwxUnJl6OcAA36RsraC5APZrU1KMoptSvb59gcbFpwV+auuh0HLT3D1Vz5pdSLneEvzRpe2g0vzozPqFzqIByAHmHZypNt8QHUgJmzuv0fjXRQ5lRLJK6UUFWqKBY/GpBG8srZY0BZmNzYeYanzCqSbdkALBY6OeJZYWDxuLqwuLi9uRAI1B0NEk07MBSVIFTtnaMeHjaWZsqLa5sTzIA0GvMiqjFydkK1xTVAiFLTAitTQgRpgHhpMC32f4y+cffUr8SGj06HxV8w+6vYNx9ACoAVACoAxWO3aneSRhkszuw6XUWJHV3141TA1ZTbVtWYODbIJ3If6OHnfq55w9+XPMA3nF6NzxPX18gySOLuMwKkRQgqSVPR6JJuSOjprrTeExL0v6hlkck3EZs2aGA5iC18vSI5E9HWhYTEq1nw7hll1HHcdze8UOt78tbhQb6diKP5R2UbpievqGSQKP9H5CleFCQxu17HMcxa7EjXVjbz1UsNim739R5ZBW3Hc3vFDre/LW6hDfT5qgeYAVG54nr6iySOR7jutssUIta1rDxSxHV1F29o9tN4TEvn6hkkDb9H5JjPCi+LBCC4yrcqxstrA3Ua9VPdsVZ6rXjqPLIJHuM6nMsUIa97iwN+kL3tz6be0e2k8JiWrN+osshRbjOrZlihDC+osDqSTrbrufWaTwmJas36hlkSfgriP3Pa/xUfD63YWzYvgriP3Pa/xR8Prdg2bF8FcR+57X+KPh9bsGzYvgriOxPa/xR8Prdg2bB/q54GyyAagEEajr6/8AvMUlQnSdpBla4h0rRDCrTKMd+kHENK+FwUScRpZBNIl1F4YTnKsx0UMRoT82umirJyZSM6+Pkw2F2nhWDQSRnwiFQ4usU0ikhHS1wrG1x8+1a5VKUZcRhcRtBsJLiVebEvH4FFMenmkWR5AhaMsLJ41zYWHZoKnLmSdlxEZ3aeOd8Jj04jPGPA3S8rTAFpAGyyuqlhdeywINaKKUov5j5l5t5p0xb4VHky4to3jcMbxKpJxAU3uNBew06QrKGVxzPkSuFyPj8RG+PEa4h4+GVMgMzgSObBIkQta3zrDrtRFNU7tByK7YWMleaMyT2lMkgkiZ5CbDN0RFlypYAENf77VVSMVHRaA7WNia5TMPDSYFzspbugGvSX76lK8kNHo4ktXsG4ZHvQA6gBUAKgDE475ST+N/7jXrUvwL5Hztb+5L5spG27GJpImuOGjOz+T0FR3XTXMqSI1uxu40bSOZopUZOCkuZ1d4cMSBxdb2tlkuNUF2uvRHxiamw6a9tLawDd6vQjjeaLgmQ6MFZuGb36KSSc7WtljY5uQsRz0pbWOW5Tw08+Xl1DtvDhxe8liuhGWTmHyEL0emQ2nRvzHbT2sCd3qdAWM3kiQAqHfNFx1IVwpTMqi7EaE5r6/iLqVWK+lyoYecnq+diRFt3DsyosozPcAWYG4Zks1x0DmRhZrElSOqqVSDdrkOjUSbtwBYXeGJwSc6DivCCyOAWVwly1rKCxsLka6c9KSqxZUsPNcNdLnG3lw4K9JsrJJIHySBMkYUsxYr4tnBDDQ6a6i5tYBu9Sz/AJ6kybaUaRiVmKoSoBKuDdjlUZSMwJOlrVTnFLMQqc3LKuJFm3ghAXK2bM6p1ra8xhZjmHkuCCO6pdWPItYeb4+9Lj8Lt/DyMqxyZmYkABXvoFNyMvRWzqcxsDmGutNVIPRClQqRV2iyqzEJBIVYMOYNxSlFSVmXTk4yTRpsHtlG0bon7PX7686eHlHhqezTxUJcdCTisMky6kHsIsa55wT0kjpupFJiNiSL4lmHqP21zSwseTsTkIUkTp40bj0E/bWTw01wDKwXhCX10Pm1qHSqLkKzGSSIew+ipcZLkxAJGXu7OrlU2YiLLl7vso1C5Vy4BDPxySXCcMXPRVS2Y2HaT108zy5QvyGyqOwfZQoy6P1FqA4RPIfZ7qpUp9GFmSINjzP4sbH0e+tFh5seRl1gN0Jj49lFaLC9WUoGp2ZsRIBfmfnHqrohSjH8KKsoixe3IE0zhz2Jr9vIeuuiNGUjKeIhHncJsDHmZpCRYDJYdnjdfWaqtTUEiMPWdVyb7FzWB1CoAVAGJx3ysn8b/wBxr1qX4F8j52t/cl82ZPHYHA/G3ljSQNLncuuZXmR1Ick6jKx6J0GUdlZyjT111N4TraaXXT5AhszBCW5xC3RCZVMou2sDZpDmvlAjiFuViPSslO/H3oVta2X8PF6ev+wrYLBXN5Y8vgzxWzi4idizsWvfytD1XPbTy0+vInPW6c7+aAY3DYKTorOqnpyZs91scQrOCQw/aoNAQejbuqZRpvRMuE68dXHt6fwWGLwmHEUbTzXAjEQkaQLxFOV7kiysTww3oNaOMLJtmMZ1MzUVzvYbDDgo5XdZUV1ZjJ8b1tM7WcX+klaw/et2Ukqad0xt1pRUWtOWnb+CEcPgpRC7ghW42JVndQovOjsT0ut3FrXFja+tjNqbs33fqaZq0bpdl6BsAuDZIiJSuWOVYw83SER6DAXY9C0Fx/AT204qm0tf+iZusm9Ol9OftknBQYXKkSTKyl0eJBIDYxOW6Ovz1YkctCLaVUVDgn7RM5VdZNdn5hvg5BcnK2rZ7FmtcymU2F9AXJNu+nsok7xO3v5CG70IVAM/xZBS7ucpAAW1zfTKPtvzNGyiG8T14alpCmVQLk2AFzzNha57zWi0Rg3d3HihjjxCrUHSg8TkciR5qhpPiXFtcCZFtCQeVfz61m6UHyN41prmSU2u/WAazdCJosTITbWB8aMH/vfU7v3K3p9AD4yA88OvqX3Ut3fUrel0AtiML1wD1Ubu+ob0ugNsTg/oPvo3d9Q3tdAbbQwY/wDxx6qN3fUW9roDO38KvLCj1L7qe79yd7/+Qb75oviYcD0j8BT3ddSXi5ckRJ9+5vJjjX2j+NPYwE8TUfQrcRvbin/aZf4VUfba9NQiuRDq1HzIEmLkkPxjs/8AExP31otOBnJt8SXhq0Rkza7ncpP5P+dc+L5HZgf8vI0lcZ6AqAFQBi8bGeI+h8d+o/ONerTayL5Hz1aL2ktObM/JuyDe0ky/GPKgHD+LeQSCTLmjNw3FfRs1r6WtUunHqaKtNf48rc9bcAR3OiyhRxVA1UC3RIWBVIupvl8GQi99b3uNKNlDqVvFXjb3r/JzHbp5+KQ78SRRmZkiPTCKme4QMpyqBZSF7ud1KnF31/QIV5Kyy6L5/QI+6qkHpy3YPnJERzlphNmIaMgEMNLAW9Ap7OPX9Bbefh/X5D8Xu4ZYeDJNOUBI0IDFOHw8kjFemNS1zre3ZQ4JxyuQo1ZRnnUdRkm6iEq2aUMrMykZdGaaOa+qEGzRC1+om96NlDqPeKnh/XpY7NuqjCIZpQYVIRhlvfixShjdbEhoV6rc9KHTi7a8BKtNNvLx+fSwxN0kGqvMCVZSwEea54lnVuHmRhxTYqRyHOkqUFzKeIqPjH9ff1C4HdlYnR1eYlS51y9IvmJzkIGYXYnLe17G1ONOMXe5M61Saacf1LnhnsPqNa5l1OfLLoLhnsPqNGZdQyy6C4Z7D6jRmXUMsugsh7D6qLoai78B61J0IKtSy0EWkykOFIoY9IRQb1bxR4GNXkVnzNlVUtc2BLHUgWAH2ipnUUFqaU6bm7ImRTB1V1N1ZQwPcRcfYatO5k1Z2BSCgRUbb2imGjMsmbKCoOUXOpsNL1M5KKuy4Qc3ZDpaZmQ5KAAtSGMqSg8VUiWWOGrRGbNjuobCT+T/AJVz4vkdmB/y8jRpL21xnoBaAFQB59tHejEpNKquLLJIo6K8g5A6uwV6EMPBxTZxyrTUmiEN9pza0yasyDRNWW+ZR3jKbjuNPYUg2tQdLvjiVF2kUC4Fyq8yQB1dpAoeHpriJVpvgP8AhZivnj2F91PdqfQW3mc+F2JvbiLfnbKl7aa2t3j10btTHtpnfhZivnj2F91G7U+gtvMCu+05bIJkzC/RypfQKTpbqDqf5hS2FK9itrUtcN8LMV88ewvup7tT6E7eYybfHEopZpFCqCSSq2AGpJ0oeHppXY1Wmx/wsxXzx7C+6jdqYbeZxd7sSRcSKR2hU91G70w20zvwsxXzx7K+6jdqYtvM1e6m2vCIyHYGVSb8hdSdCAOrW3o765K9LI9OB00p5lqXWIiDqVPIgisYtp3RcoqSszIYmExNlfTsPUfTXoQrRn8zzKmHlD5HVq2ZoItJlIcKRQxqBHnG0oMRjcdM8cKPFAj4ZBMXRSZFKyunQOY2JXstlrmalObaWiOuLjTgk3q9dCilxp8EwkMrMhw+NEEpBZSI1B1BXXxGIBHzdKi/3Yp8nY0Ufvya5q4Kae0M7QvIML4XBwWzSXtZ+LkJ6RHi/wD3ek72duF0CWqvxs7g9ppmhxww5kfD3w/DzcRrvnUPkzdI9d/R3US1UrcNAi/vRzWvqTd4MG4m4SHoY3LmF/FKEGQgdhUm/nNXOLTsuZlTknHM+MTTFAoAAsAAAOwDQV0nE3d3BNSGMqSg8VUiWWmBjLEBRc1TmorUUacpu0UbzY2BMSa+MdT+Ariq1M7PSoUdlG3MJtTHph4mkkNgo9LHqUdpNTCDnLKjaUlFXZaRm4B7hUDHUAeS7Y/9RN/qy/8AyNXrU/wL5HnT/EzL4nYztdRIoBaeRNDmzyo62OvIGQm415VlKk3pfr6mqqpa26eh2XYjk+OMuYMAS3R6cb6d5yMP5vPQ6L6gqq6DsPsZgVzPmAYsek/T6DgEgcjdlJ5+L5qaovmxOquQyPYrqAQyFsjoCbmwLAjW3SNgRe3X19aVGSHtEcTYkg/bdIAKGBa4HxwNhy5SJ7Hmo2MuvvUHVj096DU2C4J6agFiSAWtqMMOfP8AYN7dLYvr70/gNqvfmOw2zZEnQkZkW9jm0UXlI0JzEgOq2tbS99BTjTkproDnFx7jJt35GV14uhWRQDmsOgyRdfUrtftNuyk6DfP3yDbLp75khtkyZls4CLJnt0r5S6krfsIuLd/XVbKXUW0XQnbJwhhiSM26ItcX179es1pTjljYznLNK5LrQkfBMyMGRirDkRzFJpNWZrB2Rrdl76EWE6X/AHltf0ry9XqrkqYTws6I1epoYdpYbEC2dGv5LaH1GuWVKceKNFNMi4jdtecMjR93jL6jyojVnHmRKjCXFECXZmLTksco7iVP23rRYh80YvCrkyM+JlT5TDTDvADD7DWirxIeHmiO214/Kzr/ABI4/CqVWHUzdGouQxtqQn9ovpNvvqs8eqJyS6Mr9pQYedomd1JicSJZ7WYcibHXzUmoytdhGU43SXHsC2rhocQoWQgqGVxZrdJeWoNOUYyVmKMpRd0dlnX5w9Yp3RNn0K+aOIuJOiXAKhri4B5gdlS3G97opKdrJOw068tfMCfupOpDqCo1HyCw7KmfxYnPmU/jaodaBosNUZZYXc7EvzUKP3iPuqHXXJGqwr5svcBuQBrI9+5R+JqHWkzWOHgu5ZtiMHgxYyRoey929kXP2VKhKXI1uloUG1P0hILjDxlz85+ivnCjU+m1bwwzf4mQ6nQxW1Nqy4hs0zljrYcgvcqjQffXfShGGiOacm+J7jF4o8w+6vGfE7h9AHku2P8A1E3+rL/8jV61P8C+R50/xMyuJ2ZNdyhIbNM6Nn62jATny6QsR3dlYypy1t3NVOOl+wWTBTtHiFZiS6yhOkMupbJbrWwIB/HnVZJtST5izQTTQx8JiQxCG0YCgKH1IV475SfFJQOOrz8iFkqJ2XAeaHPid8CnDuVLdKSNtXuCoiVWDcjowJuOemh5UZJp6BmjbUdi8LiC8hRyBdigzAC2SLJcfxCT105RndtCjKFlcbLhsVlcBrsWNjmsALuVZQNeRQEacuu3STjUsx5qd0ScBDOJLyMSpElxcEXzIY7Dq0z/AGd1XCM07smbjbQs62MhUAKgBUAcoNY8B60FDxSGTsLtGVPEkYek/caiUIviik2WkG9E68yG84rF4eDKzsmx74P5Ua+gmoeGXUamw43tQ+NFf0j3VDw3craDTt7DN42HHsqfwqd2fUNp2GNtPBHnhh7Ce+lu8uo84M7QwH1b/Yn5qN3fVBnG/rfAjlhf9kfvo3d9UG07C+EuFXxcKPZQU937hn7DG33VfEwwH8wH3LT2C6izvoRJ9/pvJijHnzH7iKewh3FmZV4rfTFtykVP4UX/AJXqtnBchZmUmN2tPL8pNIw7CzW9m9qtJLghMr7VSEcFaIhjuqtomcj3eF7AeYfdXivid5JVr0gMJtDF4ISyB8M5YO4Y521bMbm2brNdcdrZWkPdYvUB4ZgPqr/1G/PVf1fEG5xF4ZgPqr/1G/PR/V8QbnEXhmA+qv8A1G/PR/V8QbnEXhmA+qv/AFG/PR/V8QbnEXhmA+qv/Ub89H9XxBucReGYD6q/9Rvz0f1fEG5xF4ZgPqr/ANRvz0f1fEG5xF4ZgPqr/wBRvz0f1fEG5xF4ZgPqr/1G/PR/V8QbnEk7NOBmlWMYZlLEi5ke3In5/db01MpVYq9xSwsUrmg+CuE+i/3yfmrLeKnUy2MOhjd7NljDzWRbRsoK6k2I0YXOvf6a7cPUzx14mc4ZXpwKha3IHikMItIYzGYkRRvIdQisxt2KCTb1VMpZU2NK7sQpNvRrhlxLBwjBTawLdI2GgNvtrN1UoZ3wKUXexbCrECxmKWJGkkNlUXY2JsPMNTUSaSuxoJFIGUMOTAEeYi4pcdSjjUCAuaQAMwIBBBB1BGoPmNIAT0wI70AQMNjFlz5b9B2Q37Rzt3VClcGrDmqiRppoBorVEMk4HCtK6xrzYhR6ev0c60zKKzMm2Z2R7cBavGO0JA+uXrtf8KAPMdrfLzf6sv8Ae1d8Pwo7I/hRkBisQkkhs5H/AJGQEMwbLIoTQDo2W5Fj0xy5VleSb8yLtMP+s57HoAkIxW0c1pCDINCbcOwVTYg3zWB1Bp55DzMA225hIE6A56mOUFxdwtlv0MxSwzc9T2UtpK9hZ3c620cQDdkN1V7ZY5SGJTDsoyZtTd3W99MpOliKM0gzM6+PxK5yFDG2bxJbMVgjbLGC11uxYefqJvTzSC8guE2xI/HPRPDvkVEkLfKOoJuQHHRHIjr5URm3cak9RkW1MSdeFoAt1yOCzFpxoS1l+TQ2sfH58jRnl0DNImbBlkYStITrIuW6ugtwIr5Vc3AzZvTeqg273HFvmWlaFnVkKkMpsykEHsIIINFr6CfA9G3e3gTEqASFlA6S9vevaPurjqUnF9jllCxL2zstMRHkbnzU9hqIycXdGbSfE852tsmXDH4xSV6nGo9PZXdTxUZaS0MZU2uBDRgdQb10XuZhVoGQ9uws+GmVBdmjcAdpKnSs6qbg0io8THz7RSfCYfBxZmmvErrlYZcgsxJIta/2c7VxualCMFxNbWbZ3a8z5cdMs0qmHEKsYV2Cg5lU3XkdOrlSm3aUr8GNckLeDGmTw3i4hkMeRI4QwCsDbMSnl3591+yipK+a78gS4BsZtCfiPGs3CEMMPD6cca6xgl3zg8QX0t1WocpXsnawJIsMNNPNinQzlFSPDyMqZSpYopZQ3zSSb256VacnK1+gtEiqw+NlZZo5ZpDIYJZAUaFo2Cm90Ki66aW7CeRtUKUndNjaFDjETCQKJ5LsQCEkjXKQguhcj4tRobc9aFJKC1C2pHgxskiYcNK+uIkhJD2LLZbXYeMdTrSUm0teYWByO+UoxkaJMSyvqxbh9QJGpHP/ALajW1uVwLDd+PKZwFZVLhkzBhcEaeNqeQq6XMmXIs2rYzGmqQEnZ+zpJ2yxoWP2DzmlKtGAKDZ6XuruuuGGd+lKRz7O4VyVKsp8eBrGCiWu19qxYZM8rWHUPKY9ijr+4ddRGDk7I0jFy4FLuVtZsViMRI2gyxhV+aoZ7DvPWTW1aChFI0qRypIze1/l5v8AVl/vatofhRvH8KM1Ntp1/ZrbiSxgl7D4skakiwLdQ15HzVLm0TmYzEbwFEZiq3DOuS7Zujn0bSwYhQR5+vrTqWVwc9CJFtGTi9Ik2dgNF5CfEra+W9sqKPR65zO5OZ3DrvDISq8NATluS5AAZIWubgcuKR3lRprpW0fQedjsZtl4nnLWZVcIictBCJGsQNSc3WerQdo5tNjcmrjjtZrjKI1BnMbgk5gAJQM+nRLZFIP7w9JnfIMxY7JxpmjDkAG5BANxcc7NybzjSrhLMrlRd0TKsoVADX5ULiJ8DkbEEEGxHIjqqmSafZW90qWEo4g7eTevr9Nc86CfAzdNM02E29h5hbMBfyXFvv0NYSpSRm4NEPaG5+Gm6SXjY+VGdPVyqYzlHgzNxT4lDitzMSnyUiSjsbon3VvHFSXHUh01yKqfA4mP5TDSW7V6Q+ytVio80S6bIfhqA9IMp68ykH01arU3zFlkLiwMCDwyCbkECxPaQRrTvB9A1OyYeByWZYmJGUkhCSvYSeY7qHBPWwJncRgIZCpeKNyvillU281xpScE+KGmP8HQMWCKGYAMwAuQOQJ5kCllC5GiwcUdykaITzyqov57DWkopcEFwJgiAsFjAve1ltftt20ZewXGPInav2UaIALTA8tfMDUucVzHZkjD7Knl+Tgkbvym3r5VDqxDKy3we4eKfx8sY7zc+oVDr9EPIaPZ36P4E1lZpD2clrN1JS5lqKRPxO3cDg1y8SNbeRH0j6Qt7em1CpyZahJmR2z+kl2uuFjyfvyWLehB0R6SfNW0aK5mkaS5mNmxkkzl5XZ2PMsb+gdg7hpXTFJcDZK3A9C/RZ4038Mf3tWGJ4Iyrci1xm5peR34wGZ2a2Q6ZmJtfN31mq9lawlVsrWA/Ahvpx7B/NVbfsPbdjvwIb6cewfzUbfsG27C+BDfTj2D+ajb9g23YDN+j8OQWkRivikxXI5HQltOQ9VJ1k+Qtqugb4EN9OPYP5qe37D23YXwIb6cewfzUbfsG27HPgO3049g/mo2/YNt2F8Bz9OPYP5qNv2DbdhfAc/Tj2D+ajb9g23YhbY3UaGF5OKGy2NstvKAOuY8r39FVCtmlaw1Vu7WM0tdBYVaQBVpCJeGxsieI7DzGpcU+INFth95p15kN5x+NZujEjIiwi3uPlR+o1DodxbNBjvNA/jxn0gH76jYyFsmAfEbOfxoU9hR91LZSFs2BbZ+y28hR5uKPupbOXQWzkCOwtlnrt/NJ+NPLMWzfQad3tl/P/3tRap3DZvoc/Ueyh5X+9/woyz7hs30O+CbIXqB/rGjZzHs5dBwx2yk8WJT/wDrJ/uo2Mh7OR34ZYSP5PDt6FjX7jT2T6j2b6kXE/pEbyIAO9nJ+wAffVbJdR7NdSmxu/eLbxWSP+FB/wA708kVyHkiZzaG1Z5vlZpHHYWNvZ5Va04D4cCtNNDGGtEUgsNWij0r9Fim856rRj7WrnxPBGNbkeg1yGAqAFQAqAFQAqAFQAqAFQAqABYqIOjKwuGBBHaDoaadnca4nl219lNh5MraqfEb5w9/aK74TUkdKdyKtUMKtIQQUgCLQAyeUIrMxsqgsT2AC5+yk3YCswO8OGmYLHMpY8lN1J69AwF9KhVIvgxKSZYtVjBmkAM0AMagAZpABkcC1yBfQXI1PYO2pENagAbUACakAB6AI70CAtVIYw1oikStn4dpHVEUszGwA6/+9tVdLVlHte6WxxhYQnNz0nI62PUO4DT7euuGrPM7nNUldmfTHYrGYmVIpDGqKWAuFVV480EZ6ILSO7YeRjdgqrkGVjmNZmZcLteXDQ4rjXnbCjMGUKrSxlM6lwLKrjpK1hY5cwAvlABJO8KKzKyyMw4jZUjYlVjEWfNYkEgyjQc+oG1ABotvwukjqSyR2zMBobgHQXvyIOoFwQRcUAMxu8cEXELkgRSCORrCykxRzdZ1GSVTpc89NKAIT71p4TFGL5JBi0AKtneaCeCLLEL9JRnlLG1rJmuACaAJ+O3hghdlkfLkvnY+KnxZlsx6ugpb1douAR8LvCGxHCdWQNwljDIwYu8eIlbNrYDJAbdhuDroAC2wWKWWNZEvlcBhfTQ91AB6AOGgCHjcGkqlJFDKeo/eD1HvFVGTTui07GP2nuo6XMJzr802zD8G+w91dMayfE1U1zKLKQSCCCOYIII84Oora5Q8UgCLQBW7zPbCYg/+1IPWpH41FT8LJlwMVsxWlkwMLokQRVmR+bSi+YAG2l8p0PZ5r88dWkzNa2RMfeHFO0jxK7KkpQRLCzhlUjNmlGqtY3tVbST1RWZhdobdxCtiWXh8PDvGCGU5mDEC1wbDr1oc5a25A5PUcN4JYnkWdY2tAJ1yZha5ACEkm+rDXup7Rp6hma4g8FvBM186KQYncFY5lCMqFgrF9GBtzBpKowUmCh23iW4GkPx4bJo/RKkZi2uvmHr7Vnk7dwzPQh43aDzJAxCiRMVw9L5SwtY2521pOTdvmJu9vmGxW3ZohMj5GdGjUMAQLOCblb9Vu3rpubV0NyaOYnHYlIpi1xlCMjlUVtXAYFQSLWvY0nKVmF3YtNnq+S7vnLWbkAACB0QB1VpG9tSohHpjI70CAtVIaL/Yu5uJxFiV4UfznBuR+6nM+mw76bqKI3JI9M3e3chwi2jF2PjO3jHu7h3CuedRy4mUptl/GLVkZsym0NzmMzTYaYRFhJzEwKl2LsA0MsZZDIzPlbMQzsVZbkUCLjD7CXgzRzM0pxGbjv4pbMgSy5T8WoQBVANwBe5N2IACbdtWlD55AOHMj5XdWYymG5JUjqh84JuLUAEm3agbNcPZkEZCu6jhhXVUGUjQcRiOw5SOQsABm3Qwz583EJkEokbiPdxLHDHICb8iuHi5csumhIIBIm3cgYqSpzJxihzNdTNOk7sD1HiRqR2WtyJFADju/CS5YMwlDCVWYsJAylDnB59E5fMFHkiwAw7twkhiZS4ZGDmRywKJJGtjf5k0intzE89aALDAYNYY0ijuERQq3JJsBYXY6nzmgCRQAqAGsKAGFaZVyLjMBHKLSIG7LjUeY8x6Kak1wGpNFJit0kPycjL3MMw9HI+smtVWfMtVOpVz7u4hOSq/8LD7mt+NaKrFlKSKnaWzSyNHNE4RhZrq4BH8Q09Rqm4yVh6Mq5NkQOIQB8hbhFWN1AtYXB18Uc78qHBadgcSPLu3CZDIOIuZs7KsjqrNe9yoPO9Ts43uLKrjcRu/E6zqS/x7Kz2I5q2YZdNB66HTTv3DKhSbEiaRnbMc0XBKkixTTsF76c70ZFe4ZVcBhtgqgI4szLkZArPdVVhbogADlyve1JU7Aoii2JGvBsW+IzZLkeVzzaa/ZRkSt2DKtALbAhK5SGI4hl8YjpkW5i2lLZoMqHRbIhVGXJcObvmJYsRyuTrpQoJKwZUDj2TAgYCNQGFmvc3HYSTe3dQoLoCiibh8IzACKNmAsAEUm1vMKq1irWLHD7p4qT9nkHa5A+wXP2VOZdSbouMF+j0c5pif3Yxb/c3uqXUXInOjUbL3dw8GscShvnHpN7R1HoqHNslybLhEqCQ6JQK4SkIVACoAVACoAVACoAVACoAVACoAVACoA4RQBwrQA0rQM5lpgctQO5HxGCjfx40b+JVP3impNcBqTRCk3fw5/YqP4br/AGkVW0l1HnfUjPurhz5LDzSSfixp7WQ9owTbowdsg/mH4intWPaMGdz4fnS+0v5aNqw2jF8D4O2T2h+C0bVhtGOG6OG61c+d3/AijasW0YaPdnDD9iD5yzf3E0tpIM7JcGyoU8SGNfMij7bUs76icm+ZL4dSSOEdAD1jpBcIsdArhAtIQ6gBUAf/2Q=="/>
          <p:cNvSpPr>
            <a:spLocks noChangeAspect="1" noChangeArrowheads="1"/>
          </p:cNvSpPr>
          <p:nvPr/>
        </p:nvSpPr>
        <p:spPr bwMode="auto">
          <a:xfrm>
            <a:off x="307975" y="-2689225"/>
            <a:ext cx="80676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8" name="Picture 6" descr="https://www2.palomar.edu/pages/testwritingstrategies/files/2015/04/Blooms_Taxonomy_pyramid_cake-style-use-with-permis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2936"/>
            <a:ext cx="4033838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50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839338" y="2489808"/>
            <a:ext cx="1312451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99487" y="2879939"/>
            <a:ext cx="79215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13838" y="1925833"/>
            <a:ext cx="79215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06296" y="3834045"/>
            <a:ext cx="79215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12060" y="1942243"/>
            <a:ext cx="79215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12060" y="3834045"/>
            <a:ext cx="79215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2800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66887" y="1268760"/>
            <a:ext cx="3687311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3789983" y="2740215"/>
            <a:ext cx="349970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3782441" y="3618604"/>
            <a:ext cx="357512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4775632" y="3694321"/>
            <a:ext cx="376157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4775632" y="2636914"/>
            <a:ext cx="376157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15935" y="3095384"/>
            <a:ext cx="841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15769" y="2141278"/>
            <a:ext cx="87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RRN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7764" y="4073656"/>
            <a:ext cx="589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13528" y="2157688"/>
            <a:ext cx="108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PLA</a:t>
            </a:r>
            <a:endParaRPr lang="en-CA" sz="40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3580" y="4049490"/>
            <a:ext cx="122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ACDR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02424" y="2047194"/>
            <a:ext cx="589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CF</a:t>
            </a:r>
            <a:endParaRPr lang="en-CA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66694" y="2993729"/>
            <a:ext cx="3700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Standards/Communication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72475" y="3226420"/>
            <a:ext cx="189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Security Protocols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455930" y="3464654"/>
            <a:ext cx="2481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Distributed Architecture</a:t>
            </a:r>
            <a:endParaRPr lang="en-CA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507781" y="2123677"/>
            <a:ext cx="2166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Representation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589959" y="2462651"/>
            <a:ext cx="22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Prototype Repository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84199" y="1327460"/>
            <a:ext cx="2470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  <a:latin typeface="+mj-lt"/>
              </a:rPr>
              <a:t>D</a:t>
            </a:r>
            <a:r>
              <a:rPr lang="en-CA" b="1" i="1" dirty="0">
                <a:solidFill>
                  <a:srgbClr val="0070C0"/>
                </a:solidFill>
                <a:latin typeface="+mj-lt"/>
              </a:rPr>
              <a:t>ata, Information Retrieval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93074" y="1683442"/>
            <a:ext cx="2466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Cleansing/Filtering/Profiling/Processing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09745" y="4869161"/>
            <a:ext cx="3621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Access to Network Storage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19550" y="4586163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synchronization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34369" y="5159614"/>
            <a:ext cx="329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Cloud Storage and Management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953831" y="3002469"/>
            <a:ext cx="1465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Data Capture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53832" y="3218493"/>
            <a:ext cx="189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Security Protocols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953832" y="3417320"/>
            <a:ext cx="2613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Personal Learning Record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295545" y="1237523"/>
            <a:ext cx="20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Management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802743" y="1597505"/>
            <a:ext cx="3189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Search/Recommendation Layer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99655" y="1901677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Learning activity sequencing/modeling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802744" y="5025921"/>
            <a:ext cx="3119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Performance Trends Algorithm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89080" y="5298113"/>
            <a:ext cx="270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Competence Development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568511" y="5639747"/>
            <a:ext cx="2438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+mj-lt"/>
              </a:rPr>
              <a:t>Automated Assessment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52" y="165448"/>
            <a:ext cx="7886700" cy="13255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LPSS </a:t>
            </a:r>
            <a:r>
              <a:rPr lang="en-CA" sz="4000" dirty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427179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Resource Repository </a:t>
            </a:r>
            <a:r>
              <a:rPr lang="en-CA" sz="4000" dirty="0" smtClean="0"/>
              <a:t>Network (RRN)</a:t>
            </a:r>
            <a:endParaRPr lang="en-CA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14450" y="5791200"/>
            <a:ext cx="6172200" cy="91440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Assemble resources from multiple locations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1" y="1512841"/>
            <a:ext cx="5182790" cy="39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094" y="1825626"/>
            <a:ext cx="4714875" cy="4746624"/>
          </a:xfrm>
        </p:spPr>
        <p:txBody>
          <a:bodyPr>
            <a:normAutofit fontScale="85000" lnSpcReduction="20000"/>
          </a:bodyPr>
          <a:lstStyle/>
          <a:p>
            <a:r>
              <a:rPr lang="en-CA" sz="3900" dirty="0" smtClean="0">
                <a:latin typeface="+mj-lt"/>
              </a:rPr>
              <a:t>Manage </a:t>
            </a:r>
            <a:r>
              <a:rPr lang="en-CA" sz="3900" dirty="0">
                <a:latin typeface="+mj-lt"/>
              </a:rPr>
              <a:t>and discover list of sources and resources</a:t>
            </a:r>
          </a:p>
          <a:p>
            <a:r>
              <a:rPr lang="en-CA" sz="3900" dirty="0" smtClean="0">
                <a:latin typeface="+mj-lt"/>
              </a:rPr>
              <a:t>Maintain </a:t>
            </a:r>
            <a:r>
              <a:rPr lang="en-CA" sz="3900" dirty="0">
                <a:latin typeface="+mj-lt"/>
              </a:rPr>
              <a:t>authentication and credentials </a:t>
            </a:r>
          </a:p>
          <a:p>
            <a:r>
              <a:rPr lang="en-CA" sz="3900" dirty="0" smtClean="0">
                <a:latin typeface="+mj-lt"/>
              </a:rPr>
              <a:t>Support </a:t>
            </a:r>
            <a:r>
              <a:rPr lang="en-CA" sz="3900" dirty="0">
                <a:latin typeface="+mj-lt"/>
              </a:rPr>
              <a:t>APIs and metadata standards</a:t>
            </a:r>
          </a:p>
          <a:p>
            <a:r>
              <a:rPr lang="en-CA" sz="3900" dirty="0" smtClean="0">
                <a:latin typeface="+mj-lt"/>
              </a:rPr>
              <a:t>Gather</a:t>
            </a:r>
            <a:r>
              <a:rPr lang="en-CA" sz="3900" dirty="0">
                <a:latin typeface="+mj-lt"/>
              </a:rPr>
              <a:t>, analyze and sort resources and/or metadata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71" y="1825626"/>
            <a:ext cx="2418710" cy="300240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 fontScale="90000"/>
          </a:bodyPr>
          <a:lstStyle/>
          <a:p>
            <a:r>
              <a:rPr lang="en-CA" sz="4000" dirty="0"/>
              <a:t>Resource Repository Network</a:t>
            </a:r>
          </a:p>
        </p:txBody>
      </p:sp>
    </p:spTree>
    <p:extLst>
      <p:ext uri="{BB962C8B-B14F-4D97-AF65-F5344CB8AC3E}">
        <p14:creationId xmlns:p14="http://schemas.microsoft.com/office/powerpoint/2010/main" val="9707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609975" y="2827314"/>
            <a:ext cx="1266825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6129340" y="1832113"/>
            <a:ext cx="1678781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390949" y="1758952"/>
            <a:ext cx="1538585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3505498" y="1690689"/>
            <a:ext cx="1285875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RRN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2514600" y="2476500"/>
            <a:ext cx="1076325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2590800" y="3340100"/>
            <a:ext cx="9525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2514600" y="3911600"/>
            <a:ext cx="100965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2514600" y="4229100"/>
            <a:ext cx="1076325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2514600" y="4508500"/>
            <a:ext cx="1076325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2514600" y="5422900"/>
            <a:ext cx="100965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4876800" y="2324100"/>
            <a:ext cx="1076325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4905375" y="3708400"/>
            <a:ext cx="923925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4876800" y="3048000"/>
            <a:ext cx="1076325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4905375" y="4102100"/>
            <a:ext cx="104775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4905375" y="4419600"/>
            <a:ext cx="104775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71612" y="2144286"/>
            <a:ext cx="15954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769519" y="3249882"/>
            <a:ext cx="976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07919" y="1837472"/>
            <a:ext cx="1485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257675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18917" y="5972098"/>
            <a:ext cx="1126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4905376" y="4699002"/>
            <a:ext cx="207169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5129211" y="4673314"/>
            <a:ext cx="919164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5588793" y="6400226"/>
            <a:ext cx="4595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4905375" y="4699000"/>
            <a:ext cx="103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267450" y="623771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800850" y="5930902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61780" y="1800363"/>
            <a:ext cx="148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162425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952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572" y="1600200"/>
            <a:ext cx="3696428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dirty="0"/>
              <a:t>Synchronized cloud data services (including </a:t>
            </a:r>
            <a:r>
              <a:rPr lang="en-CA" dirty="0" err="1"/>
              <a:t>Owncloud</a:t>
            </a:r>
            <a:r>
              <a:rPr lang="en-CA" dirty="0"/>
              <a:t>) to support data portability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48" y="3351943"/>
            <a:ext cx="3258033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391" y="2177900"/>
            <a:ext cx="2819571" cy="439544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Cloud</a:t>
            </a:r>
          </a:p>
        </p:txBody>
      </p:sp>
    </p:spTree>
    <p:extLst>
      <p:ext uri="{BB962C8B-B14F-4D97-AF65-F5344CB8AC3E}">
        <p14:creationId xmlns:p14="http://schemas.microsoft.com/office/powerpoint/2010/main" val="39387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1" y="1682750"/>
            <a:ext cx="4850606" cy="4351338"/>
          </a:xfrm>
        </p:spPr>
        <p:txBody>
          <a:bodyPr>
            <a:noAutofit/>
          </a:bodyPr>
          <a:lstStyle/>
          <a:p>
            <a:r>
              <a:rPr lang="en-CA" sz="3600" dirty="0" smtClean="0">
                <a:latin typeface="+mj-lt"/>
              </a:rPr>
              <a:t>Manage </a:t>
            </a:r>
            <a:r>
              <a:rPr lang="en-CA" sz="3600" dirty="0">
                <a:latin typeface="+mj-lt"/>
              </a:rPr>
              <a:t>list of local and remote storage systems</a:t>
            </a:r>
          </a:p>
          <a:p>
            <a:r>
              <a:rPr lang="en-CA" sz="3600" dirty="0" smtClean="0">
                <a:latin typeface="+mj-lt"/>
              </a:rPr>
              <a:t>Maintain </a:t>
            </a:r>
            <a:r>
              <a:rPr lang="en-CA" sz="3600" dirty="0">
                <a:latin typeface="+mj-lt"/>
              </a:rPr>
              <a:t>security, encryption, authentication and credentials </a:t>
            </a:r>
          </a:p>
          <a:p>
            <a:r>
              <a:rPr lang="en-CA" sz="3600" dirty="0" smtClean="0">
                <a:latin typeface="+mj-lt"/>
              </a:rPr>
              <a:t>Include </a:t>
            </a:r>
            <a:r>
              <a:rPr lang="en-CA" sz="3600" dirty="0">
                <a:latin typeface="+mj-lt"/>
              </a:rPr>
              <a:t>local or personal device storage</a:t>
            </a:r>
          </a:p>
          <a:p>
            <a:r>
              <a:rPr lang="en-CA" sz="3600" dirty="0" smtClean="0">
                <a:latin typeface="+mj-lt"/>
              </a:rPr>
              <a:t>Manage </a:t>
            </a:r>
            <a:r>
              <a:rPr lang="en-CA" sz="3600" dirty="0">
                <a:latin typeface="+mj-lt"/>
              </a:rPr>
              <a:t>and synchronize resource sets and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02" y="1825626"/>
            <a:ext cx="1949765" cy="22807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Cloud</a:t>
            </a:r>
          </a:p>
        </p:txBody>
      </p:sp>
    </p:spTree>
    <p:extLst>
      <p:ext uri="{BB962C8B-B14F-4D97-AF65-F5344CB8AC3E}">
        <p14:creationId xmlns:p14="http://schemas.microsoft.com/office/powerpoint/2010/main" val="16183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375" y="1905919"/>
            <a:ext cx="4539394" cy="1412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Projection of learning services into multiple platforms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90" y="3237875"/>
            <a:ext cx="4199822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328" y="1905921"/>
            <a:ext cx="1809359" cy="4752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</p:spTree>
    <p:extLst>
      <p:ext uri="{BB962C8B-B14F-4D97-AF65-F5344CB8AC3E}">
        <p14:creationId xmlns:p14="http://schemas.microsoft.com/office/powerpoint/2010/main" val="29793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644" y="1834640"/>
            <a:ext cx="3993356" cy="4794632"/>
          </a:xfrm>
        </p:spPr>
        <p:txBody>
          <a:bodyPr>
            <a:normAutofit fontScale="77500" lnSpcReduction="20000"/>
          </a:bodyPr>
          <a:lstStyle/>
          <a:p>
            <a:r>
              <a:rPr lang="en-CA" sz="3500" dirty="0" smtClean="0">
                <a:latin typeface="+mj-lt"/>
              </a:rPr>
              <a:t>Collect </a:t>
            </a:r>
            <a:r>
              <a:rPr lang="en-CA" sz="3500" dirty="0">
                <a:latin typeface="+mj-lt"/>
              </a:rPr>
              <a:t>contextual information for system</a:t>
            </a:r>
          </a:p>
          <a:p>
            <a:r>
              <a:rPr lang="en-CA" sz="3500" dirty="0" smtClean="0">
                <a:latin typeface="+mj-lt"/>
              </a:rPr>
              <a:t>Display </a:t>
            </a:r>
            <a:r>
              <a:rPr lang="en-CA" sz="3500" dirty="0">
                <a:latin typeface="+mj-lt"/>
              </a:rPr>
              <a:t>resources of various formats, including SCORM, LTI, etc.</a:t>
            </a:r>
          </a:p>
          <a:p>
            <a:r>
              <a:rPr lang="en-CA" sz="3500" dirty="0" smtClean="0">
                <a:latin typeface="+mj-lt"/>
              </a:rPr>
              <a:t>Support </a:t>
            </a:r>
            <a:r>
              <a:rPr lang="en-CA" sz="3500" dirty="0">
                <a:latin typeface="+mj-lt"/>
              </a:rPr>
              <a:t>(</a:t>
            </a:r>
            <a:r>
              <a:rPr lang="en-CA" sz="3500" dirty="0" err="1">
                <a:latin typeface="+mj-lt"/>
              </a:rPr>
              <a:t>scaffolded</a:t>
            </a:r>
            <a:r>
              <a:rPr lang="en-CA" sz="3500" dirty="0">
                <a:latin typeface="+mj-lt"/>
              </a:rPr>
              <a:t>) authoring environments</a:t>
            </a:r>
          </a:p>
          <a:p>
            <a:r>
              <a:rPr lang="en-CA" sz="3500" dirty="0" smtClean="0">
                <a:latin typeface="+mj-lt"/>
              </a:rPr>
              <a:t>Project </a:t>
            </a:r>
            <a:r>
              <a:rPr lang="en-CA" sz="3500" dirty="0">
                <a:latin typeface="+mj-lt"/>
              </a:rPr>
              <a:t>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894" y="1690688"/>
            <a:ext cx="2934081" cy="372861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</p:spTree>
    <p:extLst>
      <p:ext uri="{BB962C8B-B14F-4D97-AF65-F5344CB8AC3E}">
        <p14:creationId xmlns:p14="http://schemas.microsoft.com/office/powerpoint/2010/main" val="419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PLA: Collecting </a:t>
            </a:r>
            <a:r>
              <a:rPr lang="en-CA" dirty="0" err="1" smtClean="0"/>
              <a:t>xAPI</a:t>
            </a:r>
            <a:r>
              <a:rPr lang="en-CA" dirty="0" smtClean="0"/>
              <a:t> from Med Sims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9" y="1686441"/>
            <a:ext cx="5180429" cy="385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4488" y="5607735"/>
            <a:ext cx="541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https://www.flickr.com/photos/stephen_downes/15710336207/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4489" y="5977067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http://www.nrc-cnrc.gc.ca/eng/rd/medical/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633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10" y="1607274"/>
            <a:ext cx="2293496" cy="2061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29" y="3633410"/>
            <a:ext cx="2522564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06" y="1689685"/>
            <a:ext cx="2731255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999" y="3744928"/>
            <a:ext cx="1982882" cy="2738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4560" y="598286"/>
            <a:ext cx="8600858" cy="868362"/>
          </a:xfrm>
        </p:spPr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29809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Some Core Concepts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002060"/>
                </a:solidFill>
              </a:rPr>
              <a:t>The ‘process’ of learning – learning step-by-step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For example, Gagne’s nine events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Pre-requisites – “ learners acquire prerequisite skills before attempting superordinate’s ones”</a:t>
            </a:r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Yes, I’m still citing Wikipedia:</a:t>
            </a:r>
          </a:p>
          <a:p>
            <a:r>
              <a:rPr lang="en-CA" sz="1200" dirty="0" smtClean="0">
                <a:hlinkClick r:id="rId2"/>
              </a:rPr>
              <a:t>https://en.wikipedia.org/wiki/Instructional_design</a:t>
            </a:r>
            <a:r>
              <a:rPr lang="en-CA" sz="1600" dirty="0" smtClean="0"/>
              <a:t> </a:t>
            </a:r>
            <a:endParaRPr lang="en-CA" sz="1600" dirty="0"/>
          </a:p>
        </p:txBody>
      </p:sp>
      <p:pic>
        <p:nvPicPr>
          <p:cNvPr id="4098" name="Picture 2" descr="Dick Care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82320"/>
            <a:ext cx="7578552" cy="24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5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681" y="1825627"/>
            <a:ext cx="4350544" cy="4575175"/>
          </a:xfrm>
        </p:spPr>
        <p:txBody>
          <a:bodyPr>
            <a:normAutofit fontScale="85000" lnSpcReduction="10000"/>
          </a:bodyPr>
          <a:lstStyle/>
          <a:p>
            <a:r>
              <a:rPr lang="en-CA" sz="3600" dirty="0" smtClean="0">
                <a:latin typeface="Calibri" panose="020F0502020204030204" pitchFamily="34" charset="0"/>
              </a:rPr>
              <a:t>Import </a:t>
            </a:r>
            <a:r>
              <a:rPr lang="en-CA" sz="3600" dirty="0">
                <a:latin typeface="Calibri" panose="020F0502020204030204" pitchFamily="34" charset="0"/>
              </a:rPr>
              <a:t>or create competency definitions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Analyze </a:t>
            </a:r>
            <a:r>
              <a:rPr lang="en-CA" sz="3600" dirty="0">
                <a:latin typeface="Calibri" panose="020F0502020204030204" pitchFamily="34" charset="0"/>
              </a:rPr>
              <a:t>interactions for skills and learning gaps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Support </a:t>
            </a:r>
            <a:r>
              <a:rPr lang="en-CA" sz="3600" dirty="0">
                <a:latin typeface="Calibri" panose="020F0502020204030204" pitchFamily="34" charset="0"/>
              </a:rPr>
              <a:t>development of learning plans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Provide </a:t>
            </a:r>
            <a:r>
              <a:rPr lang="en-CA" sz="3600" dirty="0">
                <a:latin typeface="Calibri" panose="020F0502020204030204" pitchFamily="34" charset="0"/>
              </a:rPr>
              <a:t>resource and service  </a:t>
            </a:r>
            <a:r>
              <a:rPr lang="en-CA" sz="3600" dirty="0" smtClean="0">
                <a:latin typeface="Calibri" panose="020F0502020204030204" pitchFamily="34" charset="0"/>
              </a:rPr>
              <a:t>recommendations</a:t>
            </a:r>
            <a:endParaRPr lang="en-CA"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1825627"/>
            <a:ext cx="2702859" cy="36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71" y="1643528"/>
            <a:ext cx="2793206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643527"/>
            <a:ext cx="3700463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7927" y="6186953"/>
            <a:ext cx="5838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38261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3590925" y="4533900"/>
            <a:ext cx="2257425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48659" y="3549651"/>
            <a:ext cx="1171575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4448175" y="2540000"/>
            <a:ext cx="271463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21117" y="4268003"/>
            <a:ext cx="265309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10409" y="2905341"/>
            <a:ext cx="247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5625" y="1816102"/>
            <a:ext cx="3000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2698057"/>
            <a:ext cx="2381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86425" y="1491787"/>
            <a:ext cx="1000125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77050" y="1168621"/>
            <a:ext cx="112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4348858" y="4896536"/>
            <a:ext cx="1337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0685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8648" y="1825626"/>
            <a:ext cx="5480971" cy="4699719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 smtClean="0">
                <a:latin typeface="+mj-lt"/>
              </a:rPr>
              <a:t>Collect </a:t>
            </a:r>
            <a:r>
              <a:rPr lang="en-CA" sz="3200" dirty="0">
                <a:latin typeface="+mj-lt"/>
              </a:rPr>
              <a:t>full record of interactions with all resources, external systems </a:t>
            </a:r>
          </a:p>
          <a:p>
            <a:r>
              <a:rPr lang="en-CA" sz="3200" dirty="0" smtClean="0">
                <a:latin typeface="+mj-lt"/>
              </a:rPr>
              <a:t>Support </a:t>
            </a:r>
            <a:r>
              <a:rPr lang="en-CA" sz="3200" dirty="0">
                <a:latin typeface="+mj-lt"/>
              </a:rPr>
              <a:t>learning activity data exchange formats (</a:t>
            </a:r>
            <a:r>
              <a:rPr lang="en-CA" sz="3200" dirty="0" err="1">
                <a:latin typeface="+mj-lt"/>
              </a:rPr>
              <a:t>eg</a:t>
            </a:r>
            <a:r>
              <a:rPr lang="en-CA" sz="3200" dirty="0">
                <a:latin typeface="+mj-lt"/>
              </a:rPr>
              <a:t>. </a:t>
            </a:r>
            <a:r>
              <a:rPr lang="en-CA" sz="3200" dirty="0" err="1">
                <a:latin typeface="+mj-lt"/>
              </a:rPr>
              <a:t>xAPI</a:t>
            </a:r>
            <a:r>
              <a:rPr lang="en-CA" sz="3200" dirty="0">
                <a:latin typeface="+mj-lt"/>
              </a:rPr>
              <a:t>)</a:t>
            </a:r>
          </a:p>
          <a:p>
            <a:r>
              <a:rPr lang="en-CA" sz="3200" dirty="0" smtClean="0">
                <a:latin typeface="+mj-lt"/>
              </a:rPr>
              <a:t>Collect </a:t>
            </a:r>
            <a:r>
              <a:rPr lang="en-CA" sz="3200" dirty="0">
                <a:latin typeface="+mj-lt"/>
              </a:rPr>
              <a:t>and present a person’s personal portfolio</a:t>
            </a:r>
          </a:p>
          <a:p>
            <a:r>
              <a:rPr lang="en-CA" sz="3200" dirty="0" smtClean="0">
                <a:latin typeface="+mj-lt"/>
              </a:rPr>
              <a:t>Display </a:t>
            </a:r>
            <a:r>
              <a:rPr lang="en-CA" sz="3200" dirty="0">
                <a:latin typeface="+mj-lt"/>
              </a:rPr>
              <a:t>certifications and credentials (</a:t>
            </a:r>
            <a:r>
              <a:rPr lang="en-CA" sz="3200" dirty="0" err="1">
                <a:latin typeface="+mj-lt"/>
              </a:rPr>
              <a:t>eg</a:t>
            </a:r>
            <a:r>
              <a:rPr lang="en-CA" sz="3200" dirty="0">
                <a:latin typeface="+mj-lt"/>
              </a:rPr>
              <a:t>. badges)</a:t>
            </a:r>
          </a:p>
          <a:p>
            <a:r>
              <a:rPr lang="en-CA" sz="3200" dirty="0" smtClean="0">
                <a:latin typeface="+mj-lt"/>
              </a:rPr>
              <a:t>Maintain </a:t>
            </a:r>
            <a:r>
              <a:rPr lang="en-CA" sz="3200" dirty="0">
                <a:latin typeface="+mj-lt"/>
              </a:rPr>
              <a:t>3</a:t>
            </a:r>
            <a:r>
              <a:rPr lang="en-CA" sz="3200" baseline="30000" dirty="0">
                <a:latin typeface="+mj-lt"/>
              </a:rPr>
              <a:t>rd</a:t>
            </a:r>
            <a:r>
              <a:rPr lang="en-CA" sz="3200" dirty="0">
                <a:latin typeface="+mj-lt"/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57" y="1981012"/>
            <a:ext cx="1049560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8" y="4991101"/>
            <a:ext cx="5915025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39" y="769361"/>
            <a:ext cx="4579144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More Core Concepts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002060"/>
                </a:solidFill>
              </a:rPr>
              <a:t>Instructional design process</a:t>
            </a:r>
            <a:endParaRPr lang="en-CA" sz="2000" dirty="0" smtClean="0">
              <a:solidFill>
                <a:srgbClr val="002060"/>
              </a:solidFill>
            </a:endParaRP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ADDIE - analysis, design, development, implementation, and evaluation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Double Loop – learners’ performance informs the design of the instructional process</a:t>
            </a:r>
          </a:p>
          <a:p>
            <a:pPr marL="457200" lvl="1" indent="0">
              <a:buNone/>
            </a:pPr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ADDIE: </a:t>
            </a:r>
            <a:r>
              <a:rPr lang="en-CA" sz="1200" dirty="0" smtClean="0">
                <a:hlinkClick r:id="rId2"/>
              </a:rPr>
              <a:t>http://educationaltechnology.net/the-addie-model-instructional-design/</a:t>
            </a:r>
            <a:r>
              <a:rPr lang="en-CA" sz="1200" dirty="0" smtClean="0"/>
              <a:t> </a:t>
            </a:r>
          </a:p>
          <a:p>
            <a:r>
              <a:rPr lang="en-CA" sz="1200" dirty="0" smtClean="0"/>
              <a:t>Double Loop from </a:t>
            </a:r>
            <a:r>
              <a:rPr lang="en-CA" sz="1200" dirty="0" err="1" smtClean="0"/>
              <a:t>Argyris</a:t>
            </a:r>
            <a:r>
              <a:rPr lang="en-CA" sz="1200" dirty="0" smtClean="0"/>
              <a:t> et al. 1985; see </a:t>
            </a:r>
            <a:r>
              <a:rPr lang="en-CA" sz="1200" dirty="0" smtClean="0">
                <a:hlinkClick r:id="rId3"/>
              </a:rPr>
              <a:t>http://infed.org/mobi/chris-argyris-theories-of-action-double-loop-learning-and-organizational-learning/</a:t>
            </a:r>
            <a:r>
              <a:rPr lang="en-CA" sz="1200" dirty="0" smtClean="0"/>
              <a:t> </a:t>
            </a:r>
            <a:endParaRPr lang="en-CA" sz="1600" dirty="0"/>
          </a:p>
        </p:txBody>
      </p:sp>
      <p:pic>
        <p:nvPicPr>
          <p:cNvPr id="1026" name="Picture 2" descr="https://loft.io/discourse/library/instruction/instruction/1150/double%20lo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74" y="3429000"/>
            <a:ext cx="5383188" cy="23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4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More Core Concepts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24" y="3356993"/>
            <a:ext cx="3960440" cy="2232248"/>
          </a:xfrm>
        </p:spPr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002060"/>
                </a:solidFill>
              </a:rPr>
              <a:t>Assessm</a:t>
            </a:r>
            <a:r>
              <a:rPr lang="en-CA" sz="2400" dirty="0" smtClean="0">
                <a:solidFill>
                  <a:srgbClr val="002060"/>
                </a:solidFill>
              </a:rPr>
              <a:t>ent and Evaluation</a:t>
            </a:r>
            <a:endParaRPr lang="en-CA" sz="2400" dirty="0" smtClean="0">
              <a:solidFill>
                <a:srgbClr val="002060"/>
              </a:solidFill>
            </a:endParaRP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Formative vs Summative assessment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Learning design assessment – Kirkpatrick’s scale</a:t>
            </a:r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7200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M</a:t>
            </a:r>
            <a:r>
              <a:rPr lang="en-CA" sz="1400" dirty="0" smtClean="0"/>
              <a:t>oore: </a:t>
            </a:r>
            <a:r>
              <a:rPr lang="en-CA" sz="1400" dirty="0" smtClean="0">
                <a:hlinkClick r:id="rId2"/>
              </a:rPr>
              <a:t>http://www.c3l.uni-oldenburg.de/cde/support/readings/moore93.pdf</a:t>
            </a:r>
            <a:endParaRPr lang="en-CA" sz="1400" dirty="0" smtClean="0"/>
          </a:p>
          <a:p>
            <a:r>
              <a:rPr lang="en-CA" sz="1400" dirty="0" smtClean="0"/>
              <a:t>Kirkpatrick: </a:t>
            </a:r>
            <a:r>
              <a:rPr lang="en-CA" sz="1400" dirty="0" smtClean="0">
                <a:hlinkClick r:id="rId3"/>
              </a:rPr>
              <a:t>http://www.kirkpatrickpartners.com/OurPhilosophy/TheKirkpatrickModel</a:t>
            </a:r>
            <a:r>
              <a:rPr lang="en-CA" sz="1400" dirty="0" smtClean="0"/>
              <a:t> </a:t>
            </a:r>
          </a:p>
          <a:p>
            <a:r>
              <a:rPr lang="en-CA" sz="1000" dirty="0" smtClean="0"/>
              <a:t>Image: </a:t>
            </a:r>
            <a:r>
              <a:rPr lang="en-CA" sz="1000" dirty="0" smtClean="0">
                <a:hlinkClick r:id="rId4"/>
              </a:rPr>
              <a:t>https://www.td.org/Publications/Blogs/Healthcare-Blog/2015/01/Measuring-Training-Success-in-Healthcare</a:t>
            </a:r>
            <a:r>
              <a:rPr lang="en-CA" sz="1000" dirty="0" smtClean="0"/>
              <a:t>  </a:t>
            </a:r>
            <a:endParaRPr lang="en-CA" sz="1100" dirty="0"/>
          </a:p>
        </p:txBody>
      </p:sp>
      <p:pic>
        <p:nvPicPr>
          <p:cNvPr id="2050" name="Picture 2" descr="https://www.td.org/%7E/media/Images/CoP/Healthcare/Kirkpatrick-4Levels.jpg?la=en&amp;hash=CB046B755B2BF5F69EAE92AF505D64AAD724F0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99" y="3480038"/>
            <a:ext cx="3716685" cy="203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Transactional distance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M.G. Moore  - “a psychological and communication space to be crossed, a space of potential misunderstanding between the inputs of instructor and those of the learner”.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Shaped by dialogue or interaction, structure of instruction</a:t>
            </a:r>
            <a:endParaRPr lang="en-CA" sz="20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Some Contemporary Technologies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6021288"/>
            <a:ext cx="31683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IMS LOM: </a:t>
            </a:r>
            <a:r>
              <a:rPr lang="en-CA" sz="1100" dirty="0" smtClean="0">
                <a:hlinkClick r:id="rId2"/>
              </a:rPr>
              <a:t>https://www.imsglobal.org/metadata/index.html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Learning Management Systems (LMS)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Support the ‘intervention’ in the form of learning materials, quizzes and tests, interactions </a:t>
            </a:r>
          </a:p>
          <a:p>
            <a:r>
              <a:rPr lang="en-CA" sz="2400" dirty="0" smtClean="0">
                <a:solidFill>
                  <a:srgbClr val="002060"/>
                </a:solidFill>
              </a:rPr>
              <a:t>Learning Content Management System (LCMS)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Supports the creation of learning materials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Contents organized by taxonomies</a:t>
            </a:r>
          </a:p>
          <a:p>
            <a:pPr lvl="2"/>
            <a:r>
              <a:rPr lang="en-CA" sz="1800" dirty="0" smtClean="0">
                <a:solidFill>
                  <a:srgbClr val="002060"/>
                </a:solidFill>
              </a:rPr>
              <a:t>For example, IMS Learning Object Metadata, Content Packaging</a:t>
            </a: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pic>
        <p:nvPicPr>
          <p:cNvPr id="6148" name="Picture 4" descr="https://www.imsglobal.org/sites/default/files/metadata/mdv1p3/images/best2p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1" y="4088922"/>
            <a:ext cx="3606527" cy="24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5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More Contemporary Technologies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021288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IMS Learning Design: </a:t>
            </a:r>
            <a:r>
              <a:rPr lang="en-CA" sz="1100" dirty="0" smtClean="0">
                <a:hlinkClick r:id="rId2"/>
              </a:rPr>
              <a:t>http://www.imsglobal.org/learningdesign/index.html</a:t>
            </a:r>
            <a:r>
              <a:rPr lang="en-CA" sz="1100" dirty="0" smtClean="0"/>
              <a:t> </a:t>
            </a:r>
          </a:p>
          <a:p>
            <a:r>
              <a:rPr lang="en-CA" sz="1100" dirty="0" smtClean="0"/>
              <a:t>LAMS: </a:t>
            </a:r>
            <a:r>
              <a:rPr lang="en-CA" sz="1100" dirty="0" smtClean="0">
                <a:hlinkClick r:id="rId3"/>
              </a:rPr>
              <a:t>https://www.lamsfoundation.org/</a:t>
            </a:r>
            <a:r>
              <a:rPr lang="en-CA" sz="1100" dirty="0" smtClean="0"/>
              <a:t>  LAMS Image: </a:t>
            </a:r>
            <a:r>
              <a:rPr lang="en-CA" sz="1100" dirty="0" smtClean="0">
                <a:hlinkClick r:id="rId4"/>
              </a:rPr>
              <a:t>http://www.mychrisalexander.com/lamslearningdesigns.htm</a:t>
            </a:r>
            <a:r>
              <a:rPr lang="en-CA" sz="1100" dirty="0" smtClean="0"/>
              <a:t> 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Content Sequencing 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Ordering learning contents in the desired sequence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Evolved into IMS ‘Learning Design’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Based on Rob Koper’s “Educational Modeling Language’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Learning Activity Management System (LAMS) and other ID tools</a:t>
            </a:r>
            <a:endParaRPr lang="en-CA" sz="2000" dirty="0" smtClean="0">
              <a:solidFill>
                <a:srgbClr val="002060"/>
              </a:solidFill>
            </a:endParaRP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pic>
        <p:nvPicPr>
          <p:cNvPr id="5122" name="Picture 2" descr="http://lamscommunity.org/seqs/svg/132909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4729336" cy="24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3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3200" dirty="0" smtClean="0">
                <a:solidFill>
                  <a:schemeClr val="accent3">
                    <a:lumMod val="50000"/>
                  </a:schemeClr>
                </a:solidFill>
              </a:rPr>
              <a:t>Still More Contemporary Technologies</a:t>
            </a:r>
            <a:endParaRPr lang="en-CA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647" y="616530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Image: Pearson </a:t>
            </a:r>
            <a:r>
              <a:rPr lang="en-CA" sz="1100" dirty="0" smtClean="0">
                <a:hlinkClick r:id="rId2"/>
              </a:rPr>
              <a:t>http://www.englishinstructorexchange.com/2013/08/06/the-role-of-adaptive-learning-in-developmental-education/</a:t>
            </a:r>
            <a:r>
              <a:rPr lang="en-CA" sz="1100" dirty="0" smtClean="0"/>
              <a:t> See also: </a:t>
            </a:r>
            <a:r>
              <a:rPr lang="en-CA" sz="1100" dirty="0" smtClean="0">
                <a:hlinkClick r:id="rId3"/>
              </a:rPr>
              <a:t>https://en.wikipedia.org/wiki/Adaptive_learning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9208" y="148755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 smtClean="0">
                <a:solidFill>
                  <a:srgbClr val="002060"/>
                </a:solidFill>
              </a:rPr>
              <a:t>Adaptive Learning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Orchestrates the provisioning of learning resources according to the individual needs of each learner</a:t>
            </a:r>
          </a:p>
          <a:p>
            <a:pPr lvl="1"/>
            <a:r>
              <a:rPr lang="en-CA" sz="2000" dirty="0" smtClean="0">
                <a:solidFill>
                  <a:srgbClr val="002060"/>
                </a:solidFill>
              </a:rPr>
              <a:t>Elements or Models:</a:t>
            </a:r>
            <a:endParaRPr lang="en-CA" sz="1600" dirty="0" smtClean="0">
              <a:solidFill>
                <a:srgbClr val="002060"/>
              </a:solidFill>
            </a:endParaRP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    Expert model - The model with the information which is to be taught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    Student model - The model which tracks and learns about the student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    Instructional model - The model which actually conveys the information</a:t>
            </a:r>
          </a:p>
          <a:p>
            <a:pPr lvl="2"/>
            <a:r>
              <a:rPr lang="en-CA" sz="1600" dirty="0" smtClean="0">
                <a:solidFill>
                  <a:srgbClr val="002060"/>
                </a:solidFill>
              </a:rPr>
              <a:t>    Instructional environment - The user interface for interacting with the system</a:t>
            </a:r>
          </a:p>
          <a:p>
            <a:pPr lvl="2"/>
            <a:endParaRPr lang="en-CA" sz="1600" dirty="0" smtClean="0">
              <a:solidFill>
                <a:srgbClr val="002060"/>
              </a:solidFill>
            </a:endParaRPr>
          </a:p>
          <a:p>
            <a:endParaRPr lang="en-CA" sz="24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  <a:p>
            <a:pPr lvl="1"/>
            <a:endParaRPr lang="en-CA" sz="2000" dirty="0" smtClean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englishinstructorexchange.com/wp-content/uploads/2013/08/adaptiveLearning_Jord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43671"/>
            <a:ext cx="3622526" cy="177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65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1646</Words>
  <Application>Microsoft Office PowerPoint</Application>
  <PresentationFormat>On-screen Show (4:3)</PresentationFormat>
  <Paragraphs>359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Beyond Instructional Design: Open Spaces and Learning Places</vt:lpstr>
      <vt:lpstr>What is Instructional Design Anyway?</vt:lpstr>
      <vt:lpstr>Some Core Concepts</vt:lpstr>
      <vt:lpstr>Some Core Concepts</vt:lpstr>
      <vt:lpstr>More Core Concepts</vt:lpstr>
      <vt:lpstr>More Core Concepts</vt:lpstr>
      <vt:lpstr>Some Contemporary Technologies</vt:lpstr>
      <vt:lpstr>More Contemporary Technologies</vt:lpstr>
      <vt:lpstr>Still More Contemporary Technologies</vt:lpstr>
      <vt:lpstr>Still More Contemporary Technologies</vt:lpstr>
      <vt:lpstr>Today’s Technologies</vt:lpstr>
      <vt:lpstr>Interlude: Types of Games</vt:lpstr>
      <vt:lpstr>Planned versus Open-Ended Development</vt:lpstr>
      <vt:lpstr>Knowledge Translation</vt:lpstr>
      <vt:lpstr>Critcisms of Knowledge Translation</vt:lpstr>
      <vt:lpstr>Design vs Envronment</vt:lpstr>
      <vt:lpstr>Design vs Envronment</vt:lpstr>
      <vt:lpstr>Design vs Envronment</vt:lpstr>
      <vt:lpstr>Design vs Envronment</vt:lpstr>
      <vt:lpstr>Design vs Envronment</vt:lpstr>
      <vt:lpstr>4. Personal Learning Environments</vt:lpstr>
      <vt:lpstr>Personal Learning Environments</vt:lpstr>
      <vt:lpstr>Underlying MOOC Support</vt:lpstr>
      <vt:lpstr>Course Provider Perspective</vt:lpstr>
      <vt:lpstr>The Student’s Perspective</vt:lpstr>
      <vt:lpstr>The design is based on putting the learner at the centre</vt:lpstr>
      <vt:lpstr>5. Learning and Performance Support Systems</vt:lpstr>
      <vt:lpstr>PowerPoint Presentation</vt:lpstr>
      <vt:lpstr>PowerPoint Presentation</vt:lpstr>
      <vt:lpstr>LPSS Details</vt:lpstr>
      <vt:lpstr>Resource Repository Network (RRN)</vt:lpstr>
      <vt:lpstr>Resource Repository Network</vt:lpstr>
      <vt:lpstr>RRN Aggregation and Storage</vt:lpstr>
      <vt:lpstr>Personal Cloud</vt:lpstr>
      <vt:lpstr>Personal Cloud</vt:lpstr>
      <vt:lpstr>Personal Learning Assistant</vt:lpstr>
      <vt:lpstr>Personal Learning Assistant</vt:lpstr>
      <vt:lpstr>PLA: Collecting xAPI from Med Sims</vt:lpstr>
      <vt:lpstr>Automated Competency Recognition and Development</vt:lpstr>
      <vt:lpstr>Automated Competency Recognition and Development</vt:lpstr>
      <vt:lpstr>Personal Learning Record</vt:lpstr>
      <vt:lpstr>Personal Learning Record</vt:lpstr>
      <vt:lpstr>Personal Learning Record</vt:lpstr>
      <vt:lpstr>PowerPoint Presentation</vt:lpstr>
    </vt:vector>
  </TitlesOfParts>
  <Company>NRC-CNRC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Instructional Design: Open Spaces and Learning Places</dc:title>
  <dc:creator>Downes, Stephen</dc:creator>
  <cp:lastModifiedBy>Downes, Stephen</cp:lastModifiedBy>
  <cp:revision>10</cp:revision>
  <dcterms:created xsi:type="dcterms:W3CDTF">2015-10-21T18:16:23Z</dcterms:created>
  <dcterms:modified xsi:type="dcterms:W3CDTF">2015-10-21T19:58:08Z</dcterms:modified>
</cp:coreProperties>
</file>