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72" r:id="rId3"/>
    <p:sldId id="373" r:id="rId4"/>
    <p:sldId id="364" r:id="rId5"/>
    <p:sldId id="365" r:id="rId6"/>
    <p:sldId id="366" r:id="rId7"/>
    <p:sldId id="367" r:id="rId8"/>
    <p:sldId id="368" r:id="rId9"/>
    <p:sldId id="369" r:id="rId10"/>
    <p:sldId id="370" r:id="rId11"/>
    <p:sldId id="371" r:id="rId12"/>
    <p:sldId id="319" r:id="rId13"/>
    <p:sldId id="318" r:id="rId14"/>
    <p:sldId id="324" r:id="rId15"/>
    <p:sldId id="332" r:id="rId16"/>
    <p:sldId id="333" r:id="rId17"/>
    <p:sldId id="334" r:id="rId18"/>
    <p:sldId id="335" r:id="rId19"/>
    <p:sldId id="336" r:id="rId20"/>
    <p:sldId id="32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7" r:id="rId30"/>
    <p:sldId id="308" r:id="rId31"/>
    <p:sldId id="341" r:id="rId32"/>
    <p:sldId id="322" r:id="rId33"/>
    <p:sldId id="258" r:id="rId34"/>
    <p:sldId id="260" r:id="rId35"/>
    <p:sldId id="261" r:id="rId36"/>
    <p:sldId id="262" r:id="rId37"/>
    <p:sldId id="360" r:id="rId38"/>
    <p:sldId id="263" r:id="rId39"/>
    <p:sldId id="264" r:id="rId40"/>
    <p:sldId id="374" r:id="rId41"/>
    <p:sldId id="375" r:id="rId42"/>
    <p:sldId id="274" r:id="rId43"/>
    <p:sldId id="350" r:id="rId44"/>
    <p:sldId id="277" r:id="rId45"/>
    <p:sldId id="278" r:id="rId46"/>
    <p:sldId id="352" r:id="rId47"/>
    <p:sldId id="280" r:id="rId48"/>
    <p:sldId id="281" r:id="rId49"/>
    <p:sldId id="376" r:id="rId50"/>
    <p:sldId id="361" r:id="rId51"/>
    <p:sldId id="289" r:id="rId52"/>
    <p:sldId id="355" r:id="rId53"/>
    <p:sldId id="356" r:id="rId54"/>
    <p:sldId id="357" r:id="rId55"/>
    <p:sldId id="358" r:id="rId56"/>
    <p:sldId id="359" r:id="rId57"/>
    <p:sldId id="354" r:id="rId58"/>
    <p:sldId id="290" r:id="rId59"/>
    <p:sldId id="291" r:id="rId60"/>
    <p:sldId id="362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76870" autoAdjust="0"/>
  </p:normalViewPr>
  <p:slideViewPr>
    <p:cSldViewPr snapToGrid="0">
      <p:cViewPr varScale="1">
        <p:scale>
          <a:sx n="47" d="100"/>
          <a:sy n="47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B2AB6-8D70-4858-A883-06F29B1B89D5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19FB8-44E1-414B-B3BA-AC5F07CA363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195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iyubook.com/2011/07/now-available-for-free-download-the-edupunks-guide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dmlcentral.net/blog/howard-rheingold/shelly-terrell-global-netweaver-curator-pln-builder" TargetMode="External"/><Relationship Id="rId4" Type="http://schemas.openxmlformats.org/officeDocument/2006/relationships/hyperlink" Target="http://dmlcentral.net/blog/howard-rheingold/toward-peeragogy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Cares about the environment and ecology</a:t>
            </a:r>
          </a:p>
          <a:p>
            <a:pPr marL="171450" indent="-171450">
              <a:buFontTx/>
              <a:buChar char="-"/>
            </a:pPr>
            <a:r>
              <a:rPr lang="en-CA" dirty="0" smtClean="0"/>
              <a:t>Values the health of its citizens</a:t>
            </a:r>
          </a:p>
          <a:p>
            <a:pPr marL="171450" indent="-171450">
              <a:buFontTx/>
              <a:buChar char="-"/>
            </a:pPr>
            <a:r>
              <a:rPr lang="en-CA" dirty="0" smtClean="0"/>
              <a:t>Values art and culture</a:t>
            </a:r>
          </a:p>
          <a:p>
            <a:pPr marL="171450" indent="-171450">
              <a:buFontTx/>
              <a:buChar char="-"/>
            </a:pPr>
            <a:r>
              <a:rPr lang="en-CA" dirty="0" smtClean="0"/>
              <a:t>Football team </a:t>
            </a:r>
            <a:r>
              <a:rPr lang="en-CA" dirty="0" smtClean="0">
                <a:sym typeface="Wingdings" panose="05000000000000000000" pitchFamily="2" charset="2"/>
              </a:rPr>
              <a:t>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9FB8-44E1-414B-B3BA-AC5F07CA363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3211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19FB8-44E1-414B-B3BA-AC5F07CA3639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7857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Howard Rheingold searches for the new in Anya </a:t>
            </a:r>
            <a:r>
              <a:rPr lang="en-US" dirty="0" err="1" smtClean="0"/>
              <a:t>Kamenetz's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Edupunk's Guide</a:t>
            </a:r>
            <a:r>
              <a:rPr lang="en-US" dirty="0" smtClean="0"/>
              <a:t>, suggesting that what has been added is the idea of the personal learning plan to the personal learning network. "Making a public commitment to something is going to increase your accountability," says </a:t>
            </a:r>
            <a:r>
              <a:rPr lang="en-US" dirty="0" err="1" smtClean="0"/>
              <a:t>Kamenetz</a:t>
            </a:r>
            <a:r>
              <a:rPr lang="en-US" dirty="0" smtClean="0"/>
              <a:t>. Rheingold writes, "Her work serves as a bridge between blended learning and </a:t>
            </a:r>
            <a:r>
              <a:rPr lang="en-US" dirty="0" smtClean="0">
                <a:hlinkClick r:id="rId4"/>
              </a:rPr>
              <a:t>peeragogy</a:t>
            </a:r>
            <a:r>
              <a:rPr lang="en-US" dirty="0" smtClean="0"/>
              <a:t>. I previously wrote about </a:t>
            </a:r>
            <a:r>
              <a:rPr lang="en-US" dirty="0" smtClean="0">
                <a:hlinkClick r:id="rId5"/>
              </a:rPr>
              <a:t>Shelly Terrell</a:t>
            </a:r>
            <a:r>
              <a:rPr lang="en-US" dirty="0" smtClean="0"/>
              <a:t> and personal learning networks" and asks here what it takes for a group to self-organize. </a:t>
            </a:r>
            <a:r>
              <a:rPr lang="en-US" dirty="0" err="1" smtClean="0"/>
              <a:t>Kamanetz</a:t>
            </a:r>
            <a:r>
              <a:rPr lang="en-US" dirty="0" smtClean="0"/>
              <a:t> responds that there needs to be a common understanding of the goal - of course, this would be the </a:t>
            </a:r>
            <a:r>
              <a:rPr lang="en-US" i="1" dirty="0" smtClean="0"/>
              <a:t>outcome</a:t>
            </a:r>
            <a:r>
              <a:rPr lang="en-US" dirty="0" smtClean="0"/>
              <a:t> of self-organization, not what makes it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9076F-C1BF-804E-A802-86AF8A32B4F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54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7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460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514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22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007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102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777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089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139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145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509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352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E83ED-DA89-44FE-827B-0B405A62824C}" type="datetimeFigureOut">
              <a:rPr lang="en-CA" smtClean="0"/>
              <a:t>2015-11-13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15477-3653-474B-B1B4-BF4E0AEB22D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21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gif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21" Type="http://schemas.openxmlformats.org/officeDocument/2006/relationships/image" Target="../media/image13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jpe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jrs.sagepub.com/content/104/12/501.ful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grsshopper.downes.ca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nybates.ca/2012/03/03/more-reflections-on-moocs-and-mitx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2" Type="http://schemas.openxmlformats.org/officeDocument/2006/relationships/hyperlink" Target="http://lisahistory.net/wordpress/2012/08/three-kinds-of-mooc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restandards.org/" TargetMode="External"/><Relationship Id="rId5" Type="http://schemas.openxmlformats.org/officeDocument/2006/relationships/hyperlink" Target="http://www.magnet.edu/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ownes.ca/post/58150" TargetMode="External"/><Relationship Id="rId4" Type="http://schemas.openxmlformats.org/officeDocument/2006/relationships/hyperlink" Target="http://dmlcentral.net/blog/howard-rheingold/diy-u-interview-anya-kamenetz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jpe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5" Type="http://schemas.openxmlformats.org/officeDocument/2006/relationships/image" Target="../media/image65.jpe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ple+diagram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hyperlink" Target="http://www.edtechpost.ca/ple_diagrams/index.php/mind-map-3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de/2014/12/eportfolios-and-badges-workshop-oeb14.html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tephen_downes/15710336207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rc-cnrc.gc.ca/eng/rd/medical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my.mil/article/127148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83degreesmedia.com/features/camls011012.aspx" TargetMode="Externa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integralleadershipmanifesto.com/manifesto/making-subject-object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Downes/after-moodle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ideshare.net/Ritakop/kopfourniercanadianinstitutedistanceeducationresearchple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rel2014.mooc.ca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63738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://www.journal.forces.gc.ca/vol14/no2/page70-eng.asp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ownes.ca/presentation/337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ierge.portal.gc.ca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ac.ca/canada-aerospace-industry/success-stories/cae-nh90-helicopter-simulator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e.com/World-s-first-AW189-full-flight-simulator-ready-for-training/" TargetMode="Externa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59876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707" y="188054"/>
            <a:ext cx="6512011" cy="4327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015" y="4055169"/>
            <a:ext cx="7972697" cy="2387600"/>
          </a:xfrm>
        </p:spPr>
        <p:txBody>
          <a:bodyPr>
            <a:normAutofit/>
          </a:bodyPr>
          <a:lstStyle/>
          <a:p>
            <a:pPr algn="l"/>
            <a:r>
              <a:rPr lang="en-CA" sz="6600" dirty="0"/>
              <a:t>Personal Learning in Virtual Environments</a:t>
            </a:r>
            <a:endParaRPr lang="en-CA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26857" y="3314848"/>
            <a:ext cx="3744686" cy="1655762"/>
          </a:xfrm>
        </p:spPr>
        <p:txBody>
          <a:bodyPr>
            <a:normAutofit/>
          </a:bodyPr>
          <a:lstStyle/>
          <a:p>
            <a:pPr algn="r"/>
            <a:r>
              <a:rPr lang="en-CA" dirty="0" smtClean="0"/>
              <a:t>Stephen Downes</a:t>
            </a:r>
          </a:p>
          <a:p>
            <a:pPr algn="r"/>
            <a:r>
              <a:rPr lang="en-CA" dirty="0" smtClean="0"/>
              <a:t>Guayaquil, Ecuador</a:t>
            </a:r>
            <a:endParaRPr lang="en-CA" dirty="0" smtClean="0"/>
          </a:p>
          <a:p>
            <a:pPr algn="r"/>
            <a:r>
              <a:rPr lang="en-CA" dirty="0" smtClean="0"/>
              <a:t>November 13, </a:t>
            </a:r>
            <a:r>
              <a:rPr lang="en-CA" dirty="0" smtClean="0"/>
              <a:t>2015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8170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LPSS-Sim Project Overview</a:t>
            </a:r>
            <a:endParaRPr lang="en-CA" dirty="0"/>
          </a:p>
        </p:txBody>
      </p:sp>
      <p:sp>
        <p:nvSpPr>
          <p:cNvPr id="4" name="Cloud 3"/>
          <p:cNvSpPr/>
          <p:nvPr/>
        </p:nvSpPr>
        <p:spPr>
          <a:xfrm>
            <a:off x="4473055" y="1788467"/>
            <a:ext cx="2931150" cy="1707497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2" descr="\\IMIBOURAINM-W7\My Pictures\Medical\2012_02 NeuroTouch Photo Session\Jpeg\modified\_ARR6202-2_transp_2.png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2901" y="3494010"/>
            <a:ext cx="1319757" cy="282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1737" y="2068668"/>
            <a:ext cx="18117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Simulation </a:t>
            </a:r>
          </a:p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Learning Space </a:t>
            </a:r>
          </a:p>
          <a:p>
            <a:pPr algn="ctr"/>
            <a:r>
              <a:rPr lang="en-CA" sz="2000" dirty="0" smtClean="0">
                <a:latin typeface="Calibri" panose="020F0502020204030204" pitchFamily="34" charset="0"/>
              </a:rPr>
              <a:t>(SLS)</a:t>
            </a:r>
            <a:endParaRPr lang="en-CA" sz="2000" dirty="0"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71653" y="3334646"/>
            <a:ext cx="1036627" cy="912208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709801" y="3366167"/>
            <a:ext cx="914400" cy="985637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234" y="5223654"/>
            <a:ext cx="1665816" cy="97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r="6773"/>
          <a:stretch/>
        </p:blipFill>
        <p:spPr bwMode="auto">
          <a:xfrm>
            <a:off x="7759804" y="3568511"/>
            <a:ext cx="2491473" cy="1554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540662" y="4572601"/>
            <a:ext cx="2790156" cy="1845821"/>
            <a:chOff x="2794026" y="3551124"/>
            <a:chExt cx="3441886" cy="240507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530" y="3551124"/>
              <a:ext cx="378265" cy="41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1994" y="4001397"/>
              <a:ext cx="844421" cy="416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803" y="4126724"/>
              <a:ext cx="666857" cy="621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4617" y="4640525"/>
              <a:ext cx="999450" cy="19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536" y="4775501"/>
              <a:ext cx="414697" cy="38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9198" y="3643337"/>
              <a:ext cx="1442995" cy="235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4209" y="4969548"/>
              <a:ext cx="840815" cy="288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5763" y="4173687"/>
              <a:ext cx="613040" cy="35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https://www.tickets.umn.edu/Online/branding/images/logo_uofm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858338" y="5211750"/>
              <a:ext cx="1377574" cy="266906"/>
            </a:xfrm>
            <a:prstGeom prst="rect">
              <a:avLst/>
            </a:prstGeom>
            <a:noFill/>
          </p:spPr>
        </p:pic>
        <p:pic>
          <p:nvPicPr>
            <p:cNvPr id="21" name="Picture 10" descr="http://www.ismh.org/en/sys/wp-content/uploads/2010/04/Uni.gif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73" b="32632"/>
            <a:stretch>
              <a:fillRect/>
            </a:stretch>
          </p:blipFill>
          <p:spPr bwMode="auto">
            <a:xfrm>
              <a:off x="2794026" y="5210331"/>
              <a:ext cx="990455" cy="375330"/>
            </a:xfrm>
            <a:prstGeom prst="rect">
              <a:avLst/>
            </a:prstGeom>
            <a:noFill/>
          </p:spPr>
        </p:pic>
        <p:grpSp>
          <p:nvGrpSpPr>
            <p:cNvPr id="22" name="Group 27"/>
            <p:cNvGrpSpPr/>
            <p:nvPr/>
          </p:nvGrpSpPr>
          <p:grpSpPr>
            <a:xfrm>
              <a:off x="3769597" y="5539288"/>
              <a:ext cx="1094745" cy="416906"/>
              <a:chOff x="573972" y="5105400"/>
              <a:chExt cx="1940628" cy="769620"/>
            </a:xfrm>
          </p:grpSpPr>
          <p:pic>
            <p:nvPicPr>
              <p:cNvPr id="27" name="Picture 12" descr="http://www.gulftalent.com/images1/logos/LE459-3518_logo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5152072"/>
                <a:ext cx="1143000" cy="676276"/>
              </a:xfrm>
              <a:prstGeom prst="rect">
                <a:avLst/>
              </a:prstGeom>
              <a:noFill/>
            </p:spPr>
          </p:pic>
          <p:pic>
            <p:nvPicPr>
              <p:cNvPr id="28" name="Picture 14" descr="http://nt-me.com/Data/HTMLEditor/Images/NewsLetters/kingfahadmedcity.jp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3972" y="5105400"/>
                <a:ext cx="855133" cy="769620"/>
              </a:xfrm>
              <a:prstGeom prst="rect">
                <a:avLst/>
              </a:prstGeom>
              <a:noFill/>
            </p:spPr>
          </p:pic>
        </p:grpSp>
        <p:pic>
          <p:nvPicPr>
            <p:cNvPr id="23" name="Picture 19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041" y="5564570"/>
              <a:ext cx="1025147" cy="307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26" y="4524439"/>
              <a:ext cx="585914" cy="612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1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026" y="3814907"/>
              <a:ext cx="717046" cy="39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727" y="4173687"/>
              <a:ext cx="438679" cy="438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2" descr="http://upload.wikimedia.org/wikipedia/commons/9/97/SMAW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>
            <a:fillRect/>
          </a:stretch>
        </p:blipFill>
        <p:spPr bwMode="auto">
          <a:xfrm>
            <a:off x="1850451" y="1690688"/>
            <a:ext cx="2016716" cy="1501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Arrow Connector 29"/>
          <p:cNvCxnSpPr/>
          <p:nvPr/>
        </p:nvCxnSpPr>
        <p:spPr>
          <a:xfrm>
            <a:off x="3942117" y="2124722"/>
            <a:ext cx="530938" cy="19589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71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Combining Experiences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1675" y="1690688"/>
            <a:ext cx="8305800" cy="4525963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>
                <a:latin typeface="Calibri" panose="020F0502020204030204" pitchFamily="34" charset="0"/>
              </a:rPr>
              <a:t>One place for all simulation experience</a:t>
            </a:r>
            <a:endParaRPr lang="en-CA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08" y="2297038"/>
            <a:ext cx="5173133" cy="3233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75" y="2522933"/>
            <a:ext cx="1824566" cy="3682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Left Arrow 6"/>
          <p:cNvSpPr/>
          <p:nvPr/>
        </p:nvSpPr>
        <p:spPr>
          <a:xfrm rot="19781681">
            <a:off x="4218389" y="3063671"/>
            <a:ext cx="887136" cy="438543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4884208" y="5720994"/>
            <a:ext cx="5039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Calibri" panose="020F0502020204030204" pitchFamily="34" charset="0"/>
              </a:rPr>
              <a:t>All performance results no matter where and when </a:t>
            </a:r>
          </a:p>
          <a:p>
            <a:r>
              <a:rPr lang="en-CA" dirty="0">
                <a:latin typeface="Calibri" panose="020F0502020204030204" pitchFamily="34" charset="0"/>
              </a:rPr>
              <a:t>t</a:t>
            </a:r>
            <a:r>
              <a:rPr lang="en-CA" dirty="0" smtClean="0">
                <a:latin typeface="Calibri" panose="020F0502020204030204" pitchFamily="34" charset="0"/>
              </a:rPr>
              <a:t>hey were carried out</a:t>
            </a:r>
            <a:endParaRPr lang="en-C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716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1. </a:t>
            </a:r>
            <a:r>
              <a:rPr lang="en-CA" dirty="0" smtClean="0"/>
              <a:t>Content Knowledge </a:t>
            </a:r>
            <a:r>
              <a:rPr lang="en-CA" dirty="0" err="1" smtClean="0"/>
              <a:t>vs</a:t>
            </a:r>
            <a:r>
              <a:rPr lang="en-CA" dirty="0" smtClean="0"/>
              <a:t> Practice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671" y="1491140"/>
            <a:ext cx="7502880" cy="49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Criticisms of a Focus on Content…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0663"/>
            <a:ext cx="11353800" cy="4351338"/>
          </a:xfrm>
        </p:spPr>
        <p:txBody>
          <a:bodyPr>
            <a:noAutofit/>
          </a:bodyPr>
          <a:lstStyle/>
          <a:p>
            <a:r>
              <a:rPr lang="en-CA" sz="4000" dirty="0" smtClean="0">
                <a:latin typeface="+mj-lt"/>
              </a:rPr>
              <a:t>“research should move beyond a narrow focus on the ‘know–do gap’ to cover a richer agenda…”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situation-specific</a:t>
            </a:r>
            <a:r>
              <a:rPr lang="en-CA" sz="4000" dirty="0" smtClean="0">
                <a:latin typeface="+mj-lt"/>
              </a:rPr>
              <a:t> practical wisdom (</a:t>
            </a:r>
            <a:r>
              <a:rPr lang="en-CA" sz="4000" dirty="0" err="1" smtClean="0">
                <a:latin typeface="+mj-lt"/>
              </a:rPr>
              <a:t>phronesis</a:t>
            </a:r>
            <a:r>
              <a:rPr lang="en-CA" sz="4000" dirty="0" smtClean="0">
                <a:latin typeface="+mj-lt"/>
              </a:rPr>
              <a:t>)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tacit</a:t>
            </a:r>
            <a:r>
              <a:rPr lang="en-CA" sz="4000" dirty="0" smtClean="0">
                <a:latin typeface="+mj-lt"/>
              </a:rPr>
              <a:t> knowledge shared among practitioners (‘</a:t>
            </a:r>
            <a:r>
              <a:rPr lang="en-CA" sz="4000" dirty="0" err="1" smtClean="0">
                <a:latin typeface="+mj-lt"/>
              </a:rPr>
              <a:t>mindlines</a:t>
            </a:r>
            <a:r>
              <a:rPr lang="en-CA" sz="4000" dirty="0" smtClean="0">
                <a:latin typeface="+mj-lt"/>
              </a:rPr>
              <a:t>’) 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b="1" dirty="0" smtClean="0">
                <a:latin typeface="+mj-lt"/>
              </a:rPr>
              <a:t>complex </a:t>
            </a:r>
            <a:r>
              <a:rPr lang="en-CA" sz="4000" dirty="0" smtClean="0">
                <a:latin typeface="+mj-lt"/>
              </a:rPr>
              <a:t>links between power and knowledge; and </a:t>
            </a:r>
          </a:p>
          <a:p>
            <a:pPr lvl="1">
              <a:buFont typeface="Calibri Light" panose="020F0302020204030204" pitchFamily="34" charset="0"/>
              <a:buChar char="‐"/>
            </a:pPr>
            <a:r>
              <a:rPr lang="en-CA" sz="4000" dirty="0" smtClean="0">
                <a:latin typeface="+mj-lt"/>
              </a:rPr>
              <a:t>macro-level knowledge </a:t>
            </a:r>
            <a:r>
              <a:rPr lang="en-CA" sz="4000" b="1" dirty="0" smtClean="0">
                <a:latin typeface="+mj-lt"/>
              </a:rPr>
              <a:t>partnerships</a:t>
            </a:r>
            <a:endParaRPr lang="en-CA" sz="4000" b="1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35340" y="6039362"/>
            <a:ext cx="7209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err="1" smtClean="0"/>
              <a:t>Greenhalgh</a:t>
            </a:r>
            <a:r>
              <a:rPr lang="en-CA" dirty="0" smtClean="0"/>
              <a:t> and </a:t>
            </a:r>
            <a:r>
              <a:rPr lang="en-CA" dirty="0" err="1" smtClean="0"/>
              <a:t>Weiringa</a:t>
            </a:r>
            <a:r>
              <a:rPr lang="en-CA" dirty="0" smtClean="0"/>
              <a:t>, </a:t>
            </a:r>
            <a:r>
              <a:rPr lang="en-CA" dirty="0" smtClean="0">
                <a:hlinkClick r:id="rId2"/>
              </a:rPr>
              <a:t>http://jrs.sagepub.com/content/104/12/501.full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8180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Immersive Environments…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951547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0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119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07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Approaches…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74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Library                                              Environment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91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Personalized                                   Personal</a:t>
            </a:r>
            <a:br>
              <a:rPr lang="en-CA" dirty="0" smtClean="0"/>
            </a:br>
            <a:r>
              <a:rPr lang="en-CA" sz="2800" dirty="0" smtClean="0"/>
              <a:t>           We do for you                                               </a:t>
            </a:r>
            <a:r>
              <a:rPr lang="en-CA" sz="2800" dirty="0" err="1" smtClean="0"/>
              <a:t>You</a:t>
            </a:r>
            <a:r>
              <a:rPr lang="en-CA" sz="2800" dirty="0" smtClean="0"/>
              <a:t>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67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1. What I’ve Learned About Ecuador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455" y="1569907"/>
            <a:ext cx="7887085" cy="48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18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3. The Case of the </a:t>
            </a:r>
            <a:r>
              <a:rPr lang="en-CA" dirty="0" err="1" smtClean="0"/>
              <a:t>cMOOC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238" y="1690688"/>
            <a:ext cx="7629524" cy="49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71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Create</a:t>
            </a:r>
            <a:r>
              <a:rPr lang="fr-CA" sz="4800" dirty="0" smtClean="0"/>
              <a:t> a </a:t>
            </a:r>
            <a:r>
              <a:rPr lang="fr-CA" sz="4800" dirty="0" err="1" smtClean="0"/>
              <a:t>cMOOC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sz="3200" dirty="0" err="1" smtClean="0">
                <a:latin typeface="+mj-lt"/>
              </a:rPr>
              <a:t>It’s</a:t>
            </a:r>
            <a:r>
              <a:rPr lang="fr-CA" sz="3200" dirty="0" smtClean="0">
                <a:latin typeface="+mj-lt"/>
              </a:rPr>
              <a:t> </a:t>
            </a:r>
            <a:r>
              <a:rPr lang="fr-CA" sz="3200" dirty="0" err="1" smtClean="0">
                <a:latin typeface="+mj-lt"/>
              </a:rPr>
              <a:t>like</a:t>
            </a:r>
            <a:r>
              <a:rPr lang="fr-CA" sz="3200" dirty="0" smtClean="0">
                <a:latin typeface="+mj-lt"/>
              </a:rPr>
              <a:t> </a:t>
            </a:r>
            <a:r>
              <a:rPr lang="fr-CA" sz="3200" dirty="0" err="1" smtClean="0">
                <a:latin typeface="+mj-lt"/>
              </a:rPr>
              <a:t>creating</a:t>
            </a:r>
            <a:r>
              <a:rPr lang="fr-CA" sz="3200" dirty="0" smtClean="0">
                <a:latin typeface="+mj-lt"/>
              </a:rPr>
              <a:t> a network</a:t>
            </a:r>
          </a:p>
          <a:p>
            <a:r>
              <a:rPr lang="fr-FR" sz="3200" dirty="0" err="1" smtClean="0">
                <a:latin typeface="+mj-lt"/>
              </a:rPr>
              <a:t>Don’t</a:t>
            </a:r>
            <a:r>
              <a:rPr lang="fr-FR" sz="3200" dirty="0" smtClean="0">
                <a:latin typeface="+mj-lt"/>
              </a:rPr>
              <a:t> </a:t>
            </a:r>
            <a:r>
              <a:rPr lang="fr-FR" sz="3200" dirty="0" err="1" smtClean="0">
                <a:latin typeface="+mj-lt"/>
              </a:rPr>
              <a:t>centralize</a:t>
            </a:r>
            <a:endParaRPr lang="fr-FR" sz="3200" dirty="0" smtClean="0">
              <a:latin typeface="+mj-lt"/>
            </a:endParaRPr>
          </a:p>
          <a:p>
            <a:r>
              <a:rPr lang="fr-FR" sz="3200" dirty="0" err="1" smtClean="0">
                <a:latin typeface="+mj-lt"/>
              </a:rPr>
              <a:t>Concentrate</a:t>
            </a:r>
            <a:r>
              <a:rPr lang="fr-FR" sz="3200" dirty="0" smtClean="0">
                <a:latin typeface="+mj-lt"/>
              </a:rPr>
              <a:t> on the </a:t>
            </a:r>
            <a:r>
              <a:rPr lang="fr-FR" sz="3200" dirty="0" err="1" smtClean="0">
                <a:latin typeface="+mj-lt"/>
              </a:rPr>
              <a:t>creation</a:t>
            </a:r>
            <a:r>
              <a:rPr lang="fr-FR" sz="3200" dirty="0" smtClean="0">
                <a:latin typeface="+mj-lt"/>
              </a:rPr>
              <a:t> of links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56992"/>
            <a:ext cx="39370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789040"/>
            <a:ext cx="38100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440093">
            <a:off x="5807394" y="4302045"/>
            <a:ext cx="78825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5805264"/>
            <a:ext cx="353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use social networks.</a:t>
            </a:r>
            <a:r>
              <a:rPr lang="fr-CA" dirty="0"/>
              <a:t>..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94400" y="6237312"/>
            <a:ext cx="326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… to </a:t>
            </a:r>
            <a:r>
              <a:rPr lang="fr-CA" dirty="0" err="1"/>
              <a:t>create</a:t>
            </a:r>
            <a:r>
              <a:rPr lang="fr-CA" dirty="0"/>
              <a:t> </a:t>
            </a:r>
            <a:r>
              <a:rPr lang="fr-CA" dirty="0" err="1"/>
              <a:t>personal</a:t>
            </a:r>
            <a:r>
              <a:rPr lang="fr-CA" dirty="0"/>
              <a:t> </a:t>
            </a:r>
            <a:r>
              <a:rPr lang="fr-CA" dirty="0" err="1"/>
              <a:t>knowledge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8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Primary Course Components</a:t>
            </a:r>
            <a:endParaRPr lang="en-CA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CA" sz="3600" dirty="0" smtClean="0">
                <a:latin typeface="+mj-lt"/>
              </a:rPr>
              <a:t>Wiki – to assist in planning, topics, guests, </a:t>
            </a:r>
            <a:r>
              <a:rPr lang="en-CA" sz="3600" dirty="0" err="1" smtClean="0">
                <a:latin typeface="+mj-lt"/>
              </a:rPr>
              <a:t>etc</a:t>
            </a:r>
            <a:endParaRPr lang="en-CA" sz="3600" dirty="0" smtClean="0">
              <a:latin typeface="+mj-lt"/>
            </a:endParaRPr>
          </a:p>
          <a:p>
            <a:pPr lvl="1"/>
            <a:r>
              <a:rPr lang="en-CA" sz="3600" dirty="0" smtClean="0">
                <a:latin typeface="+mj-lt"/>
              </a:rPr>
              <a:t>Email list – for announcements and mass communications</a:t>
            </a:r>
          </a:p>
          <a:p>
            <a:pPr lvl="1"/>
            <a:r>
              <a:rPr lang="en-CA" sz="3600" dirty="0" smtClean="0">
                <a:latin typeface="+mj-lt"/>
              </a:rPr>
              <a:t>Course Blog – for daily posts</a:t>
            </a:r>
          </a:p>
          <a:p>
            <a:pPr lvl="1"/>
            <a:r>
              <a:rPr lang="en-CA" sz="3600" dirty="0" smtClean="0">
                <a:latin typeface="+mj-lt"/>
              </a:rPr>
              <a:t>Synchronous Communications + Video</a:t>
            </a:r>
          </a:p>
          <a:p>
            <a:pPr lvl="1"/>
            <a:endParaRPr lang="en-CA" sz="3600" dirty="0" smtClean="0">
              <a:latin typeface="+mj-lt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3053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800" dirty="0" smtClean="0"/>
              <a:t>MOOC Design</a:t>
            </a:r>
            <a:endParaRPr lang="en-CA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600" dirty="0" smtClean="0">
                <a:latin typeface="+mj-lt"/>
              </a:rPr>
              <a:t>Course structure – a series of topics</a:t>
            </a:r>
          </a:p>
          <a:p>
            <a:pPr lvl="1"/>
            <a:r>
              <a:rPr lang="en-CA" sz="3200" dirty="0" smtClean="0">
                <a:latin typeface="+mj-lt"/>
              </a:rPr>
              <a:t>The instructors will not ‘teach’ the topics, they ‘investigate’ or ‘work through’ the topics (model and demonstrate)</a:t>
            </a:r>
          </a:p>
          <a:p>
            <a:pPr lvl="2"/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0" y="3912890"/>
            <a:ext cx="5640018" cy="278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6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</a:t>
            </a:r>
            <a:r>
              <a:rPr lang="en-CA" sz="4800" dirty="0" smtClean="0"/>
              <a:t>dditional Course Components</a:t>
            </a:r>
            <a:endParaRPr lang="en-CA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j-lt"/>
              </a:rPr>
              <a:t>For Students – </a:t>
            </a:r>
            <a:r>
              <a:rPr lang="en-CA" sz="3600" i="1" dirty="0" smtClean="0">
                <a:latin typeface="+mj-lt"/>
              </a:rPr>
              <a:t>any</a:t>
            </a:r>
            <a:r>
              <a:rPr lang="en-CA" sz="3600" dirty="0" smtClean="0">
                <a:latin typeface="+mj-lt"/>
              </a:rPr>
              <a:t> online communications system, including</a:t>
            </a:r>
          </a:p>
          <a:p>
            <a:pPr lvl="1"/>
            <a:r>
              <a:rPr lang="en-CA" sz="3200" dirty="0" smtClean="0">
                <a:latin typeface="+mj-lt"/>
              </a:rPr>
              <a:t>Blogs – Blogger, WordPress, </a:t>
            </a:r>
            <a:r>
              <a:rPr lang="en-CA" sz="3200" dirty="0" err="1" smtClean="0">
                <a:latin typeface="+mj-lt"/>
              </a:rPr>
              <a:t>Tumblr</a:t>
            </a:r>
            <a:endParaRPr lang="en-CA" sz="3200" dirty="0" smtClean="0">
              <a:latin typeface="+mj-lt"/>
            </a:endParaRPr>
          </a:p>
          <a:p>
            <a:pPr lvl="1"/>
            <a:r>
              <a:rPr lang="en-CA" sz="3200" dirty="0" smtClean="0">
                <a:latin typeface="+mj-lt"/>
              </a:rPr>
              <a:t>Social Network – Facebook, Twitter, Google+</a:t>
            </a:r>
          </a:p>
          <a:p>
            <a:pPr lvl="1"/>
            <a:r>
              <a:rPr lang="en-CA" sz="3200" dirty="0" smtClean="0">
                <a:latin typeface="+mj-lt"/>
              </a:rPr>
              <a:t>Content site – Google Docs, Flickr, </a:t>
            </a:r>
            <a:r>
              <a:rPr lang="en-CA" sz="3200" dirty="0" err="1" smtClean="0">
                <a:latin typeface="+mj-lt"/>
              </a:rPr>
              <a:t>Instragram</a:t>
            </a:r>
            <a:endParaRPr lang="en-CA" sz="3200" dirty="0" smtClean="0">
              <a:latin typeface="+mj-lt"/>
            </a:endParaRPr>
          </a:p>
          <a:p>
            <a:pPr lvl="1"/>
            <a:r>
              <a:rPr lang="en-CA" sz="3200" dirty="0" smtClean="0">
                <a:latin typeface="+mj-lt"/>
              </a:rPr>
              <a:t>Aggregator – </a:t>
            </a:r>
            <a:r>
              <a:rPr lang="en-CA" sz="3200" dirty="0" err="1" smtClean="0">
                <a:latin typeface="+mj-lt"/>
              </a:rPr>
              <a:t>Feedly</a:t>
            </a:r>
            <a:r>
              <a:rPr lang="en-CA" sz="3200" dirty="0" smtClean="0">
                <a:latin typeface="+mj-lt"/>
              </a:rPr>
              <a:t>, </a:t>
            </a:r>
            <a:r>
              <a:rPr lang="en-CA" sz="3200" dirty="0" err="1" smtClean="0">
                <a:latin typeface="+mj-lt"/>
              </a:rPr>
              <a:t>OldReader</a:t>
            </a:r>
            <a:r>
              <a:rPr lang="en-CA" sz="3200" dirty="0" smtClean="0">
                <a:latin typeface="+mj-lt"/>
              </a:rPr>
              <a:t>, (new) </a:t>
            </a:r>
            <a:r>
              <a:rPr lang="en-CA" sz="3200" dirty="0" err="1" smtClean="0">
                <a:latin typeface="+mj-lt"/>
              </a:rPr>
              <a:t>Bli</a:t>
            </a:r>
            <a:r>
              <a:rPr lang="en-CA" sz="3200" dirty="0" smtClean="0">
                <a:latin typeface="+mj-lt"/>
              </a:rPr>
              <a:t> RSS</a:t>
            </a:r>
            <a:endParaRPr lang="en-CA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9508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5400" dirty="0" smtClean="0"/>
              <a:t>Process</a:t>
            </a:r>
            <a:endParaRPr lang="en-CA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 smtClean="0">
                <a:latin typeface="+mj-lt"/>
              </a:rPr>
              <a:t>Each Week</a:t>
            </a:r>
          </a:p>
          <a:p>
            <a:pPr lvl="1"/>
            <a:r>
              <a:rPr lang="en-CA" sz="3200" dirty="0" smtClean="0">
                <a:latin typeface="+mj-lt"/>
              </a:rPr>
              <a:t>Conversation or activity with guest</a:t>
            </a:r>
          </a:p>
          <a:p>
            <a:pPr lvl="1"/>
            <a:r>
              <a:rPr lang="en-CA" sz="3200" dirty="0" smtClean="0">
                <a:latin typeface="+mj-lt"/>
              </a:rPr>
              <a:t>Discussion and reflection</a:t>
            </a:r>
          </a:p>
          <a:p>
            <a:r>
              <a:rPr lang="en-CA" sz="3600" dirty="0" smtClean="0">
                <a:latin typeface="+mj-lt"/>
              </a:rPr>
              <a:t>Each </a:t>
            </a:r>
            <a:r>
              <a:rPr lang="en-CA" sz="3600" i="1" dirty="0" smtClean="0">
                <a:latin typeface="+mj-lt"/>
              </a:rPr>
              <a:t>Day</a:t>
            </a:r>
          </a:p>
          <a:p>
            <a:pPr lvl="1"/>
            <a:r>
              <a:rPr lang="en-CA" sz="3200" dirty="0" smtClean="0">
                <a:latin typeface="+mj-lt"/>
              </a:rPr>
              <a:t>Aggregate student content</a:t>
            </a:r>
          </a:p>
          <a:p>
            <a:pPr lvl="1"/>
            <a:r>
              <a:rPr lang="en-CA" sz="3200" dirty="0" smtClean="0">
                <a:latin typeface="+mj-lt"/>
              </a:rPr>
              <a:t>Share via web site &amp; newsletter</a:t>
            </a:r>
            <a:endParaRPr lang="en-CA" sz="32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25" y="720909"/>
            <a:ext cx="3457575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76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gRSShopper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60" b="18498"/>
          <a:stretch/>
        </p:blipFill>
        <p:spPr/>
      </p:pic>
      <p:sp>
        <p:nvSpPr>
          <p:cNvPr id="3" name="TextBox 2"/>
          <p:cNvSpPr txBox="1"/>
          <p:nvPr/>
        </p:nvSpPr>
        <p:spPr>
          <a:xfrm>
            <a:off x="6744072" y="609329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hlinkClick r:id="rId3"/>
              </a:rPr>
              <a:t>http://grsshopper.downes.ca</a:t>
            </a:r>
            <a:r>
              <a:rPr lang="fr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Learn</a:t>
            </a:r>
            <a:r>
              <a:rPr lang="fr-CA" sz="4800" dirty="0" smtClean="0"/>
              <a:t> in a </a:t>
            </a:r>
            <a:r>
              <a:rPr lang="fr-CA" sz="4800" dirty="0" err="1" smtClean="0"/>
              <a:t>cMOOC</a:t>
            </a:r>
            <a:endParaRPr lang="en-US" sz="4800" dirty="0"/>
          </a:p>
        </p:txBody>
      </p:sp>
      <p:pic>
        <p:nvPicPr>
          <p:cNvPr id="4" name="Picture 3" descr="Screen shot 2012-03-11 at 11.52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85" y="1525189"/>
            <a:ext cx="5624529" cy="34789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1544" y="6309320"/>
            <a:ext cx="3190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http://www.tonybates.ca/2012/03/03/more-reflections-on-moocs-and-mitx/</a:t>
            </a:r>
            <a:r>
              <a:rPr lang="en-US" sz="14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5165610"/>
            <a:ext cx="1008561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+mj-lt"/>
              </a:rPr>
              <a:t>Learning </a:t>
            </a:r>
            <a:r>
              <a:rPr lang="fr-FR" sz="3600" dirty="0" err="1" smtClean="0">
                <a:latin typeface="+mj-lt"/>
              </a:rPr>
              <a:t>is</a:t>
            </a:r>
            <a:r>
              <a:rPr lang="fr-FR" sz="3600" dirty="0" smtClean="0">
                <a:latin typeface="+mj-lt"/>
              </a:rPr>
              <a:t> a </a:t>
            </a:r>
            <a:r>
              <a:rPr lang="fr-FR" sz="3600" dirty="0" err="1">
                <a:latin typeface="+mj-lt"/>
              </a:rPr>
              <a:t>process</a:t>
            </a:r>
            <a:r>
              <a:rPr lang="fr-FR" sz="3600" dirty="0">
                <a:latin typeface="+mj-lt"/>
              </a:rPr>
              <a:t> of immersion </a:t>
            </a:r>
            <a:r>
              <a:rPr lang="fr-FR" sz="3600" dirty="0" err="1">
                <a:latin typeface="+mj-lt"/>
              </a:rPr>
              <a:t>into</a:t>
            </a:r>
            <a:r>
              <a:rPr lang="fr-FR" sz="3600" dirty="0">
                <a:latin typeface="+mj-lt"/>
              </a:rPr>
              <a:t> a </a:t>
            </a:r>
            <a:r>
              <a:rPr lang="fr-FR" sz="3600" dirty="0" err="1">
                <a:latin typeface="+mj-lt"/>
              </a:rPr>
              <a:t>knowing</a:t>
            </a:r>
            <a:r>
              <a:rPr lang="fr-FR" sz="3600" dirty="0">
                <a:latin typeface="+mj-lt"/>
              </a:rPr>
              <a:t> </a:t>
            </a:r>
            <a:r>
              <a:rPr lang="fr-FR" sz="3600" dirty="0" err="1">
                <a:latin typeface="+mj-lt"/>
              </a:rPr>
              <a:t>community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430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80074"/>
            <a:ext cx="10515600" cy="1158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>
                <a:latin typeface="+mj-lt"/>
              </a:rPr>
              <a:t>Learning is a process of </a:t>
            </a:r>
            <a:r>
              <a:rPr lang="en-CA" sz="3200" i="1" dirty="0" smtClean="0">
                <a:latin typeface="+mj-lt"/>
              </a:rPr>
              <a:t>recognizing</a:t>
            </a:r>
            <a:r>
              <a:rPr lang="en-CA" sz="3200" dirty="0" smtClean="0">
                <a:latin typeface="+mj-lt"/>
              </a:rPr>
              <a:t> and </a:t>
            </a:r>
            <a:r>
              <a:rPr lang="en-CA" sz="3200" i="1" dirty="0" smtClean="0">
                <a:latin typeface="+mj-lt"/>
              </a:rPr>
              <a:t>growing into</a:t>
            </a:r>
            <a:r>
              <a:rPr lang="en-CA" sz="3200" dirty="0" smtClean="0">
                <a:latin typeface="+mj-lt"/>
              </a:rPr>
              <a:t> or </a:t>
            </a:r>
            <a:r>
              <a:rPr lang="en-CA" sz="3200" i="1" dirty="0" smtClean="0">
                <a:latin typeface="+mj-lt"/>
              </a:rPr>
              <a:t>becoming</a:t>
            </a:r>
            <a:r>
              <a:rPr lang="en-CA" sz="3200" dirty="0" smtClean="0">
                <a:latin typeface="+mj-lt"/>
              </a:rPr>
              <a:t> an instantiation of those values…</a:t>
            </a:r>
            <a:endParaRPr lang="en-CA" sz="32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25" y="365125"/>
            <a:ext cx="670560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54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800" dirty="0" smtClean="0"/>
              <a:t>How to </a:t>
            </a:r>
            <a:r>
              <a:rPr lang="fr-CA" sz="4800" dirty="0" err="1" smtClean="0"/>
              <a:t>Evaluate</a:t>
            </a:r>
            <a:r>
              <a:rPr lang="fr-CA" sz="4800" dirty="0" smtClean="0"/>
              <a:t> Learning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200" dirty="0" smtClean="0">
                <a:latin typeface="+mj-lt"/>
              </a:rPr>
              <a:t>Learning is not possession of a collection of facts, it’s the expression of a capacity</a:t>
            </a:r>
          </a:p>
          <a:p>
            <a:r>
              <a:rPr lang="en-CA" sz="3200" dirty="0" smtClean="0">
                <a:latin typeface="+mj-lt"/>
              </a:rPr>
              <a:t>Learning is recognized by a community of experts in a network</a:t>
            </a:r>
            <a:endParaRPr lang="en-CA" sz="3200" dirty="0">
              <a:latin typeface="+mj-lt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015" y="3717033"/>
            <a:ext cx="3593976" cy="219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48" y="3968514"/>
            <a:ext cx="3768576" cy="225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91545" y="6057518"/>
            <a:ext cx="3479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recognize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understandings</a:t>
            </a:r>
            <a:r>
              <a:rPr lang="fr-FR" dirty="0"/>
              <a:t>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91944" y="6420778"/>
            <a:ext cx="4642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…by the </a:t>
            </a:r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use </a:t>
            </a:r>
            <a:r>
              <a:rPr lang="fr-FR" dirty="0" err="1"/>
              <a:t>them</a:t>
            </a:r>
            <a:r>
              <a:rPr lang="fr-FR" dirty="0"/>
              <a:t> in </a:t>
            </a:r>
            <a:r>
              <a:rPr lang="fr-FR" dirty="0" err="1"/>
              <a:t>our</a:t>
            </a:r>
            <a:r>
              <a:rPr lang="fr-FR" dirty="0"/>
              <a:t> social network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672536">
            <a:off x="5562067" y="4660993"/>
            <a:ext cx="86409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40017" y="3861048"/>
            <a:ext cx="1865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Learning </a:t>
            </a:r>
            <a:r>
              <a:rPr lang="fr-FR" dirty="0" err="1"/>
              <a:t>analytics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Ecuador Project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42" y="1417954"/>
            <a:ext cx="7759473" cy="509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31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x</a:t>
            </a:r>
            <a:r>
              <a:rPr lang="en-US" sz="4800" dirty="0" err="1" smtClean="0"/>
              <a:t>Learning</a:t>
            </a:r>
            <a:r>
              <a:rPr lang="en-US" sz="4800" dirty="0" smtClean="0"/>
              <a:t> </a:t>
            </a:r>
            <a:r>
              <a:rPr lang="en-US" sz="4800" dirty="0" err="1" smtClean="0"/>
              <a:t>vs</a:t>
            </a:r>
            <a:r>
              <a:rPr lang="en-US" sz="4800" dirty="0" smtClean="0"/>
              <a:t> </a:t>
            </a:r>
            <a:r>
              <a:rPr lang="en-US" sz="4800" dirty="0" err="1"/>
              <a:t>c</a:t>
            </a:r>
            <a:r>
              <a:rPr lang="en-US" sz="4800" dirty="0" err="1" smtClean="0"/>
              <a:t>Learning</a:t>
            </a:r>
            <a:endParaRPr lang="en-US" sz="48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95600" y="1700808"/>
            <a:ext cx="6840760" cy="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23592" y="1914873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contents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00255" y="1911747"/>
            <a:ext cx="157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networks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127171" y="1911748"/>
            <a:ext cx="19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engagement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78683" y="6237313"/>
            <a:ext cx="538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http://lisahistory.net/wordpress/2012/08/three-kinds-of-moocs/</a:t>
            </a:r>
            <a:r>
              <a:rPr lang="en-US" sz="14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37" y="2452579"/>
            <a:ext cx="2981325" cy="1047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31" y="4085371"/>
            <a:ext cx="2327338" cy="14271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1931" y="5512512"/>
            <a:ext cx="2635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5"/>
              </a:rPr>
              <a:t>http://www.magnet.edu/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12" name="Rectangle 11"/>
          <p:cNvSpPr/>
          <p:nvPr/>
        </p:nvSpPr>
        <p:spPr>
          <a:xfrm>
            <a:off x="988604" y="3545236"/>
            <a:ext cx="3200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6"/>
              </a:rPr>
              <a:t>http://www.corestandards.org/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1026" name="Picture 2" descr="https://encrypted-tbn1.gstatic.com/images?q=tbn:ANd9GcQ3K7F46rUyLbjbTmcovGafCV-I15XMXAkuR3eumZmHhrATOjZcX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34" y="2678784"/>
            <a:ext cx="2017922" cy="15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2.gstatic.com/images?q=tbn:ANd9GcSRytrg5KdDVsmdbXdn5x2hZG_rIKHgUY54RX0SDvWNB6aKbTQp9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34" y="4428165"/>
            <a:ext cx="2154448" cy="149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2682" y="2976454"/>
            <a:ext cx="2677517" cy="184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Personalized                                   Personal</a:t>
            </a:r>
            <a:br>
              <a:rPr lang="en-CA" dirty="0" smtClean="0"/>
            </a:br>
            <a:r>
              <a:rPr lang="en-CA" sz="2800" dirty="0" smtClean="0"/>
              <a:t>           We do for you                                               </a:t>
            </a:r>
            <a:r>
              <a:rPr lang="en-CA" sz="2800" dirty="0" err="1" smtClean="0"/>
              <a:t>You</a:t>
            </a:r>
            <a:r>
              <a:rPr lang="en-CA" sz="2800" dirty="0" smtClean="0"/>
              <a:t>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 smtClean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 smtClean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 smtClean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12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4. Personal Learning Environments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971" y="1519979"/>
            <a:ext cx="7445829" cy="494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88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Personal </a:t>
            </a:r>
            <a:r>
              <a:rPr lang="en-US" sz="3600" dirty="0" smtClean="0">
                <a:latin typeface="Calibri" panose="020F0502020204030204" pitchFamily="34" charset="0"/>
              </a:rPr>
              <a:t>Learning Environments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1897" r="1897"/>
          <a:stretch>
            <a:fillRect/>
          </a:stretch>
        </p:blipFill>
        <p:spPr>
          <a:xfrm>
            <a:off x="3215640" y="1580950"/>
            <a:ext cx="5966460" cy="4069080"/>
          </a:xfrm>
        </p:spPr>
      </p:pic>
      <p:sp>
        <p:nvSpPr>
          <p:cNvPr id="5" name="Rectangle 4"/>
          <p:cNvSpPr/>
          <p:nvPr/>
        </p:nvSpPr>
        <p:spPr>
          <a:xfrm>
            <a:off x="2874248" y="5820278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hlinkClick r:id="rId4"/>
              </a:rPr>
              <a:t>http://dmlcentral.net/blog/howard-rheingold/diy-u-interview-anya-kamenetz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98872" y="5820276"/>
            <a:ext cx="3621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5"/>
              </a:rPr>
              <a:t>http://www.downes.ca/post/58150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76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Course Provider Perspective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5181600" y="3657600"/>
            <a:ext cx="60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2133600"/>
            <a:ext cx="583474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65" y="2869340"/>
            <a:ext cx="408312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46" y="2904528"/>
            <a:ext cx="4826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539" y="2214125"/>
            <a:ext cx="532965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34" y="5413399"/>
            <a:ext cx="393700" cy="48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47" y="4816200"/>
            <a:ext cx="4476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438" y="4781518"/>
            <a:ext cx="428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24" y="5358004"/>
            <a:ext cx="4762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miley Face 12"/>
          <p:cNvSpPr/>
          <p:nvPr/>
        </p:nvSpPr>
        <p:spPr>
          <a:xfrm>
            <a:off x="7543800" y="2115797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8382000" y="2145043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7852853" y="2971801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8763000" y="2869340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962400" y="4114800"/>
            <a:ext cx="1143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38600" y="2971801"/>
            <a:ext cx="990600" cy="5159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943600" y="2869340"/>
            <a:ext cx="1600200" cy="7120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482" y="4391191"/>
            <a:ext cx="485775" cy="51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s://encrypted-tbn2.google.com/images?q=tbn:ANd9GcTua-Kkq1RAYUSwbbL7C47_MEy3jQ-gxmSkWd70OZRLvx2Tcx3E8w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55727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ncrypted-tbn1.google.com/images?q=tbn:ANd9GcQPlT7jx69pZpJtGXhNAF2MB6YnNQXUmQC8KBAsOKbMdsw8uaDrV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313" y="5089009"/>
            <a:ext cx="502586" cy="50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8763000" y="3810000"/>
            <a:ext cx="132472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467600" y="4953001"/>
            <a:ext cx="762000" cy="206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715000" y="4343401"/>
            <a:ext cx="533400" cy="8163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https://encrypted-tbn0.google.com/images?q=tbn:ANd9GcQ93z2g8LHIIid5yDD_Ppq-xh114y5t_dWCy79CTOlrrxEBgJMTr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2513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encrypted-tbn3.google.com/images?q=tbn:ANd9GcQkPH6J4Wkvt_ZajEE7J7CDLPlYtvlL1chaTp6R0Wq0AaMwOZD_2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0857" flipV="1">
            <a:off x="4234896" y="3240060"/>
            <a:ext cx="241934" cy="1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321456" y="2223009"/>
            <a:ext cx="923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Student</a:t>
            </a:r>
          </a:p>
          <a:p>
            <a:r>
              <a:rPr lang="en-US" dirty="0"/>
              <a:t>content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79609" y="5098130"/>
            <a:ext cx="908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Course</a:t>
            </a:r>
          </a:p>
          <a:p>
            <a:r>
              <a:rPr lang="en-US" dirty="0"/>
              <a:t>content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032980" y="1930511"/>
            <a:ext cx="1212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Subscribed</a:t>
            </a:r>
          </a:p>
          <a:p>
            <a:r>
              <a:rPr lang="en-US" dirty="0"/>
              <a:t>students</a:t>
            </a:r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94" y="3038852"/>
            <a:ext cx="381000" cy="17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9050397" y="5577080"/>
            <a:ext cx="1284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Live online events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07612" y="5900244"/>
            <a:ext cx="1740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Event recordings</a:t>
            </a:r>
          </a:p>
        </p:txBody>
      </p:sp>
      <p:pic>
        <p:nvPicPr>
          <p:cNvPr id="2065" name="Picture 17" descr="https://encrypted-tbn0.google.com/images?q=tbn:ANd9GcRZ1QhYm2YJoioMLdE8LPeZSsD9vD-cKtSlYVbmvNd46YoizwTx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185" y="438139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295" y="3315592"/>
            <a:ext cx="257175" cy="18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7" descr="https://encrypted-tbn0.google.com/images?q=tbn:ANd9GcRZ1QhYm2YJoioMLdE8LPeZSsD9vD-cKtSlYVbmvNd46YoizwTx"/>
          <p:cNvPicPr>
            <a:picLocks noGrp="1" noChangeAspect="1" noChangeArrowheads="1"/>
          </p:cNvPicPr>
          <p:nvPr>
            <p:ph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70" y="4523585"/>
            <a:ext cx="249230" cy="2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558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Student’s Perspective</a:t>
            </a:r>
          </a:p>
        </p:txBody>
      </p:sp>
      <p:sp>
        <p:nvSpPr>
          <p:cNvPr id="4" name="Smiley Face 3"/>
          <p:cNvSpPr/>
          <p:nvPr/>
        </p:nvSpPr>
        <p:spPr>
          <a:xfrm>
            <a:off x="5787390" y="2827709"/>
            <a:ext cx="6858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16090" y="1989509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sp>
        <p:nvSpPr>
          <p:cNvPr id="7" name="Smiley Face 6"/>
          <p:cNvSpPr/>
          <p:nvPr/>
        </p:nvSpPr>
        <p:spPr>
          <a:xfrm>
            <a:off x="4301490" y="275151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301490" y="4123112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miley Face 8"/>
          <p:cNvSpPr/>
          <p:nvPr/>
        </p:nvSpPr>
        <p:spPr>
          <a:xfrm>
            <a:off x="5070440" y="1797985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5273040" y="4732712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6842216" y="4625969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7201194" y="313904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455545" y="2313903"/>
            <a:ext cx="331846" cy="437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473190" y="2446709"/>
            <a:ext cx="2857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616066" y="3396998"/>
            <a:ext cx="4286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358890" y="3818312"/>
            <a:ext cx="483326" cy="807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621469" y="3894512"/>
            <a:ext cx="223073" cy="731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758690" y="3513509"/>
            <a:ext cx="899454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4815840" y="3009472"/>
            <a:ext cx="842304" cy="1295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787640" y="3397000"/>
            <a:ext cx="514350" cy="116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559040" y="1989512"/>
            <a:ext cx="628650" cy="664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273290" y="1379909"/>
            <a:ext cx="40005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393746" y="5037509"/>
            <a:ext cx="565344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729990" y="4732709"/>
            <a:ext cx="5143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615690" y="4351709"/>
            <a:ext cx="514350" cy="29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3729990" y="2751509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603" y="3246809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2334586"/>
            <a:ext cx="437606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3" y="1913309"/>
            <a:ext cx="40774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81" y="4990671"/>
            <a:ext cx="399724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4199311"/>
            <a:ext cx="306234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15" y="1075112"/>
            <a:ext cx="361950" cy="51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010822"/>
            <a:ext cx="3619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286000" y="5715001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range of different resources and services</a:t>
            </a:r>
          </a:p>
        </p:txBody>
      </p:sp>
    </p:spTree>
    <p:extLst>
      <p:ext uri="{BB962C8B-B14F-4D97-AF65-F5344CB8AC3E}">
        <p14:creationId xmlns:p14="http://schemas.microsoft.com/office/powerpoint/2010/main" val="23406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1435" y="983244"/>
            <a:ext cx="8382000" cy="653163"/>
          </a:xfrm>
        </p:spPr>
        <p:txBody>
          <a:bodyPr>
            <a:noAutofit/>
          </a:bodyPr>
          <a:lstStyle/>
          <a:p>
            <a:r>
              <a:rPr lang="en-CA" sz="3600" dirty="0">
                <a:latin typeface="Calibri" panose="020F0502020204030204" pitchFamily="34" charset="0"/>
              </a:rPr>
              <a:t>The design is based on putting the learner at the centre</a:t>
            </a:r>
          </a:p>
        </p:txBody>
      </p:sp>
      <p:sp>
        <p:nvSpPr>
          <p:cNvPr id="5" name="Rectangle 4"/>
          <p:cNvSpPr/>
          <p:nvPr/>
        </p:nvSpPr>
        <p:spPr>
          <a:xfrm>
            <a:off x="2317339" y="5398222"/>
            <a:ext cx="62938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Scott Wilson (left), Tim Hand (right)  </a:t>
            </a:r>
          </a:p>
          <a:p>
            <a:r>
              <a:rPr lang="en-CA" dirty="0">
                <a:hlinkClick r:id="rId3"/>
              </a:rPr>
              <a:t>https://www.google.com/search?q=ple+diagrams</a:t>
            </a:r>
            <a:endParaRPr lang="en-CA" dirty="0"/>
          </a:p>
          <a:p>
            <a:r>
              <a:rPr lang="en-CA" dirty="0">
                <a:hlinkClick r:id="rId4"/>
              </a:rPr>
              <a:t>http://www.edtechpost.ca/ple_diagrams/index.php/mind-map-3</a:t>
            </a:r>
            <a:endParaRPr lang="en-CA" dirty="0"/>
          </a:p>
        </p:txBody>
      </p:sp>
      <p:pic>
        <p:nvPicPr>
          <p:cNvPr id="3074" name="Picture 2" descr="http://cogdogblog.com/wp-content/uploads/2010/09/future-vl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938528"/>
            <a:ext cx="4731385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dtechpost.ca/ple_diagrams/var/albums/mind-map-3.jpg?m=135561577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35" y="1938529"/>
            <a:ext cx="4191000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4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5. Learning and Performance Support Systems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3" y="1351770"/>
            <a:ext cx="7575776" cy="50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30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71500" y="533400"/>
            <a:ext cx="11144250" cy="1209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LPSS is Built Around the Personal Learning Record</a:t>
            </a:r>
          </a:p>
        </p:txBody>
      </p:sp>
      <p:pic>
        <p:nvPicPr>
          <p:cNvPr id="6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591" y="2751000"/>
            <a:ext cx="2765907" cy="205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82827" y="4862173"/>
            <a:ext cx="1134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584353"/>
            <a:ext cx="42232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latin typeface="+mj-lt"/>
              </a:rPr>
              <a:t>This is a </a:t>
            </a:r>
            <a:r>
              <a:rPr lang="en-CA" sz="3200" i="1" dirty="0">
                <a:latin typeface="+mj-lt"/>
              </a:rPr>
              <a:t>new</a:t>
            </a:r>
            <a:r>
              <a:rPr lang="en-CA" sz="3200" dirty="0">
                <a:latin typeface="+mj-lt"/>
              </a:rPr>
              <a:t> type of data – we call it the </a:t>
            </a:r>
            <a:r>
              <a:rPr lang="en-CA" sz="3200" i="1" dirty="0">
                <a:latin typeface="+mj-lt"/>
              </a:rPr>
              <a:t>personal graph</a:t>
            </a:r>
            <a:r>
              <a:rPr lang="en-CA" sz="3200" dirty="0">
                <a:latin typeface="+mj-lt"/>
              </a:rPr>
              <a:t>.</a:t>
            </a:r>
          </a:p>
          <a:p>
            <a:endParaRPr lang="en-CA" sz="3200" dirty="0">
              <a:latin typeface="+mj-lt"/>
            </a:endParaRPr>
          </a:p>
          <a:p>
            <a:r>
              <a:rPr lang="en-CA" sz="3200" dirty="0">
                <a:latin typeface="+mj-lt"/>
              </a:rPr>
              <a:t>Each person has their own </a:t>
            </a:r>
            <a:r>
              <a:rPr lang="en-CA" sz="3200" i="1" dirty="0">
                <a:latin typeface="+mj-lt"/>
              </a:rPr>
              <a:t>private</a:t>
            </a:r>
            <a:r>
              <a:rPr lang="en-CA" sz="3200" dirty="0">
                <a:latin typeface="+mj-lt"/>
              </a:rPr>
              <a:t> personal graph.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76120" y="2492897"/>
            <a:ext cx="5015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The PLR contains all a person’s learning records, including: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certificates, badges and credentials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activity records, test results, scores</a:t>
            </a:r>
          </a:p>
          <a:p>
            <a:pPr marL="285750" indent="-285750">
              <a:buFontTx/>
              <a:buChar char="-"/>
            </a:pPr>
            <a:r>
              <a:rPr lang="en-CA" sz="2400" dirty="0"/>
              <a:t>Assignments, papers, drawings, things they create</a:t>
            </a:r>
          </a:p>
        </p:txBody>
      </p:sp>
    </p:spTree>
    <p:extLst>
      <p:ext uri="{BB962C8B-B14F-4D97-AF65-F5344CB8AC3E}">
        <p14:creationId xmlns:p14="http://schemas.microsoft.com/office/powerpoint/2010/main" val="13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00049" y="546626"/>
            <a:ext cx="108870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sz="4000" dirty="0">
                <a:latin typeface="+mj-lt"/>
              </a:rPr>
              <a:t>LPSS is Built Around the Personal Learning Record</a:t>
            </a:r>
          </a:p>
        </p:txBody>
      </p:sp>
      <p:pic>
        <p:nvPicPr>
          <p:cNvPr id="10" name="Picture 2" descr="http://www.youthunitedpress.com/wp-content/uploads/2014/01/network-graph-121_14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2" y="3218434"/>
            <a:ext cx="1104735" cy="81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00399" y="403731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4450" y="4382489"/>
            <a:ext cx="328747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Personal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Pictures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Movies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0126" y="2087381"/>
            <a:ext cx="4018030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        Stuff Goes Out</a:t>
            </a:r>
          </a:p>
          <a:p>
            <a:endParaRPr lang="en-CA" sz="1050" dirty="0"/>
          </a:p>
          <a:p>
            <a:r>
              <a:rPr lang="en-CA" sz="3200" dirty="0"/>
              <a:t>Stuff Comes 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68486" y="1955003"/>
            <a:ext cx="3981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Learning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read and watch stuff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play with toys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 make stuff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9442" y="4602640"/>
            <a:ext cx="18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Learning Analytics Services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079776" y="2773264"/>
            <a:ext cx="1224136" cy="553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56472" y="2406874"/>
            <a:ext cx="1224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/>
              <a:t>Things, Properties, Relations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863752" y="3461902"/>
            <a:ext cx="792088" cy="7970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03031" y="3627876"/>
            <a:ext cx="1548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Big stuff goes here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72066" y="3860408"/>
            <a:ext cx="1022259" cy="698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13694" y="4032874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Questions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480657" y="4171372"/>
            <a:ext cx="1055505" cy="726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17981" y="4563919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/>
              <a:t>Answers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079776" y="3904874"/>
            <a:ext cx="1224136" cy="659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938374" y="2726115"/>
            <a:ext cx="0" cy="385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043098" y="2564905"/>
            <a:ext cx="1372900" cy="9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545499" y="2305678"/>
            <a:ext cx="1262471" cy="3587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176465" y="2773265"/>
            <a:ext cx="1037231" cy="3386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545496" y="3461900"/>
            <a:ext cx="631236" cy="304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71125" y="296087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Things I did</a:t>
            </a:r>
          </a:p>
          <a:p>
            <a:r>
              <a:rPr lang="en-CA" sz="1400" dirty="0"/>
              <a:t>Stuff I make</a:t>
            </a:r>
          </a:p>
        </p:txBody>
      </p:sp>
    </p:spTree>
    <p:extLst>
      <p:ext uri="{BB962C8B-B14F-4D97-AF65-F5344CB8AC3E}">
        <p14:creationId xmlns:p14="http://schemas.microsoft.com/office/powerpoint/2010/main" val="15452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2. Learning Through Practice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728" y="1423033"/>
            <a:ext cx="7764202" cy="517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83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761" y="1643527"/>
            <a:ext cx="3724275" cy="45434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0" y="1643527"/>
            <a:ext cx="4933950" cy="32332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dirty="0">
                <a:latin typeface="+mj-lt"/>
              </a:rPr>
              <a:t>The Personal Learning Record – data owned by the individual, shared only with permissions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023902" y="6186952"/>
            <a:ext cx="778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3"/>
              </a:rPr>
              <a:t>http://halfanhour.blogspot.de/2014/12/eportfolios-and-badges-workshop-oeb14.html</a:t>
            </a:r>
            <a:r>
              <a:rPr lang="en-CA" sz="1400" dirty="0"/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Learning Record</a:t>
            </a:r>
          </a:p>
        </p:txBody>
      </p:sp>
    </p:spTree>
    <p:extLst>
      <p:ext uri="{BB962C8B-B14F-4D97-AF65-F5344CB8AC3E}">
        <p14:creationId xmlns:p14="http://schemas.microsoft.com/office/powerpoint/2010/main" val="266897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</a:t>
            </a:r>
            <a:r>
              <a:rPr lang="en-CA" dirty="0"/>
              <a:t>L</a:t>
            </a:r>
            <a:r>
              <a:rPr lang="en-CA" dirty="0" smtClean="0"/>
              <a:t>earning Record</a:t>
            </a:r>
            <a:endParaRPr lang="en-CA" dirty="0"/>
          </a:p>
        </p:txBody>
      </p:sp>
      <p:sp>
        <p:nvSpPr>
          <p:cNvPr id="4" name="Oval 3"/>
          <p:cNvSpPr/>
          <p:nvPr/>
        </p:nvSpPr>
        <p:spPr>
          <a:xfrm>
            <a:off x="4787900" y="4533900"/>
            <a:ext cx="30099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664878" y="3549651"/>
            <a:ext cx="1562100" cy="123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0"/>
          </p:cNvCxnSpPr>
          <p:nvPr/>
        </p:nvCxnSpPr>
        <p:spPr>
          <a:xfrm flipH="1" flipV="1">
            <a:off x="5930900" y="2540000"/>
            <a:ext cx="361950" cy="1993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228156" y="4268003"/>
            <a:ext cx="353745" cy="430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13878" y="2905341"/>
            <a:ext cx="330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C00000"/>
                </a:solidFill>
              </a:rPr>
              <a:t>Activity Record - LRS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27500" y="1816101"/>
            <a:ext cx="400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5">
                    <a:lumMod val="75000"/>
                  </a:schemeClr>
                </a:solidFill>
              </a:rPr>
              <a:t>Portfolio, artifacts and evidence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08800" y="2698056"/>
            <a:ext cx="317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6">
                    <a:lumMod val="75000"/>
                  </a:schemeClr>
                </a:solidFill>
              </a:rPr>
              <a:t>Badges, certificates, credentials, competencies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581900" y="1491786"/>
            <a:ext cx="1333500" cy="464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9400" y="1168620"/>
            <a:ext cx="149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OERs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5798478" y="4896535"/>
            <a:ext cx="1783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PLR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8489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8839" y="1460474"/>
            <a:ext cx="6286500" cy="4746624"/>
          </a:xfrm>
        </p:spPr>
        <p:txBody>
          <a:bodyPr>
            <a:normAutofit lnSpcReduction="10000"/>
          </a:bodyPr>
          <a:lstStyle/>
          <a:p>
            <a:r>
              <a:rPr lang="en-CA" sz="3900" dirty="0" smtClean="0">
                <a:latin typeface="+mj-lt"/>
              </a:rPr>
              <a:t>Manage </a:t>
            </a:r>
            <a:r>
              <a:rPr lang="en-CA" sz="3900" dirty="0">
                <a:latin typeface="+mj-lt"/>
              </a:rPr>
              <a:t>and discover list of sources and resources</a:t>
            </a:r>
          </a:p>
          <a:p>
            <a:r>
              <a:rPr lang="en-CA" sz="3900" dirty="0" smtClean="0">
                <a:latin typeface="+mj-lt"/>
              </a:rPr>
              <a:t>Maintain </a:t>
            </a:r>
            <a:r>
              <a:rPr lang="en-CA" sz="3900" dirty="0">
                <a:latin typeface="+mj-lt"/>
              </a:rPr>
              <a:t>authentication and credentials </a:t>
            </a:r>
          </a:p>
          <a:p>
            <a:r>
              <a:rPr lang="en-CA" sz="3900" dirty="0" smtClean="0">
                <a:latin typeface="+mj-lt"/>
              </a:rPr>
              <a:t>Support </a:t>
            </a:r>
            <a:r>
              <a:rPr lang="en-CA" sz="3900" dirty="0">
                <a:latin typeface="+mj-lt"/>
              </a:rPr>
              <a:t>APIs and metadata standards</a:t>
            </a:r>
          </a:p>
          <a:p>
            <a:r>
              <a:rPr lang="en-CA" sz="3900" dirty="0" smtClean="0">
                <a:latin typeface="+mj-lt"/>
              </a:rPr>
              <a:t>Gather</a:t>
            </a:r>
            <a:r>
              <a:rPr lang="en-CA" sz="3900" dirty="0">
                <a:latin typeface="+mj-lt"/>
              </a:rPr>
              <a:t>, analyze and sort resources and/or metadata 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Resource Repository Network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43" y="1460474"/>
            <a:ext cx="3141208" cy="474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6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4813300" y="2827313"/>
            <a:ext cx="1689100" cy="25495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Rectangle 50"/>
          <p:cNvSpPr/>
          <p:nvPr/>
        </p:nvSpPr>
        <p:spPr>
          <a:xfrm>
            <a:off x="8172452" y="1832113"/>
            <a:ext cx="2238375" cy="4186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Rectangle 49"/>
          <p:cNvSpPr/>
          <p:nvPr/>
        </p:nvSpPr>
        <p:spPr>
          <a:xfrm>
            <a:off x="1854598" y="1758951"/>
            <a:ext cx="2051447" cy="48056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Rectangle 48"/>
          <p:cNvSpPr/>
          <p:nvPr/>
        </p:nvSpPr>
        <p:spPr>
          <a:xfrm>
            <a:off x="4673997" y="1690689"/>
            <a:ext cx="1714500" cy="9144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RRN Aggregation and Storage</a:t>
            </a:r>
            <a:endParaRPr lang="en-CA" dirty="0"/>
          </a:p>
        </p:txBody>
      </p:sp>
      <p:cxnSp>
        <p:nvCxnSpPr>
          <p:cNvPr id="5" name="Elbow Connector 4"/>
          <p:cNvCxnSpPr/>
          <p:nvPr/>
        </p:nvCxnSpPr>
        <p:spPr>
          <a:xfrm>
            <a:off x="3352800" y="2476500"/>
            <a:ext cx="1435100" cy="952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454400" y="3340100"/>
            <a:ext cx="1270000" cy="368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3352800" y="3911600"/>
            <a:ext cx="1346200" cy="279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flipV="1">
            <a:off x="3352800" y="4229100"/>
            <a:ext cx="1435100" cy="469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flipV="1">
            <a:off x="3352800" y="4508500"/>
            <a:ext cx="1435100" cy="8255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3352800" y="5422900"/>
            <a:ext cx="1346200" cy="5080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flipV="1">
            <a:off x="6502400" y="2324100"/>
            <a:ext cx="1435100" cy="1104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>
            <a:off x="6540500" y="3708400"/>
            <a:ext cx="1231900" cy="2032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flipV="1">
            <a:off x="6502400" y="3048000"/>
            <a:ext cx="1435100" cy="8636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>
            <a:off x="6540500" y="4102100"/>
            <a:ext cx="1397000" cy="5969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6540500" y="4419600"/>
            <a:ext cx="1397000" cy="10033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62150" y="2144286"/>
            <a:ext cx="21272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Email</a:t>
            </a:r>
          </a:p>
          <a:p>
            <a:r>
              <a:rPr lang="en-CA" sz="2000" dirty="0"/>
              <a:t>RSS</a:t>
            </a:r>
          </a:p>
          <a:p>
            <a:r>
              <a:rPr lang="en-CA" sz="2000" dirty="0"/>
              <a:t>OAI</a:t>
            </a:r>
          </a:p>
          <a:p>
            <a:r>
              <a:rPr lang="en-CA" sz="2000" dirty="0" err="1"/>
              <a:t>Sharepoint</a:t>
            </a:r>
            <a:endParaRPr lang="en-CA" sz="2000" dirty="0"/>
          </a:p>
          <a:p>
            <a:r>
              <a:rPr lang="en-CA" sz="2000" dirty="0"/>
              <a:t>Facebook</a:t>
            </a:r>
          </a:p>
          <a:p>
            <a:r>
              <a:rPr lang="en-CA" sz="2000" dirty="0"/>
              <a:t>Twitter</a:t>
            </a:r>
          </a:p>
          <a:p>
            <a:r>
              <a:rPr lang="en-CA" sz="2000" dirty="0"/>
              <a:t>Monster</a:t>
            </a:r>
          </a:p>
          <a:p>
            <a:r>
              <a:rPr lang="en-CA" sz="2000" dirty="0"/>
              <a:t>Government</a:t>
            </a:r>
          </a:p>
          <a:p>
            <a:r>
              <a:rPr lang="en-CA" sz="2000" dirty="0"/>
              <a:t>Repositories</a:t>
            </a:r>
          </a:p>
          <a:p>
            <a:r>
              <a:rPr lang="en-CA" sz="2000" dirty="0"/>
              <a:t>Desire2Learn</a:t>
            </a:r>
          </a:p>
          <a:p>
            <a:r>
              <a:rPr lang="en-CA" sz="2000" dirty="0"/>
              <a:t>Coursera</a:t>
            </a:r>
          </a:p>
          <a:p>
            <a:r>
              <a:rPr lang="en-CA" sz="2000" dirty="0"/>
              <a:t>EdX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026025" y="3249881"/>
            <a:ext cx="1301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Parsing</a:t>
            </a:r>
          </a:p>
          <a:p>
            <a:r>
              <a:rPr lang="en-CA" sz="2000" dirty="0"/>
              <a:t>Scraping</a:t>
            </a:r>
          </a:p>
          <a:p>
            <a:r>
              <a:rPr lang="en-CA" sz="2000" dirty="0"/>
              <a:t>Analytics</a:t>
            </a:r>
          </a:p>
          <a:p>
            <a:r>
              <a:rPr lang="en-CA" sz="2000" dirty="0" err="1"/>
              <a:t>etc</a:t>
            </a:r>
            <a:endParaRPr lang="en-CA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8277225" y="1837472"/>
            <a:ext cx="1981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Article</a:t>
            </a:r>
          </a:p>
          <a:p>
            <a:r>
              <a:rPr lang="en-CA" sz="2000" dirty="0"/>
              <a:t>Photograph</a:t>
            </a:r>
          </a:p>
          <a:p>
            <a:r>
              <a:rPr lang="en-CA" sz="2000" dirty="0"/>
              <a:t>Video</a:t>
            </a:r>
          </a:p>
          <a:p>
            <a:r>
              <a:rPr lang="en-CA" sz="2000" dirty="0"/>
              <a:t>Person</a:t>
            </a:r>
          </a:p>
          <a:p>
            <a:r>
              <a:rPr lang="en-CA" sz="2000" dirty="0"/>
              <a:t>Author</a:t>
            </a:r>
          </a:p>
          <a:p>
            <a:r>
              <a:rPr lang="en-CA" sz="2000" dirty="0"/>
              <a:t>Publisher</a:t>
            </a:r>
          </a:p>
          <a:p>
            <a:r>
              <a:rPr lang="en-CA" sz="2000" dirty="0"/>
              <a:t>Organization</a:t>
            </a:r>
          </a:p>
          <a:p>
            <a:r>
              <a:rPr lang="en-CA" sz="2000" dirty="0"/>
              <a:t>Job Opportunity</a:t>
            </a:r>
          </a:p>
          <a:p>
            <a:r>
              <a:rPr lang="en-CA" sz="2000" dirty="0"/>
              <a:t>Competency</a:t>
            </a:r>
          </a:p>
          <a:p>
            <a:r>
              <a:rPr lang="en-CA" sz="2000" dirty="0" err="1"/>
              <a:t>Cetrificate</a:t>
            </a:r>
            <a:endParaRPr lang="en-CA" sz="2000" dirty="0"/>
          </a:p>
          <a:p>
            <a:r>
              <a:rPr lang="en-CA" sz="2000" dirty="0"/>
              <a:t>Event</a:t>
            </a:r>
          </a:p>
          <a:p>
            <a:r>
              <a:rPr lang="en-CA" sz="2000" dirty="0"/>
              <a:t>Location / Place</a:t>
            </a:r>
          </a:p>
          <a:p>
            <a:r>
              <a:rPr lang="en-CA" sz="2000" dirty="0"/>
              <a:t>Time / Date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676900" y="4699000"/>
            <a:ext cx="0" cy="1231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958556" y="5972097"/>
            <a:ext cx="1501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Storage</a:t>
            </a:r>
          </a:p>
        </p:txBody>
      </p:sp>
      <p:sp>
        <p:nvSpPr>
          <p:cNvPr id="36" name="Arc 35"/>
          <p:cNvSpPr/>
          <p:nvPr/>
        </p:nvSpPr>
        <p:spPr>
          <a:xfrm>
            <a:off x="6540501" y="4699001"/>
            <a:ext cx="276225" cy="1726913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Arc 36"/>
          <p:cNvSpPr/>
          <p:nvPr/>
        </p:nvSpPr>
        <p:spPr>
          <a:xfrm flipH="1" flipV="1">
            <a:off x="6838948" y="4673314"/>
            <a:ext cx="1225552" cy="1726912"/>
          </a:xfrm>
          <a:prstGeom prst="arc">
            <a:avLst>
              <a:gd name="adj1" fmla="val 16200000"/>
              <a:gd name="adj2" fmla="val 213264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9" name="Straight Arrow Connector 38"/>
          <p:cNvCxnSpPr>
            <a:stCxn id="37" idx="0"/>
          </p:cNvCxnSpPr>
          <p:nvPr/>
        </p:nvCxnSpPr>
        <p:spPr>
          <a:xfrm>
            <a:off x="7451724" y="6400226"/>
            <a:ext cx="6127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6" idx="0"/>
          </p:cNvCxnSpPr>
          <p:nvPr/>
        </p:nvCxnSpPr>
        <p:spPr>
          <a:xfrm>
            <a:off x="6540500" y="4699000"/>
            <a:ext cx="1381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356600" y="623771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RELATIONS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9067800" y="5930901"/>
            <a:ext cx="0" cy="379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15706" y="1800363"/>
            <a:ext cx="197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Personal</a:t>
            </a:r>
          </a:p>
          <a:p>
            <a:r>
              <a:rPr lang="en-CA" sz="2000" dirty="0"/>
              <a:t>Context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5549900" y="2616200"/>
            <a:ext cx="0" cy="633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7008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8594" y="1354562"/>
            <a:ext cx="6052525" cy="1412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dirty="0">
                <a:latin typeface="+mj-lt"/>
              </a:rPr>
              <a:t>Projection of learning services into multiple platforms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299" y="1363081"/>
            <a:ext cx="2412479" cy="475297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Learning Assistant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94" y="2579914"/>
            <a:ext cx="5802742" cy="35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9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086" y="1377440"/>
            <a:ext cx="5324475" cy="4794632"/>
          </a:xfrm>
        </p:spPr>
        <p:txBody>
          <a:bodyPr>
            <a:normAutofit lnSpcReduction="10000"/>
          </a:bodyPr>
          <a:lstStyle/>
          <a:p>
            <a:r>
              <a:rPr lang="en-CA" sz="3500" dirty="0" smtClean="0">
                <a:latin typeface="+mj-lt"/>
              </a:rPr>
              <a:t>Collect </a:t>
            </a:r>
            <a:r>
              <a:rPr lang="en-CA" sz="3500" dirty="0">
                <a:latin typeface="+mj-lt"/>
              </a:rPr>
              <a:t>contextual information for system</a:t>
            </a:r>
          </a:p>
          <a:p>
            <a:r>
              <a:rPr lang="en-CA" sz="3500" dirty="0" smtClean="0">
                <a:latin typeface="+mj-lt"/>
              </a:rPr>
              <a:t>Display </a:t>
            </a:r>
            <a:r>
              <a:rPr lang="en-CA" sz="3500" dirty="0">
                <a:latin typeface="+mj-lt"/>
              </a:rPr>
              <a:t>resources of various formats, including SCORM, LTI, etc.</a:t>
            </a:r>
          </a:p>
          <a:p>
            <a:r>
              <a:rPr lang="en-CA" sz="3500" dirty="0" smtClean="0">
                <a:latin typeface="+mj-lt"/>
              </a:rPr>
              <a:t>Support </a:t>
            </a:r>
            <a:r>
              <a:rPr lang="en-CA" sz="3500" dirty="0">
                <a:latin typeface="+mj-lt"/>
              </a:rPr>
              <a:t>(</a:t>
            </a:r>
            <a:r>
              <a:rPr lang="en-CA" sz="3500" dirty="0" err="1">
                <a:latin typeface="+mj-lt"/>
              </a:rPr>
              <a:t>scaffolded</a:t>
            </a:r>
            <a:r>
              <a:rPr lang="en-CA" sz="3500" dirty="0">
                <a:latin typeface="+mj-lt"/>
              </a:rPr>
              <a:t>) authoring environments</a:t>
            </a:r>
          </a:p>
          <a:p>
            <a:r>
              <a:rPr lang="en-CA" sz="3500" dirty="0" smtClean="0">
                <a:latin typeface="+mj-lt"/>
              </a:rPr>
              <a:t>Project </a:t>
            </a:r>
            <a:r>
              <a:rPr lang="en-CA" sz="3500" dirty="0">
                <a:latin typeface="+mj-lt"/>
              </a:rPr>
              <a:t>LPSS capacity into external software and devices 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CA" sz="4000" dirty="0"/>
              <a:t>Personal Learning Assistant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77440"/>
            <a:ext cx="3211204" cy="487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PLA: Collecting </a:t>
            </a:r>
            <a:r>
              <a:rPr lang="en-CA" dirty="0" err="1" smtClean="0"/>
              <a:t>xAPI</a:t>
            </a:r>
            <a:r>
              <a:rPr lang="en-CA" dirty="0" smtClean="0"/>
              <a:t> from Med Sims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1" y="1686441"/>
            <a:ext cx="6907239" cy="3854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650" y="5607735"/>
            <a:ext cx="7226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https://www.flickr.com/photos/stephen_downes/15710336207/</a:t>
            </a:r>
            <a:r>
              <a:rPr lang="en-CA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52651" y="5977067"/>
            <a:ext cx="4344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http://www.nrc-cnrc.gc.ca/eng/rd/medical/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28244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80" y="1607273"/>
            <a:ext cx="3057994" cy="2061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772" y="3633409"/>
            <a:ext cx="3363418" cy="2738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074" y="1689684"/>
            <a:ext cx="3641673" cy="2055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332" y="3744927"/>
            <a:ext cx="2643842" cy="273878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00200" y="598286"/>
            <a:ext cx="10487024" cy="868362"/>
          </a:xfrm>
        </p:spPr>
        <p:txBody>
          <a:bodyPr>
            <a:noAutofit/>
          </a:bodyPr>
          <a:lstStyle/>
          <a:p>
            <a:r>
              <a:rPr lang="en-CA" sz="4000" dirty="0" smtClean="0"/>
              <a:t>Personal Analytics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80273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4000" dirty="0"/>
              <a:t>Automated Competency Recognition and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574" y="1825626"/>
            <a:ext cx="5800725" cy="4575175"/>
          </a:xfrm>
        </p:spPr>
        <p:txBody>
          <a:bodyPr>
            <a:normAutofit/>
          </a:bodyPr>
          <a:lstStyle/>
          <a:p>
            <a:r>
              <a:rPr lang="en-CA" sz="3600" dirty="0" smtClean="0">
                <a:latin typeface="Calibri" panose="020F0502020204030204" pitchFamily="34" charset="0"/>
              </a:rPr>
              <a:t>Import </a:t>
            </a:r>
            <a:r>
              <a:rPr lang="en-CA" sz="3600" dirty="0">
                <a:latin typeface="Calibri" panose="020F0502020204030204" pitchFamily="34" charset="0"/>
              </a:rPr>
              <a:t>or create competency definitions</a:t>
            </a:r>
          </a:p>
          <a:p>
            <a:r>
              <a:rPr lang="en-CA" sz="3600" dirty="0" smtClean="0">
                <a:latin typeface="Calibri" panose="020F0502020204030204" pitchFamily="34" charset="0"/>
              </a:rPr>
              <a:t>Analyze </a:t>
            </a:r>
            <a:r>
              <a:rPr lang="en-CA" sz="3600" dirty="0">
                <a:latin typeface="Calibri" panose="020F0502020204030204" pitchFamily="34" charset="0"/>
              </a:rPr>
              <a:t>interactions for skills and learning gaps</a:t>
            </a:r>
          </a:p>
          <a:p>
            <a:r>
              <a:rPr lang="en-CA" sz="3600" dirty="0" smtClean="0">
                <a:latin typeface="Calibri" panose="020F0502020204030204" pitchFamily="34" charset="0"/>
              </a:rPr>
              <a:t>Support </a:t>
            </a:r>
            <a:r>
              <a:rPr lang="en-CA" sz="3600" dirty="0">
                <a:latin typeface="Calibri" panose="020F0502020204030204" pitchFamily="34" charset="0"/>
              </a:rPr>
              <a:t>development of learning plans</a:t>
            </a:r>
          </a:p>
          <a:p>
            <a:r>
              <a:rPr lang="en-CA" sz="3600" dirty="0" smtClean="0">
                <a:latin typeface="Calibri" panose="020F0502020204030204" pitchFamily="34" charset="0"/>
              </a:rPr>
              <a:t>Provide </a:t>
            </a:r>
            <a:r>
              <a:rPr lang="en-CA" sz="3600" dirty="0">
                <a:latin typeface="Calibri" panose="020F0502020204030204" pitchFamily="34" charset="0"/>
              </a:rPr>
              <a:t>resource and service  </a:t>
            </a:r>
            <a:r>
              <a:rPr lang="en-CA" sz="3600" dirty="0" smtClean="0">
                <a:latin typeface="Calibri" panose="020F0502020204030204" pitchFamily="34" charset="0"/>
              </a:rPr>
              <a:t>recommendations</a:t>
            </a:r>
            <a:endParaRPr lang="en-CA" sz="36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865" y="1690688"/>
            <a:ext cx="3105089" cy="46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6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Analytics and Big Data</a:t>
            </a:r>
            <a:endParaRPr lang="en-CA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264228" y="2474459"/>
          <a:ext cx="812800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  <a:gridCol w="812800"/>
              </a:tblGrid>
              <a:tr h="37084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664029" y="2490409"/>
          <a:ext cx="133894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8943"/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Facebook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Twitter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EdX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Coursera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YouTube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Blackboard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Email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err="1" smtClean="0"/>
                        <a:t>etc</a:t>
                      </a:r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029" y="1860445"/>
            <a:ext cx="248330" cy="502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29" y="1857496"/>
            <a:ext cx="248330" cy="502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886" y="1857496"/>
            <a:ext cx="248330" cy="5024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578" y="1857495"/>
            <a:ext cx="248330" cy="5024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665" y="1857495"/>
            <a:ext cx="248330" cy="5024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467" y="1857495"/>
            <a:ext cx="248330" cy="5024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106" y="1857495"/>
            <a:ext cx="248330" cy="5024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876" y="1857495"/>
            <a:ext cx="248330" cy="5024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658" y="1857495"/>
            <a:ext cx="248330" cy="5024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918" y="1857495"/>
            <a:ext cx="248330" cy="50243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59106" y="3213847"/>
            <a:ext cx="8068235" cy="40341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4669331" y="2526737"/>
            <a:ext cx="806823" cy="2892428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/>
          <p:cNvSpPr txBox="1"/>
          <p:nvPr/>
        </p:nvSpPr>
        <p:spPr>
          <a:xfrm>
            <a:off x="4948578" y="5521500"/>
            <a:ext cx="3237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>
                <a:solidFill>
                  <a:schemeClr val="accent6">
                    <a:lumMod val="75000"/>
                  </a:schemeClr>
                </a:solidFill>
              </a:rPr>
              <a:t>Deep</a:t>
            </a:r>
            <a:endParaRPr lang="en-C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08776" y="3590701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smtClean="0">
                <a:solidFill>
                  <a:schemeClr val="accent2"/>
                </a:solidFill>
              </a:rPr>
              <a:t>Shallow</a:t>
            </a:r>
            <a:endParaRPr lang="en-CA" b="1" dirty="0">
              <a:solidFill>
                <a:schemeClr val="accent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45665" y="5646360"/>
            <a:ext cx="2415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Tells us about the person</a:t>
            </a:r>
            <a:endParaRPr lang="en-CA" dirty="0"/>
          </a:p>
        </p:txBody>
      </p:sp>
      <p:sp>
        <p:nvSpPr>
          <p:cNvPr id="23" name="TextBox 22"/>
          <p:cNvSpPr txBox="1"/>
          <p:nvPr/>
        </p:nvSpPr>
        <p:spPr>
          <a:xfrm>
            <a:off x="10676965" y="4329953"/>
            <a:ext cx="1156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Tells us about the platform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8768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Medical Simulations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074" name="Picture 2" descr="http://usarmy.vo.llnwd.net/e2/c/images/2014/06/02/347946/siz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854200"/>
            <a:ext cx="5381625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12825" y="5836206"/>
            <a:ext cx="377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http://www.army.mil/article/127148/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3076" name="Picture 4" descr="http://www.83degreesmedia.com/galleries/Features/Issue_105/scr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2344221"/>
            <a:ext cx="55245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85685" y="6011624"/>
            <a:ext cx="6037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5"/>
              </a:rPr>
              <a:t>http://www.83degreesmedia.com/features/camls011012.aspx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32047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6. Expanding LPSS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40" y="1496105"/>
            <a:ext cx="7558089" cy="490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493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Implementation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600" y="1825625"/>
            <a:ext cx="25717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>
                <a:latin typeface="+mj-lt"/>
              </a:rPr>
              <a:t>Ultimately, the objective is to support individual learning in a network</a:t>
            </a:r>
          </a:p>
        </p:txBody>
      </p:sp>
      <p:pic>
        <p:nvPicPr>
          <p:cNvPr id="4098" name="Picture 2" descr="http://integralleadershipmanifesto.com/wp-content/uploads/double-learning-loop-120px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385" y="1593152"/>
            <a:ext cx="4144424" cy="40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01385" y="5864211"/>
            <a:ext cx="5888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http://integralleadershipmanifesto.com/manifesto/making-subject-object/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795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Plearn</a:t>
            </a:r>
            <a:r>
              <a:rPr lang="en-CA" dirty="0" smtClean="0"/>
              <a:t> – Importance of the Graph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1690690"/>
            <a:ext cx="6819900" cy="42512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0300" y="606891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hlinkClick r:id="rId3"/>
              </a:rPr>
              <a:t>http://www.slideshare.net/Downes/after-moodle</a:t>
            </a:r>
            <a:endParaRPr lang="en-CA" sz="1400" dirty="0"/>
          </a:p>
          <a:p>
            <a:r>
              <a:rPr lang="en-CA" sz="1400" dirty="0">
                <a:hlinkClick r:id="rId4"/>
              </a:rPr>
              <a:t>http://www.slideshare.net/Ritakop/kopfourniercanadianinstitutedistanceeducationresearchple</a:t>
            </a:r>
            <a:r>
              <a:rPr lang="en-CA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990903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OIF – MOOC-REL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690689"/>
            <a:ext cx="7645580" cy="39576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650" y="5936734"/>
            <a:ext cx="2522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http://rel2014.mooc.ca/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05546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PCO Badges for Learning</a:t>
            </a:r>
            <a:endParaRPr lang="en-CA" dirty="0"/>
          </a:p>
        </p:txBody>
      </p:sp>
      <p:pic>
        <p:nvPicPr>
          <p:cNvPr id="22530" name="Picture 2" descr="files/images/Badges-napkin-sketch-2013-infographic-websit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690690"/>
            <a:ext cx="7436085" cy="340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2651" y="5504934"/>
            <a:ext cx="358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http://www.downes.ca/post/63738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57722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ONGARDE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152650" y="6176963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2"/>
              </a:rPr>
              <a:t>http://www.journal.forces.gc.ca/vol14/no2/page70-eng.asp</a:t>
            </a:r>
            <a:r>
              <a:rPr lang="en-CA" dirty="0"/>
              <a:t> </a:t>
            </a:r>
          </a:p>
        </p:txBody>
      </p:sp>
      <p:pic>
        <p:nvPicPr>
          <p:cNvPr id="23554" name="Picture 2" descr="(DART Team, Operation 'Renaissance'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1639889"/>
            <a:ext cx="6105525" cy="391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2329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ALECSO – Capacity Building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5602" name="Picture 2" descr="https://farm4.staticflickr.com/3740/13420886794_02c91f6da7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6" y="1575276"/>
            <a:ext cx="673417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863" y="3470751"/>
            <a:ext cx="2955925" cy="22696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650" y="6176963"/>
            <a:ext cx="4136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4"/>
              </a:rPr>
              <a:t>http://www.downes.ca/presentation/337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00883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Concierge OMS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468203"/>
            <a:ext cx="7288212" cy="47547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99110" y="6330434"/>
            <a:ext cx="3100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https://concierge.portal.gc.ca/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10761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latin typeface="Calibri" panose="020F0502020204030204" pitchFamily="34" charset="0"/>
              </a:rPr>
              <a:t>Expanding LPSS</a:t>
            </a:r>
          </a:p>
        </p:txBody>
      </p:sp>
      <p:sp>
        <p:nvSpPr>
          <p:cNvPr id="5" name="Oval 4"/>
          <p:cNvSpPr/>
          <p:nvPr/>
        </p:nvSpPr>
        <p:spPr>
          <a:xfrm>
            <a:off x="4038600" y="2224079"/>
            <a:ext cx="1828800" cy="1295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ysClr val="windowText" lastClr="000000"/>
                </a:solidFill>
              </a:rPr>
              <a:t>NRC</a:t>
            </a:r>
            <a:endParaRPr lang="en-CA" dirty="0">
              <a:solidFill>
                <a:sysClr val="windowText" lastClr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781800" y="3505200"/>
            <a:ext cx="2133600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solidFill>
                  <a:schemeClr val="tx1"/>
                </a:solidFill>
              </a:rPr>
              <a:t>Funder</a:t>
            </a:r>
            <a:endParaRPr lang="en-CA" sz="20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581400" y="4419600"/>
            <a:ext cx="1981200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dirty="0">
                <a:solidFill>
                  <a:sysClr val="windowText" lastClr="000000"/>
                </a:solidFill>
              </a:rPr>
              <a:t>Partner</a:t>
            </a:r>
            <a:endParaRPr lang="en-CA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0529" y="1323959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$20 Million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NRC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Development Environment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6845" y="5229533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Government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Development Agency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82232" y="5143501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UNESCO / 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/>
              <a:t>Corporate Partner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2600" y="19812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00000"/>
                </a:solidFill>
              </a:rPr>
              <a:t>$x + $y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1038" y="565133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00000"/>
                </a:solidFill>
              </a:rPr>
              <a:t>$x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3277" y="4188768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00000"/>
                </a:solidFill>
              </a:rPr>
              <a:t>$y</a:t>
            </a:r>
            <a:endParaRPr lang="en-CA" dirty="0">
              <a:solidFill>
                <a:srgbClr val="C00000"/>
              </a:solidFill>
            </a:endParaRPr>
          </a:p>
        </p:txBody>
      </p:sp>
      <p:cxnSp>
        <p:nvCxnSpPr>
          <p:cNvPr id="19" name="Straight Connector 18"/>
          <p:cNvCxnSpPr>
            <a:stCxn id="5" idx="4"/>
            <a:endCxn id="7" idx="0"/>
          </p:cNvCxnSpPr>
          <p:nvPr/>
        </p:nvCxnSpPr>
        <p:spPr>
          <a:xfrm flipH="1">
            <a:off x="4572000" y="3519480"/>
            <a:ext cx="381000" cy="900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6" idx="1"/>
          </p:cNvCxnSpPr>
          <p:nvPr/>
        </p:nvCxnSpPr>
        <p:spPr>
          <a:xfrm>
            <a:off x="5895774" y="2947745"/>
            <a:ext cx="1198485" cy="769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6"/>
            <a:endCxn id="6" idx="3"/>
          </p:cNvCxnSpPr>
          <p:nvPr/>
        </p:nvCxnSpPr>
        <p:spPr>
          <a:xfrm flipV="1">
            <a:off x="5562600" y="4740976"/>
            <a:ext cx="1531658" cy="402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513872" y="2212032"/>
            <a:ext cx="1791929" cy="1120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266471" y="1895064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3098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Possible Projects…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999" y="1600201"/>
            <a:ext cx="7515225" cy="4457699"/>
          </a:xfrm>
        </p:spPr>
        <p:txBody>
          <a:bodyPr>
            <a:normAutofit/>
          </a:bodyPr>
          <a:lstStyle/>
          <a:p>
            <a:r>
              <a:rPr lang="en-CA" sz="3600" dirty="0">
                <a:latin typeface="+mj-lt"/>
              </a:rPr>
              <a:t>OERs, Repositories, Marketplaces</a:t>
            </a:r>
          </a:p>
          <a:p>
            <a:r>
              <a:rPr lang="en-CA" sz="3600" dirty="0" smtClean="0">
                <a:latin typeface="+mj-lt"/>
              </a:rPr>
              <a:t>Badges</a:t>
            </a:r>
            <a:r>
              <a:rPr lang="en-CA" sz="3600" dirty="0">
                <a:latin typeface="+mj-lt"/>
              </a:rPr>
              <a:t>, Credentials, Recognition</a:t>
            </a:r>
          </a:p>
          <a:p>
            <a:r>
              <a:rPr lang="en-CA" sz="3600" dirty="0" smtClean="0">
                <a:latin typeface="+mj-lt"/>
              </a:rPr>
              <a:t>Simulations </a:t>
            </a:r>
            <a:r>
              <a:rPr lang="en-CA" sz="3600" dirty="0">
                <a:latin typeface="+mj-lt"/>
              </a:rPr>
              <a:t>&amp; Workplace Support</a:t>
            </a:r>
          </a:p>
          <a:p>
            <a:r>
              <a:rPr lang="en-CA" sz="3600" dirty="0" smtClean="0">
                <a:latin typeface="+mj-lt"/>
              </a:rPr>
              <a:t>Matching </a:t>
            </a:r>
            <a:r>
              <a:rPr lang="en-CA" sz="3600" dirty="0">
                <a:latin typeface="+mj-lt"/>
              </a:rPr>
              <a:t>People to </a:t>
            </a:r>
            <a:r>
              <a:rPr lang="en-CA" sz="3600" dirty="0" smtClean="0">
                <a:latin typeface="+mj-lt"/>
              </a:rPr>
              <a:t>Opportunities</a:t>
            </a:r>
            <a:endParaRPr lang="en-CA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496" y="1400175"/>
            <a:ext cx="2800207" cy="4257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4702628"/>
            <a:ext cx="6574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600" dirty="0" smtClean="0">
                <a:solidFill>
                  <a:schemeClr val="accent4">
                    <a:lumMod val="75000"/>
                  </a:schemeClr>
                </a:solidFill>
              </a:rPr>
              <a:t>http://LPSS.ME</a:t>
            </a:r>
            <a:endParaRPr lang="en-CA" sz="6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2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Flight Simulators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4" name="Picture 6" descr="http://www.aiac.ca/uploadedImages/helicopter-simulator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33612"/>
            <a:ext cx="571500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40000" y="8877254"/>
            <a:ext cx="8034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http://www.aiac.ca/canada-aerospace-industry/success-stories/cae-nh90-helicopter-simulator/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2056" name="Picture 8" descr="http://www.cae.com/uploadedImages/Content/BusinessUnit/Corporate/News/2014/images/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825625"/>
            <a:ext cx="4962525" cy="330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72125" y="59887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 smtClean="0">
                <a:hlinkClick r:id="rId3"/>
              </a:rPr>
              <a:t>http://www.aiac.ca/canada-aerospace-industry/success-stories/cae-nh90-helicopter-simulator/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523875" y="5266232"/>
            <a:ext cx="4995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5"/>
              </a:rPr>
              <a:t>http://www.cae.com/World-s-first-AW189-full-flight-simulator-ready-for-training/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99147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4991100"/>
            <a:ext cx="7886700" cy="12366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000" dirty="0" smtClean="0">
                <a:latin typeface="+mj-lt"/>
              </a:rPr>
              <a:t>Stephen Downes</a:t>
            </a:r>
          </a:p>
          <a:p>
            <a:pPr marL="0" indent="0">
              <a:buNone/>
            </a:pPr>
            <a:r>
              <a:rPr lang="en-CA" sz="4000" dirty="0" smtClean="0">
                <a:latin typeface="+mj-lt"/>
              </a:rPr>
              <a:t>http://www.downes.ca</a:t>
            </a:r>
            <a:endParaRPr lang="en-CA" sz="4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1" y="769360"/>
            <a:ext cx="6105525" cy="39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4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MINT - Mobile </a:t>
            </a:r>
            <a:r>
              <a:rPr lang="en-CA" dirty="0" err="1" smtClean="0"/>
              <a:t>INteractive</a:t>
            </a:r>
            <a:r>
              <a:rPr lang="en-CA" dirty="0" smtClean="0"/>
              <a:t> Trainer</a:t>
            </a:r>
            <a:endParaRPr lang="en-CA" dirty="0"/>
          </a:p>
        </p:txBody>
      </p:sp>
      <p:pic>
        <p:nvPicPr>
          <p:cNvPr id="24578" name="Picture 2" descr="files/images/MIN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1" y="1671018"/>
            <a:ext cx="6680588" cy="43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2651" y="6063734"/>
            <a:ext cx="358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3"/>
              </a:rPr>
              <a:t>http://www.downes.ca/post/59876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4419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NeuroTouch</a:t>
            </a:r>
            <a:r>
              <a:rPr lang="en-CA" dirty="0" smtClean="0"/>
              <a:t> Simulator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4" y="1690688"/>
            <a:ext cx="4300538" cy="3829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462" y="2234195"/>
            <a:ext cx="5091113" cy="35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64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Sim-Welding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325" y="1690688"/>
            <a:ext cx="5145530" cy="3681412"/>
          </a:xfrm>
          <a:prstGeom prst="rect">
            <a:avLst/>
          </a:prstGeom>
        </p:spPr>
      </p:pic>
      <p:pic>
        <p:nvPicPr>
          <p:cNvPr id="5" name="Picture 2" descr="http://upload.wikimedia.org/wikipedia/commons/9/97/SMA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>
            <a:fillRect/>
          </a:stretch>
        </p:blipFill>
        <p:spPr bwMode="auto">
          <a:xfrm>
            <a:off x="683989" y="2011375"/>
            <a:ext cx="5345336" cy="3979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991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1262</Words>
  <Application>Microsoft Office PowerPoint</Application>
  <PresentationFormat>Widescreen</PresentationFormat>
  <Paragraphs>344</Paragraphs>
  <Slides>60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Wingdings</vt:lpstr>
      <vt:lpstr>Office Theme</vt:lpstr>
      <vt:lpstr>Personal Learning in Virtual Environments</vt:lpstr>
      <vt:lpstr>1. What I’ve Learned About Ecuador</vt:lpstr>
      <vt:lpstr>The Ecuador Project</vt:lpstr>
      <vt:lpstr>2. Learning Through Practice</vt:lpstr>
      <vt:lpstr>Medical Simulations</vt:lpstr>
      <vt:lpstr>Flight Simulators</vt:lpstr>
      <vt:lpstr>MINT - Mobile INteractive Trainer</vt:lpstr>
      <vt:lpstr>NeuroTouch Simulator</vt:lpstr>
      <vt:lpstr>Sim-Welding</vt:lpstr>
      <vt:lpstr>LPSS-Sim Project Overview</vt:lpstr>
      <vt:lpstr>Combining Experiences</vt:lpstr>
      <vt:lpstr>1. Content Knowledge vs Practice</vt:lpstr>
      <vt:lpstr>Criticisms of a Focus on Content…</vt:lpstr>
      <vt:lpstr>Immersive Environments…</vt:lpstr>
      <vt:lpstr>Two Approaches…</vt:lpstr>
      <vt:lpstr>Two Approaches…</vt:lpstr>
      <vt:lpstr>Two Approaches…</vt:lpstr>
      <vt:lpstr>Library                                              Environment</vt:lpstr>
      <vt:lpstr>Personalized                                   Personal            We do for you                                               You do for yourself</vt:lpstr>
      <vt:lpstr>3. The Case of the cMOOC</vt:lpstr>
      <vt:lpstr>How to Create a cMOOC</vt:lpstr>
      <vt:lpstr>Primary Course Components</vt:lpstr>
      <vt:lpstr>MOOC Design</vt:lpstr>
      <vt:lpstr>Additional Course Components</vt:lpstr>
      <vt:lpstr>Process</vt:lpstr>
      <vt:lpstr>gRSShopper</vt:lpstr>
      <vt:lpstr>How to Learn in a cMOOC</vt:lpstr>
      <vt:lpstr>PowerPoint Presentation</vt:lpstr>
      <vt:lpstr>How to Evaluate Learning</vt:lpstr>
      <vt:lpstr>xLearning vs cLearning</vt:lpstr>
      <vt:lpstr>Personalized                                   Personal            We do for you                                               You do for yourself</vt:lpstr>
      <vt:lpstr>4. Personal Learning Environments</vt:lpstr>
      <vt:lpstr>Personal Learning Environments</vt:lpstr>
      <vt:lpstr>Course Provider Perspective</vt:lpstr>
      <vt:lpstr>The Student’s Perspective</vt:lpstr>
      <vt:lpstr>The design is based on putting the learner at the centre</vt:lpstr>
      <vt:lpstr>5. Learning and Performance Support Systems</vt:lpstr>
      <vt:lpstr>PowerPoint Presentation</vt:lpstr>
      <vt:lpstr>PowerPoint Presentation</vt:lpstr>
      <vt:lpstr>Personal Learning Record</vt:lpstr>
      <vt:lpstr>Personal Learning Record</vt:lpstr>
      <vt:lpstr>Resource Repository Network</vt:lpstr>
      <vt:lpstr>RRN Aggregation and Storage</vt:lpstr>
      <vt:lpstr>Personal Learning Assistant</vt:lpstr>
      <vt:lpstr>Personal Learning Assistant</vt:lpstr>
      <vt:lpstr>PLA: Collecting xAPI from Med Sims</vt:lpstr>
      <vt:lpstr>Personal Analytics</vt:lpstr>
      <vt:lpstr>Automated Competency Recognition and Development</vt:lpstr>
      <vt:lpstr>Analytics and Big Data</vt:lpstr>
      <vt:lpstr>6. Expanding LPSS</vt:lpstr>
      <vt:lpstr>Implementation Projects</vt:lpstr>
      <vt:lpstr>Plearn – Importance of the Graph</vt:lpstr>
      <vt:lpstr>OIF – MOOC-REL</vt:lpstr>
      <vt:lpstr>PCO Badges for Learning</vt:lpstr>
      <vt:lpstr>ONGARDE</vt:lpstr>
      <vt:lpstr>ALECSO – Capacity Building</vt:lpstr>
      <vt:lpstr>Concierge OMS</vt:lpstr>
      <vt:lpstr>Expanding LPSS</vt:lpstr>
      <vt:lpstr>Possible Projects…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Learning in the Workplace</dc:title>
  <dc:creator>Stephen Downes</dc:creator>
  <cp:lastModifiedBy>Stephen Downes</cp:lastModifiedBy>
  <cp:revision>27</cp:revision>
  <dcterms:created xsi:type="dcterms:W3CDTF">2015-09-06T17:27:05Z</dcterms:created>
  <dcterms:modified xsi:type="dcterms:W3CDTF">2015-11-13T14:08:48Z</dcterms:modified>
</cp:coreProperties>
</file>