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256" r:id="rId2"/>
    <p:sldId id="372" r:id="rId3"/>
    <p:sldId id="373" r:id="rId4"/>
    <p:sldId id="364" r:id="rId5"/>
    <p:sldId id="365" r:id="rId6"/>
    <p:sldId id="366" r:id="rId7"/>
    <p:sldId id="367" r:id="rId8"/>
    <p:sldId id="368" r:id="rId9"/>
    <p:sldId id="369" r:id="rId10"/>
    <p:sldId id="370" r:id="rId11"/>
    <p:sldId id="371" r:id="rId12"/>
    <p:sldId id="319" r:id="rId13"/>
    <p:sldId id="318" r:id="rId14"/>
    <p:sldId id="324" r:id="rId15"/>
    <p:sldId id="332" r:id="rId16"/>
    <p:sldId id="333" r:id="rId17"/>
    <p:sldId id="334" r:id="rId18"/>
    <p:sldId id="335" r:id="rId19"/>
    <p:sldId id="336" r:id="rId20"/>
    <p:sldId id="321" r:id="rId21"/>
    <p:sldId id="292" r:id="rId22"/>
    <p:sldId id="293" r:id="rId23"/>
    <p:sldId id="294" r:id="rId24"/>
    <p:sldId id="295" r:id="rId25"/>
    <p:sldId id="296" r:id="rId26"/>
    <p:sldId id="297" r:id="rId27"/>
    <p:sldId id="298" r:id="rId28"/>
    <p:sldId id="299" r:id="rId29"/>
    <p:sldId id="307" r:id="rId30"/>
    <p:sldId id="308" r:id="rId31"/>
    <p:sldId id="341" r:id="rId32"/>
    <p:sldId id="322" r:id="rId33"/>
    <p:sldId id="258" r:id="rId34"/>
    <p:sldId id="260" r:id="rId35"/>
    <p:sldId id="261" r:id="rId36"/>
    <p:sldId id="262" r:id="rId37"/>
    <p:sldId id="360" r:id="rId38"/>
    <p:sldId id="263" r:id="rId39"/>
    <p:sldId id="264" r:id="rId40"/>
    <p:sldId id="374" r:id="rId41"/>
    <p:sldId id="375" r:id="rId42"/>
    <p:sldId id="274" r:id="rId43"/>
    <p:sldId id="350" r:id="rId44"/>
    <p:sldId id="277" r:id="rId45"/>
    <p:sldId id="278" r:id="rId46"/>
    <p:sldId id="352" r:id="rId47"/>
    <p:sldId id="280" r:id="rId48"/>
    <p:sldId id="281" r:id="rId49"/>
    <p:sldId id="376" r:id="rId50"/>
    <p:sldId id="361" r:id="rId51"/>
    <p:sldId id="289" r:id="rId52"/>
    <p:sldId id="355" r:id="rId53"/>
    <p:sldId id="356" r:id="rId54"/>
    <p:sldId id="357" r:id="rId55"/>
    <p:sldId id="358" r:id="rId56"/>
    <p:sldId id="359" r:id="rId57"/>
    <p:sldId id="354" r:id="rId58"/>
    <p:sldId id="290" r:id="rId59"/>
    <p:sldId id="291" r:id="rId60"/>
    <p:sldId id="362" r:id="rId6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5" autoAdjust="0"/>
    <p:restoredTop sz="76870" autoAdjust="0"/>
  </p:normalViewPr>
  <p:slideViewPr>
    <p:cSldViewPr snapToGrid="0">
      <p:cViewPr varScale="1">
        <p:scale>
          <a:sx n="47" d="100"/>
          <a:sy n="47" d="100"/>
        </p:scale>
        <p:origin x="75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CB2AB6-8D70-4858-A883-06F29B1B89D5}" type="datetimeFigureOut">
              <a:rPr lang="en-CA" smtClean="0"/>
              <a:t>2015-11-13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619FB8-44E1-414B-B3BA-AC5F07CA363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01953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diyubook.com/2011/07/now-available-for-free-download-the-edupunks-guide/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dmlcentral.net/blog/howard-rheingold/shelly-terrell-global-netweaver-curator-pln-builder" TargetMode="External"/><Relationship Id="rId4" Type="http://schemas.openxmlformats.org/officeDocument/2006/relationships/hyperlink" Target="http://dmlcentral.net/blog/howard-rheingold/toward-peeragogy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CA" dirty="0" smtClean="0"/>
              <a:t>Cares about the environment and ecology</a:t>
            </a:r>
          </a:p>
          <a:p>
            <a:pPr marL="171450" indent="-171450">
              <a:buFontTx/>
              <a:buChar char="-"/>
            </a:pPr>
            <a:r>
              <a:rPr lang="en-CA" dirty="0" smtClean="0"/>
              <a:t>Values the health of its citizens</a:t>
            </a:r>
          </a:p>
          <a:p>
            <a:pPr marL="171450" indent="-171450">
              <a:buFontTx/>
              <a:buChar char="-"/>
            </a:pPr>
            <a:r>
              <a:rPr lang="en-CA" dirty="0" smtClean="0"/>
              <a:t>Values art and culture</a:t>
            </a:r>
          </a:p>
          <a:p>
            <a:pPr marL="171450" indent="-171450">
              <a:buFontTx/>
              <a:buChar char="-"/>
            </a:pPr>
            <a:r>
              <a:rPr lang="en-CA" dirty="0" smtClean="0"/>
              <a:t>Football team </a:t>
            </a:r>
            <a:r>
              <a:rPr lang="en-CA" dirty="0" smtClean="0">
                <a:sym typeface="Wingdings" panose="05000000000000000000" pitchFamily="2" charset="2"/>
              </a:rPr>
              <a:t>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19FB8-44E1-414B-B3BA-AC5F07CA3639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63211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19FB8-44E1-414B-B3BA-AC5F07CA3639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578572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Howard Rheingold searches for the new in Anya </a:t>
            </a:r>
            <a:r>
              <a:rPr lang="en-US" dirty="0" err="1" smtClean="0"/>
              <a:t>Kamenetz's</a:t>
            </a:r>
            <a:r>
              <a:rPr lang="en-US" dirty="0" smtClean="0"/>
              <a:t> </a:t>
            </a:r>
            <a:r>
              <a:rPr lang="en-US" dirty="0" smtClean="0">
                <a:hlinkClick r:id="rId3"/>
              </a:rPr>
              <a:t>Edupunk's Guide</a:t>
            </a:r>
            <a:r>
              <a:rPr lang="en-US" dirty="0" smtClean="0"/>
              <a:t>, suggesting that what has been added is the idea of the personal learning plan to the personal learning network. "Making a public commitment to something is going to increase your accountability," says </a:t>
            </a:r>
            <a:r>
              <a:rPr lang="en-US" dirty="0" err="1" smtClean="0"/>
              <a:t>Kamenetz</a:t>
            </a:r>
            <a:r>
              <a:rPr lang="en-US" dirty="0" smtClean="0"/>
              <a:t>. Rheingold writes, "Her work serves as a bridge between blended learning and </a:t>
            </a:r>
            <a:r>
              <a:rPr lang="en-US" dirty="0" smtClean="0">
                <a:hlinkClick r:id="rId4"/>
              </a:rPr>
              <a:t>peeragogy</a:t>
            </a:r>
            <a:r>
              <a:rPr lang="en-US" dirty="0" smtClean="0"/>
              <a:t>. I previously wrote about </a:t>
            </a:r>
            <a:r>
              <a:rPr lang="en-US" dirty="0" smtClean="0">
                <a:hlinkClick r:id="rId5"/>
              </a:rPr>
              <a:t>Shelly Terrell</a:t>
            </a:r>
            <a:r>
              <a:rPr lang="en-US" dirty="0" smtClean="0"/>
              <a:t> and personal learning networks" and asks here what it takes for a group to self-organize. </a:t>
            </a:r>
            <a:r>
              <a:rPr lang="en-US" dirty="0" err="1" smtClean="0"/>
              <a:t>Kamanetz</a:t>
            </a:r>
            <a:r>
              <a:rPr lang="en-US" dirty="0" smtClean="0"/>
              <a:t> responds that there needs to be a common understanding of the goal - of course, this would be the </a:t>
            </a:r>
            <a:r>
              <a:rPr lang="en-US" i="1" dirty="0" smtClean="0"/>
              <a:t>outcome</a:t>
            </a:r>
            <a:r>
              <a:rPr lang="en-US" dirty="0" smtClean="0"/>
              <a:t> of self-organization, not what makes it possible.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9076F-C1BF-804E-A802-86AF8A32B4F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754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DCAC9-656E-44D4-A4E0-697FA80202FB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171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83ED-DA89-44FE-827B-0B405A62824C}" type="datetimeFigureOut">
              <a:rPr lang="en-CA" smtClean="0"/>
              <a:t>2015-11-13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5477-3653-474B-B1B4-BF4E0AEB22D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64608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83ED-DA89-44FE-827B-0B405A62824C}" type="datetimeFigureOut">
              <a:rPr lang="en-CA" smtClean="0"/>
              <a:t>2015-11-13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5477-3653-474B-B1B4-BF4E0AEB22D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45145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83ED-DA89-44FE-827B-0B405A62824C}" type="datetimeFigureOut">
              <a:rPr lang="en-CA" smtClean="0"/>
              <a:t>2015-11-13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5477-3653-474B-B1B4-BF4E0AEB22D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87227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83ED-DA89-44FE-827B-0B405A62824C}" type="datetimeFigureOut">
              <a:rPr lang="en-CA" smtClean="0"/>
              <a:t>2015-11-13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5477-3653-474B-B1B4-BF4E0AEB22D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50074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83ED-DA89-44FE-827B-0B405A62824C}" type="datetimeFigureOut">
              <a:rPr lang="en-CA" smtClean="0"/>
              <a:t>2015-11-13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5477-3653-474B-B1B4-BF4E0AEB22D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81023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83ED-DA89-44FE-827B-0B405A62824C}" type="datetimeFigureOut">
              <a:rPr lang="en-CA" smtClean="0"/>
              <a:t>2015-11-13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5477-3653-474B-B1B4-BF4E0AEB22D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97770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83ED-DA89-44FE-827B-0B405A62824C}" type="datetimeFigureOut">
              <a:rPr lang="en-CA" smtClean="0"/>
              <a:t>2015-11-13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5477-3653-474B-B1B4-BF4E0AEB22D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30895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83ED-DA89-44FE-827B-0B405A62824C}" type="datetimeFigureOut">
              <a:rPr lang="en-CA" smtClean="0"/>
              <a:t>2015-11-13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5477-3653-474B-B1B4-BF4E0AEB22D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1393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83ED-DA89-44FE-827B-0B405A62824C}" type="datetimeFigureOut">
              <a:rPr lang="en-CA" smtClean="0"/>
              <a:t>2015-11-13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5477-3653-474B-B1B4-BF4E0AEB22D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01453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83ED-DA89-44FE-827B-0B405A62824C}" type="datetimeFigureOut">
              <a:rPr lang="en-CA" smtClean="0"/>
              <a:t>2015-11-13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5477-3653-474B-B1B4-BF4E0AEB22D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35098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83ED-DA89-44FE-827B-0B405A62824C}" type="datetimeFigureOut">
              <a:rPr lang="en-CA" smtClean="0"/>
              <a:t>2015-11-13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5477-3653-474B-B1B4-BF4E0AEB22D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43524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7E83ED-DA89-44FE-827B-0B405A62824C}" type="datetimeFigureOut">
              <a:rPr lang="en-CA" smtClean="0"/>
              <a:t>2015-11-13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D15477-3653-474B-B1B4-BF4E0AEB22D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12101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gif"/><Relationship Id="rId18" Type="http://schemas.openxmlformats.org/officeDocument/2006/relationships/image" Target="../media/image30.png"/><Relationship Id="rId3" Type="http://schemas.openxmlformats.org/officeDocument/2006/relationships/image" Target="../media/image15.png"/><Relationship Id="rId21" Type="http://schemas.openxmlformats.org/officeDocument/2006/relationships/image" Target="../media/image13.jpe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image" Target="../media/image14.png"/><Relationship Id="rId16" Type="http://schemas.openxmlformats.org/officeDocument/2006/relationships/image" Target="../media/image28.jpe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jpe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jrs.sagepub.com/content/104/12/501.full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grsshopper.downes.ca/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onybates.ca/2012/03/03/more-reflections-on-moocs-and-mitx/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5.png"/><Relationship Id="rId7" Type="http://schemas.openxmlformats.org/officeDocument/2006/relationships/image" Target="../media/image47.jpeg"/><Relationship Id="rId2" Type="http://schemas.openxmlformats.org/officeDocument/2006/relationships/hyperlink" Target="http://lisahistory.net/wordpress/2012/08/three-kinds-of-moocs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orestandards.org/" TargetMode="External"/><Relationship Id="rId5" Type="http://schemas.openxmlformats.org/officeDocument/2006/relationships/hyperlink" Target="http://www.magnet.edu/" TargetMode="External"/><Relationship Id="rId4" Type="http://schemas.openxmlformats.org/officeDocument/2006/relationships/image" Target="../media/image46.png"/><Relationship Id="rId9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downes.ca/post/58150" TargetMode="External"/><Relationship Id="rId4" Type="http://schemas.openxmlformats.org/officeDocument/2006/relationships/hyperlink" Target="http://dmlcentral.net/blog/howard-rheingold/diy-u-interview-anya-kamenetz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jpeg"/><Relationship Id="rId18" Type="http://schemas.openxmlformats.org/officeDocument/2006/relationships/image" Target="../media/image68.jpe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jpeg"/><Relationship Id="rId17" Type="http://schemas.openxmlformats.org/officeDocument/2006/relationships/image" Target="../media/image67.png"/><Relationship Id="rId2" Type="http://schemas.openxmlformats.org/officeDocument/2006/relationships/image" Target="../media/image52.png"/><Relationship Id="rId16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61.jpeg"/><Relationship Id="rId5" Type="http://schemas.openxmlformats.org/officeDocument/2006/relationships/image" Target="../media/image55.png"/><Relationship Id="rId15" Type="http://schemas.openxmlformats.org/officeDocument/2006/relationships/image" Target="../media/image65.jpe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q=ple+diagrams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hyperlink" Target="http://www.edtechpost.ca/ple_diagrams/index.php/mind-map-3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halfanhour.blogspot.de/2014/12/eportfolios-and-badges-workshop-oeb14.html" TargetMode="Externa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stephen_downes/15710336207/" TargetMode="Externa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rc-cnrc.gc.ca/eng/rd/medical/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my.mil/article/127148/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83degreesmedia.com/features/camls011012.aspx" TargetMode="External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integralleadershipmanifesto.com/manifesto/making-subject-object/" TargetMode="Externa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ideshare.net/Downes/after-moodle" TargetMode="Externa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lideshare.net/Ritakop/kopfourniercanadianinstitutedistanceeducationresearchple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rel2014.mooc.ca/" TargetMode="Externa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wnes.ca/post/63738" TargetMode="External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hyperlink" Target="http://www.journal.forces.gc.ca/vol14/no2/page70-eng.asp" TargetMode="Externa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downes.ca/presentation/337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concierge.portal.gc.ca/" TargetMode="External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iac.ca/canada-aerospace-industry/success-stories/cae-nh90-helicopter-simulator/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cae.com/World-s-first-AW189-full-flight-simulator-ready-for-training/" TargetMode="External"/><Relationship Id="rId4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wnes.ca/post/59876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707" y="188054"/>
            <a:ext cx="6512011" cy="43270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7015" y="4055169"/>
            <a:ext cx="7972697" cy="2387600"/>
          </a:xfrm>
        </p:spPr>
        <p:txBody>
          <a:bodyPr>
            <a:normAutofit/>
          </a:bodyPr>
          <a:lstStyle/>
          <a:p>
            <a:pPr algn="l"/>
            <a:r>
              <a:rPr lang="en-CA" sz="6600" dirty="0"/>
              <a:t>Personal Learning in Virtual Environments</a:t>
            </a:r>
            <a:endParaRPr lang="en-CA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26857" y="3314848"/>
            <a:ext cx="3744686" cy="1655762"/>
          </a:xfrm>
        </p:spPr>
        <p:txBody>
          <a:bodyPr>
            <a:normAutofit/>
          </a:bodyPr>
          <a:lstStyle/>
          <a:p>
            <a:pPr algn="r"/>
            <a:r>
              <a:rPr lang="en-CA" dirty="0" smtClean="0"/>
              <a:t>Stephen Downes</a:t>
            </a:r>
          </a:p>
          <a:p>
            <a:pPr algn="r"/>
            <a:r>
              <a:rPr lang="en-CA" dirty="0" smtClean="0"/>
              <a:t>Guayaquil, Ecuador</a:t>
            </a:r>
            <a:endParaRPr lang="en-CA" dirty="0" smtClean="0"/>
          </a:p>
          <a:p>
            <a:pPr algn="r"/>
            <a:r>
              <a:rPr lang="en-CA" dirty="0" smtClean="0"/>
              <a:t>November 13, </a:t>
            </a:r>
            <a:r>
              <a:rPr lang="en-CA" dirty="0" smtClean="0"/>
              <a:t>2015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81701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LPSS-Sim Project Overview</a:t>
            </a:r>
            <a:endParaRPr lang="en-CA" dirty="0"/>
          </a:p>
        </p:txBody>
      </p:sp>
      <p:sp>
        <p:nvSpPr>
          <p:cNvPr id="4" name="Cloud 3"/>
          <p:cNvSpPr/>
          <p:nvPr/>
        </p:nvSpPr>
        <p:spPr>
          <a:xfrm>
            <a:off x="4473055" y="1788467"/>
            <a:ext cx="2931150" cy="1707497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2" descr="\\IMIBOURAINM-W7\My Pictures\Medical\2012_02 NeuroTouch Photo Session\Jpeg\modified\_ARR6202-2_transp_2.png"/>
          <p:cNvPicPr>
            <a:picLocks noChangeAspect="1" noChangeArrowheads="1"/>
          </p:cNvPicPr>
          <p:nvPr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2901" y="3494010"/>
            <a:ext cx="1319757" cy="2828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021737" y="2068668"/>
            <a:ext cx="181171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2000" dirty="0" smtClean="0">
                <a:latin typeface="Calibri" panose="020F0502020204030204" pitchFamily="34" charset="0"/>
              </a:rPr>
              <a:t>Simulation </a:t>
            </a:r>
          </a:p>
          <a:p>
            <a:pPr algn="ctr"/>
            <a:r>
              <a:rPr lang="en-CA" sz="2000" dirty="0" smtClean="0">
                <a:latin typeface="Calibri" panose="020F0502020204030204" pitchFamily="34" charset="0"/>
              </a:rPr>
              <a:t>Learning Space </a:t>
            </a:r>
          </a:p>
          <a:p>
            <a:pPr algn="ctr"/>
            <a:r>
              <a:rPr lang="en-CA" sz="2000" dirty="0" smtClean="0">
                <a:latin typeface="Calibri" panose="020F0502020204030204" pitchFamily="34" charset="0"/>
              </a:rPr>
              <a:t>(SLS)</a:t>
            </a:r>
            <a:endParaRPr lang="en-CA" sz="2000" dirty="0">
              <a:latin typeface="Calibri" panose="020F050202020403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671653" y="3334646"/>
            <a:ext cx="1036627" cy="912208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6709801" y="3366167"/>
            <a:ext cx="914400" cy="985637"/>
          </a:xfrm>
          <a:prstGeom prst="straightConnector1">
            <a:avLst/>
          </a:prstGeom>
          <a:ln w="2222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1234" y="5223654"/>
            <a:ext cx="1665816" cy="97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3" r="6773"/>
          <a:stretch/>
        </p:blipFill>
        <p:spPr bwMode="auto">
          <a:xfrm>
            <a:off x="7759804" y="3568511"/>
            <a:ext cx="2491473" cy="1554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3540662" y="4572601"/>
            <a:ext cx="2790156" cy="1845821"/>
            <a:chOff x="2794026" y="3551124"/>
            <a:chExt cx="3441886" cy="2405070"/>
          </a:xfrm>
        </p:grpSpPr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2530" y="3551124"/>
              <a:ext cx="378265" cy="419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1994" y="4001397"/>
              <a:ext cx="844421" cy="416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0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8803" y="4126724"/>
              <a:ext cx="666857" cy="621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1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4617" y="4640525"/>
              <a:ext cx="999450" cy="190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6536" y="4775501"/>
              <a:ext cx="414697" cy="387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5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9198" y="3643337"/>
              <a:ext cx="1442995" cy="2350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16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4209" y="4969548"/>
              <a:ext cx="840815" cy="2889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18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5763" y="4173687"/>
              <a:ext cx="613040" cy="355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6" descr="https://www.tickets.umn.edu/Online/branding/images/logo_uofm.gif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858338" y="5211750"/>
              <a:ext cx="1377574" cy="266906"/>
            </a:xfrm>
            <a:prstGeom prst="rect">
              <a:avLst/>
            </a:prstGeom>
            <a:noFill/>
          </p:spPr>
        </p:pic>
        <p:pic>
          <p:nvPicPr>
            <p:cNvPr id="21" name="Picture 10" descr="http://www.ismh.org/en/sys/wp-content/uploads/2010/04/Uni.gif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9473" b="32632"/>
            <a:stretch>
              <a:fillRect/>
            </a:stretch>
          </p:blipFill>
          <p:spPr bwMode="auto">
            <a:xfrm>
              <a:off x="2794026" y="5210331"/>
              <a:ext cx="990455" cy="375330"/>
            </a:xfrm>
            <a:prstGeom prst="rect">
              <a:avLst/>
            </a:prstGeom>
            <a:noFill/>
          </p:spPr>
        </p:pic>
        <p:grpSp>
          <p:nvGrpSpPr>
            <p:cNvPr id="22" name="Group 27"/>
            <p:cNvGrpSpPr/>
            <p:nvPr/>
          </p:nvGrpSpPr>
          <p:grpSpPr>
            <a:xfrm>
              <a:off x="3769597" y="5539288"/>
              <a:ext cx="1094745" cy="416906"/>
              <a:chOff x="573972" y="5105400"/>
              <a:chExt cx="1940628" cy="769620"/>
            </a:xfrm>
          </p:grpSpPr>
          <p:pic>
            <p:nvPicPr>
              <p:cNvPr id="27" name="Picture 12" descr="http://www.gulftalent.com/images1/logos/LE459-3518_logo.jpg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71600" y="5152072"/>
                <a:ext cx="1143000" cy="676276"/>
              </a:xfrm>
              <a:prstGeom prst="rect">
                <a:avLst/>
              </a:prstGeom>
              <a:noFill/>
            </p:spPr>
          </p:pic>
          <p:pic>
            <p:nvPicPr>
              <p:cNvPr id="28" name="Picture 14" descr="http://nt-me.com/Data/HTMLEditor/Images/NewsLetters/kingfahadmedcity.jpg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3972" y="5105400"/>
                <a:ext cx="855133" cy="769620"/>
              </a:xfrm>
              <a:prstGeom prst="rect">
                <a:avLst/>
              </a:prstGeom>
              <a:noFill/>
            </p:spPr>
          </p:pic>
        </p:grpSp>
        <p:pic>
          <p:nvPicPr>
            <p:cNvPr id="23" name="Picture 19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3041" y="5564570"/>
              <a:ext cx="1025147" cy="3079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0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4026" y="4524439"/>
              <a:ext cx="585914" cy="612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1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4026" y="3814907"/>
              <a:ext cx="717046" cy="396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2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4727" y="4173687"/>
              <a:ext cx="438679" cy="438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9" name="Picture 2" descr="http://upload.wikimedia.org/wikipedia/commons/9/97/SMAW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6"/>
          <a:stretch>
            <a:fillRect/>
          </a:stretch>
        </p:blipFill>
        <p:spPr bwMode="auto">
          <a:xfrm>
            <a:off x="1850451" y="1690688"/>
            <a:ext cx="2016716" cy="15015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Straight Arrow Connector 29"/>
          <p:cNvCxnSpPr/>
          <p:nvPr/>
        </p:nvCxnSpPr>
        <p:spPr>
          <a:xfrm>
            <a:off x="3942117" y="2124722"/>
            <a:ext cx="530938" cy="195896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271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Combining Experiences</a:t>
            </a:r>
            <a:endParaRPr lang="en-CA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1675" y="1690688"/>
            <a:ext cx="8305800" cy="4525963"/>
          </a:xfrm>
        </p:spPr>
        <p:txBody>
          <a:bodyPr/>
          <a:lstStyle/>
          <a:p>
            <a:pPr marL="0" indent="0">
              <a:buNone/>
            </a:pPr>
            <a:r>
              <a:rPr lang="en-CA" dirty="0" smtClean="0">
                <a:latin typeface="Calibri" panose="020F0502020204030204" pitchFamily="34" charset="0"/>
              </a:rPr>
              <a:t>One place for all simulation experience</a:t>
            </a:r>
            <a:endParaRPr lang="en-CA" dirty="0"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208" y="2297038"/>
            <a:ext cx="5173133" cy="32338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675" y="2522933"/>
            <a:ext cx="1824566" cy="36826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Left Arrow 6"/>
          <p:cNvSpPr/>
          <p:nvPr/>
        </p:nvSpPr>
        <p:spPr>
          <a:xfrm rot="19781681">
            <a:off x="4218389" y="3063671"/>
            <a:ext cx="887136" cy="438543"/>
          </a:xfrm>
          <a:prstGeom prst="lef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extBox 7"/>
          <p:cNvSpPr txBox="1"/>
          <p:nvPr/>
        </p:nvSpPr>
        <p:spPr>
          <a:xfrm>
            <a:off x="4884208" y="5720994"/>
            <a:ext cx="50390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>
                <a:latin typeface="Calibri" panose="020F0502020204030204" pitchFamily="34" charset="0"/>
              </a:rPr>
              <a:t>All performance results no matter where and when </a:t>
            </a:r>
          </a:p>
          <a:p>
            <a:r>
              <a:rPr lang="en-CA" dirty="0">
                <a:latin typeface="Calibri" panose="020F0502020204030204" pitchFamily="34" charset="0"/>
              </a:rPr>
              <a:t>t</a:t>
            </a:r>
            <a:r>
              <a:rPr lang="en-CA" dirty="0" smtClean="0">
                <a:latin typeface="Calibri" panose="020F0502020204030204" pitchFamily="34" charset="0"/>
              </a:rPr>
              <a:t>hey were carried out</a:t>
            </a:r>
            <a:endParaRPr lang="en-CA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7162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1. </a:t>
            </a:r>
            <a:r>
              <a:rPr lang="en-CA" dirty="0" smtClean="0"/>
              <a:t>Content Knowledge </a:t>
            </a:r>
            <a:r>
              <a:rPr lang="en-CA" dirty="0" err="1" smtClean="0"/>
              <a:t>vs</a:t>
            </a:r>
            <a:r>
              <a:rPr lang="en-CA" dirty="0" smtClean="0"/>
              <a:t> Practice</a:t>
            </a:r>
            <a:endParaRPr lang="en-C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9671" y="1491140"/>
            <a:ext cx="7502880" cy="494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94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Criticisms of a Focus on Content…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90663"/>
            <a:ext cx="11353800" cy="4351338"/>
          </a:xfrm>
        </p:spPr>
        <p:txBody>
          <a:bodyPr>
            <a:noAutofit/>
          </a:bodyPr>
          <a:lstStyle/>
          <a:p>
            <a:r>
              <a:rPr lang="en-CA" sz="4000" dirty="0" smtClean="0">
                <a:latin typeface="+mj-lt"/>
              </a:rPr>
              <a:t>“research should move beyond a narrow focus on the ‘know–do gap’ to cover a richer agenda…”</a:t>
            </a:r>
          </a:p>
          <a:p>
            <a:pPr lvl="1">
              <a:buFont typeface="Calibri Light" panose="020F0302020204030204" pitchFamily="34" charset="0"/>
              <a:buChar char="‐"/>
            </a:pPr>
            <a:r>
              <a:rPr lang="en-CA" sz="4000" b="1" dirty="0" smtClean="0">
                <a:latin typeface="+mj-lt"/>
              </a:rPr>
              <a:t>situation-specific</a:t>
            </a:r>
            <a:r>
              <a:rPr lang="en-CA" sz="4000" dirty="0" smtClean="0">
                <a:latin typeface="+mj-lt"/>
              </a:rPr>
              <a:t> practical wisdom (</a:t>
            </a:r>
            <a:r>
              <a:rPr lang="en-CA" sz="4000" dirty="0" err="1" smtClean="0">
                <a:latin typeface="+mj-lt"/>
              </a:rPr>
              <a:t>phronesis</a:t>
            </a:r>
            <a:r>
              <a:rPr lang="en-CA" sz="4000" dirty="0" smtClean="0">
                <a:latin typeface="+mj-lt"/>
              </a:rPr>
              <a:t>)</a:t>
            </a:r>
          </a:p>
          <a:p>
            <a:pPr lvl="1">
              <a:buFont typeface="Calibri Light" panose="020F0302020204030204" pitchFamily="34" charset="0"/>
              <a:buChar char="‐"/>
            </a:pPr>
            <a:r>
              <a:rPr lang="en-CA" sz="4000" b="1" dirty="0" smtClean="0">
                <a:latin typeface="+mj-lt"/>
              </a:rPr>
              <a:t>tacit</a:t>
            </a:r>
            <a:r>
              <a:rPr lang="en-CA" sz="4000" dirty="0" smtClean="0">
                <a:latin typeface="+mj-lt"/>
              </a:rPr>
              <a:t> knowledge shared among practitioners (‘</a:t>
            </a:r>
            <a:r>
              <a:rPr lang="en-CA" sz="4000" dirty="0" err="1" smtClean="0">
                <a:latin typeface="+mj-lt"/>
              </a:rPr>
              <a:t>mindlines</a:t>
            </a:r>
            <a:r>
              <a:rPr lang="en-CA" sz="4000" dirty="0" smtClean="0">
                <a:latin typeface="+mj-lt"/>
              </a:rPr>
              <a:t>’) </a:t>
            </a:r>
          </a:p>
          <a:p>
            <a:pPr lvl="1">
              <a:buFont typeface="Calibri Light" panose="020F0302020204030204" pitchFamily="34" charset="0"/>
              <a:buChar char="‐"/>
            </a:pPr>
            <a:r>
              <a:rPr lang="en-CA" sz="4000" b="1" dirty="0" smtClean="0">
                <a:latin typeface="+mj-lt"/>
              </a:rPr>
              <a:t>complex </a:t>
            </a:r>
            <a:r>
              <a:rPr lang="en-CA" sz="4000" dirty="0" smtClean="0">
                <a:latin typeface="+mj-lt"/>
              </a:rPr>
              <a:t>links between power and knowledge; and </a:t>
            </a:r>
          </a:p>
          <a:p>
            <a:pPr lvl="1">
              <a:buFont typeface="Calibri Light" panose="020F0302020204030204" pitchFamily="34" charset="0"/>
              <a:buChar char="‐"/>
            </a:pPr>
            <a:r>
              <a:rPr lang="en-CA" sz="4000" dirty="0" smtClean="0">
                <a:latin typeface="+mj-lt"/>
              </a:rPr>
              <a:t>macro-level knowledge </a:t>
            </a:r>
            <a:r>
              <a:rPr lang="en-CA" sz="4000" b="1" dirty="0" smtClean="0">
                <a:latin typeface="+mj-lt"/>
              </a:rPr>
              <a:t>partnerships</a:t>
            </a:r>
            <a:endParaRPr lang="en-CA" sz="4000" b="1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35340" y="6039362"/>
            <a:ext cx="72092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 err="1" smtClean="0"/>
              <a:t>Greenhalgh</a:t>
            </a:r>
            <a:r>
              <a:rPr lang="en-CA" dirty="0" smtClean="0"/>
              <a:t> and </a:t>
            </a:r>
            <a:r>
              <a:rPr lang="en-CA" dirty="0" err="1" smtClean="0"/>
              <a:t>Weiringa</a:t>
            </a:r>
            <a:r>
              <a:rPr lang="en-CA" dirty="0" smtClean="0"/>
              <a:t>, </a:t>
            </a:r>
            <a:r>
              <a:rPr lang="en-CA" dirty="0" smtClean="0">
                <a:hlinkClick r:id="rId2"/>
              </a:rPr>
              <a:t>http://jrs.sagepub.com/content/104/12/501.full</a:t>
            </a:r>
            <a:r>
              <a:rPr lang="en-CA" dirty="0" smtClean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481808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Immersive Environments…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90688"/>
            <a:ext cx="9515475" cy="482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4901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Two Approaches…</a:t>
            </a:r>
            <a:endParaRPr lang="en-CA" dirty="0"/>
          </a:p>
        </p:txBody>
      </p:sp>
      <p:sp>
        <p:nvSpPr>
          <p:cNvPr id="4" name="Rectangle 3"/>
          <p:cNvSpPr/>
          <p:nvPr/>
        </p:nvSpPr>
        <p:spPr>
          <a:xfrm>
            <a:off x="242411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2411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5806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5806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9" name="Straight Arrow Connector 8"/>
          <p:cNvCxnSpPr>
            <a:stCxn id="7" idx="2"/>
            <a:endCxn id="6" idx="0"/>
          </p:cNvCxnSpPr>
          <p:nvPr/>
        </p:nvCxnSpPr>
        <p:spPr>
          <a:xfrm>
            <a:off x="872966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79571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21194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Two Approaches…</a:t>
            </a:r>
            <a:endParaRPr lang="en-CA" dirty="0"/>
          </a:p>
        </p:txBody>
      </p:sp>
      <p:sp>
        <p:nvSpPr>
          <p:cNvPr id="4" name="Rectangle 3"/>
          <p:cNvSpPr/>
          <p:nvPr/>
        </p:nvSpPr>
        <p:spPr>
          <a:xfrm>
            <a:off x="242411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2411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5806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5806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9" name="Straight Arrow Connector 8"/>
          <p:cNvCxnSpPr>
            <a:stCxn id="7" idx="2"/>
            <a:endCxn id="6" idx="0"/>
          </p:cNvCxnSpPr>
          <p:nvPr/>
        </p:nvCxnSpPr>
        <p:spPr>
          <a:xfrm>
            <a:off x="872966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79571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14463" y="1857375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Defines an ideal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29663" y="1895772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Defines a desired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4463" y="6081714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Person tests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29663" y="6062663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Person helps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52525" y="5448300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TEST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222706" y="5431483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TRY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7070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Two Approaches…</a:t>
            </a:r>
            <a:endParaRPr lang="en-CA" dirty="0"/>
          </a:p>
        </p:txBody>
      </p:sp>
      <p:sp>
        <p:nvSpPr>
          <p:cNvPr id="4" name="Rectangle 3"/>
          <p:cNvSpPr/>
          <p:nvPr/>
        </p:nvSpPr>
        <p:spPr>
          <a:xfrm>
            <a:off x="242411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2411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5806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5806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9" name="Straight Arrow Connector 8"/>
          <p:cNvCxnSpPr>
            <a:stCxn id="7" idx="2"/>
            <a:endCxn id="6" idx="0"/>
          </p:cNvCxnSpPr>
          <p:nvPr/>
        </p:nvCxnSpPr>
        <p:spPr>
          <a:xfrm>
            <a:off x="872966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79571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14463" y="1857375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Defines an ideal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29663" y="1895772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Defines a desired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4463" y="6081714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Person tests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29663" y="6062663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Person helps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871663" y="2900363"/>
            <a:ext cx="542925" cy="2571750"/>
          </a:xfrm>
          <a:custGeom>
            <a:avLst/>
            <a:gdLst>
              <a:gd name="connsiteX0" fmla="*/ 542925 w 542925"/>
              <a:gd name="connsiteY0" fmla="*/ 2571750 h 2571750"/>
              <a:gd name="connsiteX1" fmla="*/ 0 w 542925"/>
              <a:gd name="connsiteY1" fmla="*/ 1114425 h 2571750"/>
              <a:gd name="connsiteX2" fmla="*/ 542925 w 542925"/>
              <a:gd name="connsiteY2" fmla="*/ 0 h 2571750"/>
              <a:gd name="connsiteX3" fmla="*/ 542925 w 542925"/>
              <a:gd name="connsiteY3" fmla="*/ 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" h="2571750">
                <a:moveTo>
                  <a:pt x="542925" y="2571750"/>
                </a:moveTo>
                <a:cubicBezTo>
                  <a:pt x="271462" y="2057400"/>
                  <a:pt x="0" y="1543050"/>
                  <a:pt x="0" y="1114425"/>
                </a:cubicBezTo>
                <a:cubicBezTo>
                  <a:pt x="0" y="685800"/>
                  <a:pt x="542925" y="0"/>
                  <a:pt x="542925" y="0"/>
                </a:cubicBezTo>
                <a:lnTo>
                  <a:pt x="54292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Freeform 17"/>
          <p:cNvSpPr/>
          <p:nvPr/>
        </p:nvSpPr>
        <p:spPr>
          <a:xfrm flipH="1">
            <a:off x="10101262" y="2824164"/>
            <a:ext cx="500063" cy="2571750"/>
          </a:xfrm>
          <a:custGeom>
            <a:avLst/>
            <a:gdLst>
              <a:gd name="connsiteX0" fmla="*/ 542925 w 542925"/>
              <a:gd name="connsiteY0" fmla="*/ 2571750 h 2571750"/>
              <a:gd name="connsiteX1" fmla="*/ 0 w 542925"/>
              <a:gd name="connsiteY1" fmla="*/ 1114425 h 2571750"/>
              <a:gd name="connsiteX2" fmla="*/ 542925 w 542925"/>
              <a:gd name="connsiteY2" fmla="*/ 0 h 2571750"/>
              <a:gd name="connsiteX3" fmla="*/ 542925 w 542925"/>
              <a:gd name="connsiteY3" fmla="*/ 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" h="2571750">
                <a:moveTo>
                  <a:pt x="542925" y="2571750"/>
                </a:moveTo>
                <a:cubicBezTo>
                  <a:pt x="271462" y="2057400"/>
                  <a:pt x="0" y="1543050"/>
                  <a:pt x="0" y="1114425"/>
                </a:cubicBezTo>
                <a:cubicBezTo>
                  <a:pt x="0" y="685800"/>
                  <a:pt x="542925" y="0"/>
                  <a:pt x="542925" y="0"/>
                </a:cubicBezTo>
                <a:lnTo>
                  <a:pt x="54292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10351293" y="3586162"/>
            <a:ext cx="0" cy="623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143125" y="3586162"/>
            <a:ext cx="0" cy="623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171576" y="4218087"/>
            <a:ext cx="1843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/>
              <a:t>Correction</a:t>
            </a:r>
            <a:endParaRPr lang="en-CA" dirty="0"/>
          </a:p>
        </p:txBody>
      </p:sp>
      <p:sp>
        <p:nvSpPr>
          <p:cNvPr id="25" name="Rectangle 24"/>
          <p:cNvSpPr/>
          <p:nvPr/>
        </p:nvSpPr>
        <p:spPr>
          <a:xfrm>
            <a:off x="9633853" y="4210050"/>
            <a:ext cx="14348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800" dirty="0" smtClean="0"/>
              <a:t>Iteration</a:t>
            </a:r>
            <a:endParaRPr lang="en-CA" dirty="0"/>
          </a:p>
        </p:txBody>
      </p:sp>
      <p:sp>
        <p:nvSpPr>
          <p:cNvPr id="26" name="TextBox 25"/>
          <p:cNvSpPr txBox="1"/>
          <p:nvPr/>
        </p:nvSpPr>
        <p:spPr>
          <a:xfrm>
            <a:off x="1152525" y="5448300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TEST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222706" y="5431483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TRY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52525" y="4833938"/>
            <a:ext cx="719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3">
                    <a:lumMod val="75000"/>
                  </a:schemeClr>
                </a:solidFill>
              </a:rPr>
              <a:t>GAP</a:t>
            </a:r>
            <a:endParaRPr lang="en-CA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601325" y="4700216"/>
            <a:ext cx="1273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err="1" smtClean="0">
                <a:solidFill>
                  <a:schemeClr val="accent3">
                    <a:lumMod val="75000"/>
                  </a:schemeClr>
                </a:solidFill>
              </a:rPr>
              <a:t>Opport</a:t>
            </a:r>
            <a:r>
              <a:rPr lang="en-CA" sz="2400" dirty="0" smtClean="0">
                <a:solidFill>
                  <a:schemeClr val="accent3">
                    <a:lumMod val="75000"/>
                  </a:schemeClr>
                </a:solidFill>
              </a:rPr>
              <a:t>-unity</a:t>
            </a:r>
            <a:endParaRPr lang="en-CA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9745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Library                                              Environment</a:t>
            </a:r>
            <a:endParaRPr lang="en-CA" dirty="0"/>
          </a:p>
        </p:txBody>
      </p:sp>
      <p:sp>
        <p:nvSpPr>
          <p:cNvPr id="4" name="Rectangle 3"/>
          <p:cNvSpPr/>
          <p:nvPr/>
        </p:nvSpPr>
        <p:spPr>
          <a:xfrm>
            <a:off x="242411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2411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5806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5806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9" name="Straight Arrow Connector 8"/>
          <p:cNvCxnSpPr>
            <a:stCxn id="7" idx="2"/>
            <a:endCxn id="6" idx="0"/>
          </p:cNvCxnSpPr>
          <p:nvPr/>
        </p:nvCxnSpPr>
        <p:spPr>
          <a:xfrm>
            <a:off x="872966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79571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14463" y="1857375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Defines an ideal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29663" y="1895772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Defines a desired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4463" y="6081714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Person tests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29663" y="6062663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Person helps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871663" y="2900363"/>
            <a:ext cx="542925" cy="2571750"/>
          </a:xfrm>
          <a:custGeom>
            <a:avLst/>
            <a:gdLst>
              <a:gd name="connsiteX0" fmla="*/ 542925 w 542925"/>
              <a:gd name="connsiteY0" fmla="*/ 2571750 h 2571750"/>
              <a:gd name="connsiteX1" fmla="*/ 0 w 542925"/>
              <a:gd name="connsiteY1" fmla="*/ 1114425 h 2571750"/>
              <a:gd name="connsiteX2" fmla="*/ 542925 w 542925"/>
              <a:gd name="connsiteY2" fmla="*/ 0 h 2571750"/>
              <a:gd name="connsiteX3" fmla="*/ 542925 w 542925"/>
              <a:gd name="connsiteY3" fmla="*/ 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" h="2571750">
                <a:moveTo>
                  <a:pt x="542925" y="2571750"/>
                </a:moveTo>
                <a:cubicBezTo>
                  <a:pt x="271462" y="2057400"/>
                  <a:pt x="0" y="1543050"/>
                  <a:pt x="0" y="1114425"/>
                </a:cubicBezTo>
                <a:cubicBezTo>
                  <a:pt x="0" y="685800"/>
                  <a:pt x="542925" y="0"/>
                  <a:pt x="542925" y="0"/>
                </a:cubicBezTo>
                <a:lnTo>
                  <a:pt x="54292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Freeform 17"/>
          <p:cNvSpPr/>
          <p:nvPr/>
        </p:nvSpPr>
        <p:spPr>
          <a:xfrm flipH="1">
            <a:off x="10101262" y="2824164"/>
            <a:ext cx="500063" cy="2571750"/>
          </a:xfrm>
          <a:custGeom>
            <a:avLst/>
            <a:gdLst>
              <a:gd name="connsiteX0" fmla="*/ 542925 w 542925"/>
              <a:gd name="connsiteY0" fmla="*/ 2571750 h 2571750"/>
              <a:gd name="connsiteX1" fmla="*/ 0 w 542925"/>
              <a:gd name="connsiteY1" fmla="*/ 1114425 h 2571750"/>
              <a:gd name="connsiteX2" fmla="*/ 542925 w 542925"/>
              <a:gd name="connsiteY2" fmla="*/ 0 h 2571750"/>
              <a:gd name="connsiteX3" fmla="*/ 542925 w 542925"/>
              <a:gd name="connsiteY3" fmla="*/ 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" h="2571750">
                <a:moveTo>
                  <a:pt x="542925" y="2571750"/>
                </a:moveTo>
                <a:cubicBezTo>
                  <a:pt x="271462" y="2057400"/>
                  <a:pt x="0" y="1543050"/>
                  <a:pt x="0" y="1114425"/>
                </a:cubicBezTo>
                <a:cubicBezTo>
                  <a:pt x="0" y="685800"/>
                  <a:pt x="542925" y="0"/>
                  <a:pt x="542925" y="0"/>
                </a:cubicBezTo>
                <a:lnTo>
                  <a:pt x="54292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10351293" y="3586162"/>
            <a:ext cx="0" cy="623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143125" y="3586162"/>
            <a:ext cx="0" cy="623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171576" y="4218087"/>
            <a:ext cx="1843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/>
              <a:t>Correction</a:t>
            </a:r>
            <a:endParaRPr lang="en-CA" dirty="0"/>
          </a:p>
        </p:txBody>
      </p:sp>
      <p:sp>
        <p:nvSpPr>
          <p:cNvPr id="25" name="Rectangle 24"/>
          <p:cNvSpPr/>
          <p:nvPr/>
        </p:nvSpPr>
        <p:spPr>
          <a:xfrm>
            <a:off x="9633853" y="4210050"/>
            <a:ext cx="14348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800" dirty="0" smtClean="0"/>
              <a:t>Iteration</a:t>
            </a:r>
            <a:endParaRPr lang="en-CA" dirty="0"/>
          </a:p>
        </p:txBody>
      </p:sp>
      <p:sp>
        <p:nvSpPr>
          <p:cNvPr id="26" name="TextBox 25"/>
          <p:cNvSpPr txBox="1"/>
          <p:nvPr/>
        </p:nvSpPr>
        <p:spPr>
          <a:xfrm>
            <a:off x="1152525" y="5448300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TEST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222706" y="5431483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TRY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18852" y="4195763"/>
            <a:ext cx="3005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>
                <a:solidFill>
                  <a:schemeClr val="accent4">
                    <a:lumMod val="75000"/>
                  </a:schemeClr>
                </a:solidFill>
              </a:rPr>
              <a:t>Requirements</a:t>
            </a:r>
            <a:endParaRPr lang="en-CA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760694" y="3581401"/>
            <a:ext cx="2873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>
                <a:solidFill>
                  <a:schemeClr val="accent4">
                    <a:lumMod val="75000"/>
                  </a:schemeClr>
                </a:solidFill>
              </a:rPr>
              <a:t>Affordances</a:t>
            </a:r>
            <a:endParaRPr lang="en-CA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52525" y="4833938"/>
            <a:ext cx="719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3">
                    <a:lumMod val="75000"/>
                  </a:schemeClr>
                </a:solidFill>
              </a:rPr>
              <a:t>GAP</a:t>
            </a:r>
            <a:endParaRPr lang="en-CA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601325" y="4700216"/>
            <a:ext cx="1273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err="1" smtClean="0">
                <a:solidFill>
                  <a:schemeClr val="accent3">
                    <a:lumMod val="75000"/>
                  </a:schemeClr>
                </a:solidFill>
              </a:rPr>
              <a:t>Opport</a:t>
            </a:r>
            <a:r>
              <a:rPr lang="en-CA" sz="2400" dirty="0" smtClean="0">
                <a:solidFill>
                  <a:schemeClr val="accent3">
                    <a:lumMod val="75000"/>
                  </a:schemeClr>
                </a:solidFill>
              </a:rPr>
              <a:t>-unity</a:t>
            </a:r>
            <a:endParaRPr lang="en-CA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3915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Personalized                                   Personal</a:t>
            </a:r>
            <a:br>
              <a:rPr lang="en-CA" dirty="0" smtClean="0"/>
            </a:br>
            <a:r>
              <a:rPr lang="en-CA" sz="2800" dirty="0" smtClean="0"/>
              <a:t>           We do for you                                               </a:t>
            </a:r>
            <a:r>
              <a:rPr lang="en-CA" sz="2800" dirty="0" err="1" smtClean="0"/>
              <a:t>You</a:t>
            </a:r>
            <a:r>
              <a:rPr lang="en-CA" sz="2800" dirty="0" smtClean="0"/>
              <a:t> do for yourself</a:t>
            </a:r>
            <a:endParaRPr lang="en-CA" dirty="0"/>
          </a:p>
        </p:txBody>
      </p:sp>
      <p:sp>
        <p:nvSpPr>
          <p:cNvPr id="4" name="Rectangle 3"/>
          <p:cNvSpPr/>
          <p:nvPr/>
        </p:nvSpPr>
        <p:spPr>
          <a:xfrm>
            <a:off x="242411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2411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5806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5806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9" name="Straight Arrow Connector 8"/>
          <p:cNvCxnSpPr>
            <a:stCxn id="7" idx="2"/>
            <a:endCxn id="6" idx="0"/>
          </p:cNvCxnSpPr>
          <p:nvPr/>
        </p:nvCxnSpPr>
        <p:spPr>
          <a:xfrm>
            <a:off x="872966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79571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14463" y="1857375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Defines an ideal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29663" y="1895772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Defines a desired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4463" y="6081714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Person tests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29663" y="6062663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Person helps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871663" y="2900363"/>
            <a:ext cx="542925" cy="2571750"/>
          </a:xfrm>
          <a:custGeom>
            <a:avLst/>
            <a:gdLst>
              <a:gd name="connsiteX0" fmla="*/ 542925 w 542925"/>
              <a:gd name="connsiteY0" fmla="*/ 2571750 h 2571750"/>
              <a:gd name="connsiteX1" fmla="*/ 0 w 542925"/>
              <a:gd name="connsiteY1" fmla="*/ 1114425 h 2571750"/>
              <a:gd name="connsiteX2" fmla="*/ 542925 w 542925"/>
              <a:gd name="connsiteY2" fmla="*/ 0 h 2571750"/>
              <a:gd name="connsiteX3" fmla="*/ 542925 w 542925"/>
              <a:gd name="connsiteY3" fmla="*/ 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" h="2571750">
                <a:moveTo>
                  <a:pt x="542925" y="2571750"/>
                </a:moveTo>
                <a:cubicBezTo>
                  <a:pt x="271462" y="2057400"/>
                  <a:pt x="0" y="1543050"/>
                  <a:pt x="0" y="1114425"/>
                </a:cubicBezTo>
                <a:cubicBezTo>
                  <a:pt x="0" y="685800"/>
                  <a:pt x="542925" y="0"/>
                  <a:pt x="542925" y="0"/>
                </a:cubicBezTo>
                <a:lnTo>
                  <a:pt x="54292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Freeform 17"/>
          <p:cNvSpPr/>
          <p:nvPr/>
        </p:nvSpPr>
        <p:spPr>
          <a:xfrm flipH="1">
            <a:off x="10101262" y="2824164"/>
            <a:ext cx="500063" cy="2571750"/>
          </a:xfrm>
          <a:custGeom>
            <a:avLst/>
            <a:gdLst>
              <a:gd name="connsiteX0" fmla="*/ 542925 w 542925"/>
              <a:gd name="connsiteY0" fmla="*/ 2571750 h 2571750"/>
              <a:gd name="connsiteX1" fmla="*/ 0 w 542925"/>
              <a:gd name="connsiteY1" fmla="*/ 1114425 h 2571750"/>
              <a:gd name="connsiteX2" fmla="*/ 542925 w 542925"/>
              <a:gd name="connsiteY2" fmla="*/ 0 h 2571750"/>
              <a:gd name="connsiteX3" fmla="*/ 542925 w 542925"/>
              <a:gd name="connsiteY3" fmla="*/ 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" h="2571750">
                <a:moveTo>
                  <a:pt x="542925" y="2571750"/>
                </a:moveTo>
                <a:cubicBezTo>
                  <a:pt x="271462" y="2057400"/>
                  <a:pt x="0" y="1543050"/>
                  <a:pt x="0" y="1114425"/>
                </a:cubicBezTo>
                <a:cubicBezTo>
                  <a:pt x="0" y="685800"/>
                  <a:pt x="542925" y="0"/>
                  <a:pt x="542925" y="0"/>
                </a:cubicBezTo>
                <a:lnTo>
                  <a:pt x="54292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10351293" y="3586162"/>
            <a:ext cx="0" cy="623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143125" y="3586162"/>
            <a:ext cx="0" cy="623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171576" y="4218087"/>
            <a:ext cx="1843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/>
              <a:t>Correction</a:t>
            </a:r>
            <a:endParaRPr lang="en-CA" dirty="0"/>
          </a:p>
        </p:txBody>
      </p:sp>
      <p:sp>
        <p:nvSpPr>
          <p:cNvPr id="25" name="Rectangle 24"/>
          <p:cNvSpPr/>
          <p:nvPr/>
        </p:nvSpPr>
        <p:spPr>
          <a:xfrm>
            <a:off x="9633853" y="4210050"/>
            <a:ext cx="14348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800" dirty="0" smtClean="0"/>
              <a:t>Iteration</a:t>
            </a:r>
            <a:endParaRPr lang="en-CA" dirty="0"/>
          </a:p>
        </p:txBody>
      </p:sp>
      <p:sp>
        <p:nvSpPr>
          <p:cNvPr id="26" name="TextBox 25"/>
          <p:cNvSpPr txBox="1"/>
          <p:nvPr/>
        </p:nvSpPr>
        <p:spPr>
          <a:xfrm>
            <a:off x="1152525" y="5448300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TEST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222706" y="5431483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TRY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18852" y="4195763"/>
            <a:ext cx="3005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>
                <a:solidFill>
                  <a:schemeClr val="accent4">
                    <a:lumMod val="75000"/>
                  </a:schemeClr>
                </a:solidFill>
              </a:rPr>
              <a:t>Requirements</a:t>
            </a:r>
            <a:endParaRPr lang="en-CA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760694" y="3581401"/>
            <a:ext cx="2873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>
                <a:solidFill>
                  <a:schemeClr val="accent4">
                    <a:lumMod val="75000"/>
                  </a:schemeClr>
                </a:solidFill>
              </a:rPr>
              <a:t>Affordances</a:t>
            </a:r>
            <a:endParaRPr lang="en-CA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52525" y="4833938"/>
            <a:ext cx="719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3">
                    <a:lumMod val="75000"/>
                  </a:schemeClr>
                </a:solidFill>
              </a:rPr>
              <a:t>GAP</a:t>
            </a:r>
            <a:endParaRPr lang="en-CA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601325" y="4700216"/>
            <a:ext cx="1273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err="1" smtClean="0">
                <a:solidFill>
                  <a:schemeClr val="accent3">
                    <a:lumMod val="75000"/>
                  </a:schemeClr>
                </a:solidFill>
              </a:rPr>
              <a:t>Opport</a:t>
            </a:r>
            <a:r>
              <a:rPr lang="en-CA" sz="2400" dirty="0" smtClean="0">
                <a:solidFill>
                  <a:schemeClr val="accent3">
                    <a:lumMod val="75000"/>
                  </a:schemeClr>
                </a:solidFill>
              </a:rPr>
              <a:t>-unity</a:t>
            </a:r>
            <a:endParaRPr lang="en-CA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267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1. What I’ve Learned About Ecuador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0455" y="1569907"/>
            <a:ext cx="7887085" cy="486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6181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3. The Case of the </a:t>
            </a:r>
            <a:r>
              <a:rPr lang="en-CA" dirty="0" err="1" smtClean="0"/>
              <a:t>cMOOC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1238" y="1690688"/>
            <a:ext cx="7629524" cy="497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4710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4800" dirty="0" smtClean="0"/>
              <a:t>How to </a:t>
            </a:r>
            <a:r>
              <a:rPr lang="fr-CA" sz="4800" dirty="0" err="1" smtClean="0"/>
              <a:t>Create</a:t>
            </a:r>
            <a:r>
              <a:rPr lang="fr-CA" sz="4800" dirty="0" smtClean="0"/>
              <a:t> a </a:t>
            </a:r>
            <a:r>
              <a:rPr lang="fr-CA" sz="4800" dirty="0" err="1" smtClean="0"/>
              <a:t>cMOOC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sz="3200" dirty="0" err="1" smtClean="0">
                <a:latin typeface="+mj-lt"/>
              </a:rPr>
              <a:t>It’s</a:t>
            </a:r>
            <a:r>
              <a:rPr lang="fr-CA" sz="3200" dirty="0" smtClean="0">
                <a:latin typeface="+mj-lt"/>
              </a:rPr>
              <a:t> </a:t>
            </a:r>
            <a:r>
              <a:rPr lang="fr-CA" sz="3200" dirty="0" err="1" smtClean="0">
                <a:latin typeface="+mj-lt"/>
              </a:rPr>
              <a:t>like</a:t>
            </a:r>
            <a:r>
              <a:rPr lang="fr-CA" sz="3200" dirty="0" smtClean="0">
                <a:latin typeface="+mj-lt"/>
              </a:rPr>
              <a:t> </a:t>
            </a:r>
            <a:r>
              <a:rPr lang="fr-CA" sz="3200" dirty="0" err="1" smtClean="0">
                <a:latin typeface="+mj-lt"/>
              </a:rPr>
              <a:t>creating</a:t>
            </a:r>
            <a:r>
              <a:rPr lang="fr-CA" sz="3200" dirty="0" smtClean="0">
                <a:latin typeface="+mj-lt"/>
              </a:rPr>
              <a:t> a network</a:t>
            </a:r>
          </a:p>
          <a:p>
            <a:r>
              <a:rPr lang="fr-FR" sz="3200" dirty="0" err="1" smtClean="0">
                <a:latin typeface="+mj-lt"/>
              </a:rPr>
              <a:t>Don’t</a:t>
            </a:r>
            <a:r>
              <a:rPr lang="fr-FR" sz="3200" dirty="0" smtClean="0">
                <a:latin typeface="+mj-lt"/>
              </a:rPr>
              <a:t> </a:t>
            </a:r>
            <a:r>
              <a:rPr lang="fr-FR" sz="3200" dirty="0" err="1" smtClean="0">
                <a:latin typeface="+mj-lt"/>
              </a:rPr>
              <a:t>centralize</a:t>
            </a:r>
            <a:endParaRPr lang="fr-FR" sz="3200" dirty="0" smtClean="0">
              <a:latin typeface="+mj-lt"/>
            </a:endParaRPr>
          </a:p>
          <a:p>
            <a:r>
              <a:rPr lang="fr-FR" sz="3200" dirty="0" err="1" smtClean="0">
                <a:latin typeface="+mj-lt"/>
              </a:rPr>
              <a:t>Concentrate</a:t>
            </a:r>
            <a:r>
              <a:rPr lang="fr-FR" sz="3200" dirty="0" smtClean="0">
                <a:latin typeface="+mj-lt"/>
              </a:rPr>
              <a:t> on the </a:t>
            </a:r>
            <a:r>
              <a:rPr lang="fr-FR" sz="3200" dirty="0" err="1" smtClean="0">
                <a:latin typeface="+mj-lt"/>
              </a:rPr>
              <a:t>creation</a:t>
            </a:r>
            <a:r>
              <a:rPr lang="fr-FR" sz="3200" dirty="0" smtClean="0">
                <a:latin typeface="+mj-lt"/>
              </a:rPr>
              <a:t> of links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356992"/>
            <a:ext cx="3937000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4" y="3789040"/>
            <a:ext cx="3810000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Arrow 5"/>
          <p:cNvSpPr/>
          <p:nvPr/>
        </p:nvSpPr>
        <p:spPr>
          <a:xfrm rot="440093">
            <a:off x="5807394" y="4302045"/>
            <a:ext cx="788258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57400" y="5805264"/>
            <a:ext cx="3534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We</a:t>
            </a:r>
            <a:r>
              <a:rPr lang="fr-FR" dirty="0"/>
              <a:t> use social networks.</a:t>
            </a:r>
            <a:r>
              <a:rPr lang="fr-CA" dirty="0"/>
              <a:t>..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94400" y="6237312"/>
            <a:ext cx="3269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… to </a:t>
            </a:r>
            <a:r>
              <a:rPr lang="fr-CA" dirty="0" err="1"/>
              <a:t>create</a:t>
            </a:r>
            <a:r>
              <a:rPr lang="fr-CA" dirty="0"/>
              <a:t> </a:t>
            </a:r>
            <a:r>
              <a:rPr lang="fr-CA" dirty="0" err="1"/>
              <a:t>personal</a:t>
            </a:r>
            <a:r>
              <a:rPr lang="fr-CA" dirty="0"/>
              <a:t> </a:t>
            </a:r>
            <a:r>
              <a:rPr lang="fr-CA" dirty="0" err="1"/>
              <a:t>knowledge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85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800" dirty="0" smtClean="0"/>
              <a:t>Primary Course Components</a:t>
            </a:r>
            <a:endParaRPr lang="en-CA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CA" sz="3600" dirty="0" smtClean="0">
                <a:latin typeface="+mj-lt"/>
              </a:rPr>
              <a:t>Wiki – to assist in planning, topics, guests, </a:t>
            </a:r>
            <a:r>
              <a:rPr lang="en-CA" sz="3600" dirty="0" err="1" smtClean="0">
                <a:latin typeface="+mj-lt"/>
              </a:rPr>
              <a:t>etc</a:t>
            </a:r>
            <a:endParaRPr lang="en-CA" sz="3600" dirty="0" smtClean="0">
              <a:latin typeface="+mj-lt"/>
            </a:endParaRPr>
          </a:p>
          <a:p>
            <a:pPr lvl="1"/>
            <a:r>
              <a:rPr lang="en-CA" sz="3600" dirty="0" smtClean="0">
                <a:latin typeface="+mj-lt"/>
              </a:rPr>
              <a:t>Email list – for announcements and mass communications</a:t>
            </a:r>
          </a:p>
          <a:p>
            <a:pPr lvl="1"/>
            <a:r>
              <a:rPr lang="en-CA" sz="3600" dirty="0" smtClean="0">
                <a:latin typeface="+mj-lt"/>
              </a:rPr>
              <a:t>Course Blog – for daily posts</a:t>
            </a:r>
          </a:p>
          <a:p>
            <a:pPr lvl="1"/>
            <a:r>
              <a:rPr lang="en-CA" sz="3600" dirty="0" smtClean="0">
                <a:latin typeface="+mj-lt"/>
              </a:rPr>
              <a:t>Synchronous Communications + Video</a:t>
            </a:r>
          </a:p>
          <a:p>
            <a:pPr lvl="1"/>
            <a:endParaRPr lang="en-CA" sz="3600" dirty="0" smtClean="0">
              <a:latin typeface="+mj-lt"/>
            </a:endParaRP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30530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800" dirty="0" smtClean="0"/>
              <a:t>MOOC Design</a:t>
            </a:r>
            <a:endParaRPr lang="en-CA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3600" dirty="0" smtClean="0">
                <a:latin typeface="+mj-lt"/>
              </a:rPr>
              <a:t>Course structure – a series of topics</a:t>
            </a:r>
          </a:p>
          <a:p>
            <a:pPr lvl="1"/>
            <a:r>
              <a:rPr lang="en-CA" sz="3200" dirty="0" smtClean="0">
                <a:latin typeface="+mj-lt"/>
              </a:rPr>
              <a:t>The instructors will not ‘teach’ the topics, they ‘investigate’ or ‘work through’ the topics (model and demonstrate)</a:t>
            </a:r>
          </a:p>
          <a:p>
            <a:pPr lvl="2"/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930" y="3912890"/>
            <a:ext cx="5640018" cy="278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866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A</a:t>
            </a:r>
            <a:r>
              <a:rPr lang="en-CA" sz="4800" dirty="0" smtClean="0"/>
              <a:t>dditional Course Components</a:t>
            </a:r>
            <a:endParaRPr lang="en-CA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3600" dirty="0" smtClean="0">
                <a:latin typeface="+mj-lt"/>
              </a:rPr>
              <a:t>For Students – </a:t>
            </a:r>
            <a:r>
              <a:rPr lang="en-CA" sz="3600" i="1" dirty="0" smtClean="0">
                <a:latin typeface="+mj-lt"/>
              </a:rPr>
              <a:t>any</a:t>
            </a:r>
            <a:r>
              <a:rPr lang="en-CA" sz="3600" dirty="0" smtClean="0">
                <a:latin typeface="+mj-lt"/>
              </a:rPr>
              <a:t> online communications system, including</a:t>
            </a:r>
          </a:p>
          <a:p>
            <a:pPr lvl="1"/>
            <a:r>
              <a:rPr lang="en-CA" sz="3200" dirty="0" smtClean="0">
                <a:latin typeface="+mj-lt"/>
              </a:rPr>
              <a:t>Blogs – Blogger, WordPress, </a:t>
            </a:r>
            <a:r>
              <a:rPr lang="en-CA" sz="3200" dirty="0" err="1" smtClean="0">
                <a:latin typeface="+mj-lt"/>
              </a:rPr>
              <a:t>Tumblr</a:t>
            </a:r>
            <a:endParaRPr lang="en-CA" sz="3200" dirty="0" smtClean="0">
              <a:latin typeface="+mj-lt"/>
            </a:endParaRPr>
          </a:p>
          <a:p>
            <a:pPr lvl="1"/>
            <a:r>
              <a:rPr lang="en-CA" sz="3200" dirty="0" smtClean="0">
                <a:latin typeface="+mj-lt"/>
              </a:rPr>
              <a:t>Social Network – Facebook, Twitter, Google+</a:t>
            </a:r>
          </a:p>
          <a:p>
            <a:pPr lvl="1"/>
            <a:r>
              <a:rPr lang="en-CA" sz="3200" dirty="0" smtClean="0">
                <a:latin typeface="+mj-lt"/>
              </a:rPr>
              <a:t>Content site – Google Docs, Flickr, </a:t>
            </a:r>
            <a:r>
              <a:rPr lang="en-CA" sz="3200" dirty="0" err="1" smtClean="0">
                <a:latin typeface="+mj-lt"/>
              </a:rPr>
              <a:t>Instragram</a:t>
            </a:r>
            <a:endParaRPr lang="en-CA" sz="3200" dirty="0" smtClean="0">
              <a:latin typeface="+mj-lt"/>
            </a:endParaRPr>
          </a:p>
          <a:p>
            <a:pPr lvl="1"/>
            <a:r>
              <a:rPr lang="en-CA" sz="3200" dirty="0" smtClean="0">
                <a:latin typeface="+mj-lt"/>
              </a:rPr>
              <a:t>Aggregator – </a:t>
            </a:r>
            <a:r>
              <a:rPr lang="en-CA" sz="3200" dirty="0" err="1" smtClean="0">
                <a:latin typeface="+mj-lt"/>
              </a:rPr>
              <a:t>Feedly</a:t>
            </a:r>
            <a:r>
              <a:rPr lang="en-CA" sz="3200" dirty="0" smtClean="0">
                <a:latin typeface="+mj-lt"/>
              </a:rPr>
              <a:t>, </a:t>
            </a:r>
            <a:r>
              <a:rPr lang="en-CA" sz="3200" dirty="0" err="1" smtClean="0">
                <a:latin typeface="+mj-lt"/>
              </a:rPr>
              <a:t>OldReader</a:t>
            </a:r>
            <a:r>
              <a:rPr lang="en-CA" sz="3200" dirty="0" smtClean="0">
                <a:latin typeface="+mj-lt"/>
              </a:rPr>
              <a:t>, (new) </a:t>
            </a:r>
            <a:r>
              <a:rPr lang="en-CA" sz="3200" dirty="0" err="1" smtClean="0">
                <a:latin typeface="+mj-lt"/>
              </a:rPr>
              <a:t>Bli</a:t>
            </a:r>
            <a:r>
              <a:rPr lang="en-CA" sz="3200" dirty="0" smtClean="0">
                <a:latin typeface="+mj-lt"/>
              </a:rPr>
              <a:t> RSS</a:t>
            </a:r>
            <a:endParaRPr lang="en-CA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195089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5400" dirty="0" smtClean="0"/>
              <a:t>Process</a:t>
            </a:r>
            <a:endParaRPr lang="en-CA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3600" dirty="0" smtClean="0">
                <a:latin typeface="+mj-lt"/>
              </a:rPr>
              <a:t>Each Week</a:t>
            </a:r>
          </a:p>
          <a:p>
            <a:pPr lvl="1"/>
            <a:r>
              <a:rPr lang="en-CA" sz="3200" dirty="0" smtClean="0">
                <a:latin typeface="+mj-lt"/>
              </a:rPr>
              <a:t>Conversation or activity with guest</a:t>
            </a:r>
          </a:p>
          <a:p>
            <a:pPr lvl="1"/>
            <a:r>
              <a:rPr lang="en-CA" sz="3200" dirty="0" smtClean="0">
                <a:latin typeface="+mj-lt"/>
              </a:rPr>
              <a:t>Discussion and reflection</a:t>
            </a:r>
          </a:p>
          <a:p>
            <a:r>
              <a:rPr lang="en-CA" sz="3600" dirty="0" smtClean="0">
                <a:latin typeface="+mj-lt"/>
              </a:rPr>
              <a:t>Each </a:t>
            </a:r>
            <a:r>
              <a:rPr lang="en-CA" sz="3600" i="1" dirty="0" smtClean="0">
                <a:latin typeface="+mj-lt"/>
              </a:rPr>
              <a:t>Day</a:t>
            </a:r>
          </a:p>
          <a:p>
            <a:pPr lvl="1"/>
            <a:r>
              <a:rPr lang="en-CA" sz="3200" dirty="0" smtClean="0">
                <a:latin typeface="+mj-lt"/>
              </a:rPr>
              <a:t>Aggregate student content</a:t>
            </a:r>
          </a:p>
          <a:p>
            <a:pPr lvl="1"/>
            <a:r>
              <a:rPr lang="en-CA" sz="3200" dirty="0" smtClean="0">
                <a:latin typeface="+mj-lt"/>
              </a:rPr>
              <a:t>Share via web site &amp; newsletter</a:t>
            </a:r>
            <a:endParaRPr lang="en-CA" sz="32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6225" y="720909"/>
            <a:ext cx="3457575" cy="52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8762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gRSShopper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160" b="18498"/>
          <a:stretch/>
        </p:blipFill>
        <p:spPr/>
      </p:pic>
      <p:sp>
        <p:nvSpPr>
          <p:cNvPr id="3" name="TextBox 2"/>
          <p:cNvSpPr txBox="1"/>
          <p:nvPr/>
        </p:nvSpPr>
        <p:spPr>
          <a:xfrm>
            <a:off x="6744072" y="6093296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hlinkClick r:id="rId3"/>
              </a:rPr>
              <a:t>http://grsshopper.downes.ca</a:t>
            </a:r>
            <a:r>
              <a:rPr lang="fr-CA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3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4800" dirty="0" smtClean="0"/>
              <a:t>How to </a:t>
            </a:r>
            <a:r>
              <a:rPr lang="fr-CA" sz="4800" dirty="0" err="1" smtClean="0"/>
              <a:t>Learn</a:t>
            </a:r>
            <a:r>
              <a:rPr lang="fr-CA" sz="4800" dirty="0" smtClean="0"/>
              <a:t> in a </a:t>
            </a:r>
            <a:r>
              <a:rPr lang="fr-CA" sz="4800" dirty="0" err="1" smtClean="0"/>
              <a:t>cMOOC</a:t>
            </a:r>
            <a:endParaRPr lang="en-US" sz="4800" dirty="0"/>
          </a:p>
        </p:txBody>
      </p:sp>
      <p:pic>
        <p:nvPicPr>
          <p:cNvPr id="4" name="Picture 3" descr="Screen shot 2012-03-11 at 11.52.4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885" y="1525189"/>
            <a:ext cx="5624529" cy="34789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91544" y="6309320"/>
            <a:ext cx="31900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3"/>
              </a:rPr>
              <a:t>http://www.tonybates.ca/2012/03/03/more-reflections-on-moocs-and-mitx/</a:t>
            </a:r>
            <a:r>
              <a:rPr lang="en-US" sz="1400" dirty="0"/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838200" y="5165610"/>
            <a:ext cx="10085614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sz="3600" dirty="0" smtClean="0">
                <a:latin typeface="+mj-lt"/>
              </a:rPr>
              <a:t>Learning </a:t>
            </a:r>
            <a:r>
              <a:rPr lang="fr-FR" sz="3600" dirty="0" err="1" smtClean="0">
                <a:latin typeface="+mj-lt"/>
              </a:rPr>
              <a:t>is</a:t>
            </a:r>
            <a:r>
              <a:rPr lang="fr-FR" sz="3600" dirty="0" smtClean="0">
                <a:latin typeface="+mj-lt"/>
              </a:rPr>
              <a:t> a </a:t>
            </a:r>
            <a:r>
              <a:rPr lang="fr-FR" sz="3600" dirty="0" err="1">
                <a:latin typeface="+mj-lt"/>
              </a:rPr>
              <a:t>process</a:t>
            </a:r>
            <a:r>
              <a:rPr lang="fr-FR" sz="3600" dirty="0">
                <a:latin typeface="+mj-lt"/>
              </a:rPr>
              <a:t> of immersion </a:t>
            </a:r>
            <a:r>
              <a:rPr lang="fr-FR" sz="3600" dirty="0" err="1">
                <a:latin typeface="+mj-lt"/>
              </a:rPr>
              <a:t>into</a:t>
            </a:r>
            <a:r>
              <a:rPr lang="fr-FR" sz="3600" dirty="0">
                <a:latin typeface="+mj-lt"/>
              </a:rPr>
              <a:t> a </a:t>
            </a:r>
            <a:r>
              <a:rPr lang="fr-FR" sz="3600" dirty="0" err="1">
                <a:latin typeface="+mj-lt"/>
              </a:rPr>
              <a:t>knowing</a:t>
            </a:r>
            <a:r>
              <a:rPr lang="fr-FR" sz="3600" dirty="0">
                <a:latin typeface="+mj-lt"/>
              </a:rPr>
              <a:t> </a:t>
            </a:r>
            <a:r>
              <a:rPr lang="fr-FR" sz="3600" dirty="0" err="1">
                <a:latin typeface="+mj-lt"/>
              </a:rPr>
              <a:t>community</a:t>
            </a:r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0430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380074"/>
            <a:ext cx="10515600" cy="11583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3200" dirty="0" smtClean="0">
                <a:latin typeface="+mj-lt"/>
              </a:rPr>
              <a:t>Learning is a process of </a:t>
            </a:r>
            <a:r>
              <a:rPr lang="en-CA" sz="3200" i="1" dirty="0" smtClean="0">
                <a:latin typeface="+mj-lt"/>
              </a:rPr>
              <a:t>recognizing</a:t>
            </a:r>
            <a:r>
              <a:rPr lang="en-CA" sz="3200" dirty="0" smtClean="0">
                <a:latin typeface="+mj-lt"/>
              </a:rPr>
              <a:t> and </a:t>
            </a:r>
            <a:r>
              <a:rPr lang="en-CA" sz="3200" i="1" dirty="0" smtClean="0">
                <a:latin typeface="+mj-lt"/>
              </a:rPr>
              <a:t>growing into</a:t>
            </a:r>
            <a:r>
              <a:rPr lang="en-CA" sz="3200" dirty="0" smtClean="0">
                <a:latin typeface="+mj-lt"/>
              </a:rPr>
              <a:t> or </a:t>
            </a:r>
            <a:r>
              <a:rPr lang="en-CA" sz="3200" i="1" dirty="0" smtClean="0">
                <a:latin typeface="+mj-lt"/>
              </a:rPr>
              <a:t>becoming</a:t>
            </a:r>
            <a:r>
              <a:rPr lang="en-CA" sz="3200" dirty="0" smtClean="0">
                <a:latin typeface="+mj-lt"/>
              </a:rPr>
              <a:t> an instantiation of those values…</a:t>
            </a:r>
            <a:endParaRPr lang="en-CA" sz="32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525" y="365125"/>
            <a:ext cx="6705600" cy="481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4543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4800" dirty="0" smtClean="0"/>
              <a:t>How to </a:t>
            </a:r>
            <a:r>
              <a:rPr lang="fr-CA" sz="4800" dirty="0" err="1" smtClean="0"/>
              <a:t>Evaluate</a:t>
            </a:r>
            <a:r>
              <a:rPr lang="fr-CA" sz="4800" dirty="0" smtClean="0"/>
              <a:t> Learning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3200" dirty="0" smtClean="0">
                <a:latin typeface="+mj-lt"/>
              </a:rPr>
              <a:t>Learning is not possession of a collection of facts, it’s the expression of a capacity</a:t>
            </a:r>
          </a:p>
          <a:p>
            <a:r>
              <a:rPr lang="en-CA" sz="3200" dirty="0" smtClean="0">
                <a:latin typeface="+mj-lt"/>
              </a:rPr>
              <a:t>Learning is recognized by a community of experts in a network</a:t>
            </a:r>
            <a:endParaRPr lang="en-CA" sz="3200" dirty="0">
              <a:latin typeface="+mj-lt"/>
            </a:endParaRPr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015" y="3717033"/>
            <a:ext cx="3593976" cy="2198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848" y="3968514"/>
            <a:ext cx="3768576" cy="225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991545" y="6057518"/>
            <a:ext cx="34797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recognize</a:t>
            </a:r>
            <a:r>
              <a:rPr lang="fr-FR" dirty="0"/>
              <a:t> </a:t>
            </a:r>
            <a:r>
              <a:rPr lang="fr-FR" dirty="0" err="1"/>
              <a:t>our</a:t>
            </a:r>
            <a:r>
              <a:rPr lang="fr-FR" dirty="0"/>
              <a:t> </a:t>
            </a:r>
            <a:r>
              <a:rPr lang="fr-FR" dirty="0" err="1"/>
              <a:t>understandings</a:t>
            </a:r>
            <a:r>
              <a:rPr lang="fr-FR" dirty="0"/>
              <a:t>…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591944" y="6420778"/>
            <a:ext cx="46420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…by the </a:t>
            </a:r>
            <a:r>
              <a:rPr lang="fr-FR" dirty="0" err="1"/>
              <a:t>way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use </a:t>
            </a:r>
            <a:r>
              <a:rPr lang="fr-FR" dirty="0" err="1"/>
              <a:t>them</a:t>
            </a:r>
            <a:r>
              <a:rPr lang="fr-FR" dirty="0"/>
              <a:t> in </a:t>
            </a:r>
            <a:r>
              <a:rPr lang="fr-FR" dirty="0" err="1"/>
              <a:t>our</a:t>
            </a:r>
            <a:r>
              <a:rPr lang="fr-FR" dirty="0"/>
              <a:t> social network</a:t>
            </a:r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 rot="672536">
            <a:off x="5562067" y="4660993"/>
            <a:ext cx="864096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240017" y="3861048"/>
            <a:ext cx="1865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Learning </a:t>
            </a:r>
            <a:r>
              <a:rPr lang="fr-FR" dirty="0" err="1"/>
              <a:t>analytics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3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The Ecuador Project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442" y="1417954"/>
            <a:ext cx="7759473" cy="509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9318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err="1"/>
              <a:t>x</a:t>
            </a:r>
            <a:r>
              <a:rPr lang="en-US" sz="4800" dirty="0" err="1" smtClean="0"/>
              <a:t>Learning</a:t>
            </a:r>
            <a:r>
              <a:rPr lang="en-US" sz="4800" dirty="0" smtClean="0"/>
              <a:t> </a:t>
            </a:r>
            <a:r>
              <a:rPr lang="en-US" sz="4800" dirty="0" err="1" smtClean="0"/>
              <a:t>vs</a:t>
            </a:r>
            <a:r>
              <a:rPr lang="en-US" sz="4800" dirty="0" smtClean="0"/>
              <a:t> </a:t>
            </a:r>
            <a:r>
              <a:rPr lang="en-US" sz="4800" dirty="0" err="1"/>
              <a:t>c</a:t>
            </a:r>
            <a:r>
              <a:rPr lang="en-US" sz="4800" dirty="0" err="1" smtClean="0"/>
              <a:t>Learning</a:t>
            </a:r>
            <a:endParaRPr lang="en-US" sz="4800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495600" y="1700808"/>
            <a:ext cx="6840760" cy="0"/>
          </a:xfrm>
          <a:prstGeom prst="straightConnector1">
            <a:avLst/>
          </a:prstGeom>
          <a:ln w="762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423592" y="1914873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contents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400255" y="1911747"/>
            <a:ext cx="1576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networks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127171" y="1911748"/>
            <a:ext cx="1959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engagement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278683" y="6237313"/>
            <a:ext cx="53823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2"/>
              </a:rPr>
              <a:t>http://lisahistory.net/wordpress/2012/08/three-kinds-of-moocs/</a:t>
            </a:r>
            <a:r>
              <a:rPr lang="en-US" sz="1400" dirty="0"/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937" y="2452579"/>
            <a:ext cx="2981325" cy="1047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931" y="4085371"/>
            <a:ext cx="2327338" cy="142714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331931" y="5512512"/>
            <a:ext cx="2635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 smtClean="0">
                <a:hlinkClick r:id="rId5"/>
              </a:rPr>
              <a:t>http://www.magnet.edu/</a:t>
            </a:r>
            <a:r>
              <a:rPr lang="en-CA" dirty="0" smtClean="0"/>
              <a:t> </a:t>
            </a:r>
            <a:endParaRPr lang="en-CA" dirty="0"/>
          </a:p>
        </p:txBody>
      </p:sp>
      <p:sp>
        <p:nvSpPr>
          <p:cNvPr id="12" name="Rectangle 11"/>
          <p:cNvSpPr/>
          <p:nvPr/>
        </p:nvSpPr>
        <p:spPr>
          <a:xfrm>
            <a:off x="988604" y="3545236"/>
            <a:ext cx="32004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 smtClean="0">
                <a:hlinkClick r:id="rId6"/>
              </a:rPr>
              <a:t>http://www.corestandards.org/</a:t>
            </a:r>
            <a:r>
              <a:rPr lang="en-CA" dirty="0" smtClean="0"/>
              <a:t> </a:t>
            </a:r>
            <a:endParaRPr lang="en-CA" dirty="0"/>
          </a:p>
        </p:txBody>
      </p:sp>
      <p:pic>
        <p:nvPicPr>
          <p:cNvPr id="1026" name="Picture 2" descr="https://encrypted-tbn1.gstatic.com/images?q=tbn:ANd9GcQ3K7F46rUyLbjbTmcovGafCV-I15XMXAkuR3eumZmHhrATOjZcX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834" y="2678784"/>
            <a:ext cx="2017922" cy="153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encrypted-tbn2.gstatic.com/images?q=tbn:ANd9GcSRytrg5KdDVsmdbXdn5x2hZG_rIKHgUY54RX0SDvWNB6aKbTQp9Q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834" y="4428165"/>
            <a:ext cx="2154448" cy="1492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82682" y="2976454"/>
            <a:ext cx="2677517" cy="184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45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Personalized                                   Personal</a:t>
            </a:r>
            <a:br>
              <a:rPr lang="en-CA" dirty="0" smtClean="0"/>
            </a:br>
            <a:r>
              <a:rPr lang="en-CA" sz="2800" dirty="0" smtClean="0"/>
              <a:t>           We do for you                                               </a:t>
            </a:r>
            <a:r>
              <a:rPr lang="en-CA" sz="2800" dirty="0" err="1" smtClean="0"/>
              <a:t>You</a:t>
            </a:r>
            <a:r>
              <a:rPr lang="en-CA" sz="2800" dirty="0" smtClean="0"/>
              <a:t> do for yourself</a:t>
            </a:r>
            <a:endParaRPr lang="en-CA" dirty="0"/>
          </a:p>
        </p:txBody>
      </p:sp>
      <p:sp>
        <p:nvSpPr>
          <p:cNvPr id="4" name="Rectangle 3"/>
          <p:cNvSpPr/>
          <p:nvPr/>
        </p:nvSpPr>
        <p:spPr>
          <a:xfrm>
            <a:off x="242411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2411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5806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5806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9" name="Straight Arrow Connector 8"/>
          <p:cNvCxnSpPr>
            <a:stCxn id="7" idx="2"/>
            <a:endCxn id="6" idx="0"/>
          </p:cNvCxnSpPr>
          <p:nvPr/>
        </p:nvCxnSpPr>
        <p:spPr>
          <a:xfrm>
            <a:off x="872966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79571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14463" y="1857375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Defines an ideal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29663" y="1895772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Defines a desired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4463" y="6081714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Person tests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29663" y="6062663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Person helps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871663" y="2900363"/>
            <a:ext cx="542925" cy="2571750"/>
          </a:xfrm>
          <a:custGeom>
            <a:avLst/>
            <a:gdLst>
              <a:gd name="connsiteX0" fmla="*/ 542925 w 542925"/>
              <a:gd name="connsiteY0" fmla="*/ 2571750 h 2571750"/>
              <a:gd name="connsiteX1" fmla="*/ 0 w 542925"/>
              <a:gd name="connsiteY1" fmla="*/ 1114425 h 2571750"/>
              <a:gd name="connsiteX2" fmla="*/ 542925 w 542925"/>
              <a:gd name="connsiteY2" fmla="*/ 0 h 2571750"/>
              <a:gd name="connsiteX3" fmla="*/ 542925 w 542925"/>
              <a:gd name="connsiteY3" fmla="*/ 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" h="2571750">
                <a:moveTo>
                  <a:pt x="542925" y="2571750"/>
                </a:moveTo>
                <a:cubicBezTo>
                  <a:pt x="271462" y="2057400"/>
                  <a:pt x="0" y="1543050"/>
                  <a:pt x="0" y="1114425"/>
                </a:cubicBezTo>
                <a:cubicBezTo>
                  <a:pt x="0" y="685800"/>
                  <a:pt x="542925" y="0"/>
                  <a:pt x="542925" y="0"/>
                </a:cubicBezTo>
                <a:lnTo>
                  <a:pt x="54292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Freeform 17"/>
          <p:cNvSpPr/>
          <p:nvPr/>
        </p:nvSpPr>
        <p:spPr>
          <a:xfrm flipH="1">
            <a:off x="10101262" y="2824164"/>
            <a:ext cx="500063" cy="2571750"/>
          </a:xfrm>
          <a:custGeom>
            <a:avLst/>
            <a:gdLst>
              <a:gd name="connsiteX0" fmla="*/ 542925 w 542925"/>
              <a:gd name="connsiteY0" fmla="*/ 2571750 h 2571750"/>
              <a:gd name="connsiteX1" fmla="*/ 0 w 542925"/>
              <a:gd name="connsiteY1" fmla="*/ 1114425 h 2571750"/>
              <a:gd name="connsiteX2" fmla="*/ 542925 w 542925"/>
              <a:gd name="connsiteY2" fmla="*/ 0 h 2571750"/>
              <a:gd name="connsiteX3" fmla="*/ 542925 w 542925"/>
              <a:gd name="connsiteY3" fmla="*/ 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" h="2571750">
                <a:moveTo>
                  <a:pt x="542925" y="2571750"/>
                </a:moveTo>
                <a:cubicBezTo>
                  <a:pt x="271462" y="2057400"/>
                  <a:pt x="0" y="1543050"/>
                  <a:pt x="0" y="1114425"/>
                </a:cubicBezTo>
                <a:cubicBezTo>
                  <a:pt x="0" y="685800"/>
                  <a:pt x="542925" y="0"/>
                  <a:pt x="542925" y="0"/>
                </a:cubicBezTo>
                <a:lnTo>
                  <a:pt x="54292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10351293" y="3586162"/>
            <a:ext cx="0" cy="623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143125" y="3586162"/>
            <a:ext cx="0" cy="623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171576" y="4218087"/>
            <a:ext cx="1843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/>
              <a:t>Correction</a:t>
            </a:r>
            <a:endParaRPr lang="en-CA" dirty="0"/>
          </a:p>
        </p:txBody>
      </p:sp>
      <p:sp>
        <p:nvSpPr>
          <p:cNvPr id="25" name="Rectangle 24"/>
          <p:cNvSpPr/>
          <p:nvPr/>
        </p:nvSpPr>
        <p:spPr>
          <a:xfrm>
            <a:off x="9633853" y="4210050"/>
            <a:ext cx="14348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800" dirty="0" smtClean="0"/>
              <a:t>Iteration</a:t>
            </a:r>
            <a:endParaRPr lang="en-CA" dirty="0"/>
          </a:p>
        </p:txBody>
      </p:sp>
      <p:sp>
        <p:nvSpPr>
          <p:cNvPr id="26" name="TextBox 25"/>
          <p:cNvSpPr txBox="1"/>
          <p:nvPr/>
        </p:nvSpPr>
        <p:spPr>
          <a:xfrm>
            <a:off x="1152525" y="5448300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TEST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222706" y="5431483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TRY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18852" y="4195763"/>
            <a:ext cx="3005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>
                <a:solidFill>
                  <a:schemeClr val="accent4">
                    <a:lumMod val="75000"/>
                  </a:schemeClr>
                </a:solidFill>
              </a:rPr>
              <a:t>Requirements</a:t>
            </a:r>
            <a:endParaRPr lang="en-CA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760694" y="3581401"/>
            <a:ext cx="2873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>
                <a:solidFill>
                  <a:schemeClr val="accent4">
                    <a:lumMod val="75000"/>
                  </a:schemeClr>
                </a:solidFill>
              </a:rPr>
              <a:t>Affordances</a:t>
            </a:r>
            <a:endParaRPr lang="en-CA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52525" y="4833938"/>
            <a:ext cx="719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3">
                    <a:lumMod val="75000"/>
                  </a:schemeClr>
                </a:solidFill>
              </a:rPr>
              <a:t>GAP</a:t>
            </a:r>
            <a:endParaRPr lang="en-CA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601325" y="4700216"/>
            <a:ext cx="1273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err="1" smtClean="0">
                <a:solidFill>
                  <a:schemeClr val="accent3">
                    <a:lumMod val="75000"/>
                  </a:schemeClr>
                </a:solidFill>
              </a:rPr>
              <a:t>Opport</a:t>
            </a:r>
            <a:r>
              <a:rPr lang="en-CA" sz="2400" dirty="0" smtClean="0">
                <a:solidFill>
                  <a:schemeClr val="accent3">
                    <a:lumMod val="75000"/>
                  </a:schemeClr>
                </a:solidFill>
              </a:rPr>
              <a:t>-unity</a:t>
            </a:r>
            <a:endParaRPr lang="en-CA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9121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4. Personal Learning Environments</a:t>
            </a:r>
            <a:endParaRPr lang="en-C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3971" y="1519979"/>
            <a:ext cx="7445829" cy="494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880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Calibri" panose="020F0502020204030204" pitchFamily="34" charset="0"/>
              </a:rPr>
              <a:t>Personal </a:t>
            </a:r>
            <a:r>
              <a:rPr lang="en-US" sz="3600" dirty="0" smtClean="0">
                <a:latin typeface="Calibri" panose="020F0502020204030204" pitchFamily="34" charset="0"/>
              </a:rPr>
              <a:t>Learning Environments</a:t>
            </a:r>
            <a:endParaRPr lang="en-US" sz="3600" dirty="0">
              <a:latin typeface="Calibri" panose="020F0502020204030204" pitchFamily="3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rcRect l="1897" r="1897"/>
          <a:stretch>
            <a:fillRect/>
          </a:stretch>
        </p:blipFill>
        <p:spPr>
          <a:xfrm>
            <a:off x="3215640" y="1580950"/>
            <a:ext cx="5966460" cy="4069080"/>
          </a:xfrm>
        </p:spPr>
      </p:pic>
      <p:sp>
        <p:nvSpPr>
          <p:cNvPr id="5" name="Rectangle 4"/>
          <p:cNvSpPr/>
          <p:nvPr/>
        </p:nvSpPr>
        <p:spPr>
          <a:xfrm>
            <a:off x="2874248" y="5820278"/>
            <a:ext cx="3429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dirty="0">
                <a:hlinkClick r:id="rId4"/>
              </a:rPr>
              <a:t>http://dmlcentral.net/blog/howard-rheingold/diy-u-interview-anya-kamenetz</a:t>
            </a:r>
            <a:r>
              <a:rPr lang="tr-TR" dirty="0"/>
              <a:t>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198872" y="5820276"/>
            <a:ext cx="36215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hlinkClick r:id="rId5"/>
              </a:rPr>
              <a:t>http://www.downes.ca/post/58150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76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Calibri" panose="020F0502020204030204" pitchFamily="34" charset="0"/>
              </a:rPr>
              <a:t>Course Provider Perspective</a:t>
            </a:r>
          </a:p>
        </p:txBody>
      </p:sp>
      <p:sp>
        <p:nvSpPr>
          <p:cNvPr id="4" name="Rectangle 3"/>
          <p:cNvSpPr/>
          <p:nvPr/>
        </p:nvSpPr>
        <p:spPr>
          <a:xfrm>
            <a:off x="5181600" y="3657600"/>
            <a:ext cx="6096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Site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325" y="2133600"/>
            <a:ext cx="583474" cy="583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865" y="2869340"/>
            <a:ext cx="408312" cy="439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746" y="2904528"/>
            <a:ext cx="48260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539" y="2214125"/>
            <a:ext cx="532965" cy="522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834" y="5413399"/>
            <a:ext cx="393700" cy="480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347" y="4816200"/>
            <a:ext cx="447675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438" y="4781518"/>
            <a:ext cx="4286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624" y="5358004"/>
            <a:ext cx="476250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Smiley Face 12"/>
          <p:cNvSpPr/>
          <p:nvPr/>
        </p:nvSpPr>
        <p:spPr>
          <a:xfrm>
            <a:off x="7543800" y="2115797"/>
            <a:ext cx="513472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miley Face 13"/>
          <p:cNvSpPr/>
          <p:nvPr/>
        </p:nvSpPr>
        <p:spPr>
          <a:xfrm>
            <a:off x="8382000" y="2145043"/>
            <a:ext cx="513472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miley Face 14"/>
          <p:cNvSpPr/>
          <p:nvPr/>
        </p:nvSpPr>
        <p:spPr>
          <a:xfrm>
            <a:off x="7852853" y="2971801"/>
            <a:ext cx="513472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miley Face 15"/>
          <p:cNvSpPr/>
          <p:nvPr/>
        </p:nvSpPr>
        <p:spPr>
          <a:xfrm>
            <a:off x="8763000" y="2869340"/>
            <a:ext cx="513472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962400" y="4114800"/>
            <a:ext cx="1143000" cy="838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038600" y="2971801"/>
            <a:ext cx="990600" cy="51592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5943600" y="2869340"/>
            <a:ext cx="1600200" cy="71206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482" y="4391191"/>
            <a:ext cx="485775" cy="514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 descr="https://encrypted-tbn2.google.com/images?q=tbn:ANd9GcTua-Kkq1RAYUSwbbL7C47_MEy3jQ-gxmSkWd70OZRLvx2Tcx3E8w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4557273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encrypted-tbn1.google.com/images?q=tbn:ANd9GcQPlT7jx69pZpJtGXhNAF2MB6YnNQXUmQC8KBAsOKbMdsw8uaDrVw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313" y="5089009"/>
            <a:ext cx="502586" cy="50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Arrow Connector 19"/>
          <p:cNvCxnSpPr/>
          <p:nvPr/>
        </p:nvCxnSpPr>
        <p:spPr>
          <a:xfrm>
            <a:off x="8763000" y="3810000"/>
            <a:ext cx="132472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7467600" y="4953001"/>
            <a:ext cx="762000" cy="20679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5715000" y="4343401"/>
            <a:ext cx="533400" cy="81639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60" name="Picture 12" descr="https://encrypted-tbn0.google.com/images?q=tbn:ANd9GcQ93z2g8LHIIid5yDD_Ppq-xh114y5t_dWCy79CTOlrrxEBgJMTrA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251375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encrypted-tbn3.google.com/images?q=tbn:ANd9GcQkPH6J4Wkvt_ZajEE7J7CDLPlYtvlL1chaTp6R0Wq0AaMwOZD_2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40857" flipV="1">
            <a:off x="4234896" y="3240060"/>
            <a:ext cx="241934" cy="16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4321456" y="2223009"/>
            <a:ext cx="9231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Student</a:t>
            </a:r>
          </a:p>
          <a:p>
            <a:r>
              <a:rPr lang="en-US" dirty="0"/>
              <a:t>content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079609" y="5098130"/>
            <a:ext cx="9085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Course</a:t>
            </a:r>
          </a:p>
          <a:p>
            <a:r>
              <a:rPr lang="en-US" dirty="0"/>
              <a:t>content</a:t>
            </a:r>
          </a:p>
        </p:txBody>
      </p:sp>
      <p:sp>
        <p:nvSpPr>
          <p:cNvPr id="27" name="Rectangle 26"/>
          <p:cNvSpPr/>
          <p:nvPr/>
        </p:nvSpPr>
        <p:spPr>
          <a:xfrm>
            <a:off x="9032980" y="1930511"/>
            <a:ext cx="12126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Subscribed</a:t>
            </a:r>
          </a:p>
          <a:p>
            <a:r>
              <a:rPr lang="en-US" dirty="0"/>
              <a:t>students</a:t>
            </a:r>
          </a:p>
        </p:txBody>
      </p:sp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294" y="3038852"/>
            <a:ext cx="381000" cy="176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9050397" y="5577080"/>
            <a:ext cx="12845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Live online events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107612" y="5900244"/>
            <a:ext cx="17409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Event recordings</a:t>
            </a:r>
          </a:p>
        </p:txBody>
      </p:sp>
      <p:pic>
        <p:nvPicPr>
          <p:cNvPr id="2065" name="Picture 17" descr="https://encrypted-tbn0.google.com/images?q=tbn:ANd9GcRZ1QhYm2YJoioMLdE8LPeZSsD9vD-cKtSlYVbmvNd46YoizwTx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185" y="4381394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295" y="3315592"/>
            <a:ext cx="257175" cy="185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17" descr="https://encrypted-tbn0.google.com/images?q=tbn:ANd9GcRZ1QhYm2YJoioMLdE8LPeZSsD9vD-cKtSlYVbmvNd46YoizwTx"/>
          <p:cNvPicPr>
            <a:picLocks noGrp="1" noChangeAspect="1" noChangeArrowheads="1"/>
          </p:cNvPicPr>
          <p:nvPr>
            <p:ph idx="1"/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970" y="4523585"/>
            <a:ext cx="249230" cy="2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35589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The Student’s Perspective</a:t>
            </a:r>
          </a:p>
        </p:txBody>
      </p:sp>
      <p:sp>
        <p:nvSpPr>
          <p:cNvPr id="4" name="Smiley Face 3"/>
          <p:cNvSpPr/>
          <p:nvPr/>
        </p:nvSpPr>
        <p:spPr>
          <a:xfrm>
            <a:off x="5787390" y="2827709"/>
            <a:ext cx="685800" cy="914400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816090" y="1989509"/>
            <a:ext cx="4572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Site</a:t>
            </a:r>
          </a:p>
        </p:txBody>
      </p:sp>
      <p:sp>
        <p:nvSpPr>
          <p:cNvPr id="7" name="Smiley Face 6"/>
          <p:cNvSpPr/>
          <p:nvPr/>
        </p:nvSpPr>
        <p:spPr>
          <a:xfrm>
            <a:off x="4301490" y="2751511"/>
            <a:ext cx="385104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miley Face 7"/>
          <p:cNvSpPr/>
          <p:nvPr/>
        </p:nvSpPr>
        <p:spPr>
          <a:xfrm>
            <a:off x="4301490" y="4123112"/>
            <a:ext cx="385104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miley Face 8"/>
          <p:cNvSpPr/>
          <p:nvPr/>
        </p:nvSpPr>
        <p:spPr>
          <a:xfrm>
            <a:off x="5070440" y="1797985"/>
            <a:ext cx="385104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miley Face 9"/>
          <p:cNvSpPr/>
          <p:nvPr/>
        </p:nvSpPr>
        <p:spPr>
          <a:xfrm>
            <a:off x="5273040" y="4732712"/>
            <a:ext cx="385104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miley Face 10"/>
          <p:cNvSpPr/>
          <p:nvPr/>
        </p:nvSpPr>
        <p:spPr>
          <a:xfrm>
            <a:off x="6842216" y="4625969"/>
            <a:ext cx="385104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miley Face 11"/>
          <p:cNvSpPr/>
          <p:nvPr/>
        </p:nvSpPr>
        <p:spPr>
          <a:xfrm>
            <a:off x="7201194" y="3139041"/>
            <a:ext cx="385104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5455545" y="2313903"/>
            <a:ext cx="331846" cy="43760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6473190" y="2446709"/>
            <a:ext cx="28575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6616066" y="3396998"/>
            <a:ext cx="42862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358890" y="3818312"/>
            <a:ext cx="483326" cy="8076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5621469" y="3894512"/>
            <a:ext cx="223073" cy="7314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4758690" y="3513509"/>
            <a:ext cx="899454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4815840" y="3009472"/>
            <a:ext cx="842304" cy="1295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7787640" y="3397000"/>
            <a:ext cx="514350" cy="1165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7559040" y="1989512"/>
            <a:ext cx="628650" cy="6643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7273290" y="1379909"/>
            <a:ext cx="40005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7393746" y="5037509"/>
            <a:ext cx="565344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3729990" y="4732709"/>
            <a:ext cx="51435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3615690" y="4351709"/>
            <a:ext cx="514350" cy="293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 flipV="1">
            <a:off x="3729990" y="2751509"/>
            <a:ext cx="4572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603" y="3246809"/>
            <a:ext cx="457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297" y="2334586"/>
            <a:ext cx="437606" cy="583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73" y="1913309"/>
            <a:ext cx="407744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781" y="4990671"/>
            <a:ext cx="399724" cy="522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297" y="4199311"/>
            <a:ext cx="306234" cy="439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115" y="1075112"/>
            <a:ext cx="361950" cy="519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5010822"/>
            <a:ext cx="3619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2286000" y="5715001"/>
            <a:ext cx="708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 range of different resources and services</a:t>
            </a:r>
          </a:p>
        </p:txBody>
      </p:sp>
    </p:spTree>
    <p:extLst>
      <p:ext uri="{BB962C8B-B14F-4D97-AF65-F5344CB8AC3E}">
        <p14:creationId xmlns:p14="http://schemas.microsoft.com/office/powerpoint/2010/main" val="234065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1435" y="983244"/>
            <a:ext cx="8382000" cy="653163"/>
          </a:xfrm>
        </p:spPr>
        <p:txBody>
          <a:bodyPr>
            <a:noAutofit/>
          </a:bodyPr>
          <a:lstStyle/>
          <a:p>
            <a:r>
              <a:rPr lang="en-CA" sz="3600" dirty="0">
                <a:latin typeface="Calibri" panose="020F0502020204030204" pitchFamily="34" charset="0"/>
              </a:rPr>
              <a:t>The design is based on putting the learner at the centre</a:t>
            </a:r>
          </a:p>
        </p:txBody>
      </p:sp>
      <p:sp>
        <p:nvSpPr>
          <p:cNvPr id="5" name="Rectangle 4"/>
          <p:cNvSpPr/>
          <p:nvPr/>
        </p:nvSpPr>
        <p:spPr>
          <a:xfrm>
            <a:off x="2317339" y="5398222"/>
            <a:ext cx="629383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/>
              <a:t>Scott Wilson (left), Tim Hand (right)  </a:t>
            </a:r>
          </a:p>
          <a:p>
            <a:r>
              <a:rPr lang="en-CA" dirty="0">
                <a:hlinkClick r:id="rId3"/>
              </a:rPr>
              <a:t>https://www.google.com/search?q=ple+diagrams</a:t>
            </a:r>
            <a:endParaRPr lang="en-CA" dirty="0"/>
          </a:p>
          <a:p>
            <a:r>
              <a:rPr lang="en-CA" dirty="0">
                <a:hlinkClick r:id="rId4"/>
              </a:rPr>
              <a:t>http://www.edtechpost.ca/ple_diagrams/index.php/mind-map-3</a:t>
            </a:r>
            <a:endParaRPr lang="en-CA" dirty="0"/>
          </a:p>
        </p:txBody>
      </p:sp>
      <p:pic>
        <p:nvPicPr>
          <p:cNvPr id="3074" name="Picture 2" descr="http://cogdogblog.com/wp-content/uploads/2010/09/future-vle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938528"/>
            <a:ext cx="4731385" cy="345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edtechpost.ca/ple_diagrams/var/albums/mind-map-3.jpg?m=135561577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435" y="1938529"/>
            <a:ext cx="4191000" cy="345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544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5. Learning and Performance Support Systems</a:t>
            </a:r>
            <a:endParaRPr lang="en-C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1943" y="1351770"/>
            <a:ext cx="7575776" cy="500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8301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571500" y="533400"/>
            <a:ext cx="11144250" cy="12096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altLang="en-US" sz="4000" dirty="0">
                <a:latin typeface="+mj-lt"/>
              </a:rPr>
              <a:t>LPSS is Built Around the Personal Learning Record</a:t>
            </a:r>
          </a:p>
        </p:txBody>
      </p:sp>
      <p:pic>
        <p:nvPicPr>
          <p:cNvPr id="6" name="Picture 2" descr="http://www.youthunitedpress.com/wp-content/uploads/2014/01/network-graph-121_14_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591" y="2751000"/>
            <a:ext cx="2765907" cy="205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182827" y="4862173"/>
            <a:ext cx="1134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/>
              <a:t>Me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1584353"/>
            <a:ext cx="422325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>
                <a:latin typeface="+mj-lt"/>
              </a:rPr>
              <a:t>This is a </a:t>
            </a:r>
            <a:r>
              <a:rPr lang="en-CA" sz="3200" i="1" dirty="0">
                <a:latin typeface="+mj-lt"/>
              </a:rPr>
              <a:t>new</a:t>
            </a:r>
            <a:r>
              <a:rPr lang="en-CA" sz="3200" dirty="0">
                <a:latin typeface="+mj-lt"/>
              </a:rPr>
              <a:t> type of data – we call it the </a:t>
            </a:r>
            <a:r>
              <a:rPr lang="en-CA" sz="3200" i="1" dirty="0">
                <a:latin typeface="+mj-lt"/>
              </a:rPr>
              <a:t>personal graph</a:t>
            </a:r>
            <a:r>
              <a:rPr lang="en-CA" sz="3200" dirty="0">
                <a:latin typeface="+mj-lt"/>
              </a:rPr>
              <a:t>.</a:t>
            </a:r>
          </a:p>
          <a:p>
            <a:endParaRPr lang="en-CA" sz="3200" dirty="0">
              <a:latin typeface="+mj-lt"/>
            </a:endParaRPr>
          </a:p>
          <a:p>
            <a:r>
              <a:rPr lang="en-CA" sz="3200" dirty="0">
                <a:latin typeface="+mj-lt"/>
              </a:rPr>
              <a:t>Each person has their own </a:t>
            </a:r>
            <a:r>
              <a:rPr lang="en-CA" sz="3200" i="1" dirty="0">
                <a:latin typeface="+mj-lt"/>
              </a:rPr>
              <a:t>private</a:t>
            </a:r>
            <a:r>
              <a:rPr lang="en-CA" sz="3200" dirty="0">
                <a:latin typeface="+mj-lt"/>
              </a:rPr>
              <a:t> personal graph.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76120" y="2492897"/>
            <a:ext cx="50158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The PLR contains all a person’s learning records, including:</a:t>
            </a:r>
          </a:p>
          <a:p>
            <a:pPr marL="285750" indent="-285750">
              <a:buFontTx/>
              <a:buChar char="-"/>
            </a:pPr>
            <a:r>
              <a:rPr lang="en-CA" sz="2400" dirty="0"/>
              <a:t>certificates, badges and credentials</a:t>
            </a:r>
          </a:p>
          <a:p>
            <a:pPr marL="285750" indent="-285750">
              <a:buFontTx/>
              <a:buChar char="-"/>
            </a:pPr>
            <a:r>
              <a:rPr lang="en-CA" sz="2400" dirty="0"/>
              <a:t>activity records, test results, scores</a:t>
            </a:r>
          </a:p>
          <a:p>
            <a:pPr marL="285750" indent="-285750">
              <a:buFontTx/>
              <a:buChar char="-"/>
            </a:pPr>
            <a:r>
              <a:rPr lang="en-CA" sz="2400" dirty="0"/>
              <a:t>Assignments, papers, drawings, things they create</a:t>
            </a:r>
          </a:p>
        </p:txBody>
      </p:sp>
    </p:spTree>
    <p:extLst>
      <p:ext uri="{BB962C8B-B14F-4D97-AF65-F5344CB8AC3E}">
        <p14:creationId xmlns:p14="http://schemas.microsoft.com/office/powerpoint/2010/main" val="133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400049" y="546626"/>
            <a:ext cx="1088707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altLang="en-US" sz="4000" dirty="0">
                <a:latin typeface="+mj-lt"/>
              </a:rPr>
              <a:t>LPSS is Built Around the Personal Learning Record</a:t>
            </a:r>
          </a:p>
        </p:txBody>
      </p:sp>
      <p:pic>
        <p:nvPicPr>
          <p:cNvPr id="10" name="Picture 2" descr="http://www.youthunitedpress.com/wp-content/uploads/2014/01/network-graph-121_14_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922" y="3218434"/>
            <a:ext cx="1104735" cy="81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600399" y="4037316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Me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14450" y="4382489"/>
            <a:ext cx="328747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Personal Library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Pictures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Books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Movies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00126" y="2087381"/>
            <a:ext cx="4018030" cy="1238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        Stuff Goes Out</a:t>
            </a:r>
          </a:p>
          <a:p>
            <a:endParaRPr lang="en-CA" sz="1050" dirty="0"/>
          </a:p>
          <a:p>
            <a:r>
              <a:rPr lang="en-CA" sz="3200" dirty="0"/>
              <a:t>Stuff Comes In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68486" y="1955003"/>
            <a:ext cx="39819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/>
              <a:t>Learning Activities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I read and watch stuff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I play with toys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I make stuff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79442" y="4602640"/>
            <a:ext cx="1800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Learning Analytics Services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079776" y="2773264"/>
            <a:ext cx="1224136" cy="5539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356472" y="2406874"/>
            <a:ext cx="122413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dirty="0"/>
              <a:t>Things, Properties, Relations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3863752" y="3461902"/>
            <a:ext cx="792088" cy="7970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903031" y="3627876"/>
            <a:ext cx="15482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/>
              <a:t>Big stuff goes here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6672066" y="3860408"/>
            <a:ext cx="1022259" cy="6983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213694" y="4032874"/>
            <a:ext cx="12241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/>
              <a:t>Questions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 flipV="1">
            <a:off x="6480657" y="4171372"/>
            <a:ext cx="1055505" cy="7265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517981" y="4563919"/>
            <a:ext cx="12241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/>
              <a:t>Answers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4079776" y="3904874"/>
            <a:ext cx="1224136" cy="65904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5938374" y="2726115"/>
            <a:ext cx="0" cy="38582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6043098" y="2564905"/>
            <a:ext cx="1372900" cy="995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4545499" y="2305678"/>
            <a:ext cx="1262471" cy="35875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6176465" y="2773265"/>
            <a:ext cx="1037231" cy="33867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4545496" y="3461900"/>
            <a:ext cx="631236" cy="3044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571125" y="2960872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/>
              <a:t>Things I did</a:t>
            </a:r>
          </a:p>
          <a:p>
            <a:r>
              <a:rPr lang="en-CA" sz="1400" dirty="0"/>
              <a:t>Stuff I make</a:t>
            </a:r>
          </a:p>
        </p:txBody>
      </p:sp>
    </p:spTree>
    <p:extLst>
      <p:ext uri="{BB962C8B-B14F-4D97-AF65-F5344CB8AC3E}">
        <p14:creationId xmlns:p14="http://schemas.microsoft.com/office/powerpoint/2010/main" val="154522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2. Learning Through Practice</a:t>
            </a:r>
            <a:endParaRPr lang="en-C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728" y="1423033"/>
            <a:ext cx="7764202" cy="517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8830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0761" y="1643527"/>
            <a:ext cx="3724275" cy="454342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9700" y="1643527"/>
            <a:ext cx="4933950" cy="32332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sz="3600" dirty="0">
                <a:latin typeface="+mj-lt"/>
              </a:rPr>
              <a:t>The Personal Learning Record – data owned by the individual, shared only with permissions</a:t>
            </a:r>
          </a:p>
        </p:txBody>
      </p:sp>
      <p:sp>
        <p:nvSpPr>
          <p:cNvPr id="5" name="Rectangle 4"/>
          <p:cNvSpPr/>
          <p:nvPr/>
        </p:nvSpPr>
        <p:spPr>
          <a:xfrm>
            <a:off x="2023902" y="6186952"/>
            <a:ext cx="77844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400" dirty="0">
                <a:hlinkClick r:id="rId3"/>
              </a:rPr>
              <a:t>http://halfanhour.blogspot.de/2014/12/eportfolios-and-badges-workshop-oeb14.html</a:t>
            </a:r>
            <a:r>
              <a:rPr lang="en-CA" sz="1400" dirty="0"/>
              <a:t> 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CA" sz="4000" dirty="0"/>
              <a:t>Personal Learning Record</a:t>
            </a:r>
          </a:p>
        </p:txBody>
      </p:sp>
    </p:spTree>
    <p:extLst>
      <p:ext uri="{BB962C8B-B14F-4D97-AF65-F5344CB8AC3E}">
        <p14:creationId xmlns:p14="http://schemas.microsoft.com/office/powerpoint/2010/main" val="2668973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Personal </a:t>
            </a:r>
            <a:r>
              <a:rPr lang="en-CA" dirty="0"/>
              <a:t>L</a:t>
            </a:r>
            <a:r>
              <a:rPr lang="en-CA" dirty="0" smtClean="0"/>
              <a:t>earning Record</a:t>
            </a:r>
            <a:endParaRPr lang="en-CA" dirty="0"/>
          </a:p>
        </p:txBody>
      </p:sp>
      <p:sp>
        <p:nvSpPr>
          <p:cNvPr id="4" name="Oval 3"/>
          <p:cNvSpPr/>
          <p:nvPr/>
        </p:nvSpPr>
        <p:spPr>
          <a:xfrm>
            <a:off x="4787900" y="4533900"/>
            <a:ext cx="3009900" cy="1371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3664878" y="3549651"/>
            <a:ext cx="1562100" cy="12319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4" idx="0"/>
          </p:cNvCxnSpPr>
          <p:nvPr/>
        </p:nvCxnSpPr>
        <p:spPr>
          <a:xfrm flipH="1" flipV="1">
            <a:off x="5930900" y="2540000"/>
            <a:ext cx="361950" cy="19939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7228156" y="4268003"/>
            <a:ext cx="353745" cy="4309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013878" y="2905341"/>
            <a:ext cx="330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solidFill>
                  <a:srgbClr val="C00000"/>
                </a:solidFill>
              </a:rPr>
              <a:t>Activity Record - LRS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27500" y="1816101"/>
            <a:ext cx="4000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solidFill>
                  <a:schemeClr val="accent5">
                    <a:lumMod val="75000"/>
                  </a:schemeClr>
                </a:solidFill>
              </a:rPr>
              <a:t>Portfolio, artifacts and evidence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08800" y="2698056"/>
            <a:ext cx="3175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solidFill>
                  <a:schemeClr val="accent6">
                    <a:lumMod val="75000"/>
                  </a:schemeClr>
                </a:solidFill>
              </a:rPr>
              <a:t>Badges, certificates, credentials, competencies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7581900" y="1491786"/>
            <a:ext cx="1333500" cy="4648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9169400" y="1168620"/>
            <a:ext cx="149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OERs</a:t>
            </a:r>
            <a:endParaRPr lang="en-CA" dirty="0"/>
          </a:p>
        </p:txBody>
      </p:sp>
      <p:sp>
        <p:nvSpPr>
          <p:cNvPr id="19" name="TextBox 18"/>
          <p:cNvSpPr txBox="1"/>
          <p:nvPr/>
        </p:nvSpPr>
        <p:spPr>
          <a:xfrm>
            <a:off x="5798478" y="4896535"/>
            <a:ext cx="1783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/>
              <a:t>PLR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684896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8839" y="1460474"/>
            <a:ext cx="6286500" cy="4746624"/>
          </a:xfrm>
        </p:spPr>
        <p:txBody>
          <a:bodyPr>
            <a:normAutofit lnSpcReduction="10000"/>
          </a:bodyPr>
          <a:lstStyle/>
          <a:p>
            <a:r>
              <a:rPr lang="en-CA" sz="3900" dirty="0" smtClean="0">
                <a:latin typeface="+mj-lt"/>
              </a:rPr>
              <a:t>Manage </a:t>
            </a:r>
            <a:r>
              <a:rPr lang="en-CA" sz="3900" dirty="0">
                <a:latin typeface="+mj-lt"/>
              </a:rPr>
              <a:t>and discover list of sources and resources</a:t>
            </a:r>
          </a:p>
          <a:p>
            <a:r>
              <a:rPr lang="en-CA" sz="3900" dirty="0" smtClean="0">
                <a:latin typeface="+mj-lt"/>
              </a:rPr>
              <a:t>Maintain </a:t>
            </a:r>
            <a:r>
              <a:rPr lang="en-CA" sz="3900" dirty="0">
                <a:latin typeface="+mj-lt"/>
              </a:rPr>
              <a:t>authentication and credentials </a:t>
            </a:r>
          </a:p>
          <a:p>
            <a:r>
              <a:rPr lang="en-CA" sz="3900" dirty="0" smtClean="0">
                <a:latin typeface="+mj-lt"/>
              </a:rPr>
              <a:t>Support </a:t>
            </a:r>
            <a:r>
              <a:rPr lang="en-CA" sz="3900" dirty="0">
                <a:latin typeface="+mj-lt"/>
              </a:rPr>
              <a:t>APIs and metadata standards</a:t>
            </a:r>
          </a:p>
          <a:p>
            <a:r>
              <a:rPr lang="en-CA" sz="3900" dirty="0" smtClean="0">
                <a:latin typeface="+mj-lt"/>
              </a:rPr>
              <a:t>Gather</a:t>
            </a:r>
            <a:r>
              <a:rPr lang="en-CA" sz="3900" dirty="0">
                <a:latin typeface="+mj-lt"/>
              </a:rPr>
              <a:t>, analyze and sort resources and/or metadata </a:t>
            </a:r>
            <a:endParaRPr lang="en-CA" dirty="0" smtClean="0"/>
          </a:p>
          <a:p>
            <a:endParaRPr lang="en-CA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CA" sz="4000" dirty="0"/>
              <a:t>Resource Repository Network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6143" y="1460474"/>
            <a:ext cx="3141208" cy="474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76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Oval 51"/>
          <p:cNvSpPr/>
          <p:nvPr/>
        </p:nvSpPr>
        <p:spPr>
          <a:xfrm>
            <a:off x="4813300" y="2827313"/>
            <a:ext cx="1689100" cy="25495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1" name="Rectangle 50"/>
          <p:cNvSpPr/>
          <p:nvPr/>
        </p:nvSpPr>
        <p:spPr>
          <a:xfrm>
            <a:off x="8172452" y="1832113"/>
            <a:ext cx="2238375" cy="41866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0" name="Rectangle 49"/>
          <p:cNvSpPr/>
          <p:nvPr/>
        </p:nvSpPr>
        <p:spPr>
          <a:xfrm>
            <a:off x="1854598" y="1758951"/>
            <a:ext cx="2051447" cy="48056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9" name="Rectangle 48"/>
          <p:cNvSpPr/>
          <p:nvPr/>
        </p:nvSpPr>
        <p:spPr>
          <a:xfrm>
            <a:off x="4673997" y="1690689"/>
            <a:ext cx="1714500" cy="914400"/>
          </a:xfrm>
          <a:prstGeom prst="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RRN Aggregation and Storage</a:t>
            </a:r>
            <a:endParaRPr lang="en-CA" dirty="0"/>
          </a:p>
        </p:txBody>
      </p:sp>
      <p:cxnSp>
        <p:nvCxnSpPr>
          <p:cNvPr id="5" name="Elbow Connector 4"/>
          <p:cNvCxnSpPr/>
          <p:nvPr/>
        </p:nvCxnSpPr>
        <p:spPr>
          <a:xfrm>
            <a:off x="3352800" y="2476500"/>
            <a:ext cx="1435100" cy="9525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lbow Connector 6"/>
          <p:cNvCxnSpPr/>
          <p:nvPr/>
        </p:nvCxnSpPr>
        <p:spPr>
          <a:xfrm>
            <a:off x="3454400" y="3340100"/>
            <a:ext cx="1270000" cy="3683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/>
          <p:nvPr/>
        </p:nvCxnSpPr>
        <p:spPr>
          <a:xfrm flipV="1">
            <a:off x="3352800" y="3911600"/>
            <a:ext cx="1346200" cy="2794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/>
          <p:cNvCxnSpPr/>
          <p:nvPr/>
        </p:nvCxnSpPr>
        <p:spPr>
          <a:xfrm flipV="1">
            <a:off x="3352800" y="4229100"/>
            <a:ext cx="1435100" cy="4699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/>
          <p:cNvCxnSpPr/>
          <p:nvPr/>
        </p:nvCxnSpPr>
        <p:spPr>
          <a:xfrm flipV="1">
            <a:off x="3352800" y="4508500"/>
            <a:ext cx="1435100" cy="8255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/>
          <p:nvPr/>
        </p:nvCxnSpPr>
        <p:spPr>
          <a:xfrm flipV="1">
            <a:off x="3352800" y="5422900"/>
            <a:ext cx="1346200" cy="5080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/>
          <p:cNvCxnSpPr/>
          <p:nvPr/>
        </p:nvCxnSpPr>
        <p:spPr>
          <a:xfrm flipV="1">
            <a:off x="6502400" y="2324100"/>
            <a:ext cx="1435100" cy="11049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/>
          <p:cNvCxnSpPr/>
          <p:nvPr/>
        </p:nvCxnSpPr>
        <p:spPr>
          <a:xfrm>
            <a:off x="6540500" y="3708400"/>
            <a:ext cx="1231900" cy="2032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/>
          <p:cNvCxnSpPr/>
          <p:nvPr/>
        </p:nvCxnSpPr>
        <p:spPr>
          <a:xfrm flipV="1">
            <a:off x="6502400" y="3048000"/>
            <a:ext cx="1435100" cy="8636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/>
          <p:cNvCxnSpPr/>
          <p:nvPr/>
        </p:nvCxnSpPr>
        <p:spPr>
          <a:xfrm>
            <a:off x="6540500" y="4102100"/>
            <a:ext cx="1397000" cy="5969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/>
          <p:cNvCxnSpPr/>
          <p:nvPr/>
        </p:nvCxnSpPr>
        <p:spPr>
          <a:xfrm>
            <a:off x="6540500" y="4419600"/>
            <a:ext cx="1397000" cy="10033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962150" y="2144286"/>
            <a:ext cx="212725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Email</a:t>
            </a:r>
          </a:p>
          <a:p>
            <a:r>
              <a:rPr lang="en-CA" sz="2000" dirty="0"/>
              <a:t>RSS</a:t>
            </a:r>
          </a:p>
          <a:p>
            <a:r>
              <a:rPr lang="en-CA" sz="2000" dirty="0"/>
              <a:t>OAI</a:t>
            </a:r>
          </a:p>
          <a:p>
            <a:r>
              <a:rPr lang="en-CA" sz="2000" dirty="0" err="1"/>
              <a:t>Sharepoint</a:t>
            </a:r>
            <a:endParaRPr lang="en-CA" sz="2000" dirty="0"/>
          </a:p>
          <a:p>
            <a:r>
              <a:rPr lang="en-CA" sz="2000" dirty="0"/>
              <a:t>Facebook</a:t>
            </a:r>
          </a:p>
          <a:p>
            <a:r>
              <a:rPr lang="en-CA" sz="2000" dirty="0"/>
              <a:t>Twitter</a:t>
            </a:r>
          </a:p>
          <a:p>
            <a:r>
              <a:rPr lang="en-CA" sz="2000" dirty="0"/>
              <a:t>Monster</a:t>
            </a:r>
          </a:p>
          <a:p>
            <a:r>
              <a:rPr lang="en-CA" sz="2000" dirty="0"/>
              <a:t>Government</a:t>
            </a:r>
          </a:p>
          <a:p>
            <a:r>
              <a:rPr lang="en-CA" sz="2000" dirty="0"/>
              <a:t>Repositories</a:t>
            </a:r>
          </a:p>
          <a:p>
            <a:r>
              <a:rPr lang="en-CA" sz="2000" dirty="0"/>
              <a:t>Desire2Learn</a:t>
            </a:r>
          </a:p>
          <a:p>
            <a:r>
              <a:rPr lang="en-CA" sz="2000" dirty="0"/>
              <a:t>Coursera</a:t>
            </a:r>
          </a:p>
          <a:p>
            <a:r>
              <a:rPr lang="en-CA" sz="2000" dirty="0"/>
              <a:t>EdX</a:t>
            </a:r>
          </a:p>
          <a:p>
            <a:r>
              <a:rPr lang="en-CA" sz="2000" dirty="0" err="1"/>
              <a:t>etc</a:t>
            </a:r>
            <a:endParaRPr lang="en-CA" sz="2000" dirty="0"/>
          </a:p>
        </p:txBody>
      </p:sp>
      <p:sp>
        <p:nvSpPr>
          <p:cNvPr id="30" name="TextBox 29"/>
          <p:cNvSpPr txBox="1"/>
          <p:nvPr/>
        </p:nvSpPr>
        <p:spPr>
          <a:xfrm>
            <a:off x="5026025" y="3249881"/>
            <a:ext cx="1301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Parsing</a:t>
            </a:r>
          </a:p>
          <a:p>
            <a:r>
              <a:rPr lang="en-CA" sz="2000" dirty="0"/>
              <a:t>Scraping</a:t>
            </a:r>
          </a:p>
          <a:p>
            <a:r>
              <a:rPr lang="en-CA" sz="2000" dirty="0"/>
              <a:t>Analytics</a:t>
            </a:r>
          </a:p>
          <a:p>
            <a:r>
              <a:rPr lang="en-CA" sz="2000" dirty="0" err="1"/>
              <a:t>etc</a:t>
            </a:r>
            <a:endParaRPr lang="en-CA" sz="2000" dirty="0"/>
          </a:p>
        </p:txBody>
      </p:sp>
      <p:sp>
        <p:nvSpPr>
          <p:cNvPr id="31" name="TextBox 30"/>
          <p:cNvSpPr txBox="1"/>
          <p:nvPr/>
        </p:nvSpPr>
        <p:spPr>
          <a:xfrm>
            <a:off x="8277225" y="1837472"/>
            <a:ext cx="19812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Article</a:t>
            </a:r>
          </a:p>
          <a:p>
            <a:r>
              <a:rPr lang="en-CA" sz="2000" dirty="0"/>
              <a:t>Photograph</a:t>
            </a:r>
          </a:p>
          <a:p>
            <a:r>
              <a:rPr lang="en-CA" sz="2000" dirty="0"/>
              <a:t>Video</a:t>
            </a:r>
          </a:p>
          <a:p>
            <a:r>
              <a:rPr lang="en-CA" sz="2000" dirty="0"/>
              <a:t>Person</a:t>
            </a:r>
          </a:p>
          <a:p>
            <a:r>
              <a:rPr lang="en-CA" sz="2000" dirty="0"/>
              <a:t>Author</a:t>
            </a:r>
          </a:p>
          <a:p>
            <a:r>
              <a:rPr lang="en-CA" sz="2000" dirty="0"/>
              <a:t>Publisher</a:t>
            </a:r>
          </a:p>
          <a:p>
            <a:r>
              <a:rPr lang="en-CA" sz="2000" dirty="0"/>
              <a:t>Organization</a:t>
            </a:r>
          </a:p>
          <a:p>
            <a:r>
              <a:rPr lang="en-CA" sz="2000" dirty="0"/>
              <a:t>Job Opportunity</a:t>
            </a:r>
          </a:p>
          <a:p>
            <a:r>
              <a:rPr lang="en-CA" sz="2000" dirty="0"/>
              <a:t>Competency</a:t>
            </a:r>
          </a:p>
          <a:p>
            <a:r>
              <a:rPr lang="en-CA" sz="2000" dirty="0" err="1"/>
              <a:t>Cetrificate</a:t>
            </a:r>
            <a:endParaRPr lang="en-CA" sz="2000" dirty="0"/>
          </a:p>
          <a:p>
            <a:r>
              <a:rPr lang="en-CA" sz="2000" dirty="0"/>
              <a:t>Event</a:t>
            </a:r>
          </a:p>
          <a:p>
            <a:r>
              <a:rPr lang="en-CA" sz="2000" dirty="0"/>
              <a:t>Location / Place</a:t>
            </a:r>
          </a:p>
          <a:p>
            <a:r>
              <a:rPr lang="en-CA" sz="2000" dirty="0"/>
              <a:t>Time / Date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5676900" y="4699000"/>
            <a:ext cx="0" cy="12319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4958556" y="5972097"/>
            <a:ext cx="1501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Storage</a:t>
            </a:r>
          </a:p>
        </p:txBody>
      </p:sp>
      <p:sp>
        <p:nvSpPr>
          <p:cNvPr id="36" name="Arc 35"/>
          <p:cNvSpPr/>
          <p:nvPr/>
        </p:nvSpPr>
        <p:spPr>
          <a:xfrm>
            <a:off x="6540501" y="4699001"/>
            <a:ext cx="276225" cy="1726913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7" name="Arc 36"/>
          <p:cNvSpPr/>
          <p:nvPr/>
        </p:nvSpPr>
        <p:spPr>
          <a:xfrm flipH="1" flipV="1">
            <a:off x="6838948" y="4673314"/>
            <a:ext cx="1225552" cy="1726912"/>
          </a:xfrm>
          <a:prstGeom prst="arc">
            <a:avLst>
              <a:gd name="adj1" fmla="val 16200000"/>
              <a:gd name="adj2" fmla="val 2132642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39" name="Straight Arrow Connector 38"/>
          <p:cNvCxnSpPr>
            <a:stCxn id="37" idx="0"/>
          </p:cNvCxnSpPr>
          <p:nvPr/>
        </p:nvCxnSpPr>
        <p:spPr>
          <a:xfrm>
            <a:off x="7451724" y="6400226"/>
            <a:ext cx="61277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endCxn id="36" idx="0"/>
          </p:cNvCxnSpPr>
          <p:nvPr/>
        </p:nvCxnSpPr>
        <p:spPr>
          <a:xfrm>
            <a:off x="6540500" y="4699000"/>
            <a:ext cx="1381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8356600" y="6237714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RELATIONS</a:t>
            </a:r>
          </a:p>
        </p:txBody>
      </p:sp>
      <p:cxnSp>
        <p:nvCxnSpPr>
          <p:cNvPr id="44" name="Straight Arrow Connector 43"/>
          <p:cNvCxnSpPr/>
          <p:nvPr/>
        </p:nvCxnSpPr>
        <p:spPr>
          <a:xfrm flipV="1">
            <a:off x="9067800" y="5930901"/>
            <a:ext cx="0" cy="3796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5015706" y="1800363"/>
            <a:ext cx="1979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Personal</a:t>
            </a:r>
          </a:p>
          <a:p>
            <a:r>
              <a:rPr lang="en-CA" sz="2000" dirty="0"/>
              <a:t>Context</a:t>
            </a:r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5549900" y="2616200"/>
            <a:ext cx="0" cy="6336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57008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8594" y="1354562"/>
            <a:ext cx="6052525" cy="14122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sz="3600" dirty="0">
                <a:latin typeface="+mj-lt"/>
              </a:rPr>
              <a:t>Projection of learning services into multiple platforms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299" y="1363081"/>
            <a:ext cx="2412479" cy="4752975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CA" sz="4000" dirty="0"/>
              <a:t>Personal Learning Assistant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8594" y="2579914"/>
            <a:ext cx="5802742" cy="353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69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02086" y="1377440"/>
            <a:ext cx="5324475" cy="4794632"/>
          </a:xfrm>
        </p:spPr>
        <p:txBody>
          <a:bodyPr>
            <a:normAutofit lnSpcReduction="10000"/>
          </a:bodyPr>
          <a:lstStyle/>
          <a:p>
            <a:r>
              <a:rPr lang="en-CA" sz="3500" dirty="0" smtClean="0">
                <a:latin typeface="+mj-lt"/>
              </a:rPr>
              <a:t>Collect </a:t>
            </a:r>
            <a:r>
              <a:rPr lang="en-CA" sz="3500" dirty="0">
                <a:latin typeface="+mj-lt"/>
              </a:rPr>
              <a:t>contextual information for system</a:t>
            </a:r>
          </a:p>
          <a:p>
            <a:r>
              <a:rPr lang="en-CA" sz="3500" dirty="0" smtClean="0">
                <a:latin typeface="+mj-lt"/>
              </a:rPr>
              <a:t>Display </a:t>
            </a:r>
            <a:r>
              <a:rPr lang="en-CA" sz="3500" dirty="0">
                <a:latin typeface="+mj-lt"/>
              </a:rPr>
              <a:t>resources of various formats, including SCORM, LTI, etc.</a:t>
            </a:r>
          </a:p>
          <a:p>
            <a:r>
              <a:rPr lang="en-CA" sz="3500" dirty="0" smtClean="0">
                <a:latin typeface="+mj-lt"/>
              </a:rPr>
              <a:t>Support </a:t>
            </a:r>
            <a:r>
              <a:rPr lang="en-CA" sz="3500" dirty="0">
                <a:latin typeface="+mj-lt"/>
              </a:rPr>
              <a:t>(</a:t>
            </a:r>
            <a:r>
              <a:rPr lang="en-CA" sz="3500" dirty="0" err="1">
                <a:latin typeface="+mj-lt"/>
              </a:rPr>
              <a:t>scaffolded</a:t>
            </a:r>
            <a:r>
              <a:rPr lang="en-CA" sz="3500" dirty="0">
                <a:latin typeface="+mj-lt"/>
              </a:rPr>
              <a:t>) authoring environments</a:t>
            </a:r>
          </a:p>
          <a:p>
            <a:r>
              <a:rPr lang="en-CA" sz="3500" dirty="0" smtClean="0">
                <a:latin typeface="+mj-lt"/>
              </a:rPr>
              <a:t>Project </a:t>
            </a:r>
            <a:r>
              <a:rPr lang="en-CA" sz="3500" dirty="0">
                <a:latin typeface="+mj-lt"/>
              </a:rPr>
              <a:t>LPSS capacity into external software and devices </a:t>
            </a: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CA" sz="4000" dirty="0"/>
              <a:t>Personal Learning Assistant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377440"/>
            <a:ext cx="3211204" cy="487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06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PLA: Collecting </a:t>
            </a:r>
            <a:r>
              <a:rPr lang="en-CA" dirty="0" err="1" smtClean="0"/>
              <a:t>xAPI</a:t>
            </a:r>
            <a:r>
              <a:rPr lang="en-CA" dirty="0" smtClean="0"/>
              <a:t> from Med Sims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651" y="1686441"/>
            <a:ext cx="6907239" cy="38544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52650" y="5607735"/>
            <a:ext cx="72263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hlinkClick r:id="rId3"/>
              </a:rPr>
              <a:t>https://www.flickr.com/photos/stephen_downes/15710336207/</a:t>
            </a:r>
            <a:r>
              <a:rPr lang="en-CA" dirty="0"/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2152651" y="5977067"/>
            <a:ext cx="43447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hlinkClick r:id="rId4"/>
              </a:rPr>
              <a:t>http://www.nrc-cnrc.gc.ca/eng/rd/medical/</a:t>
            </a:r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028244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080" y="1607273"/>
            <a:ext cx="3057994" cy="20611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5772" y="3633409"/>
            <a:ext cx="3363418" cy="27387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3074" y="1689684"/>
            <a:ext cx="3641673" cy="20552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3332" y="3744927"/>
            <a:ext cx="2643842" cy="2738783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600200" y="598286"/>
            <a:ext cx="10487024" cy="868362"/>
          </a:xfrm>
        </p:spPr>
        <p:txBody>
          <a:bodyPr>
            <a:noAutofit/>
          </a:bodyPr>
          <a:lstStyle/>
          <a:p>
            <a:r>
              <a:rPr lang="en-CA" sz="4000" dirty="0" smtClean="0"/>
              <a:t>Personal Analytics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280273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CA" sz="4000" dirty="0"/>
              <a:t>Automated Competency Recognition and 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1574" y="1825626"/>
            <a:ext cx="5800725" cy="4575175"/>
          </a:xfrm>
        </p:spPr>
        <p:txBody>
          <a:bodyPr>
            <a:normAutofit/>
          </a:bodyPr>
          <a:lstStyle/>
          <a:p>
            <a:r>
              <a:rPr lang="en-CA" sz="3600" dirty="0" smtClean="0">
                <a:latin typeface="Calibri" panose="020F0502020204030204" pitchFamily="34" charset="0"/>
              </a:rPr>
              <a:t>Import </a:t>
            </a:r>
            <a:r>
              <a:rPr lang="en-CA" sz="3600" dirty="0">
                <a:latin typeface="Calibri" panose="020F0502020204030204" pitchFamily="34" charset="0"/>
              </a:rPr>
              <a:t>or create competency definitions</a:t>
            </a:r>
          </a:p>
          <a:p>
            <a:r>
              <a:rPr lang="en-CA" sz="3600" dirty="0" smtClean="0">
                <a:latin typeface="Calibri" panose="020F0502020204030204" pitchFamily="34" charset="0"/>
              </a:rPr>
              <a:t>Analyze </a:t>
            </a:r>
            <a:r>
              <a:rPr lang="en-CA" sz="3600" dirty="0">
                <a:latin typeface="Calibri" panose="020F0502020204030204" pitchFamily="34" charset="0"/>
              </a:rPr>
              <a:t>interactions for skills and learning gaps</a:t>
            </a:r>
          </a:p>
          <a:p>
            <a:r>
              <a:rPr lang="en-CA" sz="3600" dirty="0" smtClean="0">
                <a:latin typeface="Calibri" panose="020F0502020204030204" pitchFamily="34" charset="0"/>
              </a:rPr>
              <a:t>Support </a:t>
            </a:r>
            <a:r>
              <a:rPr lang="en-CA" sz="3600" dirty="0">
                <a:latin typeface="Calibri" panose="020F0502020204030204" pitchFamily="34" charset="0"/>
              </a:rPr>
              <a:t>development of learning plans</a:t>
            </a:r>
          </a:p>
          <a:p>
            <a:r>
              <a:rPr lang="en-CA" sz="3600" dirty="0" smtClean="0">
                <a:latin typeface="Calibri" panose="020F0502020204030204" pitchFamily="34" charset="0"/>
              </a:rPr>
              <a:t>Provide </a:t>
            </a:r>
            <a:r>
              <a:rPr lang="en-CA" sz="3600" dirty="0">
                <a:latin typeface="Calibri" panose="020F0502020204030204" pitchFamily="34" charset="0"/>
              </a:rPr>
              <a:t>resource and service  </a:t>
            </a:r>
            <a:r>
              <a:rPr lang="en-CA" sz="3600" dirty="0" smtClean="0">
                <a:latin typeface="Calibri" panose="020F0502020204030204" pitchFamily="34" charset="0"/>
              </a:rPr>
              <a:t>recommendations</a:t>
            </a:r>
            <a:endParaRPr lang="en-CA" sz="3600" dirty="0"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7865" y="1690688"/>
            <a:ext cx="3105089" cy="465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56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Analytics and Big Data</a:t>
            </a:r>
            <a:endParaRPr lang="en-CA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2264228" y="2474459"/>
          <a:ext cx="8128000" cy="296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12800"/>
                <a:gridCol w="812800"/>
                <a:gridCol w="812800"/>
                <a:gridCol w="812800"/>
                <a:gridCol w="812800"/>
                <a:gridCol w="812800"/>
                <a:gridCol w="812800"/>
                <a:gridCol w="812800"/>
                <a:gridCol w="812800"/>
                <a:gridCol w="812800"/>
              </a:tblGrid>
              <a:tr h="370840"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664029" y="2490409"/>
          <a:ext cx="1338943" cy="296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38943"/>
              </a:tblGrid>
              <a:tr h="370840">
                <a:tc>
                  <a:txBody>
                    <a:bodyPr/>
                    <a:lstStyle/>
                    <a:p>
                      <a:r>
                        <a:rPr lang="en-CA" dirty="0" smtClean="0"/>
                        <a:t>Facebook</a:t>
                      </a:r>
                      <a:endParaRPr lang="en-C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 smtClean="0"/>
                        <a:t>Twitter</a:t>
                      </a:r>
                      <a:endParaRPr lang="en-C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 smtClean="0"/>
                        <a:t>EdX</a:t>
                      </a:r>
                      <a:endParaRPr lang="en-C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 smtClean="0"/>
                        <a:t>Coursera</a:t>
                      </a:r>
                      <a:endParaRPr lang="en-C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 smtClean="0"/>
                        <a:t>YouTube</a:t>
                      </a:r>
                      <a:endParaRPr lang="en-C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 smtClean="0"/>
                        <a:t>Blackboard</a:t>
                      </a:r>
                      <a:endParaRPr lang="en-C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 smtClean="0"/>
                        <a:t>Email</a:t>
                      </a:r>
                      <a:endParaRPr lang="en-C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 err="1" smtClean="0"/>
                        <a:t>etc</a:t>
                      </a:r>
                      <a:endParaRPr lang="en-CA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9029" y="1860445"/>
            <a:ext cx="248330" cy="5024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1029" y="1857496"/>
            <a:ext cx="248330" cy="5024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1886" y="1857496"/>
            <a:ext cx="248330" cy="5024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578" y="1857495"/>
            <a:ext cx="248330" cy="5024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7665" y="1857495"/>
            <a:ext cx="248330" cy="5024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0467" y="1857495"/>
            <a:ext cx="248330" cy="5024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106" y="1857495"/>
            <a:ext cx="248330" cy="5024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2876" y="1857495"/>
            <a:ext cx="248330" cy="50243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658" y="1857495"/>
            <a:ext cx="248330" cy="50243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8918" y="1857495"/>
            <a:ext cx="248330" cy="50243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259106" y="3213847"/>
            <a:ext cx="8068235" cy="403412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Rectangle 18"/>
          <p:cNvSpPr/>
          <p:nvPr/>
        </p:nvSpPr>
        <p:spPr>
          <a:xfrm>
            <a:off x="4669331" y="2526737"/>
            <a:ext cx="806823" cy="2892428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TextBox 19"/>
          <p:cNvSpPr txBox="1"/>
          <p:nvPr/>
        </p:nvSpPr>
        <p:spPr>
          <a:xfrm>
            <a:off x="4948578" y="5521500"/>
            <a:ext cx="3237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 smtClean="0">
                <a:solidFill>
                  <a:schemeClr val="accent6">
                    <a:lumMod val="75000"/>
                  </a:schemeClr>
                </a:solidFill>
              </a:rPr>
              <a:t>Deep</a:t>
            </a:r>
            <a:endParaRPr lang="en-CA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708776" y="3590701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 smtClean="0">
                <a:solidFill>
                  <a:schemeClr val="accent2"/>
                </a:solidFill>
              </a:rPr>
              <a:t>Shallow</a:t>
            </a:r>
            <a:endParaRPr lang="en-CA" b="1" dirty="0">
              <a:solidFill>
                <a:schemeClr val="accent2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45665" y="5646360"/>
            <a:ext cx="2415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Tells us about the person</a:t>
            </a:r>
            <a:endParaRPr lang="en-CA" dirty="0"/>
          </a:p>
        </p:txBody>
      </p:sp>
      <p:sp>
        <p:nvSpPr>
          <p:cNvPr id="23" name="TextBox 22"/>
          <p:cNvSpPr txBox="1"/>
          <p:nvPr/>
        </p:nvSpPr>
        <p:spPr>
          <a:xfrm>
            <a:off x="10676965" y="4329953"/>
            <a:ext cx="11564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Tells us about the platform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387687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Medical Simulations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3074" name="Picture 2" descr="http://usarmy.vo.llnwd.net/e2/c/images/2014/06/02/347946/size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" y="1854200"/>
            <a:ext cx="5381625" cy="391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12825" y="5836206"/>
            <a:ext cx="37734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 smtClean="0">
                <a:hlinkClick r:id="rId3"/>
              </a:rPr>
              <a:t>http://www.army.mil/article/127148/</a:t>
            </a:r>
            <a:r>
              <a:rPr lang="en-CA" dirty="0" smtClean="0"/>
              <a:t> </a:t>
            </a:r>
            <a:endParaRPr lang="en-CA" dirty="0"/>
          </a:p>
        </p:txBody>
      </p:sp>
      <p:pic>
        <p:nvPicPr>
          <p:cNvPr id="3076" name="Picture 4" descr="http://www.83degreesmedia.com/galleries/Features/Issue_105/scree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50" y="2344221"/>
            <a:ext cx="5524500" cy="367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985685" y="6011624"/>
            <a:ext cx="6037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 smtClean="0">
                <a:hlinkClick r:id="rId5"/>
              </a:rPr>
              <a:t>http://www.83degreesmedia.com/features/camls011012.aspx</a:t>
            </a:r>
            <a:r>
              <a:rPr lang="en-CA" dirty="0" smtClean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532047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6. Expanding LPSS</a:t>
            </a:r>
            <a:endParaRPr lang="en-C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2340" y="1496105"/>
            <a:ext cx="7558089" cy="490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6493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000" dirty="0"/>
              <a:t>Implementation Projects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67600" y="1825625"/>
            <a:ext cx="257175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3200" dirty="0">
                <a:latin typeface="+mj-lt"/>
              </a:rPr>
              <a:t>Ultimately, the objective is to support individual learning in a network</a:t>
            </a:r>
          </a:p>
        </p:txBody>
      </p:sp>
      <p:pic>
        <p:nvPicPr>
          <p:cNvPr id="4098" name="Picture 2" descr="http://integralleadershipmanifesto.com/wp-content/uploads/double-learning-loop-120px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385" y="1593152"/>
            <a:ext cx="4144424" cy="408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701385" y="5864211"/>
            <a:ext cx="58887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hlinkClick r:id="rId3"/>
              </a:rPr>
              <a:t>http://integralleadershipmanifesto.com/manifesto/making-subject-object/</a:t>
            </a:r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5795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 smtClean="0"/>
              <a:t>Plearn</a:t>
            </a:r>
            <a:r>
              <a:rPr lang="en-CA" dirty="0" smtClean="0"/>
              <a:t> – Importance of the Graph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700" y="1690690"/>
            <a:ext cx="6819900" cy="425122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00300" y="6068910"/>
            <a:ext cx="7391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400" dirty="0">
                <a:hlinkClick r:id="rId3"/>
              </a:rPr>
              <a:t>http://www.slideshare.net/Downes/after-moodle</a:t>
            </a:r>
            <a:endParaRPr lang="en-CA" sz="1400" dirty="0"/>
          </a:p>
          <a:p>
            <a:r>
              <a:rPr lang="en-CA" sz="1400" dirty="0">
                <a:hlinkClick r:id="rId4"/>
              </a:rPr>
              <a:t>http://www.slideshare.net/Ritakop/kopfourniercanadianinstitutedistanceeducationresearchple</a:t>
            </a:r>
            <a:r>
              <a:rPr lang="en-CA" sz="14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7990903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OIF – MOOC-REL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650" y="1690689"/>
            <a:ext cx="7645580" cy="39576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52650" y="5936734"/>
            <a:ext cx="25227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hlinkClick r:id="rId3"/>
              </a:rPr>
              <a:t>http://rel2014.mooc.ca/</a:t>
            </a:r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505546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PCO Badges for Learning</a:t>
            </a:r>
            <a:endParaRPr lang="en-CA" dirty="0"/>
          </a:p>
        </p:txBody>
      </p:sp>
      <p:pic>
        <p:nvPicPr>
          <p:cNvPr id="22530" name="Picture 2" descr="files/images/Badges-napkin-sketch-2013-infographic-websit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600" y="1690690"/>
            <a:ext cx="7436085" cy="3402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52651" y="5504934"/>
            <a:ext cx="35833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hlinkClick r:id="rId3"/>
              </a:rPr>
              <a:t>http://www.downes.ca/post/63738</a:t>
            </a:r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157722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ONGARDE</a:t>
            </a:r>
            <a:endParaRPr lang="en-CA" dirty="0"/>
          </a:p>
        </p:txBody>
      </p:sp>
      <p:sp>
        <p:nvSpPr>
          <p:cNvPr id="4" name="Rectangle 3"/>
          <p:cNvSpPr/>
          <p:nvPr/>
        </p:nvSpPr>
        <p:spPr>
          <a:xfrm>
            <a:off x="2152650" y="6176963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hlinkClick r:id="rId2"/>
              </a:rPr>
              <a:t>http://www.journal.forces.gc.ca/vol14/no2/page70-eng.asp</a:t>
            </a:r>
            <a:r>
              <a:rPr lang="en-CA" dirty="0"/>
              <a:t> </a:t>
            </a:r>
          </a:p>
        </p:txBody>
      </p:sp>
      <p:pic>
        <p:nvPicPr>
          <p:cNvPr id="23554" name="Picture 2" descr="(DART Team, Operation 'Renaissance'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775" y="1639889"/>
            <a:ext cx="6105525" cy="3913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623292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ALECSO – Capacity Building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25602" name="Picture 2" descr="https://farm4.staticflickr.com/3740/13420886794_02c91f6da7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926" y="1575276"/>
            <a:ext cx="6734175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8863" y="3470751"/>
            <a:ext cx="2955925" cy="22696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52650" y="6176963"/>
            <a:ext cx="41369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hlinkClick r:id="rId4"/>
              </a:rPr>
              <a:t>http://www.downes.ca/presentation/337</a:t>
            </a:r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5008831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Concierge OMS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650" y="1468203"/>
            <a:ext cx="7288212" cy="475479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99110" y="6330434"/>
            <a:ext cx="31000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hlinkClick r:id="rId3"/>
              </a:rPr>
              <a:t>https://concierge.portal.gc.ca/</a:t>
            </a:r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8107615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 dirty="0">
                <a:latin typeface="Calibri" panose="020F0502020204030204" pitchFamily="34" charset="0"/>
              </a:rPr>
              <a:t>Expanding LPSS</a:t>
            </a:r>
          </a:p>
        </p:txBody>
      </p:sp>
      <p:sp>
        <p:nvSpPr>
          <p:cNvPr id="5" name="Oval 4"/>
          <p:cNvSpPr/>
          <p:nvPr/>
        </p:nvSpPr>
        <p:spPr>
          <a:xfrm>
            <a:off x="4038600" y="2224079"/>
            <a:ext cx="1828800" cy="1295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ysClr val="windowText" lastClr="000000"/>
                </a:solidFill>
              </a:rPr>
              <a:t>NRC</a:t>
            </a:r>
            <a:endParaRPr lang="en-CA" dirty="0">
              <a:solidFill>
                <a:sysClr val="windowText" lastClr="0000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6781800" y="3505200"/>
            <a:ext cx="2133600" cy="14478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>
                <a:solidFill>
                  <a:schemeClr val="tx1"/>
                </a:solidFill>
              </a:rPr>
              <a:t>Funder</a:t>
            </a:r>
            <a:endParaRPr lang="en-CA" sz="2000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581400" y="4419600"/>
            <a:ext cx="1981200" cy="14478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>
                <a:solidFill>
                  <a:sysClr val="windowText" lastClr="000000"/>
                </a:solidFill>
              </a:rPr>
              <a:t>Partner</a:t>
            </a:r>
            <a:endParaRPr lang="en-CA" dirty="0">
              <a:solidFill>
                <a:sysClr val="windowText" lastClr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20529" y="1323959"/>
            <a:ext cx="2895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/>
              <a:t>$20 Million Investment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/>
              <a:t>NRC Technologies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/>
              <a:t>Development Environment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96845" y="5229533"/>
            <a:ext cx="2895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/>
              <a:t>University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/>
              <a:t>Government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/>
              <a:t>Development Agency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82232" y="5143501"/>
            <a:ext cx="2895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/>
              <a:t>Foundation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/>
              <a:t>UNESCO / UN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/>
              <a:t>Corporate Partner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62600" y="1981201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rgbClr val="C00000"/>
                </a:solidFill>
              </a:rPr>
              <a:t>$x + $y</a:t>
            </a:r>
            <a:endParaRPr lang="en-CA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61038" y="5651332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rgbClr val="C00000"/>
                </a:solidFill>
              </a:rPr>
              <a:t>$x</a:t>
            </a:r>
            <a:endParaRPr lang="en-CA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893277" y="4188768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rgbClr val="C00000"/>
                </a:solidFill>
              </a:rPr>
              <a:t>$y</a:t>
            </a:r>
            <a:endParaRPr lang="en-CA" dirty="0">
              <a:solidFill>
                <a:srgbClr val="C00000"/>
              </a:solidFill>
            </a:endParaRPr>
          </a:p>
        </p:txBody>
      </p:sp>
      <p:cxnSp>
        <p:nvCxnSpPr>
          <p:cNvPr id="19" name="Straight Connector 18"/>
          <p:cNvCxnSpPr>
            <a:stCxn id="5" idx="4"/>
            <a:endCxn id="7" idx="0"/>
          </p:cNvCxnSpPr>
          <p:nvPr/>
        </p:nvCxnSpPr>
        <p:spPr>
          <a:xfrm flipH="1">
            <a:off x="4572000" y="3519480"/>
            <a:ext cx="381000" cy="9001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endCxn id="6" idx="1"/>
          </p:cNvCxnSpPr>
          <p:nvPr/>
        </p:nvCxnSpPr>
        <p:spPr>
          <a:xfrm>
            <a:off x="5895774" y="2947745"/>
            <a:ext cx="1198485" cy="7694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7" idx="6"/>
            <a:endCxn id="6" idx="3"/>
          </p:cNvCxnSpPr>
          <p:nvPr/>
        </p:nvCxnSpPr>
        <p:spPr>
          <a:xfrm flipV="1">
            <a:off x="5562600" y="4740976"/>
            <a:ext cx="1531658" cy="402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6513872" y="2212032"/>
            <a:ext cx="1791929" cy="11204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8266471" y="1895064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/>
              <a:t>Project</a:t>
            </a:r>
          </a:p>
        </p:txBody>
      </p:sp>
    </p:spTree>
    <p:extLst>
      <p:ext uri="{BB962C8B-B14F-4D97-AF65-F5344CB8AC3E}">
        <p14:creationId xmlns:p14="http://schemas.microsoft.com/office/powerpoint/2010/main" val="130985156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000" dirty="0"/>
              <a:t>Possible Projects…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2999" y="1600201"/>
            <a:ext cx="7515225" cy="4457699"/>
          </a:xfrm>
        </p:spPr>
        <p:txBody>
          <a:bodyPr>
            <a:normAutofit/>
          </a:bodyPr>
          <a:lstStyle/>
          <a:p>
            <a:r>
              <a:rPr lang="en-CA" sz="3600" dirty="0">
                <a:latin typeface="+mj-lt"/>
              </a:rPr>
              <a:t>OERs, Repositories, Marketplaces</a:t>
            </a:r>
          </a:p>
          <a:p>
            <a:r>
              <a:rPr lang="en-CA" sz="3600" dirty="0" smtClean="0">
                <a:latin typeface="+mj-lt"/>
              </a:rPr>
              <a:t>Badges</a:t>
            </a:r>
            <a:r>
              <a:rPr lang="en-CA" sz="3600" dirty="0">
                <a:latin typeface="+mj-lt"/>
              </a:rPr>
              <a:t>, Credentials, Recognition</a:t>
            </a:r>
          </a:p>
          <a:p>
            <a:r>
              <a:rPr lang="en-CA" sz="3600" dirty="0" smtClean="0">
                <a:latin typeface="+mj-lt"/>
              </a:rPr>
              <a:t>Simulations </a:t>
            </a:r>
            <a:r>
              <a:rPr lang="en-CA" sz="3600" dirty="0">
                <a:latin typeface="+mj-lt"/>
              </a:rPr>
              <a:t>&amp; Workplace Support</a:t>
            </a:r>
          </a:p>
          <a:p>
            <a:r>
              <a:rPr lang="en-CA" sz="3600" dirty="0" smtClean="0">
                <a:latin typeface="+mj-lt"/>
              </a:rPr>
              <a:t>Matching </a:t>
            </a:r>
            <a:r>
              <a:rPr lang="en-CA" sz="3600" dirty="0">
                <a:latin typeface="+mj-lt"/>
              </a:rPr>
              <a:t>People to </a:t>
            </a:r>
            <a:r>
              <a:rPr lang="en-CA" sz="3600" dirty="0" smtClean="0">
                <a:latin typeface="+mj-lt"/>
              </a:rPr>
              <a:t>Opportunities</a:t>
            </a:r>
            <a:endParaRPr lang="en-CA" sz="36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2496" y="1400175"/>
            <a:ext cx="2800207" cy="42573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8200" y="4702628"/>
            <a:ext cx="65749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600" dirty="0" smtClean="0">
                <a:solidFill>
                  <a:schemeClr val="accent4">
                    <a:lumMod val="75000"/>
                  </a:schemeClr>
                </a:solidFill>
              </a:rPr>
              <a:t>http://LPSS.ME</a:t>
            </a:r>
            <a:endParaRPr lang="en-CA" sz="66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26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Flight Simulators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2054" name="Picture 6" descr="http://www.aiac.ca/uploadedImages/helicopter-simulator-l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233612"/>
            <a:ext cx="5715000" cy="382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40000" y="8877254"/>
            <a:ext cx="80349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>
                <a:hlinkClick r:id="rId3"/>
              </a:rPr>
              <a:t>http://www.aiac.ca/canada-aerospace-industry/success-stories/cae-nh90-helicopter-simulator/</a:t>
            </a:r>
            <a:r>
              <a:rPr lang="en-CA" dirty="0" smtClean="0"/>
              <a:t> </a:t>
            </a:r>
            <a:endParaRPr lang="en-CA" dirty="0"/>
          </a:p>
        </p:txBody>
      </p:sp>
      <p:pic>
        <p:nvPicPr>
          <p:cNvPr id="2056" name="Picture 8" descr="http://www.cae.com/uploadedImages/Content/BusinessUnit/Corporate/News/2014/images/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1825625"/>
            <a:ext cx="4962525" cy="330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572125" y="598873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CA" dirty="0" smtClean="0">
                <a:hlinkClick r:id="rId3"/>
              </a:rPr>
              <a:t>http://www.aiac.ca/canada-aerospace-industry/success-stories/cae-nh90-helicopter-simulator/</a:t>
            </a:r>
            <a:r>
              <a:rPr lang="en-CA" dirty="0" smtClean="0"/>
              <a:t> </a:t>
            </a:r>
            <a:endParaRPr lang="en-CA" dirty="0"/>
          </a:p>
        </p:txBody>
      </p:sp>
      <p:sp>
        <p:nvSpPr>
          <p:cNvPr id="6" name="Rectangle 5"/>
          <p:cNvSpPr/>
          <p:nvPr/>
        </p:nvSpPr>
        <p:spPr>
          <a:xfrm>
            <a:off x="523875" y="5266232"/>
            <a:ext cx="49958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>
                <a:hlinkClick r:id="rId5"/>
              </a:rPr>
              <a:t>http://www.cae.com/World-s-first-AW189-full-flight-simulator-ready-for-training/</a:t>
            </a:r>
            <a:r>
              <a:rPr lang="en-CA" dirty="0" smtClean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1991473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4991100"/>
            <a:ext cx="7886700" cy="12366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sz="4000" dirty="0" smtClean="0">
                <a:latin typeface="+mj-lt"/>
              </a:rPr>
              <a:t>Stephen Downes</a:t>
            </a:r>
          </a:p>
          <a:p>
            <a:pPr marL="0" indent="0">
              <a:buNone/>
            </a:pPr>
            <a:r>
              <a:rPr lang="en-CA" sz="4000" dirty="0" smtClean="0">
                <a:latin typeface="+mj-lt"/>
              </a:rPr>
              <a:t>http://www.downes.ca</a:t>
            </a:r>
            <a:endParaRPr lang="en-CA" sz="40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651" y="769360"/>
            <a:ext cx="6105525" cy="391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2424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MINT - Mobile </a:t>
            </a:r>
            <a:r>
              <a:rPr lang="en-CA" dirty="0" err="1" smtClean="0"/>
              <a:t>INteractive</a:t>
            </a:r>
            <a:r>
              <a:rPr lang="en-CA" dirty="0" smtClean="0"/>
              <a:t> Trainer</a:t>
            </a:r>
            <a:endParaRPr lang="en-CA" dirty="0"/>
          </a:p>
        </p:txBody>
      </p:sp>
      <p:pic>
        <p:nvPicPr>
          <p:cNvPr id="24578" name="Picture 2" descr="files/images/MINT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1" y="1671018"/>
            <a:ext cx="6680588" cy="439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52651" y="6063734"/>
            <a:ext cx="35833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hlinkClick r:id="rId3"/>
              </a:rPr>
              <a:t>http://www.downes.ca/post/59876</a:t>
            </a:r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64419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 smtClean="0"/>
              <a:t>NeuroTouch</a:t>
            </a:r>
            <a:r>
              <a:rPr lang="en-CA" dirty="0" smtClean="0"/>
              <a:t> Simulator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924" y="1690688"/>
            <a:ext cx="4300538" cy="38299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5462" y="2234195"/>
            <a:ext cx="5091113" cy="353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4648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Sim-Welding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9325" y="1690688"/>
            <a:ext cx="5145530" cy="3681412"/>
          </a:xfrm>
          <a:prstGeom prst="rect">
            <a:avLst/>
          </a:prstGeom>
        </p:spPr>
      </p:pic>
      <p:pic>
        <p:nvPicPr>
          <p:cNvPr id="5" name="Picture 2" descr="http://upload.wikimedia.org/wikipedia/commons/9/97/SMA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6"/>
          <a:stretch>
            <a:fillRect/>
          </a:stretch>
        </p:blipFill>
        <p:spPr bwMode="auto">
          <a:xfrm>
            <a:off x="683989" y="2011375"/>
            <a:ext cx="5345336" cy="39798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89913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934</TotalTime>
  <Words>1262</Words>
  <Application>Microsoft Office PowerPoint</Application>
  <PresentationFormat>Widescreen</PresentationFormat>
  <Paragraphs>344</Paragraphs>
  <Slides>60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5" baseType="lpstr">
      <vt:lpstr>Arial</vt:lpstr>
      <vt:lpstr>Calibri</vt:lpstr>
      <vt:lpstr>Calibri Light</vt:lpstr>
      <vt:lpstr>Wingdings</vt:lpstr>
      <vt:lpstr>Office Theme</vt:lpstr>
      <vt:lpstr>Personal Learning in Virtual Environments</vt:lpstr>
      <vt:lpstr>1. What I’ve Learned About Ecuador</vt:lpstr>
      <vt:lpstr>The Ecuador Project</vt:lpstr>
      <vt:lpstr>2. Learning Through Practice</vt:lpstr>
      <vt:lpstr>Medical Simulations</vt:lpstr>
      <vt:lpstr>Flight Simulators</vt:lpstr>
      <vt:lpstr>MINT - Mobile INteractive Trainer</vt:lpstr>
      <vt:lpstr>NeuroTouch Simulator</vt:lpstr>
      <vt:lpstr>Sim-Welding</vt:lpstr>
      <vt:lpstr>LPSS-Sim Project Overview</vt:lpstr>
      <vt:lpstr>Combining Experiences</vt:lpstr>
      <vt:lpstr>1. Content Knowledge vs Practice</vt:lpstr>
      <vt:lpstr>Criticisms of a Focus on Content…</vt:lpstr>
      <vt:lpstr>Immersive Environments…</vt:lpstr>
      <vt:lpstr>Two Approaches…</vt:lpstr>
      <vt:lpstr>Two Approaches…</vt:lpstr>
      <vt:lpstr>Two Approaches…</vt:lpstr>
      <vt:lpstr>Library                                              Environment</vt:lpstr>
      <vt:lpstr>Personalized                                   Personal            We do for you                                               You do for yourself</vt:lpstr>
      <vt:lpstr>3. The Case of the cMOOC</vt:lpstr>
      <vt:lpstr>How to Create a cMOOC</vt:lpstr>
      <vt:lpstr>Primary Course Components</vt:lpstr>
      <vt:lpstr>MOOC Design</vt:lpstr>
      <vt:lpstr>Additional Course Components</vt:lpstr>
      <vt:lpstr>Process</vt:lpstr>
      <vt:lpstr>gRSShopper</vt:lpstr>
      <vt:lpstr>How to Learn in a cMOOC</vt:lpstr>
      <vt:lpstr>PowerPoint Presentation</vt:lpstr>
      <vt:lpstr>How to Evaluate Learning</vt:lpstr>
      <vt:lpstr>xLearning vs cLearning</vt:lpstr>
      <vt:lpstr>Personalized                                   Personal            We do for you                                               You do for yourself</vt:lpstr>
      <vt:lpstr>4. Personal Learning Environments</vt:lpstr>
      <vt:lpstr>Personal Learning Environments</vt:lpstr>
      <vt:lpstr>Course Provider Perspective</vt:lpstr>
      <vt:lpstr>The Student’s Perspective</vt:lpstr>
      <vt:lpstr>The design is based on putting the learner at the centre</vt:lpstr>
      <vt:lpstr>5. Learning and Performance Support Systems</vt:lpstr>
      <vt:lpstr>PowerPoint Presentation</vt:lpstr>
      <vt:lpstr>PowerPoint Presentation</vt:lpstr>
      <vt:lpstr>Personal Learning Record</vt:lpstr>
      <vt:lpstr>Personal Learning Record</vt:lpstr>
      <vt:lpstr>Resource Repository Network</vt:lpstr>
      <vt:lpstr>RRN Aggregation and Storage</vt:lpstr>
      <vt:lpstr>Personal Learning Assistant</vt:lpstr>
      <vt:lpstr>Personal Learning Assistant</vt:lpstr>
      <vt:lpstr>PLA: Collecting xAPI from Med Sims</vt:lpstr>
      <vt:lpstr>Personal Analytics</vt:lpstr>
      <vt:lpstr>Automated Competency Recognition and Development</vt:lpstr>
      <vt:lpstr>Analytics and Big Data</vt:lpstr>
      <vt:lpstr>6. Expanding LPSS</vt:lpstr>
      <vt:lpstr>Implementation Projects</vt:lpstr>
      <vt:lpstr>Plearn – Importance of the Graph</vt:lpstr>
      <vt:lpstr>OIF – MOOC-REL</vt:lpstr>
      <vt:lpstr>PCO Badges for Learning</vt:lpstr>
      <vt:lpstr>ONGARDE</vt:lpstr>
      <vt:lpstr>ALECSO – Capacity Building</vt:lpstr>
      <vt:lpstr>Concierge OMS</vt:lpstr>
      <vt:lpstr>Expanding LPSS</vt:lpstr>
      <vt:lpstr>Possible Projects…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Personal Learning in the Workplace</dc:title>
  <dc:creator>Stephen Downes</dc:creator>
  <cp:lastModifiedBy>Stephen Downes</cp:lastModifiedBy>
  <cp:revision>27</cp:revision>
  <dcterms:created xsi:type="dcterms:W3CDTF">2015-09-06T17:27:05Z</dcterms:created>
  <dcterms:modified xsi:type="dcterms:W3CDTF">2015-11-13T13:30:23Z</dcterms:modified>
</cp:coreProperties>
</file>