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7" r:id="rId7"/>
    <p:sldId id="268" r:id="rId8"/>
    <p:sldId id="269" r:id="rId9"/>
    <p:sldId id="270" r:id="rId10"/>
    <p:sldId id="271" r:id="rId11"/>
    <p:sldId id="272" r:id="rId12"/>
    <p:sldId id="273" r:id="rId13"/>
    <p:sldId id="274" r:id="rId14"/>
    <p:sldId id="275" r:id="rId15"/>
    <p:sldId id="276" r:id="rId16"/>
    <p:sldId id="261" r:id="rId17"/>
    <p:sldId id="277" r:id="rId18"/>
    <p:sldId id="266" r:id="rId19"/>
    <p:sldId id="262" r:id="rId20"/>
    <p:sldId id="278" r:id="rId21"/>
    <p:sldId id="280" r:id="rId22"/>
    <p:sldId id="279" r:id="rId23"/>
    <p:sldId id="263" r:id="rId24"/>
    <p:sldId id="281" r:id="rId25"/>
    <p:sldId id="282" r:id="rId26"/>
    <p:sldId id="283" r:id="rId27"/>
    <p:sldId id="284" r:id="rId28"/>
    <p:sldId id="285" r:id="rId29"/>
    <p:sldId id="286" r:id="rId30"/>
    <p:sldId id="287" r:id="rId31"/>
    <p:sldId id="289" r:id="rId32"/>
    <p:sldId id="288" r:id="rId33"/>
    <p:sldId id="290" r:id="rId34"/>
    <p:sldId id="291" r:id="rId35"/>
    <p:sldId id="264" r:id="rId36"/>
    <p:sldId id="292" r:id="rId37"/>
    <p:sldId id="293" r:id="rId38"/>
    <p:sldId id="295" r:id="rId39"/>
    <p:sldId id="294" r:id="rId40"/>
    <p:sldId id="299" r:id="rId41"/>
    <p:sldId id="300" r:id="rId42"/>
    <p:sldId id="301" r:id="rId43"/>
    <p:sldId id="265" r:id="rId44"/>
    <p:sldId id="296" r:id="rId45"/>
    <p:sldId id="298"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p:scale>
          <a:sx n="52" d="100"/>
          <a:sy n="52" d="100"/>
        </p:scale>
        <p:origin x="864" y="2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7331-829F-4DE6-814A-471B02C0E73F}" type="datetimeFigureOut">
              <a:rPr lang="en-CA" smtClean="0"/>
              <a:t>2015-12-02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644FA-962D-44A4-A102-3014E70682CB}" type="slidenum">
              <a:rPr lang="en-CA" smtClean="0"/>
              <a:t>‹#›</a:t>
            </a:fld>
            <a:endParaRPr lang="en-CA"/>
          </a:p>
        </p:txBody>
      </p:sp>
    </p:spTree>
    <p:extLst>
      <p:ext uri="{BB962C8B-B14F-4D97-AF65-F5344CB8AC3E}">
        <p14:creationId xmlns:p14="http://schemas.microsoft.com/office/powerpoint/2010/main" val="188776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27</a:t>
            </a:fld>
            <a:endParaRPr lang="en-US"/>
          </a:p>
        </p:txBody>
      </p:sp>
    </p:spTree>
    <p:extLst>
      <p:ext uri="{BB962C8B-B14F-4D97-AF65-F5344CB8AC3E}">
        <p14:creationId xmlns:p14="http://schemas.microsoft.com/office/powerpoint/2010/main" val="309496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 recommendations work</a:t>
            </a:r>
          </a:p>
          <a:p>
            <a:pPr lvl="1"/>
            <a:r>
              <a:rPr lang="en-CA" dirty="0" smtClean="0"/>
              <a:t>List of resources, organized by salience</a:t>
            </a:r>
          </a:p>
          <a:p>
            <a:pPr lvl="1"/>
            <a:r>
              <a:rPr lang="en-CA" dirty="0" smtClean="0"/>
              <a:t>Salience calculated by salience of connected resources</a:t>
            </a:r>
          </a:p>
          <a:p>
            <a:pPr lvl="2"/>
            <a:r>
              <a:rPr lang="en-CA" dirty="0" smtClean="0"/>
              <a:t>Connections have weights</a:t>
            </a:r>
          </a:p>
          <a:p>
            <a:pPr lvl="2"/>
            <a:r>
              <a:rPr lang="en-CA" dirty="0" smtClean="0"/>
              <a:t>Weighting functions </a:t>
            </a:r>
          </a:p>
          <a:p>
            <a:pPr lvl="1"/>
            <a:r>
              <a:rPr lang="en-CA" dirty="0" smtClean="0"/>
              <a:t>Also, properties have saliences – property list</a:t>
            </a:r>
          </a:p>
          <a:p>
            <a:pPr lvl="1"/>
            <a:r>
              <a:rPr lang="en-CA" dirty="0" smtClean="0"/>
              <a:t>Always calculating salience, recalculate from the top down</a:t>
            </a:r>
          </a:p>
          <a:p>
            <a:endParaRPr lang="en-CA" dirty="0"/>
          </a:p>
        </p:txBody>
      </p:sp>
      <p:sp>
        <p:nvSpPr>
          <p:cNvPr id="4" name="Slide Number Placeholder 3"/>
          <p:cNvSpPr>
            <a:spLocks noGrp="1"/>
          </p:cNvSpPr>
          <p:nvPr>
            <p:ph type="sldNum" sz="quarter" idx="10"/>
          </p:nvPr>
        </p:nvSpPr>
        <p:spPr/>
        <p:txBody>
          <a:bodyPr/>
          <a:lstStyle/>
          <a:p>
            <a:fld id="{8E422E3D-FE2B-421E-AFA5-4E18A3C7B2F8}" type="slidenum">
              <a:rPr lang="en-CA" smtClean="0"/>
              <a:t>51</a:t>
            </a:fld>
            <a:endParaRPr lang="en-CA"/>
          </a:p>
        </p:txBody>
      </p:sp>
    </p:spTree>
    <p:extLst>
      <p:ext uri="{BB962C8B-B14F-4D97-AF65-F5344CB8AC3E}">
        <p14:creationId xmlns:p14="http://schemas.microsoft.com/office/powerpoint/2010/main" val="238538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2015-12-01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16658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2015-12-01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88248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2015-12-01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174511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2015-12-01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50331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5623A-2C2F-4781-866F-BE66DC567ABE}" type="datetimeFigureOut">
              <a:rPr lang="en-CA" smtClean="0"/>
              <a:t>2015-12-01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15948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1D5623A-2C2F-4781-866F-BE66DC567ABE}" type="datetimeFigureOut">
              <a:rPr lang="en-CA" smtClean="0"/>
              <a:t>2015-12-01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8765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1D5623A-2C2F-4781-866F-BE66DC567ABE}" type="datetimeFigureOut">
              <a:rPr lang="en-CA" smtClean="0"/>
              <a:t>2015-12-01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39047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1D5623A-2C2F-4781-866F-BE66DC567ABE}" type="datetimeFigureOut">
              <a:rPr lang="en-CA" smtClean="0"/>
              <a:t>2015-12-01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421027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5623A-2C2F-4781-866F-BE66DC567ABE}" type="datetimeFigureOut">
              <a:rPr lang="en-CA" smtClean="0"/>
              <a:t>2015-12-01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318623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5623A-2C2F-4781-866F-BE66DC567ABE}" type="datetimeFigureOut">
              <a:rPr lang="en-CA" smtClean="0"/>
              <a:t>2015-12-01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28913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5623A-2C2F-4781-866F-BE66DC567ABE}" type="datetimeFigureOut">
              <a:rPr lang="en-CA" smtClean="0"/>
              <a:t>2015-12-01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51567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5623A-2C2F-4781-866F-BE66DC567ABE}" type="datetimeFigureOut">
              <a:rPr lang="en-CA" smtClean="0"/>
              <a:t>2015-12-01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7936F-26E2-49F2-827F-F9C497E76F6C}" type="slidenum">
              <a:rPr lang="en-CA" smtClean="0"/>
              <a:t>‹#›</a:t>
            </a:fld>
            <a:endParaRPr lang="en-CA"/>
          </a:p>
        </p:txBody>
      </p:sp>
    </p:spTree>
    <p:extLst>
      <p:ext uri="{BB962C8B-B14F-4D97-AF65-F5344CB8AC3E}">
        <p14:creationId xmlns:p14="http://schemas.microsoft.com/office/powerpoint/2010/main" val="367300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grsshopper.downes.ca/"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search?q=ple+diagram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www.edtechpost.ca/ple_diagrams/index.php/mind-map-3"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28.jpeg"/><Relationship Id="rId4" Type="http://schemas.openxmlformats.org/officeDocument/2006/relationships/image" Target="../media/image41.jpeg"/><Relationship Id="rId9" Type="http://schemas.openxmlformats.org/officeDocument/2006/relationships/image" Target="../media/image46.jpeg"/></Relationships>
</file>

<file path=ppt/slides/_rels/slide4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28.jpeg"/><Relationship Id="rId4" Type="http://schemas.openxmlformats.org/officeDocument/2006/relationships/image" Target="../media/image41.jpeg"/><Relationship Id="rId9" Type="http://schemas.openxmlformats.org/officeDocument/2006/relationships/image" Target="../media/image46.jpeg"/></Relationships>
</file>

<file path=ppt/slides/_rels/slide4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28.jpeg"/><Relationship Id="rId4" Type="http://schemas.openxmlformats.org/officeDocument/2006/relationships/image" Target="../media/image41.jpeg"/><Relationship Id="rId9"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9.png"/><Relationship Id="rId4" Type="http://schemas.openxmlformats.org/officeDocument/2006/relationships/image" Target="../media/image41.jpeg"/><Relationship Id="rId9" Type="http://schemas.openxmlformats.org/officeDocument/2006/relationships/image" Target="../media/image46.jpeg"/></Relationships>
</file>

<file path=ppt/slides/_rels/slide4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50.png"/><Relationship Id="rId4" Type="http://schemas.openxmlformats.org/officeDocument/2006/relationships/image" Target="../media/image41.jpeg"/><Relationship Id="rId9" Type="http://schemas.openxmlformats.org/officeDocument/2006/relationships/image" Target="../media/image46.jpeg"/></Relationships>
</file>

<file path=ppt/slides/_rels/slide4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51.png"/><Relationship Id="rId4" Type="http://schemas.openxmlformats.org/officeDocument/2006/relationships/image" Target="../media/image41.jpeg"/><Relationship Id="rId9" Type="http://schemas.openxmlformats.org/officeDocument/2006/relationships/image" Target="../media/image46.jpeg"/></Relationships>
</file>

<file path=ppt/slides/_rels/slide4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28.jpeg"/><Relationship Id="rId4" Type="http://schemas.openxmlformats.org/officeDocument/2006/relationships/image" Target="../media/image41.jpeg"/><Relationship Id="rId9" Type="http://schemas.openxmlformats.org/officeDocument/2006/relationships/image" Target="../media/image46.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53.png"/><Relationship Id="rId5" Type="http://schemas.openxmlformats.org/officeDocument/2006/relationships/image" Target="../media/image42.jpeg"/><Relationship Id="rId10" Type="http://schemas.openxmlformats.org/officeDocument/2006/relationships/image" Target="../media/image52.png"/><Relationship Id="rId4" Type="http://schemas.openxmlformats.org/officeDocument/2006/relationships/image" Target="../media/image41.jpeg"/><Relationship Id="rId9" Type="http://schemas.openxmlformats.org/officeDocument/2006/relationships/image" Target="../media/image46.jpeg"/></Relationships>
</file>

<file path=ppt/slides/_rels/slide5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5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54.png"/><Relationship Id="rId4" Type="http://schemas.openxmlformats.org/officeDocument/2006/relationships/image" Target="../media/image41.jpeg"/><Relationship Id="rId9" Type="http://schemas.openxmlformats.org/officeDocument/2006/relationships/image" Target="../media/image46.jpeg"/></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198914"/>
          </a:xfrm>
        </p:spPr>
        <p:txBody>
          <a:bodyPr>
            <a:normAutofit fontScale="90000"/>
          </a:bodyPr>
          <a:lstStyle/>
          <a:p>
            <a:pPr algn="l"/>
            <a:r>
              <a:rPr lang="en-CA" dirty="0" smtClean="0"/>
              <a:t/>
            </a:r>
            <a:br>
              <a:rPr lang="en-CA" dirty="0" smtClean="0"/>
            </a:br>
            <a:r>
              <a:rPr lang="en-CA" b="1" dirty="0" smtClean="0">
                <a:effectLst/>
              </a:rPr>
              <a:t>Developing a Personal Learning Infrastructure with Stephen Downes </a:t>
            </a:r>
            <a:br>
              <a:rPr lang="en-CA" b="1" dirty="0" smtClean="0">
                <a:effectLst/>
              </a:rPr>
            </a:br>
            <a:endParaRPr lang="en-CA" dirty="0"/>
          </a:p>
        </p:txBody>
      </p:sp>
      <p:sp>
        <p:nvSpPr>
          <p:cNvPr id="3" name="Subtitle 2"/>
          <p:cNvSpPr>
            <a:spLocks noGrp="1"/>
          </p:cNvSpPr>
          <p:nvPr>
            <p:ph type="subTitle" idx="1"/>
          </p:nvPr>
        </p:nvSpPr>
        <p:spPr>
          <a:xfrm>
            <a:off x="1524000" y="4999703"/>
            <a:ext cx="9144000" cy="612058"/>
          </a:xfrm>
        </p:spPr>
        <p:txBody>
          <a:bodyPr>
            <a:noAutofit/>
          </a:bodyPr>
          <a:lstStyle/>
          <a:p>
            <a:pPr algn="l"/>
            <a:r>
              <a:rPr lang="en-CA" dirty="0" smtClean="0"/>
              <a:t>Online </a:t>
            </a:r>
            <a:r>
              <a:rPr lang="en-CA" dirty="0" err="1" smtClean="0"/>
              <a:t>Educa</a:t>
            </a:r>
            <a:r>
              <a:rPr lang="en-CA" dirty="0" smtClean="0"/>
              <a:t> Berlin Workshop</a:t>
            </a:r>
          </a:p>
          <a:p>
            <a:pPr algn="l"/>
            <a:r>
              <a:rPr lang="en-CA" dirty="0" smtClean="0"/>
              <a:t>December 2, 2015</a:t>
            </a:r>
            <a:endParaRPr lang="en-CA" dirty="0"/>
          </a:p>
        </p:txBody>
      </p:sp>
      <p:pic>
        <p:nvPicPr>
          <p:cNvPr id="4" name="Picture 3"/>
          <p:cNvPicPr>
            <a:picLocks noChangeAspect="1"/>
          </p:cNvPicPr>
          <p:nvPr/>
        </p:nvPicPr>
        <p:blipFill>
          <a:blip r:embed="rId2"/>
          <a:stretch>
            <a:fillRect/>
          </a:stretch>
        </p:blipFill>
        <p:spPr>
          <a:xfrm>
            <a:off x="5886911" y="3034326"/>
            <a:ext cx="5019675" cy="2809875"/>
          </a:xfrm>
          <a:prstGeom prst="rect">
            <a:avLst/>
          </a:prstGeom>
        </p:spPr>
      </p:pic>
      <p:sp>
        <p:nvSpPr>
          <p:cNvPr id="5" name="TextBox 4"/>
          <p:cNvSpPr txBox="1"/>
          <p:nvPr/>
        </p:nvSpPr>
        <p:spPr>
          <a:xfrm>
            <a:off x="1524000" y="6150077"/>
            <a:ext cx="7000568" cy="523220"/>
          </a:xfrm>
          <a:prstGeom prst="rect">
            <a:avLst/>
          </a:prstGeom>
          <a:noFill/>
        </p:spPr>
        <p:txBody>
          <a:bodyPr wrap="square" rtlCol="0">
            <a:spAutoFit/>
          </a:bodyPr>
          <a:lstStyle/>
          <a:p>
            <a:r>
              <a:rPr lang="en-CA" sz="2800" dirty="0" smtClean="0">
                <a:solidFill>
                  <a:srgbClr val="0070C0"/>
                </a:solidFill>
              </a:rPr>
              <a:t>http://www.downes.ca/presentation/373</a:t>
            </a:r>
            <a:endParaRPr lang="en-CA" sz="2800" dirty="0">
              <a:solidFill>
                <a:srgbClr val="0070C0"/>
              </a:solidFill>
            </a:endParaRPr>
          </a:p>
        </p:txBody>
      </p:sp>
    </p:spTree>
    <p:extLst>
      <p:ext uri="{BB962C8B-B14F-4D97-AF65-F5344CB8AC3E}">
        <p14:creationId xmlns:p14="http://schemas.microsoft.com/office/powerpoint/2010/main" val="364271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Operations and Maintenance</a:t>
            </a:r>
            <a:endParaRPr lang="en-CA" dirty="0"/>
          </a:p>
        </p:txBody>
      </p:sp>
      <p:sp>
        <p:nvSpPr>
          <p:cNvPr id="3" name="Content Placeholder 2"/>
          <p:cNvSpPr>
            <a:spLocks noGrp="1"/>
          </p:cNvSpPr>
          <p:nvPr>
            <p:ph idx="1"/>
          </p:nvPr>
        </p:nvSpPr>
        <p:spPr/>
        <p:txBody>
          <a:bodyPr/>
          <a:lstStyle/>
          <a:p>
            <a:r>
              <a:rPr lang="en-CA" dirty="0" smtClean="0"/>
              <a:t>How do we keep the product running?</a:t>
            </a:r>
          </a:p>
          <a:p>
            <a:r>
              <a:rPr lang="en-CA" dirty="0" smtClean="0"/>
              <a:t>How do we keep maintenance sustainable?</a:t>
            </a:r>
          </a:p>
          <a:p>
            <a:r>
              <a:rPr lang="en-CA" dirty="0" smtClean="0"/>
              <a:t>What roles need to be filled to manage these?</a:t>
            </a:r>
            <a:endParaRPr lang="en-CA" dirty="0"/>
          </a:p>
        </p:txBody>
      </p:sp>
    </p:spTree>
    <p:extLst>
      <p:ext uri="{BB962C8B-B14F-4D97-AF65-F5344CB8AC3E}">
        <p14:creationId xmlns:p14="http://schemas.microsoft.com/office/powerpoint/2010/main" val="406591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 of the Concept of PLEs</a:t>
            </a:r>
            <a:endParaRPr lang="en-CA" dirty="0"/>
          </a:p>
        </p:txBody>
      </p:sp>
      <p:sp>
        <p:nvSpPr>
          <p:cNvPr id="4" name="Rounded Rectangle 3"/>
          <p:cNvSpPr/>
          <p:nvPr/>
        </p:nvSpPr>
        <p:spPr>
          <a:xfrm>
            <a:off x="4597052" y="2970757"/>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FF0000"/>
                </a:solidFill>
              </a:rPr>
              <a:t>PLE</a:t>
            </a:r>
            <a:endParaRPr lang="en-CA" sz="3600" dirty="0">
              <a:solidFill>
                <a:srgbClr val="FF0000"/>
              </a:solidFill>
            </a:endParaRPr>
          </a:p>
        </p:txBody>
      </p:sp>
      <p:sp>
        <p:nvSpPr>
          <p:cNvPr id="5" name="Rounded Rectangle 4"/>
          <p:cNvSpPr/>
          <p:nvPr/>
        </p:nvSpPr>
        <p:spPr>
          <a:xfrm>
            <a:off x="2281826" y="1759657"/>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accent1">
                    <a:lumMod val="75000"/>
                  </a:schemeClr>
                </a:solidFill>
              </a:rPr>
              <a:t>LMS</a:t>
            </a:r>
            <a:endParaRPr lang="en-CA" sz="2000" dirty="0">
              <a:solidFill>
                <a:schemeClr val="accent1">
                  <a:lumMod val="75000"/>
                </a:schemeClr>
              </a:solidFill>
            </a:endParaRPr>
          </a:p>
        </p:txBody>
      </p:sp>
      <p:sp>
        <p:nvSpPr>
          <p:cNvPr id="6" name="Rounded Rectangle 5"/>
          <p:cNvSpPr/>
          <p:nvPr/>
        </p:nvSpPr>
        <p:spPr>
          <a:xfrm>
            <a:off x="1467633" y="3434220"/>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accent2">
                    <a:lumMod val="75000"/>
                  </a:schemeClr>
                </a:solidFill>
              </a:rPr>
              <a:t>MOOC</a:t>
            </a:r>
            <a:endParaRPr lang="en-CA" dirty="0">
              <a:solidFill>
                <a:schemeClr val="accent2">
                  <a:lumMod val="75000"/>
                </a:schemeClr>
              </a:solidFill>
            </a:endParaRPr>
          </a:p>
        </p:txBody>
      </p:sp>
      <p:sp>
        <p:nvSpPr>
          <p:cNvPr id="7" name="Rounded Rectangle 6"/>
          <p:cNvSpPr/>
          <p:nvPr/>
        </p:nvSpPr>
        <p:spPr>
          <a:xfrm>
            <a:off x="2594976" y="4645320"/>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accent4">
                    <a:lumMod val="75000"/>
                  </a:schemeClr>
                </a:solidFill>
              </a:rPr>
              <a:t>Blogger</a:t>
            </a:r>
            <a:endParaRPr lang="en-CA" dirty="0">
              <a:solidFill>
                <a:schemeClr val="accent4">
                  <a:lumMod val="75000"/>
                </a:schemeClr>
              </a:solidFill>
            </a:endParaRPr>
          </a:p>
        </p:txBody>
      </p:sp>
      <p:sp>
        <p:nvSpPr>
          <p:cNvPr id="8" name="Rounded Rectangle 7"/>
          <p:cNvSpPr/>
          <p:nvPr/>
        </p:nvSpPr>
        <p:spPr>
          <a:xfrm>
            <a:off x="7166976" y="1690688"/>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accent6">
                    <a:lumMod val="75000"/>
                  </a:schemeClr>
                </a:solidFill>
              </a:rPr>
              <a:t>Simulation</a:t>
            </a:r>
            <a:endParaRPr lang="en-CA" dirty="0">
              <a:solidFill>
                <a:schemeClr val="accent6">
                  <a:lumMod val="75000"/>
                </a:schemeClr>
              </a:solidFill>
            </a:endParaRPr>
          </a:p>
        </p:txBody>
      </p:sp>
      <p:sp>
        <p:nvSpPr>
          <p:cNvPr id="9" name="Rounded Rectangle 8"/>
          <p:cNvSpPr/>
          <p:nvPr/>
        </p:nvSpPr>
        <p:spPr>
          <a:xfrm>
            <a:off x="7726471" y="3254808"/>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2">
                    <a:lumMod val="50000"/>
                  </a:schemeClr>
                </a:solidFill>
              </a:rPr>
              <a:t>Chat Room</a:t>
            </a:r>
            <a:endParaRPr lang="en-CA" dirty="0">
              <a:solidFill>
                <a:schemeClr val="bg2">
                  <a:lumMod val="50000"/>
                </a:schemeClr>
              </a:solidFill>
            </a:endParaRPr>
          </a:p>
        </p:txBody>
      </p:sp>
      <p:sp>
        <p:nvSpPr>
          <p:cNvPr id="10" name="Rounded Rectangle 9"/>
          <p:cNvSpPr/>
          <p:nvPr/>
        </p:nvSpPr>
        <p:spPr>
          <a:xfrm>
            <a:off x="6277628" y="4605740"/>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accent1">
                    <a:lumMod val="75000"/>
                  </a:schemeClr>
                </a:solidFill>
              </a:rPr>
              <a:t>Intranet</a:t>
            </a:r>
            <a:endParaRPr lang="en-CA" dirty="0">
              <a:solidFill>
                <a:schemeClr val="accent1">
                  <a:lumMod val="75000"/>
                </a:schemeClr>
              </a:solidFill>
            </a:endParaRPr>
          </a:p>
        </p:txBody>
      </p:sp>
      <p:cxnSp>
        <p:nvCxnSpPr>
          <p:cNvPr id="12" name="Straight Arrow Connector 11"/>
          <p:cNvCxnSpPr>
            <a:stCxn id="5" idx="3"/>
          </p:cNvCxnSpPr>
          <p:nvPr/>
        </p:nvCxnSpPr>
        <p:spPr>
          <a:xfrm>
            <a:off x="4060522" y="2223120"/>
            <a:ext cx="698326" cy="7476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4" idx="1"/>
          </p:cNvCxnSpPr>
          <p:nvPr/>
        </p:nvCxnSpPr>
        <p:spPr>
          <a:xfrm flipV="1">
            <a:off x="3246329" y="3434220"/>
            <a:ext cx="1350723" cy="4634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21271" y="3897683"/>
            <a:ext cx="589767" cy="7705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277629" y="2487002"/>
            <a:ext cx="889347" cy="5007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3"/>
            <a:endCxn id="9" idx="1"/>
          </p:cNvCxnSpPr>
          <p:nvPr/>
        </p:nvCxnSpPr>
        <p:spPr>
          <a:xfrm>
            <a:off x="6375748" y="3434220"/>
            <a:ext cx="1350723" cy="2840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77628" y="3897683"/>
            <a:ext cx="473901" cy="7080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78590" y="5948335"/>
            <a:ext cx="9071975" cy="584775"/>
          </a:xfrm>
          <a:prstGeom prst="rect">
            <a:avLst/>
          </a:prstGeom>
          <a:noFill/>
        </p:spPr>
        <p:txBody>
          <a:bodyPr wrap="square" rtlCol="0">
            <a:spAutoFit/>
          </a:bodyPr>
          <a:lstStyle/>
          <a:p>
            <a:r>
              <a:rPr lang="en-CA" sz="3200" dirty="0" smtClean="0"/>
              <a:t>Access to many services in one personal environment</a:t>
            </a:r>
            <a:endParaRPr lang="en-CA" sz="3200" dirty="0"/>
          </a:p>
        </p:txBody>
      </p:sp>
      <p:sp>
        <p:nvSpPr>
          <p:cNvPr id="30" name="Smiley Face 29"/>
          <p:cNvSpPr/>
          <p:nvPr/>
        </p:nvSpPr>
        <p:spPr>
          <a:xfrm>
            <a:off x="5298510" y="4070959"/>
            <a:ext cx="375780" cy="290187"/>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a:off x="5486400" y="4361146"/>
            <a:ext cx="0" cy="495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323562" y="4847573"/>
            <a:ext cx="162838" cy="221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98926" y="4856650"/>
            <a:ext cx="200416" cy="212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288071" y="4492897"/>
            <a:ext cx="210855" cy="12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494229" y="4492897"/>
            <a:ext cx="203026" cy="1100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66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Properties of the PLE…</a:t>
            </a:r>
            <a:endParaRPr lang="en-CA" dirty="0"/>
          </a:p>
        </p:txBody>
      </p:sp>
      <p:sp>
        <p:nvSpPr>
          <p:cNvPr id="3" name="Content Placeholder 2"/>
          <p:cNvSpPr>
            <a:spLocks noGrp="1"/>
          </p:cNvSpPr>
          <p:nvPr>
            <p:ph idx="1"/>
          </p:nvPr>
        </p:nvSpPr>
        <p:spPr>
          <a:xfrm>
            <a:off x="4195174" y="1934956"/>
            <a:ext cx="6802677" cy="4351338"/>
          </a:xfrm>
        </p:spPr>
        <p:txBody>
          <a:bodyPr/>
          <a:lstStyle/>
          <a:p>
            <a:r>
              <a:rPr lang="en-CA" dirty="0" smtClean="0"/>
              <a:t>What information should it record?</a:t>
            </a:r>
          </a:p>
          <a:p>
            <a:r>
              <a:rPr lang="en-CA" dirty="0" smtClean="0"/>
              <a:t>Who owns the data? How private is it?</a:t>
            </a:r>
          </a:p>
          <a:p>
            <a:r>
              <a:rPr lang="en-CA" dirty="0" smtClean="0"/>
              <a:t>What should it </a:t>
            </a:r>
            <a:r>
              <a:rPr lang="en-CA" i="1" dirty="0" smtClean="0"/>
              <a:t>do</a:t>
            </a:r>
            <a:r>
              <a:rPr lang="en-CA" dirty="0" smtClean="0"/>
              <a:t>?</a:t>
            </a:r>
          </a:p>
          <a:p>
            <a:r>
              <a:rPr lang="en-CA" dirty="0" smtClean="0"/>
              <a:t>What would a person do with it?</a:t>
            </a:r>
          </a:p>
          <a:p>
            <a:r>
              <a:rPr lang="en-CA" dirty="0" smtClean="0"/>
              <a:t>Where, exactly, is a PLE located?</a:t>
            </a:r>
            <a:endParaRPr lang="en-CA" dirty="0"/>
          </a:p>
        </p:txBody>
      </p:sp>
      <p:sp>
        <p:nvSpPr>
          <p:cNvPr id="4" name="Rounded Rectangle 3"/>
          <p:cNvSpPr/>
          <p:nvPr/>
        </p:nvSpPr>
        <p:spPr>
          <a:xfrm>
            <a:off x="1640910" y="2720236"/>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FF0000"/>
                </a:solidFill>
              </a:rPr>
              <a:t>PLE</a:t>
            </a:r>
            <a:endParaRPr lang="en-CA" sz="3600" dirty="0">
              <a:solidFill>
                <a:srgbClr val="FF0000"/>
              </a:solidFill>
            </a:endParaRPr>
          </a:p>
        </p:txBody>
      </p:sp>
      <p:sp>
        <p:nvSpPr>
          <p:cNvPr id="5" name="Smiley Face 4"/>
          <p:cNvSpPr/>
          <p:nvPr/>
        </p:nvSpPr>
        <p:spPr>
          <a:xfrm>
            <a:off x="2342368" y="3820438"/>
            <a:ext cx="375780" cy="290187"/>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p:cNvCxnSpPr/>
          <p:nvPr/>
        </p:nvCxnSpPr>
        <p:spPr>
          <a:xfrm>
            <a:off x="2530258" y="4110625"/>
            <a:ext cx="0" cy="495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367420" y="4597052"/>
            <a:ext cx="162838" cy="221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42784" y="4606129"/>
            <a:ext cx="200416" cy="212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331929" y="4242376"/>
            <a:ext cx="210855" cy="12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38087" y="4242376"/>
            <a:ext cx="203026" cy="1100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Network of PLEs</a:t>
            </a:r>
            <a:endParaRPr lang="en-CA" dirty="0"/>
          </a:p>
        </p:txBody>
      </p:sp>
      <p:pic>
        <p:nvPicPr>
          <p:cNvPr id="31" name="Picture 30"/>
          <p:cNvPicPr>
            <a:picLocks noChangeAspect="1"/>
          </p:cNvPicPr>
          <p:nvPr/>
        </p:nvPicPr>
        <p:blipFill>
          <a:blip r:embed="rId2"/>
          <a:stretch>
            <a:fillRect/>
          </a:stretch>
        </p:blipFill>
        <p:spPr>
          <a:xfrm>
            <a:off x="3256767" y="2753501"/>
            <a:ext cx="4462201" cy="2158723"/>
          </a:xfrm>
          <a:prstGeom prst="rect">
            <a:avLst/>
          </a:prstGeom>
        </p:spPr>
      </p:pic>
      <p:pic>
        <p:nvPicPr>
          <p:cNvPr id="32" name="Picture 31"/>
          <p:cNvPicPr>
            <a:picLocks noChangeAspect="1"/>
          </p:cNvPicPr>
          <p:nvPr/>
        </p:nvPicPr>
        <p:blipFill>
          <a:blip r:embed="rId3"/>
          <a:stretch>
            <a:fillRect/>
          </a:stretch>
        </p:blipFill>
        <p:spPr>
          <a:xfrm>
            <a:off x="2333950" y="1690688"/>
            <a:ext cx="1220493" cy="1497578"/>
          </a:xfrm>
          <a:prstGeom prst="rect">
            <a:avLst/>
          </a:prstGeom>
        </p:spPr>
      </p:pic>
      <p:pic>
        <p:nvPicPr>
          <p:cNvPr id="33" name="Picture 32"/>
          <p:cNvPicPr>
            <a:picLocks noChangeAspect="1"/>
          </p:cNvPicPr>
          <p:nvPr/>
        </p:nvPicPr>
        <p:blipFill>
          <a:blip r:embed="rId3"/>
          <a:stretch>
            <a:fillRect/>
          </a:stretch>
        </p:blipFill>
        <p:spPr>
          <a:xfrm>
            <a:off x="4114733" y="1255923"/>
            <a:ext cx="1220493" cy="1497578"/>
          </a:xfrm>
          <a:prstGeom prst="rect">
            <a:avLst/>
          </a:prstGeom>
        </p:spPr>
      </p:pic>
      <p:pic>
        <p:nvPicPr>
          <p:cNvPr id="34" name="Picture 33"/>
          <p:cNvPicPr>
            <a:picLocks noChangeAspect="1"/>
          </p:cNvPicPr>
          <p:nvPr/>
        </p:nvPicPr>
        <p:blipFill>
          <a:blip r:embed="rId3"/>
          <a:stretch>
            <a:fillRect/>
          </a:stretch>
        </p:blipFill>
        <p:spPr>
          <a:xfrm>
            <a:off x="1571303" y="2897362"/>
            <a:ext cx="1220493" cy="1497578"/>
          </a:xfrm>
          <a:prstGeom prst="rect">
            <a:avLst/>
          </a:prstGeom>
        </p:spPr>
      </p:pic>
      <p:pic>
        <p:nvPicPr>
          <p:cNvPr id="35" name="Picture 34"/>
          <p:cNvPicPr>
            <a:picLocks noChangeAspect="1"/>
          </p:cNvPicPr>
          <p:nvPr/>
        </p:nvPicPr>
        <p:blipFill>
          <a:blip r:embed="rId3"/>
          <a:stretch>
            <a:fillRect/>
          </a:stretch>
        </p:blipFill>
        <p:spPr>
          <a:xfrm>
            <a:off x="2181549" y="4621320"/>
            <a:ext cx="1220493" cy="1497578"/>
          </a:xfrm>
          <a:prstGeom prst="rect">
            <a:avLst/>
          </a:prstGeom>
        </p:spPr>
      </p:pic>
      <p:pic>
        <p:nvPicPr>
          <p:cNvPr id="36" name="Picture 35"/>
          <p:cNvPicPr>
            <a:picLocks noChangeAspect="1"/>
          </p:cNvPicPr>
          <p:nvPr/>
        </p:nvPicPr>
        <p:blipFill>
          <a:blip r:embed="rId3"/>
          <a:stretch>
            <a:fillRect/>
          </a:stretch>
        </p:blipFill>
        <p:spPr>
          <a:xfrm>
            <a:off x="6513773" y="1031756"/>
            <a:ext cx="1220493" cy="1497578"/>
          </a:xfrm>
          <a:prstGeom prst="rect">
            <a:avLst/>
          </a:prstGeom>
        </p:spPr>
      </p:pic>
      <p:pic>
        <p:nvPicPr>
          <p:cNvPr id="37" name="Picture 36"/>
          <p:cNvPicPr>
            <a:picLocks noChangeAspect="1"/>
          </p:cNvPicPr>
          <p:nvPr/>
        </p:nvPicPr>
        <p:blipFill>
          <a:blip r:embed="rId3"/>
          <a:stretch>
            <a:fillRect/>
          </a:stretch>
        </p:blipFill>
        <p:spPr>
          <a:xfrm>
            <a:off x="7687154" y="2149121"/>
            <a:ext cx="1220493" cy="1497578"/>
          </a:xfrm>
          <a:prstGeom prst="rect">
            <a:avLst/>
          </a:prstGeom>
        </p:spPr>
      </p:pic>
      <p:pic>
        <p:nvPicPr>
          <p:cNvPr id="38" name="Picture 37"/>
          <p:cNvPicPr>
            <a:picLocks noChangeAspect="1"/>
          </p:cNvPicPr>
          <p:nvPr/>
        </p:nvPicPr>
        <p:blipFill>
          <a:blip r:embed="rId3"/>
          <a:stretch>
            <a:fillRect/>
          </a:stretch>
        </p:blipFill>
        <p:spPr>
          <a:xfrm>
            <a:off x="7687153" y="3960723"/>
            <a:ext cx="1220493" cy="1497578"/>
          </a:xfrm>
          <a:prstGeom prst="rect">
            <a:avLst/>
          </a:prstGeom>
        </p:spPr>
      </p:pic>
      <p:pic>
        <p:nvPicPr>
          <p:cNvPr id="39" name="Picture 38"/>
          <p:cNvPicPr>
            <a:picLocks noChangeAspect="1"/>
          </p:cNvPicPr>
          <p:nvPr/>
        </p:nvPicPr>
        <p:blipFill>
          <a:blip r:embed="rId3"/>
          <a:stretch>
            <a:fillRect/>
          </a:stretch>
        </p:blipFill>
        <p:spPr>
          <a:xfrm>
            <a:off x="6456842" y="5136391"/>
            <a:ext cx="1220493" cy="1497578"/>
          </a:xfrm>
          <a:prstGeom prst="rect">
            <a:avLst/>
          </a:prstGeom>
        </p:spPr>
      </p:pic>
      <p:cxnSp>
        <p:nvCxnSpPr>
          <p:cNvPr id="41" name="Straight Arrow Connector 40"/>
          <p:cNvCxnSpPr/>
          <p:nvPr/>
        </p:nvCxnSpPr>
        <p:spPr>
          <a:xfrm>
            <a:off x="3354931" y="2406109"/>
            <a:ext cx="427929" cy="4912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617355" y="3123742"/>
            <a:ext cx="1097258" cy="960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944196" y="4141388"/>
            <a:ext cx="610247" cy="5991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114733" y="1914855"/>
            <a:ext cx="329669" cy="982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764337" y="1690689"/>
            <a:ext cx="154863" cy="10780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124019" y="2556610"/>
            <a:ext cx="683454" cy="340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392931" y="3969871"/>
            <a:ext cx="414542" cy="1859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222182" y="2768741"/>
            <a:ext cx="585291" cy="854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288066" y="4740519"/>
            <a:ext cx="476271" cy="6295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62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a:off x="6513773" y="1031756"/>
            <a:ext cx="1220493" cy="1497578"/>
          </a:xfrm>
          <a:prstGeom prst="rect">
            <a:avLst/>
          </a:prstGeom>
        </p:spPr>
      </p:pic>
      <p:sp>
        <p:nvSpPr>
          <p:cNvPr id="2" name="Title 1"/>
          <p:cNvSpPr>
            <a:spLocks noGrp="1"/>
          </p:cNvSpPr>
          <p:nvPr>
            <p:ph type="title"/>
          </p:nvPr>
        </p:nvSpPr>
        <p:spPr/>
        <p:txBody>
          <a:bodyPr/>
          <a:lstStyle/>
          <a:p>
            <a:r>
              <a:rPr lang="en-CA" dirty="0" smtClean="0"/>
              <a:t>The Social Network of PLEs</a:t>
            </a:r>
            <a:endParaRPr lang="en-CA" dirty="0"/>
          </a:p>
        </p:txBody>
      </p:sp>
      <p:pic>
        <p:nvPicPr>
          <p:cNvPr id="31" name="Picture 30"/>
          <p:cNvPicPr>
            <a:picLocks noChangeAspect="1"/>
          </p:cNvPicPr>
          <p:nvPr/>
        </p:nvPicPr>
        <p:blipFill>
          <a:blip r:embed="rId3"/>
          <a:stretch>
            <a:fillRect/>
          </a:stretch>
        </p:blipFill>
        <p:spPr>
          <a:xfrm>
            <a:off x="3256767" y="2753501"/>
            <a:ext cx="4462201" cy="2158723"/>
          </a:xfrm>
          <a:prstGeom prst="rect">
            <a:avLst/>
          </a:prstGeom>
        </p:spPr>
      </p:pic>
      <p:pic>
        <p:nvPicPr>
          <p:cNvPr id="32" name="Picture 31"/>
          <p:cNvPicPr>
            <a:picLocks noChangeAspect="1"/>
          </p:cNvPicPr>
          <p:nvPr/>
        </p:nvPicPr>
        <p:blipFill>
          <a:blip r:embed="rId2"/>
          <a:stretch>
            <a:fillRect/>
          </a:stretch>
        </p:blipFill>
        <p:spPr>
          <a:xfrm>
            <a:off x="2333950" y="1690688"/>
            <a:ext cx="1220493" cy="1497578"/>
          </a:xfrm>
          <a:prstGeom prst="rect">
            <a:avLst/>
          </a:prstGeom>
        </p:spPr>
      </p:pic>
      <p:pic>
        <p:nvPicPr>
          <p:cNvPr id="33" name="Picture 32"/>
          <p:cNvPicPr>
            <a:picLocks noChangeAspect="1"/>
          </p:cNvPicPr>
          <p:nvPr/>
        </p:nvPicPr>
        <p:blipFill>
          <a:blip r:embed="rId2"/>
          <a:stretch>
            <a:fillRect/>
          </a:stretch>
        </p:blipFill>
        <p:spPr>
          <a:xfrm>
            <a:off x="4114733" y="1255923"/>
            <a:ext cx="1220493" cy="1497578"/>
          </a:xfrm>
          <a:prstGeom prst="rect">
            <a:avLst/>
          </a:prstGeom>
        </p:spPr>
      </p:pic>
      <p:pic>
        <p:nvPicPr>
          <p:cNvPr id="34" name="Picture 33"/>
          <p:cNvPicPr>
            <a:picLocks noChangeAspect="1"/>
          </p:cNvPicPr>
          <p:nvPr/>
        </p:nvPicPr>
        <p:blipFill>
          <a:blip r:embed="rId2"/>
          <a:stretch>
            <a:fillRect/>
          </a:stretch>
        </p:blipFill>
        <p:spPr>
          <a:xfrm>
            <a:off x="1571303" y="2897362"/>
            <a:ext cx="1220493" cy="1497578"/>
          </a:xfrm>
          <a:prstGeom prst="rect">
            <a:avLst/>
          </a:prstGeom>
        </p:spPr>
      </p:pic>
      <p:pic>
        <p:nvPicPr>
          <p:cNvPr id="35" name="Picture 34"/>
          <p:cNvPicPr>
            <a:picLocks noChangeAspect="1"/>
          </p:cNvPicPr>
          <p:nvPr/>
        </p:nvPicPr>
        <p:blipFill>
          <a:blip r:embed="rId2"/>
          <a:stretch>
            <a:fillRect/>
          </a:stretch>
        </p:blipFill>
        <p:spPr>
          <a:xfrm>
            <a:off x="2181549" y="4621320"/>
            <a:ext cx="1220493" cy="1497578"/>
          </a:xfrm>
          <a:prstGeom prst="rect">
            <a:avLst/>
          </a:prstGeom>
        </p:spPr>
      </p:pic>
      <p:pic>
        <p:nvPicPr>
          <p:cNvPr id="37" name="Picture 36"/>
          <p:cNvPicPr>
            <a:picLocks noChangeAspect="1"/>
          </p:cNvPicPr>
          <p:nvPr/>
        </p:nvPicPr>
        <p:blipFill>
          <a:blip r:embed="rId2"/>
          <a:stretch>
            <a:fillRect/>
          </a:stretch>
        </p:blipFill>
        <p:spPr>
          <a:xfrm>
            <a:off x="7687154" y="2149121"/>
            <a:ext cx="1220493" cy="1497578"/>
          </a:xfrm>
          <a:prstGeom prst="rect">
            <a:avLst/>
          </a:prstGeom>
        </p:spPr>
      </p:pic>
      <p:pic>
        <p:nvPicPr>
          <p:cNvPr id="38" name="Picture 37"/>
          <p:cNvPicPr>
            <a:picLocks noChangeAspect="1"/>
          </p:cNvPicPr>
          <p:nvPr/>
        </p:nvPicPr>
        <p:blipFill>
          <a:blip r:embed="rId2"/>
          <a:stretch>
            <a:fillRect/>
          </a:stretch>
        </p:blipFill>
        <p:spPr>
          <a:xfrm>
            <a:off x="7687153" y="3960723"/>
            <a:ext cx="1220493" cy="1497578"/>
          </a:xfrm>
          <a:prstGeom prst="rect">
            <a:avLst/>
          </a:prstGeom>
        </p:spPr>
      </p:pic>
      <p:pic>
        <p:nvPicPr>
          <p:cNvPr id="39" name="Picture 38"/>
          <p:cNvPicPr>
            <a:picLocks noChangeAspect="1"/>
          </p:cNvPicPr>
          <p:nvPr/>
        </p:nvPicPr>
        <p:blipFill>
          <a:blip r:embed="rId2"/>
          <a:stretch>
            <a:fillRect/>
          </a:stretch>
        </p:blipFill>
        <p:spPr>
          <a:xfrm>
            <a:off x="6456842" y="5136391"/>
            <a:ext cx="1220493" cy="1497578"/>
          </a:xfrm>
          <a:prstGeom prst="rect">
            <a:avLst/>
          </a:prstGeom>
        </p:spPr>
      </p:pic>
      <p:cxnSp>
        <p:nvCxnSpPr>
          <p:cNvPr id="41" name="Straight Arrow Connector 40"/>
          <p:cNvCxnSpPr/>
          <p:nvPr/>
        </p:nvCxnSpPr>
        <p:spPr>
          <a:xfrm>
            <a:off x="3354931" y="2406109"/>
            <a:ext cx="427929" cy="4912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617355" y="3123742"/>
            <a:ext cx="1097258" cy="960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944196" y="4141388"/>
            <a:ext cx="610247" cy="5991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114733" y="1914855"/>
            <a:ext cx="329669" cy="982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764337" y="1690689"/>
            <a:ext cx="154863" cy="10780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124019" y="2556610"/>
            <a:ext cx="683454" cy="340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392931" y="3969871"/>
            <a:ext cx="414542" cy="1859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222182" y="2768741"/>
            <a:ext cx="585291" cy="854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288066" y="4740519"/>
            <a:ext cx="476271" cy="6295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64651" y="5073918"/>
            <a:ext cx="820522" cy="371395"/>
          </a:xfrm>
          <a:prstGeom prst="rect">
            <a:avLst/>
          </a:prstGeom>
          <a:noFill/>
        </p:spPr>
        <p:txBody>
          <a:bodyPr wrap="square" rtlCol="0">
            <a:spAutoFit/>
          </a:bodyPr>
          <a:lstStyle/>
          <a:p>
            <a:r>
              <a:rPr lang="en-CA" dirty="0" smtClean="0">
                <a:solidFill>
                  <a:schemeClr val="accent6">
                    <a:lumMod val="50000"/>
                  </a:schemeClr>
                </a:solidFill>
              </a:rPr>
              <a:t>email</a:t>
            </a:r>
            <a:endParaRPr lang="en-CA" dirty="0">
              <a:solidFill>
                <a:schemeClr val="accent6">
                  <a:lumMod val="50000"/>
                </a:schemeClr>
              </a:solidFill>
            </a:endParaRPr>
          </a:p>
        </p:txBody>
      </p:sp>
      <p:sp>
        <p:nvSpPr>
          <p:cNvPr id="22" name="TextBox 21"/>
          <p:cNvSpPr txBox="1"/>
          <p:nvPr/>
        </p:nvSpPr>
        <p:spPr>
          <a:xfrm>
            <a:off x="5511655" y="2245253"/>
            <a:ext cx="820522" cy="371395"/>
          </a:xfrm>
          <a:prstGeom prst="rect">
            <a:avLst/>
          </a:prstGeom>
          <a:noFill/>
        </p:spPr>
        <p:txBody>
          <a:bodyPr wrap="square" rtlCol="0">
            <a:spAutoFit/>
          </a:bodyPr>
          <a:lstStyle/>
          <a:p>
            <a:r>
              <a:rPr lang="en-CA" dirty="0" smtClean="0">
                <a:solidFill>
                  <a:schemeClr val="accent6">
                    <a:lumMod val="50000"/>
                  </a:schemeClr>
                </a:solidFill>
              </a:rPr>
              <a:t>twitter</a:t>
            </a:r>
            <a:endParaRPr lang="en-CA" dirty="0">
              <a:solidFill>
                <a:schemeClr val="accent6">
                  <a:lumMod val="50000"/>
                </a:schemeClr>
              </a:solidFill>
            </a:endParaRPr>
          </a:p>
        </p:txBody>
      </p:sp>
      <p:sp>
        <p:nvSpPr>
          <p:cNvPr id="23" name="TextBox 22"/>
          <p:cNvSpPr txBox="1"/>
          <p:nvPr/>
        </p:nvSpPr>
        <p:spPr>
          <a:xfrm>
            <a:off x="4488253" y="2494189"/>
            <a:ext cx="1159544" cy="369332"/>
          </a:xfrm>
          <a:prstGeom prst="rect">
            <a:avLst/>
          </a:prstGeom>
          <a:noFill/>
        </p:spPr>
        <p:txBody>
          <a:bodyPr wrap="square" rtlCol="0">
            <a:spAutoFit/>
          </a:bodyPr>
          <a:lstStyle/>
          <a:p>
            <a:r>
              <a:rPr lang="en-CA" dirty="0" err="1" smtClean="0">
                <a:solidFill>
                  <a:schemeClr val="accent6">
                    <a:lumMod val="50000"/>
                  </a:schemeClr>
                </a:solidFill>
              </a:rPr>
              <a:t>facebook</a:t>
            </a:r>
            <a:endParaRPr lang="en-CA" dirty="0">
              <a:solidFill>
                <a:schemeClr val="accent6">
                  <a:lumMod val="50000"/>
                </a:schemeClr>
              </a:solidFill>
            </a:endParaRPr>
          </a:p>
        </p:txBody>
      </p:sp>
      <p:cxnSp>
        <p:nvCxnSpPr>
          <p:cNvPr id="7" name="Straight Connector 6"/>
          <p:cNvCxnSpPr>
            <a:endCxn id="23" idx="2"/>
          </p:cNvCxnSpPr>
          <p:nvPr/>
        </p:nvCxnSpPr>
        <p:spPr>
          <a:xfrm flipH="1" flipV="1">
            <a:off x="5068025" y="2863521"/>
            <a:ext cx="267201" cy="618715"/>
          </a:xfrm>
          <a:prstGeom prst="line">
            <a:avLst/>
          </a:prstGeom>
        </p:spPr>
        <p:style>
          <a:lnRef idx="1">
            <a:schemeClr val="accent4"/>
          </a:lnRef>
          <a:fillRef idx="0">
            <a:schemeClr val="accent4"/>
          </a:fillRef>
          <a:effectRef idx="0">
            <a:schemeClr val="accent4"/>
          </a:effectRef>
          <a:fontRef idx="minor">
            <a:schemeClr val="tx1"/>
          </a:fontRef>
        </p:style>
      </p:cxnSp>
      <p:cxnSp>
        <p:nvCxnSpPr>
          <p:cNvPr id="9" name="Straight Connector 8"/>
          <p:cNvCxnSpPr>
            <a:endCxn id="22" idx="2"/>
          </p:cNvCxnSpPr>
          <p:nvPr/>
        </p:nvCxnSpPr>
        <p:spPr>
          <a:xfrm flipV="1">
            <a:off x="5519620" y="2616648"/>
            <a:ext cx="402296" cy="851847"/>
          </a:xfrm>
          <a:prstGeom prst="line">
            <a:avLst/>
          </a:prstGeom>
        </p:spPr>
        <p:style>
          <a:lnRef idx="1">
            <a:schemeClr val="accent6"/>
          </a:lnRef>
          <a:fillRef idx="0">
            <a:schemeClr val="accent6"/>
          </a:fillRef>
          <a:effectRef idx="0">
            <a:schemeClr val="accent6"/>
          </a:effectRef>
          <a:fontRef idx="minor">
            <a:schemeClr val="tx1"/>
          </a:fontRef>
        </p:style>
      </p:cxnSp>
      <p:cxnSp>
        <p:nvCxnSpPr>
          <p:cNvPr id="11" name="Straight Connector 10"/>
          <p:cNvCxnSpPr>
            <a:endCxn id="3" idx="0"/>
          </p:cNvCxnSpPr>
          <p:nvPr/>
        </p:nvCxnSpPr>
        <p:spPr>
          <a:xfrm flipH="1">
            <a:off x="5174912" y="3969871"/>
            <a:ext cx="84170" cy="1104047"/>
          </a:xfrm>
          <a:prstGeom prst="line">
            <a:avLst/>
          </a:prstGeom>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flipV="1">
            <a:off x="6095817" y="1670071"/>
            <a:ext cx="534467" cy="625545"/>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Straight Connector 15"/>
          <p:cNvCxnSpPr>
            <a:stCxn id="22" idx="3"/>
          </p:cNvCxnSpPr>
          <p:nvPr/>
        </p:nvCxnSpPr>
        <p:spPr>
          <a:xfrm>
            <a:off x="6332177" y="2430951"/>
            <a:ext cx="1475296" cy="98383"/>
          </a:xfrm>
          <a:prstGeom prst="line">
            <a:avLst/>
          </a:prstGeom>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a:xfrm flipH="1" flipV="1">
            <a:off x="5186853" y="1931329"/>
            <a:ext cx="500826" cy="345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1"/>
          </p:cNvCxnSpPr>
          <p:nvPr/>
        </p:nvCxnSpPr>
        <p:spPr>
          <a:xfrm flipH="1" flipV="1">
            <a:off x="3425574" y="2178323"/>
            <a:ext cx="1062679" cy="500532"/>
          </a:xfrm>
          <a:prstGeom prst="line">
            <a:avLst/>
          </a:prstGeom>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flipH="1">
            <a:off x="2657655" y="2732949"/>
            <a:ext cx="1750018" cy="455317"/>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a:xfrm flipH="1">
            <a:off x="3059730" y="2827657"/>
            <a:ext cx="1886120" cy="1958242"/>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flipV="1">
            <a:off x="5487867" y="2616649"/>
            <a:ext cx="2275430" cy="113369"/>
          </a:xfrm>
          <a:prstGeom prst="line">
            <a:avLst/>
          </a:prstGeom>
        </p:spPr>
        <p:style>
          <a:lnRef idx="1">
            <a:schemeClr val="accent4"/>
          </a:lnRef>
          <a:fillRef idx="0">
            <a:schemeClr val="accent4"/>
          </a:fillRef>
          <a:effectRef idx="0">
            <a:schemeClr val="accent4"/>
          </a:effectRef>
          <a:fontRef idx="minor">
            <a:schemeClr val="tx1"/>
          </a:fontRef>
        </p:style>
      </p:cxnSp>
      <p:cxnSp>
        <p:nvCxnSpPr>
          <p:cNvPr id="42" name="Straight Connector 41"/>
          <p:cNvCxnSpPr/>
          <p:nvPr/>
        </p:nvCxnSpPr>
        <p:spPr>
          <a:xfrm>
            <a:off x="5256207" y="2850181"/>
            <a:ext cx="2551266" cy="1413407"/>
          </a:xfrm>
          <a:prstGeom prst="line">
            <a:avLst/>
          </a:prstGeom>
        </p:spPr>
        <p:style>
          <a:lnRef idx="1">
            <a:schemeClr val="accent4"/>
          </a:lnRef>
          <a:fillRef idx="0">
            <a:schemeClr val="accent4"/>
          </a:fillRef>
          <a:effectRef idx="0">
            <a:schemeClr val="accent4"/>
          </a:effectRef>
          <a:fontRef idx="minor">
            <a:schemeClr val="tx1"/>
          </a:fontRef>
        </p:style>
      </p:cxnSp>
      <p:cxnSp>
        <p:nvCxnSpPr>
          <p:cNvPr id="46" name="Straight Connector 45"/>
          <p:cNvCxnSpPr>
            <a:stCxn id="3" idx="1"/>
          </p:cNvCxnSpPr>
          <p:nvPr/>
        </p:nvCxnSpPr>
        <p:spPr>
          <a:xfrm flipH="1" flipV="1">
            <a:off x="3269100" y="4986870"/>
            <a:ext cx="1495551" cy="272746"/>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a:off x="5437266" y="5316025"/>
            <a:ext cx="1188316" cy="242871"/>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Straight Connector 50"/>
          <p:cNvCxnSpPr>
            <a:stCxn id="3" idx="1"/>
          </p:cNvCxnSpPr>
          <p:nvPr/>
        </p:nvCxnSpPr>
        <p:spPr>
          <a:xfrm flipH="1" flipV="1">
            <a:off x="2643093" y="3630189"/>
            <a:ext cx="2121558" cy="162942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3034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Properties of the Network…</a:t>
            </a:r>
            <a:endParaRPr lang="en-CA" dirty="0"/>
          </a:p>
        </p:txBody>
      </p:sp>
      <p:sp>
        <p:nvSpPr>
          <p:cNvPr id="3" name="Content Placeholder 2"/>
          <p:cNvSpPr>
            <a:spLocks noGrp="1"/>
          </p:cNvSpPr>
          <p:nvPr>
            <p:ph idx="1"/>
          </p:nvPr>
        </p:nvSpPr>
        <p:spPr>
          <a:xfrm>
            <a:off x="4233796" y="1825625"/>
            <a:ext cx="7120003" cy="4351338"/>
          </a:xfrm>
        </p:spPr>
        <p:txBody>
          <a:bodyPr/>
          <a:lstStyle/>
          <a:p>
            <a:r>
              <a:rPr lang="en-CA" dirty="0" smtClean="0"/>
              <a:t>How do people find each other? Services?</a:t>
            </a:r>
          </a:p>
          <a:p>
            <a:r>
              <a:rPr lang="en-CA" dirty="0" smtClean="0"/>
              <a:t>How do they communicate? What do they share?</a:t>
            </a:r>
          </a:p>
          <a:p>
            <a:r>
              <a:rPr lang="en-CA" dirty="0" smtClean="0"/>
              <a:t>How does a single PLE work with services?</a:t>
            </a:r>
          </a:p>
          <a:p>
            <a:r>
              <a:rPr lang="en-CA" dirty="0" smtClean="0"/>
              <a:t>Do we need centralized registries?</a:t>
            </a:r>
          </a:p>
          <a:p>
            <a:endParaRPr lang="en-CA" dirty="0"/>
          </a:p>
        </p:txBody>
      </p:sp>
      <p:pic>
        <p:nvPicPr>
          <p:cNvPr id="4" name="Picture 3"/>
          <p:cNvPicPr>
            <a:picLocks noChangeAspect="1"/>
          </p:cNvPicPr>
          <p:nvPr/>
        </p:nvPicPr>
        <p:blipFill>
          <a:blip r:embed="rId2"/>
          <a:stretch>
            <a:fillRect/>
          </a:stretch>
        </p:blipFill>
        <p:spPr>
          <a:xfrm>
            <a:off x="298471" y="2492680"/>
            <a:ext cx="3815521" cy="2266362"/>
          </a:xfrm>
          <a:prstGeom prst="rect">
            <a:avLst/>
          </a:prstGeom>
        </p:spPr>
      </p:pic>
    </p:spTree>
    <p:extLst>
      <p:ext uri="{BB962C8B-B14F-4D97-AF65-F5344CB8AC3E}">
        <p14:creationId xmlns:p14="http://schemas.microsoft.com/office/powerpoint/2010/main" val="3610834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94619" y="4932940"/>
            <a:ext cx="3362633" cy="1664717"/>
          </a:xfrm>
          <a:prstGeom prst="rect">
            <a:avLst/>
          </a:prstGeom>
        </p:spPr>
      </p:pic>
      <p:sp>
        <p:nvSpPr>
          <p:cNvPr id="2" name="Title 1"/>
          <p:cNvSpPr>
            <a:spLocks noGrp="1"/>
          </p:cNvSpPr>
          <p:nvPr>
            <p:ph type="title"/>
          </p:nvPr>
        </p:nvSpPr>
        <p:spPr/>
        <p:txBody>
          <a:bodyPr/>
          <a:lstStyle/>
          <a:p>
            <a:r>
              <a:rPr lang="en-CA" dirty="0" smtClean="0"/>
              <a:t>Why a personal learning environment?</a:t>
            </a:r>
            <a:endParaRPr lang="en-CA" dirty="0"/>
          </a:p>
        </p:txBody>
      </p:sp>
      <p:sp>
        <p:nvSpPr>
          <p:cNvPr id="3" name="Content Placeholder 2"/>
          <p:cNvSpPr>
            <a:spLocks noGrp="1"/>
          </p:cNvSpPr>
          <p:nvPr>
            <p:ph idx="1"/>
          </p:nvPr>
        </p:nvSpPr>
        <p:spPr>
          <a:xfrm>
            <a:off x="838200" y="1600629"/>
            <a:ext cx="10515600" cy="4351338"/>
          </a:xfrm>
        </p:spPr>
        <p:txBody>
          <a:bodyPr/>
          <a:lstStyle/>
          <a:p>
            <a:r>
              <a:rPr lang="en-CA" dirty="0" smtClean="0"/>
              <a:t>What is the </a:t>
            </a:r>
            <a:r>
              <a:rPr lang="en-CA" i="1" dirty="0" smtClean="0"/>
              <a:t>value proposition</a:t>
            </a:r>
            <a:r>
              <a:rPr lang="en-CA" dirty="0" smtClean="0"/>
              <a:t> for a PLE?</a:t>
            </a:r>
          </a:p>
          <a:p>
            <a:pPr lvl="1"/>
            <a:r>
              <a:rPr lang="en-CA" sz="2800" dirty="0" smtClean="0"/>
              <a:t>Note: value isn’t what you can </a:t>
            </a:r>
            <a:r>
              <a:rPr lang="en-CA" sz="2800" i="1" dirty="0" smtClean="0"/>
              <a:t>do</a:t>
            </a:r>
            <a:r>
              <a:rPr lang="en-CA" sz="2800" dirty="0" smtClean="0"/>
              <a:t>, it’s how you benefit</a:t>
            </a:r>
          </a:p>
          <a:p>
            <a:pPr lvl="1"/>
            <a:r>
              <a:rPr lang="en-CA" sz="2800" dirty="0" smtClean="0"/>
              <a:t>This is usually stated in financial terms (earn more, cost less)</a:t>
            </a:r>
          </a:p>
          <a:p>
            <a:pPr lvl="1"/>
            <a:r>
              <a:rPr lang="en-CA" sz="2800" dirty="0" smtClean="0"/>
              <a:t>Can also be stated in terms of quality: faster, bigger, better</a:t>
            </a:r>
          </a:p>
          <a:p>
            <a:pPr lvl="1"/>
            <a:r>
              <a:rPr lang="en-CA" sz="2800" dirty="0" smtClean="0"/>
              <a:t>And can be non-financial goods: satisfaction, happiness, memories</a:t>
            </a:r>
            <a:endParaRPr lang="en-CA" sz="2800" dirty="0"/>
          </a:p>
        </p:txBody>
      </p:sp>
      <p:sp>
        <p:nvSpPr>
          <p:cNvPr id="4" name="Rectangle 3"/>
          <p:cNvSpPr/>
          <p:nvPr/>
        </p:nvSpPr>
        <p:spPr>
          <a:xfrm>
            <a:off x="10448033" y="230188"/>
            <a:ext cx="1467068" cy="369332"/>
          </a:xfrm>
          <a:prstGeom prst="rect">
            <a:avLst/>
          </a:prstGeom>
        </p:spPr>
        <p:txBody>
          <a:bodyPr wrap="none">
            <a:spAutoFit/>
          </a:bodyPr>
          <a:lstStyle/>
          <a:p>
            <a:r>
              <a:rPr lang="en-CA" dirty="0" smtClean="0">
                <a:effectLst/>
                <a:latin typeface="Calibri" panose="020F0502020204030204" pitchFamily="34" charset="0"/>
                <a:ea typeface="Calibri" panose="020F0502020204030204" pitchFamily="34" charset="0"/>
                <a:cs typeface="Times New Roman" panose="02020603050405020304" pitchFamily="18" charset="0"/>
              </a:rPr>
              <a:t>10:30 – 11:30</a:t>
            </a:r>
            <a:endParaRPr lang="en-CA" dirty="0"/>
          </a:p>
        </p:txBody>
      </p:sp>
      <p:sp>
        <p:nvSpPr>
          <p:cNvPr id="5" name="TextBox 4"/>
          <p:cNvSpPr txBox="1"/>
          <p:nvPr/>
        </p:nvSpPr>
        <p:spPr>
          <a:xfrm>
            <a:off x="1006607" y="4173794"/>
            <a:ext cx="9441426" cy="2308324"/>
          </a:xfrm>
          <a:prstGeom prst="rect">
            <a:avLst/>
          </a:prstGeom>
          <a:noFill/>
          <a:ln>
            <a:solidFill>
              <a:schemeClr val="tx1"/>
            </a:solidFill>
          </a:ln>
        </p:spPr>
        <p:txBody>
          <a:bodyPr wrap="square" rtlCol="0">
            <a:spAutoFit/>
          </a:bodyPr>
          <a:lstStyle/>
          <a:p>
            <a:r>
              <a:rPr lang="en-CA" dirty="0" smtClean="0"/>
              <a:t>Many elements of the interactive exercises were drawn from Alain Désilets, </a:t>
            </a:r>
            <a:endParaRPr lang="en-CA" dirty="0"/>
          </a:p>
          <a:p>
            <a:r>
              <a:rPr lang="en-CA" dirty="0"/>
              <a:t> </a:t>
            </a:r>
            <a:r>
              <a:rPr lang="en-CA" b="1" dirty="0"/>
              <a:t>Envisioning the Right Thing How to facilitate a collaborative project visioning </a:t>
            </a:r>
            <a:r>
              <a:rPr lang="en-CA" b="1" dirty="0" smtClean="0"/>
              <a:t>workshop</a:t>
            </a:r>
          </a:p>
          <a:p>
            <a:endParaRPr lang="en-CA" b="1" dirty="0"/>
          </a:p>
          <a:p>
            <a:endParaRPr lang="en-CA" b="1" dirty="0" smtClean="0"/>
          </a:p>
          <a:p>
            <a:endParaRPr lang="en-CA" b="1" dirty="0"/>
          </a:p>
          <a:p>
            <a:endParaRPr lang="en-CA" b="1" dirty="0" smtClean="0"/>
          </a:p>
          <a:p>
            <a:endParaRPr lang="en-CA" b="1" dirty="0"/>
          </a:p>
          <a:p>
            <a:r>
              <a:rPr lang="en-CA" b="1" dirty="0" smtClean="0"/>
              <a:t> </a:t>
            </a:r>
            <a:endParaRPr lang="en-CA" dirty="0"/>
          </a:p>
        </p:txBody>
      </p:sp>
    </p:spTree>
    <p:extLst>
      <p:ext uri="{BB962C8B-B14F-4D97-AF65-F5344CB8AC3E}">
        <p14:creationId xmlns:p14="http://schemas.microsoft.com/office/powerpoint/2010/main" val="3422120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Value Proposition…</a:t>
            </a:r>
            <a:endParaRPr lang="en-CA"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51770897"/>
              </p:ext>
            </p:extLst>
          </p:nvPr>
        </p:nvGraphicFramePr>
        <p:xfrm>
          <a:off x="1027134" y="1465545"/>
          <a:ext cx="9854226" cy="4585631"/>
        </p:xfrm>
        <a:graphic>
          <a:graphicData uri="http://schemas.openxmlformats.org/drawingml/2006/table">
            <a:tbl>
              <a:tblPr firstRow="1" firstCol="1" bandRow="1"/>
              <a:tblGrid>
                <a:gridCol w="3322797"/>
                <a:gridCol w="6531429"/>
              </a:tblGrid>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smtClean="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Target user</a:t>
                      </a:r>
                      <a:endPar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409">
                <a:tc>
                  <a:txBody>
                    <a:bodyPr/>
                    <a:lstStyle/>
                    <a:p>
                      <a:pPr algn="r">
                        <a:lnSpc>
                          <a:spcPct val="115000"/>
                        </a:lnSpc>
                        <a:spcAft>
                          <a:spcPts val="0"/>
                        </a:spcAft>
                      </a:pPr>
                      <a:r>
                        <a:rPr lang="en-CA" sz="2800">
                          <a:effectLst/>
                          <a:latin typeface="Calibri" panose="020F0502020204030204" pitchFamily="34" charset="0"/>
                          <a:ea typeface="Calibri" panose="020F0502020204030204" pitchFamily="34" charset="0"/>
                          <a:cs typeface="Times New Roman" panose="02020603050405020304" pitchFamily="18" charset="0"/>
                        </a:rPr>
                        <a:t>Who: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smtClean="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Pressing need</a:t>
                      </a:r>
                      <a:endPar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409">
                <a:tc>
                  <a:txBody>
                    <a:bodyPr/>
                    <a:lstStyle/>
                    <a:p>
                      <a:pPr algn="r">
                        <a:lnSpc>
                          <a:spcPct val="115000"/>
                        </a:lnSpc>
                        <a:spcAft>
                          <a:spcPts val="0"/>
                        </a:spcAft>
                      </a:pPr>
                      <a:r>
                        <a:rPr lang="en-CA" sz="2800" dirty="0" smtClean="0">
                          <a:effectLst/>
                          <a:latin typeface="Calibri" panose="020F0502020204030204" pitchFamily="34" charset="0"/>
                          <a:ea typeface="Calibri" panose="020F0502020204030204" pitchFamily="34" charset="0"/>
                          <a:cs typeface="Times New Roman" panose="02020603050405020304" pitchFamily="18" charset="0"/>
                        </a:rPr>
                        <a:t>The PLE is</a:t>
                      </a:r>
                      <a:r>
                        <a:rPr lang="en-CA" sz="28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smtClean="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Name and type of product</a:t>
                      </a:r>
                      <a:endPar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409">
                <a:tc>
                  <a:txBody>
                    <a:bodyPr/>
                    <a:lstStyle/>
                    <a:p>
                      <a:pPr algn="r">
                        <a:lnSpc>
                          <a:spcPct val="115000"/>
                        </a:lnSpc>
                        <a:spcAft>
                          <a:spcPts val="0"/>
                        </a:spcAft>
                      </a:pPr>
                      <a:r>
                        <a:rPr lang="en-CA" sz="2800">
                          <a:effectLst/>
                          <a:latin typeface="Calibri" panose="020F0502020204030204" pitchFamily="34" charset="0"/>
                          <a:ea typeface="Calibri" panose="020F0502020204030204" pitchFamily="34" charset="0"/>
                          <a:cs typeface="Times New Roman" panose="02020603050405020304" pitchFamily="18" charset="0"/>
                        </a:rPr>
                        <a:t>That: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smtClean="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‘Killer Feature’…. Reason to buy (or to pay for)</a:t>
                      </a:r>
                      <a:endPar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409">
                <a:tc>
                  <a:txBody>
                    <a:bodyPr/>
                    <a:lstStyle/>
                    <a:p>
                      <a:pPr algn="r">
                        <a:lnSpc>
                          <a:spcPct val="115000"/>
                        </a:lnSpc>
                        <a:spcAft>
                          <a:spcPts val="0"/>
                        </a:spcAft>
                      </a:pPr>
                      <a:r>
                        <a:rPr lang="en-CA" sz="2800">
                          <a:effectLst/>
                          <a:latin typeface="Calibri" panose="020F0502020204030204" pitchFamily="34" charset="0"/>
                          <a:ea typeface="Calibri" panose="020F0502020204030204" pitchFamily="34" charset="0"/>
                          <a:cs typeface="Times New Roman" panose="02020603050405020304" pitchFamily="18" charset="0"/>
                        </a:rPr>
                        <a:t>Contrarily 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smtClean="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Main alternative</a:t>
                      </a:r>
                      <a:endPar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921">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It allows them 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smtClean="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Distinguishing feature</a:t>
                      </a:r>
                    </a:p>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3"/>
          <p:cNvSpPr>
            <a:spLocks noChangeArrowheads="1"/>
          </p:cNvSpPr>
          <p:nvPr/>
        </p:nvSpPr>
        <p:spPr bwMode="auto">
          <a:xfrm>
            <a:off x="-4067140" y="-105491"/>
            <a:ext cx="16259140" cy="56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3125310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Value Proposition Workshop</a:t>
            </a:r>
            <a:endParaRPr lang="en-CA" dirty="0"/>
          </a:p>
        </p:txBody>
      </p:sp>
      <p:sp>
        <p:nvSpPr>
          <p:cNvPr id="3" name="Content Placeholder 2"/>
          <p:cNvSpPr>
            <a:spLocks noGrp="1"/>
          </p:cNvSpPr>
          <p:nvPr>
            <p:ph idx="1"/>
          </p:nvPr>
        </p:nvSpPr>
        <p:spPr/>
        <p:txBody>
          <a:bodyPr/>
          <a:lstStyle/>
          <a:p>
            <a:r>
              <a:rPr lang="en-CA" dirty="0" smtClean="0"/>
              <a:t>Five new groups, each with a:</a:t>
            </a:r>
          </a:p>
          <a:p>
            <a:pPr lvl="1"/>
            <a:r>
              <a:rPr lang="en-CA" sz="2800" dirty="0" smtClean="0"/>
              <a:t>User</a:t>
            </a:r>
          </a:p>
          <a:p>
            <a:pPr lvl="1"/>
            <a:r>
              <a:rPr lang="en-CA" sz="2800" dirty="0" smtClean="0"/>
              <a:t>Sponsor</a:t>
            </a:r>
          </a:p>
          <a:p>
            <a:pPr lvl="1"/>
            <a:r>
              <a:rPr lang="en-CA" sz="2800" dirty="0" smtClean="0"/>
              <a:t>Developer</a:t>
            </a:r>
          </a:p>
          <a:p>
            <a:pPr lvl="1"/>
            <a:r>
              <a:rPr lang="en-CA" sz="2800" dirty="0" smtClean="0"/>
              <a:t>Marketer</a:t>
            </a:r>
          </a:p>
          <a:p>
            <a:pPr lvl="1"/>
            <a:r>
              <a:rPr lang="en-CA" sz="2800" dirty="0" smtClean="0"/>
              <a:t>Operator</a:t>
            </a:r>
          </a:p>
          <a:p>
            <a:r>
              <a:rPr lang="en-CA" sz="3200" dirty="0" smtClean="0"/>
              <a:t>Draft value propositions and record them</a:t>
            </a:r>
          </a:p>
          <a:p>
            <a:pPr lvl="1"/>
            <a:endParaRPr lang="en-CA" dirty="0"/>
          </a:p>
        </p:txBody>
      </p:sp>
    </p:spTree>
    <p:extLst>
      <p:ext uri="{BB962C8B-B14F-4D97-AF65-F5344CB8AC3E}">
        <p14:creationId xmlns:p14="http://schemas.microsoft.com/office/powerpoint/2010/main" val="840437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PLE? </a:t>
            </a:r>
            <a:endParaRPr lang="en-CA" dirty="0"/>
          </a:p>
        </p:txBody>
      </p:sp>
      <p:sp>
        <p:nvSpPr>
          <p:cNvPr id="3" name="Content Placeholder 2"/>
          <p:cNvSpPr>
            <a:spLocks noGrp="1"/>
          </p:cNvSpPr>
          <p:nvPr>
            <p:ph idx="1"/>
          </p:nvPr>
        </p:nvSpPr>
        <p:spPr/>
        <p:txBody>
          <a:bodyPr/>
          <a:lstStyle/>
          <a:p>
            <a:r>
              <a:rPr lang="en-CA" dirty="0" smtClean="0"/>
              <a:t> Elements of a personal learning environment (interactive exercise to define major elements, e.g. resource network, personal learning record, learning assistant, analytics)</a:t>
            </a:r>
          </a:p>
          <a:p>
            <a:r>
              <a:rPr lang="en-CA" dirty="0" smtClean="0"/>
              <a:t>What we want to do here is to ask ourselves what a PLE will </a:t>
            </a:r>
            <a:r>
              <a:rPr lang="en-CA" i="1" dirty="0" smtClean="0"/>
              <a:t>do</a:t>
            </a:r>
          </a:p>
          <a:p>
            <a:r>
              <a:rPr lang="en-CA" dirty="0" smtClean="0"/>
              <a:t>This involves asking why we want a PLE to begin with</a:t>
            </a:r>
          </a:p>
          <a:p>
            <a:endParaRPr lang="en-CA" dirty="0"/>
          </a:p>
          <a:p>
            <a:pPr marL="0" indent="0">
              <a:buNone/>
            </a:pPr>
            <a:r>
              <a:rPr lang="en-CA" dirty="0" smtClean="0"/>
              <a:t>So, back in your original groups, consider the following….</a:t>
            </a:r>
            <a:endParaRPr lang="en-CA" dirty="0"/>
          </a:p>
        </p:txBody>
      </p:sp>
      <p:sp>
        <p:nvSpPr>
          <p:cNvPr id="4" name="Rectangle 3"/>
          <p:cNvSpPr/>
          <p:nvPr/>
        </p:nvSpPr>
        <p:spPr>
          <a:xfrm>
            <a:off x="10397930" y="230188"/>
            <a:ext cx="1467068" cy="369332"/>
          </a:xfrm>
          <a:prstGeom prst="rect">
            <a:avLst/>
          </a:prstGeom>
        </p:spPr>
        <p:txBody>
          <a:bodyPr wrap="none">
            <a:spAutoFit/>
          </a:bodyPr>
          <a:lstStyle/>
          <a:p>
            <a:r>
              <a:rPr lang="en-CA" dirty="0" smtClean="0">
                <a:effectLst/>
                <a:latin typeface="Calibri" panose="020F0502020204030204" pitchFamily="34" charset="0"/>
                <a:ea typeface="Calibri" panose="020F0502020204030204" pitchFamily="34" charset="0"/>
                <a:cs typeface="Times New Roman" panose="02020603050405020304" pitchFamily="18" charset="0"/>
              </a:rPr>
              <a:t>12:00 – 13:30</a:t>
            </a:r>
            <a:endParaRPr lang="en-CA" dirty="0"/>
          </a:p>
        </p:txBody>
      </p:sp>
    </p:spTree>
    <p:extLst>
      <p:ext uri="{BB962C8B-B14F-4D97-AF65-F5344CB8AC3E}">
        <p14:creationId xmlns:p14="http://schemas.microsoft.com/office/powerpoint/2010/main" val="929093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dirty="0" smtClean="0"/>
              <a:t>This workshop will map the technological infrastructure for a personal learning network. It will describe the major protocols supporting personal learning and describe how third party applications (such as simulation engines or learning management systems) interact with personal learning environments. It will draw on the technology developed by the National Research Council’s ‘Learning and Performance Support Systems’ to create a </a:t>
            </a:r>
            <a:r>
              <a:rPr lang="en-CA" dirty="0" err="1" smtClean="0"/>
              <a:t>testbed</a:t>
            </a:r>
            <a:r>
              <a:rPr lang="en-CA" dirty="0" smtClean="0"/>
              <a:t> technology environment.</a:t>
            </a:r>
            <a:endParaRPr lang="en-CA" dirty="0"/>
          </a:p>
        </p:txBody>
      </p:sp>
    </p:spTree>
    <p:extLst>
      <p:ext uri="{BB962C8B-B14F-4D97-AF65-F5344CB8AC3E}">
        <p14:creationId xmlns:p14="http://schemas.microsoft.com/office/powerpoint/2010/main" val="183687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Role Does a PLE Fulfil?</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7404176"/>
              </p:ext>
            </p:extLst>
          </p:nvPr>
        </p:nvGraphicFramePr>
        <p:xfrm>
          <a:off x="838200" y="1825625"/>
          <a:ext cx="10515600" cy="4124240"/>
        </p:xfrm>
        <a:graphic>
          <a:graphicData uri="http://schemas.openxmlformats.org/drawingml/2006/table">
            <a:tbl>
              <a:tblPr firstRow="1" bandRow="1">
                <a:tableStyleId>{5940675A-B579-460E-94D1-54222C63F5DA}</a:tableStyleId>
              </a:tblPr>
              <a:tblGrid>
                <a:gridCol w="2628900"/>
                <a:gridCol w="2628900"/>
                <a:gridCol w="2628900"/>
                <a:gridCol w="2628900"/>
              </a:tblGrid>
              <a:tr h="1031060">
                <a:tc>
                  <a:txBody>
                    <a:bodyPr/>
                    <a:lstStyle/>
                    <a:p>
                      <a:r>
                        <a:rPr lang="en-CA" sz="3600" dirty="0" smtClean="0">
                          <a:solidFill>
                            <a:schemeClr val="accent2">
                              <a:lumMod val="75000"/>
                            </a:schemeClr>
                          </a:solidFill>
                        </a:rPr>
                        <a:t>Role(s)</a:t>
                      </a:r>
                      <a:endParaRPr lang="en-CA" sz="3600" dirty="0">
                        <a:solidFill>
                          <a:schemeClr val="accent2">
                            <a:lumMod val="75000"/>
                          </a:schemeClr>
                        </a:solidFill>
                      </a:endParaRPr>
                    </a:p>
                  </a:txBody>
                  <a:tcPr/>
                </a:tc>
                <a:tc>
                  <a:txBody>
                    <a:bodyPr/>
                    <a:lstStyle/>
                    <a:p>
                      <a:r>
                        <a:rPr lang="en-CA" sz="3600" dirty="0" smtClean="0">
                          <a:solidFill>
                            <a:schemeClr val="accent2">
                              <a:lumMod val="75000"/>
                            </a:schemeClr>
                          </a:solidFill>
                        </a:rPr>
                        <a:t>Metric #1</a:t>
                      </a:r>
                      <a:endParaRPr lang="en-CA" sz="3600" dirty="0">
                        <a:solidFill>
                          <a:schemeClr val="accent2">
                            <a:lumMod val="75000"/>
                          </a:schemeClr>
                        </a:solidFill>
                      </a:endParaRPr>
                    </a:p>
                  </a:txBody>
                  <a:tcPr/>
                </a:tc>
                <a:tc>
                  <a:txBody>
                    <a:bodyPr/>
                    <a:lstStyle/>
                    <a:p>
                      <a:r>
                        <a:rPr lang="en-CA" sz="3600" dirty="0" smtClean="0">
                          <a:solidFill>
                            <a:schemeClr val="accent2">
                              <a:lumMod val="75000"/>
                            </a:schemeClr>
                          </a:solidFill>
                        </a:rPr>
                        <a:t>Metric #2</a:t>
                      </a:r>
                      <a:endParaRPr lang="en-CA" sz="3600" dirty="0">
                        <a:solidFill>
                          <a:schemeClr val="accent2">
                            <a:lumMod val="75000"/>
                          </a:schemeClr>
                        </a:solidFill>
                      </a:endParaRPr>
                    </a:p>
                  </a:txBody>
                  <a:tcPr/>
                </a:tc>
                <a:tc>
                  <a:txBody>
                    <a:bodyPr/>
                    <a:lstStyle/>
                    <a:p>
                      <a:r>
                        <a:rPr lang="en-CA" sz="3600" dirty="0" smtClean="0">
                          <a:solidFill>
                            <a:schemeClr val="accent2">
                              <a:lumMod val="75000"/>
                            </a:schemeClr>
                          </a:solidFill>
                        </a:rPr>
                        <a:t>Metric #3</a:t>
                      </a:r>
                      <a:endParaRPr lang="en-CA" sz="3600" dirty="0">
                        <a:solidFill>
                          <a:schemeClr val="accent2">
                            <a:lumMod val="75000"/>
                          </a:schemeClr>
                        </a:solidFill>
                      </a:endParaRPr>
                    </a:p>
                  </a:txBody>
                  <a:tcPr/>
                </a:tc>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r>
            </a:tbl>
          </a:graphicData>
        </a:graphic>
      </p:graphicFrame>
      <p:sp>
        <p:nvSpPr>
          <p:cNvPr id="5" name="TextBox 4"/>
          <p:cNvSpPr txBox="1"/>
          <p:nvPr/>
        </p:nvSpPr>
        <p:spPr>
          <a:xfrm>
            <a:off x="7683910" y="1120877"/>
            <a:ext cx="3982064" cy="461665"/>
          </a:xfrm>
          <a:prstGeom prst="rect">
            <a:avLst/>
          </a:prstGeom>
          <a:noFill/>
        </p:spPr>
        <p:txBody>
          <a:bodyPr wrap="square" rtlCol="0">
            <a:spAutoFit/>
          </a:bodyPr>
          <a:lstStyle/>
          <a:p>
            <a:r>
              <a:rPr lang="en-CA" sz="2400" dirty="0" smtClean="0"/>
              <a:t>As many roles as you want</a:t>
            </a:r>
            <a:endParaRPr lang="en-CA" dirty="0"/>
          </a:p>
        </p:txBody>
      </p:sp>
    </p:spTree>
    <p:extLst>
      <p:ext uri="{BB962C8B-B14F-4D97-AF65-F5344CB8AC3E}">
        <p14:creationId xmlns:p14="http://schemas.microsoft.com/office/powerpoint/2010/main" val="3610063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Tasks Will Users Perform?</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3297215"/>
              </p:ext>
            </p:extLst>
          </p:nvPr>
        </p:nvGraphicFramePr>
        <p:xfrm>
          <a:off x="838200" y="1825625"/>
          <a:ext cx="10515600" cy="3093180"/>
        </p:xfrm>
        <a:graphic>
          <a:graphicData uri="http://schemas.openxmlformats.org/drawingml/2006/table">
            <a:tbl>
              <a:tblPr firstRow="1" bandRow="1">
                <a:tableStyleId>{5940675A-B579-460E-94D1-54222C63F5DA}</a:tableStyleId>
              </a:tblPr>
              <a:tblGrid>
                <a:gridCol w="2628900"/>
                <a:gridCol w="2628900"/>
                <a:gridCol w="2628900"/>
                <a:gridCol w="2628900"/>
              </a:tblGrid>
              <a:tr h="1031060">
                <a:tc>
                  <a:txBody>
                    <a:bodyPr/>
                    <a:lstStyle/>
                    <a:p>
                      <a:r>
                        <a:rPr lang="en-CA" sz="3600" dirty="0" smtClean="0">
                          <a:solidFill>
                            <a:schemeClr val="accent2">
                              <a:lumMod val="75000"/>
                            </a:schemeClr>
                          </a:solidFill>
                        </a:rPr>
                        <a:t>Role(s)</a:t>
                      </a:r>
                      <a:endParaRPr lang="en-CA" sz="3600" dirty="0">
                        <a:solidFill>
                          <a:schemeClr val="accent2">
                            <a:lumMod val="75000"/>
                          </a:schemeClr>
                        </a:solidFill>
                      </a:endParaRPr>
                    </a:p>
                  </a:txBody>
                  <a:tcPr/>
                </a:tc>
                <a:tc>
                  <a:txBody>
                    <a:bodyPr/>
                    <a:lstStyle/>
                    <a:p>
                      <a:r>
                        <a:rPr lang="en-CA" sz="3600" dirty="0" smtClean="0">
                          <a:solidFill>
                            <a:schemeClr val="accent2">
                              <a:lumMod val="75000"/>
                            </a:schemeClr>
                          </a:solidFill>
                        </a:rPr>
                        <a:t>Task #1</a:t>
                      </a:r>
                      <a:endParaRPr lang="en-CA" sz="3600" dirty="0">
                        <a:solidFill>
                          <a:schemeClr val="accent2">
                            <a:lumMod val="75000"/>
                          </a:schemeClr>
                        </a:solidFill>
                      </a:endParaRPr>
                    </a:p>
                  </a:txBody>
                  <a:tcPr/>
                </a:tc>
                <a:tc>
                  <a:txBody>
                    <a:bodyPr/>
                    <a:lstStyle/>
                    <a:p>
                      <a:r>
                        <a:rPr lang="en-CA" sz="3600" dirty="0" smtClean="0">
                          <a:solidFill>
                            <a:schemeClr val="accent2">
                              <a:lumMod val="75000"/>
                            </a:schemeClr>
                          </a:solidFill>
                        </a:rPr>
                        <a:t>Task #2</a:t>
                      </a:r>
                      <a:endParaRPr lang="en-CA" sz="3600" dirty="0">
                        <a:solidFill>
                          <a:schemeClr val="accent2">
                            <a:lumMod val="75000"/>
                          </a:schemeClr>
                        </a:solidFill>
                      </a:endParaRPr>
                    </a:p>
                  </a:txBody>
                  <a:tcPr/>
                </a:tc>
                <a:tc>
                  <a:txBody>
                    <a:bodyPr/>
                    <a:lstStyle/>
                    <a:p>
                      <a:r>
                        <a:rPr lang="en-CA" sz="3600" dirty="0" smtClean="0">
                          <a:solidFill>
                            <a:schemeClr val="accent2">
                              <a:lumMod val="75000"/>
                            </a:schemeClr>
                          </a:solidFill>
                        </a:rPr>
                        <a:t>Task #3</a:t>
                      </a:r>
                      <a:endParaRPr lang="en-CA" sz="3600" dirty="0">
                        <a:solidFill>
                          <a:schemeClr val="accent2">
                            <a:lumMod val="75000"/>
                          </a:schemeClr>
                        </a:solidFill>
                      </a:endParaRPr>
                    </a:p>
                  </a:txBody>
                  <a:tcPr/>
                </a:tc>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r>
            </a:tbl>
          </a:graphicData>
        </a:graphic>
      </p:graphicFrame>
      <p:sp>
        <p:nvSpPr>
          <p:cNvPr id="3" name="TextBox 2"/>
          <p:cNvSpPr txBox="1"/>
          <p:nvPr/>
        </p:nvSpPr>
        <p:spPr>
          <a:xfrm>
            <a:off x="1194619" y="5368413"/>
            <a:ext cx="9969910" cy="954107"/>
          </a:xfrm>
          <a:prstGeom prst="rect">
            <a:avLst/>
          </a:prstGeom>
          <a:noFill/>
        </p:spPr>
        <p:txBody>
          <a:bodyPr wrap="square" rtlCol="0">
            <a:spAutoFit/>
          </a:bodyPr>
          <a:lstStyle/>
          <a:p>
            <a:r>
              <a:rPr lang="en-CA" sz="2800" dirty="0" smtClean="0"/>
              <a:t>Don’t Feel  limited by only three tasks… make as many as you want</a:t>
            </a:r>
          </a:p>
          <a:p>
            <a:r>
              <a:rPr lang="en-CA" sz="2800" dirty="0" smtClean="0"/>
              <a:t>Put each task on its on </a:t>
            </a:r>
            <a:r>
              <a:rPr lang="en-CA" sz="2800" dirty="0" err="1" smtClean="0"/>
              <a:t>PostIt</a:t>
            </a:r>
            <a:r>
              <a:rPr lang="en-CA" sz="2800" dirty="0" smtClean="0"/>
              <a:t> note</a:t>
            </a:r>
            <a:endParaRPr lang="en-CA" sz="2800" dirty="0"/>
          </a:p>
        </p:txBody>
      </p:sp>
    </p:spTree>
    <p:extLst>
      <p:ext uri="{BB962C8B-B14F-4D97-AF65-F5344CB8AC3E}">
        <p14:creationId xmlns:p14="http://schemas.microsoft.com/office/powerpoint/2010/main" val="1347466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Tasks Will Users Perform?</a:t>
            </a:r>
            <a:endParaRPr lang="en-CA" dirty="0"/>
          </a:p>
        </p:txBody>
      </p:sp>
      <p:sp>
        <p:nvSpPr>
          <p:cNvPr id="3" name="Content Placeholder 2"/>
          <p:cNvSpPr>
            <a:spLocks noGrp="1"/>
          </p:cNvSpPr>
          <p:nvPr>
            <p:ph idx="1"/>
          </p:nvPr>
        </p:nvSpPr>
        <p:spPr/>
        <p:txBody>
          <a:bodyPr>
            <a:normAutofit/>
          </a:bodyPr>
          <a:lstStyle/>
          <a:p>
            <a:r>
              <a:rPr lang="en-CA" sz="4000" dirty="0" smtClean="0"/>
              <a:t>Task </a:t>
            </a:r>
            <a:r>
              <a:rPr lang="en-CA" sz="4000" dirty="0" err="1" smtClean="0"/>
              <a:t>priorization</a:t>
            </a:r>
            <a:r>
              <a:rPr lang="en-CA" sz="4000" dirty="0" smtClean="0"/>
              <a:t> process…..</a:t>
            </a:r>
          </a:p>
          <a:p>
            <a:pPr lvl="1"/>
            <a:r>
              <a:rPr lang="en-CA" sz="3600" dirty="0" smtClean="0"/>
              <a:t>Vote for the tasks you thing are most important</a:t>
            </a:r>
          </a:p>
          <a:p>
            <a:pPr lvl="1"/>
            <a:r>
              <a:rPr lang="en-CA" sz="3600" dirty="0" smtClean="0"/>
              <a:t>Yes, you may vote more than once</a:t>
            </a:r>
          </a:p>
          <a:p>
            <a:pPr lvl="1"/>
            <a:r>
              <a:rPr lang="en-CA" sz="3600" dirty="0" smtClean="0"/>
              <a:t>We will select the top dozen or so tasks</a:t>
            </a:r>
            <a:endParaRPr lang="en-CA" sz="3600" dirty="0"/>
          </a:p>
        </p:txBody>
      </p:sp>
    </p:spTree>
    <p:extLst>
      <p:ext uri="{BB962C8B-B14F-4D97-AF65-F5344CB8AC3E}">
        <p14:creationId xmlns:p14="http://schemas.microsoft.com/office/powerpoint/2010/main" val="3220926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Core interaction elements in cloud technologies</a:t>
            </a:r>
            <a:endParaRPr lang="en-CA" dirty="0"/>
          </a:p>
        </p:txBody>
      </p:sp>
      <p:sp>
        <p:nvSpPr>
          <p:cNvPr id="3" name="Content Placeholder 2"/>
          <p:cNvSpPr>
            <a:spLocks noGrp="1"/>
          </p:cNvSpPr>
          <p:nvPr>
            <p:ph idx="1"/>
          </p:nvPr>
        </p:nvSpPr>
        <p:spPr/>
        <p:txBody>
          <a:bodyPr/>
          <a:lstStyle/>
          <a:p>
            <a:r>
              <a:rPr lang="en-CA" dirty="0" smtClean="0"/>
              <a:t>Core interaction elements in cloud technologies (APIs, REST.JSON, </a:t>
            </a:r>
            <a:r>
              <a:rPr lang="en-CA" dirty="0" err="1" smtClean="0"/>
              <a:t>OAuth</a:t>
            </a:r>
            <a:r>
              <a:rPr lang="en-CA" dirty="0" smtClean="0"/>
              <a:t>, and related core technologies)</a:t>
            </a:r>
            <a:endParaRPr lang="en-CA" dirty="0"/>
          </a:p>
        </p:txBody>
      </p:sp>
      <p:sp>
        <p:nvSpPr>
          <p:cNvPr id="4" name="Rectangle 3"/>
          <p:cNvSpPr/>
          <p:nvPr/>
        </p:nvSpPr>
        <p:spPr>
          <a:xfrm>
            <a:off x="10523191" y="180459"/>
            <a:ext cx="1467068" cy="369332"/>
          </a:xfrm>
          <a:prstGeom prst="rect">
            <a:avLst/>
          </a:prstGeom>
        </p:spPr>
        <p:txBody>
          <a:bodyPr wrap="none">
            <a:spAutoFit/>
          </a:bodyPr>
          <a:lstStyle/>
          <a:p>
            <a:r>
              <a:rPr lang="en-CA" dirty="0" smtClean="0">
                <a:effectLst/>
                <a:latin typeface="Calibri" panose="020F0502020204030204" pitchFamily="34" charset="0"/>
                <a:ea typeface="Calibri" panose="020F0502020204030204" pitchFamily="34" charset="0"/>
                <a:cs typeface="Times New Roman" panose="02020603050405020304" pitchFamily="18" charset="0"/>
              </a:rPr>
              <a:t>14:30 – 15:00</a:t>
            </a:r>
            <a:endParaRPr lang="en-CA" dirty="0"/>
          </a:p>
        </p:txBody>
      </p:sp>
      <p:pic>
        <p:nvPicPr>
          <p:cNvPr id="5" name="Picture 4"/>
          <p:cNvPicPr>
            <a:picLocks noChangeAspect="1"/>
          </p:cNvPicPr>
          <p:nvPr/>
        </p:nvPicPr>
        <p:blipFill>
          <a:blip r:embed="rId2"/>
          <a:stretch>
            <a:fillRect/>
          </a:stretch>
        </p:blipFill>
        <p:spPr>
          <a:xfrm>
            <a:off x="4332799" y="3100388"/>
            <a:ext cx="3762375" cy="3076575"/>
          </a:xfrm>
          <a:prstGeom prst="rect">
            <a:avLst/>
          </a:prstGeom>
        </p:spPr>
      </p:pic>
    </p:spTree>
    <p:extLst>
      <p:ext uri="{BB962C8B-B14F-4D97-AF65-F5344CB8AC3E}">
        <p14:creationId xmlns:p14="http://schemas.microsoft.com/office/powerpoint/2010/main" val="532642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gRSShopper</a:t>
            </a:r>
            <a:endParaRPr lang="en-US" dirty="0"/>
          </a:p>
        </p:txBody>
      </p:sp>
      <p:pic>
        <p:nvPicPr>
          <p:cNvPr id="5" name="Content Placeholder 4"/>
          <p:cNvPicPr>
            <a:picLocks noGrp="1" noChangeAspect="1"/>
          </p:cNvPicPr>
          <p:nvPr>
            <p:ph idx="1"/>
          </p:nvPr>
        </p:nvPicPr>
        <p:blipFill rotWithShape="1">
          <a:blip r:embed="rId2"/>
          <a:srcRect t="3160" b="18498"/>
          <a:stretch/>
        </p:blipFill>
        <p:spPr/>
      </p:pic>
      <p:sp>
        <p:nvSpPr>
          <p:cNvPr id="3" name="TextBox 2"/>
          <p:cNvSpPr txBox="1"/>
          <p:nvPr/>
        </p:nvSpPr>
        <p:spPr>
          <a:xfrm>
            <a:off x="6744072" y="6093296"/>
            <a:ext cx="3384376" cy="369332"/>
          </a:xfrm>
          <a:prstGeom prst="rect">
            <a:avLst/>
          </a:prstGeom>
          <a:noFill/>
        </p:spPr>
        <p:txBody>
          <a:bodyPr wrap="square" rtlCol="0">
            <a:spAutoFit/>
          </a:bodyPr>
          <a:lstStyle/>
          <a:p>
            <a:r>
              <a:rPr lang="fr-CA" dirty="0">
                <a:hlinkClick r:id="rId3"/>
              </a:rPr>
              <a:t>http://grsshopper.downes.ca</a:t>
            </a:r>
            <a:r>
              <a:rPr lang="fr-CA" dirty="0"/>
              <a:t> </a:t>
            </a:r>
            <a:endParaRPr lang="en-US" dirty="0"/>
          </a:p>
        </p:txBody>
      </p:sp>
    </p:spTree>
    <p:extLst>
      <p:ext uri="{BB962C8B-B14F-4D97-AF65-F5344CB8AC3E}">
        <p14:creationId xmlns:p14="http://schemas.microsoft.com/office/powerpoint/2010/main" val="1415004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anose="020F0502020204030204" pitchFamily="34" charset="0"/>
              </a:rPr>
              <a:t>Course Provider Perspective</a:t>
            </a:r>
          </a:p>
        </p:txBody>
      </p:sp>
      <p:sp>
        <p:nvSpPr>
          <p:cNvPr id="4" name="Rectangle 3"/>
          <p:cNvSpPr/>
          <p:nvPr/>
        </p:nvSpPr>
        <p:spPr>
          <a:xfrm>
            <a:off x="5181600" y="36576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Site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2133600"/>
            <a:ext cx="583474"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865" y="2869340"/>
            <a:ext cx="408312"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746" y="2904528"/>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539" y="2214125"/>
            <a:ext cx="532965"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0834" y="5413399"/>
            <a:ext cx="393700" cy="48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9347" y="4816200"/>
            <a:ext cx="4476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3438" y="4781518"/>
            <a:ext cx="428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9624" y="5358004"/>
            <a:ext cx="4762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miley Face 12"/>
          <p:cNvSpPr/>
          <p:nvPr/>
        </p:nvSpPr>
        <p:spPr>
          <a:xfrm>
            <a:off x="7543800" y="2115797"/>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Smiley Face 13"/>
          <p:cNvSpPr/>
          <p:nvPr/>
        </p:nvSpPr>
        <p:spPr>
          <a:xfrm>
            <a:off x="8382000" y="2145043"/>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Smiley Face 14"/>
          <p:cNvSpPr/>
          <p:nvPr/>
        </p:nvSpPr>
        <p:spPr>
          <a:xfrm>
            <a:off x="7852853" y="2971801"/>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Smiley Face 15"/>
          <p:cNvSpPr/>
          <p:nvPr/>
        </p:nvSpPr>
        <p:spPr>
          <a:xfrm>
            <a:off x="8763000" y="286934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0" name="Straight Arrow Connector 9"/>
          <p:cNvCxnSpPr/>
          <p:nvPr/>
        </p:nvCxnSpPr>
        <p:spPr>
          <a:xfrm flipV="1">
            <a:off x="3962400" y="4114800"/>
            <a:ext cx="1143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38600" y="2971801"/>
            <a:ext cx="990600" cy="515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943600" y="2869340"/>
            <a:ext cx="1600200" cy="712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3482" y="4391191"/>
            <a:ext cx="485775" cy="51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https://encrypted-tbn2.google.com/images?q=tbn:ANd9GcTua-Kkq1RAYUSwbbL7C47_MEy3jQ-gxmSkWd70OZRLvx2Tcx3E8w"/>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4000" y="455727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oogle.com/images?q=tbn:ANd9GcQPlT7jx69pZpJtGXhNAF2MB6YnNQXUmQC8KBAsOKbMdsw8uaDrV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41313" y="5089009"/>
            <a:ext cx="502586" cy="50258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8763000" y="3810000"/>
            <a:ext cx="132472"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467600" y="4953001"/>
            <a:ext cx="762000" cy="206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715000" y="4343401"/>
            <a:ext cx="533400" cy="816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60" name="Picture 12" descr="https://encrypted-tbn0.google.com/images?q=tbn:ANd9GcQ93z2g8LHIIid5yDD_Ppq-xh114y5t_dWCy79CTOlrrxEBgJMTr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525137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3.google.com/images?q=tbn:ANd9GcQkPH6J4Wkvt_ZajEE7J7CDLPlYtvlL1chaTp6R0Wq0AaMwOZD_2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640857" flipV="1">
            <a:off x="4234896" y="3240060"/>
            <a:ext cx="241934" cy="16099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321456" y="2223009"/>
            <a:ext cx="923138" cy="646331"/>
          </a:xfrm>
          <a:prstGeom prst="rect">
            <a:avLst/>
          </a:prstGeom>
        </p:spPr>
        <p:txBody>
          <a:bodyPr wrap="none">
            <a:spAutoFit/>
          </a:bodyPr>
          <a:lstStyle/>
          <a:p>
            <a:r>
              <a:rPr lang="en-US" dirty="0"/>
              <a:t>Student</a:t>
            </a:r>
          </a:p>
          <a:p>
            <a:r>
              <a:rPr lang="en-US" dirty="0"/>
              <a:t>content</a:t>
            </a:r>
          </a:p>
        </p:txBody>
      </p:sp>
      <p:sp>
        <p:nvSpPr>
          <p:cNvPr id="26" name="Rectangle 25"/>
          <p:cNvSpPr/>
          <p:nvPr/>
        </p:nvSpPr>
        <p:spPr>
          <a:xfrm>
            <a:off x="4079609" y="5098130"/>
            <a:ext cx="908582" cy="646331"/>
          </a:xfrm>
          <a:prstGeom prst="rect">
            <a:avLst/>
          </a:prstGeom>
        </p:spPr>
        <p:txBody>
          <a:bodyPr wrap="none">
            <a:spAutoFit/>
          </a:bodyPr>
          <a:lstStyle/>
          <a:p>
            <a:r>
              <a:rPr lang="en-US" dirty="0"/>
              <a:t>Course</a:t>
            </a:r>
          </a:p>
          <a:p>
            <a:r>
              <a:rPr lang="en-US" dirty="0"/>
              <a:t>content</a:t>
            </a:r>
          </a:p>
        </p:txBody>
      </p:sp>
      <p:sp>
        <p:nvSpPr>
          <p:cNvPr id="27" name="Rectangle 26"/>
          <p:cNvSpPr/>
          <p:nvPr/>
        </p:nvSpPr>
        <p:spPr>
          <a:xfrm>
            <a:off x="9032980" y="1930511"/>
            <a:ext cx="1212640" cy="646331"/>
          </a:xfrm>
          <a:prstGeom prst="rect">
            <a:avLst/>
          </a:prstGeom>
        </p:spPr>
        <p:txBody>
          <a:bodyPr wrap="none">
            <a:spAutoFit/>
          </a:bodyPr>
          <a:lstStyle/>
          <a:p>
            <a:r>
              <a:rPr lang="en-US" dirty="0"/>
              <a:t>Subscribed</a:t>
            </a:r>
          </a:p>
          <a:p>
            <a:r>
              <a:rPr lang="en-US" dirty="0"/>
              <a:t>students</a:t>
            </a:r>
          </a:p>
        </p:txBody>
      </p:sp>
      <p:pic>
        <p:nvPicPr>
          <p:cNvPr id="2063"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82294" y="3038852"/>
            <a:ext cx="381000" cy="17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9050397" y="5577080"/>
            <a:ext cx="1284514" cy="646331"/>
          </a:xfrm>
          <a:prstGeom prst="rect">
            <a:avLst/>
          </a:prstGeom>
        </p:spPr>
        <p:txBody>
          <a:bodyPr wrap="square">
            <a:spAutoFit/>
          </a:bodyPr>
          <a:lstStyle/>
          <a:p>
            <a:r>
              <a:rPr lang="en-US" dirty="0"/>
              <a:t>Live online events</a:t>
            </a:r>
          </a:p>
        </p:txBody>
      </p:sp>
      <p:sp>
        <p:nvSpPr>
          <p:cNvPr id="29" name="Rectangle 28"/>
          <p:cNvSpPr/>
          <p:nvPr/>
        </p:nvSpPr>
        <p:spPr>
          <a:xfrm>
            <a:off x="6107612" y="5900244"/>
            <a:ext cx="1740989" cy="369332"/>
          </a:xfrm>
          <a:prstGeom prst="rect">
            <a:avLst/>
          </a:prstGeom>
        </p:spPr>
        <p:txBody>
          <a:bodyPr wrap="none">
            <a:spAutoFit/>
          </a:bodyPr>
          <a:lstStyle/>
          <a:p>
            <a:r>
              <a:rPr lang="en-US" dirty="0"/>
              <a:t>Event recordings</a:t>
            </a:r>
          </a:p>
        </p:txBody>
      </p:sp>
      <p:pic>
        <p:nvPicPr>
          <p:cNvPr id="2065" name="Picture 17" descr="https://encrypted-tbn0.google.com/images?q=tbn:ANd9GcRZ1QhYm2YJoioMLdE8LPeZSsD9vD-cKtSlYVbmvNd46YoizwTx"/>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67185" y="438139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63295" y="3315592"/>
            <a:ext cx="257175" cy="18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7" descr="https://encrypted-tbn0.google.com/images?q=tbn:ANd9GcRZ1QhYm2YJoioMLdE8LPeZSsD9vD-cKtSlYVbmvNd46YoizwTx"/>
          <p:cNvPicPr>
            <a:picLocks noGrp="1" noChangeAspect="1" noChangeArrowheads="1"/>
          </p:cNvPicPr>
          <p:nvPr>
            <p:ph idx="1"/>
          </p:nvPr>
        </p:nvPicPr>
        <p:blipFill>
          <a:blip r:embed="rId18" cstate="print">
            <a:extLst>
              <a:ext uri="{28A0092B-C50C-407E-A947-70E740481C1C}">
                <a14:useLocalDpi xmlns:a14="http://schemas.microsoft.com/office/drawing/2010/main" val="0"/>
              </a:ext>
            </a:extLst>
          </a:blip>
          <a:srcRect/>
          <a:stretch>
            <a:fillRect/>
          </a:stretch>
        </p:blipFill>
        <p:spPr bwMode="auto">
          <a:xfrm>
            <a:off x="5541970" y="4523585"/>
            <a:ext cx="249230" cy="24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956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Student’s Perspective</a:t>
            </a:r>
          </a:p>
        </p:txBody>
      </p:sp>
      <p:sp>
        <p:nvSpPr>
          <p:cNvPr id="4" name="Smiley Face 3"/>
          <p:cNvSpPr/>
          <p:nvPr/>
        </p:nvSpPr>
        <p:spPr>
          <a:xfrm>
            <a:off x="5787390" y="2827709"/>
            <a:ext cx="6858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6816090" y="1989509"/>
            <a:ext cx="457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Site</a:t>
            </a:r>
          </a:p>
        </p:txBody>
      </p:sp>
      <p:sp>
        <p:nvSpPr>
          <p:cNvPr id="7" name="Smiley Face 6"/>
          <p:cNvSpPr/>
          <p:nvPr/>
        </p:nvSpPr>
        <p:spPr>
          <a:xfrm>
            <a:off x="4301490" y="2751511"/>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4301490" y="4123112"/>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Smiley Face 8"/>
          <p:cNvSpPr/>
          <p:nvPr/>
        </p:nvSpPr>
        <p:spPr>
          <a:xfrm>
            <a:off x="5070440" y="1797985"/>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5273040" y="4732712"/>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6842216" y="4625969"/>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Smiley Face 11"/>
          <p:cNvSpPr/>
          <p:nvPr/>
        </p:nvSpPr>
        <p:spPr>
          <a:xfrm>
            <a:off x="7201194" y="3139041"/>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4" name="Straight Arrow Connector 13"/>
          <p:cNvCxnSpPr/>
          <p:nvPr/>
        </p:nvCxnSpPr>
        <p:spPr>
          <a:xfrm flipH="1" flipV="1">
            <a:off x="5455545" y="2313903"/>
            <a:ext cx="331846" cy="437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73190" y="2446709"/>
            <a:ext cx="28575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16066" y="3396998"/>
            <a:ext cx="428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58890" y="3818312"/>
            <a:ext cx="483326" cy="807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621469" y="3894512"/>
            <a:ext cx="223073" cy="731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758690" y="3513509"/>
            <a:ext cx="899454"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815840" y="3009472"/>
            <a:ext cx="842304" cy="129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787640" y="3397000"/>
            <a:ext cx="514350" cy="116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559040" y="1989512"/>
            <a:ext cx="628650" cy="66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273290" y="1379909"/>
            <a:ext cx="40005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393746" y="5037509"/>
            <a:ext cx="565344"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729990" y="4732709"/>
            <a:ext cx="51435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615690" y="4351709"/>
            <a:ext cx="514350" cy="29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729990" y="2751509"/>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603" y="3246809"/>
            <a:ext cx="45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297" y="2334586"/>
            <a:ext cx="437606"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73" y="1913309"/>
            <a:ext cx="40774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781" y="4990671"/>
            <a:ext cx="399724"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297" y="4199311"/>
            <a:ext cx="306234"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115" y="1075112"/>
            <a:ext cx="361950" cy="51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5010822"/>
            <a:ext cx="3619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286000" y="5715001"/>
            <a:ext cx="7086600" cy="461665"/>
          </a:xfrm>
          <a:prstGeom prst="rect">
            <a:avLst/>
          </a:prstGeom>
          <a:noFill/>
        </p:spPr>
        <p:txBody>
          <a:bodyPr wrap="square" rtlCol="0">
            <a:spAutoFit/>
          </a:bodyPr>
          <a:lstStyle/>
          <a:p>
            <a:r>
              <a:rPr lang="en-US" sz="2400" dirty="0"/>
              <a:t>A range of different resources and services</a:t>
            </a:r>
          </a:p>
        </p:txBody>
      </p:sp>
    </p:spTree>
    <p:extLst>
      <p:ext uri="{BB962C8B-B14F-4D97-AF65-F5344CB8AC3E}">
        <p14:creationId xmlns:p14="http://schemas.microsoft.com/office/powerpoint/2010/main" val="2895776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35" y="983244"/>
            <a:ext cx="8382000" cy="653163"/>
          </a:xfrm>
        </p:spPr>
        <p:txBody>
          <a:bodyPr>
            <a:noAutofit/>
          </a:bodyPr>
          <a:lstStyle/>
          <a:p>
            <a:r>
              <a:rPr lang="en-CA" sz="3600" dirty="0">
                <a:latin typeface="Calibri" panose="020F0502020204030204" pitchFamily="34" charset="0"/>
              </a:rPr>
              <a:t>The design is based on putting the learner at the centre</a:t>
            </a:r>
          </a:p>
        </p:txBody>
      </p:sp>
      <p:sp>
        <p:nvSpPr>
          <p:cNvPr id="5" name="Rectangle 4"/>
          <p:cNvSpPr/>
          <p:nvPr/>
        </p:nvSpPr>
        <p:spPr>
          <a:xfrm>
            <a:off x="2317339" y="5398222"/>
            <a:ext cx="6293839" cy="923330"/>
          </a:xfrm>
          <a:prstGeom prst="rect">
            <a:avLst/>
          </a:prstGeom>
        </p:spPr>
        <p:txBody>
          <a:bodyPr wrap="none">
            <a:spAutoFit/>
          </a:bodyPr>
          <a:lstStyle/>
          <a:p>
            <a:r>
              <a:rPr lang="en-CA" dirty="0"/>
              <a:t>Scott Wilson (left), Tim Hand (right)  </a:t>
            </a:r>
          </a:p>
          <a:p>
            <a:r>
              <a:rPr lang="en-CA" dirty="0">
                <a:hlinkClick r:id="rId3"/>
              </a:rPr>
              <a:t>https://www.google.com/search?q=ple+diagrams</a:t>
            </a:r>
            <a:endParaRPr lang="en-CA" dirty="0"/>
          </a:p>
          <a:p>
            <a:r>
              <a:rPr lang="en-CA" dirty="0">
                <a:hlinkClick r:id="rId4"/>
              </a:rPr>
              <a:t>http://www.edtechpost.ca/ple_diagrams/index.php/mind-map-3</a:t>
            </a:r>
            <a:endParaRPr lang="en-CA" dirty="0"/>
          </a:p>
        </p:txBody>
      </p:sp>
      <p:pic>
        <p:nvPicPr>
          <p:cNvPr id="3074" name="Picture 2" descr="http://cogdogblog.com/wp-content/uploads/2010/09/future-vl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00125" y="1938528"/>
            <a:ext cx="4731385" cy="34596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dtechpost.ca/ple_diagrams/var/albums/mind-map-3.jpg?m=135561577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42435" y="1938529"/>
            <a:ext cx="4191000" cy="345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32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00049" y="546626"/>
            <a:ext cx="10887075" cy="4351338"/>
          </a:xfrm>
        </p:spPr>
        <p:txBody>
          <a:bodyPr>
            <a:normAutofit/>
          </a:bodyPr>
          <a:lstStyle/>
          <a:p>
            <a:pPr marL="0" indent="0">
              <a:buNone/>
            </a:pPr>
            <a:r>
              <a:rPr lang="en-CA" altLang="en-US" sz="4000" dirty="0">
                <a:latin typeface="+mj-lt"/>
              </a:rPr>
              <a:t>LPSS is Built Around the Personal Learning Record</a:t>
            </a:r>
          </a:p>
        </p:txBody>
      </p:sp>
      <p:pic>
        <p:nvPicPr>
          <p:cNvPr id="10" name="Picture 2" descr="http://www.youthunitedpress.com/wp-content/uploads/2014/01/network-graph-121_14_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22" y="3218434"/>
            <a:ext cx="1104735" cy="8188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00399" y="4037316"/>
            <a:ext cx="576064" cy="369332"/>
          </a:xfrm>
          <a:prstGeom prst="rect">
            <a:avLst/>
          </a:prstGeom>
          <a:noFill/>
        </p:spPr>
        <p:txBody>
          <a:bodyPr wrap="square" rtlCol="0">
            <a:spAutoFit/>
          </a:bodyPr>
          <a:lstStyle/>
          <a:p>
            <a:r>
              <a:rPr lang="en-CA" dirty="0"/>
              <a:t>Me</a:t>
            </a:r>
          </a:p>
        </p:txBody>
      </p:sp>
      <p:sp>
        <p:nvSpPr>
          <p:cNvPr id="12" name="TextBox 11"/>
          <p:cNvSpPr txBox="1"/>
          <p:nvPr/>
        </p:nvSpPr>
        <p:spPr>
          <a:xfrm>
            <a:off x="1314450" y="4382489"/>
            <a:ext cx="3287474" cy="1415772"/>
          </a:xfrm>
          <a:prstGeom prst="rect">
            <a:avLst/>
          </a:prstGeom>
          <a:noFill/>
        </p:spPr>
        <p:txBody>
          <a:bodyPr wrap="square" rtlCol="0">
            <a:spAutoFit/>
          </a:bodyPr>
          <a:lstStyle/>
          <a:p>
            <a:r>
              <a:rPr lang="en-CA" sz="3200" dirty="0"/>
              <a:t>Personal Library</a:t>
            </a:r>
          </a:p>
          <a:p>
            <a:pPr marL="285750" indent="-285750">
              <a:buFont typeface="Arial" panose="020B0604020202020204" pitchFamily="34" charset="0"/>
              <a:buChar char="•"/>
            </a:pPr>
            <a:r>
              <a:rPr lang="en-CA" dirty="0"/>
              <a:t>Pictures</a:t>
            </a:r>
          </a:p>
          <a:p>
            <a:pPr marL="285750" indent="-285750">
              <a:buFont typeface="Arial" panose="020B0604020202020204" pitchFamily="34" charset="0"/>
              <a:buChar char="•"/>
            </a:pPr>
            <a:r>
              <a:rPr lang="en-CA" dirty="0"/>
              <a:t>Books</a:t>
            </a:r>
          </a:p>
          <a:p>
            <a:pPr marL="285750" indent="-285750">
              <a:buFont typeface="Arial" panose="020B0604020202020204" pitchFamily="34" charset="0"/>
              <a:buChar char="•"/>
            </a:pPr>
            <a:r>
              <a:rPr lang="en-CA" dirty="0"/>
              <a:t>Movies</a:t>
            </a:r>
          </a:p>
        </p:txBody>
      </p:sp>
      <p:sp>
        <p:nvSpPr>
          <p:cNvPr id="13" name="TextBox 12"/>
          <p:cNvSpPr txBox="1"/>
          <p:nvPr/>
        </p:nvSpPr>
        <p:spPr>
          <a:xfrm>
            <a:off x="1000126" y="2087381"/>
            <a:ext cx="4018030" cy="1238801"/>
          </a:xfrm>
          <a:prstGeom prst="rect">
            <a:avLst/>
          </a:prstGeom>
          <a:noFill/>
        </p:spPr>
        <p:txBody>
          <a:bodyPr wrap="square" rtlCol="0">
            <a:spAutoFit/>
          </a:bodyPr>
          <a:lstStyle/>
          <a:p>
            <a:r>
              <a:rPr lang="en-CA" sz="3200" dirty="0"/>
              <a:t>        Stuff Goes Out</a:t>
            </a:r>
          </a:p>
          <a:p>
            <a:endParaRPr lang="en-CA" sz="1050" dirty="0"/>
          </a:p>
          <a:p>
            <a:r>
              <a:rPr lang="en-CA" sz="3200" dirty="0"/>
              <a:t>Stuff Comes In</a:t>
            </a:r>
          </a:p>
        </p:txBody>
      </p:sp>
      <p:sp>
        <p:nvSpPr>
          <p:cNvPr id="14" name="TextBox 13"/>
          <p:cNvSpPr txBox="1"/>
          <p:nvPr/>
        </p:nvSpPr>
        <p:spPr>
          <a:xfrm>
            <a:off x="7768486" y="1955003"/>
            <a:ext cx="3981966" cy="1754326"/>
          </a:xfrm>
          <a:prstGeom prst="rect">
            <a:avLst/>
          </a:prstGeom>
          <a:noFill/>
        </p:spPr>
        <p:txBody>
          <a:bodyPr wrap="square" rtlCol="0">
            <a:spAutoFit/>
          </a:bodyPr>
          <a:lstStyle/>
          <a:p>
            <a:r>
              <a:rPr lang="en-CA" sz="3600" dirty="0"/>
              <a:t>Learning Activities</a:t>
            </a:r>
          </a:p>
          <a:p>
            <a:pPr marL="285750" indent="-285750">
              <a:buFont typeface="Arial" panose="020B0604020202020204" pitchFamily="34" charset="0"/>
              <a:buChar char="•"/>
            </a:pPr>
            <a:r>
              <a:rPr lang="en-CA" sz="2400" dirty="0"/>
              <a:t>I read and watch stuff</a:t>
            </a:r>
          </a:p>
          <a:p>
            <a:pPr marL="285750" indent="-285750">
              <a:buFont typeface="Arial" panose="020B0604020202020204" pitchFamily="34" charset="0"/>
              <a:buChar char="•"/>
            </a:pPr>
            <a:r>
              <a:rPr lang="en-CA" sz="2400" dirty="0"/>
              <a:t>I play with toys</a:t>
            </a:r>
          </a:p>
          <a:p>
            <a:pPr marL="285750" indent="-285750">
              <a:buFont typeface="Arial" panose="020B0604020202020204" pitchFamily="34" charset="0"/>
              <a:buChar char="•"/>
            </a:pPr>
            <a:r>
              <a:rPr lang="en-CA" sz="2400" dirty="0"/>
              <a:t>I make stuff</a:t>
            </a:r>
          </a:p>
        </p:txBody>
      </p:sp>
      <p:sp>
        <p:nvSpPr>
          <p:cNvPr id="15" name="TextBox 14"/>
          <p:cNvSpPr txBox="1"/>
          <p:nvPr/>
        </p:nvSpPr>
        <p:spPr>
          <a:xfrm>
            <a:off x="7779442" y="4602640"/>
            <a:ext cx="1800200" cy="1569660"/>
          </a:xfrm>
          <a:prstGeom prst="rect">
            <a:avLst/>
          </a:prstGeom>
          <a:noFill/>
        </p:spPr>
        <p:txBody>
          <a:bodyPr wrap="square" rtlCol="0">
            <a:spAutoFit/>
          </a:bodyPr>
          <a:lstStyle/>
          <a:p>
            <a:r>
              <a:rPr lang="en-CA" sz="3200" dirty="0"/>
              <a:t>Learning Analytics Services</a:t>
            </a:r>
          </a:p>
        </p:txBody>
      </p:sp>
      <p:cxnSp>
        <p:nvCxnSpPr>
          <p:cNvPr id="16" name="Straight Arrow Connector 15"/>
          <p:cNvCxnSpPr/>
          <p:nvPr/>
        </p:nvCxnSpPr>
        <p:spPr>
          <a:xfrm>
            <a:off x="4079776" y="2773264"/>
            <a:ext cx="1224136"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56472" y="2406874"/>
            <a:ext cx="1224136" cy="600164"/>
          </a:xfrm>
          <a:prstGeom prst="rect">
            <a:avLst/>
          </a:prstGeom>
          <a:noFill/>
        </p:spPr>
        <p:txBody>
          <a:bodyPr wrap="square" rtlCol="0">
            <a:spAutoFit/>
          </a:bodyPr>
          <a:lstStyle/>
          <a:p>
            <a:r>
              <a:rPr lang="en-CA" sz="1100" dirty="0"/>
              <a:t>Things, Properties, Relations</a:t>
            </a:r>
          </a:p>
        </p:txBody>
      </p:sp>
      <p:cxnSp>
        <p:nvCxnSpPr>
          <p:cNvPr id="18" name="Straight Arrow Connector 17"/>
          <p:cNvCxnSpPr/>
          <p:nvPr/>
        </p:nvCxnSpPr>
        <p:spPr>
          <a:xfrm flipH="1">
            <a:off x="3863752" y="3461902"/>
            <a:ext cx="792088" cy="797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03031" y="3627876"/>
            <a:ext cx="1548286" cy="276999"/>
          </a:xfrm>
          <a:prstGeom prst="rect">
            <a:avLst/>
          </a:prstGeom>
          <a:noFill/>
        </p:spPr>
        <p:txBody>
          <a:bodyPr wrap="square" rtlCol="0">
            <a:spAutoFit/>
          </a:bodyPr>
          <a:lstStyle/>
          <a:p>
            <a:r>
              <a:rPr lang="en-CA" sz="1200" dirty="0"/>
              <a:t>Big stuff goes here</a:t>
            </a:r>
          </a:p>
        </p:txBody>
      </p:sp>
      <p:cxnSp>
        <p:nvCxnSpPr>
          <p:cNvPr id="20" name="Straight Arrow Connector 19"/>
          <p:cNvCxnSpPr/>
          <p:nvPr/>
        </p:nvCxnSpPr>
        <p:spPr>
          <a:xfrm>
            <a:off x="6672066" y="3860408"/>
            <a:ext cx="1022259" cy="698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13694" y="4032874"/>
            <a:ext cx="1224136" cy="246221"/>
          </a:xfrm>
          <a:prstGeom prst="rect">
            <a:avLst/>
          </a:prstGeom>
          <a:noFill/>
        </p:spPr>
        <p:txBody>
          <a:bodyPr wrap="square" rtlCol="0">
            <a:spAutoFit/>
          </a:bodyPr>
          <a:lstStyle/>
          <a:p>
            <a:r>
              <a:rPr lang="en-CA" sz="1000" dirty="0"/>
              <a:t>Questions</a:t>
            </a:r>
          </a:p>
        </p:txBody>
      </p:sp>
      <p:cxnSp>
        <p:nvCxnSpPr>
          <p:cNvPr id="22" name="Straight Arrow Connector 21"/>
          <p:cNvCxnSpPr/>
          <p:nvPr/>
        </p:nvCxnSpPr>
        <p:spPr>
          <a:xfrm flipH="1" flipV="1">
            <a:off x="6480657" y="4171372"/>
            <a:ext cx="1055505" cy="726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17981" y="4563919"/>
            <a:ext cx="1224136" cy="246221"/>
          </a:xfrm>
          <a:prstGeom prst="rect">
            <a:avLst/>
          </a:prstGeom>
          <a:noFill/>
        </p:spPr>
        <p:txBody>
          <a:bodyPr wrap="square" rtlCol="0">
            <a:spAutoFit/>
          </a:bodyPr>
          <a:lstStyle/>
          <a:p>
            <a:r>
              <a:rPr lang="en-CA" sz="1000" dirty="0"/>
              <a:t>Answers</a:t>
            </a:r>
          </a:p>
        </p:txBody>
      </p:sp>
      <p:cxnSp>
        <p:nvCxnSpPr>
          <p:cNvPr id="24" name="Straight Arrow Connector 23"/>
          <p:cNvCxnSpPr/>
          <p:nvPr/>
        </p:nvCxnSpPr>
        <p:spPr>
          <a:xfrm flipV="1">
            <a:off x="4079776" y="3904874"/>
            <a:ext cx="1224136" cy="659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938374" y="2726115"/>
            <a:ext cx="0" cy="385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043098" y="2564905"/>
            <a:ext cx="1372900" cy="99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545499" y="2305678"/>
            <a:ext cx="1262471" cy="358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176465" y="2773265"/>
            <a:ext cx="1037231" cy="338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545496" y="3461900"/>
            <a:ext cx="631236" cy="304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71125" y="2960872"/>
            <a:ext cx="1224136" cy="523220"/>
          </a:xfrm>
          <a:prstGeom prst="rect">
            <a:avLst/>
          </a:prstGeom>
          <a:noFill/>
        </p:spPr>
        <p:txBody>
          <a:bodyPr wrap="square" rtlCol="0">
            <a:spAutoFit/>
          </a:bodyPr>
          <a:lstStyle/>
          <a:p>
            <a:r>
              <a:rPr lang="en-CA" sz="1400" dirty="0"/>
              <a:t>Things I did</a:t>
            </a:r>
          </a:p>
          <a:p>
            <a:r>
              <a:rPr lang="en-CA" sz="1400" dirty="0"/>
              <a:t>Stuff I make</a:t>
            </a:r>
          </a:p>
        </p:txBody>
      </p:sp>
    </p:spTree>
    <p:extLst>
      <p:ext uri="{BB962C8B-B14F-4D97-AF65-F5344CB8AC3E}">
        <p14:creationId xmlns:p14="http://schemas.microsoft.com/office/powerpoint/2010/main" val="3353876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Personal </a:t>
            </a:r>
            <a:r>
              <a:rPr lang="en-CA" dirty="0"/>
              <a:t>L</a:t>
            </a:r>
            <a:r>
              <a:rPr lang="en-CA" dirty="0" smtClean="0"/>
              <a:t>earning Record</a:t>
            </a:r>
            <a:endParaRPr lang="en-CA" dirty="0"/>
          </a:p>
        </p:txBody>
      </p:sp>
      <p:sp>
        <p:nvSpPr>
          <p:cNvPr id="4" name="Oval 3"/>
          <p:cNvSpPr/>
          <p:nvPr/>
        </p:nvSpPr>
        <p:spPr>
          <a:xfrm>
            <a:off x="4787900" y="4533900"/>
            <a:ext cx="30099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flipH="1" flipV="1">
            <a:off x="3664878" y="3549651"/>
            <a:ext cx="1562100" cy="123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0"/>
          </p:cNvCxnSpPr>
          <p:nvPr/>
        </p:nvCxnSpPr>
        <p:spPr>
          <a:xfrm flipH="1" flipV="1">
            <a:off x="5930900" y="2540000"/>
            <a:ext cx="361950" cy="199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228156" y="4268003"/>
            <a:ext cx="353745" cy="43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13878" y="2905341"/>
            <a:ext cx="3302000" cy="523220"/>
          </a:xfrm>
          <a:prstGeom prst="rect">
            <a:avLst/>
          </a:prstGeom>
          <a:noFill/>
        </p:spPr>
        <p:txBody>
          <a:bodyPr wrap="square" rtlCol="0">
            <a:spAutoFit/>
          </a:bodyPr>
          <a:lstStyle/>
          <a:p>
            <a:r>
              <a:rPr lang="en-CA" sz="2800" dirty="0">
                <a:solidFill>
                  <a:srgbClr val="C00000"/>
                </a:solidFill>
              </a:rPr>
              <a:t>Activity Record - LRS</a:t>
            </a:r>
          </a:p>
        </p:txBody>
      </p:sp>
      <p:sp>
        <p:nvSpPr>
          <p:cNvPr id="12" name="TextBox 11"/>
          <p:cNvSpPr txBox="1"/>
          <p:nvPr/>
        </p:nvSpPr>
        <p:spPr>
          <a:xfrm>
            <a:off x="4127500" y="1816101"/>
            <a:ext cx="4000500" cy="954107"/>
          </a:xfrm>
          <a:prstGeom prst="rect">
            <a:avLst/>
          </a:prstGeom>
          <a:noFill/>
        </p:spPr>
        <p:txBody>
          <a:bodyPr wrap="square" rtlCol="0">
            <a:spAutoFit/>
          </a:bodyPr>
          <a:lstStyle/>
          <a:p>
            <a:r>
              <a:rPr lang="en-CA" sz="2800" dirty="0">
                <a:solidFill>
                  <a:schemeClr val="accent5">
                    <a:lumMod val="75000"/>
                  </a:schemeClr>
                </a:solidFill>
              </a:rPr>
              <a:t>Portfolio, artifacts and evidence</a:t>
            </a:r>
          </a:p>
        </p:txBody>
      </p:sp>
      <p:sp>
        <p:nvSpPr>
          <p:cNvPr id="14" name="TextBox 13"/>
          <p:cNvSpPr txBox="1"/>
          <p:nvPr/>
        </p:nvSpPr>
        <p:spPr>
          <a:xfrm>
            <a:off x="6908800" y="2698056"/>
            <a:ext cx="3175000" cy="1384995"/>
          </a:xfrm>
          <a:prstGeom prst="rect">
            <a:avLst/>
          </a:prstGeom>
          <a:noFill/>
        </p:spPr>
        <p:txBody>
          <a:bodyPr wrap="square" rtlCol="0">
            <a:spAutoFit/>
          </a:bodyPr>
          <a:lstStyle/>
          <a:p>
            <a:r>
              <a:rPr lang="en-CA" sz="2800" dirty="0">
                <a:solidFill>
                  <a:schemeClr val="accent6">
                    <a:lumMod val="75000"/>
                  </a:schemeClr>
                </a:solidFill>
              </a:rPr>
              <a:t>Badges, certificates, credentials, competencies</a:t>
            </a:r>
          </a:p>
        </p:txBody>
      </p:sp>
      <p:cxnSp>
        <p:nvCxnSpPr>
          <p:cNvPr id="17" name="Straight Arrow Connector 16"/>
          <p:cNvCxnSpPr/>
          <p:nvPr/>
        </p:nvCxnSpPr>
        <p:spPr>
          <a:xfrm flipV="1">
            <a:off x="7581900" y="1491786"/>
            <a:ext cx="1333500" cy="46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69400" y="1168620"/>
            <a:ext cx="1498600" cy="584775"/>
          </a:xfrm>
          <a:prstGeom prst="rect">
            <a:avLst/>
          </a:prstGeom>
          <a:noFill/>
        </p:spPr>
        <p:txBody>
          <a:bodyPr wrap="square" rtlCol="0">
            <a:spAutoFit/>
          </a:bodyPr>
          <a:lstStyle/>
          <a:p>
            <a:r>
              <a:rPr lang="en-CA" sz="3200" dirty="0"/>
              <a:t>OERs</a:t>
            </a:r>
            <a:endParaRPr lang="en-CA" dirty="0"/>
          </a:p>
        </p:txBody>
      </p:sp>
      <p:sp>
        <p:nvSpPr>
          <p:cNvPr id="19" name="TextBox 18"/>
          <p:cNvSpPr txBox="1"/>
          <p:nvPr/>
        </p:nvSpPr>
        <p:spPr>
          <a:xfrm>
            <a:off x="5798478" y="4896535"/>
            <a:ext cx="1783422" cy="646331"/>
          </a:xfrm>
          <a:prstGeom prst="rect">
            <a:avLst/>
          </a:prstGeom>
          <a:noFill/>
        </p:spPr>
        <p:txBody>
          <a:bodyPr wrap="square" rtlCol="0">
            <a:spAutoFit/>
          </a:bodyPr>
          <a:lstStyle/>
          <a:p>
            <a:r>
              <a:rPr lang="en-CA" sz="3600" dirty="0"/>
              <a:t>PLR</a:t>
            </a:r>
            <a:endParaRPr lang="en-CA" dirty="0"/>
          </a:p>
        </p:txBody>
      </p:sp>
    </p:spTree>
    <p:extLst>
      <p:ext uri="{BB962C8B-B14F-4D97-AF65-F5344CB8AC3E}">
        <p14:creationId xmlns:p14="http://schemas.microsoft.com/office/powerpoint/2010/main" val="25396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pPr marL="0" indent="0">
              <a:buNone/>
            </a:pPr>
            <a:r>
              <a:rPr lang="en-CA" dirty="0" smtClean="0"/>
              <a:t>Agenda</a:t>
            </a:r>
          </a:p>
          <a:p>
            <a:pPr marL="0" indent="0">
              <a:buNone/>
            </a:pPr>
            <a:r>
              <a:rPr lang="en-CA" dirty="0" smtClean="0"/>
              <a:t>10:00 – 10:30	Introductions / Overview of the Concept of PLEs</a:t>
            </a:r>
          </a:p>
          <a:p>
            <a:pPr marL="0" indent="0">
              <a:buNone/>
            </a:pPr>
            <a:r>
              <a:rPr lang="en-CA" dirty="0" smtClean="0"/>
              <a:t>10:30 – 11:30	Why a personal learning environment? (Interactive exercise to identify the underlying value propositions)</a:t>
            </a:r>
          </a:p>
          <a:p>
            <a:pPr marL="0" indent="0">
              <a:buNone/>
            </a:pPr>
            <a:r>
              <a:rPr lang="en-CA" dirty="0" smtClean="0"/>
              <a:t>11:30 – 12:00	Break</a:t>
            </a:r>
          </a:p>
          <a:p>
            <a:pPr marL="0" indent="0">
              <a:buNone/>
            </a:pPr>
            <a:r>
              <a:rPr lang="en-CA" dirty="0" smtClean="0"/>
              <a:t>12:00 – 13:30	What is a PLE? Elements of a personal learning environment (interactive exercise to define major elements, e.g. resource network, personal learning record, learning assistant, analytics)</a:t>
            </a:r>
          </a:p>
          <a:p>
            <a:pPr marL="0" indent="0">
              <a:buNone/>
            </a:pPr>
            <a:r>
              <a:rPr lang="en-CA" dirty="0"/>
              <a:t>13:30 – 14:30	Lunch</a:t>
            </a:r>
          </a:p>
          <a:p>
            <a:pPr marL="0" indent="0">
              <a:buNone/>
            </a:pPr>
            <a:endParaRPr lang="en-CA" dirty="0" smtClean="0"/>
          </a:p>
          <a:p>
            <a:endParaRPr lang="en-CA" dirty="0"/>
          </a:p>
        </p:txBody>
      </p:sp>
    </p:spTree>
    <p:extLst>
      <p:ext uri="{BB962C8B-B14F-4D97-AF65-F5344CB8AC3E}">
        <p14:creationId xmlns:p14="http://schemas.microsoft.com/office/powerpoint/2010/main" val="53327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4813300" y="2827313"/>
            <a:ext cx="1689100" cy="25495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8172452" y="1832113"/>
            <a:ext cx="2238375" cy="41866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1854598" y="1758951"/>
            <a:ext cx="2051447" cy="48056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673997" y="1690689"/>
            <a:ext cx="1714500" cy="9144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RRN Aggregation and Storage</a:t>
            </a:r>
            <a:endParaRPr lang="en-CA" dirty="0"/>
          </a:p>
        </p:txBody>
      </p:sp>
      <p:cxnSp>
        <p:nvCxnSpPr>
          <p:cNvPr id="5" name="Elbow Connector 4"/>
          <p:cNvCxnSpPr/>
          <p:nvPr/>
        </p:nvCxnSpPr>
        <p:spPr>
          <a:xfrm>
            <a:off x="3352800" y="2476500"/>
            <a:ext cx="1435100" cy="9525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3454400" y="3340100"/>
            <a:ext cx="1270000" cy="3683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3352800" y="3911600"/>
            <a:ext cx="1346200" cy="279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3352800" y="4229100"/>
            <a:ext cx="1435100" cy="469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3352800" y="4508500"/>
            <a:ext cx="1435100" cy="8255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3352800" y="5422900"/>
            <a:ext cx="1346200" cy="5080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6502400" y="2324100"/>
            <a:ext cx="1435100" cy="1104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a:off x="6540500" y="3708400"/>
            <a:ext cx="1231900" cy="203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6502400" y="3048000"/>
            <a:ext cx="1435100" cy="863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6540500" y="4102100"/>
            <a:ext cx="1397000" cy="596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a:off x="6540500" y="4419600"/>
            <a:ext cx="1397000" cy="10033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62150" y="2144286"/>
            <a:ext cx="2127250" cy="4093428"/>
          </a:xfrm>
          <a:prstGeom prst="rect">
            <a:avLst/>
          </a:prstGeom>
          <a:noFill/>
        </p:spPr>
        <p:txBody>
          <a:bodyPr wrap="square" rtlCol="0">
            <a:spAutoFit/>
          </a:bodyPr>
          <a:lstStyle/>
          <a:p>
            <a:r>
              <a:rPr lang="en-CA" sz="2000" dirty="0"/>
              <a:t>Email</a:t>
            </a:r>
          </a:p>
          <a:p>
            <a:r>
              <a:rPr lang="en-CA" sz="2000" dirty="0"/>
              <a:t>RSS</a:t>
            </a:r>
          </a:p>
          <a:p>
            <a:r>
              <a:rPr lang="en-CA" sz="2000" dirty="0"/>
              <a:t>OAI</a:t>
            </a:r>
          </a:p>
          <a:p>
            <a:r>
              <a:rPr lang="en-CA" sz="2000" dirty="0" err="1"/>
              <a:t>Sharepoint</a:t>
            </a:r>
            <a:endParaRPr lang="en-CA" sz="2000" dirty="0"/>
          </a:p>
          <a:p>
            <a:r>
              <a:rPr lang="en-CA" sz="2000" dirty="0"/>
              <a:t>Facebook</a:t>
            </a:r>
          </a:p>
          <a:p>
            <a:r>
              <a:rPr lang="en-CA" sz="2000" dirty="0"/>
              <a:t>Twitter</a:t>
            </a:r>
          </a:p>
          <a:p>
            <a:r>
              <a:rPr lang="en-CA" sz="2000" dirty="0"/>
              <a:t>Monster</a:t>
            </a:r>
          </a:p>
          <a:p>
            <a:r>
              <a:rPr lang="en-CA" sz="2000" dirty="0"/>
              <a:t>Government</a:t>
            </a:r>
          </a:p>
          <a:p>
            <a:r>
              <a:rPr lang="en-CA" sz="2000" dirty="0"/>
              <a:t>Repositories</a:t>
            </a:r>
          </a:p>
          <a:p>
            <a:r>
              <a:rPr lang="en-CA" sz="2000" dirty="0"/>
              <a:t>Desire2Learn</a:t>
            </a:r>
          </a:p>
          <a:p>
            <a:r>
              <a:rPr lang="en-CA" sz="2000" dirty="0"/>
              <a:t>Coursera</a:t>
            </a:r>
          </a:p>
          <a:p>
            <a:r>
              <a:rPr lang="en-CA" sz="2000" dirty="0"/>
              <a:t>EdX</a:t>
            </a:r>
          </a:p>
          <a:p>
            <a:r>
              <a:rPr lang="en-CA" sz="2000" dirty="0" err="1"/>
              <a:t>etc</a:t>
            </a:r>
            <a:endParaRPr lang="en-CA" sz="2000" dirty="0"/>
          </a:p>
        </p:txBody>
      </p:sp>
      <p:sp>
        <p:nvSpPr>
          <p:cNvPr id="30" name="TextBox 29"/>
          <p:cNvSpPr txBox="1"/>
          <p:nvPr/>
        </p:nvSpPr>
        <p:spPr>
          <a:xfrm>
            <a:off x="5026025" y="3249881"/>
            <a:ext cx="1301750" cy="1323439"/>
          </a:xfrm>
          <a:prstGeom prst="rect">
            <a:avLst/>
          </a:prstGeom>
          <a:noFill/>
        </p:spPr>
        <p:txBody>
          <a:bodyPr wrap="square" rtlCol="0">
            <a:spAutoFit/>
          </a:bodyPr>
          <a:lstStyle/>
          <a:p>
            <a:r>
              <a:rPr lang="en-CA" sz="2000" dirty="0"/>
              <a:t>Parsing</a:t>
            </a:r>
          </a:p>
          <a:p>
            <a:r>
              <a:rPr lang="en-CA" sz="2000" dirty="0"/>
              <a:t>Scraping</a:t>
            </a:r>
          </a:p>
          <a:p>
            <a:r>
              <a:rPr lang="en-CA" sz="2000" dirty="0"/>
              <a:t>Analytics</a:t>
            </a:r>
          </a:p>
          <a:p>
            <a:r>
              <a:rPr lang="en-CA" sz="2000" dirty="0" err="1"/>
              <a:t>etc</a:t>
            </a:r>
            <a:endParaRPr lang="en-CA" sz="2000" dirty="0"/>
          </a:p>
        </p:txBody>
      </p:sp>
      <p:sp>
        <p:nvSpPr>
          <p:cNvPr id="31" name="TextBox 30"/>
          <p:cNvSpPr txBox="1"/>
          <p:nvPr/>
        </p:nvSpPr>
        <p:spPr>
          <a:xfrm>
            <a:off x="8277225" y="1837472"/>
            <a:ext cx="1981200" cy="4093428"/>
          </a:xfrm>
          <a:prstGeom prst="rect">
            <a:avLst/>
          </a:prstGeom>
          <a:noFill/>
        </p:spPr>
        <p:txBody>
          <a:bodyPr wrap="square" rtlCol="0">
            <a:spAutoFit/>
          </a:bodyPr>
          <a:lstStyle/>
          <a:p>
            <a:r>
              <a:rPr lang="en-CA" sz="2000" dirty="0"/>
              <a:t>Article</a:t>
            </a:r>
          </a:p>
          <a:p>
            <a:r>
              <a:rPr lang="en-CA" sz="2000" dirty="0"/>
              <a:t>Photograph</a:t>
            </a:r>
          </a:p>
          <a:p>
            <a:r>
              <a:rPr lang="en-CA" sz="2000" dirty="0"/>
              <a:t>Video</a:t>
            </a:r>
          </a:p>
          <a:p>
            <a:r>
              <a:rPr lang="en-CA" sz="2000" dirty="0"/>
              <a:t>Person</a:t>
            </a:r>
          </a:p>
          <a:p>
            <a:r>
              <a:rPr lang="en-CA" sz="2000" dirty="0"/>
              <a:t>Author</a:t>
            </a:r>
          </a:p>
          <a:p>
            <a:r>
              <a:rPr lang="en-CA" sz="2000" dirty="0"/>
              <a:t>Publisher</a:t>
            </a:r>
          </a:p>
          <a:p>
            <a:r>
              <a:rPr lang="en-CA" sz="2000" dirty="0"/>
              <a:t>Organization</a:t>
            </a:r>
          </a:p>
          <a:p>
            <a:r>
              <a:rPr lang="en-CA" sz="2000" dirty="0"/>
              <a:t>Job Opportunity</a:t>
            </a:r>
          </a:p>
          <a:p>
            <a:r>
              <a:rPr lang="en-CA" sz="2000" dirty="0"/>
              <a:t>Competency</a:t>
            </a:r>
          </a:p>
          <a:p>
            <a:r>
              <a:rPr lang="en-CA" sz="2000" dirty="0" err="1"/>
              <a:t>Cetrificate</a:t>
            </a:r>
            <a:endParaRPr lang="en-CA" sz="2000" dirty="0"/>
          </a:p>
          <a:p>
            <a:r>
              <a:rPr lang="en-CA" sz="2000" dirty="0"/>
              <a:t>Event</a:t>
            </a:r>
          </a:p>
          <a:p>
            <a:r>
              <a:rPr lang="en-CA" sz="2000" dirty="0"/>
              <a:t>Location / Place</a:t>
            </a:r>
          </a:p>
          <a:p>
            <a:r>
              <a:rPr lang="en-CA" sz="2000" dirty="0"/>
              <a:t>Time / Date</a:t>
            </a:r>
          </a:p>
        </p:txBody>
      </p:sp>
      <p:cxnSp>
        <p:nvCxnSpPr>
          <p:cNvPr id="33" name="Straight Arrow Connector 32"/>
          <p:cNvCxnSpPr/>
          <p:nvPr/>
        </p:nvCxnSpPr>
        <p:spPr>
          <a:xfrm>
            <a:off x="5676900" y="4699000"/>
            <a:ext cx="0" cy="123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58556" y="5972097"/>
            <a:ext cx="1501776" cy="461665"/>
          </a:xfrm>
          <a:prstGeom prst="rect">
            <a:avLst/>
          </a:prstGeom>
          <a:noFill/>
        </p:spPr>
        <p:txBody>
          <a:bodyPr wrap="square" rtlCol="0">
            <a:spAutoFit/>
          </a:bodyPr>
          <a:lstStyle/>
          <a:p>
            <a:r>
              <a:rPr lang="en-CA" sz="2400" dirty="0"/>
              <a:t>Storage</a:t>
            </a:r>
          </a:p>
        </p:txBody>
      </p:sp>
      <p:sp>
        <p:nvSpPr>
          <p:cNvPr id="36" name="Arc 35"/>
          <p:cNvSpPr/>
          <p:nvPr/>
        </p:nvSpPr>
        <p:spPr>
          <a:xfrm>
            <a:off x="6540501" y="4699001"/>
            <a:ext cx="276225" cy="172691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7" name="Arc 36"/>
          <p:cNvSpPr/>
          <p:nvPr/>
        </p:nvSpPr>
        <p:spPr>
          <a:xfrm flipH="1" flipV="1">
            <a:off x="6838948" y="4673314"/>
            <a:ext cx="1225552" cy="1726912"/>
          </a:xfrm>
          <a:prstGeom prst="arc">
            <a:avLst>
              <a:gd name="adj1" fmla="val 16200000"/>
              <a:gd name="adj2" fmla="val 213264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9" name="Straight Arrow Connector 38"/>
          <p:cNvCxnSpPr>
            <a:stCxn id="37" idx="0"/>
          </p:cNvCxnSpPr>
          <p:nvPr/>
        </p:nvCxnSpPr>
        <p:spPr>
          <a:xfrm>
            <a:off x="7451724" y="6400226"/>
            <a:ext cx="6127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6" idx="0"/>
          </p:cNvCxnSpPr>
          <p:nvPr/>
        </p:nvCxnSpPr>
        <p:spPr>
          <a:xfrm>
            <a:off x="6540500" y="4699000"/>
            <a:ext cx="138112"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356600" y="6237714"/>
            <a:ext cx="1981200" cy="369332"/>
          </a:xfrm>
          <a:prstGeom prst="rect">
            <a:avLst/>
          </a:prstGeom>
          <a:noFill/>
        </p:spPr>
        <p:txBody>
          <a:bodyPr wrap="square" rtlCol="0">
            <a:spAutoFit/>
          </a:bodyPr>
          <a:lstStyle/>
          <a:p>
            <a:r>
              <a:rPr lang="en-CA" dirty="0"/>
              <a:t>RELATIONS</a:t>
            </a:r>
          </a:p>
        </p:txBody>
      </p:sp>
      <p:cxnSp>
        <p:nvCxnSpPr>
          <p:cNvPr id="44" name="Straight Arrow Connector 43"/>
          <p:cNvCxnSpPr/>
          <p:nvPr/>
        </p:nvCxnSpPr>
        <p:spPr>
          <a:xfrm flipV="1">
            <a:off x="9067800" y="5930901"/>
            <a:ext cx="0" cy="379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015706" y="1800363"/>
            <a:ext cx="1979612" cy="707886"/>
          </a:xfrm>
          <a:prstGeom prst="rect">
            <a:avLst/>
          </a:prstGeom>
          <a:noFill/>
        </p:spPr>
        <p:txBody>
          <a:bodyPr wrap="square" rtlCol="0">
            <a:spAutoFit/>
          </a:bodyPr>
          <a:lstStyle/>
          <a:p>
            <a:r>
              <a:rPr lang="en-CA" sz="2000" dirty="0"/>
              <a:t>Personal</a:t>
            </a:r>
          </a:p>
          <a:p>
            <a:r>
              <a:rPr lang="en-CA" sz="2000" dirty="0"/>
              <a:t>Context</a:t>
            </a:r>
          </a:p>
        </p:txBody>
      </p:sp>
      <p:cxnSp>
        <p:nvCxnSpPr>
          <p:cNvPr id="47" name="Straight Arrow Connector 46"/>
          <p:cNvCxnSpPr/>
          <p:nvPr/>
        </p:nvCxnSpPr>
        <p:spPr>
          <a:xfrm>
            <a:off x="5549900" y="2616200"/>
            <a:ext cx="0" cy="633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881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Email – POP, IMAP, SMTP</a:t>
            </a:r>
            <a:endParaRPr lang="en-CA" dirty="0"/>
          </a:p>
        </p:txBody>
      </p:sp>
      <p:sp>
        <p:nvSpPr>
          <p:cNvPr id="3" name="Content Placeholder 2"/>
          <p:cNvSpPr>
            <a:spLocks noGrp="1"/>
          </p:cNvSpPr>
          <p:nvPr>
            <p:ph idx="1"/>
          </p:nvPr>
        </p:nvSpPr>
        <p:spPr/>
        <p:txBody>
          <a:bodyPr/>
          <a:lstStyle/>
          <a:p>
            <a:endParaRPr lang="en-CA" dirty="0"/>
          </a:p>
        </p:txBody>
      </p:sp>
      <p:pic>
        <p:nvPicPr>
          <p:cNvPr id="3074" name="Picture 2" descr="http://www.highteck.net/images/37-Email-Server-M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892" y="1569588"/>
            <a:ext cx="7309669" cy="473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14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SS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87" y="1690688"/>
            <a:ext cx="7724775" cy="3829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RSS</a:t>
            </a:r>
            <a:endParaRPr lang="en-CA" dirty="0"/>
          </a:p>
        </p:txBody>
      </p:sp>
      <p:sp>
        <p:nvSpPr>
          <p:cNvPr id="3" name="Content Placeholder 2"/>
          <p:cNvSpPr>
            <a:spLocks noGrp="1"/>
          </p:cNvSpPr>
          <p:nvPr>
            <p:ph idx="1"/>
          </p:nvPr>
        </p:nvSpPr>
        <p:spPr/>
        <p:txBody>
          <a:bodyPr/>
          <a:lstStyle/>
          <a:p>
            <a:endParaRPr lang="en-CA"/>
          </a:p>
        </p:txBody>
      </p:sp>
      <p:pic>
        <p:nvPicPr>
          <p:cNvPr id="2050" name="Picture 2" descr="https://encrypted-tbn1.gstatic.com/images?q=tbn:ANd9GcSOlqLrQHUBqcs3AIKTJ6nqoPKtF1J3B1dXvuNNnJL6PfoIsY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013" y="1825625"/>
            <a:ext cx="6438900" cy="40862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ESEhUUExQWFRUWGCAYGBUXFR8fGhcWGxoaGhgeGhodHSghGRolIh4gITIiJikvLy4uGSIzODMsNygtLisBCgoKDg0OGhAQGy0lICQ0LDQsLCwsLyw0LCwsNCwvLCwsLCwsLCwsNCwsLCw0LCwsNCwsLCwsLCw0LCwsLCwsL//AABEIAJ4BPwMBIgACEQEDEQH/xAAbAAEAAgMBAQAAAAAAAAAAAAAABQYCAwQBB//EAD8QAAIBAwIFAgMGAwcBCQAAAAECEQADIQQSBRMiMUFRYQYyQhQjUnGBkRUzoUNiY4KSscEkNERTcoOTouHw/8QAGAEBAQEBAQAAAAAAAAAAAAAAAAEDAgT/xAAoEQEBAAIBAwQCAQUBAAAAAAAAAQIRIQMSMRNBUZEyoYFhYrHB8CL/2gAMAwEAAhEDEQA/APtN7VbWCRkiQThfOJ8nHYAkDJ8TxfxtRgo+4KGIEdm7QSR+2CMSBKz1ay/cWdqbgFJ/8zAEhYGRPrn0rn+2vv2myfmC7gpiDgsDHb/9kZqNcZNeP2yTiybXcgqqRJMSOoqSYxAie/avF4wpmEuY3T0j6TtMZznGK9u6y4HKiySNwXdmCCCZ7dh2n1NaPt93E2D1AFukkCVkgmJJGB2/rgFmM+P22Djlv8LHtER3IJA+bv0n2x3rf/EAw+7EuRIRjH6EgGP61ps6u4SfuYgGCZExy/VcA7jjv0H3jO7euqV7dbKNotk7B9csDjzBI9BRLjPj9tj68APgSrhI3dydkH2HUJ9KwXiEW+YyEKdu3aZY74AxAjJjvWCXLj3CAoVO8m0crCEgyRkyw7Y25rq0zMwO9Y8D+8PXb9P5GiWSTw5V4zbP0v8AqB2BcE/N42HHf2rC5xxAVG1ssAZI6ZDkdid3y+P3kRUnsHoP2oLY9Bj2qpvH4R9njNtio2sJ9duJQuJhs4HifetjcRAhoBtn65zu9I9I8z+ldTWFLBiMr2Pp4/eMVmyg980LcfhwaTifMaNjAZzg9nKDAk5gmT2rXp+Ks6F1QbV7y5/CriAFM4bx5GJmakwo9KBR6UN4/DRY1e5iu0ggAnyBMYkSAwnsfzEiuilKOaUpSiFKUoFKUoFKUoFKUoFKUoFKUoFKUoFKUoFKUoFKUoFKUoFadUHI6CAZz6x7HIB/MH08yN1KCOddRJI8T0ysHOI9Mevn2ry2up8kDMdhMSufPVG727VIXFkESRPkdx+U1H3NLJH3np9TZ27ifqP6n2ri7jrby0upJliB09hAEysZzOJmRjMdxEjbBgbiCYyQIE+YEmB+tcNnRMARzD4Az8sDwPB/efINQV/4Yc6g3hqitsvuFuMAYf8AFBbnAPMRHTGaY/1LdrbSqmnwzfDb/tTbjaW2zhjvMc76iYgtckbgdu3E+NS/DN9bhu/bSGIIJEif+zEydxBO2w6kxIF0kRtiu9uVxpVf1fCGfYw1JU29O9kPhyLr8vZcJOCy7Z7And3HnS3BdQM/bHAhQAXOOtmYTgneCFDYZQME4gLNSofh3DeRYS2bghF2EkwMnJGfmz5nx2rcdAZw+MwJPklvX3AjtiublfhUlSuLS2DCnmFoJBM/MQYIPiJBxEjwa6zcAjIz298TVlRlSsd4mJzEx7V7uHrVHtK83CsUuqZAIMd/agzpWJuD1H7+neiuCJBGf+e1BlSsd49RQXB6j96DKlebh617QKUpQKUpQKUpQKUpQKUpQKUpQKUpQKUpQKUpQa7+3ad0BYzJgR5z4qNvW7JOWYRHiO2R9MwB+kCfepYiuc6K3+Edo/Qgj/YxXGWO1jit6ayR8zQenMQD2j5YBMj3n8zUQnG9C21xceHTeFFokqBsJ3AKY/npAP4pzUwuptKwC2zO7tgEGVBME47+YJ/Woy3pdDAjTkDYBMRCFAB9UxtsqcfgXyK5kx92vo52eHXprmkuMVW7uaSu3Hzdan6fW049JtsPBFeXtfpSgdmIV1Z95gfc2cs5PYWojq8i4PXDhvBNMouBA4Ys5a5uO6Xa8x2uDEKbtyF+ktJE5qQHC7P4RHK5O36RbzKgeAcA+u0eld9uPsyssuqiftugH/eVx0zvWJFxkAyIkPKfpFe2dboWYKuoUsSsKGXJi2FIWPPMtn/OviusfC+i27Ps9vbuDRH1C3yQfz2dP/3WQ+HNIGVxZQMoUKwGQERrax6QjFf1/KnZj8G2h9dorYZGvLhpYMRIK7iZx2Atsc+EY9gTWl9VoS0faBJZljeDktcBHbwbNz8uW3pXUPhjSzdLWwxusGbd422uQACMxs3AyTO9pwYrZb+HtIr7xZTdJafc82cdhPOu4/xG9admOjbjs8U0bqRzSArMJaBO6GkYgKd4AOJ7D38Gq0TAsL+FgsQQNsm4FLQvSJ3DwMZ9+0fDuliOUD+ZJn5YmTmNoiexAIisbnw1o272V/r/AH/f/Ef/AFGnZim60cN1WlulraXJZkIKSu4KAm7sMkB0PcwHX1rVe1eh27jfCoV5s7gFKHdcDTEFSFYg9iEMTBrvt8A0qnctoAzMgmZ+79/8JP8AQKxf4b0hXabKldnL2kmOWFZQsT8oDsAPp3GImp2Twu2nT3dLcJ5d6dpgqhEgzcERtmZFwQPKN6Gs7diyjAbm6B5zuHbx3g+3dR6V16bhNi2WKW1Bcy3ud73J/wBTs35sa3fZEmYzET+s/wC5mplhzwSuQLaK/MQqnaPRYaTJIIgwO/t6isl4Sg8v+4/3iY9q6bektr2UDM/5vX8/et9WYT3NuG5wxSBBMyDML4IPaI8V4eFJES0DHjyNp8V30q9mJtyroEGMxMx7jziuqlKskiFKUqhSlKBSlKBSlKBSlKBSlKBSlKBSlKBSlKBSlKDxlB7ia4NXddSQlsREzBO4z1YUSIBJ9/FSFceqF7cSpBWBAETMjdM4JiYyM95Hbvp63zr+TdcB4pqAf5BIzgK3ohBJI9SwwP8AY1jxvieqtIWtWd8MeyMzMoS4ehBHVIUdTKpnBmBWdn7YAAcxt/DJG0bpacHdMwpxEete3m1YAMdgJAC5Y79+3PYHZE+816M8MbxO37co7UfEmq5kJo7xRW2mbbAtLqm4GIAXqbEyIit/FeLaxTZ5did4tFhtdtpa/ZS6CwUQFtuzSQD0kxAIrrA1YJJkg+OiQIQAL2G6QxM4zjwK2WxqyDJQN4/COq4MjuV27DGCSTkeMvS1z3T7XaO4H8Qam86C5pLtpbkHcyn7ubKXNryo7MWSfVYMHFax8Tarcy/YL3SY3ZgxdS0xHQJGWceqJuHeuXi2m4u/P5bBQ5Y2gHUG2FS6igmMhybdzM7TuE9hUrrk14vO1rabZCgKxGIU7iufmntOJ7+2K+6P1/xLrVCsuiuGLgDqFdiUNp2ZhCYUNtyAWOVC7iBUlxbjV+05W3pXugKCGEwSVc9wpEAqFjLS46YzXO1zinbbb7SCNp9IBlhD95OQCcTEHl1q8XZQU5aupZtggofuLwQM0guDcNqRtWIJBjsGdr4k1XPS2+mIF25y0ksu0qAznKda7FuODjKqv1SJe5rb0CEhpllIJhJUdx3OS0jHSRmKidSvFTcBAthVcmARlDzx5OejkkTHXunpiN2/XomnQAs5D8xmAIBDLs3sMAQTMZxiu8cpj5m0dH8U1AImwSDOArY6UIkkepYY/wCDUrp7rksGWAD0t+Lv4ORH9e4qvXW4uFG0WS3LnqGBd23pBhpIDcmI7g3JjpjRa/jCSFFtgWuMrXCpYAtrDbDbSB2OmAAxG8TXWWeOU4x0utLfSq7ZHEBdb6rRvKQH5YK2OXaDZX6g/NMQZlYZayuvxI3yFW2tneMsQTtC35iIwWFnBEjc+TFZCwUqAuLrjpe8ajuAAoWdkhW68292JUhoj3nm+z8TJuHmKIJZR0kP1XtqriVG02p3dyh7SSQtFKg9OdeLLhhbN0XAFYY3Wt43kCY37JKgwN0AiBJ5uHaXXm8j3nIXcCyKw2bRYAgCJ/mlj3/oBQWWlUy/puLjm7WDSrqoZlA+bVm2Rt2lSAdOJ7xPpNSrPxHk3CFt84XRywxG1rRKzIHyEAtjc0lQZzACepVWV+L7ciwG2tAAkFxzFEkuCoMW3Ebo3Mp8MOrha68X35sGyV6TgEONoEqGMKcnByZOMCgn6VVFPFyBIsjA3REyfs4fzgCdQVjwtuczO7gbcRIuJe2jl7EViOq50b7jBjIxvVAYIJtOfqxZN1FlpURqhqiZT1JAJEYVlUP5gwrQPJM9qyttqt2QSuJMIGiPAkgme5kCJgdjWnpcflPs2laVBt9tgr2YpIYBdoYqs59m3QIPYTitw+1zHYbhk7cJvycf2m3/AC/rirej/dPs2lqVx6MX5BuFY2jcPO+BO2OyzPeSfYDPZWeU1dKUpSuQpSlApSlApSlBi1wDuR+/r2qP4hoWuglbsBgI8gQQwKwQMx5n2IrG4tntuO0k4AJ6zCkgwZiSD3AnxFcw0mlIjmSCu3xEbYHiBgbv0LepqY9XLC7j0To42c7+m5eG3OYrc4nbJKknIZpiZlRAGBjojsSDxa/4cvPdtXV1DKbalTg/K93Tu6jqnaVtMvUWINyZ6QKl9Lp7U9JkoWO3sVLMxOIBgzicQB+ddtaXq5ZTljljMbqKbpPhnWWgqLqWM7d1zmPKlLFu0CFLHf1IXgmJeDMSZduH6gMXDIzJbcWdzNHNuMxl5kwoCKCCcFxAEVN0ri8uVau/DuoVrYs6prdlFtqbcEl9p+9JaZBdYz4aWzNaE+HNeA3/AF7kwAh2np61DEjd1E2kAz9bO31QLZSgq9/g+u5K2xqSz8wbrglWNtnZbn1EdNpgVj+0QN5xnd4JrCW26thJMDOJ5nVM4PUg2jH3UiNxqy0oKtqvhrUuVP2pgQSwJltlw80BlUmDh0G04HKx8xrzU/D2taSusZMGACx2yL8ZLS0F7Zk5+5jsYq1UpOCqtd+HtW13mHVQNxMAGQhewzKrbpRStsiJ+v2roPCdYbaqdT1Czy+YoIPM2IOaQGh23BsGAAwjIM2GlIKz/AdZu3fbH7yF6oVd9xgvfqgMi7iJIt57kVtfg2pgMl4W7rO9y53KMW2hAygqz7EVUB3L2kgzFWGlBU9H8NapLvMbVMxMBgMEqt289sF4O4KtwJEDcAZjEe6v4b1VyzbtnVdVtmdLpDG5vNm9aUlgQDBdWwqg7SIzVrpQnCp3fhnV7XCax0LNdYGWwbrXnXG76C6CP8LxMCZ1XDncOpeQ/fdOBBgCDETt8AwDJM1J0rrDK4eBCPwe8Y++ODPmPlUADPT2aSIPX6gGpPTadlLEuSGMhfC5PaZMmc5jAgDM9FK6y6uWU1Uk0UpSs1KUpQKUpQKUpQKUpQKUpQKUpQKUpQKUpQaG0lsmdue+MZkGcecD9q4NSbNslOWxIAxMYyoC7mEwHPbAnMYqWri1mocEjl7ljv3DSYIgAwBMme/gGuunjLfG3XqZSea4k41bViBabJPygEswCMYAycN5/D5msON/E9rTW2dkdyrBQigEt8zNtMwSqI7lZ3AL2yJ8ta9yo3aWZChumJBUMYUrMA4g5wfOK2X+KXAAxsYABkluksHkfJiNoBOfnj8/Rn0fbHH9xxvnljxb4ltadlDKxRk38wAlSIZgAQCAxCkjcVB7Ak4Gs/F+mBYEXZQS8W5CZuAbiCQJNtgDMTExS9fL7lfTAqVKDDYtlUBBISQp3MMCcZAzW6xeJWBpQuzCKR3BNxSAdsIYUHvBDDOQayvQznP+4bcHE/jazYF7ch5louBb3CSUsG+AxE7JCsAciVOe4EjrePpae6rqQllFuXH8BX3Z7RChSTJGO01xaTXXGualW0gVLasdO5tkczZut3A0KSJZQVgdSMCAYrjHxFe3EPojcuhCSFWHI+8HSOoFCUwzMs7u04OW1077fxjp2BKrdIBUTy4G50t3FEkgA7bitB8H2NdfD+P27wkK4BuFFJiD8pBmYE7hCnqOYBg1GX+M3Y3fYzINsGFZiUa6UbbFrO1BuI8T6QTs4RxXUXjqP+mNhVtgoGttLuLmotmT07pS3bIA7BxkgirNTmiSbjIH9mxllVSCvUGICkSR4IOa8sccRk37XAx47kgkhPLkQRCiT4BqF1PGdULaRo9zbbG48s5W49sXFVIwFVnEs3SVkiK6tPx29G77Eykqh7nO5isTy56AAzA5AMAMcVrcunr8f2iyilVW78RaxhCaNlJiGbeQCTZnAtjEXGgzP3ZkDIGb/EeqExoXICXXPU277rYFWBbILuWMCeyEgt2rHa6WelVxviHUBiPsbkdtwZjmVz/L+UBiZEnpMA1ne41qTZ1TJpmD2bbNaB3HmuqsQAoUEgwIjJmIBEUNLBSq+vG9TzBb+ysTv2FyzBQOuWJFsgA7QRE/OJKnFe6/j163dZBpLjqHVeYJjazadWeAh6QLrnBn7h5juAn6VXuGcf1FyxcvPo3tlRbK2izb2L2rdx8G2CAhcpIBJNtsAiK1ar4lvoXA0Vx9kmV3dQHJMrutgEw7kCZPKIEkwGhZqVU3+J9WltydFcdlF0gLvG7Y2oCAdBMkWkz556lQ3at9j4j1LPtOiuL1ld0tt2h7qbpNsdxb3DwQ65EiQstKguD8bv3Wti7pWtC5ZF3duLBGPe24KKVcCO48keK4bfxNqWYEaO7sI+UqwcmUgglQowxlWj5TknFBa6VWLvxHqdp26N9xB2/OVLQT/wCGDEwMwTmPBPbquMXkFqNM9w3EDNtkbWJQEZXEbix3bcKYk4oJqlQfCONX77hTpmtJt3F3LAjpQgBTbEmWIyR8pPtUfpPivUXEDpo2ZTaa5IdoO1LbBFPKhnYsVHjpMEmQAtlKp+v+KNYpGzRXCF3lhDnmKqaorsITp3NZt5IJ++UbcgnpufEWpIOzSsIuonUH6rR1LWWcAWxgWxzMnAYHIgtdCz0qH0HF7txAz2GsgMQ24ztAgyIGQZOewjOcVjc4pfVo5JIgz37nllcwQANzLiZKntBrvDpZZeE2mqVFDil3I5BwSBJbMRGQhiZ89o81rt8WulmXlfI+0mWOJTPyeQ8j8p7V16Gf/WG0zSoe1xa8QD9naYkiWBGHJ+jv0iB/fGR5kdNdZi25YAMBvxD8jkf89xNc5dLLHz/mEu2+lKVmpSlKBUdxJdQd3LI7DaBAM7hO6e4j0I/Xx7d0zdjcmTMk5nsojtGT2A7Dv3rUvDroEc1sLA6j4EfnM9Uz5jMTTHqXG71ttOnjZ+TxftfMUkApndBEgFsQJyQAO/hm7mBXFr7XEebaNsqU2lXBj6r2nAJ7S62+c0gRMCD5mLGmYEHmEgE47yCzQDJPYEZAnp7xiuuu71O6eJGWWMl4u1N0lzi1sKrjmO+3LKm1SNPb37mSNoN0OT3MEbfQS5v6oMWKMRatu2wADnXGdhaUQxGFXMmPvVOIIE3SuKitXRxRHtonKuW9tsXLrGGLFovELPZR1geZ2+K5ku8Zhiben3AAL/fO9UMncYAUNd9+Yq91JNupQVfUazia2F+6TnG4FMDcmx2a2CIaRs6LzTjbKzORnevcUG7bbtkSQMiZ+9g/MOjFvv1SXxEVZaUFW1X8VJXaLeCWGQFJ+9AW5knZ/KMrkktMQBXmpu8Xzy0tRBgPG44vkboeAZFkYxDt/ltVKQVa6/FTdlURU3EZYE8svYk4YAnbzSJEjAz56DqOIm2v3SLcFnIlSp1GxD+ORaksMZlcwO9hpQVjm8V3fJa2zgYkrvuRuO7DbBbmMSzR4jfOvJVlgLcuMzBgC1tAyLaAUsuDbDs2SQ7DDAEGwUoKnzuM8ueXYFzlsQo6l5oFwKGJdYUkW2BE/M6kDDDYDxUOxhWXcAF6ANguagEzMq5TksZDD5gApMi0UoKvql4kXc2+hGZCFJtlkVfs+8LMr1DnDPtkYNdGhfiReLi2gm1oMdm6Nkw0x8/9KsFKQQ+qGq72+4WIYiC0AyYgHJjx8vvWdoarc8xt+ggiZDQN2DAKwTAPdu0CZWlbetxrtn0mmFndtG6N0ZgYnzAPis6UrFSlKUCvAI7V7SgUpSgUpSgV5Fe0oFKUoFKUoFKUoOF+GITOcHdGDklWJyJPy+T/AMVxXOH6ZMFjKgeNzLhlUmASCd8+5Hsam6jtbes7yrKS0DIwTJAUAyC2SMjAPcirh08crzPpr6/Uk1Kxs6/TqzdeSSWJBAkbT6AYDDt+vY1nxHjWnsI1y64VUIDYJI3HaCVAnb3O6IgEzAJqMt3tKwDG047SeqFLKrHrnaIG0FpHpmstedJdCi5Z3g9Y3AHdzEuqpInJK7wAewPjFejPoan/AJl/nTK5W3lI3eN6Zdwa9bBUw0sMEbpH/wAW/Y17c43pVndetiJmXHgOx/YI8+mxvQ1CrpdESV5DdyolzLHb1id/pdYEk+sTivH0XDnVvuSVzMFgYY3lYoA27qJuAqo3MWODNZej1Pg3E0nG9MSVF62WB27QwJ3S4iO5M23/APbb8JrXp/iLSOoYXkyAY3CeoIQIByetMD8a+oquJr+GrevRZcPZfFxWPWxbUNcKEPI2u95WBjLR2IrBn4WF2IlxCohGSd3SBJQsSBC6cd4kJGZIOe4ultfi2nGybqDeu5JYdSmIYe2Rn3FaW+IdGO+otDE5cAwBcJxPpbc/5G9Krup4rwsW1DI7raTlrKn+Xa5pMiRI/wCnc57wPWKw1eo4YXszZLiWtW3LMW3WtTat7QCflF0gSxHYxKsaJys2q49prVw27lwIw77gQuVLDrI2zCkxPisdX8Q6W2ju11YRSxAMsQoZiFUZYwjYH4G9DUZpOIcP1TuwSTctB2uMNoNu2LT9yZWOah8Dv3iuLiF3hZsm/cssVd7qmAwYME1D3ohhtDLzSdp6t3kmlWcrKnGtMTtF1C0xtDAtM3FIgZkG3cH/AKbehrzRcb091A6XAVKhxIKna0bZDAFSZEA5zVYPEOFW2N3l3F+9ZRdC3ADdV9QHFtp77jfJA8FicEGvb/EtBpjpri2AUu6dyjkk7dOjWTtVTulTuVgMDp8TVnnlFrfiNsEKSQSJ+U9sd8YORg5yKxs8Ust2bPgQZPSHELEnBmI8H0qJ0XFdJeui0q3S8nd0tCEF1HMYYAJsECTEqvkidOn4npDft27Vti9xthYsRCBLwDGT1D7l1A7iJxInWelr3/SXazWrqsJUgj1BkYwazqu2vi3SBxaUMDvZAoTHQdQHIzhQdNd9ztwDIny78YWMbVdjKhxEbFYKQSezSGBAE+8VlfPCrHSoC78V2djsiu/LUMwAAhSQBlmAz7en5V12OO2nLAB5W4bZBEEMDGZIgHuJjcMrNJLfAlKVF3eMqpEqxBMSMySYSB3O7EeIPesv4zbz0vIXcQVg7QJJ2kgx47Z8TBjT0c/hNpKlRjcZUGNjzIWMfMSwiZiekn0x37U/jdv0ac4AGYALdz4BH74mno5/BuJOlc+n1iuzKJlfbEHtkSAfYwfauis7LPKlKUqBSlKBSlKBSlKBSlKBSlKBSlKBUbxXVXFDBbW4ACJBYPJAYQO2D3P6A5rZc52R5kkEfLA7DOZJImfQ1oVtXEQJ29zty0ZmCIzP6R2pj1Jjd2bazo7n5T7aBqm5iA6YAExu2ztAbahJ2iMTgA/MuQJI4eJ8RvLctoNJvtXAd8K3zG9p7aNIGFi67MrAGEY9gZsFnnSN0RJn3EttIjyRBM11VrerL4mv5rO49vG9qTpfiO9tXm6JdzhNtsbgzDkW7rKFa3kh2ZADABTJETUwONAMxKqiWrb3bxhpCh3W1G5VMttuN28YkMGM6VHf0r2s7bUVS9xe9be1bfQl3ZULOinlo11oInaYCtO4+nUYmK51+IrpVp4Y8KBuEEkkuqAKOX1Rc5h9ktq/ZxFzpUFRv/EMWhdOiId3CG26lTLl7NqWNuDuugJHcJcD9iAc73G2UsfsDEgnqA7kcyBItzu+7U+R1pBNWplB7j3/AFr2gplziV1LguJoCGIIJG5ma0vMARAVUIxNpZBxDp804y1HxDcQbV4czKAT0htpO3UE7RysyLUZjN5REEE3GlIVUL3HbnO2poWKl9u4ow3ddlFcnlnaALlwwQcIcjMdL8c3W1YaN2IsFzba2wKtsR+Us2+puoAxA6SMlSBZqUgqf8eu7xGgbBgPmcvcVmWLfykJuBkE8xZAmaz/AI6VdNthXF647W9uG2I1q0Xwrby29nDdI2RJ7mrTXm0TPn1oKdpeMvathl4cyl1OoKpuJD3Fv3WmbYO6RtbyDeUAGa80/HroEPoSzK1zaUtsFCh9VtKyh8Wbckd+cCBlQbnSqKpa4owuMj6IctbpQOikgWzatMX27NzglmXpH0QfJry1xrUIxVdINhunqCOs25ugErsw/QmfO/xVspUFb4bxS5d3BtFs2osTJG0lgVzbBhQAYAJM9vXou6lgwC2FdCwAhCIM7GZjBiDPjsPepyla49TXmbTSC02qZ97nTQ5CiCpl0ILbZiBBJEtGe4AIJmVsr32gfoK2UqZ9Tu8TQ8Ar2lKzUpSlApSlApSlApSlApSlB4TWnUIXUbXgd5HZh6SMx5kEdh4kHDU6MOdwJVtpWe8Az2B7HPcQcCZAiue7wa2fb5uw/Fgj8ox647io7mvl7c0bsTLd2UkBiIIcN47yoCz4j3rG3or/ANV3wOxMbgGkx7yJHbHvFdGm0CoQZJKrtHjH6d/1n/eeup2wuXtEU3D7xEG6SI9fJVQZwZEgmMRNd+ntFZliZMgeB+RMk/qfyit1KsmnNytKUpVQpSlApSlApSlApSlApSlApSlApSlApSlApSlApSlApSlApSlApSlApSlApSlApSlB/9k="/>
          <p:cNvSpPr>
            <a:spLocks noChangeAspect="1" noChangeArrowheads="1"/>
          </p:cNvSpPr>
          <p:nvPr/>
        </p:nvSpPr>
        <p:spPr bwMode="auto">
          <a:xfrm>
            <a:off x="155575" y="-1836738"/>
            <a:ext cx="7724775" cy="3829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599768" y="6046788"/>
            <a:ext cx="7393858" cy="369332"/>
          </a:xfrm>
          <a:prstGeom prst="rect">
            <a:avLst/>
          </a:prstGeom>
        </p:spPr>
        <p:txBody>
          <a:bodyPr wrap="square">
            <a:spAutoFit/>
          </a:bodyPr>
          <a:lstStyle/>
          <a:p>
            <a:r>
              <a:rPr lang="en-CA" dirty="0" smtClean="0"/>
              <a:t>http://uk.queryclick.com/seo-news/how-rss-feeds-will-change-your-life/</a:t>
            </a:r>
            <a:endParaRPr lang="en-CA" dirty="0"/>
          </a:p>
        </p:txBody>
      </p:sp>
    </p:spTree>
    <p:extLst>
      <p:ext uri="{BB962C8B-B14F-4D97-AF65-F5344CB8AC3E}">
        <p14:creationId xmlns:p14="http://schemas.microsoft.com/office/powerpoint/2010/main" val="1817872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API / REST / JSON</a:t>
            </a:r>
            <a:endParaRPr lang="en-CA" dirty="0"/>
          </a:p>
        </p:txBody>
      </p:sp>
      <p:pic>
        <p:nvPicPr>
          <p:cNvPr id="4098" name="Picture 2" descr="http://safehammad.com/wp-uploads/2010/10/json-rest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923" y="1573622"/>
            <a:ext cx="8103521" cy="48736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2993" y="6311900"/>
            <a:ext cx="9009523" cy="369332"/>
          </a:xfrm>
          <a:prstGeom prst="rect">
            <a:avLst/>
          </a:prstGeom>
        </p:spPr>
        <p:txBody>
          <a:bodyPr wrap="square">
            <a:spAutoFit/>
          </a:bodyPr>
          <a:lstStyle/>
          <a:p>
            <a:r>
              <a:rPr lang="en-CA" dirty="0" smtClean="0"/>
              <a:t>http://linkeddataorchestration.com/2014/01/28/data-modeling-for-apis-part-2-rest-and-json/</a:t>
            </a:r>
            <a:endParaRPr lang="en-CA" dirty="0"/>
          </a:p>
        </p:txBody>
      </p:sp>
    </p:spTree>
    <p:extLst>
      <p:ext uri="{BB962C8B-B14F-4D97-AF65-F5344CB8AC3E}">
        <p14:creationId xmlns:p14="http://schemas.microsoft.com/office/powerpoint/2010/main" val="338896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OAuth</a:t>
            </a:r>
            <a:endParaRPr lang="en-CA" dirty="0"/>
          </a:p>
        </p:txBody>
      </p:sp>
      <p:pic>
        <p:nvPicPr>
          <p:cNvPr id="5122" name="Picture 2" descr="Oauth2.0 protoc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885" y="1543204"/>
            <a:ext cx="7587328" cy="42185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89703" y="6211669"/>
            <a:ext cx="9296400" cy="369332"/>
          </a:xfrm>
          <a:prstGeom prst="rect">
            <a:avLst/>
          </a:prstGeom>
        </p:spPr>
        <p:txBody>
          <a:bodyPr wrap="square">
            <a:spAutoFit/>
          </a:bodyPr>
          <a:lstStyle/>
          <a:p>
            <a:r>
              <a:rPr lang="en-CA" dirty="0" smtClean="0"/>
              <a:t>http://loicginoux.github.io/blog/2014/03/20/introduction-to-oauth2-dot-0-protocol/</a:t>
            </a:r>
            <a:endParaRPr lang="en-CA" dirty="0"/>
          </a:p>
        </p:txBody>
      </p:sp>
    </p:spTree>
    <p:extLst>
      <p:ext uri="{BB962C8B-B14F-4D97-AF65-F5344CB8AC3E}">
        <p14:creationId xmlns:p14="http://schemas.microsoft.com/office/powerpoint/2010/main" val="1263963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Underlying common e-learning technologies</a:t>
            </a:r>
            <a:endParaRPr lang="en-CA" dirty="0"/>
          </a:p>
        </p:txBody>
      </p:sp>
      <p:sp>
        <p:nvSpPr>
          <p:cNvPr id="3" name="Content Placeholder 2"/>
          <p:cNvSpPr>
            <a:spLocks noGrp="1"/>
          </p:cNvSpPr>
          <p:nvPr>
            <p:ph idx="1"/>
          </p:nvPr>
        </p:nvSpPr>
        <p:spPr/>
        <p:txBody>
          <a:bodyPr/>
          <a:lstStyle/>
          <a:p>
            <a:r>
              <a:rPr lang="en-CA" dirty="0" smtClean="0"/>
              <a:t>Overview of </a:t>
            </a:r>
            <a:r>
              <a:rPr lang="en-CA" dirty="0" err="1" smtClean="0"/>
              <a:t>xAPI</a:t>
            </a:r>
            <a:r>
              <a:rPr lang="en-CA" dirty="0" smtClean="0"/>
              <a:t>, LTI and other e-learning tools interoperability</a:t>
            </a:r>
            <a:endParaRPr lang="en-CA" dirty="0"/>
          </a:p>
        </p:txBody>
      </p:sp>
      <p:sp>
        <p:nvSpPr>
          <p:cNvPr id="4" name="Rectangle 3"/>
          <p:cNvSpPr/>
          <p:nvPr/>
        </p:nvSpPr>
        <p:spPr>
          <a:xfrm>
            <a:off x="10422982" y="230188"/>
            <a:ext cx="1467068" cy="369332"/>
          </a:xfrm>
          <a:prstGeom prst="rect">
            <a:avLst/>
          </a:prstGeom>
        </p:spPr>
        <p:txBody>
          <a:bodyPr wrap="none">
            <a:spAutoFit/>
          </a:bodyPr>
          <a:lstStyle/>
          <a:p>
            <a:r>
              <a:rPr lang="en-CA" dirty="0" smtClean="0">
                <a:effectLst/>
                <a:latin typeface="Calibri" panose="020F0502020204030204" pitchFamily="34" charset="0"/>
                <a:ea typeface="Calibri" panose="020F0502020204030204" pitchFamily="34" charset="0"/>
                <a:cs typeface="Times New Roman" panose="02020603050405020304" pitchFamily="18" charset="0"/>
              </a:rPr>
              <a:t>15:00 – 15:30</a:t>
            </a:r>
            <a:endParaRPr lang="en-CA" dirty="0"/>
          </a:p>
        </p:txBody>
      </p:sp>
      <p:pic>
        <p:nvPicPr>
          <p:cNvPr id="9218" name="Picture 2" descr="http://4.bp.blogspot.com/-6_-nR9eQj9I/VCL1RZ6CyEI/AAAAAAAAI5o/L6VyaYtpdYs/s1600/asses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833" y="2403987"/>
            <a:ext cx="6495947" cy="3897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7755" y="6176963"/>
            <a:ext cx="9532374" cy="369332"/>
          </a:xfrm>
          <a:prstGeom prst="rect">
            <a:avLst/>
          </a:prstGeom>
        </p:spPr>
        <p:txBody>
          <a:bodyPr wrap="square">
            <a:spAutoFit/>
          </a:bodyPr>
          <a:lstStyle/>
          <a:p>
            <a:r>
              <a:rPr lang="en-CA" dirty="0" smtClean="0"/>
              <a:t>http://halfanhour.blogspot.de/2014/09/beyond-assessment-recognizing.html</a:t>
            </a:r>
            <a:endParaRPr lang="en-CA" dirty="0"/>
          </a:p>
        </p:txBody>
      </p:sp>
    </p:spTree>
    <p:extLst>
      <p:ext uri="{BB962C8B-B14F-4D97-AF65-F5344CB8AC3E}">
        <p14:creationId xmlns:p14="http://schemas.microsoft.com/office/powerpoint/2010/main" val="811171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Resources – LOM, Packaging</a:t>
            </a:r>
            <a:endParaRPr lang="en-CA" dirty="0"/>
          </a:p>
        </p:txBody>
      </p:sp>
      <p:pic>
        <p:nvPicPr>
          <p:cNvPr id="4" name="Picture 3"/>
          <p:cNvPicPr>
            <a:picLocks noChangeAspect="1"/>
          </p:cNvPicPr>
          <p:nvPr/>
        </p:nvPicPr>
        <p:blipFill>
          <a:blip r:embed="rId2"/>
          <a:stretch>
            <a:fillRect/>
          </a:stretch>
        </p:blipFill>
        <p:spPr>
          <a:xfrm>
            <a:off x="2094271" y="1561910"/>
            <a:ext cx="7095356" cy="4698626"/>
          </a:xfrm>
          <a:prstGeom prst="rect">
            <a:avLst/>
          </a:prstGeom>
        </p:spPr>
      </p:pic>
      <p:sp>
        <p:nvSpPr>
          <p:cNvPr id="5" name="Rectangle 4"/>
          <p:cNvSpPr/>
          <p:nvPr/>
        </p:nvSpPr>
        <p:spPr>
          <a:xfrm>
            <a:off x="637590" y="6370992"/>
            <a:ext cx="3831498" cy="369332"/>
          </a:xfrm>
          <a:prstGeom prst="rect">
            <a:avLst/>
          </a:prstGeom>
        </p:spPr>
        <p:txBody>
          <a:bodyPr wrap="none">
            <a:spAutoFit/>
          </a:bodyPr>
          <a:lstStyle/>
          <a:p>
            <a:r>
              <a:rPr lang="en-CA" dirty="0" smtClean="0"/>
              <a:t>http://slideplayer.com/slide/5725018/</a:t>
            </a:r>
            <a:endParaRPr lang="en-CA" dirty="0"/>
          </a:p>
        </p:txBody>
      </p:sp>
    </p:spTree>
    <p:extLst>
      <p:ext uri="{BB962C8B-B14F-4D97-AF65-F5344CB8AC3E}">
        <p14:creationId xmlns:p14="http://schemas.microsoft.com/office/powerpoint/2010/main" val="3334067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 – SCORM Run Time </a:t>
            </a:r>
            <a:r>
              <a:rPr lang="en-CA" dirty="0" err="1" smtClean="0"/>
              <a:t>Envrionment</a:t>
            </a:r>
            <a:endParaRPr lang="en-CA" dirty="0"/>
          </a:p>
        </p:txBody>
      </p:sp>
      <p:pic>
        <p:nvPicPr>
          <p:cNvPr id="4" name="Picture 3"/>
          <p:cNvPicPr>
            <a:picLocks noChangeAspect="1"/>
          </p:cNvPicPr>
          <p:nvPr/>
        </p:nvPicPr>
        <p:blipFill>
          <a:blip r:embed="rId2"/>
          <a:stretch>
            <a:fillRect/>
          </a:stretch>
        </p:blipFill>
        <p:spPr>
          <a:xfrm>
            <a:off x="1832948" y="1426445"/>
            <a:ext cx="7877175" cy="4772025"/>
          </a:xfrm>
          <a:prstGeom prst="rect">
            <a:avLst/>
          </a:prstGeom>
        </p:spPr>
      </p:pic>
      <p:sp>
        <p:nvSpPr>
          <p:cNvPr id="5" name="Rectangle 4"/>
          <p:cNvSpPr/>
          <p:nvPr/>
        </p:nvSpPr>
        <p:spPr>
          <a:xfrm>
            <a:off x="571120" y="6198470"/>
            <a:ext cx="6035307" cy="369332"/>
          </a:xfrm>
          <a:prstGeom prst="rect">
            <a:avLst/>
          </a:prstGeom>
        </p:spPr>
        <p:txBody>
          <a:bodyPr wrap="none">
            <a:spAutoFit/>
          </a:bodyPr>
          <a:lstStyle/>
          <a:p>
            <a:r>
              <a:rPr lang="en-CA" dirty="0" smtClean="0"/>
              <a:t>http://images.slideplayer.com/19/5777721/slides/slide_65.jpg</a:t>
            </a:r>
            <a:endParaRPr lang="en-CA" dirty="0"/>
          </a:p>
        </p:txBody>
      </p:sp>
    </p:spTree>
    <p:extLst>
      <p:ext uri="{BB962C8B-B14F-4D97-AF65-F5344CB8AC3E}">
        <p14:creationId xmlns:p14="http://schemas.microsoft.com/office/powerpoint/2010/main" val="2490479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IMS Learning Tools Interoperability (LTI)</a:t>
            </a:r>
            <a:endParaRPr lang="en-CA" dirty="0"/>
          </a:p>
        </p:txBody>
      </p:sp>
      <p:pic>
        <p:nvPicPr>
          <p:cNvPr id="6146" name="Picture 2" descr="https://www.imsglobal.org/sites/default/files/lti/v1p1/images/ltiIMGv1p1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407" y="1690688"/>
            <a:ext cx="7661070" cy="4681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55175" y="6187788"/>
            <a:ext cx="8455742" cy="369332"/>
          </a:xfrm>
          <a:prstGeom prst="rect">
            <a:avLst/>
          </a:prstGeom>
        </p:spPr>
        <p:txBody>
          <a:bodyPr wrap="square">
            <a:spAutoFit/>
          </a:bodyPr>
          <a:lstStyle/>
          <a:p>
            <a:r>
              <a:rPr lang="en-CA" dirty="0" smtClean="0"/>
              <a:t>https://www.imsglobal.org/specs/ltiv1p1/implementation-guide</a:t>
            </a:r>
            <a:endParaRPr lang="en-CA" dirty="0"/>
          </a:p>
        </p:txBody>
      </p:sp>
    </p:spTree>
    <p:extLst>
      <p:ext uri="{BB962C8B-B14F-4D97-AF65-F5344CB8AC3E}">
        <p14:creationId xmlns:p14="http://schemas.microsoft.com/office/powerpoint/2010/main" val="2497675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eXperience</a:t>
            </a:r>
            <a:r>
              <a:rPr lang="en-CA" dirty="0" smtClean="0"/>
              <a:t> API</a:t>
            </a:r>
            <a:endParaRPr lang="en-CA" dirty="0"/>
          </a:p>
        </p:txBody>
      </p:sp>
      <p:pic>
        <p:nvPicPr>
          <p:cNvPr id="7170" name="Picture 2" descr="http://www.learningsolutionsmag.com/assets/images/learningsolutions/2014/141015/1526-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419" y="2001991"/>
            <a:ext cx="8938049" cy="3381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5967023"/>
            <a:ext cx="11582400" cy="369332"/>
          </a:xfrm>
          <a:prstGeom prst="rect">
            <a:avLst/>
          </a:prstGeom>
        </p:spPr>
        <p:txBody>
          <a:bodyPr wrap="square">
            <a:spAutoFit/>
          </a:bodyPr>
          <a:lstStyle/>
          <a:p>
            <a:r>
              <a:rPr lang="en-CA" dirty="0" smtClean="0"/>
              <a:t>http://www.learningsolutionsmag.com/articles/1526/five-things-a-web-developer-needs-to-know-about-the-xapi</a:t>
            </a:r>
            <a:endParaRPr lang="en-CA" dirty="0"/>
          </a:p>
        </p:txBody>
      </p:sp>
    </p:spTree>
    <p:extLst>
      <p:ext uri="{BB962C8B-B14F-4D97-AF65-F5344CB8AC3E}">
        <p14:creationId xmlns:p14="http://schemas.microsoft.com/office/powerpoint/2010/main" val="132337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14:30 – 15:00	Core interaction elements in cloud technologies (APIs, REST.JSON, </a:t>
            </a:r>
            <a:r>
              <a:rPr lang="en-CA" dirty="0" err="1" smtClean="0"/>
              <a:t>OAuth</a:t>
            </a:r>
            <a:r>
              <a:rPr lang="en-CA" dirty="0" smtClean="0"/>
              <a:t>, and related core technologies)</a:t>
            </a:r>
          </a:p>
          <a:p>
            <a:r>
              <a:rPr lang="en-CA" dirty="0" smtClean="0"/>
              <a:t>15:00 – 15:30	Underlying common e-learning technologies – overview of </a:t>
            </a:r>
            <a:r>
              <a:rPr lang="en-CA" dirty="0" err="1" smtClean="0"/>
              <a:t>xAPI</a:t>
            </a:r>
            <a:r>
              <a:rPr lang="en-CA" dirty="0" smtClean="0"/>
              <a:t>, LTI and other e-learning tools interoperability</a:t>
            </a:r>
          </a:p>
          <a:p>
            <a:r>
              <a:rPr lang="en-CA" dirty="0" smtClean="0"/>
              <a:t>15:30 - 16:00	Break</a:t>
            </a:r>
          </a:p>
          <a:p>
            <a:r>
              <a:rPr lang="en-CA" dirty="0" smtClean="0"/>
              <a:t>16:00 – 17:00	Building the PLE environment: with knowledge of e-learning interoperability technologies, we will ‘moot’ a PLE infrastructure</a:t>
            </a:r>
          </a:p>
          <a:p>
            <a:endParaRPr lang="en-CA" dirty="0"/>
          </a:p>
        </p:txBody>
      </p:sp>
    </p:spTree>
    <p:extLst>
      <p:ext uri="{BB962C8B-B14F-4D97-AF65-F5344CB8AC3E}">
        <p14:creationId xmlns:p14="http://schemas.microsoft.com/office/powerpoint/2010/main" val="3045051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93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404664"/>
            <a:ext cx="9144000" cy="553021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0" y="404665"/>
            <a:ext cx="9144000" cy="259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descr="C:\Users\Downes\Google Drive\Icons\silver\a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888" y="441508"/>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wnes\Google Drive\Icons\silver\configu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789" y="444614"/>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wnes\Google Drive\Icons\black\c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589" y="1470233"/>
            <a:ext cx="188403" cy="226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wnes\Google Drive\Icons\black\ag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6284" y="1161741"/>
            <a:ext cx="224408" cy="2692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ownes\Google Drive\Icons\black\looku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601" y="788739"/>
            <a:ext cx="183994" cy="220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ownes\Google Drive\Icons\silver\connecti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841" y="423086"/>
            <a:ext cx="183103" cy="2197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ownes\Google Drive\Icons\silver\worl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552" y="433257"/>
            <a:ext cx="168368" cy="2020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14912" y="348281"/>
            <a:ext cx="827584" cy="307777"/>
          </a:xfrm>
          <a:prstGeom prst="rect">
            <a:avLst/>
          </a:prstGeom>
          <a:noFill/>
        </p:spPr>
        <p:txBody>
          <a:bodyPr wrap="square" rtlCol="0">
            <a:spAutoFit/>
          </a:bodyPr>
          <a:lstStyle/>
          <a:p>
            <a:r>
              <a:rPr lang="en-CA" sz="1400" dirty="0">
                <a:solidFill>
                  <a:schemeClr val="bg2"/>
                </a:solidFill>
              </a:rPr>
              <a:t>LPSS</a:t>
            </a:r>
            <a:endParaRPr lang="en-CA" dirty="0">
              <a:solidFill>
                <a:schemeClr val="bg2"/>
              </a:solidFill>
            </a:endParaRPr>
          </a:p>
        </p:txBody>
      </p:sp>
      <p:sp>
        <p:nvSpPr>
          <p:cNvPr id="2" name="Rectangle 1"/>
          <p:cNvSpPr/>
          <p:nvPr/>
        </p:nvSpPr>
        <p:spPr>
          <a:xfrm>
            <a:off x="2495600" y="1161741"/>
            <a:ext cx="7200800" cy="4600318"/>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2821844" y="1306276"/>
            <a:ext cx="6442508" cy="830997"/>
          </a:xfrm>
          <a:prstGeom prst="rect">
            <a:avLst/>
          </a:prstGeom>
          <a:noFill/>
        </p:spPr>
        <p:txBody>
          <a:bodyPr wrap="square" rtlCol="0">
            <a:spAutoFit/>
          </a:bodyPr>
          <a:lstStyle/>
          <a:p>
            <a:r>
              <a:rPr lang="en-CA" sz="2400" b="1" dirty="0">
                <a:solidFill>
                  <a:srgbClr val="CC9900"/>
                </a:solidFill>
              </a:rPr>
              <a:t>LPSS is Built Around the</a:t>
            </a:r>
          </a:p>
          <a:p>
            <a:r>
              <a:rPr lang="en-CA" sz="2400" b="1" i="1" dirty="0">
                <a:solidFill>
                  <a:srgbClr val="CC9900"/>
                </a:solidFill>
              </a:rPr>
              <a:t>Personal Learning Record</a:t>
            </a:r>
            <a:endParaRPr lang="en-CA" sz="2400" b="1" i="1" dirty="0">
              <a:solidFill>
                <a:srgbClr val="CC9900"/>
              </a:solidFill>
            </a:endParaRPr>
          </a:p>
        </p:txBody>
      </p:sp>
      <p:pic>
        <p:nvPicPr>
          <p:cNvPr id="22" name="Picture 2" descr="http://www.youthunitedpress.com/wp-content/uploads/2014/01/network-graph-121_14_0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5922" y="3218434"/>
            <a:ext cx="1104735" cy="8188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00399" y="4037316"/>
            <a:ext cx="576064" cy="369332"/>
          </a:xfrm>
          <a:prstGeom prst="rect">
            <a:avLst/>
          </a:prstGeom>
          <a:noFill/>
        </p:spPr>
        <p:txBody>
          <a:bodyPr wrap="square" rtlCol="0">
            <a:spAutoFit/>
          </a:bodyPr>
          <a:lstStyle/>
          <a:p>
            <a:r>
              <a:rPr lang="en-CA" dirty="0"/>
              <a:t>Me</a:t>
            </a:r>
            <a:endParaRPr lang="en-CA" dirty="0"/>
          </a:p>
        </p:txBody>
      </p:sp>
      <p:sp>
        <p:nvSpPr>
          <p:cNvPr id="5" name="Date Placeholder 4"/>
          <p:cNvSpPr>
            <a:spLocks noGrp="1"/>
          </p:cNvSpPr>
          <p:nvPr>
            <p:ph type="dt" sz="half" idx="10"/>
          </p:nvPr>
        </p:nvSpPr>
        <p:spPr/>
        <p:txBody>
          <a:bodyPr/>
          <a:lstStyle/>
          <a:p>
            <a:fld id="{FB721018-55A3-4068-A96A-88B04F68388E}" type="datetime1">
              <a:rPr lang="en-CA" smtClean="0"/>
              <a:t>2015-12-02</a:t>
            </a:fld>
            <a:endParaRPr lang="en-CA"/>
          </a:p>
        </p:txBody>
      </p:sp>
      <p:sp>
        <p:nvSpPr>
          <p:cNvPr id="8" name="Footer Placeholder 7"/>
          <p:cNvSpPr>
            <a:spLocks noGrp="1"/>
          </p:cNvSpPr>
          <p:nvPr>
            <p:ph type="ftr" sz="quarter" idx="11"/>
          </p:nvPr>
        </p:nvSpPr>
        <p:spPr/>
        <p:txBody>
          <a:bodyPr/>
          <a:lstStyle/>
          <a:p>
            <a:r>
              <a:rPr lang="en-CA" smtClean="0"/>
              <a:t>Stephen Downes - LPSS - Protected B</a:t>
            </a:r>
            <a:endParaRPr lang="en-CA"/>
          </a:p>
        </p:txBody>
      </p:sp>
      <p:sp>
        <p:nvSpPr>
          <p:cNvPr id="9" name="Slide Number Placeholder 8"/>
          <p:cNvSpPr>
            <a:spLocks noGrp="1"/>
          </p:cNvSpPr>
          <p:nvPr>
            <p:ph type="sldNum" sz="quarter" idx="12"/>
          </p:nvPr>
        </p:nvSpPr>
        <p:spPr/>
        <p:txBody>
          <a:bodyPr/>
          <a:lstStyle/>
          <a:p>
            <a:fld id="{56DB437C-95AC-4E4A-B844-D816CC3BCD33}" type="slidenum">
              <a:rPr lang="en-CA" smtClean="0"/>
              <a:t>40</a:t>
            </a:fld>
            <a:endParaRPr lang="en-CA"/>
          </a:p>
        </p:txBody>
      </p:sp>
      <p:sp>
        <p:nvSpPr>
          <p:cNvPr id="11" name="TextBox 10"/>
          <p:cNvSpPr txBox="1"/>
          <p:nvPr/>
        </p:nvSpPr>
        <p:spPr>
          <a:xfrm>
            <a:off x="2839406" y="2492897"/>
            <a:ext cx="1728192" cy="2585323"/>
          </a:xfrm>
          <a:prstGeom prst="rect">
            <a:avLst/>
          </a:prstGeom>
          <a:noFill/>
        </p:spPr>
        <p:txBody>
          <a:bodyPr wrap="square" rtlCol="0">
            <a:spAutoFit/>
          </a:bodyPr>
          <a:lstStyle/>
          <a:p>
            <a:r>
              <a:rPr lang="en-CA" dirty="0"/>
              <a:t>This is a </a:t>
            </a:r>
            <a:r>
              <a:rPr lang="en-CA" i="1" dirty="0"/>
              <a:t>new</a:t>
            </a:r>
            <a:r>
              <a:rPr lang="en-CA" dirty="0"/>
              <a:t> type of data – we call it the </a:t>
            </a:r>
            <a:r>
              <a:rPr lang="en-CA" i="1" dirty="0"/>
              <a:t>personal graph</a:t>
            </a:r>
            <a:r>
              <a:rPr lang="en-CA" dirty="0"/>
              <a:t>.</a:t>
            </a:r>
          </a:p>
          <a:p>
            <a:endParaRPr lang="en-CA" dirty="0"/>
          </a:p>
          <a:p>
            <a:r>
              <a:rPr lang="en-CA" dirty="0"/>
              <a:t>Each person has their own </a:t>
            </a:r>
            <a:r>
              <a:rPr lang="en-CA" i="1" dirty="0"/>
              <a:t>private</a:t>
            </a:r>
            <a:r>
              <a:rPr lang="en-CA" dirty="0"/>
              <a:t> personal graph.</a:t>
            </a:r>
            <a:endParaRPr lang="en-CA" dirty="0"/>
          </a:p>
        </p:txBody>
      </p:sp>
      <p:sp>
        <p:nvSpPr>
          <p:cNvPr id="40" name="TextBox 39"/>
          <p:cNvSpPr txBox="1"/>
          <p:nvPr/>
        </p:nvSpPr>
        <p:spPr>
          <a:xfrm>
            <a:off x="7176120" y="2492897"/>
            <a:ext cx="2232248" cy="3139321"/>
          </a:xfrm>
          <a:prstGeom prst="rect">
            <a:avLst/>
          </a:prstGeom>
          <a:noFill/>
        </p:spPr>
        <p:txBody>
          <a:bodyPr wrap="square" rtlCol="0">
            <a:spAutoFit/>
          </a:bodyPr>
          <a:lstStyle/>
          <a:p>
            <a:r>
              <a:rPr lang="en-CA" dirty="0"/>
              <a:t>The PLR contains all a person’s learning records, including:</a:t>
            </a:r>
          </a:p>
          <a:p>
            <a:pPr marL="285750" indent="-285750">
              <a:buFontTx/>
              <a:buChar char="-"/>
            </a:pPr>
            <a:r>
              <a:rPr lang="en-CA" dirty="0"/>
              <a:t>certificates, badges and credentials</a:t>
            </a:r>
          </a:p>
          <a:p>
            <a:pPr marL="285750" indent="-285750">
              <a:buFontTx/>
              <a:buChar char="-"/>
            </a:pPr>
            <a:r>
              <a:rPr lang="en-CA" dirty="0"/>
              <a:t>activity records, test results, scores</a:t>
            </a:r>
          </a:p>
          <a:p>
            <a:pPr marL="285750" indent="-285750">
              <a:buFontTx/>
              <a:buChar char="-"/>
            </a:pPr>
            <a:r>
              <a:rPr lang="en-CA" dirty="0"/>
              <a:t>Assignments, papers, drawings, things they create</a:t>
            </a:r>
            <a:endParaRPr lang="en-CA" dirty="0"/>
          </a:p>
        </p:txBody>
      </p:sp>
    </p:spTree>
    <p:extLst>
      <p:ext uri="{BB962C8B-B14F-4D97-AF65-F5344CB8AC3E}">
        <p14:creationId xmlns:p14="http://schemas.microsoft.com/office/powerpoint/2010/main" val="2474163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93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404664"/>
            <a:ext cx="9144000" cy="553021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0" y="404665"/>
            <a:ext cx="9144000" cy="259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descr="C:\Users\Downes\Google Drive\Icons\silver\a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888" y="441508"/>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wnes\Google Drive\Icons\silver\configu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789" y="444614"/>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wnes\Google Drive\Icons\black\c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589" y="1470233"/>
            <a:ext cx="188403" cy="226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wnes\Google Drive\Icons\black\ag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6284" y="1161741"/>
            <a:ext cx="224408" cy="2692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ownes\Google Drive\Icons\black\looku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601" y="788739"/>
            <a:ext cx="183994" cy="220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ownes\Google Drive\Icons\silver\connecti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841" y="423086"/>
            <a:ext cx="183103" cy="2197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ownes\Google Drive\Icons\silver\worl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552" y="433257"/>
            <a:ext cx="168368" cy="2020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14912" y="348281"/>
            <a:ext cx="827584" cy="307777"/>
          </a:xfrm>
          <a:prstGeom prst="rect">
            <a:avLst/>
          </a:prstGeom>
          <a:noFill/>
        </p:spPr>
        <p:txBody>
          <a:bodyPr wrap="square" rtlCol="0">
            <a:spAutoFit/>
          </a:bodyPr>
          <a:lstStyle/>
          <a:p>
            <a:r>
              <a:rPr lang="en-CA" sz="1400" dirty="0">
                <a:solidFill>
                  <a:schemeClr val="bg2"/>
                </a:solidFill>
              </a:rPr>
              <a:t>LPSS</a:t>
            </a:r>
            <a:endParaRPr lang="en-CA" dirty="0">
              <a:solidFill>
                <a:schemeClr val="bg2"/>
              </a:solidFill>
            </a:endParaRPr>
          </a:p>
        </p:txBody>
      </p:sp>
      <p:sp>
        <p:nvSpPr>
          <p:cNvPr id="2" name="Rectangle 1"/>
          <p:cNvSpPr/>
          <p:nvPr/>
        </p:nvSpPr>
        <p:spPr>
          <a:xfrm>
            <a:off x="2495600" y="1161741"/>
            <a:ext cx="7200800" cy="4600318"/>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2821844" y="1306276"/>
            <a:ext cx="6442508" cy="461665"/>
          </a:xfrm>
          <a:prstGeom prst="rect">
            <a:avLst/>
          </a:prstGeom>
          <a:noFill/>
        </p:spPr>
        <p:txBody>
          <a:bodyPr wrap="square" rtlCol="0">
            <a:spAutoFit/>
          </a:bodyPr>
          <a:lstStyle/>
          <a:p>
            <a:r>
              <a:rPr lang="en-CA" sz="2400" b="1" dirty="0">
                <a:solidFill>
                  <a:srgbClr val="CC9900"/>
                </a:solidFill>
              </a:rPr>
              <a:t>The PLR is embedded in a </a:t>
            </a:r>
            <a:r>
              <a:rPr lang="en-CA" sz="2400" b="1" i="1" dirty="0">
                <a:solidFill>
                  <a:srgbClr val="CC9900"/>
                </a:solidFill>
              </a:rPr>
              <a:t>Learning Environment</a:t>
            </a:r>
            <a:endParaRPr lang="en-CA" sz="2400" b="1" dirty="0">
              <a:solidFill>
                <a:srgbClr val="CC9900"/>
              </a:solidFill>
            </a:endParaRPr>
          </a:p>
        </p:txBody>
      </p:sp>
      <p:pic>
        <p:nvPicPr>
          <p:cNvPr id="22" name="Picture 2" descr="http://www.youthunitedpress.com/wp-content/uploads/2014/01/network-graph-121_14_0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5922" y="3218434"/>
            <a:ext cx="1104735" cy="8188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00399" y="4037316"/>
            <a:ext cx="576064" cy="369332"/>
          </a:xfrm>
          <a:prstGeom prst="rect">
            <a:avLst/>
          </a:prstGeom>
          <a:noFill/>
        </p:spPr>
        <p:txBody>
          <a:bodyPr wrap="square" rtlCol="0">
            <a:spAutoFit/>
          </a:bodyPr>
          <a:lstStyle/>
          <a:p>
            <a:r>
              <a:rPr lang="en-CA" dirty="0"/>
              <a:t>Me</a:t>
            </a:r>
            <a:endParaRPr lang="en-CA" dirty="0"/>
          </a:p>
        </p:txBody>
      </p:sp>
      <p:sp>
        <p:nvSpPr>
          <p:cNvPr id="10" name="TextBox 9"/>
          <p:cNvSpPr txBox="1"/>
          <p:nvPr/>
        </p:nvSpPr>
        <p:spPr>
          <a:xfrm>
            <a:off x="3215680" y="4258917"/>
            <a:ext cx="1944216" cy="877163"/>
          </a:xfrm>
          <a:prstGeom prst="rect">
            <a:avLst/>
          </a:prstGeom>
          <a:noFill/>
        </p:spPr>
        <p:txBody>
          <a:bodyPr wrap="square" rtlCol="0">
            <a:spAutoFit/>
          </a:bodyPr>
          <a:lstStyle/>
          <a:p>
            <a:r>
              <a:rPr lang="en-CA" dirty="0"/>
              <a:t>Personal Library</a:t>
            </a:r>
          </a:p>
          <a:p>
            <a:pPr marL="285750" indent="-285750">
              <a:buFont typeface="Arial" panose="020B0604020202020204" pitchFamily="34" charset="0"/>
              <a:buChar char="•"/>
            </a:pPr>
            <a:r>
              <a:rPr lang="en-CA" sz="1100" dirty="0"/>
              <a:t>Pictures</a:t>
            </a:r>
          </a:p>
          <a:p>
            <a:pPr marL="285750" indent="-285750">
              <a:buFont typeface="Arial" panose="020B0604020202020204" pitchFamily="34" charset="0"/>
              <a:buChar char="•"/>
            </a:pPr>
            <a:r>
              <a:rPr lang="en-CA" sz="1100" dirty="0"/>
              <a:t>Books</a:t>
            </a:r>
          </a:p>
          <a:p>
            <a:pPr marL="285750" indent="-285750">
              <a:buFont typeface="Arial" panose="020B0604020202020204" pitchFamily="34" charset="0"/>
              <a:buChar char="•"/>
            </a:pPr>
            <a:r>
              <a:rPr lang="en-CA" sz="1100" dirty="0"/>
              <a:t>Movies</a:t>
            </a:r>
            <a:endParaRPr lang="en-CA" sz="1100" dirty="0"/>
          </a:p>
        </p:txBody>
      </p:sp>
      <p:sp>
        <p:nvSpPr>
          <p:cNvPr id="12" name="TextBox 11"/>
          <p:cNvSpPr txBox="1"/>
          <p:nvPr/>
        </p:nvSpPr>
        <p:spPr>
          <a:xfrm>
            <a:off x="2567608" y="2033207"/>
            <a:ext cx="1977888" cy="754053"/>
          </a:xfrm>
          <a:prstGeom prst="rect">
            <a:avLst/>
          </a:prstGeom>
          <a:noFill/>
        </p:spPr>
        <p:txBody>
          <a:bodyPr wrap="square" rtlCol="0">
            <a:spAutoFit/>
          </a:bodyPr>
          <a:lstStyle/>
          <a:p>
            <a:r>
              <a:rPr lang="en-CA" dirty="0"/>
              <a:t>        Stuff Goes Out</a:t>
            </a:r>
          </a:p>
          <a:p>
            <a:endParaRPr lang="en-CA" sz="700" dirty="0"/>
          </a:p>
          <a:p>
            <a:r>
              <a:rPr lang="en-CA" dirty="0"/>
              <a:t>Stuff Comes In</a:t>
            </a:r>
            <a:endParaRPr lang="en-CA" dirty="0"/>
          </a:p>
        </p:txBody>
      </p:sp>
      <p:sp>
        <p:nvSpPr>
          <p:cNvPr id="13" name="TextBox 12"/>
          <p:cNvSpPr txBox="1"/>
          <p:nvPr/>
        </p:nvSpPr>
        <p:spPr>
          <a:xfrm>
            <a:off x="7415998" y="2110438"/>
            <a:ext cx="2088232" cy="923330"/>
          </a:xfrm>
          <a:prstGeom prst="rect">
            <a:avLst/>
          </a:prstGeom>
          <a:noFill/>
        </p:spPr>
        <p:txBody>
          <a:bodyPr wrap="square" rtlCol="0">
            <a:spAutoFit/>
          </a:bodyPr>
          <a:lstStyle/>
          <a:p>
            <a:r>
              <a:rPr lang="en-CA" dirty="0"/>
              <a:t>Learning Activities</a:t>
            </a:r>
          </a:p>
          <a:p>
            <a:pPr marL="285750" indent="-285750">
              <a:buFont typeface="Arial" panose="020B0604020202020204" pitchFamily="34" charset="0"/>
              <a:buChar char="•"/>
            </a:pPr>
            <a:r>
              <a:rPr lang="en-CA" sz="1200" dirty="0"/>
              <a:t>I read and watch stuff</a:t>
            </a:r>
          </a:p>
          <a:p>
            <a:pPr marL="285750" indent="-285750">
              <a:buFont typeface="Arial" panose="020B0604020202020204" pitchFamily="34" charset="0"/>
              <a:buChar char="•"/>
            </a:pPr>
            <a:r>
              <a:rPr lang="en-CA" sz="1200" dirty="0"/>
              <a:t>I play with toys</a:t>
            </a:r>
          </a:p>
          <a:p>
            <a:pPr marL="285750" indent="-285750">
              <a:buFont typeface="Arial" panose="020B0604020202020204" pitchFamily="34" charset="0"/>
              <a:buChar char="•"/>
            </a:pPr>
            <a:r>
              <a:rPr lang="en-CA" sz="1200" dirty="0"/>
              <a:t>I make stuff</a:t>
            </a:r>
            <a:endParaRPr lang="en-CA" sz="1200" dirty="0"/>
          </a:p>
        </p:txBody>
      </p:sp>
      <p:sp>
        <p:nvSpPr>
          <p:cNvPr id="16" name="TextBox 15"/>
          <p:cNvSpPr txBox="1"/>
          <p:nvPr/>
        </p:nvSpPr>
        <p:spPr>
          <a:xfrm>
            <a:off x="7694323" y="4558792"/>
            <a:ext cx="1800200" cy="923330"/>
          </a:xfrm>
          <a:prstGeom prst="rect">
            <a:avLst/>
          </a:prstGeom>
          <a:noFill/>
        </p:spPr>
        <p:txBody>
          <a:bodyPr wrap="square" rtlCol="0">
            <a:spAutoFit/>
          </a:bodyPr>
          <a:lstStyle/>
          <a:p>
            <a:r>
              <a:rPr lang="en-CA" dirty="0"/>
              <a:t>Learning Analytics Services</a:t>
            </a:r>
            <a:endParaRPr lang="en-CA" dirty="0"/>
          </a:p>
        </p:txBody>
      </p:sp>
      <p:cxnSp>
        <p:nvCxnSpPr>
          <p:cNvPr id="18" name="Straight Arrow Connector 17"/>
          <p:cNvCxnSpPr/>
          <p:nvPr/>
        </p:nvCxnSpPr>
        <p:spPr>
          <a:xfrm>
            <a:off x="4079776" y="2773264"/>
            <a:ext cx="1224136"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64295" y="2614671"/>
            <a:ext cx="1224136" cy="369332"/>
          </a:xfrm>
          <a:prstGeom prst="rect">
            <a:avLst/>
          </a:prstGeom>
          <a:noFill/>
        </p:spPr>
        <p:txBody>
          <a:bodyPr wrap="square" rtlCol="0">
            <a:spAutoFit/>
          </a:bodyPr>
          <a:lstStyle/>
          <a:p>
            <a:r>
              <a:rPr lang="en-CA" sz="900" dirty="0"/>
              <a:t>Things, Properties, Relations</a:t>
            </a:r>
            <a:endParaRPr lang="en-CA" sz="900" dirty="0"/>
          </a:p>
        </p:txBody>
      </p:sp>
      <p:cxnSp>
        <p:nvCxnSpPr>
          <p:cNvPr id="24" name="Straight Arrow Connector 23"/>
          <p:cNvCxnSpPr/>
          <p:nvPr/>
        </p:nvCxnSpPr>
        <p:spPr>
          <a:xfrm flipH="1">
            <a:off x="3863752" y="3461902"/>
            <a:ext cx="792088" cy="797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227181" y="3627875"/>
            <a:ext cx="1224136" cy="230832"/>
          </a:xfrm>
          <a:prstGeom prst="rect">
            <a:avLst/>
          </a:prstGeom>
          <a:noFill/>
        </p:spPr>
        <p:txBody>
          <a:bodyPr wrap="square" rtlCol="0">
            <a:spAutoFit/>
          </a:bodyPr>
          <a:lstStyle/>
          <a:p>
            <a:r>
              <a:rPr lang="en-CA" sz="900" dirty="0"/>
              <a:t>Big stuff goes here</a:t>
            </a:r>
            <a:endParaRPr lang="en-CA" sz="900" dirty="0"/>
          </a:p>
        </p:txBody>
      </p:sp>
      <p:cxnSp>
        <p:nvCxnSpPr>
          <p:cNvPr id="26" name="Straight Arrow Connector 25"/>
          <p:cNvCxnSpPr/>
          <p:nvPr/>
        </p:nvCxnSpPr>
        <p:spPr>
          <a:xfrm>
            <a:off x="6672066" y="3860408"/>
            <a:ext cx="1022259" cy="698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213694" y="4032873"/>
            <a:ext cx="1224136" cy="230832"/>
          </a:xfrm>
          <a:prstGeom prst="rect">
            <a:avLst/>
          </a:prstGeom>
          <a:noFill/>
        </p:spPr>
        <p:txBody>
          <a:bodyPr wrap="square" rtlCol="0">
            <a:spAutoFit/>
          </a:bodyPr>
          <a:lstStyle/>
          <a:p>
            <a:r>
              <a:rPr lang="en-CA" sz="900" dirty="0"/>
              <a:t>Questions</a:t>
            </a:r>
            <a:endParaRPr lang="en-CA" sz="900" dirty="0"/>
          </a:p>
        </p:txBody>
      </p:sp>
      <p:cxnSp>
        <p:nvCxnSpPr>
          <p:cNvPr id="28" name="Straight Arrow Connector 27"/>
          <p:cNvCxnSpPr/>
          <p:nvPr/>
        </p:nvCxnSpPr>
        <p:spPr>
          <a:xfrm flipH="1" flipV="1">
            <a:off x="6480657" y="4171372"/>
            <a:ext cx="1055505" cy="726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517981" y="4563918"/>
            <a:ext cx="1224136" cy="230832"/>
          </a:xfrm>
          <a:prstGeom prst="rect">
            <a:avLst/>
          </a:prstGeom>
          <a:noFill/>
        </p:spPr>
        <p:txBody>
          <a:bodyPr wrap="square" rtlCol="0">
            <a:spAutoFit/>
          </a:bodyPr>
          <a:lstStyle/>
          <a:p>
            <a:r>
              <a:rPr lang="en-CA" sz="900" dirty="0"/>
              <a:t>Answers</a:t>
            </a:r>
            <a:endParaRPr lang="en-CA" sz="900" dirty="0"/>
          </a:p>
        </p:txBody>
      </p:sp>
      <p:cxnSp>
        <p:nvCxnSpPr>
          <p:cNvPr id="30" name="Straight Arrow Connector 29"/>
          <p:cNvCxnSpPr/>
          <p:nvPr/>
        </p:nvCxnSpPr>
        <p:spPr>
          <a:xfrm flipV="1">
            <a:off x="4079776" y="3904874"/>
            <a:ext cx="1224136" cy="659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938374" y="2726115"/>
            <a:ext cx="0" cy="385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043098" y="2564905"/>
            <a:ext cx="1372900" cy="99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545499" y="2305678"/>
            <a:ext cx="1262471" cy="358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176465" y="2773265"/>
            <a:ext cx="1037231" cy="338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545496" y="3461900"/>
            <a:ext cx="631236" cy="304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571125" y="2960872"/>
            <a:ext cx="1224136" cy="369332"/>
          </a:xfrm>
          <a:prstGeom prst="rect">
            <a:avLst/>
          </a:prstGeom>
          <a:noFill/>
        </p:spPr>
        <p:txBody>
          <a:bodyPr wrap="square" rtlCol="0">
            <a:spAutoFit/>
          </a:bodyPr>
          <a:lstStyle/>
          <a:p>
            <a:r>
              <a:rPr lang="en-CA" sz="900" dirty="0"/>
              <a:t>Things I did</a:t>
            </a:r>
          </a:p>
          <a:p>
            <a:r>
              <a:rPr lang="en-CA" sz="900" dirty="0"/>
              <a:t>Stuff I make</a:t>
            </a:r>
            <a:endParaRPr lang="en-CA" sz="900" dirty="0"/>
          </a:p>
        </p:txBody>
      </p:sp>
      <p:sp>
        <p:nvSpPr>
          <p:cNvPr id="5" name="Date Placeholder 4"/>
          <p:cNvSpPr>
            <a:spLocks noGrp="1"/>
          </p:cNvSpPr>
          <p:nvPr>
            <p:ph type="dt" sz="half" idx="10"/>
          </p:nvPr>
        </p:nvSpPr>
        <p:spPr/>
        <p:txBody>
          <a:bodyPr/>
          <a:lstStyle/>
          <a:p>
            <a:fld id="{7A62DD2D-83AC-45C0-911A-6C7F87642F5E}" type="datetime1">
              <a:rPr lang="en-CA" smtClean="0"/>
              <a:t>2015-12-02</a:t>
            </a:fld>
            <a:endParaRPr lang="en-CA" dirty="0"/>
          </a:p>
        </p:txBody>
      </p:sp>
      <p:sp>
        <p:nvSpPr>
          <p:cNvPr id="8" name="Footer Placeholder 7"/>
          <p:cNvSpPr>
            <a:spLocks noGrp="1"/>
          </p:cNvSpPr>
          <p:nvPr>
            <p:ph type="ftr" sz="quarter" idx="11"/>
          </p:nvPr>
        </p:nvSpPr>
        <p:spPr/>
        <p:txBody>
          <a:bodyPr/>
          <a:lstStyle/>
          <a:p>
            <a:r>
              <a:rPr lang="en-CA" smtClean="0"/>
              <a:t>Stephen Downes - LPSS - Protected B</a:t>
            </a:r>
            <a:endParaRPr lang="en-CA"/>
          </a:p>
        </p:txBody>
      </p:sp>
      <p:sp>
        <p:nvSpPr>
          <p:cNvPr id="9" name="Slide Number Placeholder 8"/>
          <p:cNvSpPr>
            <a:spLocks noGrp="1"/>
          </p:cNvSpPr>
          <p:nvPr>
            <p:ph type="sldNum" sz="quarter" idx="12"/>
          </p:nvPr>
        </p:nvSpPr>
        <p:spPr/>
        <p:txBody>
          <a:bodyPr/>
          <a:lstStyle/>
          <a:p>
            <a:fld id="{56DB437C-95AC-4E4A-B844-D816CC3BCD33}" type="slidenum">
              <a:rPr lang="en-CA" smtClean="0"/>
              <a:t>41</a:t>
            </a:fld>
            <a:endParaRPr lang="en-CA"/>
          </a:p>
        </p:txBody>
      </p:sp>
    </p:spTree>
    <p:extLst>
      <p:ext uri="{BB962C8B-B14F-4D97-AF65-F5344CB8AC3E}">
        <p14:creationId xmlns:p14="http://schemas.microsoft.com/office/powerpoint/2010/main" val="997153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93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404664"/>
            <a:ext cx="9144000" cy="553021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0" y="404665"/>
            <a:ext cx="9144000" cy="259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descr="C:\Users\Downes\Google Drive\Icons\silver\a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888" y="441508"/>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wnes\Google Drive\Icons\silver\configu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789" y="444614"/>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wnes\Google Drive\Icons\black\c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589" y="1470233"/>
            <a:ext cx="188403" cy="226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wnes\Google Drive\Icons\black\ag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6284" y="1161741"/>
            <a:ext cx="224408" cy="2692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ownes\Google Drive\Icons\black\looku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601" y="788739"/>
            <a:ext cx="183994" cy="220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ownes\Google Drive\Icons\silver\connecti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841" y="423086"/>
            <a:ext cx="183103" cy="2197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ownes\Google Drive\Icons\silver\worl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552" y="433257"/>
            <a:ext cx="168368" cy="2020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14912" y="348281"/>
            <a:ext cx="827584" cy="307777"/>
          </a:xfrm>
          <a:prstGeom prst="rect">
            <a:avLst/>
          </a:prstGeom>
          <a:noFill/>
        </p:spPr>
        <p:txBody>
          <a:bodyPr wrap="square" rtlCol="0">
            <a:spAutoFit/>
          </a:bodyPr>
          <a:lstStyle/>
          <a:p>
            <a:r>
              <a:rPr lang="en-CA" sz="1400" dirty="0">
                <a:solidFill>
                  <a:schemeClr val="bg2"/>
                </a:solidFill>
              </a:rPr>
              <a:t>LPSS</a:t>
            </a:r>
            <a:endParaRPr lang="en-CA" dirty="0">
              <a:solidFill>
                <a:schemeClr val="bg2"/>
              </a:solidFill>
            </a:endParaRPr>
          </a:p>
        </p:txBody>
      </p:sp>
      <p:sp>
        <p:nvSpPr>
          <p:cNvPr id="2" name="Rectangle 1"/>
          <p:cNvSpPr/>
          <p:nvPr/>
        </p:nvSpPr>
        <p:spPr>
          <a:xfrm>
            <a:off x="2495600" y="1161741"/>
            <a:ext cx="7200800" cy="4600318"/>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p:cNvSpPr txBox="1"/>
          <p:nvPr/>
        </p:nvSpPr>
        <p:spPr>
          <a:xfrm>
            <a:off x="2821844" y="1306276"/>
            <a:ext cx="6442508" cy="461665"/>
          </a:xfrm>
          <a:prstGeom prst="rect">
            <a:avLst/>
          </a:prstGeom>
          <a:noFill/>
        </p:spPr>
        <p:txBody>
          <a:bodyPr wrap="square" rtlCol="0">
            <a:spAutoFit/>
          </a:bodyPr>
          <a:lstStyle/>
          <a:p>
            <a:r>
              <a:rPr lang="en-CA" sz="2400" b="1" dirty="0">
                <a:solidFill>
                  <a:srgbClr val="CC9900"/>
                </a:solidFill>
              </a:rPr>
              <a:t>High Level System Architecture</a:t>
            </a:r>
            <a:endParaRPr lang="en-CA" sz="2400" b="1" dirty="0">
              <a:solidFill>
                <a:srgbClr val="CC9900"/>
              </a:solidFill>
            </a:endParaRPr>
          </a:p>
        </p:txBody>
      </p:sp>
      <p:pic>
        <p:nvPicPr>
          <p:cNvPr id="22" name="Picture 2" descr="http://www.youthunitedpress.com/wp-content/uploads/2014/01/network-graph-121_14_0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5922" y="3218434"/>
            <a:ext cx="1104735" cy="8188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75922" y="3904875"/>
            <a:ext cx="1268311" cy="692497"/>
          </a:xfrm>
          <a:prstGeom prst="rect">
            <a:avLst/>
          </a:prstGeom>
          <a:noFill/>
        </p:spPr>
        <p:txBody>
          <a:bodyPr wrap="square" rtlCol="0">
            <a:spAutoFit/>
          </a:bodyPr>
          <a:lstStyle/>
          <a:p>
            <a:r>
              <a:rPr lang="en-CA" dirty="0"/>
              <a:t>PLR</a:t>
            </a:r>
          </a:p>
          <a:p>
            <a:r>
              <a:rPr lang="en-CA" sz="700" dirty="0"/>
              <a:t>(Includes LRS, Badges, certificates, competencies, plus the other entity types)</a:t>
            </a:r>
            <a:endParaRPr lang="en-CA" sz="700" dirty="0"/>
          </a:p>
        </p:txBody>
      </p:sp>
      <p:sp>
        <p:nvSpPr>
          <p:cNvPr id="10" name="TextBox 9"/>
          <p:cNvSpPr txBox="1"/>
          <p:nvPr/>
        </p:nvSpPr>
        <p:spPr>
          <a:xfrm>
            <a:off x="2601281" y="4171373"/>
            <a:ext cx="1944216" cy="984885"/>
          </a:xfrm>
          <a:prstGeom prst="rect">
            <a:avLst/>
          </a:prstGeom>
          <a:noFill/>
        </p:spPr>
        <p:txBody>
          <a:bodyPr wrap="square" rtlCol="0">
            <a:spAutoFit/>
          </a:bodyPr>
          <a:lstStyle/>
          <a:p>
            <a:r>
              <a:rPr lang="en-CA" dirty="0"/>
              <a:t>Cloud Storage</a:t>
            </a:r>
          </a:p>
          <a:p>
            <a:pPr marL="285750" indent="-285750">
              <a:buFont typeface="Arial" panose="020B0604020202020204" pitchFamily="34" charset="0"/>
              <a:buChar char="•"/>
            </a:pPr>
            <a:r>
              <a:rPr lang="en-CA" sz="1000" dirty="0"/>
              <a:t>Dropbox</a:t>
            </a:r>
          </a:p>
          <a:p>
            <a:pPr marL="285750" indent="-285750">
              <a:buFont typeface="Arial" panose="020B0604020202020204" pitchFamily="34" charset="0"/>
              <a:buChar char="•"/>
            </a:pPr>
            <a:r>
              <a:rPr lang="en-CA" sz="1000" dirty="0"/>
              <a:t>AWS</a:t>
            </a:r>
          </a:p>
          <a:p>
            <a:pPr marL="285750" indent="-285750">
              <a:buFont typeface="Arial" panose="020B0604020202020204" pitchFamily="34" charset="0"/>
              <a:buChar char="•"/>
            </a:pPr>
            <a:r>
              <a:rPr lang="en-CA" sz="1000" dirty="0" err="1"/>
              <a:t>OwnCloud</a:t>
            </a:r>
            <a:endParaRPr lang="en-CA" sz="1000" dirty="0"/>
          </a:p>
          <a:p>
            <a:pPr marL="285750" indent="-285750">
              <a:buFont typeface="Arial" panose="020B0604020202020204" pitchFamily="34" charset="0"/>
              <a:buChar char="•"/>
            </a:pPr>
            <a:r>
              <a:rPr lang="en-CA" sz="1000" dirty="0"/>
              <a:t>External LRS</a:t>
            </a:r>
            <a:endParaRPr lang="en-CA" sz="1000" dirty="0"/>
          </a:p>
        </p:txBody>
      </p:sp>
      <p:sp>
        <p:nvSpPr>
          <p:cNvPr id="12" name="TextBox 11"/>
          <p:cNvSpPr txBox="1"/>
          <p:nvPr/>
        </p:nvSpPr>
        <p:spPr>
          <a:xfrm>
            <a:off x="3143672" y="2051092"/>
            <a:ext cx="2592288" cy="492443"/>
          </a:xfrm>
          <a:prstGeom prst="rect">
            <a:avLst/>
          </a:prstGeom>
          <a:noFill/>
        </p:spPr>
        <p:txBody>
          <a:bodyPr wrap="square" rtlCol="0">
            <a:spAutoFit/>
          </a:bodyPr>
          <a:lstStyle/>
          <a:p>
            <a:r>
              <a:rPr lang="en-CA" sz="1400" dirty="0"/>
              <a:t>     </a:t>
            </a:r>
            <a:r>
              <a:rPr lang="en-CA" sz="1200" dirty="0"/>
              <a:t>Web Pages / APIs</a:t>
            </a:r>
          </a:p>
          <a:p>
            <a:r>
              <a:rPr lang="en-CA" sz="400" dirty="0"/>
              <a:t> </a:t>
            </a:r>
            <a:r>
              <a:rPr lang="en-CA" sz="400" dirty="0"/>
              <a:t>                 </a:t>
            </a:r>
            <a:r>
              <a:rPr lang="en-CA" sz="700" dirty="0"/>
              <a:t>Activity Logs, posts, messages, ratings</a:t>
            </a:r>
            <a:endParaRPr lang="en-CA" sz="1100" dirty="0"/>
          </a:p>
          <a:p>
            <a:endParaRPr lang="en-CA" sz="500" dirty="0"/>
          </a:p>
        </p:txBody>
      </p:sp>
      <p:sp>
        <p:nvSpPr>
          <p:cNvPr id="13" name="TextBox 12"/>
          <p:cNvSpPr txBox="1"/>
          <p:nvPr/>
        </p:nvSpPr>
        <p:spPr>
          <a:xfrm>
            <a:off x="7434006" y="2218741"/>
            <a:ext cx="2088232" cy="784830"/>
          </a:xfrm>
          <a:prstGeom prst="rect">
            <a:avLst/>
          </a:prstGeom>
          <a:noFill/>
        </p:spPr>
        <p:txBody>
          <a:bodyPr wrap="square" rtlCol="0">
            <a:spAutoFit/>
          </a:bodyPr>
          <a:lstStyle/>
          <a:p>
            <a:r>
              <a:rPr lang="en-CA" dirty="0"/>
              <a:t>Learning Assistant</a:t>
            </a:r>
          </a:p>
          <a:p>
            <a:pPr marL="285750" indent="-285750">
              <a:buFont typeface="Arial" panose="020B0604020202020204" pitchFamily="34" charset="0"/>
              <a:buChar char="•"/>
            </a:pPr>
            <a:r>
              <a:rPr lang="en-CA" sz="900" dirty="0"/>
              <a:t>Resource Viewers</a:t>
            </a:r>
          </a:p>
          <a:p>
            <a:pPr marL="285750" indent="-285750">
              <a:buFont typeface="Arial" panose="020B0604020202020204" pitchFamily="34" charset="0"/>
              <a:buChar char="•"/>
            </a:pPr>
            <a:r>
              <a:rPr lang="en-CA" sz="900" dirty="0"/>
              <a:t>Activity Logs</a:t>
            </a:r>
          </a:p>
          <a:p>
            <a:pPr marL="285750" indent="-285750">
              <a:buFont typeface="Arial" panose="020B0604020202020204" pitchFamily="34" charset="0"/>
              <a:buChar char="•"/>
            </a:pPr>
            <a:r>
              <a:rPr lang="en-CA" sz="900" dirty="0"/>
              <a:t>Content Editor</a:t>
            </a:r>
            <a:endParaRPr lang="en-CA" sz="900" dirty="0"/>
          </a:p>
        </p:txBody>
      </p:sp>
      <p:cxnSp>
        <p:nvCxnSpPr>
          <p:cNvPr id="18" name="Straight Arrow Connector 17"/>
          <p:cNvCxnSpPr/>
          <p:nvPr/>
        </p:nvCxnSpPr>
        <p:spPr>
          <a:xfrm>
            <a:off x="4079776" y="2773264"/>
            <a:ext cx="1224136"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53002" y="3023595"/>
            <a:ext cx="1008112" cy="230832"/>
          </a:xfrm>
          <a:prstGeom prst="rect">
            <a:avLst/>
          </a:prstGeom>
          <a:noFill/>
        </p:spPr>
        <p:txBody>
          <a:bodyPr wrap="square" rtlCol="0">
            <a:spAutoFit/>
          </a:bodyPr>
          <a:lstStyle/>
          <a:p>
            <a:r>
              <a:rPr lang="en-CA" sz="900" dirty="0"/>
              <a:t>Entity Extraction</a:t>
            </a:r>
            <a:endParaRPr lang="en-CA" sz="900" dirty="0"/>
          </a:p>
        </p:txBody>
      </p:sp>
      <p:cxnSp>
        <p:nvCxnSpPr>
          <p:cNvPr id="24" name="Straight Arrow Connector 23"/>
          <p:cNvCxnSpPr/>
          <p:nvPr/>
        </p:nvCxnSpPr>
        <p:spPr>
          <a:xfrm flipH="1">
            <a:off x="3863752" y="3461902"/>
            <a:ext cx="792088" cy="797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043772" y="4034308"/>
            <a:ext cx="1224136" cy="230832"/>
          </a:xfrm>
          <a:prstGeom prst="rect">
            <a:avLst/>
          </a:prstGeom>
          <a:noFill/>
        </p:spPr>
        <p:txBody>
          <a:bodyPr wrap="square" rtlCol="0">
            <a:spAutoFit/>
          </a:bodyPr>
          <a:lstStyle/>
          <a:p>
            <a:r>
              <a:rPr lang="en-CA" sz="900" dirty="0"/>
              <a:t>APIs</a:t>
            </a:r>
            <a:endParaRPr lang="en-CA" sz="900" dirty="0"/>
          </a:p>
        </p:txBody>
      </p:sp>
      <p:cxnSp>
        <p:nvCxnSpPr>
          <p:cNvPr id="26" name="Straight Arrow Connector 25"/>
          <p:cNvCxnSpPr/>
          <p:nvPr/>
        </p:nvCxnSpPr>
        <p:spPr>
          <a:xfrm>
            <a:off x="6672066" y="3860408"/>
            <a:ext cx="1022259" cy="698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213694" y="4032873"/>
            <a:ext cx="1224136" cy="230832"/>
          </a:xfrm>
          <a:prstGeom prst="rect">
            <a:avLst/>
          </a:prstGeom>
          <a:noFill/>
        </p:spPr>
        <p:txBody>
          <a:bodyPr wrap="square" rtlCol="0">
            <a:spAutoFit/>
          </a:bodyPr>
          <a:lstStyle/>
          <a:p>
            <a:r>
              <a:rPr lang="en-CA" sz="900" dirty="0"/>
              <a:t>Queries</a:t>
            </a:r>
            <a:endParaRPr lang="en-CA" sz="900" dirty="0"/>
          </a:p>
        </p:txBody>
      </p:sp>
      <p:cxnSp>
        <p:nvCxnSpPr>
          <p:cNvPr id="28" name="Straight Arrow Connector 27"/>
          <p:cNvCxnSpPr/>
          <p:nvPr/>
        </p:nvCxnSpPr>
        <p:spPr>
          <a:xfrm flipH="1" flipV="1">
            <a:off x="6480657" y="4171372"/>
            <a:ext cx="1055505" cy="726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757191" y="4695564"/>
            <a:ext cx="1224136" cy="230832"/>
          </a:xfrm>
          <a:prstGeom prst="rect">
            <a:avLst/>
          </a:prstGeom>
          <a:noFill/>
        </p:spPr>
        <p:txBody>
          <a:bodyPr wrap="square" rtlCol="0">
            <a:spAutoFit/>
          </a:bodyPr>
          <a:lstStyle/>
          <a:p>
            <a:r>
              <a:rPr lang="en-CA" sz="900" dirty="0"/>
              <a:t>Responses</a:t>
            </a:r>
            <a:endParaRPr lang="en-CA" sz="900" dirty="0"/>
          </a:p>
        </p:txBody>
      </p:sp>
      <p:cxnSp>
        <p:nvCxnSpPr>
          <p:cNvPr id="30" name="Straight Arrow Connector 29"/>
          <p:cNvCxnSpPr/>
          <p:nvPr/>
        </p:nvCxnSpPr>
        <p:spPr>
          <a:xfrm flipV="1">
            <a:off x="4079776" y="3904874"/>
            <a:ext cx="1224136" cy="659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938374" y="2726116"/>
            <a:ext cx="0" cy="252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043098" y="2564905"/>
            <a:ext cx="1372900" cy="99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545499" y="2305678"/>
            <a:ext cx="1262471" cy="358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176465" y="2773265"/>
            <a:ext cx="1037231" cy="338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545496" y="3461900"/>
            <a:ext cx="631236" cy="304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571125" y="2960872"/>
            <a:ext cx="1224136" cy="369332"/>
          </a:xfrm>
          <a:prstGeom prst="rect">
            <a:avLst/>
          </a:prstGeom>
          <a:noFill/>
        </p:spPr>
        <p:txBody>
          <a:bodyPr wrap="square" rtlCol="0">
            <a:spAutoFit/>
          </a:bodyPr>
          <a:lstStyle/>
          <a:p>
            <a:r>
              <a:rPr lang="en-CA" sz="900" dirty="0"/>
              <a:t>Records and resources</a:t>
            </a:r>
            <a:endParaRPr lang="en-CA" sz="900" dirty="0"/>
          </a:p>
        </p:txBody>
      </p:sp>
      <p:sp>
        <p:nvSpPr>
          <p:cNvPr id="40" name="TextBox 39"/>
          <p:cNvSpPr txBox="1"/>
          <p:nvPr/>
        </p:nvSpPr>
        <p:spPr>
          <a:xfrm>
            <a:off x="5650951" y="2980612"/>
            <a:ext cx="1008112" cy="230832"/>
          </a:xfrm>
          <a:prstGeom prst="rect">
            <a:avLst/>
          </a:prstGeom>
          <a:noFill/>
        </p:spPr>
        <p:txBody>
          <a:bodyPr wrap="square" rtlCol="0">
            <a:spAutoFit/>
          </a:bodyPr>
          <a:lstStyle/>
          <a:p>
            <a:r>
              <a:rPr lang="en-CA" sz="900" dirty="0"/>
              <a:t>Salience</a:t>
            </a:r>
            <a:endParaRPr lang="en-CA" sz="900" dirty="0"/>
          </a:p>
        </p:txBody>
      </p:sp>
      <p:sp>
        <p:nvSpPr>
          <p:cNvPr id="41" name="TextBox 40"/>
          <p:cNvSpPr txBox="1"/>
          <p:nvPr/>
        </p:nvSpPr>
        <p:spPr>
          <a:xfrm>
            <a:off x="5689141" y="2387437"/>
            <a:ext cx="707917" cy="230832"/>
          </a:xfrm>
          <a:prstGeom prst="rect">
            <a:avLst/>
          </a:prstGeom>
          <a:noFill/>
        </p:spPr>
        <p:txBody>
          <a:bodyPr wrap="square" rtlCol="0">
            <a:spAutoFit/>
          </a:bodyPr>
          <a:lstStyle/>
          <a:p>
            <a:r>
              <a:rPr lang="en-CA" sz="900" dirty="0"/>
              <a:t>Views</a:t>
            </a:r>
            <a:endParaRPr lang="en-CA" sz="900" dirty="0"/>
          </a:p>
        </p:txBody>
      </p:sp>
      <p:cxnSp>
        <p:nvCxnSpPr>
          <p:cNvPr id="14" name="Straight Arrow Connector 13"/>
          <p:cNvCxnSpPr/>
          <p:nvPr/>
        </p:nvCxnSpPr>
        <p:spPr>
          <a:xfrm>
            <a:off x="3255439" y="283998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571125" y="4037318"/>
            <a:ext cx="1224136" cy="276999"/>
          </a:xfrm>
          <a:prstGeom prst="rect">
            <a:avLst/>
          </a:prstGeom>
          <a:noFill/>
        </p:spPr>
        <p:txBody>
          <a:bodyPr wrap="square" rtlCol="0">
            <a:spAutoFit/>
          </a:bodyPr>
          <a:lstStyle/>
          <a:p>
            <a:r>
              <a:rPr lang="en-CA" sz="1200" dirty="0"/>
              <a:t>Services</a:t>
            </a:r>
            <a:endParaRPr lang="en-CA" sz="1200" dirty="0"/>
          </a:p>
        </p:txBody>
      </p:sp>
      <p:sp>
        <p:nvSpPr>
          <p:cNvPr id="17" name="TextBox 16"/>
          <p:cNvSpPr txBox="1"/>
          <p:nvPr/>
        </p:nvSpPr>
        <p:spPr>
          <a:xfrm>
            <a:off x="2742968" y="1942033"/>
            <a:ext cx="830423" cy="369332"/>
          </a:xfrm>
          <a:prstGeom prst="rect">
            <a:avLst/>
          </a:prstGeom>
          <a:noFill/>
        </p:spPr>
        <p:txBody>
          <a:bodyPr wrap="square" rtlCol="0">
            <a:spAutoFit/>
          </a:bodyPr>
          <a:lstStyle/>
          <a:p>
            <a:r>
              <a:rPr lang="en-CA" dirty="0"/>
              <a:t>RRN</a:t>
            </a:r>
            <a:endParaRPr lang="en-CA" dirty="0"/>
          </a:p>
        </p:txBody>
      </p:sp>
      <p:sp>
        <p:nvSpPr>
          <p:cNvPr id="49" name="TextBox 48"/>
          <p:cNvSpPr txBox="1"/>
          <p:nvPr/>
        </p:nvSpPr>
        <p:spPr>
          <a:xfrm>
            <a:off x="7764482" y="4343967"/>
            <a:ext cx="2088232" cy="984885"/>
          </a:xfrm>
          <a:prstGeom prst="rect">
            <a:avLst/>
          </a:prstGeom>
          <a:noFill/>
        </p:spPr>
        <p:txBody>
          <a:bodyPr wrap="square" rtlCol="0">
            <a:spAutoFit/>
          </a:bodyPr>
          <a:lstStyle/>
          <a:p>
            <a:r>
              <a:rPr lang="en-CA" dirty="0"/>
              <a:t>Analytics</a:t>
            </a:r>
          </a:p>
          <a:p>
            <a:pPr marL="285750" indent="-285750">
              <a:buFont typeface="Arial" panose="020B0604020202020204" pitchFamily="34" charset="0"/>
              <a:buChar char="•"/>
            </a:pPr>
            <a:r>
              <a:rPr lang="en-CA" sz="800" dirty="0"/>
              <a:t>Entity Recognition</a:t>
            </a:r>
          </a:p>
          <a:p>
            <a:pPr marL="285750" indent="-285750">
              <a:buFont typeface="Arial" panose="020B0604020202020204" pitchFamily="34" charset="0"/>
              <a:buChar char="•"/>
            </a:pPr>
            <a:r>
              <a:rPr lang="en-CA" sz="800" dirty="0"/>
              <a:t>Sentiment Analysis</a:t>
            </a:r>
          </a:p>
          <a:p>
            <a:pPr marL="285750" indent="-285750">
              <a:buFont typeface="Arial" panose="020B0604020202020204" pitchFamily="34" charset="0"/>
              <a:buChar char="•"/>
            </a:pPr>
            <a:r>
              <a:rPr lang="en-CA" sz="800" dirty="0"/>
              <a:t>Translation</a:t>
            </a:r>
          </a:p>
          <a:p>
            <a:pPr marL="285750" indent="-285750">
              <a:buFont typeface="Arial" panose="020B0604020202020204" pitchFamily="34" charset="0"/>
              <a:buChar char="•"/>
            </a:pPr>
            <a:r>
              <a:rPr lang="en-CA" sz="800" dirty="0"/>
              <a:t>Text Analysis</a:t>
            </a:r>
          </a:p>
          <a:p>
            <a:pPr marL="285750" indent="-285750">
              <a:buFont typeface="Arial" panose="020B0604020202020204" pitchFamily="34" charset="0"/>
              <a:buChar char="•"/>
            </a:pPr>
            <a:r>
              <a:rPr lang="en-CA" sz="800" dirty="0"/>
              <a:t>Competency Detection</a:t>
            </a:r>
            <a:endParaRPr lang="en-CA" sz="800" dirty="0"/>
          </a:p>
        </p:txBody>
      </p:sp>
      <p:cxnSp>
        <p:nvCxnSpPr>
          <p:cNvPr id="23" name="Straight Arrow Connector 22"/>
          <p:cNvCxnSpPr/>
          <p:nvPr/>
        </p:nvCxnSpPr>
        <p:spPr>
          <a:xfrm>
            <a:off x="6043100" y="5223967"/>
            <a:ext cx="16512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04695" y="4986464"/>
            <a:ext cx="1582794" cy="646331"/>
          </a:xfrm>
          <a:prstGeom prst="rect">
            <a:avLst/>
          </a:prstGeom>
          <a:noFill/>
        </p:spPr>
        <p:txBody>
          <a:bodyPr wrap="square" rtlCol="0">
            <a:spAutoFit/>
          </a:bodyPr>
          <a:lstStyle/>
          <a:p>
            <a:r>
              <a:rPr lang="en-CA" sz="1200" dirty="0"/>
              <a:t>Data</a:t>
            </a:r>
            <a:r>
              <a:rPr lang="en-CA" dirty="0"/>
              <a:t> </a:t>
            </a:r>
          </a:p>
          <a:p>
            <a:r>
              <a:rPr lang="en-CA" sz="900" dirty="0"/>
              <a:t>gathered from multiple LPSSs and other sources</a:t>
            </a:r>
            <a:endParaRPr lang="en-CA" sz="900" dirty="0"/>
          </a:p>
        </p:txBody>
      </p:sp>
      <p:sp>
        <p:nvSpPr>
          <p:cNvPr id="55" name="TextBox 54"/>
          <p:cNvSpPr txBox="1"/>
          <p:nvPr/>
        </p:nvSpPr>
        <p:spPr>
          <a:xfrm>
            <a:off x="4895462" y="2755337"/>
            <a:ext cx="1147637" cy="276999"/>
          </a:xfrm>
          <a:prstGeom prst="rect">
            <a:avLst/>
          </a:prstGeom>
          <a:noFill/>
        </p:spPr>
        <p:txBody>
          <a:bodyPr wrap="square" rtlCol="0">
            <a:spAutoFit/>
          </a:bodyPr>
          <a:lstStyle/>
          <a:p>
            <a:r>
              <a:rPr lang="en-CA" sz="1200" dirty="0"/>
              <a:t>Recommender</a:t>
            </a:r>
            <a:endParaRPr lang="en-CA" sz="1000" dirty="0"/>
          </a:p>
        </p:txBody>
      </p:sp>
      <p:cxnSp>
        <p:nvCxnSpPr>
          <p:cNvPr id="31" name="Straight Arrow Connector 30"/>
          <p:cNvCxnSpPr/>
          <p:nvPr/>
        </p:nvCxnSpPr>
        <p:spPr>
          <a:xfrm flipV="1">
            <a:off x="8673106" y="1767164"/>
            <a:ext cx="113649" cy="451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764385" y="1188618"/>
            <a:ext cx="2158391" cy="469359"/>
          </a:xfrm>
          <a:prstGeom prst="rect">
            <a:avLst/>
          </a:prstGeom>
          <a:noFill/>
        </p:spPr>
        <p:txBody>
          <a:bodyPr wrap="square" rtlCol="0">
            <a:spAutoFit/>
          </a:bodyPr>
          <a:lstStyle/>
          <a:p>
            <a:r>
              <a:rPr lang="en-CA" sz="1400" dirty="0"/>
              <a:t>3</a:t>
            </a:r>
            <a:r>
              <a:rPr lang="en-CA" sz="1400" baseline="30000" dirty="0"/>
              <a:t>rd</a:t>
            </a:r>
            <a:r>
              <a:rPr lang="en-CA" sz="1400" dirty="0"/>
              <a:t> Party Applications</a:t>
            </a:r>
          </a:p>
          <a:p>
            <a:r>
              <a:rPr lang="en-CA" sz="1050" dirty="0"/>
              <a:t>(simulations, tools, conferencing)</a:t>
            </a:r>
            <a:endParaRPr lang="en-CA" sz="1400" dirty="0"/>
          </a:p>
        </p:txBody>
      </p:sp>
      <p:sp>
        <p:nvSpPr>
          <p:cNvPr id="60" name="TextBox 59"/>
          <p:cNvSpPr txBox="1"/>
          <p:nvPr/>
        </p:nvSpPr>
        <p:spPr>
          <a:xfrm>
            <a:off x="8811533" y="1887737"/>
            <a:ext cx="642771" cy="230832"/>
          </a:xfrm>
          <a:prstGeom prst="rect">
            <a:avLst/>
          </a:prstGeom>
          <a:noFill/>
        </p:spPr>
        <p:txBody>
          <a:bodyPr wrap="square" rtlCol="0">
            <a:spAutoFit/>
          </a:bodyPr>
          <a:lstStyle/>
          <a:p>
            <a:r>
              <a:rPr lang="en-CA" sz="900" dirty="0"/>
              <a:t>APIs</a:t>
            </a:r>
            <a:endParaRPr lang="en-CA" sz="900" dirty="0"/>
          </a:p>
        </p:txBody>
      </p:sp>
      <p:cxnSp>
        <p:nvCxnSpPr>
          <p:cNvPr id="51" name="Straight Arrow Connector 50"/>
          <p:cNvCxnSpPr/>
          <p:nvPr/>
        </p:nvCxnSpPr>
        <p:spPr>
          <a:xfrm flipH="1">
            <a:off x="8476031" y="1767163"/>
            <a:ext cx="138158" cy="4668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471465" y="2615095"/>
            <a:ext cx="885595" cy="646331"/>
          </a:xfrm>
          <a:prstGeom prst="rect">
            <a:avLst/>
          </a:prstGeom>
          <a:noFill/>
        </p:spPr>
        <p:txBody>
          <a:bodyPr wrap="square" rtlCol="0">
            <a:spAutoFit/>
          </a:bodyPr>
          <a:lstStyle/>
          <a:p>
            <a:r>
              <a:rPr lang="en-CA" sz="900" dirty="0"/>
              <a:t>APIs</a:t>
            </a:r>
          </a:p>
          <a:p>
            <a:r>
              <a:rPr lang="en-CA" sz="900" dirty="0"/>
              <a:t>Harvester</a:t>
            </a:r>
          </a:p>
          <a:p>
            <a:endParaRPr lang="en-CA" dirty="0"/>
          </a:p>
        </p:txBody>
      </p:sp>
      <p:sp>
        <p:nvSpPr>
          <p:cNvPr id="58" name="TextBox 57"/>
          <p:cNvSpPr txBox="1"/>
          <p:nvPr/>
        </p:nvSpPr>
        <p:spPr>
          <a:xfrm>
            <a:off x="2551015" y="2647712"/>
            <a:ext cx="1123603" cy="338554"/>
          </a:xfrm>
          <a:prstGeom prst="rect">
            <a:avLst/>
          </a:prstGeom>
          <a:noFill/>
        </p:spPr>
        <p:txBody>
          <a:bodyPr wrap="square" rtlCol="0">
            <a:spAutoFit/>
          </a:bodyPr>
          <a:lstStyle/>
          <a:p>
            <a:r>
              <a:rPr lang="en-CA" sz="800" dirty="0"/>
              <a:t>Feeds and Communities</a:t>
            </a:r>
            <a:endParaRPr lang="en-CA" sz="800" dirty="0"/>
          </a:p>
        </p:txBody>
      </p:sp>
      <p:sp>
        <p:nvSpPr>
          <p:cNvPr id="5" name="Date Placeholder 4"/>
          <p:cNvSpPr>
            <a:spLocks noGrp="1"/>
          </p:cNvSpPr>
          <p:nvPr>
            <p:ph type="dt" sz="half" idx="10"/>
          </p:nvPr>
        </p:nvSpPr>
        <p:spPr/>
        <p:txBody>
          <a:bodyPr/>
          <a:lstStyle/>
          <a:p>
            <a:fld id="{5EF3D4BD-8C93-4E1A-AA50-38E1176708E5}" type="datetime1">
              <a:rPr lang="en-CA" smtClean="0"/>
              <a:t>2015-12-02</a:t>
            </a:fld>
            <a:endParaRPr lang="en-CA"/>
          </a:p>
        </p:txBody>
      </p:sp>
      <p:sp>
        <p:nvSpPr>
          <p:cNvPr id="8" name="Footer Placeholder 7"/>
          <p:cNvSpPr>
            <a:spLocks noGrp="1"/>
          </p:cNvSpPr>
          <p:nvPr>
            <p:ph type="ftr" sz="quarter" idx="11"/>
          </p:nvPr>
        </p:nvSpPr>
        <p:spPr/>
        <p:txBody>
          <a:bodyPr/>
          <a:lstStyle/>
          <a:p>
            <a:r>
              <a:rPr lang="en-CA" smtClean="0"/>
              <a:t>Stephen Downes - LPSS - Protected B</a:t>
            </a:r>
            <a:endParaRPr lang="en-CA"/>
          </a:p>
        </p:txBody>
      </p:sp>
      <p:sp>
        <p:nvSpPr>
          <p:cNvPr id="9" name="Slide Number Placeholder 8"/>
          <p:cNvSpPr>
            <a:spLocks noGrp="1"/>
          </p:cNvSpPr>
          <p:nvPr>
            <p:ph type="sldNum" sz="quarter" idx="12"/>
          </p:nvPr>
        </p:nvSpPr>
        <p:spPr/>
        <p:txBody>
          <a:bodyPr/>
          <a:lstStyle/>
          <a:p>
            <a:fld id="{56DB437C-95AC-4E4A-B844-D816CC3BCD33}" type="slidenum">
              <a:rPr lang="en-CA" smtClean="0"/>
              <a:t>42</a:t>
            </a:fld>
            <a:endParaRPr lang="en-CA"/>
          </a:p>
        </p:txBody>
      </p:sp>
    </p:spTree>
    <p:extLst>
      <p:ext uri="{BB962C8B-B14F-4D97-AF65-F5344CB8AC3E}">
        <p14:creationId xmlns:p14="http://schemas.microsoft.com/office/powerpoint/2010/main" val="1274942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96177" y="2386806"/>
            <a:ext cx="5819775" cy="3228975"/>
          </a:xfrm>
          <a:prstGeom prst="rect">
            <a:avLst/>
          </a:prstGeom>
        </p:spPr>
      </p:pic>
      <p:sp>
        <p:nvSpPr>
          <p:cNvPr id="2" name="Title 1"/>
          <p:cNvSpPr>
            <a:spLocks noGrp="1"/>
          </p:cNvSpPr>
          <p:nvPr>
            <p:ph type="title"/>
          </p:nvPr>
        </p:nvSpPr>
        <p:spPr/>
        <p:txBody>
          <a:bodyPr/>
          <a:lstStyle/>
          <a:p>
            <a:r>
              <a:rPr lang="en-CA" dirty="0" smtClean="0"/>
              <a:t>Building the PLE environment</a:t>
            </a:r>
            <a:endParaRPr lang="en-CA" dirty="0"/>
          </a:p>
        </p:txBody>
      </p:sp>
      <p:sp>
        <p:nvSpPr>
          <p:cNvPr id="3" name="Content Placeholder 2"/>
          <p:cNvSpPr>
            <a:spLocks noGrp="1"/>
          </p:cNvSpPr>
          <p:nvPr>
            <p:ph idx="1"/>
          </p:nvPr>
        </p:nvSpPr>
        <p:spPr/>
        <p:txBody>
          <a:bodyPr/>
          <a:lstStyle/>
          <a:p>
            <a:r>
              <a:rPr lang="en-CA" dirty="0" smtClean="0"/>
              <a:t>With knowledge of e-learning interoperability technologies, we will ‘moot’ a PLE infrastructure</a:t>
            </a:r>
          </a:p>
          <a:p>
            <a:endParaRPr lang="en-CA" dirty="0"/>
          </a:p>
        </p:txBody>
      </p:sp>
      <p:sp>
        <p:nvSpPr>
          <p:cNvPr id="4" name="Rectangle 3"/>
          <p:cNvSpPr/>
          <p:nvPr/>
        </p:nvSpPr>
        <p:spPr>
          <a:xfrm>
            <a:off x="10422982" y="230188"/>
            <a:ext cx="1467068" cy="369332"/>
          </a:xfrm>
          <a:prstGeom prst="rect">
            <a:avLst/>
          </a:prstGeom>
        </p:spPr>
        <p:txBody>
          <a:bodyPr wrap="none">
            <a:spAutoFit/>
          </a:bodyPr>
          <a:lstStyle/>
          <a:p>
            <a:r>
              <a:rPr lang="en-CA" dirty="0" smtClean="0">
                <a:effectLst/>
                <a:latin typeface="Calibri" panose="020F0502020204030204" pitchFamily="34" charset="0"/>
                <a:ea typeface="Calibri" panose="020F0502020204030204" pitchFamily="34" charset="0"/>
                <a:cs typeface="Times New Roman" panose="02020603050405020304" pitchFamily="18" charset="0"/>
              </a:rPr>
              <a:t>16:00 – 17:00</a:t>
            </a:r>
            <a:endParaRPr lang="en-CA" dirty="0"/>
          </a:p>
        </p:txBody>
      </p:sp>
    </p:spTree>
    <p:extLst>
      <p:ext uri="{BB962C8B-B14F-4D97-AF65-F5344CB8AC3E}">
        <p14:creationId xmlns:p14="http://schemas.microsoft.com/office/powerpoint/2010/main" val="954763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Plot Tasks</a:t>
            </a:r>
            <a:endParaRPr lang="en-CA" dirty="0"/>
          </a:p>
        </p:txBody>
      </p:sp>
      <p:pic>
        <p:nvPicPr>
          <p:cNvPr id="4" name="Picture 3"/>
          <p:cNvPicPr>
            <a:picLocks noChangeAspect="1"/>
          </p:cNvPicPr>
          <p:nvPr/>
        </p:nvPicPr>
        <p:blipFill>
          <a:blip r:embed="rId2"/>
          <a:stretch>
            <a:fillRect/>
          </a:stretch>
        </p:blipFill>
        <p:spPr>
          <a:xfrm>
            <a:off x="1931039" y="1403093"/>
            <a:ext cx="8329921" cy="4371356"/>
          </a:xfrm>
          <a:prstGeom prst="rect">
            <a:avLst/>
          </a:prstGeom>
        </p:spPr>
      </p:pic>
    </p:spTree>
    <p:extLst>
      <p:ext uri="{BB962C8B-B14F-4D97-AF65-F5344CB8AC3E}">
        <p14:creationId xmlns:p14="http://schemas.microsoft.com/office/powerpoint/2010/main" val="2922186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Plot Tasks</a:t>
            </a:r>
            <a:endParaRPr lang="en-CA" dirty="0"/>
          </a:p>
        </p:txBody>
      </p:sp>
      <p:pic>
        <p:nvPicPr>
          <p:cNvPr id="4" name="Picture 3"/>
          <p:cNvPicPr>
            <a:picLocks noChangeAspect="1"/>
          </p:cNvPicPr>
          <p:nvPr/>
        </p:nvPicPr>
        <p:blipFill>
          <a:blip r:embed="rId2"/>
          <a:stretch>
            <a:fillRect/>
          </a:stretch>
        </p:blipFill>
        <p:spPr>
          <a:xfrm>
            <a:off x="1931039" y="1403093"/>
            <a:ext cx="8329921" cy="4371356"/>
          </a:xfrm>
          <a:prstGeom prst="rect">
            <a:avLst/>
          </a:prstGeom>
        </p:spPr>
      </p:pic>
      <p:sp>
        <p:nvSpPr>
          <p:cNvPr id="6" name="TextBox 5"/>
          <p:cNvSpPr txBox="1"/>
          <p:nvPr/>
        </p:nvSpPr>
        <p:spPr>
          <a:xfrm>
            <a:off x="6412361" y="756762"/>
            <a:ext cx="4395019" cy="830997"/>
          </a:xfrm>
          <a:prstGeom prst="rect">
            <a:avLst/>
          </a:prstGeom>
          <a:noFill/>
        </p:spPr>
        <p:txBody>
          <a:bodyPr wrap="square" rtlCol="0">
            <a:spAutoFit/>
          </a:bodyPr>
          <a:lstStyle/>
          <a:p>
            <a:r>
              <a:rPr lang="en-CA" sz="2400" dirty="0" smtClean="0">
                <a:solidFill>
                  <a:schemeClr val="accent2">
                    <a:lumMod val="75000"/>
                  </a:schemeClr>
                </a:solidFill>
              </a:rPr>
              <a:t>Users tend to do the tasks on the left before the tasks on the right</a:t>
            </a:r>
            <a:endParaRPr lang="en-CA" sz="2400" dirty="0">
              <a:solidFill>
                <a:schemeClr val="accent2">
                  <a:lumMod val="75000"/>
                </a:schemeClr>
              </a:solidFill>
            </a:endParaRPr>
          </a:p>
        </p:txBody>
      </p:sp>
      <p:sp>
        <p:nvSpPr>
          <p:cNvPr id="7" name="TextBox 6"/>
          <p:cNvSpPr txBox="1"/>
          <p:nvPr/>
        </p:nvSpPr>
        <p:spPr>
          <a:xfrm>
            <a:off x="307256" y="2393740"/>
            <a:ext cx="2376949" cy="2677656"/>
          </a:xfrm>
          <a:prstGeom prst="rect">
            <a:avLst/>
          </a:prstGeom>
          <a:noFill/>
        </p:spPr>
        <p:txBody>
          <a:bodyPr wrap="square" rtlCol="0">
            <a:spAutoFit/>
          </a:bodyPr>
          <a:lstStyle/>
          <a:p>
            <a:r>
              <a:rPr lang="en-CA" sz="2800" dirty="0" smtClean="0">
                <a:solidFill>
                  <a:schemeClr val="accent2">
                    <a:lumMod val="75000"/>
                  </a:schemeClr>
                </a:solidFill>
              </a:rPr>
              <a:t>Tasks at the top are easy to implement, and produce high value to the user</a:t>
            </a:r>
            <a:endParaRPr lang="en-CA" sz="2800" dirty="0">
              <a:solidFill>
                <a:schemeClr val="accent2">
                  <a:lumMod val="75000"/>
                </a:schemeClr>
              </a:solidFill>
            </a:endParaRPr>
          </a:p>
        </p:txBody>
      </p:sp>
    </p:spTree>
    <p:extLst>
      <p:ext uri="{BB962C8B-B14F-4D97-AF65-F5344CB8AC3E}">
        <p14:creationId xmlns:p14="http://schemas.microsoft.com/office/powerpoint/2010/main" val="3865483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93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14912" y="404664"/>
            <a:ext cx="9153088" cy="553021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0" y="404665"/>
            <a:ext cx="9144000" cy="259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descr="C:\Users\Downes\Google Drive\Icons\silver\a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888" y="441508"/>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wnes\Google Drive\Icons\silver\configu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789" y="444614"/>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wnes\Google Drive\Icons\black\c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589" y="1470233"/>
            <a:ext cx="188403" cy="226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wnes\Google Drive\Icons\black\ag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6284" y="1161741"/>
            <a:ext cx="224408" cy="2692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ownes\Google Drive\Icons\black\looku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601" y="788739"/>
            <a:ext cx="183994" cy="220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ownes\Google Drive\Icons\silver\connecti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841" y="423086"/>
            <a:ext cx="183103" cy="2197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ownes\Google Drive\Icons\silver\worl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552" y="433257"/>
            <a:ext cx="168368" cy="2020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14912" y="348281"/>
            <a:ext cx="827584" cy="307777"/>
          </a:xfrm>
          <a:prstGeom prst="rect">
            <a:avLst/>
          </a:prstGeom>
          <a:noFill/>
        </p:spPr>
        <p:txBody>
          <a:bodyPr wrap="square" rtlCol="0">
            <a:spAutoFit/>
          </a:bodyPr>
          <a:lstStyle/>
          <a:p>
            <a:r>
              <a:rPr lang="en-CA" sz="1400" dirty="0">
                <a:solidFill>
                  <a:schemeClr val="bg2"/>
                </a:solidFill>
              </a:rPr>
              <a:t>LPSS</a:t>
            </a:r>
            <a:endParaRPr lang="en-CA" dirty="0">
              <a:solidFill>
                <a:schemeClr val="bg2"/>
              </a:solidFill>
            </a:endParaRPr>
          </a:p>
        </p:txBody>
      </p:sp>
      <p:sp>
        <p:nvSpPr>
          <p:cNvPr id="17" name="TextBox 16"/>
          <p:cNvSpPr txBox="1"/>
          <p:nvPr/>
        </p:nvSpPr>
        <p:spPr>
          <a:xfrm>
            <a:off x="2423592" y="342963"/>
            <a:ext cx="827584" cy="307777"/>
          </a:xfrm>
          <a:prstGeom prst="rect">
            <a:avLst/>
          </a:prstGeom>
          <a:noFill/>
        </p:spPr>
        <p:txBody>
          <a:bodyPr wrap="square" rtlCol="0">
            <a:spAutoFit/>
          </a:bodyPr>
          <a:lstStyle/>
          <a:p>
            <a:r>
              <a:rPr lang="en-CA" sz="1400" dirty="0">
                <a:solidFill>
                  <a:schemeClr val="bg2"/>
                </a:solidFill>
              </a:rPr>
              <a:t>Today</a:t>
            </a:r>
            <a:endParaRPr lang="en-CA" dirty="0">
              <a:solidFill>
                <a:schemeClr val="bg2"/>
              </a:solidFill>
            </a:endParaRPr>
          </a:p>
        </p:txBody>
      </p:sp>
      <p:sp>
        <p:nvSpPr>
          <p:cNvPr id="8" name="Date Placeholder 7"/>
          <p:cNvSpPr>
            <a:spLocks noGrp="1"/>
          </p:cNvSpPr>
          <p:nvPr>
            <p:ph type="dt" sz="half" idx="10"/>
          </p:nvPr>
        </p:nvSpPr>
        <p:spPr/>
        <p:txBody>
          <a:bodyPr/>
          <a:lstStyle/>
          <a:p>
            <a:fld id="{982C3CBD-EAFC-4AF6-8CC0-986A1E5CFCB2}" type="datetime1">
              <a:rPr lang="en-CA" smtClean="0"/>
              <a:t>2015-12-02</a:t>
            </a:fld>
            <a:endParaRPr lang="en-CA"/>
          </a:p>
        </p:txBody>
      </p:sp>
      <p:sp>
        <p:nvSpPr>
          <p:cNvPr id="10" name="Footer Placeholder 9"/>
          <p:cNvSpPr>
            <a:spLocks noGrp="1"/>
          </p:cNvSpPr>
          <p:nvPr>
            <p:ph type="ftr" sz="quarter" idx="11"/>
          </p:nvPr>
        </p:nvSpPr>
        <p:spPr/>
        <p:txBody>
          <a:bodyPr/>
          <a:lstStyle/>
          <a:p>
            <a:r>
              <a:rPr lang="en-CA" smtClean="0"/>
              <a:t>Stephen Downes - LPSS - Protected B</a:t>
            </a:r>
            <a:endParaRPr lang="en-CA"/>
          </a:p>
        </p:txBody>
      </p:sp>
      <p:sp>
        <p:nvSpPr>
          <p:cNvPr id="11" name="Slide Number Placeholder 10"/>
          <p:cNvSpPr>
            <a:spLocks noGrp="1"/>
          </p:cNvSpPr>
          <p:nvPr>
            <p:ph type="sldNum" sz="quarter" idx="12"/>
          </p:nvPr>
        </p:nvSpPr>
        <p:spPr/>
        <p:txBody>
          <a:bodyPr/>
          <a:lstStyle/>
          <a:p>
            <a:fld id="{56DB437C-95AC-4E4A-B844-D816CC3BCD33}" type="slidenum">
              <a:rPr lang="en-CA" smtClean="0"/>
              <a:t>46</a:t>
            </a:fld>
            <a:endParaRPr lang="en-CA"/>
          </a:p>
        </p:txBody>
      </p:sp>
      <p:sp>
        <p:nvSpPr>
          <p:cNvPr id="22" name="Rectangle 21"/>
          <p:cNvSpPr/>
          <p:nvPr/>
        </p:nvSpPr>
        <p:spPr>
          <a:xfrm>
            <a:off x="2495600" y="1161741"/>
            <a:ext cx="7200800" cy="4600318"/>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2821844" y="1306276"/>
            <a:ext cx="6442508" cy="461665"/>
          </a:xfrm>
          <a:prstGeom prst="rect">
            <a:avLst/>
          </a:prstGeom>
          <a:noFill/>
        </p:spPr>
        <p:txBody>
          <a:bodyPr wrap="square" rtlCol="0">
            <a:spAutoFit/>
          </a:bodyPr>
          <a:lstStyle/>
          <a:p>
            <a:r>
              <a:rPr lang="en-CA" sz="2400" b="1" dirty="0">
                <a:solidFill>
                  <a:srgbClr val="CC9900"/>
                </a:solidFill>
              </a:rPr>
              <a:t>Read and Write in the Same Environment</a:t>
            </a:r>
            <a:endParaRPr lang="en-CA" sz="2400" b="1" dirty="0">
              <a:solidFill>
                <a:srgbClr val="CC9900"/>
              </a:solidFill>
            </a:endParaRPr>
          </a:p>
        </p:txBody>
      </p:sp>
      <p:pic>
        <p:nvPicPr>
          <p:cNvPr id="1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8226" y="1916832"/>
            <a:ext cx="6866511"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380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93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14912" y="404664"/>
            <a:ext cx="9153088" cy="553021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0" y="404665"/>
            <a:ext cx="9144000" cy="259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descr="C:\Users\Downes\Google Drive\Icons\silver\a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888" y="441508"/>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wnes\Google Drive\Icons\silver\configu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789" y="444614"/>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wnes\Google Drive\Icons\black\c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589" y="1470233"/>
            <a:ext cx="188403" cy="226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wnes\Google Drive\Icons\black\ag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6284" y="1161741"/>
            <a:ext cx="224408" cy="2692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ownes\Google Drive\Icons\black\looku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601" y="788739"/>
            <a:ext cx="183994" cy="220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ownes\Google Drive\Icons\silver\connecti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841" y="423086"/>
            <a:ext cx="183103" cy="2197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ownes\Google Drive\Icons\silver\worl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552" y="433257"/>
            <a:ext cx="168368" cy="2020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14912" y="348281"/>
            <a:ext cx="827584" cy="307777"/>
          </a:xfrm>
          <a:prstGeom prst="rect">
            <a:avLst/>
          </a:prstGeom>
          <a:noFill/>
        </p:spPr>
        <p:txBody>
          <a:bodyPr wrap="square" rtlCol="0">
            <a:spAutoFit/>
          </a:bodyPr>
          <a:lstStyle/>
          <a:p>
            <a:r>
              <a:rPr lang="en-CA" sz="1400" dirty="0">
                <a:solidFill>
                  <a:schemeClr val="bg2"/>
                </a:solidFill>
              </a:rPr>
              <a:t>LPSS</a:t>
            </a:r>
            <a:endParaRPr lang="en-CA" dirty="0">
              <a:solidFill>
                <a:schemeClr val="bg2"/>
              </a:solidFill>
            </a:endParaRPr>
          </a:p>
        </p:txBody>
      </p:sp>
      <p:sp>
        <p:nvSpPr>
          <p:cNvPr id="17" name="TextBox 16"/>
          <p:cNvSpPr txBox="1"/>
          <p:nvPr/>
        </p:nvSpPr>
        <p:spPr>
          <a:xfrm>
            <a:off x="2423592" y="342963"/>
            <a:ext cx="827584" cy="307777"/>
          </a:xfrm>
          <a:prstGeom prst="rect">
            <a:avLst/>
          </a:prstGeom>
          <a:noFill/>
        </p:spPr>
        <p:txBody>
          <a:bodyPr wrap="square" rtlCol="0">
            <a:spAutoFit/>
          </a:bodyPr>
          <a:lstStyle/>
          <a:p>
            <a:r>
              <a:rPr lang="en-CA" sz="1400" dirty="0">
                <a:solidFill>
                  <a:schemeClr val="bg2"/>
                </a:solidFill>
              </a:rPr>
              <a:t>Today</a:t>
            </a:r>
            <a:endParaRPr lang="en-CA" dirty="0">
              <a:solidFill>
                <a:schemeClr val="bg2"/>
              </a:solidFill>
            </a:endParaRPr>
          </a:p>
        </p:txBody>
      </p:sp>
      <p:sp>
        <p:nvSpPr>
          <p:cNvPr id="8" name="Date Placeholder 7"/>
          <p:cNvSpPr>
            <a:spLocks noGrp="1"/>
          </p:cNvSpPr>
          <p:nvPr>
            <p:ph type="dt" sz="half" idx="10"/>
          </p:nvPr>
        </p:nvSpPr>
        <p:spPr/>
        <p:txBody>
          <a:bodyPr/>
          <a:lstStyle/>
          <a:p>
            <a:fld id="{5D5944CF-AAF0-4B78-BCD9-0D9E4CD3CA40}" type="datetime1">
              <a:rPr lang="en-CA" smtClean="0"/>
              <a:t>2015-12-02</a:t>
            </a:fld>
            <a:endParaRPr lang="en-CA"/>
          </a:p>
        </p:txBody>
      </p:sp>
      <p:sp>
        <p:nvSpPr>
          <p:cNvPr id="10" name="Footer Placeholder 9"/>
          <p:cNvSpPr>
            <a:spLocks noGrp="1"/>
          </p:cNvSpPr>
          <p:nvPr>
            <p:ph type="ftr" sz="quarter" idx="11"/>
          </p:nvPr>
        </p:nvSpPr>
        <p:spPr/>
        <p:txBody>
          <a:bodyPr/>
          <a:lstStyle/>
          <a:p>
            <a:r>
              <a:rPr lang="en-CA" smtClean="0"/>
              <a:t>Stephen Downes - LPSS - Protected B</a:t>
            </a:r>
            <a:endParaRPr lang="en-CA"/>
          </a:p>
        </p:txBody>
      </p:sp>
      <p:sp>
        <p:nvSpPr>
          <p:cNvPr id="11" name="Slide Number Placeholder 10"/>
          <p:cNvSpPr>
            <a:spLocks noGrp="1"/>
          </p:cNvSpPr>
          <p:nvPr>
            <p:ph type="sldNum" sz="quarter" idx="12"/>
          </p:nvPr>
        </p:nvSpPr>
        <p:spPr/>
        <p:txBody>
          <a:bodyPr/>
          <a:lstStyle/>
          <a:p>
            <a:fld id="{56DB437C-95AC-4E4A-B844-D816CC3BCD33}" type="slidenum">
              <a:rPr lang="en-CA" smtClean="0"/>
              <a:t>47</a:t>
            </a:fld>
            <a:endParaRPr lang="en-CA"/>
          </a:p>
        </p:txBody>
      </p:sp>
      <p:sp>
        <p:nvSpPr>
          <p:cNvPr id="22" name="Rectangle 21"/>
          <p:cNvSpPr/>
          <p:nvPr/>
        </p:nvSpPr>
        <p:spPr>
          <a:xfrm>
            <a:off x="2495600" y="1161741"/>
            <a:ext cx="7200800" cy="4600318"/>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2821844" y="1306276"/>
            <a:ext cx="6874556" cy="461665"/>
          </a:xfrm>
          <a:prstGeom prst="rect">
            <a:avLst/>
          </a:prstGeom>
          <a:noFill/>
        </p:spPr>
        <p:txBody>
          <a:bodyPr wrap="square" rtlCol="0">
            <a:spAutoFit/>
          </a:bodyPr>
          <a:lstStyle/>
          <a:p>
            <a:r>
              <a:rPr lang="en-CA" sz="2400" b="1" dirty="0">
                <a:solidFill>
                  <a:srgbClr val="CC9900"/>
                </a:solidFill>
              </a:rPr>
              <a:t>Online Access to Learning Resources and Services</a:t>
            </a:r>
            <a:endParaRPr lang="en-CA" sz="2400" b="1" dirty="0">
              <a:solidFill>
                <a:srgbClr val="CC9900"/>
              </a:solidFill>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7384" y="1813833"/>
            <a:ext cx="6282952" cy="38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379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93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14912" y="404664"/>
            <a:ext cx="9153088" cy="553021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0" y="404665"/>
            <a:ext cx="9144000" cy="259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descr="C:\Users\Downes\Google Drive\Icons\silver\a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888" y="441508"/>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wnes\Google Drive\Icons\silver\configu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789" y="444614"/>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wnes\Google Drive\Icons\black\c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589" y="1470233"/>
            <a:ext cx="188403" cy="226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wnes\Google Drive\Icons\black\ag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6284" y="1161741"/>
            <a:ext cx="224408" cy="2692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ownes\Google Drive\Icons\black\looku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601" y="788739"/>
            <a:ext cx="183994" cy="220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ownes\Google Drive\Icons\silver\connecti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841" y="423086"/>
            <a:ext cx="183103" cy="2197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ownes\Google Drive\Icons\silver\worl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552" y="433257"/>
            <a:ext cx="168368" cy="2020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14912" y="348281"/>
            <a:ext cx="827584" cy="307777"/>
          </a:xfrm>
          <a:prstGeom prst="rect">
            <a:avLst/>
          </a:prstGeom>
          <a:noFill/>
        </p:spPr>
        <p:txBody>
          <a:bodyPr wrap="square" rtlCol="0">
            <a:spAutoFit/>
          </a:bodyPr>
          <a:lstStyle/>
          <a:p>
            <a:r>
              <a:rPr lang="en-CA" sz="1400" dirty="0">
                <a:solidFill>
                  <a:schemeClr val="bg2"/>
                </a:solidFill>
              </a:rPr>
              <a:t>LPSS</a:t>
            </a:r>
            <a:endParaRPr lang="en-CA" dirty="0">
              <a:solidFill>
                <a:schemeClr val="bg2"/>
              </a:solidFill>
            </a:endParaRPr>
          </a:p>
        </p:txBody>
      </p:sp>
      <p:sp>
        <p:nvSpPr>
          <p:cNvPr id="17" name="TextBox 16"/>
          <p:cNvSpPr txBox="1"/>
          <p:nvPr/>
        </p:nvSpPr>
        <p:spPr>
          <a:xfrm>
            <a:off x="2423592" y="342963"/>
            <a:ext cx="827584" cy="307777"/>
          </a:xfrm>
          <a:prstGeom prst="rect">
            <a:avLst/>
          </a:prstGeom>
          <a:noFill/>
        </p:spPr>
        <p:txBody>
          <a:bodyPr wrap="square" rtlCol="0">
            <a:spAutoFit/>
          </a:bodyPr>
          <a:lstStyle/>
          <a:p>
            <a:r>
              <a:rPr lang="en-CA" sz="1400" dirty="0">
                <a:solidFill>
                  <a:schemeClr val="bg2"/>
                </a:solidFill>
              </a:rPr>
              <a:t>Today</a:t>
            </a:r>
            <a:endParaRPr lang="en-CA" dirty="0">
              <a:solidFill>
                <a:schemeClr val="bg2"/>
              </a:solidFill>
            </a:endParaRPr>
          </a:p>
        </p:txBody>
      </p:sp>
      <p:sp>
        <p:nvSpPr>
          <p:cNvPr id="8" name="Date Placeholder 7"/>
          <p:cNvSpPr>
            <a:spLocks noGrp="1"/>
          </p:cNvSpPr>
          <p:nvPr>
            <p:ph type="dt" sz="half" idx="10"/>
          </p:nvPr>
        </p:nvSpPr>
        <p:spPr/>
        <p:txBody>
          <a:bodyPr/>
          <a:lstStyle/>
          <a:p>
            <a:fld id="{264F7E03-2B78-4D8B-9E6E-775CA27D84C3}" type="datetime1">
              <a:rPr lang="en-CA" smtClean="0"/>
              <a:t>2015-12-02</a:t>
            </a:fld>
            <a:endParaRPr lang="en-CA"/>
          </a:p>
        </p:txBody>
      </p:sp>
      <p:sp>
        <p:nvSpPr>
          <p:cNvPr id="10" name="Footer Placeholder 9"/>
          <p:cNvSpPr>
            <a:spLocks noGrp="1"/>
          </p:cNvSpPr>
          <p:nvPr>
            <p:ph type="ftr" sz="quarter" idx="11"/>
          </p:nvPr>
        </p:nvSpPr>
        <p:spPr/>
        <p:txBody>
          <a:bodyPr/>
          <a:lstStyle/>
          <a:p>
            <a:r>
              <a:rPr lang="en-CA" smtClean="0"/>
              <a:t>Stephen Downes - LPSS - Protected B</a:t>
            </a:r>
            <a:endParaRPr lang="en-CA"/>
          </a:p>
        </p:txBody>
      </p:sp>
      <p:sp>
        <p:nvSpPr>
          <p:cNvPr id="11" name="Slide Number Placeholder 10"/>
          <p:cNvSpPr>
            <a:spLocks noGrp="1"/>
          </p:cNvSpPr>
          <p:nvPr>
            <p:ph type="sldNum" sz="quarter" idx="12"/>
          </p:nvPr>
        </p:nvSpPr>
        <p:spPr/>
        <p:txBody>
          <a:bodyPr/>
          <a:lstStyle/>
          <a:p>
            <a:fld id="{56DB437C-95AC-4E4A-B844-D816CC3BCD33}" type="slidenum">
              <a:rPr lang="en-CA" smtClean="0"/>
              <a:t>48</a:t>
            </a:fld>
            <a:endParaRPr lang="en-CA"/>
          </a:p>
        </p:txBody>
      </p:sp>
      <p:sp>
        <p:nvSpPr>
          <p:cNvPr id="22" name="Rectangle 21"/>
          <p:cNvSpPr/>
          <p:nvPr/>
        </p:nvSpPr>
        <p:spPr>
          <a:xfrm>
            <a:off x="2495600" y="1161741"/>
            <a:ext cx="7200800" cy="4600318"/>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2821844" y="1306276"/>
            <a:ext cx="6442508" cy="461665"/>
          </a:xfrm>
          <a:prstGeom prst="rect">
            <a:avLst/>
          </a:prstGeom>
          <a:noFill/>
        </p:spPr>
        <p:txBody>
          <a:bodyPr wrap="square" rtlCol="0">
            <a:spAutoFit/>
          </a:bodyPr>
          <a:lstStyle/>
          <a:p>
            <a:r>
              <a:rPr lang="en-CA" sz="2400" b="1" dirty="0">
                <a:solidFill>
                  <a:srgbClr val="CC9900"/>
                </a:solidFill>
              </a:rPr>
              <a:t>Learn While Connected to a Learning Community</a:t>
            </a:r>
            <a:endParaRPr lang="en-CA" sz="2400" b="1" dirty="0">
              <a:solidFill>
                <a:srgbClr val="CC9900"/>
              </a:solidFill>
            </a:endParaRPr>
          </a:p>
        </p:txBody>
      </p:sp>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1684" y="1796887"/>
            <a:ext cx="6082829" cy="383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7358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93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404664"/>
            <a:ext cx="9144000" cy="553021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0" y="404665"/>
            <a:ext cx="9144000" cy="259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descr="C:\Users\Downes\Google Drive\Icons\silver\a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888" y="441508"/>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wnes\Google Drive\Icons\silver\configu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789" y="444614"/>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wnes\Google Drive\Icons\black\c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589" y="1470233"/>
            <a:ext cx="188403" cy="226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wnes\Google Drive\Icons\black\ag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6284" y="1161741"/>
            <a:ext cx="224408" cy="2692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ownes\Google Drive\Icons\black\looku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601" y="788739"/>
            <a:ext cx="183994" cy="220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ownes\Google Drive\Icons\silver\connecti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841" y="423086"/>
            <a:ext cx="183103" cy="2197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ownes\Google Drive\Icons\silver\worl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552" y="433257"/>
            <a:ext cx="168368" cy="2020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14912" y="348281"/>
            <a:ext cx="827584" cy="307777"/>
          </a:xfrm>
          <a:prstGeom prst="rect">
            <a:avLst/>
          </a:prstGeom>
          <a:noFill/>
        </p:spPr>
        <p:txBody>
          <a:bodyPr wrap="square" rtlCol="0">
            <a:spAutoFit/>
          </a:bodyPr>
          <a:lstStyle/>
          <a:p>
            <a:r>
              <a:rPr lang="en-CA" sz="1400" dirty="0">
                <a:solidFill>
                  <a:schemeClr val="bg2"/>
                </a:solidFill>
              </a:rPr>
              <a:t>LPSS</a:t>
            </a:r>
            <a:endParaRPr lang="en-CA" dirty="0">
              <a:solidFill>
                <a:schemeClr val="bg2"/>
              </a:solidFill>
            </a:endParaRPr>
          </a:p>
        </p:txBody>
      </p:sp>
      <p:sp>
        <p:nvSpPr>
          <p:cNvPr id="2" name="Rectangle 1"/>
          <p:cNvSpPr/>
          <p:nvPr/>
        </p:nvSpPr>
        <p:spPr>
          <a:xfrm>
            <a:off x="1940867" y="1009532"/>
            <a:ext cx="7200800" cy="4341089"/>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2341256" y="3543858"/>
            <a:ext cx="1440160" cy="11528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Company</a:t>
            </a:r>
            <a:endParaRPr lang="en-CA" sz="1600" dirty="0">
              <a:solidFill>
                <a:schemeClr val="tx1"/>
              </a:solidFill>
            </a:endParaRPr>
          </a:p>
        </p:txBody>
      </p:sp>
      <p:sp>
        <p:nvSpPr>
          <p:cNvPr id="16" name="Oval 15"/>
          <p:cNvSpPr/>
          <p:nvPr/>
        </p:nvSpPr>
        <p:spPr>
          <a:xfrm>
            <a:off x="5149887" y="2995409"/>
            <a:ext cx="1440160" cy="11528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Me</a:t>
            </a:r>
            <a:endParaRPr lang="en-CA" dirty="0">
              <a:solidFill>
                <a:schemeClr val="tx1"/>
              </a:solidFill>
            </a:endParaRPr>
          </a:p>
        </p:txBody>
      </p:sp>
      <p:cxnSp>
        <p:nvCxnSpPr>
          <p:cNvPr id="9" name="Straight Arrow Connector 8"/>
          <p:cNvCxnSpPr>
            <a:stCxn id="3" idx="6"/>
          </p:cNvCxnSpPr>
          <p:nvPr/>
        </p:nvCxnSpPr>
        <p:spPr>
          <a:xfrm flipV="1">
            <a:off x="3781418" y="3640823"/>
            <a:ext cx="1368471" cy="4794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78020" y="3436577"/>
            <a:ext cx="1160925" cy="307777"/>
          </a:xfrm>
          <a:prstGeom prst="rect">
            <a:avLst/>
          </a:prstGeom>
          <a:noFill/>
        </p:spPr>
        <p:txBody>
          <a:bodyPr wrap="square" rtlCol="0">
            <a:spAutoFit/>
          </a:bodyPr>
          <a:lstStyle/>
          <a:p>
            <a:r>
              <a:rPr lang="en-CA" sz="1400" dirty="0"/>
              <a:t>‘Employer’</a:t>
            </a:r>
            <a:endParaRPr lang="en-CA" sz="1400" dirty="0"/>
          </a:p>
        </p:txBody>
      </p:sp>
      <p:sp>
        <p:nvSpPr>
          <p:cNvPr id="20" name="TextBox 19"/>
          <p:cNvSpPr txBox="1"/>
          <p:nvPr/>
        </p:nvSpPr>
        <p:spPr>
          <a:xfrm>
            <a:off x="2147736" y="1296387"/>
            <a:ext cx="4090072" cy="1569660"/>
          </a:xfrm>
          <a:prstGeom prst="rect">
            <a:avLst/>
          </a:prstGeom>
          <a:noFill/>
        </p:spPr>
        <p:txBody>
          <a:bodyPr wrap="square" rtlCol="0">
            <a:spAutoFit/>
          </a:bodyPr>
          <a:lstStyle/>
          <a:p>
            <a:r>
              <a:rPr lang="en-CA" sz="2400" b="1" dirty="0">
                <a:solidFill>
                  <a:srgbClr val="CC9900"/>
                </a:solidFill>
              </a:rPr>
              <a:t>All of these things – readings, writing, resources, community – are inserted into the personal graph</a:t>
            </a:r>
            <a:endParaRPr lang="en-CA" sz="2400" b="1" dirty="0">
              <a:solidFill>
                <a:srgbClr val="CC9900"/>
              </a:solidFill>
            </a:endParaRPr>
          </a:p>
        </p:txBody>
      </p:sp>
      <p:sp>
        <p:nvSpPr>
          <p:cNvPr id="21" name="Oval 20"/>
          <p:cNvSpPr/>
          <p:nvPr/>
        </p:nvSpPr>
        <p:spPr>
          <a:xfrm>
            <a:off x="7197356" y="2050553"/>
            <a:ext cx="1440160" cy="11528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High School</a:t>
            </a:r>
            <a:endParaRPr lang="en-CA" dirty="0">
              <a:solidFill>
                <a:schemeClr val="tx1"/>
              </a:solidFill>
            </a:endParaRPr>
          </a:p>
        </p:txBody>
      </p:sp>
      <p:cxnSp>
        <p:nvCxnSpPr>
          <p:cNvPr id="22" name="Straight Arrow Connector 21"/>
          <p:cNvCxnSpPr>
            <a:stCxn id="16" idx="7"/>
          </p:cNvCxnSpPr>
          <p:nvPr/>
        </p:nvCxnSpPr>
        <p:spPr>
          <a:xfrm flipV="1">
            <a:off x="6379142" y="2779918"/>
            <a:ext cx="871555" cy="3843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96002" y="2562445"/>
            <a:ext cx="1160925" cy="307777"/>
          </a:xfrm>
          <a:prstGeom prst="rect">
            <a:avLst/>
          </a:prstGeom>
          <a:noFill/>
        </p:spPr>
        <p:txBody>
          <a:bodyPr wrap="square" rtlCol="0">
            <a:spAutoFit/>
          </a:bodyPr>
          <a:lstStyle/>
          <a:p>
            <a:r>
              <a:rPr lang="en-CA" sz="1400" dirty="0"/>
              <a:t>‘Attended’</a:t>
            </a:r>
            <a:endParaRPr lang="en-CA" sz="1400" dirty="0"/>
          </a:p>
        </p:txBody>
      </p:sp>
      <p:sp>
        <p:nvSpPr>
          <p:cNvPr id="27" name="Oval 26"/>
          <p:cNvSpPr/>
          <p:nvPr/>
        </p:nvSpPr>
        <p:spPr>
          <a:xfrm>
            <a:off x="7322500" y="4120277"/>
            <a:ext cx="1440160" cy="11528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University</a:t>
            </a:r>
            <a:endParaRPr lang="en-CA" sz="1400" dirty="0">
              <a:solidFill>
                <a:schemeClr val="tx1"/>
              </a:solidFill>
            </a:endParaRPr>
          </a:p>
        </p:txBody>
      </p:sp>
      <p:sp>
        <p:nvSpPr>
          <p:cNvPr id="28" name="TextBox 27"/>
          <p:cNvSpPr txBox="1"/>
          <p:nvPr/>
        </p:nvSpPr>
        <p:spPr>
          <a:xfrm>
            <a:off x="5799792" y="4358685"/>
            <a:ext cx="1160925" cy="307777"/>
          </a:xfrm>
          <a:prstGeom prst="rect">
            <a:avLst/>
          </a:prstGeom>
          <a:noFill/>
        </p:spPr>
        <p:txBody>
          <a:bodyPr wrap="square" rtlCol="0">
            <a:spAutoFit/>
          </a:bodyPr>
          <a:lstStyle/>
          <a:p>
            <a:r>
              <a:rPr lang="en-CA" sz="1400" dirty="0"/>
              <a:t>‘Attended’</a:t>
            </a:r>
            <a:endParaRPr lang="en-CA" sz="1400" dirty="0"/>
          </a:p>
        </p:txBody>
      </p:sp>
      <p:cxnSp>
        <p:nvCxnSpPr>
          <p:cNvPr id="29" name="Straight Arrow Connector 28"/>
          <p:cNvCxnSpPr>
            <a:stCxn id="16" idx="5"/>
            <a:endCxn id="27" idx="2"/>
          </p:cNvCxnSpPr>
          <p:nvPr/>
        </p:nvCxnSpPr>
        <p:spPr>
          <a:xfrm>
            <a:off x="6379140" y="3979417"/>
            <a:ext cx="943360" cy="71727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7" name="Flowchart: Document 36"/>
          <p:cNvSpPr/>
          <p:nvPr/>
        </p:nvSpPr>
        <p:spPr>
          <a:xfrm>
            <a:off x="9419151" y="3151414"/>
            <a:ext cx="936103" cy="570324"/>
          </a:xfrm>
          <a:prstGeom prst="flowChartDocumen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URL</a:t>
            </a:r>
            <a:endParaRPr lang="en-CA" dirty="0">
              <a:solidFill>
                <a:schemeClr val="tx1"/>
              </a:solidFill>
            </a:endParaRPr>
          </a:p>
        </p:txBody>
      </p:sp>
      <p:sp>
        <p:nvSpPr>
          <p:cNvPr id="41" name="Flowchart: Document 40"/>
          <p:cNvSpPr/>
          <p:nvPr/>
        </p:nvSpPr>
        <p:spPr>
          <a:xfrm>
            <a:off x="9461075" y="4411534"/>
            <a:ext cx="936103" cy="570324"/>
          </a:xfrm>
          <a:prstGeom prst="flowChartDocumen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URL</a:t>
            </a:r>
            <a:endParaRPr lang="en-CA" dirty="0">
              <a:solidFill>
                <a:schemeClr val="tx1"/>
              </a:solidFill>
            </a:endParaRPr>
          </a:p>
        </p:txBody>
      </p:sp>
      <p:cxnSp>
        <p:nvCxnSpPr>
          <p:cNvPr id="35" name="Straight Arrow Connector 34"/>
          <p:cNvCxnSpPr/>
          <p:nvPr/>
        </p:nvCxnSpPr>
        <p:spPr>
          <a:xfrm>
            <a:off x="8400256" y="2736782"/>
            <a:ext cx="1018894" cy="69979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a:endCxn id="41" idx="1"/>
          </p:cNvCxnSpPr>
          <p:nvPr/>
        </p:nvCxnSpPr>
        <p:spPr>
          <a:xfrm>
            <a:off x="8472266" y="4696696"/>
            <a:ext cx="988809"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9" name="TextBox 38"/>
          <p:cNvSpPr txBox="1"/>
          <p:nvPr/>
        </p:nvSpPr>
        <p:spPr>
          <a:xfrm>
            <a:off x="8741304" y="2659886"/>
            <a:ext cx="1439541" cy="200055"/>
          </a:xfrm>
          <a:prstGeom prst="rect">
            <a:avLst/>
          </a:prstGeom>
          <a:noFill/>
        </p:spPr>
        <p:txBody>
          <a:bodyPr wrap="square" rtlCol="0">
            <a:spAutoFit/>
          </a:bodyPr>
          <a:lstStyle/>
          <a:p>
            <a:r>
              <a:rPr lang="en-CA" sz="700" dirty="0">
                <a:solidFill>
                  <a:srgbClr val="C00000"/>
                </a:solidFill>
              </a:rPr>
              <a:t>Pointer to external site</a:t>
            </a:r>
            <a:endParaRPr lang="en-CA" sz="700" dirty="0">
              <a:solidFill>
                <a:srgbClr val="C00000"/>
              </a:solidFill>
            </a:endParaRPr>
          </a:p>
        </p:txBody>
      </p:sp>
      <p:sp>
        <p:nvSpPr>
          <p:cNvPr id="33" name="Flowchart: Document 32"/>
          <p:cNvSpPr/>
          <p:nvPr/>
        </p:nvSpPr>
        <p:spPr>
          <a:xfrm>
            <a:off x="2059304" y="5157192"/>
            <a:ext cx="936103" cy="570324"/>
          </a:xfrm>
          <a:prstGeom prst="flowChartDocumen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URL</a:t>
            </a:r>
            <a:endParaRPr lang="en-CA" dirty="0">
              <a:solidFill>
                <a:schemeClr val="tx1"/>
              </a:solidFill>
            </a:endParaRPr>
          </a:p>
        </p:txBody>
      </p:sp>
      <p:cxnSp>
        <p:nvCxnSpPr>
          <p:cNvPr id="34" name="Straight Arrow Connector 33"/>
          <p:cNvCxnSpPr/>
          <p:nvPr/>
        </p:nvCxnSpPr>
        <p:spPr>
          <a:xfrm flipH="1">
            <a:off x="2567608" y="4338057"/>
            <a:ext cx="288032" cy="81913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8" name="Date Placeholder 7"/>
          <p:cNvSpPr>
            <a:spLocks noGrp="1"/>
          </p:cNvSpPr>
          <p:nvPr>
            <p:ph type="dt" sz="half" idx="10"/>
          </p:nvPr>
        </p:nvSpPr>
        <p:spPr/>
        <p:txBody>
          <a:bodyPr/>
          <a:lstStyle/>
          <a:p>
            <a:fld id="{4E8BB734-3289-4324-85D5-166692B7DB27}" type="datetime1">
              <a:rPr lang="en-CA" smtClean="0"/>
              <a:t>2015-12-02</a:t>
            </a:fld>
            <a:endParaRPr lang="en-CA"/>
          </a:p>
        </p:txBody>
      </p:sp>
      <p:sp>
        <p:nvSpPr>
          <p:cNvPr id="11" name="Footer Placeholder 10"/>
          <p:cNvSpPr>
            <a:spLocks noGrp="1"/>
          </p:cNvSpPr>
          <p:nvPr>
            <p:ph type="ftr" sz="quarter" idx="11"/>
          </p:nvPr>
        </p:nvSpPr>
        <p:spPr/>
        <p:txBody>
          <a:bodyPr/>
          <a:lstStyle/>
          <a:p>
            <a:r>
              <a:rPr lang="en-CA" smtClean="0"/>
              <a:t>Stephen Downes - LPSS - Protected B</a:t>
            </a:r>
            <a:endParaRPr lang="en-CA"/>
          </a:p>
        </p:txBody>
      </p:sp>
      <p:sp>
        <p:nvSpPr>
          <p:cNvPr id="12" name="Slide Number Placeholder 11"/>
          <p:cNvSpPr>
            <a:spLocks noGrp="1"/>
          </p:cNvSpPr>
          <p:nvPr>
            <p:ph type="sldNum" sz="quarter" idx="12"/>
          </p:nvPr>
        </p:nvSpPr>
        <p:spPr/>
        <p:txBody>
          <a:bodyPr/>
          <a:lstStyle/>
          <a:p>
            <a:fld id="{56DB437C-95AC-4E4A-B844-D816CC3BCD33}" type="slidenum">
              <a:rPr lang="en-CA" smtClean="0"/>
              <a:t>49</a:t>
            </a:fld>
            <a:endParaRPr lang="en-CA"/>
          </a:p>
        </p:txBody>
      </p:sp>
      <p:pic>
        <p:nvPicPr>
          <p:cNvPr id="36" name="Picture 2" descr="http://www.youthunitedpress.com/wp-content/uploads/2014/01/network-graph-121_14_0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67809" y="4385232"/>
            <a:ext cx="1104735" cy="81888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a:off x="3678020" y="4358685"/>
            <a:ext cx="689789" cy="30777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472544" y="4794674"/>
            <a:ext cx="1849957" cy="11151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6" idx="3"/>
          </p:cNvCxnSpPr>
          <p:nvPr/>
        </p:nvCxnSpPr>
        <p:spPr>
          <a:xfrm flipV="1">
            <a:off x="5149888" y="3979418"/>
            <a:ext cx="210907" cy="4058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450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Introductions and Aliases</a:t>
            </a:r>
            <a:endParaRPr lang="en-CA" dirty="0"/>
          </a:p>
        </p:txBody>
      </p:sp>
      <p:sp>
        <p:nvSpPr>
          <p:cNvPr id="3" name="Content Placeholder 2"/>
          <p:cNvSpPr>
            <a:spLocks noGrp="1"/>
          </p:cNvSpPr>
          <p:nvPr>
            <p:ph idx="1"/>
          </p:nvPr>
        </p:nvSpPr>
        <p:spPr/>
        <p:txBody>
          <a:bodyPr/>
          <a:lstStyle/>
          <a:p>
            <a:r>
              <a:rPr lang="en-CA" dirty="0" smtClean="0"/>
              <a:t>Split into five groups as assigned:</a:t>
            </a:r>
          </a:p>
          <a:p>
            <a:pPr lvl="1"/>
            <a:r>
              <a:rPr lang="en-CA" dirty="0" smtClean="0"/>
              <a:t>Users (slightly larger group)</a:t>
            </a:r>
          </a:p>
          <a:p>
            <a:pPr lvl="1"/>
            <a:r>
              <a:rPr lang="en-CA" dirty="0" smtClean="0"/>
              <a:t>Sponsors (who will pay to have it built)</a:t>
            </a:r>
          </a:p>
          <a:p>
            <a:pPr lvl="1"/>
            <a:r>
              <a:rPr lang="en-CA" dirty="0" smtClean="0"/>
              <a:t>Developers (who will actually build it)</a:t>
            </a:r>
          </a:p>
          <a:p>
            <a:pPr lvl="1"/>
            <a:r>
              <a:rPr lang="en-CA" dirty="0" smtClean="0"/>
              <a:t>Marketing (who will sell it)</a:t>
            </a:r>
          </a:p>
          <a:p>
            <a:pPr lvl="1"/>
            <a:r>
              <a:rPr lang="en-CA" dirty="0" smtClean="0"/>
              <a:t>Operations (who will keep it running)</a:t>
            </a:r>
            <a:endParaRPr lang="en-CA" dirty="0"/>
          </a:p>
        </p:txBody>
      </p:sp>
      <p:sp>
        <p:nvSpPr>
          <p:cNvPr id="4" name="Rectangle 3"/>
          <p:cNvSpPr/>
          <p:nvPr/>
        </p:nvSpPr>
        <p:spPr>
          <a:xfrm>
            <a:off x="10523190" y="112991"/>
            <a:ext cx="1467068" cy="369332"/>
          </a:xfrm>
          <a:prstGeom prst="rect">
            <a:avLst/>
          </a:prstGeom>
        </p:spPr>
        <p:txBody>
          <a:bodyPr wrap="none">
            <a:spAutoFit/>
          </a:bodyPr>
          <a:lstStyle/>
          <a:p>
            <a:r>
              <a:rPr lang="en-CA" dirty="0" smtClean="0">
                <a:effectLst/>
                <a:latin typeface="Calibri" panose="020F0502020204030204" pitchFamily="34" charset="0"/>
                <a:ea typeface="Calibri" panose="020F0502020204030204" pitchFamily="34" charset="0"/>
                <a:cs typeface="Times New Roman" panose="02020603050405020304" pitchFamily="18" charset="0"/>
              </a:rPr>
              <a:t>10:00 – 10:30</a:t>
            </a:r>
            <a:endParaRPr lang="en-CA" dirty="0"/>
          </a:p>
        </p:txBody>
      </p:sp>
      <p:pic>
        <p:nvPicPr>
          <p:cNvPr id="5" name="Picture 4"/>
          <p:cNvPicPr>
            <a:picLocks noChangeAspect="1"/>
          </p:cNvPicPr>
          <p:nvPr/>
        </p:nvPicPr>
        <p:blipFill>
          <a:blip r:embed="rId2"/>
          <a:stretch>
            <a:fillRect/>
          </a:stretch>
        </p:blipFill>
        <p:spPr>
          <a:xfrm>
            <a:off x="6676871" y="1825625"/>
            <a:ext cx="4130213" cy="5032375"/>
          </a:xfrm>
          <a:prstGeom prst="rect">
            <a:avLst/>
          </a:prstGeom>
        </p:spPr>
      </p:pic>
    </p:spTree>
    <p:extLst>
      <p:ext uri="{BB962C8B-B14F-4D97-AF65-F5344CB8AC3E}">
        <p14:creationId xmlns:p14="http://schemas.microsoft.com/office/powerpoint/2010/main" val="1757261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93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14912" y="404664"/>
            <a:ext cx="9153088" cy="553021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0" y="404665"/>
            <a:ext cx="9144000" cy="259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descr="C:\Users\Downes\Google Drive\Icons\silver\a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888" y="441508"/>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wnes\Google Drive\Icons\silver\configu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789" y="444614"/>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wnes\Google Drive\Icons\black\c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589" y="1470233"/>
            <a:ext cx="188403" cy="226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wnes\Google Drive\Icons\black\ag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6284" y="1161741"/>
            <a:ext cx="224408" cy="2692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ownes\Google Drive\Icons\black\looku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601" y="788739"/>
            <a:ext cx="183994" cy="220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ownes\Google Drive\Icons\silver\connecti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841" y="423086"/>
            <a:ext cx="183103" cy="2197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ownes\Google Drive\Icons\silver\worl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552" y="433257"/>
            <a:ext cx="168368" cy="2020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14912" y="348281"/>
            <a:ext cx="827584" cy="307777"/>
          </a:xfrm>
          <a:prstGeom prst="rect">
            <a:avLst/>
          </a:prstGeom>
          <a:noFill/>
        </p:spPr>
        <p:txBody>
          <a:bodyPr wrap="square" rtlCol="0">
            <a:spAutoFit/>
          </a:bodyPr>
          <a:lstStyle/>
          <a:p>
            <a:r>
              <a:rPr lang="en-CA" sz="1400" dirty="0">
                <a:solidFill>
                  <a:schemeClr val="bg2"/>
                </a:solidFill>
              </a:rPr>
              <a:t>LPSS</a:t>
            </a:r>
            <a:endParaRPr lang="en-CA" dirty="0">
              <a:solidFill>
                <a:schemeClr val="bg2"/>
              </a:solidFill>
            </a:endParaRPr>
          </a:p>
        </p:txBody>
      </p:sp>
      <p:sp>
        <p:nvSpPr>
          <p:cNvPr id="17" name="TextBox 16"/>
          <p:cNvSpPr txBox="1"/>
          <p:nvPr/>
        </p:nvSpPr>
        <p:spPr>
          <a:xfrm>
            <a:off x="2423592" y="342963"/>
            <a:ext cx="827584" cy="307777"/>
          </a:xfrm>
          <a:prstGeom prst="rect">
            <a:avLst/>
          </a:prstGeom>
          <a:noFill/>
        </p:spPr>
        <p:txBody>
          <a:bodyPr wrap="square" rtlCol="0">
            <a:spAutoFit/>
          </a:bodyPr>
          <a:lstStyle/>
          <a:p>
            <a:r>
              <a:rPr lang="en-CA" sz="1400" dirty="0">
                <a:solidFill>
                  <a:schemeClr val="bg2"/>
                </a:solidFill>
              </a:rPr>
              <a:t>Today</a:t>
            </a:r>
            <a:endParaRPr lang="en-CA" dirty="0">
              <a:solidFill>
                <a:schemeClr val="bg2"/>
              </a:solidFill>
            </a:endParaRPr>
          </a:p>
        </p:txBody>
      </p:sp>
      <p:sp>
        <p:nvSpPr>
          <p:cNvPr id="8" name="Date Placeholder 7"/>
          <p:cNvSpPr>
            <a:spLocks noGrp="1"/>
          </p:cNvSpPr>
          <p:nvPr>
            <p:ph type="dt" sz="half" idx="10"/>
          </p:nvPr>
        </p:nvSpPr>
        <p:spPr/>
        <p:txBody>
          <a:bodyPr/>
          <a:lstStyle/>
          <a:p>
            <a:fld id="{564853C8-A324-48FB-8DDB-9FCC7B6C6AF2}" type="datetime1">
              <a:rPr lang="en-CA" smtClean="0"/>
              <a:t>2015-12-02</a:t>
            </a:fld>
            <a:endParaRPr lang="en-CA"/>
          </a:p>
        </p:txBody>
      </p:sp>
      <p:sp>
        <p:nvSpPr>
          <p:cNvPr id="10" name="Footer Placeholder 9"/>
          <p:cNvSpPr>
            <a:spLocks noGrp="1"/>
          </p:cNvSpPr>
          <p:nvPr>
            <p:ph type="ftr" sz="quarter" idx="11"/>
          </p:nvPr>
        </p:nvSpPr>
        <p:spPr/>
        <p:txBody>
          <a:bodyPr/>
          <a:lstStyle/>
          <a:p>
            <a:r>
              <a:rPr lang="en-CA" smtClean="0"/>
              <a:t>Stephen Downes - LPSS - Protected B</a:t>
            </a:r>
            <a:endParaRPr lang="en-CA"/>
          </a:p>
        </p:txBody>
      </p:sp>
      <p:sp>
        <p:nvSpPr>
          <p:cNvPr id="11" name="Slide Number Placeholder 10"/>
          <p:cNvSpPr>
            <a:spLocks noGrp="1"/>
          </p:cNvSpPr>
          <p:nvPr>
            <p:ph type="sldNum" sz="quarter" idx="12"/>
          </p:nvPr>
        </p:nvSpPr>
        <p:spPr/>
        <p:txBody>
          <a:bodyPr/>
          <a:lstStyle/>
          <a:p>
            <a:fld id="{56DB437C-95AC-4E4A-B844-D816CC3BCD33}" type="slidenum">
              <a:rPr lang="en-CA" smtClean="0"/>
              <a:t>50</a:t>
            </a:fld>
            <a:endParaRPr lang="en-CA"/>
          </a:p>
        </p:txBody>
      </p:sp>
      <p:sp>
        <p:nvSpPr>
          <p:cNvPr id="22" name="Rectangle 21"/>
          <p:cNvSpPr/>
          <p:nvPr/>
        </p:nvSpPr>
        <p:spPr>
          <a:xfrm>
            <a:off x="2495600" y="1161741"/>
            <a:ext cx="7200800" cy="4600318"/>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2821844" y="1306276"/>
            <a:ext cx="6442508" cy="830997"/>
          </a:xfrm>
          <a:prstGeom prst="rect">
            <a:avLst/>
          </a:prstGeom>
          <a:noFill/>
        </p:spPr>
        <p:txBody>
          <a:bodyPr wrap="square" rtlCol="0">
            <a:spAutoFit/>
          </a:bodyPr>
          <a:lstStyle/>
          <a:p>
            <a:r>
              <a:rPr lang="en-CA" sz="2400" b="1" dirty="0">
                <a:solidFill>
                  <a:srgbClr val="CC9900"/>
                </a:solidFill>
              </a:rPr>
              <a:t>LPSS detects the current environment, and helps the user focus on competencies or topics</a:t>
            </a:r>
            <a:endParaRPr lang="en-CA" sz="2400" b="1" dirty="0">
              <a:solidFill>
                <a:srgbClr val="CC9900"/>
              </a:solidFill>
            </a:endParaRPr>
          </a:p>
        </p:txBody>
      </p:sp>
      <p:cxnSp>
        <p:nvCxnSpPr>
          <p:cNvPr id="21" name="Straight Arrow Connector 20"/>
          <p:cNvCxnSpPr/>
          <p:nvPr/>
        </p:nvCxnSpPr>
        <p:spPr>
          <a:xfrm flipH="1" flipV="1">
            <a:off x="2147737" y="624389"/>
            <a:ext cx="674109" cy="19405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1904" y="2383394"/>
            <a:ext cx="3547104" cy="248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8704" y="2591426"/>
            <a:ext cx="3073642" cy="170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p:nvPr/>
        </p:nvCxnSpPr>
        <p:spPr>
          <a:xfrm flipH="1" flipV="1">
            <a:off x="4837710" y="624390"/>
            <a:ext cx="1330299" cy="175900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123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593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404664"/>
            <a:ext cx="9144000" cy="553021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0" y="404665"/>
            <a:ext cx="9144000" cy="259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descr="C:\Users\Downes\Google Drive\Icons\silver\ag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9888" y="441508"/>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wnes\Google Drive\Icons\silver\configur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4789" y="444614"/>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wnes\Google Drive\Icons\black\cha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0589" y="1470233"/>
            <a:ext cx="188403" cy="226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wnes\Google Drive\Icons\black\age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6284" y="1161741"/>
            <a:ext cx="224408" cy="2692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ownes\Google Drive\Icons\black\looku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9601" y="788739"/>
            <a:ext cx="183994" cy="220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ownes\Google Drive\Icons\silver\connection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5841" y="423086"/>
            <a:ext cx="183103" cy="2197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ownes\Google Drive\Icons\silver\worl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3552" y="433257"/>
            <a:ext cx="168368" cy="2020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14912" y="348281"/>
            <a:ext cx="827584" cy="307777"/>
          </a:xfrm>
          <a:prstGeom prst="rect">
            <a:avLst/>
          </a:prstGeom>
          <a:noFill/>
        </p:spPr>
        <p:txBody>
          <a:bodyPr wrap="square" rtlCol="0">
            <a:spAutoFit/>
          </a:bodyPr>
          <a:lstStyle/>
          <a:p>
            <a:r>
              <a:rPr lang="en-CA" sz="1400" dirty="0">
                <a:solidFill>
                  <a:schemeClr val="bg2"/>
                </a:solidFill>
              </a:rPr>
              <a:t>LPSS</a:t>
            </a:r>
            <a:endParaRPr lang="en-CA" dirty="0">
              <a:solidFill>
                <a:schemeClr val="bg2"/>
              </a:solidFill>
            </a:endParaRPr>
          </a:p>
        </p:txBody>
      </p:sp>
      <p:sp>
        <p:nvSpPr>
          <p:cNvPr id="2" name="Rectangle 1"/>
          <p:cNvSpPr/>
          <p:nvPr/>
        </p:nvSpPr>
        <p:spPr>
          <a:xfrm>
            <a:off x="1940867" y="1009532"/>
            <a:ext cx="7200800" cy="4341089"/>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2855640" y="3947457"/>
            <a:ext cx="925776" cy="7492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tx1"/>
                </a:solidFill>
              </a:rPr>
              <a:t>Company</a:t>
            </a:r>
            <a:endParaRPr lang="en-CA" sz="900" dirty="0">
              <a:solidFill>
                <a:schemeClr val="tx1"/>
              </a:solidFill>
            </a:endParaRPr>
          </a:p>
        </p:txBody>
      </p:sp>
      <p:sp>
        <p:nvSpPr>
          <p:cNvPr id="16" name="Oval 15"/>
          <p:cNvSpPr/>
          <p:nvPr/>
        </p:nvSpPr>
        <p:spPr>
          <a:xfrm>
            <a:off x="5663953" y="3342590"/>
            <a:ext cx="926095" cy="805656"/>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Me</a:t>
            </a:r>
            <a:endParaRPr lang="en-CA" dirty="0">
              <a:solidFill>
                <a:schemeClr val="tx1"/>
              </a:solidFill>
            </a:endParaRPr>
          </a:p>
        </p:txBody>
      </p:sp>
      <p:cxnSp>
        <p:nvCxnSpPr>
          <p:cNvPr id="9" name="Straight Arrow Connector 8"/>
          <p:cNvCxnSpPr>
            <a:stCxn id="3" idx="6"/>
          </p:cNvCxnSpPr>
          <p:nvPr/>
        </p:nvCxnSpPr>
        <p:spPr>
          <a:xfrm flipV="1">
            <a:off x="3781418" y="3805908"/>
            <a:ext cx="1882535" cy="5161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35482" y="4050179"/>
            <a:ext cx="1160925" cy="230832"/>
          </a:xfrm>
          <a:prstGeom prst="rect">
            <a:avLst/>
          </a:prstGeom>
          <a:noFill/>
        </p:spPr>
        <p:txBody>
          <a:bodyPr wrap="square" rtlCol="0">
            <a:spAutoFit/>
          </a:bodyPr>
          <a:lstStyle/>
          <a:p>
            <a:r>
              <a:rPr lang="en-CA" sz="900" dirty="0"/>
              <a:t>‘Employer’</a:t>
            </a:r>
            <a:endParaRPr lang="en-CA" sz="900" dirty="0"/>
          </a:p>
        </p:txBody>
      </p:sp>
      <p:sp>
        <p:nvSpPr>
          <p:cNvPr id="21" name="Oval 20"/>
          <p:cNvSpPr/>
          <p:nvPr/>
        </p:nvSpPr>
        <p:spPr>
          <a:xfrm>
            <a:off x="7586932" y="3348766"/>
            <a:ext cx="885332" cy="64094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solidFill>
                  <a:schemeClr val="tx1"/>
                </a:solidFill>
              </a:rPr>
              <a:t>High School</a:t>
            </a:r>
            <a:endParaRPr lang="en-CA" sz="1100" dirty="0">
              <a:solidFill>
                <a:schemeClr val="tx1"/>
              </a:solidFill>
            </a:endParaRPr>
          </a:p>
        </p:txBody>
      </p:sp>
      <p:cxnSp>
        <p:nvCxnSpPr>
          <p:cNvPr id="22" name="Straight Arrow Connector 21"/>
          <p:cNvCxnSpPr/>
          <p:nvPr/>
        </p:nvCxnSpPr>
        <p:spPr>
          <a:xfrm flipV="1">
            <a:off x="6579766" y="3721738"/>
            <a:ext cx="1007166" cy="145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51560" y="3460576"/>
            <a:ext cx="864714" cy="261610"/>
          </a:xfrm>
          <a:prstGeom prst="rect">
            <a:avLst/>
          </a:prstGeom>
          <a:noFill/>
        </p:spPr>
        <p:txBody>
          <a:bodyPr wrap="square" rtlCol="0">
            <a:spAutoFit/>
          </a:bodyPr>
          <a:lstStyle/>
          <a:p>
            <a:r>
              <a:rPr lang="en-CA" sz="800" dirty="0"/>
              <a:t>‘Attended</a:t>
            </a:r>
            <a:r>
              <a:rPr lang="en-CA" sz="1100" dirty="0"/>
              <a:t>’</a:t>
            </a:r>
            <a:endParaRPr lang="en-CA" sz="1100" dirty="0"/>
          </a:p>
        </p:txBody>
      </p:sp>
      <p:sp>
        <p:nvSpPr>
          <p:cNvPr id="27" name="Oval 26"/>
          <p:cNvSpPr/>
          <p:nvPr/>
        </p:nvSpPr>
        <p:spPr>
          <a:xfrm>
            <a:off x="7896200" y="4543349"/>
            <a:ext cx="866460" cy="729766"/>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tx1"/>
                </a:solidFill>
              </a:rPr>
              <a:t>University</a:t>
            </a:r>
            <a:endParaRPr lang="en-CA" sz="800" dirty="0">
              <a:solidFill>
                <a:schemeClr val="tx1"/>
              </a:solidFill>
            </a:endParaRPr>
          </a:p>
        </p:txBody>
      </p:sp>
      <p:sp>
        <p:nvSpPr>
          <p:cNvPr id="28" name="TextBox 27"/>
          <p:cNvSpPr txBox="1"/>
          <p:nvPr/>
        </p:nvSpPr>
        <p:spPr>
          <a:xfrm>
            <a:off x="6293093" y="4282267"/>
            <a:ext cx="790256" cy="215444"/>
          </a:xfrm>
          <a:prstGeom prst="rect">
            <a:avLst/>
          </a:prstGeom>
          <a:noFill/>
        </p:spPr>
        <p:txBody>
          <a:bodyPr wrap="square" rtlCol="0">
            <a:spAutoFit/>
          </a:bodyPr>
          <a:lstStyle/>
          <a:p>
            <a:r>
              <a:rPr lang="en-CA" sz="800" dirty="0"/>
              <a:t>‘Attended’</a:t>
            </a:r>
            <a:endParaRPr lang="en-CA" sz="800" dirty="0"/>
          </a:p>
        </p:txBody>
      </p:sp>
      <p:cxnSp>
        <p:nvCxnSpPr>
          <p:cNvPr id="29" name="Straight Arrow Connector 28"/>
          <p:cNvCxnSpPr>
            <a:stCxn id="16" idx="5"/>
            <a:endCxn id="27" idx="2"/>
          </p:cNvCxnSpPr>
          <p:nvPr/>
        </p:nvCxnSpPr>
        <p:spPr>
          <a:xfrm>
            <a:off x="6454425" y="4030261"/>
            <a:ext cx="1441777" cy="87797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7" name="Flowchart: Document 36"/>
          <p:cNvSpPr/>
          <p:nvPr/>
        </p:nvSpPr>
        <p:spPr>
          <a:xfrm>
            <a:off x="9419151" y="3151414"/>
            <a:ext cx="936103" cy="570324"/>
          </a:xfrm>
          <a:prstGeom prst="flowChartDocumen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URL</a:t>
            </a:r>
            <a:endParaRPr lang="en-CA" dirty="0">
              <a:solidFill>
                <a:schemeClr val="tx1"/>
              </a:solidFill>
            </a:endParaRPr>
          </a:p>
        </p:txBody>
      </p:sp>
      <p:sp>
        <p:nvSpPr>
          <p:cNvPr id="41" name="Flowchart: Document 40"/>
          <p:cNvSpPr/>
          <p:nvPr/>
        </p:nvSpPr>
        <p:spPr>
          <a:xfrm>
            <a:off x="9461075" y="4411534"/>
            <a:ext cx="936103" cy="570324"/>
          </a:xfrm>
          <a:prstGeom prst="flowChartDocumen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URL</a:t>
            </a:r>
            <a:endParaRPr lang="en-CA" dirty="0">
              <a:solidFill>
                <a:schemeClr val="tx1"/>
              </a:solidFill>
            </a:endParaRPr>
          </a:p>
        </p:txBody>
      </p:sp>
      <p:cxnSp>
        <p:nvCxnSpPr>
          <p:cNvPr id="35" name="Straight Arrow Connector 34"/>
          <p:cNvCxnSpPr/>
          <p:nvPr/>
        </p:nvCxnSpPr>
        <p:spPr>
          <a:xfrm flipV="1">
            <a:off x="8246899" y="3590999"/>
            <a:ext cx="1172253" cy="15442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a:endCxn id="41" idx="1"/>
          </p:cNvCxnSpPr>
          <p:nvPr/>
        </p:nvCxnSpPr>
        <p:spPr>
          <a:xfrm>
            <a:off x="8472266" y="4696696"/>
            <a:ext cx="988809"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9" name="TextBox 38"/>
          <p:cNvSpPr txBox="1"/>
          <p:nvPr/>
        </p:nvSpPr>
        <p:spPr>
          <a:xfrm>
            <a:off x="8246899" y="3406996"/>
            <a:ext cx="1439541" cy="200055"/>
          </a:xfrm>
          <a:prstGeom prst="rect">
            <a:avLst/>
          </a:prstGeom>
          <a:noFill/>
        </p:spPr>
        <p:txBody>
          <a:bodyPr wrap="square" rtlCol="0">
            <a:spAutoFit/>
          </a:bodyPr>
          <a:lstStyle/>
          <a:p>
            <a:r>
              <a:rPr lang="en-CA" sz="700" dirty="0">
                <a:solidFill>
                  <a:srgbClr val="C00000"/>
                </a:solidFill>
              </a:rPr>
              <a:t>Pointer to external site</a:t>
            </a:r>
            <a:endParaRPr lang="en-CA" sz="700" dirty="0">
              <a:solidFill>
                <a:srgbClr val="C00000"/>
              </a:solidFill>
            </a:endParaRPr>
          </a:p>
        </p:txBody>
      </p:sp>
      <p:sp>
        <p:nvSpPr>
          <p:cNvPr id="33" name="Flowchart: Document 32"/>
          <p:cNvSpPr/>
          <p:nvPr/>
        </p:nvSpPr>
        <p:spPr>
          <a:xfrm>
            <a:off x="2059304" y="5157192"/>
            <a:ext cx="936103" cy="570324"/>
          </a:xfrm>
          <a:prstGeom prst="flowChartDocumen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URL</a:t>
            </a:r>
            <a:endParaRPr lang="en-CA" dirty="0">
              <a:solidFill>
                <a:schemeClr val="tx1"/>
              </a:solidFill>
            </a:endParaRPr>
          </a:p>
        </p:txBody>
      </p:sp>
      <p:cxnSp>
        <p:nvCxnSpPr>
          <p:cNvPr id="34" name="Straight Arrow Connector 33"/>
          <p:cNvCxnSpPr/>
          <p:nvPr/>
        </p:nvCxnSpPr>
        <p:spPr>
          <a:xfrm flipH="1">
            <a:off x="2578367" y="4469246"/>
            <a:ext cx="493299" cy="67196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8" name="Oval 37"/>
          <p:cNvSpPr/>
          <p:nvPr/>
        </p:nvSpPr>
        <p:spPr>
          <a:xfrm>
            <a:off x="4016904" y="3128113"/>
            <a:ext cx="896339" cy="60818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tx1"/>
                </a:solidFill>
              </a:rPr>
              <a:t>Resource</a:t>
            </a:r>
            <a:endParaRPr lang="en-CA" sz="1000" dirty="0">
              <a:solidFill>
                <a:schemeClr val="tx1"/>
              </a:solidFill>
            </a:endParaRPr>
          </a:p>
        </p:txBody>
      </p:sp>
      <p:sp>
        <p:nvSpPr>
          <p:cNvPr id="40" name="Oval 39"/>
          <p:cNvSpPr/>
          <p:nvPr/>
        </p:nvSpPr>
        <p:spPr>
          <a:xfrm>
            <a:off x="2781681" y="2258350"/>
            <a:ext cx="896339" cy="60818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tx1"/>
                </a:solidFill>
              </a:rPr>
              <a:t>Person</a:t>
            </a:r>
            <a:endParaRPr lang="en-CA" sz="1000" dirty="0">
              <a:solidFill>
                <a:schemeClr val="tx1"/>
              </a:solidFill>
            </a:endParaRPr>
          </a:p>
        </p:txBody>
      </p:sp>
      <p:sp>
        <p:nvSpPr>
          <p:cNvPr id="42" name="Oval 41"/>
          <p:cNvSpPr/>
          <p:nvPr/>
        </p:nvSpPr>
        <p:spPr>
          <a:xfrm>
            <a:off x="5678830" y="1782863"/>
            <a:ext cx="896339" cy="60818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tx1"/>
                </a:solidFill>
              </a:rPr>
              <a:t>Person</a:t>
            </a:r>
            <a:endParaRPr lang="en-CA" sz="1000" dirty="0">
              <a:solidFill>
                <a:schemeClr val="tx1"/>
              </a:solidFill>
            </a:endParaRPr>
          </a:p>
        </p:txBody>
      </p:sp>
      <p:sp>
        <p:nvSpPr>
          <p:cNvPr id="43" name="Oval 42"/>
          <p:cNvSpPr/>
          <p:nvPr/>
        </p:nvSpPr>
        <p:spPr>
          <a:xfrm>
            <a:off x="6938708" y="1742146"/>
            <a:ext cx="896339" cy="60818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tx1"/>
                </a:solidFill>
              </a:rPr>
              <a:t>Person</a:t>
            </a:r>
            <a:endParaRPr lang="en-CA" sz="1000" dirty="0">
              <a:solidFill>
                <a:schemeClr val="tx1"/>
              </a:solidFill>
            </a:endParaRPr>
          </a:p>
        </p:txBody>
      </p:sp>
      <p:cxnSp>
        <p:nvCxnSpPr>
          <p:cNvPr id="44" name="Straight Arrow Connector 43"/>
          <p:cNvCxnSpPr>
            <a:stCxn id="16" idx="0"/>
            <a:endCxn id="42" idx="4"/>
          </p:cNvCxnSpPr>
          <p:nvPr/>
        </p:nvCxnSpPr>
        <p:spPr>
          <a:xfrm flipH="1" flipV="1">
            <a:off x="6127000" y="2391047"/>
            <a:ext cx="1" cy="95154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3" idx="3"/>
          </p:cNvCxnSpPr>
          <p:nvPr/>
        </p:nvCxnSpPr>
        <p:spPr>
          <a:xfrm flipV="1">
            <a:off x="6258172" y="2261263"/>
            <a:ext cx="811800" cy="10875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16" idx="2"/>
          </p:cNvCxnSpPr>
          <p:nvPr/>
        </p:nvCxnSpPr>
        <p:spPr>
          <a:xfrm>
            <a:off x="4913241" y="3432207"/>
            <a:ext cx="750710" cy="3132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8" idx="1"/>
          </p:cNvCxnSpPr>
          <p:nvPr/>
        </p:nvCxnSpPr>
        <p:spPr>
          <a:xfrm>
            <a:off x="3678018" y="2607088"/>
            <a:ext cx="470150" cy="6100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 idx="0"/>
            <a:endCxn id="40" idx="4"/>
          </p:cNvCxnSpPr>
          <p:nvPr/>
        </p:nvCxnSpPr>
        <p:spPr>
          <a:xfrm flipH="1" flipV="1">
            <a:off x="3229851" y="2866535"/>
            <a:ext cx="88679" cy="108092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1" name="Flowchart: Document 60"/>
          <p:cNvSpPr/>
          <p:nvPr/>
        </p:nvSpPr>
        <p:spPr>
          <a:xfrm>
            <a:off x="9399987" y="2008421"/>
            <a:ext cx="936103" cy="570324"/>
          </a:xfrm>
          <a:prstGeom prst="flowChartDocumen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a:solidFill>
                  <a:schemeClr val="tx1"/>
                </a:solidFill>
              </a:rPr>
              <a:t>Community URL</a:t>
            </a:r>
            <a:endParaRPr lang="en-CA" sz="1100" dirty="0">
              <a:solidFill>
                <a:schemeClr val="tx1"/>
              </a:solidFill>
            </a:endParaRPr>
          </a:p>
        </p:txBody>
      </p:sp>
      <p:sp>
        <p:nvSpPr>
          <p:cNvPr id="62" name="Oval 61"/>
          <p:cNvSpPr/>
          <p:nvPr/>
        </p:nvSpPr>
        <p:spPr>
          <a:xfrm>
            <a:off x="7586934" y="2397552"/>
            <a:ext cx="1029347" cy="608184"/>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tx1"/>
                </a:solidFill>
              </a:rPr>
              <a:t>Community</a:t>
            </a:r>
            <a:endParaRPr lang="en-CA" sz="1000" dirty="0">
              <a:solidFill>
                <a:schemeClr val="tx1"/>
              </a:solidFill>
            </a:endParaRPr>
          </a:p>
        </p:txBody>
      </p:sp>
      <p:cxnSp>
        <p:nvCxnSpPr>
          <p:cNvPr id="63" name="Straight Arrow Connector 62"/>
          <p:cNvCxnSpPr>
            <a:stCxn id="16" idx="7"/>
            <a:endCxn id="62" idx="2"/>
          </p:cNvCxnSpPr>
          <p:nvPr/>
        </p:nvCxnSpPr>
        <p:spPr>
          <a:xfrm flipV="1">
            <a:off x="6454425" y="2701644"/>
            <a:ext cx="1132509" cy="75893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0" idx="6"/>
            <a:endCxn id="62" idx="2"/>
          </p:cNvCxnSpPr>
          <p:nvPr/>
        </p:nvCxnSpPr>
        <p:spPr>
          <a:xfrm>
            <a:off x="3678018" y="2562442"/>
            <a:ext cx="3908914" cy="1392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42" idx="5"/>
            <a:endCxn id="62" idx="2"/>
          </p:cNvCxnSpPr>
          <p:nvPr/>
        </p:nvCxnSpPr>
        <p:spPr>
          <a:xfrm>
            <a:off x="6443903" y="2301981"/>
            <a:ext cx="1143031" cy="3996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015942" y="3302939"/>
            <a:ext cx="790256" cy="215444"/>
          </a:xfrm>
          <a:prstGeom prst="rect">
            <a:avLst/>
          </a:prstGeom>
          <a:noFill/>
        </p:spPr>
        <p:txBody>
          <a:bodyPr wrap="square" rtlCol="0">
            <a:spAutoFit/>
          </a:bodyPr>
          <a:lstStyle/>
          <a:p>
            <a:r>
              <a:rPr lang="en-CA" sz="800" dirty="0"/>
              <a:t>‘Read’</a:t>
            </a:r>
            <a:endParaRPr lang="en-CA" sz="800" dirty="0"/>
          </a:p>
        </p:txBody>
      </p:sp>
      <p:sp>
        <p:nvSpPr>
          <p:cNvPr id="79" name="TextBox 78"/>
          <p:cNvSpPr txBox="1"/>
          <p:nvPr/>
        </p:nvSpPr>
        <p:spPr>
          <a:xfrm>
            <a:off x="3865584" y="2707271"/>
            <a:ext cx="790256" cy="215444"/>
          </a:xfrm>
          <a:prstGeom prst="rect">
            <a:avLst/>
          </a:prstGeom>
          <a:noFill/>
        </p:spPr>
        <p:txBody>
          <a:bodyPr wrap="square" rtlCol="0">
            <a:spAutoFit/>
          </a:bodyPr>
          <a:lstStyle/>
          <a:p>
            <a:r>
              <a:rPr lang="en-CA" sz="800" dirty="0"/>
              <a:t>‘Author’</a:t>
            </a:r>
            <a:endParaRPr lang="en-CA" sz="800" dirty="0"/>
          </a:p>
        </p:txBody>
      </p:sp>
      <p:cxnSp>
        <p:nvCxnSpPr>
          <p:cNvPr id="80" name="Straight Arrow Connector 79"/>
          <p:cNvCxnSpPr/>
          <p:nvPr/>
        </p:nvCxnSpPr>
        <p:spPr>
          <a:xfrm flipV="1">
            <a:off x="8400256" y="2313837"/>
            <a:ext cx="1018894" cy="39343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1" name="Straight Arrow Connector 50"/>
          <p:cNvCxnSpPr>
            <a:endCxn id="16" idx="1"/>
          </p:cNvCxnSpPr>
          <p:nvPr/>
        </p:nvCxnSpPr>
        <p:spPr>
          <a:xfrm>
            <a:off x="3658732" y="2611716"/>
            <a:ext cx="2140842" cy="848861"/>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3058164" y="2571070"/>
            <a:ext cx="432048" cy="246221"/>
          </a:xfrm>
          <a:prstGeom prst="rect">
            <a:avLst/>
          </a:prstGeom>
          <a:noFill/>
        </p:spPr>
        <p:txBody>
          <a:bodyPr wrap="square" rtlCol="0">
            <a:spAutoFit/>
          </a:bodyPr>
          <a:lstStyle/>
          <a:p>
            <a:r>
              <a:rPr lang="en-CA" sz="1000" dirty="0">
                <a:solidFill>
                  <a:srgbClr val="00B050"/>
                </a:solidFill>
              </a:rPr>
              <a:t>0.3</a:t>
            </a:r>
            <a:endParaRPr lang="en-CA" dirty="0">
              <a:solidFill>
                <a:srgbClr val="00B050"/>
              </a:solidFill>
            </a:endParaRPr>
          </a:p>
        </p:txBody>
      </p:sp>
      <p:sp>
        <p:nvSpPr>
          <p:cNvPr id="53" name="TextBox 52"/>
          <p:cNvSpPr txBox="1"/>
          <p:nvPr/>
        </p:nvSpPr>
        <p:spPr>
          <a:xfrm>
            <a:off x="3102504" y="4327179"/>
            <a:ext cx="432048" cy="246221"/>
          </a:xfrm>
          <a:prstGeom prst="rect">
            <a:avLst/>
          </a:prstGeom>
          <a:noFill/>
        </p:spPr>
        <p:txBody>
          <a:bodyPr wrap="square" rtlCol="0">
            <a:spAutoFit/>
          </a:bodyPr>
          <a:lstStyle/>
          <a:p>
            <a:r>
              <a:rPr lang="en-CA" sz="1000" dirty="0">
                <a:solidFill>
                  <a:srgbClr val="00B050"/>
                </a:solidFill>
              </a:rPr>
              <a:t>0.8</a:t>
            </a:r>
            <a:endParaRPr lang="en-CA" dirty="0">
              <a:solidFill>
                <a:srgbClr val="00B050"/>
              </a:solidFill>
            </a:endParaRPr>
          </a:p>
        </p:txBody>
      </p:sp>
      <p:sp>
        <p:nvSpPr>
          <p:cNvPr id="54" name="TextBox 53"/>
          <p:cNvSpPr txBox="1"/>
          <p:nvPr/>
        </p:nvSpPr>
        <p:spPr>
          <a:xfrm>
            <a:off x="4293895" y="3433553"/>
            <a:ext cx="432048" cy="246221"/>
          </a:xfrm>
          <a:prstGeom prst="rect">
            <a:avLst/>
          </a:prstGeom>
          <a:noFill/>
        </p:spPr>
        <p:txBody>
          <a:bodyPr wrap="square" rtlCol="0">
            <a:spAutoFit/>
          </a:bodyPr>
          <a:lstStyle/>
          <a:p>
            <a:r>
              <a:rPr lang="en-CA" sz="1000" dirty="0">
                <a:solidFill>
                  <a:srgbClr val="00B050"/>
                </a:solidFill>
              </a:rPr>
              <a:t>0.1</a:t>
            </a:r>
            <a:endParaRPr lang="en-CA" dirty="0">
              <a:solidFill>
                <a:srgbClr val="00B050"/>
              </a:solidFill>
            </a:endParaRPr>
          </a:p>
        </p:txBody>
      </p:sp>
      <p:sp>
        <p:nvSpPr>
          <p:cNvPr id="55" name="TextBox 54"/>
          <p:cNvSpPr txBox="1"/>
          <p:nvPr/>
        </p:nvSpPr>
        <p:spPr>
          <a:xfrm>
            <a:off x="5910975" y="2086957"/>
            <a:ext cx="432048" cy="246221"/>
          </a:xfrm>
          <a:prstGeom prst="rect">
            <a:avLst/>
          </a:prstGeom>
          <a:noFill/>
        </p:spPr>
        <p:txBody>
          <a:bodyPr wrap="square" rtlCol="0">
            <a:spAutoFit/>
          </a:bodyPr>
          <a:lstStyle/>
          <a:p>
            <a:r>
              <a:rPr lang="en-CA" sz="1000" dirty="0">
                <a:solidFill>
                  <a:srgbClr val="00B050"/>
                </a:solidFill>
              </a:rPr>
              <a:t>0.2</a:t>
            </a:r>
            <a:endParaRPr lang="en-CA" dirty="0">
              <a:solidFill>
                <a:srgbClr val="00B050"/>
              </a:solidFill>
            </a:endParaRPr>
          </a:p>
        </p:txBody>
      </p:sp>
      <p:sp>
        <p:nvSpPr>
          <p:cNvPr id="56" name="TextBox 55"/>
          <p:cNvSpPr txBox="1"/>
          <p:nvPr/>
        </p:nvSpPr>
        <p:spPr>
          <a:xfrm>
            <a:off x="7170851" y="2018373"/>
            <a:ext cx="432048" cy="246221"/>
          </a:xfrm>
          <a:prstGeom prst="rect">
            <a:avLst/>
          </a:prstGeom>
          <a:noFill/>
        </p:spPr>
        <p:txBody>
          <a:bodyPr wrap="square" rtlCol="0">
            <a:spAutoFit/>
          </a:bodyPr>
          <a:lstStyle/>
          <a:p>
            <a:r>
              <a:rPr lang="en-CA" sz="1000" dirty="0">
                <a:solidFill>
                  <a:srgbClr val="00B050"/>
                </a:solidFill>
              </a:rPr>
              <a:t>0.4</a:t>
            </a:r>
            <a:endParaRPr lang="en-CA" dirty="0">
              <a:solidFill>
                <a:srgbClr val="00B050"/>
              </a:solidFill>
            </a:endParaRPr>
          </a:p>
        </p:txBody>
      </p:sp>
      <p:sp>
        <p:nvSpPr>
          <p:cNvPr id="57" name="TextBox 56"/>
          <p:cNvSpPr txBox="1"/>
          <p:nvPr/>
        </p:nvSpPr>
        <p:spPr>
          <a:xfrm>
            <a:off x="7918267" y="2727267"/>
            <a:ext cx="432048" cy="246221"/>
          </a:xfrm>
          <a:prstGeom prst="rect">
            <a:avLst/>
          </a:prstGeom>
          <a:noFill/>
        </p:spPr>
        <p:txBody>
          <a:bodyPr wrap="square" rtlCol="0">
            <a:spAutoFit/>
          </a:bodyPr>
          <a:lstStyle/>
          <a:p>
            <a:r>
              <a:rPr lang="en-CA" sz="1000" dirty="0">
                <a:solidFill>
                  <a:srgbClr val="00B050"/>
                </a:solidFill>
              </a:rPr>
              <a:t>0.1</a:t>
            </a:r>
            <a:endParaRPr lang="en-CA" dirty="0">
              <a:solidFill>
                <a:srgbClr val="00B050"/>
              </a:solidFill>
            </a:endParaRPr>
          </a:p>
        </p:txBody>
      </p:sp>
      <p:sp>
        <p:nvSpPr>
          <p:cNvPr id="58" name="TextBox 57"/>
          <p:cNvSpPr txBox="1"/>
          <p:nvPr/>
        </p:nvSpPr>
        <p:spPr>
          <a:xfrm>
            <a:off x="7881212" y="3729019"/>
            <a:ext cx="432048" cy="246221"/>
          </a:xfrm>
          <a:prstGeom prst="rect">
            <a:avLst/>
          </a:prstGeom>
          <a:noFill/>
        </p:spPr>
        <p:txBody>
          <a:bodyPr wrap="square" rtlCol="0">
            <a:spAutoFit/>
          </a:bodyPr>
          <a:lstStyle/>
          <a:p>
            <a:r>
              <a:rPr lang="en-CA" sz="1000" dirty="0">
                <a:solidFill>
                  <a:srgbClr val="00B050"/>
                </a:solidFill>
              </a:rPr>
              <a:t>0.3</a:t>
            </a:r>
            <a:endParaRPr lang="en-CA" dirty="0">
              <a:solidFill>
                <a:srgbClr val="00B050"/>
              </a:solidFill>
            </a:endParaRPr>
          </a:p>
        </p:txBody>
      </p:sp>
      <p:sp>
        <p:nvSpPr>
          <p:cNvPr id="59" name="TextBox 58"/>
          <p:cNvSpPr txBox="1"/>
          <p:nvPr/>
        </p:nvSpPr>
        <p:spPr>
          <a:xfrm>
            <a:off x="5941632" y="3769942"/>
            <a:ext cx="432048" cy="246221"/>
          </a:xfrm>
          <a:prstGeom prst="rect">
            <a:avLst/>
          </a:prstGeom>
          <a:noFill/>
        </p:spPr>
        <p:txBody>
          <a:bodyPr wrap="square" rtlCol="0">
            <a:spAutoFit/>
          </a:bodyPr>
          <a:lstStyle/>
          <a:p>
            <a:r>
              <a:rPr lang="en-CA" sz="1000" dirty="0">
                <a:solidFill>
                  <a:srgbClr val="00B050"/>
                </a:solidFill>
              </a:rPr>
              <a:t>1.0</a:t>
            </a:r>
            <a:endParaRPr lang="en-CA" dirty="0">
              <a:solidFill>
                <a:srgbClr val="00B050"/>
              </a:solidFill>
            </a:endParaRPr>
          </a:p>
        </p:txBody>
      </p:sp>
      <p:sp>
        <p:nvSpPr>
          <p:cNvPr id="60" name="TextBox 59"/>
          <p:cNvSpPr txBox="1"/>
          <p:nvPr/>
        </p:nvSpPr>
        <p:spPr>
          <a:xfrm>
            <a:off x="8134291" y="4904145"/>
            <a:ext cx="432048" cy="246221"/>
          </a:xfrm>
          <a:prstGeom prst="rect">
            <a:avLst/>
          </a:prstGeom>
          <a:noFill/>
        </p:spPr>
        <p:txBody>
          <a:bodyPr wrap="square" rtlCol="0">
            <a:spAutoFit/>
          </a:bodyPr>
          <a:lstStyle/>
          <a:p>
            <a:r>
              <a:rPr lang="en-CA" sz="1000" dirty="0">
                <a:solidFill>
                  <a:srgbClr val="00B050"/>
                </a:solidFill>
              </a:rPr>
              <a:t>0.3</a:t>
            </a:r>
            <a:endParaRPr lang="en-CA" dirty="0">
              <a:solidFill>
                <a:srgbClr val="00B050"/>
              </a:solidFill>
            </a:endParaRPr>
          </a:p>
        </p:txBody>
      </p:sp>
      <p:sp>
        <p:nvSpPr>
          <p:cNvPr id="64" name="TextBox 63"/>
          <p:cNvSpPr txBox="1"/>
          <p:nvPr/>
        </p:nvSpPr>
        <p:spPr>
          <a:xfrm>
            <a:off x="4139528" y="4668706"/>
            <a:ext cx="3447404" cy="461665"/>
          </a:xfrm>
          <a:prstGeom prst="rect">
            <a:avLst/>
          </a:prstGeom>
          <a:noFill/>
        </p:spPr>
        <p:txBody>
          <a:bodyPr wrap="square" rtlCol="0">
            <a:spAutoFit/>
          </a:bodyPr>
          <a:lstStyle/>
          <a:p>
            <a:r>
              <a:rPr lang="en-CA" sz="2400" b="1" dirty="0">
                <a:solidFill>
                  <a:srgbClr val="CC9900"/>
                </a:solidFill>
              </a:rPr>
              <a:t>   </a:t>
            </a:r>
            <a:endParaRPr lang="en-CA" sz="2400" b="1" dirty="0">
              <a:solidFill>
                <a:srgbClr val="CC9900"/>
              </a:solidFill>
            </a:endParaRPr>
          </a:p>
        </p:txBody>
      </p:sp>
      <p:sp>
        <p:nvSpPr>
          <p:cNvPr id="66" name="TextBox 65"/>
          <p:cNvSpPr txBox="1"/>
          <p:nvPr/>
        </p:nvSpPr>
        <p:spPr>
          <a:xfrm>
            <a:off x="3114923" y="3158745"/>
            <a:ext cx="432048" cy="246221"/>
          </a:xfrm>
          <a:prstGeom prst="rect">
            <a:avLst/>
          </a:prstGeom>
          <a:noFill/>
        </p:spPr>
        <p:txBody>
          <a:bodyPr wrap="square" rtlCol="0">
            <a:spAutoFit/>
          </a:bodyPr>
          <a:lstStyle/>
          <a:p>
            <a:r>
              <a:rPr lang="en-CA" sz="1000" dirty="0">
                <a:solidFill>
                  <a:srgbClr val="FF0000"/>
                </a:solidFill>
              </a:rPr>
              <a:t>0.3</a:t>
            </a:r>
            <a:endParaRPr lang="en-CA" dirty="0">
              <a:solidFill>
                <a:srgbClr val="FF0000"/>
              </a:solidFill>
            </a:endParaRPr>
          </a:p>
        </p:txBody>
      </p:sp>
      <p:sp>
        <p:nvSpPr>
          <p:cNvPr id="67" name="TextBox 66"/>
          <p:cNvSpPr txBox="1"/>
          <p:nvPr/>
        </p:nvSpPr>
        <p:spPr>
          <a:xfrm>
            <a:off x="4963415" y="2463983"/>
            <a:ext cx="432048" cy="246221"/>
          </a:xfrm>
          <a:prstGeom prst="rect">
            <a:avLst/>
          </a:prstGeom>
          <a:noFill/>
        </p:spPr>
        <p:txBody>
          <a:bodyPr wrap="square" rtlCol="0">
            <a:spAutoFit/>
          </a:bodyPr>
          <a:lstStyle/>
          <a:p>
            <a:r>
              <a:rPr lang="en-CA" sz="1000" dirty="0">
                <a:solidFill>
                  <a:srgbClr val="FF0000"/>
                </a:solidFill>
              </a:rPr>
              <a:t>0.5</a:t>
            </a:r>
            <a:endParaRPr lang="en-CA" dirty="0">
              <a:solidFill>
                <a:srgbClr val="FF0000"/>
              </a:solidFill>
            </a:endParaRPr>
          </a:p>
        </p:txBody>
      </p:sp>
      <p:sp>
        <p:nvSpPr>
          <p:cNvPr id="68" name="TextBox 67"/>
          <p:cNvSpPr txBox="1"/>
          <p:nvPr/>
        </p:nvSpPr>
        <p:spPr>
          <a:xfrm>
            <a:off x="5918621" y="2718802"/>
            <a:ext cx="432048" cy="246221"/>
          </a:xfrm>
          <a:prstGeom prst="rect">
            <a:avLst/>
          </a:prstGeom>
          <a:noFill/>
        </p:spPr>
        <p:txBody>
          <a:bodyPr wrap="square" rtlCol="0">
            <a:spAutoFit/>
          </a:bodyPr>
          <a:lstStyle/>
          <a:p>
            <a:r>
              <a:rPr lang="en-CA" sz="1000" dirty="0">
                <a:solidFill>
                  <a:srgbClr val="FF0000"/>
                </a:solidFill>
              </a:rPr>
              <a:t>0.5</a:t>
            </a:r>
            <a:endParaRPr lang="en-CA" dirty="0">
              <a:solidFill>
                <a:srgbClr val="FF0000"/>
              </a:solidFill>
            </a:endParaRPr>
          </a:p>
        </p:txBody>
      </p:sp>
      <p:sp>
        <p:nvSpPr>
          <p:cNvPr id="69" name="TextBox 68"/>
          <p:cNvSpPr txBox="1"/>
          <p:nvPr/>
        </p:nvSpPr>
        <p:spPr>
          <a:xfrm>
            <a:off x="6472197" y="2727267"/>
            <a:ext cx="432048" cy="246221"/>
          </a:xfrm>
          <a:prstGeom prst="rect">
            <a:avLst/>
          </a:prstGeom>
          <a:noFill/>
        </p:spPr>
        <p:txBody>
          <a:bodyPr wrap="square" rtlCol="0">
            <a:spAutoFit/>
          </a:bodyPr>
          <a:lstStyle/>
          <a:p>
            <a:r>
              <a:rPr lang="en-CA" sz="1000" dirty="0">
                <a:solidFill>
                  <a:srgbClr val="FF0000"/>
                </a:solidFill>
              </a:rPr>
              <a:t>0.5</a:t>
            </a:r>
            <a:endParaRPr lang="en-CA" dirty="0">
              <a:solidFill>
                <a:srgbClr val="FF0000"/>
              </a:solidFill>
            </a:endParaRPr>
          </a:p>
        </p:txBody>
      </p:sp>
      <p:sp>
        <p:nvSpPr>
          <p:cNvPr id="71" name="TextBox 70"/>
          <p:cNvSpPr txBox="1"/>
          <p:nvPr/>
        </p:nvSpPr>
        <p:spPr>
          <a:xfrm>
            <a:off x="6506658" y="2230609"/>
            <a:ext cx="432048" cy="246221"/>
          </a:xfrm>
          <a:prstGeom prst="rect">
            <a:avLst/>
          </a:prstGeom>
          <a:noFill/>
        </p:spPr>
        <p:txBody>
          <a:bodyPr wrap="square" rtlCol="0">
            <a:spAutoFit/>
          </a:bodyPr>
          <a:lstStyle/>
          <a:p>
            <a:r>
              <a:rPr lang="en-CA" sz="1000" dirty="0">
                <a:solidFill>
                  <a:srgbClr val="FF0000"/>
                </a:solidFill>
              </a:rPr>
              <a:t>0.5</a:t>
            </a:r>
            <a:endParaRPr lang="en-CA" dirty="0">
              <a:solidFill>
                <a:srgbClr val="FF0000"/>
              </a:solidFill>
            </a:endParaRPr>
          </a:p>
        </p:txBody>
      </p:sp>
      <p:sp>
        <p:nvSpPr>
          <p:cNvPr id="72" name="TextBox 71"/>
          <p:cNvSpPr txBox="1"/>
          <p:nvPr/>
        </p:nvSpPr>
        <p:spPr>
          <a:xfrm>
            <a:off x="6936986" y="2863280"/>
            <a:ext cx="432048" cy="246221"/>
          </a:xfrm>
          <a:prstGeom prst="rect">
            <a:avLst/>
          </a:prstGeom>
          <a:noFill/>
        </p:spPr>
        <p:txBody>
          <a:bodyPr wrap="square" rtlCol="0">
            <a:spAutoFit/>
          </a:bodyPr>
          <a:lstStyle/>
          <a:p>
            <a:r>
              <a:rPr lang="en-CA" sz="1000" dirty="0">
                <a:solidFill>
                  <a:srgbClr val="FF0000"/>
                </a:solidFill>
              </a:rPr>
              <a:t>0.5</a:t>
            </a:r>
            <a:endParaRPr lang="en-CA" dirty="0">
              <a:solidFill>
                <a:srgbClr val="FF0000"/>
              </a:solidFill>
            </a:endParaRPr>
          </a:p>
        </p:txBody>
      </p:sp>
      <p:sp>
        <p:nvSpPr>
          <p:cNvPr id="74" name="TextBox 73"/>
          <p:cNvSpPr txBox="1"/>
          <p:nvPr/>
        </p:nvSpPr>
        <p:spPr>
          <a:xfrm>
            <a:off x="6904245" y="3590999"/>
            <a:ext cx="432048" cy="246221"/>
          </a:xfrm>
          <a:prstGeom prst="rect">
            <a:avLst/>
          </a:prstGeom>
          <a:noFill/>
        </p:spPr>
        <p:txBody>
          <a:bodyPr wrap="square" rtlCol="0">
            <a:spAutoFit/>
          </a:bodyPr>
          <a:lstStyle/>
          <a:p>
            <a:r>
              <a:rPr lang="en-CA" sz="1000" dirty="0">
                <a:solidFill>
                  <a:srgbClr val="FF0000"/>
                </a:solidFill>
              </a:rPr>
              <a:t>0.5</a:t>
            </a:r>
            <a:endParaRPr lang="en-CA" dirty="0">
              <a:solidFill>
                <a:srgbClr val="FF0000"/>
              </a:solidFill>
            </a:endParaRPr>
          </a:p>
        </p:txBody>
      </p:sp>
      <p:sp>
        <p:nvSpPr>
          <p:cNvPr id="75" name="TextBox 74"/>
          <p:cNvSpPr txBox="1"/>
          <p:nvPr/>
        </p:nvSpPr>
        <p:spPr>
          <a:xfrm>
            <a:off x="7170851" y="4411535"/>
            <a:ext cx="432048" cy="246221"/>
          </a:xfrm>
          <a:prstGeom prst="rect">
            <a:avLst/>
          </a:prstGeom>
          <a:noFill/>
        </p:spPr>
        <p:txBody>
          <a:bodyPr wrap="square" rtlCol="0">
            <a:spAutoFit/>
          </a:bodyPr>
          <a:lstStyle/>
          <a:p>
            <a:r>
              <a:rPr lang="en-CA" sz="1000" dirty="0">
                <a:solidFill>
                  <a:srgbClr val="FF0000"/>
                </a:solidFill>
              </a:rPr>
              <a:t>0.5</a:t>
            </a:r>
            <a:endParaRPr lang="en-CA" dirty="0">
              <a:solidFill>
                <a:srgbClr val="FF0000"/>
              </a:solidFill>
            </a:endParaRPr>
          </a:p>
        </p:txBody>
      </p:sp>
      <p:sp>
        <p:nvSpPr>
          <p:cNvPr id="76" name="TextBox 75"/>
          <p:cNvSpPr txBox="1"/>
          <p:nvPr/>
        </p:nvSpPr>
        <p:spPr>
          <a:xfrm>
            <a:off x="4747391" y="3841982"/>
            <a:ext cx="432048" cy="246221"/>
          </a:xfrm>
          <a:prstGeom prst="rect">
            <a:avLst/>
          </a:prstGeom>
          <a:noFill/>
        </p:spPr>
        <p:txBody>
          <a:bodyPr wrap="square" rtlCol="0">
            <a:spAutoFit/>
          </a:bodyPr>
          <a:lstStyle/>
          <a:p>
            <a:r>
              <a:rPr lang="en-CA" sz="1000" dirty="0">
                <a:solidFill>
                  <a:srgbClr val="FF0000"/>
                </a:solidFill>
              </a:rPr>
              <a:t>0.8</a:t>
            </a:r>
            <a:endParaRPr lang="en-CA" dirty="0">
              <a:solidFill>
                <a:srgbClr val="FF0000"/>
              </a:solidFill>
            </a:endParaRPr>
          </a:p>
        </p:txBody>
      </p:sp>
      <p:sp>
        <p:nvSpPr>
          <p:cNvPr id="77" name="TextBox 76"/>
          <p:cNvSpPr txBox="1"/>
          <p:nvPr/>
        </p:nvSpPr>
        <p:spPr>
          <a:xfrm>
            <a:off x="3781416" y="2861656"/>
            <a:ext cx="432048" cy="246221"/>
          </a:xfrm>
          <a:prstGeom prst="rect">
            <a:avLst/>
          </a:prstGeom>
          <a:noFill/>
        </p:spPr>
        <p:txBody>
          <a:bodyPr wrap="square" rtlCol="0">
            <a:spAutoFit/>
          </a:bodyPr>
          <a:lstStyle/>
          <a:p>
            <a:r>
              <a:rPr lang="en-CA" sz="1000" dirty="0">
                <a:solidFill>
                  <a:srgbClr val="FF0000"/>
                </a:solidFill>
              </a:rPr>
              <a:t>0.5</a:t>
            </a:r>
            <a:endParaRPr lang="en-CA" dirty="0">
              <a:solidFill>
                <a:srgbClr val="FF0000"/>
              </a:solidFill>
            </a:endParaRPr>
          </a:p>
        </p:txBody>
      </p:sp>
      <p:sp>
        <p:nvSpPr>
          <p:cNvPr id="81" name="TextBox 80"/>
          <p:cNvSpPr txBox="1"/>
          <p:nvPr/>
        </p:nvSpPr>
        <p:spPr>
          <a:xfrm>
            <a:off x="4665078" y="2933378"/>
            <a:ext cx="432048" cy="246221"/>
          </a:xfrm>
          <a:prstGeom prst="rect">
            <a:avLst/>
          </a:prstGeom>
          <a:noFill/>
        </p:spPr>
        <p:txBody>
          <a:bodyPr wrap="square" rtlCol="0">
            <a:spAutoFit/>
          </a:bodyPr>
          <a:lstStyle/>
          <a:p>
            <a:r>
              <a:rPr lang="en-CA" sz="1000" dirty="0">
                <a:solidFill>
                  <a:srgbClr val="FF0000"/>
                </a:solidFill>
              </a:rPr>
              <a:t>0.5</a:t>
            </a:r>
            <a:endParaRPr lang="en-CA" dirty="0">
              <a:solidFill>
                <a:srgbClr val="FF0000"/>
              </a:solidFill>
            </a:endParaRPr>
          </a:p>
        </p:txBody>
      </p:sp>
      <p:sp>
        <p:nvSpPr>
          <p:cNvPr id="20" name="TextBox 19"/>
          <p:cNvSpPr txBox="1"/>
          <p:nvPr/>
        </p:nvSpPr>
        <p:spPr>
          <a:xfrm>
            <a:off x="2147736" y="1197719"/>
            <a:ext cx="6252520" cy="830997"/>
          </a:xfrm>
          <a:prstGeom prst="rect">
            <a:avLst/>
          </a:prstGeom>
          <a:noFill/>
        </p:spPr>
        <p:txBody>
          <a:bodyPr wrap="square" rtlCol="0">
            <a:spAutoFit/>
          </a:bodyPr>
          <a:lstStyle/>
          <a:p>
            <a:r>
              <a:rPr lang="en-CA" sz="2400" b="1" dirty="0">
                <a:solidFill>
                  <a:srgbClr val="CC9900"/>
                </a:solidFill>
              </a:rPr>
              <a:t>Based on active environment and context, the graph </a:t>
            </a:r>
            <a:r>
              <a:rPr lang="en-CA" sz="2400" b="1" i="1" dirty="0">
                <a:solidFill>
                  <a:srgbClr val="CC9900"/>
                </a:solidFill>
              </a:rPr>
              <a:t>recommends</a:t>
            </a:r>
            <a:r>
              <a:rPr lang="en-CA" sz="2400" b="1" dirty="0">
                <a:solidFill>
                  <a:srgbClr val="CC9900"/>
                </a:solidFill>
              </a:rPr>
              <a:t> </a:t>
            </a:r>
            <a:endParaRPr lang="en-CA" sz="2400" b="1" dirty="0">
              <a:solidFill>
                <a:srgbClr val="CC9900"/>
              </a:solidFill>
            </a:endParaRPr>
          </a:p>
        </p:txBody>
      </p:sp>
      <p:sp>
        <p:nvSpPr>
          <p:cNvPr id="82" name="Oval 81"/>
          <p:cNvSpPr/>
          <p:nvPr/>
        </p:nvSpPr>
        <p:spPr>
          <a:xfrm>
            <a:off x="3058164" y="2342213"/>
            <a:ext cx="413792" cy="440459"/>
          </a:xfrm>
          <a:prstGeom prst="ellipse">
            <a:avLst/>
          </a:pr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TextBox 82"/>
          <p:cNvSpPr txBox="1"/>
          <p:nvPr/>
        </p:nvSpPr>
        <p:spPr>
          <a:xfrm>
            <a:off x="3407574" y="2145851"/>
            <a:ext cx="432048" cy="246221"/>
          </a:xfrm>
          <a:prstGeom prst="rect">
            <a:avLst/>
          </a:prstGeom>
          <a:noFill/>
        </p:spPr>
        <p:txBody>
          <a:bodyPr wrap="square" rtlCol="0">
            <a:spAutoFit/>
          </a:bodyPr>
          <a:lstStyle/>
          <a:p>
            <a:r>
              <a:rPr lang="en-CA" sz="1000" b="1" u="sng" dirty="0">
                <a:solidFill>
                  <a:srgbClr val="0070C0"/>
                </a:solidFill>
              </a:rPr>
              <a:t>1.0</a:t>
            </a:r>
            <a:endParaRPr lang="en-CA" b="1" u="sng" dirty="0">
              <a:solidFill>
                <a:srgbClr val="0070C0"/>
              </a:solidFill>
            </a:endParaRPr>
          </a:p>
        </p:txBody>
      </p:sp>
      <p:sp>
        <p:nvSpPr>
          <p:cNvPr id="84" name="TextBox 83"/>
          <p:cNvSpPr txBox="1"/>
          <p:nvPr/>
        </p:nvSpPr>
        <p:spPr>
          <a:xfrm>
            <a:off x="7881213" y="2409164"/>
            <a:ext cx="881449" cy="246221"/>
          </a:xfrm>
          <a:prstGeom prst="rect">
            <a:avLst/>
          </a:prstGeom>
          <a:noFill/>
        </p:spPr>
        <p:txBody>
          <a:bodyPr wrap="square" rtlCol="0">
            <a:spAutoFit/>
          </a:bodyPr>
          <a:lstStyle/>
          <a:p>
            <a:r>
              <a:rPr lang="en-CA" sz="1000" b="1" dirty="0">
                <a:solidFill>
                  <a:srgbClr val="0070C0"/>
                </a:solidFill>
              </a:rPr>
              <a:t>0.05 + 0.05</a:t>
            </a:r>
            <a:endParaRPr lang="en-CA" b="1" dirty="0">
              <a:solidFill>
                <a:srgbClr val="0070C0"/>
              </a:solidFill>
            </a:endParaRPr>
          </a:p>
        </p:txBody>
      </p:sp>
      <p:sp>
        <p:nvSpPr>
          <p:cNvPr id="85" name="TextBox 84"/>
          <p:cNvSpPr txBox="1"/>
          <p:nvPr/>
        </p:nvSpPr>
        <p:spPr>
          <a:xfrm>
            <a:off x="4213464" y="3155207"/>
            <a:ext cx="883663" cy="246221"/>
          </a:xfrm>
          <a:prstGeom prst="rect">
            <a:avLst/>
          </a:prstGeom>
          <a:noFill/>
        </p:spPr>
        <p:txBody>
          <a:bodyPr wrap="square" rtlCol="0">
            <a:spAutoFit/>
          </a:bodyPr>
          <a:lstStyle/>
          <a:p>
            <a:r>
              <a:rPr lang="en-CA" sz="1000" b="1" dirty="0">
                <a:solidFill>
                  <a:srgbClr val="0070C0"/>
                </a:solidFill>
              </a:rPr>
              <a:t>0.05 + 0.08 </a:t>
            </a:r>
            <a:endParaRPr lang="en-CA" b="1" dirty="0">
              <a:solidFill>
                <a:srgbClr val="0070C0"/>
              </a:solidFill>
            </a:endParaRPr>
          </a:p>
        </p:txBody>
      </p:sp>
      <p:sp>
        <p:nvSpPr>
          <p:cNvPr id="86" name="TextBox 85"/>
          <p:cNvSpPr txBox="1"/>
          <p:nvPr/>
        </p:nvSpPr>
        <p:spPr>
          <a:xfrm>
            <a:off x="2967031" y="4050181"/>
            <a:ext cx="946062" cy="246221"/>
          </a:xfrm>
          <a:prstGeom prst="rect">
            <a:avLst/>
          </a:prstGeom>
          <a:noFill/>
        </p:spPr>
        <p:txBody>
          <a:bodyPr wrap="square" rtlCol="0">
            <a:spAutoFit/>
          </a:bodyPr>
          <a:lstStyle/>
          <a:p>
            <a:r>
              <a:rPr lang="en-CA" sz="1000" b="1" dirty="0">
                <a:solidFill>
                  <a:srgbClr val="0070C0"/>
                </a:solidFill>
              </a:rPr>
              <a:t>0.24 + 0.64 </a:t>
            </a:r>
            <a:endParaRPr lang="en-CA" b="1" dirty="0">
              <a:solidFill>
                <a:srgbClr val="0070C0"/>
              </a:solidFill>
            </a:endParaRPr>
          </a:p>
        </p:txBody>
      </p:sp>
      <p:sp>
        <p:nvSpPr>
          <p:cNvPr id="87" name="Oval 86"/>
          <p:cNvSpPr/>
          <p:nvPr/>
        </p:nvSpPr>
        <p:spPr>
          <a:xfrm>
            <a:off x="5910975" y="3591037"/>
            <a:ext cx="413792" cy="440459"/>
          </a:xfrm>
          <a:prstGeom prst="ellipse">
            <a:avLst/>
          </a:pr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TextBox 89"/>
          <p:cNvSpPr txBox="1"/>
          <p:nvPr/>
        </p:nvSpPr>
        <p:spPr>
          <a:xfrm>
            <a:off x="5097126" y="3406996"/>
            <a:ext cx="432048" cy="246221"/>
          </a:xfrm>
          <a:prstGeom prst="rect">
            <a:avLst/>
          </a:prstGeom>
          <a:noFill/>
        </p:spPr>
        <p:txBody>
          <a:bodyPr wrap="square" rtlCol="0">
            <a:spAutoFit/>
          </a:bodyPr>
          <a:lstStyle/>
          <a:p>
            <a:r>
              <a:rPr lang="en-CA" sz="1000" dirty="0">
                <a:solidFill>
                  <a:srgbClr val="FF0000"/>
                </a:solidFill>
              </a:rPr>
              <a:t>0.8</a:t>
            </a:r>
            <a:endParaRPr lang="en-CA" dirty="0">
              <a:solidFill>
                <a:srgbClr val="FF0000"/>
              </a:solidFill>
            </a:endParaRPr>
          </a:p>
        </p:txBody>
      </p:sp>
      <p:sp>
        <p:nvSpPr>
          <p:cNvPr id="92" name="TextBox 91"/>
          <p:cNvSpPr txBox="1"/>
          <p:nvPr/>
        </p:nvSpPr>
        <p:spPr>
          <a:xfrm>
            <a:off x="8134291" y="4608680"/>
            <a:ext cx="432048" cy="246221"/>
          </a:xfrm>
          <a:prstGeom prst="rect">
            <a:avLst/>
          </a:prstGeom>
          <a:noFill/>
        </p:spPr>
        <p:txBody>
          <a:bodyPr wrap="square" rtlCol="0">
            <a:spAutoFit/>
          </a:bodyPr>
          <a:lstStyle/>
          <a:p>
            <a:r>
              <a:rPr lang="en-CA" sz="1000" b="1" dirty="0">
                <a:solidFill>
                  <a:srgbClr val="0070C0"/>
                </a:solidFill>
              </a:rPr>
              <a:t>0.15</a:t>
            </a:r>
            <a:endParaRPr lang="en-CA" b="1" dirty="0">
              <a:solidFill>
                <a:srgbClr val="0070C0"/>
              </a:solidFill>
            </a:endParaRPr>
          </a:p>
        </p:txBody>
      </p:sp>
      <p:sp>
        <p:nvSpPr>
          <p:cNvPr id="93" name="TextBox 92"/>
          <p:cNvSpPr txBox="1"/>
          <p:nvPr/>
        </p:nvSpPr>
        <p:spPr>
          <a:xfrm>
            <a:off x="7881212" y="3312844"/>
            <a:ext cx="432048" cy="246221"/>
          </a:xfrm>
          <a:prstGeom prst="rect">
            <a:avLst/>
          </a:prstGeom>
          <a:noFill/>
        </p:spPr>
        <p:txBody>
          <a:bodyPr wrap="square" rtlCol="0">
            <a:spAutoFit/>
          </a:bodyPr>
          <a:lstStyle/>
          <a:p>
            <a:r>
              <a:rPr lang="en-CA" sz="1000" b="1" dirty="0">
                <a:solidFill>
                  <a:srgbClr val="0070C0"/>
                </a:solidFill>
              </a:rPr>
              <a:t>0.15</a:t>
            </a:r>
            <a:endParaRPr lang="en-CA" b="1" dirty="0">
              <a:solidFill>
                <a:srgbClr val="0070C0"/>
              </a:solidFill>
            </a:endParaRPr>
          </a:p>
        </p:txBody>
      </p:sp>
      <p:sp>
        <p:nvSpPr>
          <p:cNvPr id="94" name="TextBox 93"/>
          <p:cNvSpPr txBox="1"/>
          <p:nvPr/>
        </p:nvSpPr>
        <p:spPr>
          <a:xfrm>
            <a:off x="7200415" y="1750774"/>
            <a:ext cx="432048" cy="246221"/>
          </a:xfrm>
          <a:prstGeom prst="rect">
            <a:avLst/>
          </a:prstGeom>
          <a:noFill/>
        </p:spPr>
        <p:txBody>
          <a:bodyPr wrap="square" rtlCol="0">
            <a:spAutoFit/>
          </a:bodyPr>
          <a:lstStyle/>
          <a:p>
            <a:r>
              <a:rPr lang="en-CA" sz="1000" b="1" dirty="0">
                <a:solidFill>
                  <a:srgbClr val="0070C0"/>
                </a:solidFill>
              </a:rPr>
              <a:t>0.2</a:t>
            </a:r>
            <a:endParaRPr lang="en-CA" b="1" dirty="0">
              <a:solidFill>
                <a:srgbClr val="0070C0"/>
              </a:solidFill>
            </a:endParaRPr>
          </a:p>
        </p:txBody>
      </p:sp>
      <p:sp>
        <p:nvSpPr>
          <p:cNvPr id="95" name="TextBox 94"/>
          <p:cNvSpPr txBox="1"/>
          <p:nvPr/>
        </p:nvSpPr>
        <p:spPr>
          <a:xfrm>
            <a:off x="7881212" y="2409164"/>
            <a:ext cx="432048" cy="246221"/>
          </a:xfrm>
          <a:prstGeom prst="rect">
            <a:avLst/>
          </a:prstGeom>
          <a:noFill/>
        </p:spPr>
        <p:txBody>
          <a:bodyPr wrap="square" rtlCol="0">
            <a:spAutoFit/>
          </a:bodyPr>
          <a:lstStyle/>
          <a:p>
            <a:r>
              <a:rPr lang="en-CA" sz="1000" b="1" dirty="0">
                <a:solidFill>
                  <a:srgbClr val="0070C0"/>
                </a:solidFill>
              </a:rPr>
              <a:t>0.05</a:t>
            </a:r>
            <a:endParaRPr lang="en-CA" b="1" dirty="0">
              <a:solidFill>
                <a:srgbClr val="0070C0"/>
              </a:solidFill>
            </a:endParaRPr>
          </a:p>
        </p:txBody>
      </p:sp>
      <p:sp>
        <p:nvSpPr>
          <p:cNvPr id="96" name="TextBox 95"/>
          <p:cNvSpPr txBox="1"/>
          <p:nvPr/>
        </p:nvSpPr>
        <p:spPr>
          <a:xfrm>
            <a:off x="6134645" y="2054866"/>
            <a:ext cx="432048" cy="246221"/>
          </a:xfrm>
          <a:prstGeom prst="rect">
            <a:avLst/>
          </a:prstGeom>
          <a:noFill/>
        </p:spPr>
        <p:txBody>
          <a:bodyPr wrap="square" rtlCol="0">
            <a:spAutoFit/>
          </a:bodyPr>
          <a:lstStyle/>
          <a:p>
            <a:r>
              <a:rPr lang="en-CA" sz="1000" b="1" dirty="0">
                <a:solidFill>
                  <a:srgbClr val="0070C0"/>
                </a:solidFill>
              </a:rPr>
              <a:t>0.1</a:t>
            </a:r>
            <a:endParaRPr lang="en-CA" b="1" dirty="0">
              <a:solidFill>
                <a:srgbClr val="0070C0"/>
              </a:solidFill>
            </a:endParaRPr>
          </a:p>
        </p:txBody>
      </p:sp>
      <p:sp>
        <p:nvSpPr>
          <p:cNvPr id="97" name="TextBox 96"/>
          <p:cNvSpPr txBox="1"/>
          <p:nvPr/>
        </p:nvSpPr>
        <p:spPr>
          <a:xfrm>
            <a:off x="5869501" y="3322078"/>
            <a:ext cx="432048" cy="246221"/>
          </a:xfrm>
          <a:prstGeom prst="rect">
            <a:avLst/>
          </a:prstGeom>
          <a:noFill/>
        </p:spPr>
        <p:txBody>
          <a:bodyPr wrap="square" rtlCol="0">
            <a:spAutoFit/>
          </a:bodyPr>
          <a:lstStyle/>
          <a:p>
            <a:r>
              <a:rPr lang="en-CA" sz="1000" b="1" u="sng" dirty="0">
                <a:solidFill>
                  <a:srgbClr val="0070C0"/>
                </a:solidFill>
              </a:rPr>
              <a:t>1.0</a:t>
            </a:r>
            <a:endParaRPr lang="en-CA" b="1" u="sng" dirty="0">
              <a:solidFill>
                <a:srgbClr val="0070C0"/>
              </a:solidFill>
            </a:endParaRPr>
          </a:p>
        </p:txBody>
      </p:sp>
      <p:sp>
        <p:nvSpPr>
          <p:cNvPr id="11" name="Date Placeholder 10"/>
          <p:cNvSpPr>
            <a:spLocks noGrp="1"/>
          </p:cNvSpPr>
          <p:nvPr>
            <p:ph type="dt" sz="half" idx="10"/>
          </p:nvPr>
        </p:nvSpPr>
        <p:spPr/>
        <p:txBody>
          <a:bodyPr/>
          <a:lstStyle/>
          <a:p>
            <a:fld id="{CC627BB1-F5A0-498C-B0D6-92B9C1586E9A}" type="datetime1">
              <a:rPr lang="en-CA" smtClean="0"/>
              <a:t>2015-12-02</a:t>
            </a:fld>
            <a:endParaRPr lang="en-CA"/>
          </a:p>
        </p:txBody>
      </p:sp>
      <p:sp>
        <p:nvSpPr>
          <p:cNvPr id="12" name="Footer Placeholder 11"/>
          <p:cNvSpPr>
            <a:spLocks noGrp="1"/>
          </p:cNvSpPr>
          <p:nvPr>
            <p:ph type="ftr" sz="quarter" idx="11"/>
          </p:nvPr>
        </p:nvSpPr>
        <p:spPr/>
        <p:txBody>
          <a:bodyPr/>
          <a:lstStyle/>
          <a:p>
            <a:r>
              <a:rPr lang="en-CA" smtClean="0"/>
              <a:t>Stephen Downes - LPSS - Protected B</a:t>
            </a:r>
            <a:endParaRPr lang="en-CA"/>
          </a:p>
        </p:txBody>
      </p:sp>
      <p:sp>
        <p:nvSpPr>
          <p:cNvPr id="13" name="Slide Number Placeholder 12"/>
          <p:cNvSpPr>
            <a:spLocks noGrp="1"/>
          </p:cNvSpPr>
          <p:nvPr>
            <p:ph type="sldNum" sz="quarter" idx="12"/>
          </p:nvPr>
        </p:nvSpPr>
        <p:spPr/>
        <p:txBody>
          <a:bodyPr/>
          <a:lstStyle/>
          <a:p>
            <a:fld id="{56DB437C-95AC-4E4A-B844-D816CC3BCD33}" type="slidenum">
              <a:rPr lang="en-CA" smtClean="0"/>
              <a:t>51</a:t>
            </a:fld>
            <a:endParaRPr lang="en-CA"/>
          </a:p>
        </p:txBody>
      </p:sp>
    </p:spTree>
    <p:extLst>
      <p:ext uri="{BB962C8B-B14F-4D97-AF65-F5344CB8AC3E}">
        <p14:creationId xmlns:p14="http://schemas.microsoft.com/office/powerpoint/2010/main" val="5853808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93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14912" y="404664"/>
            <a:ext cx="9153088" cy="553021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524000" y="404665"/>
            <a:ext cx="9144000" cy="259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3" descr="C:\Users\Downes\Google Drive\Icons\silver\a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888" y="441508"/>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wnes\Google Drive\Icons\silver\configu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789" y="444614"/>
            <a:ext cx="1524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wnes\Google Drive\Icons\black\c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589" y="1470233"/>
            <a:ext cx="188403" cy="226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wnes\Google Drive\Icons\black\ag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6284" y="1161741"/>
            <a:ext cx="224408" cy="2692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ownes\Google Drive\Icons\black\looku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601" y="788739"/>
            <a:ext cx="183994" cy="2207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ownes\Google Drive\Icons\silver\connecti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5841" y="423086"/>
            <a:ext cx="183103" cy="2197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ownes\Google Drive\Icons\silver\worl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552" y="433257"/>
            <a:ext cx="168368" cy="2020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14912" y="348281"/>
            <a:ext cx="827584" cy="307777"/>
          </a:xfrm>
          <a:prstGeom prst="rect">
            <a:avLst/>
          </a:prstGeom>
          <a:noFill/>
        </p:spPr>
        <p:txBody>
          <a:bodyPr wrap="square" rtlCol="0">
            <a:spAutoFit/>
          </a:bodyPr>
          <a:lstStyle/>
          <a:p>
            <a:r>
              <a:rPr lang="en-CA" sz="1400" dirty="0">
                <a:solidFill>
                  <a:schemeClr val="bg2"/>
                </a:solidFill>
              </a:rPr>
              <a:t>LPSS</a:t>
            </a:r>
            <a:endParaRPr lang="en-CA" dirty="0">
              <a:solidFill>
                <a:schemeClr val="bg2"/>
              </a:solidFill>
            </a:endParaRPr>
          </a:p>
        </p:txBody>
      </p:sp>
      <p:sp>
        <p:nvSpPr>
          <p:cNvPr id="17" name="TextBox 16"/>
          <p:cNvSpPr txBox="1"/>
          <p:nvPr/>
        </p:nvSpPr>
        <p:spPr>
          <a:xfrm>
            <a:off x="2423592" y="342963"/>
            <a:ext cx="827584" cy="307777"/>
          </a:xfrm>
          <a:prstGeom prst="rect">
            <a:avLst/>
          </a:prstGeom>
          <a:noFill/>
        </p:spPr>
        <p:txBody>
          <a:bodyPr wrap="square" rtlCol="0">
            <a:spAutoFit/>
          </a:bodyPr>
          <a:lstStyle/>
          <a:p>
            <a:r>
              <a:rPr lang="en-CA" sz="1400" dirty="0">
                <a:solidFill>
                  <a:schemeClr val="bg2"/>
                </a:solidFill>
              </a:rPr>
              <a:t>Today</a:t>
            </a:r>
            <a:endParaRPr lang="en-CA" dirty="0">
              <a:solidFill>
                <a:schemeClr val="bg2"/>
              </a:solidFill>
            </a:endParaRPr>
          </a:p>
        </p:txBody>
      </p:sp>
      <p:sp>
        <p:nvSpPr>
          <p:cNvPr id="8" name="Date Placeholder 7"/>
          <p:cNvSpPr>
            <a:spLocks noGrp="1"/>
          </p:cNvSpPr>
          <p:nvPr>
            <p:ph type="dt" sz="half" idx="10"/>
          </p:nvPr>
        </p:nvSpPr>
        <p:spPr/>
        <p:txBody>
          <a:bodyPr/>
          <a:lstStyle/>
          <a:p>
            <a:fld id="{338BF5C9-72EF-4A42-BF64-37EAFDE9366B}" type="datetime1">
              <a:rPr lang="en-CA" smtClean="0"/>
              <a:t>2015-12-02</a:t>
            </a:fld>
            <a:endParaRPr lang="en-CA"/>
          </a:p>
        </p:txBody>
      </p:sp>
      <p:sp>
        <p:nvSpPr>
          <p:cNvPr id="10" name="Footer Placeholder 9"/>
          <p:cNvSpPr>
            <a:spLocks noGrp="1"/>
          </p:cNvSpPr>
          <p:nvPr>
            <p:ph type="ftr" sz="quarter" idx="11"/>
          </p:nvPr>
        </p:nvSpPr>
        <p:spPr/>
        <p:txBody>
          <a:bodyPr/>
          <a:lstStyle/>
          <a:p>
            <a:r>
              <a:rPr lang="en-CA" smtClean="0"/>
              <a:t>Stephen Downes - LPSS - Protected B</a:t>
            </a:r>
            <a:endParaRPr lang="en-CA"/>
          </a:p>
        </p:txBody>
      </p:sp>
      <p:sp>
        <p:nvSpPr>
          <p:cNvPr id="11" name="Slide Number Placeholder 10"/>
          <p:cNvSpPr>
            <a:spLocks noGrp="1"/>
          </p:cNvSpPr>
          <p:nvPr>
            <p:ph type="sldNum" sz="quarter" idx="12"/>
          </p:nvPr>
        </p:nvSpPr>
        <p:spPr/>
        <p:txBody>
          <a:bodyPr/>
          <a:lstStyle/>
          <a:p>
            <a:fld id="{56DB437C-95AC-4E4A-B844-D816CC3BCD33}" type="slidenum">
              <a:rPr lang="en-CA" smtClean="0"/>
              <a:t>52</a:t>
            </a:fld>
            <a:endParaRPr lang="en-CA"/>
          </a:p>
        </p:txBody>
      </p:sp>
      <p:sp>
        <p:nvSpPr>
          <p:cNvPr id="22" name="Rectangle 21"/>
          <p:cNvSpPr/>
          <p:nvPr/>
        </p:nvSpPr>
        <p:spPr>
          <a:xfrm>
            <a:off x="2495600" y="1161741"/>
            <a:ext cx="7200800" cy="4600318"/>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2821844" y="1306276"/>
            <a:ext cx="6442508" cy="830997"/>
          </a:xfrm>
          <a:prstGeom prst="rect">
            <a:avLst/>
          </a:prstGeom>
          <a:noFill/>
        </p:spPr>
        <p:txBody>
          <a:bodyPr wrap="square" rtlCol="0">
            <a:spAutoFit/>
          </a:bodyPr>
          <a:lstStyle/>
          <a:p>
            <a:r>
              <a:rPr lang="en-CA" sz="2400" b="1" dirty="0">
                <a:solidFill>
                  <a:srgbClr val="CC9900"/>
                </a:solidFill>
              </a:rPr>
              <a:t>Use LPSs in both Learning and Workplace Environments</a:t>
            </a:r>
            <a:endParaRPr lang="en-CA" sz="2400" b="1" dirty="0">
              <a:solidFill>
                <a:srgbClr val="CC9900"/>
              </a:solidFill>
            </a:endParaRPr>
          </a:p>
        </p:txBody>
      </p:sp>
      <p:pic>
        <p:nvPicPr>
          <p:cNvPr id="614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7649" y="2137272"/>
            <a:ext cx="6552109" cy="349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561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4991100"/>
            <a:ext cx="7886700" cy="1236663"/>
          </a:xfrm>
        </p:spPr>
        <p:txBody>
          <a:bodyPr>
            <a:noAutofit/>
          </a:bodyPr>
          <a:lstStyle/>
          <a:p>
            <a:pPr marL="0" indent="0">
              <a:buNone/>
            </a:pPr>
            <a:r>
              <a:rPr lang="en-CA" sz="4000" dirty="0" smtClean="0">
                <a:latin typeface="+mj-lt"/>
              </a:rPr>
              <a:t>Stephen Downes</a:t>
            </a:r>
          </a:p>
          <a:p>
            <a:pPr marL="0" indent="0">
              <a:buNone/>
            </a:pPr>
            <a:r>
              <a:rPr lang="en-CA" sz="4000" dirty="0" smtClean="0">
                <a:latin typeface="+mj-lt"/>
              </a:rPr>
              <a:t>http://www.downes.ca</a:t>
            </a:r>
            <a:endParaRPr lang="en-CA" sz="4000" dirty="0">
              <a:latin typeface="+mj-lt"/>
            </a:endParaRPr>
          </a:p>
        </p:txBody>
      </p:sp>
      <p:pic>
        <p:nvPicPr>
          <p:cNvPr id="4" name="Picture 3"/>
          <p:cNvPicPr>
            <a:picLocks noChangeAspect="1"/>
          </p:cNvPicPr>
          <p:nvPr/>
        </p:nvPicPr>
        <p:blipFill>
          <a:blip r:embed="rId2"/>
          <a:stretch>
            <a:fillRect/>
          </a:stretch>
        </p:blipFill>
        <p:spPr>
          <a:xfrm>
            <a:off x="2279651" y="769360"/>
            <a:ext cx="6105525" cy="3915353"/>
          </a:xfrm>
          <a:prstGeom prst="rect">
            <a:avLst/>
          </a:prstGeom>
        </p:spPr>
      </p:pic>
    </p:spTree>
    <p:extLst>
      <p:ext uri="{BB962C8B-B14F-4D97-AF65-F5344CB8AC3E}">
        <p14:creationId xmlns:p14="http://schemas.microsoft.com/office/powerpoint/2010/main" val="234232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Users</a:t>
            </a:r>
            <a:endParaRPr lang="en-CA" dirty="0"/>
          </a:p>
        </p:txBody>
      </p:sp>
      <p:sp>
        <p:nvSpPr>
          <p:cNvPr id="3" name="Content Placeholder 2"/>
          <p:cNvSpPr>
            <a:spLocks noGrp="1"/>
          </p:cNvSpPr>
          <p:nvPr>
            <p:ph idx="1"/>
          </p:nvPr>
        </p:nvSpPr>
        <p:spPr/>
        <p:txBody>
          <a:bodyPr/>
          <a:lstStyle/>
          <a:p>
            <a:pPr marL="0" indent="0">
              <a:buNone/>
            </a:pPr>
            <a:r>
              <a:rPr lang="en-CA" dirty="0" smtClean="0"/>
              <a:t>Choose a person - yourself, your child, a person you know</a:t>
            </a:r>
          </a:p>
          <a:p>
            <a:pPr marL="0" indent="0">
              <a:buNone/>
            </a:pPr>
            <a:endParaRPr lang="en-CA" dirty="0" smtClean="0"/>
          </a:p>
          <a:p>
            <a:pPr lvl="1"/>
            <a:r>
              <a:rPr lang="en-CA" sz="2800" dirty="0" smtClean="0"/>
              <a:t>it needs to be a specific person with a name, age, place of residence, educational background. </a:t>
            </a:r>
          </a:p>
          <a:p>
            <a:pPr marL="0" indent="0">
              <a:buNone/>
            </a:pPr>
            <a:endParaRPr lang="en-CA" dirty="0" smtClean="0"/>
          </a:p>
          <a:p>
            <a:pPr marL="0" indent="0">
              <a:buNone/>
            </a:pPr>
            <a:r>
              <a:rPr lang="en-CA" dirty="0" smtClean="0"/>
              <a:t>Chose a context or environment - do you work at a law office? A grocery store? Are they a teacher? Are they a farmer in the field?</a:t>
            </a:r>
          </a:p>
          <a:p>
            <a:endParaRPr lang="en-CA" dirty="0"/>
          </a:p>
        </p:txBody>
      </p:sp>
    </p:spTree>
    <p:extLst>
      <p:ext uri="{BB962C8B-B14F-4D97-AF65-F5344CB8AC3E}">
        <p14:creationId xmlns:p14="http://schemas.microsoft.com/office/powerpoint/2010/main" val="291146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Sponsors</a:t>
            </a:r>
            <a:endParaRPr lang="en-CA" dirty="0"/>
          </a:p>
        </p:txBody>
      </p:sp>
      <p:sp>
        <p:nvSpPr>
          <p:cNvPr id="3" name="Content Placeholder 2"/>
          <p:cNvSpPr>
            <a:spLocks noGrp="1"/>
          </p:cNvSpPr>
          <p:nvPr>
            <p:ph idx="1"/>
          </p:nvPr>
        </p:nvSpPr>
        <p:spPr/>
        <p:txBody>
          <a:bodyPr/>
          <a:lstStyle/>
          <a:p>
            <a:pPr marL="0" indent="0">
              <a:buNone/>
            </a:pPr>
            <a:r>
              <a:rPr lang="en-CA" dirty="0" smtClean="0"/>
              <a:t>Choose a person who would pay for the system </a:t>
            </a:r>
          </a:p>
          <a:p>
            <a:pPr lvl="1"/>
            <a:r>
              <a:rPr lang="en-CA" sz="2800" dirty="0" smtClean="0"/>
              <a:t>What problem are they trying to solve?</a:t>
            </a:r>
          </a:p>
          <a:p>
            <a:pPr lvl="1"/>
            <a:r>
              <a:rPr lang="en-CA" sz="2800" dirty="0" smtClean="0"/>
              <a:t>Why would they be willing to pay?</a:t>
            </a:r>
          </a:p>
          <a:p>
            <a:pPr marL="0" indent="0">
              <a:buNone/>
            </a:pPr>
            <a:r>
              <a:rPr lang="en-CA" dirty="0" smtClean="0"/>
              <a:t>Examples:</a:t>
            </a:r>
          </a:p>
          <a:p>
            <a:pPr lvl="1"/>
            <a:r>
              <a:rPr lang="en-CA" sz="2800" dirty="0" smtClean="0"/>
              <a:t>Company investing in training </a:t>
            </a:r>
            <a:r>
              <a:rPr lang="en-CA" sz="2800" dirty="0" smtClean="0"/>
              <a:t>sys</a:t>
            </a:r>
            <a:r>
              <a:rPr lang="en-CA" sz="2800" dirty="0" smtClean="0"/>
              <a:t>tems</a:t>
            </a:r>
          </a:p>
          <a:p>
            <a:pPr lvl="1"/>
            <a:r>
              <a:rPr lang="en-CA" sz="2800" dirty="0" smtClean="0"/>
              <a:t>College or university administrators</a:t>
            </a:r>
          </a:p>
          <a:p>
            <a:pPr lvl="1"/>
            <a:r>
              <a:rPr lang="en-CA" sz="2800" dirty="0" smtClean="0"/>
              <a:t>Government employment support official</a:t>
            </a:r>
          </a:p>
          <a:p>
            <a:endParaRPr lang="en-CA" dirty="0"/>
          </a:p>
        </p:txBody>
      </p:sp>
    </p:spTree>
    <p:extLst>
      <p:ext uri="{BB962C8B-B14F-4D97-AF65-F5344CB8AC3E}">
        <p14:creationId xmlns:p14="http://schemas.microsoft.com/office/powerpoint/2010/main" val="225118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Developers</a:t>
            </a:r>
            <a:endParaRPr lang="en-CA" dirty="0"/>
          </a:p>
        </p:txBody>
      </p:sp>
      <p:sp>
        <p:nvSpPr>
          <p:cNvPr id="3" name="Content Placeholder 2"/>
          <p:cNvSpPr>
            <a:spLocks noGrp="1"/>
          </p:cNvSpPr>
          <p:nvPr>
            <p:ph idx="1"/>
          </p:nvPr>
        </p:nvSpPr>
        <p:spPr/>
        <p:txBody>
          <a:bodyPr/>
          <a:lstStyle/>
          <a:p>
            <a:pPr marL="0" indent="0">
              <a:buNone/>
            </a:pPr>
            <a:r>
              <a:rPr lang="en-CA" dirty="0" smtClean="0"/>
              <a:t>Choose a specialization (don’t worry if you aren’t really a developer)</a:t>
            </a:r>
          </a:p>
          <a:p>
            <a:pPr marL="0" indent="0">
              <a:buNone/>
            </a:pPr>
            <a:r>
              <a:rPr lang="en-CA" dirty="0" smtClean="0"/>
              <a:t>For example:</a:t>
            </a:r>
          </a:p>
          <a:p>
            <a:pPr lvl="1"/>
            <a:r>
              <a:rPr lang="en-CA" sz="2800" dirty="0" smtClean="0"/>
              <a:t>Database engineer</a:t>
            </a:r>
          </a:p>
          <a:p>
            <a:pPr lvl="1"/>
            <a:r>
              <a:rPr lang="en-CA" sz="2800" dirty="0" smtClean="0"/>
              <a:t>User interface designer</a:t>
            </a:r>
          </a:p>
          <a:p>
            <a:pPr lvl="1"/>
            <a:r>
              <a:rPr lang="en-CA" sz="2800" dirty="0" smtClean="0"/>
              <a:t>Platform services</a:t>
            </a:r>
          </a:p>
          <a:p>
            <a:pPr marL="0" indent="0">
              <a:buNone/>
            </a:pPr>
            <a:r>
              <a:rPr lang="en-CA" dirty="0" smtClean="0"/>
              <a:t>Ask yourself:</a:t>
            </a:r>
          </a:p>
          <a:p>
            <a:pPr lvl="1"/>
            <a:r>
              <a:rPr lang="en-CA" sz="2800" dirty="0" smtClean="0"/>
              <a:t>What information do I need to be able to do the job?</a:t>
            </a:r>
          </a:p>
          <a:p>
            <a:pPr lvl="1"/>
            <a:r>
              <a:rPr lang="en-CA" sz="2800" dirty="0" smtClean="0"/>
              <a:t>How does this look like products that already exist?</a:t>
            </a:r>
            <a:endParaRPr lang="en-CA" sz="2800" dirty="0"/>
          </a:p>
        </p:txBody>
      </p:sp>
    </p:spTree>
    <p:extLst>
      <p:ext uri="{BB962C8B-B14F-4D97-AF65-F5344CB8AC3E}">
        <p14:creationId xmlns:p14="http://schemas.microsoft.com/office/powerpoint/2010/main" val="73173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Marketing</a:t>
            </a:r>
            <a:endParaRPr lang="en-CA" dirty="0"/>
          </a:p>
        </p:txBody>
      </p:sp>
      <p:sp>
        <p:nvSpPr>
          <p:cNvPr id="3" name="Content Placeholder 2"/>
          <p:cNvSpPr>
            <a:spLocks noGrp="1"/>
          </p:cNvSpPr>
          <p:nvPr>
            <p:ph idx="1"/>
          </p:nvPr>
        </p:nvSpPr>
        <p:spPr/>
        <p:txBody>
          <a:bodyPr/>
          <a:lstStyle/>
          <a:p>
            <a:pPr marL="0" indent="0">
              <a:buNone/>
            </a:pPr>
            <a:r>
              <a:rPr lang="en-CA" dirty="0" smtClean="0"/>
              <a:t>Some roles and questions:</a:t>
            </a:r>
          </a:p>
          <a:p>
            <a:pPr lvl="1"/>
            <a:r>
              <a:rPr lang="en-CA" sz="2800" dirty="0" smtClean="0"/>
              <a:t>Business development</a:t>
            </a:r>
          </a:p>
          <a:p>
            <a:pPr lvl="1"/>
            <a:r>
              <a:rPr lang="en-CA" sz="2800" dirty="0" smtClean="0"/>
              <a:t>Copy writer</a:t>
            </a:r>
          </a:p>
          <a:p>
            <a:pPr lvl="1"/>
            <a:r>
              <a:rPr lang="en-CA" sz="2800" dirty="0" smtClean="0"/>
              <a:t>Purchaser / distributor</a:t>
            </a:r>
          </a:p>
          <a:p>
            <a:pPr marL="0" indent="0">
              <a:buNone/>
            </a:pPr>
            <a:r>
              <a:rPr lang="en-CA" dirty="0" smtClean="0"/>
              <a:t>Some marketing questions to ask:</a:t>
            </a:r>
          </a:p>
          <a:p>
            <a:pPr lvl="1"/>
            <a:r>
              <a:rPr lang="en-CA" sz="2800" dirty="0" smtClean="0"/>
              <a:t>What’s the best business model? </a:t>
            </a:r>
          </a:p>
          <a:p>
            <a:pPr lvl="1"/>
            <a:r>
              <a:rPr lang="en-CA" sz="2800" dirty="0" smtClean="0"/>
              <a:t>How can it address client needs?</a:t>
            </a:r>
          </a:p>
          <a:p>
            <a:pPr lvl="1"/>
            <a:r>
              <a:rPr lang="en-CA" sz="2800" dirty="0" smtClean="0"/>
              <a:t>Where are the best channels to market it?</a:t>
            </a:r>
            <a:endParaRPr lang="en-CA" sz="2800" dirty="0"/>
          </a:p>
        </p:txBody>
      </p:sp>
    </p:spTree>
    <p:extLst>
      <p:ext uri="{BB962C8B-B14F-4D97-AF65-F5344CB8AC3E}">
        <p14:creationId xmlns:p14="http://schemas.microsoft.com/office/powerpoint/2010/main" val="1364521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1701</Words>
  <Application>Microsoft Office PowerPoint</Application>
  <PresentationFormat>Widescreen</PresentationFormat>
  <Paragraphs>449</Paragraphs>
  <Slides>53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Times New Roman</vt:lpstr>
      <vt:lpstr>Office Theme</vt:lpstr>
      <vt:lpstr> Developing a Personal Learning Infrastructure with Stephen Downes  </vt:lpstr>
      <vt:lpstr>PowerPoint Presentation</vt:lpstr>
      <vt:lpstr>PowerPoint Presentation</vt:lpstr>
      <vt:lpstr>PowerPoint Presentation</vt:lpstr>
      <vt:lpstr>Introductions and Aliases</vt:lpstr>
      <vt:lpstr>Users</vt:lpstr>
      <vt:lpstr>Sponsors</vt:lpstr>
      <vt:lpstr>Developers</vt:lpstr>
      <vt:lpstr>Marketing</vt:lpstr>
      <vt:lpstr>Operations and Maintenance</vt:lpstr>
      <vt:lpstr>Overview of the Concept of PLEs</vt:lpstr>
      <vt:lpstr>Properties of the PLE…</vt:lpstr>
      <vt:lpstr>The Network of PLEs</vt:lpstr>
      <vt:lpstr>The Social Network of PLEs</vt:lpstr>
      <vt:lpstr>Properties of the Network…</vt:lpstr>
      <vt:lpstr>Why a personal learning environment?</vt:lpstr>
      <vt:lpstr>The Value Proposition…</vt:lpstr>
      <vt:lpstr>Value Proposition Workshop</vt:lpstr>
      <vt:lpstr>What is a PLE? </vt:lpstr>
      <vt:lpstr>What Role Does a PLE Fulfil?</vt:lpstr>
      <vt:lpstr>What Tasks Will Users Perform?</vt:lpstr>
      <vt:lpstr>What Tasks Will Users Perform?</vt:lpstr>
      <vt:lpstr>Core interaction elements in cloud technologies</vt:lpstr>
      <vt:lpstr>gRSShopper</vt:lpstr>
      <vt:lpstr>Course Provider Perspective</vt:lpstr>
      <vt:lpstr>The Student’s Perspective</vt:lpstr>
      <vt:lpstr>The design is based on putting the learner at the centre</vt:lpstr>
      <vt:lpstr>PowerPoint Presentation</vt:lpstr>
      <vt:lpstr>Personal Learning Record</vt:lpstr>
      <vt:lpstr>RRN Aggregation and Storage</vt:lpstr>
      <vt:lpstr>Email – POP, IMAP, SMTP</vt:lpstr>
      <vt:lpstr>RSS</vt:lpstr>
      <vt:lpstr>API / REST / JSON</vt:lpstr>
      <vt:lpstr>OAuth</vt:lpstr>
      <vt:lpstr>Underlying common e-learning technologies</vt:lpstr>
      <vt:lpstr>Learning Resources – LOM, Packaging</vt:lpstr>
      <vt:lpstr>Resources – SCORM Run Time Envrionment</vt:lpstr>
      <vt:lpstr>IMS Learning Tools Interoperability (LTI)</vt:lpstr>
      <vt:lpstr>The eXperience API</vt:lpstr>
      <vt:lpstr>PowerPoint Presentation</vt:lpstr>
      <vt:lpstr>PowerPoint Presentation</vt:lpstr>
      <vt:lpstr>PowerPoint Presentation</vt:lpstr>
      <vt:lpstr>Building the PLE environment</vt:lpstr>
      <vt:lpstr>Exercise: Plot Tasks</vt:lpstr>
      <vt:lpstr>Exercise: Plot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Stephen Downes</cp:lastModifiedBy>
  <cp:revision>26</cp:revision>
  <dcterms:created xsi:type="dcterms:W3CDTF">2015-12-01T06:34:54Z</dcterms:created>
  <dcterms:modified xsi:type="dcterms:W3CDTF">2015-12-02T07:48:00Z</dcterms:modified>
</cp:coreProperties>
</file>