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2" r:id="rId15"/>
    <p:sldId id="25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74120" autoAdjust="0"/>
  </p:normalViewPr>
  <p:slideViewPr>
    <p:cSldViewPr snapToGrid="0">
      <p:cViewPr varScale="1">
        <p:scale>
          <a:sx n="45" d="100"/>
          <a:sy n="45" d="100"/>
        </p:scale>
        <p:origin x="158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00FF6-D848-4DDA-AF94-CB74B83113EC}" type="datetimeFigureOut">
              <a:rPr lang="en-CA" smtClean="0"/>
              <a:t>2016-03-10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01141-717F-466C-A5F0-BE63795962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3449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01141-717F-466C-A5F0-BE6379596233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908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real world applications for this technology describing a variety of learning scenarios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dirty="0" smtClean="0"/>
              <a:t>remotely located collaborators to view the same rich, multimedia content together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dirty="0" smtClean="0"/>
              <a:t>conduct replays of completed sessions for debriefing participants or performing after action reviews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dirty="0" smtClean="0"/>
              <a:t>presence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dirty="0" smtClean="0"/>
              <a:t>http://www.brainline.org/content/2008/07/analysis-assets-virtual-reality-applications-neuropsychology_pageall.html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dirty="0" smtClean="0"/>
              <a:t>3D interactions between virtual world and real-life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01141-717F-466C-A5F0-BE6379596233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9662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- the background and infrastructure needed to support such a system.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Point-click-type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Touch-swipe-talk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Gesture-mood-gaze</a:t>
            </a:r>
          </a:p>
          <a:p>
            <a:r>
              <a:rPr lang="en-CA" dirty="0" smtClean="0"/>
              <a:t>- Drones, robots and such and such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01141-717F-466C-A5F0-BE6379596233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575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the role of educators and content publishers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dirty="0" smtClean="0"/>
              <a:t>Informal learning – support, </a:t>
            </a:r>
            <a:r>
              <a:rPr lang="en-CA" dirty="0" err="1" smtClean="0"/>
              <a:t>scafford</a:t>
            </a:r>
            <a:endParaRPr lang="en-CA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dirty="0" smtClean="0"/>
              <a:t>Immersive learning – create scenarios, environments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01141-717F-466C-A5F0-BE6379596233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8700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the need for institutions to provide learning support and scaffolding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- Infrastructure</a:t>
            </a:r>
            <a:r>
              <a:rPr lang="en-CA" baseline="0" dirty="0" smtClean="0"/>
              <a:t> and platforms – AGOCG - 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Advisory Group on Computer Graphics (AGOCG)  (1999!) </a:t>
            </a:r>
            <a:r>
              <a:rPr lang="en-CA" baseline="0" dirty="0" smtClean="0"/>
              <a:t>- </a:t>
            </a:r>
            <a:r>
              <a:rPr lang="en-CA" dirty="0" smtClean="0"/>
              <a:t>Exploiting Virtual Reality Techniques in Education and Training: Technological Issues 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01141-717F-466C-A5F0-BE6379596233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291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to draw out the benefits of what might be called virtual worlds on the go.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01141-717F-466C-A5F0-BE6379596233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2555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Social networking and learning communities are essential support systems for online learning.</a:t>
            </a:r>
          </a:p>
          <a:p>
            <a:pPr marL="0" indent="0">
              <a:buFontTx/>
              <a:buNone/>
            </a:pPr>
            <a:endParaRPr lang="en-CA" dirty="0" smtClean="0"/>
          </a:p>
          <a:p>
            <a:pPr marL="171450" indent="-171450">
              <a:buFontTx/>
              <a:buChar char="-"/>
            </a:pPr>
            <a:r>
              <a:rPr lang="en-CA" dirty="0" smtClean="0"/>
              <a:t>Social learning theories (Dewey, Vygotsky)</a:t>
            </a: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Situated learning - learning is situated in the particular physical and social contexts in which it takes place (Brown, Collins &amp;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Duguid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1989; </a:t>
            </a: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Lave &amp; Wenger; 1990</a:t>
            </a:r>
          </a:p>
          <a:p>
            <a:pPr marL="171450" indent="-171450">
              <a:buFontTx/>
              <a:buChar char="-"/>
            </a:pP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Distributed Cognition - </a:t>
            </a:r>
            <a:r>
              <a:rPr lang="en-CA" dirty="0" err="1" smtClean="0"/>
              <a:t>Gavriel</a:t>
            </a:r>
            <a:r>
              <a:rPr lang="en-CA" dirty="0" smtClean="0"/>
              <a:t> Salomon</a:t>
            </a:r>
          </a:p>
          <a:p>
            <a:pPr marL="171450" indent="-171450">
              <a:buFontTx/>
              <a:buChar char="-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communities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01141-717F-466C-A5F0-BE637959623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9114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But is conversation enough?</a:t>
            </a:r>
          </a:p>
          <a:p>
            <a:endParaRPr lang="en-CA" dirty="0" smtClean="0"/>
          </a:p>
          <a:p>
            <a:r>
              <a:rPr lang="en-CA" dirty="0" smtClean="0"/>
              <a:t>David V. Day - The Difficulties of Learning From Experience and the Need for Deliberate Practice</a:t>
            </a:r>
          </a:p>
          <a:p>
            <a:r>
              <a:rPr lang="en-CA" dirty="0" smtClean="0"/>
              <a:t>“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who are overconfident in their abilities no longer believe there is anything to learn whether it is from other people or the experience itself</a:t>
            </a:r>
          </a:p>
          <a:p>
            <a:r>
              <a:rPr lang="en-CA" dirty="0" smtClean="0"/>
              <a:t>“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01141-717F-466C-A5F0-BE637959623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2689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One of the promises of online learning is that it can take education out of the classroom and into authentic environments.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01141-717F-466C-A5F0-BE637959623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3936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This is also one of the advantages of online virtual worlds and simulation systems.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err="1" smtClean="0"/>
              <a:t>Oblinger</a:t>
            </a:r>
            <a:r>
              <a:rPr lang="en-CA" dirty="0" smtClean="0"/>
              <a:t> - </a:t>
            </a:r>
            <a:r>
              <a:rPr lang="en-CA" dirty="0" smtClean="0"/>
              <a:t>Learning-by-doing is generally considered the most effective way to learn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- Relevance – ill defined problem – sustained investigation</a:t>
            </a:r>
            <a:r>
              <a:rPr lang="en-CA" baseline="0" dirty="0" smtClean="0"/>
              <a:t> – multiple sources and perspectives – interdisciplinary – integrated assessment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01141-717F-466C-A5F0-BE637959623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9796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Students are increasingly leaving their desktop and laptop computers behind and taking to mobile devices.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World Bank: “</a:t>
            </a:r>
            <a:r>
              <a:rPr lang="en-CA" dirty="0" smtClean="0"/>
              <a:t>Impacting the teaching and learning process inside and outside of schools in positive ways, fuelling the aspirations of a new generation of Kenyan students (and their families), sustaining positive momentum and results over time”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01141-717F-466C-A5F0-BE637959623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9205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What does the learning ecosystem look like in such a world?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Mobile learning affordances:</a:t>
            </a:r>
          </a:p>
          <a:p>
            <a:pPr marL="171450" indent="-171450">
              <a:buFontTx/>
              <a:buChar char="-"/>
            </a:pPr>
            <a:r>
              <a:rPr lang="en-CA" dirty="0" smtClean="0"/>
              <a:t>content transmission and retrieval</a:t>
            </a:r>
          </a:p>
          <a:p>
            <a:pPr marL="171450" indent="-171450">
              <a:buFontTx/>
              <a:buChar char="-"/>
            </a:pPr>
            <a:r>
              <a:rPr lang="en-CA" dirty="0" smtClean="0"/>
              <a:t>Capturing data</a:t>
            </a:r>
          </a:p>
          <a:p>
            <a:pPr marL="171450" indent="-171450">
              <a:buFontTx/>
              <a:buChar char="-"/>
            </a:pPr>
            <a:r>
              <a:rPr lang="en-CA" dirty="0" smtClean="0"/>
              <a:t>Communicating, interacting with others</a:t>
            </a:r>
          </a:p>
          <a:p>
            <a:pPr marL="171450" indent="-171450">
              <a:buFontTx/>
              <a:buChar char="-"/>
            </a:pPr>
            <a:r>
              <a:rPr lang="en-CA" dirty="0" smtClean="0"/>
              <a:t>Computing algorithms</a:t>
            </a:r>
          </a:p>
          <a:p>
            <a:pPr marL="171450" indent="-171450">
              <a:buFontTx/>
              <a:buChar char="-"/>
            </a:pPr>
            <a:r>
              <a:rPr lang="en-CA" dirty="0" smtClean="0"/>
              <a:t>Contextual enquiry</a:t>
            </a:r>
          </a:p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01141-717F-466C-A5F0-BE637959623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9412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01141-717F-466C-A5F0-BE637959623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5876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David Metcalfe:</a:t>
            </a:r>
            <a:r>
              <a:rPr lang="en-CA" baseline="0" dirty="0" smtClean="0"/>
              <a:t> </a:t>
            </a:r>
            <a:r>
              <a:rPr lang="en-CA" dirty="0" smtClean="0"/>
              <a:t>I think people will start to see the promise of mobile as part of the alternate reality games, as the use of point-and-shoot learning becomes more prolific, with the camera phone being so easy to use and access, and also the location-based learning. That whole notion of context is really becoming important. And I think those trends are going to happen in 2009 in big ways. </a:t>
            </a:r>
          </a:p>
          <a:p>
            <a:endParaRPr lang="en-CA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cap="all" dirty="0" smtClean="0">
                <a:effectLst/>
                <a:latin typeface="+mj-lt"/>
              </a:rPr>
              <a:t>avatars in real-world performance support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cap="all" dirty="0" smtClean="0">
                <a:effectLst/>
                <a:latin typeface="+mj-lt"/>
              </a:rPr>
              <a:t>Anthropomorphic virtual agents implemented as social models </a:t>
            </a:r>
            <a:r>
              <a:rPr lang="en-CA" b="1" cap="all" dirty="0" smtClean="0">
                <a:effectLst/>
              </a:rPr>
              <a:t>- </a:t>
            </a:r>
            <a:r>
              <a:rPr lang="en-CA" dirty="0" smtClean="0"/>
              <a:t>One of the key attributes for a social model is </a:t>
            </a:r>
            <a:r>
              <a:rPr lang="en-CA" i="1" dirty="0" smtClean="0"/>
              <a:t>appearance</a:t>
            </a:r>
            <a:r>
              <a:rPr lang="en-CA" dirty="0" smtClean="0"/>
              <a:t>; how he/she looks influences the observer in making important assumptions regarding factors such as age, status, attractiveness and credibility.</a:t>
            </a:r>
            <a:endParaRPr lang="en-CA" b="1" cap="all" dirty="0" smtClean="0">
              <a:effectLst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01141-717F-466C-A5F0-BE6379596233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8119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D4E2-4873-4C26-94E4-2B700E89224A}" type="datetimeFigureOut">
              <a:rPr lang="en-CA" smtClean="0"/>
              <a:t>2016-03-10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DE0A-53FC-45F8-90E1-27F66FEDA7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6107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D4E2-4873-4C26-94E4-2B700E89224A}" type="datetimeFigureOut">
              <a:rPr lang="en-CA" smtClean="0"/>
              <a:t>2016-03-10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DE0A-53FC-45F8-90E1-27F66FEDA7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675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D4E2-4873-4C26-94E4-2B700E89224A}" type="datetimeFigureOut">
              <a:rPr lang="en-CA" smtClean="0"/>
              <a:t>2016-03-10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DE0A-53FC-45F8-90E1-27F66FEDA7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502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D4E2-4873-4C26-94E4-2B700E89224A}" type="datetimeFigureOut">
              <a:rPr lang="en-CA" smtClean="0"/>
              <a:t>2016-03-10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DE0A-53FC-45F8-90E1-27F66FEDA7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544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D4E2-4873-4C26-94E4-2B700E89224A}" type="datetimeFigureOut">
              <a:rPr lang="en-CA" smtClean="0"/>
              <a:t>2016-03-10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DE0A-53FC-45F8-90E1-27F66FEDA7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195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D4E2-4873-4C26-94E4-2B700E89224A}" type="datetimeFigureOut">
              <a:rPr lang="en-CA" smtClean="0"/>
              <a:t>2016-03-10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DE0A-53FC-45F8-90E1-27F66FEDA7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8998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D4E2-4873-4C26-94E4-2B700E89224A}" type="datetimeFigureOut">
              <a:rPr lang="en-CA" smtClean="0"/>
              <a:t>2016-03-10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DE0A-53FC-45F8-90E1-27F66FEDA7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97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D4E2-4873-4C26-94E4-2B700E89224A}" type="datetimeFigureOut">
              <a:rPr lang="en-CA" smtClean="0"/>
              <a:t>2016-03-10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DE0A-53FC-45F8-90E1-27F66FEDA7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064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D4E2-4873-4C26-94E4-2B700E89224A}" type="datetimeFigureOut">
              <a:rPr lang="en-CA" smtClean="0"/>
              <a:t>2016-03-10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DE0A-53FC-45F8-90E1-27F66FEDA7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705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D4E2-4873-4C26-94E4-2B700E89224A}" type="datetimeFigureOut">
              <a:rPr lang="en-CA" smtClean="0"/>
              <a:t>2016-03-10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DE0A-53FC-45F8-90E1-27F66FEDA7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393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D4E2-4873-4C26-94E4-2B700E89224A}" type="datetimeFigureOut">
              <a:rPr lang="en-CA" smtClean="0"/>
              <a:t>2016-03-10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DE0A-53FC-45F8-90E1-27F66FEDA7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065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DD4E2-4873-4C26-94E4-2B700E89224A}" type="datetimeFigureOut">
              <a:rPr lang="en-CA" smtClean="0"/>
              <a:t>2016-03-10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3DE0A-53FC-45F8-90E1-27F66FEDA7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343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bientperformance.com/sectors_securityandsafety.html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nn.com/2009/TECH/04/07/second.life.singer/" TargetMode="External"/><Relationship Id="rId5" Type="http://schemas.openxmlformats.org/officeDocument/2006/relationships/hyperlink" Target="http://www.hindawi.com/journals/ahci/2011/684202/" TargetMode="External"/><Relationship Id="rId4" Type="http://schemas.openxmlformats.org/officeDocument/2006/relationships/hyperlink" Target="http://www.brainline.org/content/2008/07/analysis-assets-virtual-reality-applications-neuropsychology_pageall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insights.com/research-frontier-tech-repor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dupress.com/articles/augmented-and-virtual-reality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iteseerx.ist.psu.edu/viewdoc/download?doi=10.1.1.7.102&amp;rep=rep1&amp;type=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techcrunch.com/2016/01/23/when-virtual-reality-meets-education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ed.gov/about/offices/list/ocr/transitionguide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ucsdnews.ucsd.edu/pressrelease/actual_reality_beckons_at_conference_on_future_of_virtual_reality" TargetMode="External"/><Relationship Id="rId4" Type="http://schemas.openxmlformats.org/officeDocument/2006/relationships/hyperlink" Target="http://www.agocg.ac.uk/reports/virtual/vrtech/toc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tificamerican.com/article/living-in-an-imaginary-world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et.org/research/publications/chapter_11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success.students.gsu.edu/first-year-programs/freshman-learning-communitie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29807474_The_Difficulties_of_Learning_From_Experience_and_the_Need_for_Deliberate_Practic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expertenough.com/1423/deliberate-practic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wnes.ca/presentation/1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t.educause.edu/ir/library/pdf/eli3009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XFErkYapAA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s.worldbank.org/edutech/big-educational-laptop-and-tablet-projects-ten-countries" TargetMode="External"/><Relationship Id="rId4" Type="http://schemas.openxmlformats.org/officeDocument/2006/relationships/hyperlink" Target="http://www.wired.com/2015/02/smartphone-only-compute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KnOecJu4BjQ" TargetMode="External"/><Relationship Id="rId4" Type="http://schemas.openxmlformats.org/officeDocument/2006/relationships/hyperlink" Target="https://www.td.org/Publications/Newsletters/Links/2015/12/The-Mobile-Learning-Ecosyste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rodl.org/index.php/irrodl/article/view/791/169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iisit.org/Vol10/IISITv10p501-523Stanton0091.pdf" TargetMode="Externa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d.org/Publications/Newsletters/Learning-Circuits/Learning-Circuits-Archives/2008/12/E-Learning-200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ncbi.nlm.nih.gov/pmc/articles/PMC278188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Virtual Worlds on the Go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Stephen Downes</a:t>
            </a:r>
          </a:p>
          <a:p>
            <a:r>
              <a:rPr lang="en-CA" dirty="0" smtClean="0"/>
              <a:t>March 10,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6565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Real world applications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508000" y="4562102"/>
            <a:ext cx="863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Ambient performance - </a:t>
            </a:r>
            <a:r>
              <a:rPr lang="en-CA" dirty="0" smtClean="0">
                <a:hlinkClick r:id="rId3"/>
              </a:rPr>
              <a:t>http://www.ambientperformance.com/sectors_securityandsafety.html</a:t>
            </a:r>
            <a:r>
              <a:rPr lang="en-CA" dirty="0" smtClean="0"/>
              <a:t> </a:t>
            </a:r>
          </a:p>
          <a:p>
            <a:r>
              <a:rPr lang="en-CA" dirty="0" err="1" smtClean="0"/>
              <a:t>BrainLine</a:t>
            </a:r>
            <a:r>
              <a:rPr lang="en-CA" dirty="0" smtClean="0"/>
              <a:t> - </a:t>
            </a:r>
            <a:r>
              <a:rPr lang="en-CA" dirty="0" smtClean="0">
                <a:hlinkClick r:id="rId4"/>
              </a:rPr>
              <a:t>http://www.brainline.org/content/2008/07/analysis-assets-virtual-reality-applications-neuropsychology_pageall.html</a:t>
            </a:r>
            <a:r>
              <a:rPr lang="en-CA" dirty="0" smtClean="0"/>
              <a:t> </a:t>
            </a:r>
          </a:p>
          <a:p>
            <a:r>
              <a:rPr lang="en-CA" dirty="0" smtClean="0"/>
              <a:t>3D Interactions - </a:t>
            </a:r>
            <a:r>
              <a:rPr lang="en-CA" dirty="0" smtClean="0">
                <a:hlinkClick r:id="rId5"/>
              </a:rPr>
              <a:t>http://www.hindawi.com/journals/ahci/2011/684202/</a:t>
            </a:r>
            <a:r>
              <a:rPr lang="en-CA" dirty="0" smtClean="0"/>
              <a:t> </a:t>
            </a:r>
          </a:p>
          <a:p>
            <a:r>
              <a:rPr lang="en-CA" dirty="0" smtClean="0"/>
              <a:t>Image: </a:t>
            </a:r>
            <a:r>
              <a:rPr lang="en-CA" dirty="0" smtClean="0">
                <a:hlinkClick r:id="rId6"/>
              </a:rPr>
              <a:t>http://www.cnn.com/2009/TECH/04/07/second.life.singer/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5122" name="Picture 2" descr="An avatar named Cylindrian Rutabaga earns tips at a 9 a.m. show in a virtual bar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55195"/>
            <a:ext cx="4095251" cy="307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560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734607"/>
          </a:xfrm>
        </p:spPr>
        <p:txBody>
          <a:bodyPr>
            <a:normAutofit/>
          </a:bodyPr>
          <a:lstStyle/>
          <a:p>
            <a:r>
              <a:rPr lang="en-CA" dirty="0" smtClean="0"/>
              <a:t>A mobile virtual worlds performance support infrastructure?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628650" y="5781302"/>
            <a:ext cx="7044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Drones: </a:t>
            </a:r>
            <a:r>
              <a:rPr lang="en-CA" dirty="0" smtClean="0">
                <a:hlinkClick r:id="rId3"/>
              </a:rPr>
              <a:t>https://www.cbinsights.com/research-frontier-tech-report</a:t>
            </a:r>
            <a:r>
              <a:rPr lang="en-CA" dirty="0" smtClean="0"/>
              <a:t> </a:t>
            </a:r>
          </a:p>
          <a:p>
            <a:r>
              <a:rPr lang="en-CA" dirty="0" smtClean="0"/>
              <a:t>Image: </a:t>
            </a:r>
            <a:r>
              <a:rPr lang="en-CA" dirty="0" smtClean="0">
                <a:hlinkClick r:id="rId4"/>
              </a:rPr>
              <a:t>http://dupress.com/articles/augmented-and-virtual-reality/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6146" name="Picture 2" descr="http://d27n205l7rookf.cloudfront.net/wp-content/uploads/2016/02/DUP3036_TT16ARVR_Fig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09" y="2099733"/>
            <a:ext cx="4371848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470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will the educator’s job be?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628651" y="5417921"/>
            <a:ext cx="8261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Maria </a:t>
            </a:r>
            <a:r>
              <a:rPr lang="en-CA" dirty="0" err="1" smtClean="0"/>
              <a:t>Roussou</a:t>
            </a:r>
            <a:r>
              <a:rPr lang="en-CA" dirty="0" smtClean="0"/>
              <a:t> - </a:t>
            </a:r>
            <a:r>
              <a:rPr lang="en-CA" dirty="0" smtClean="0">
                <a:hlinkClick r:id="rId3"/>
              </a:rPr>
              <a:t>http://citeseerx.ist.psu.edu/viewdoc/download?doi=10.1.1.7.102&amp;rep=rep1&amp;type=pdf</a:t>
            </a:r>
            <a:r>
              <a:rPr lang="en-CA" dirty="0" smtClean="0"/>
              <a:t> </a:t>
            </a:r>
          </a:p>
          <a:p>
            <a:r>
              <a:rPr lang="en-CA" dirty="0" smtClean="0"/>
              <a:t>Image: </a:t>
            </a:r>
            <a:r>
              <a:rPr lang="en-CA" dirty="0" smtClean="0">
                <a:hlinkClick r:id="rId4"/>
              </a:rPr>
              <a:t>http://techcrunch.com/2016/01/23/when-virtual-reality-meets-education/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7170" name="Picture 2" descr="https://tctechcrunch2011.files.wordpress.com/2016/01/vrapple-e1454091355259.jpg?w=11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09" y="1690688"/>
            <a:ext cx="4509860" cy="354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961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/>
          <a:lstStyle/>
          <a:p>
            <a:r>
              <a:rPr lang="en-CA" dirty="0" smtClean="0"/>
              <a:t>The new supportive learning agency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628650" y="4934635"/>
            <a:ext cx="69574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US Guide for High School Educators - </a:t>
            </a:r>
            <a:r>
              <a:rPr lang="en-CA" dirty="0" smtClean="0">
                <a:hlinkClick r:id="rId3"/>
              </a:rPr>
              <a:t>http://www2.ed.gov/about/offices/list/ocr/transitionguide.html</a:t>
            </a:r>
            <a:r>
              <a:rPr lang="en-CA" dirty="0" smtClean="0"/>
              <a:t> </a:t>
            </a:r>
          </a:p>
          <a:p>
            <a:r>
              <a:rPr lang="en-CA" dirty="0" smtClean="0"/>
              <a:t>AGOCG - </a:t>
            </a:r>
            <a:r>
              <a:rPr lang="en-CA" dirty="0" smtClean="0">
                <a:hlinkClick r:id="rId4"/>
              </a:rPr>
              <a:t>http://www.agocg.ac.uk/reports/virtual/vrtech/toc.htm</a:t>
            </a:r>
            <a:r>
              <a:rPr lang="en-CA" dirty="0" smtClean="0"/>
              <a:t> </a:t>
            </a:r>
          </a:p>
          <a:p>
            <a:r>
              <a:rPr lang="en-CA" dirty="0" smtClean="0"/>
              <a:t>Image: </a:t>
            </a:r>
            <a:r>
              <a:rPr lang="en-CA" dirty="0" smtClean="0">
                <a:hlinkClick r:id="rId5"/>
              </a:rPr>
              <a:t>http://ucsdnews.ucsd.edu/pressrelease/actual_reality_beckons_at_conference_on_future_of_virtual_reality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8194" name="Picture 2" descr="http://ucsdnews.ucsd.edu/news_uploads/panel-1510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49801"/>
            <a:ext cx="7431617" cy="344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093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Virtual worlds on the go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628650" y="5544235"/>
            <a:ext cx="7095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Living in an imaginary world - </a:t>
            </a:r>
            <a:r>
              <a:rPr lang="en-CA" dirty="0" smtClean="0">
                <a:hlinkClick r:id="rId3"/>
              </a:rPr>
              <a:t>http://www.scientificamerican.com/article/living-in-an-imaginary-world/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9218" name="Picture 2" descr="http://www.scientificamerican.com/sciam/cache/file/2A778020-7246-4B46-B03FAB8B2201F909.jpg?w=280&amp;h=1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452033"/>
            <a:ext cx="6310553" cy="396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685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876799"/>
            <a:ext cx="7886700" cy="1300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Stephen Downes</a:t>
            </a:r>
          </a:p>
          <a:p>
            <a:pPr marL="0" indent="0">
              <a:buNone/>
            </a:pPr>
            <a:r>
              <a:rPr lang="en-CA" dirty="0" smtClean="0"/>
              <a:t>http://www.downes.ca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7422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Social networking and learning communities 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628650" y="5401869"/>
            <a:ext cx="68481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350" dirty="0" err="1"/>
              <a:t>Gavriel</a:t>
            </a:r>
            <a:r>
              <a:rPr lang="en-CA" sz="1350" dirty="0"/>
              <a:t> Salomon - </a:t>
            </a:r>
            <a:r>
              <a:rPr lang="en-CA" sz="1350" dirty="0">
                <a:hlinkClick r:id="rId3"/>
              </a:rPr>
              <a:t>http://garfield.library.upenn.edu/classics1988/A1988Q406800001.pdf</a:t>
            </a:r>
          </a:p>
          <a:p>
            <a:r>
              <a:rPr lang="en-CA" sz="1350" dirty="0"/>
              <a:t>Swan &amp; Shea - </a:t>
            </a:r>
            <a:r>
              <a:rPr lang="en-CA" sz="1350" dirty="0">
                <a:hlinkClick r:id="rId3"/>
              </a:rPr>
              <a:t>http://www.rcet.org/research/publications/chapter_11.pdf</a:t>
            </a:r>
            <a:r>
              <a:rPr lang="en-CA" sz="1350" dirty="0"/>
              <a:t> </a:t>
            </a:r>
          </a:p>
          <a:p>
            <a:r>
              <a:rPr lang="en-CA" sz="1350" dirty="0"/>
              <a:t>Image:  </a:t>
            </a:r>
            <a:r>
              <a:rPr lang="en-CA" sz="1350" dirty="0">
                <a:hlinkClick r:id="rId4"/>
              </a:rPr>
              <a:t>http://success.students.gsu.edu/first-year-programs/freshman-learning-communities/</a:t>
            </a:r>
            <a:r>
              <a:rPr lang="en-CA" sz="1350" dirty="0"/>
              <a:t> </a:t>
            </a:r>
          </a:p>
          <a:p>
            <a:endParaRPr lang="en-CA" sz="1350" dirty="0"/>
          </a:p>
        </p:txBody>
      </p:sp>
      <p:pic>
        <p:nvPicPr>
          <p:cNvPr id="1026" name="Picture 2" descr="http://success.students.gsu.edu/files/2015/09/2015-04-16-13.02.4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90689"/>
            <a:ext cx="5352142" cy="355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78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need for deliberate practice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628650" y="5434269"/>
            <a:ext cx="81258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David V. Day </a:t>
            </a:r>
            <a:r>
              <a:rPr lang="en-CA" dirty="0" smtClean="0">
                <a:hlinkClick r:id="rId3"/>
              </a:rPr>
              <a:t>https://www.researchgate.net/publication/229807474_The_Difficulties_of_Learning_From_Experience_and_the_Need_for_Deliberate_Practice</a:t>
            </a:r>
            <a:r>
              <a:rPr lang="en-CA" dirty="0" smtClean="0"/>
              <a:t> </a:t>
            </a:r>
          </a:p>
          <a:p>
            <a:r>
              <a:rPr lang="en-CA" dirty="0" smtClean="0"/>
              <a:t>Image: </a:t>
            </a:r>
            <a:r>
              <a:rPr lang="en-CA" dirty="0" smtClean="0">
                <a:hlinkClick r:id="rId4"/>
              </a:rPr>
              <a:t>http://expertenough.com/1423/deliberate-practice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2050" name="Picture 2" descr="http://expertenough.com/wp-content/uploads/2012/02/383051932_2dcc357b4f_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69092"/>
            <a:ext cx="5348817" cy="378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536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From virtual to reality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628650" y="6021400"/>
            <a:ext cx="4019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3"/>
              </a:rPr>
              <a:t>http://www.downes.ca/presentation/18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1484911"/>
            <a:ext cx="5873631" cy="434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99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Real world practice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628650" y="5665568"/>
            <a:ext cx="7550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Diana </a:t>
            </a:r>
            <a:r>
              <a:rPr lang="en-CA" dirty="0" err="1" smtClean="0"/>
              <a:t>Oblinger</a:t>
            </a:r>
            <a:r>
              <a:rPr lang="en-CA" dirty="0" smtClean="0"/>
              <a:t> - </a:t>
            </a:r>
            <a:r>
              <a:rPr lang="en-CA" dirty="0" smtClean="0">
                <a:hlinkClick r:id="rId3"/>
              </a:rPr>
              <a:t>https://net.educause.edu/ir/library/pdf/eli3009.pdf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628650" y="5296236"/>
            <a:ext cx="6671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err="1" smtClean="0"/>
              <a:t>Neurotouch</a:t>
            </a:r>
            <a:r>
              <a:rPr lang="en-CA" dirty="0" smtClean="0"/>
              <a:t> - </a:t>
            </a:r>
            <a:r>
              <a:rPr lang="en-CA" dirty="0" smtClean="0">
                <a:hlinkClick r:id="rId4"/>
              </a:rPr>
              <a:t>https://www.youtube.com/watch?v=XFErkYapAAA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618" y="1447220"/>
            <a:ext cx="6409796" cy="372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16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14-09-23-iphone6-gallery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66" y="1165645"/>
            <a:ext cx="5883275" cy="441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move to mobile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628650" y="5578102"/>
            <a:ext cx="8365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err="1" smtClean="0"/>
              <a:t>Bonnington</a:t>
            </a:r>
            <a:r>
              <a:rPr lang="en-CA" dirty="0" smtClean="0"/>
              <a:t>, Wired - </a:t>
            </a:r>
            <a:r>
              <a:rPr lang="en-CA" dirty="0" smtClean="0">
                <a:hlinkClick r:id="rId4"/>
              </a:rPr>
              <a:t>http://www.wired.com/2015/02/smartphone-only-computer/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628650" y="5947434"/>
            <a:ext cx="8195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World Bank: </a:t>
            </a:r>
            <a:r>
              <a:rPr lang="en-CA" dirty="0" smtClean="0">
                <a:hlinkClick r:id="rId5"/>
              </a:rPr>
              <a:t>http://blogs.worldbank.org/edutech/big-educational-laptop-and-tablet-projects-ten-countries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5617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027907"/>
            <a:ext cx="7019925" cy="404812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421467" y="1027907"/>
            <a:ext cx="5384800" cy="662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628650" y="5236401"/>
            <a:ext cx="802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ASTD: </a:t>
            </a:r>
            <a:r>
              <a:rPr lang="en-CA" dirty="0" smtClean="0">
                <a:hlinkClick r:id="rId4"/>
              </a:rPr>
              <a:t>https://www.td.org/Publications/Newsletters/Links/2015/12/The-Mobile-Learning-Ecosystem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mobile learning ecosystem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628650" y="5882732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Image: </a:t>
            </a:r>
            <a:r>
              <a:rPr lang="en-CA" dirty="0" smtClean="0">
                <a:hlinkClick r:id="rId5"/>
              </a:rPr>
              <a:t>https://www.youtube.com/watch?v=KnOecJu4BjQ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9788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Pedagogical affordances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628649" y="5819400"/>
            <a:ext cx="7719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err="1" smtClean="0"/>
              <a:t>Yeonjeong</a:t>
            </a:r>
            <a:r>
              <a:rPr lang="en-CA" dirty="0" smtClean="0"/>
              <a:t> Park - </a:t>
            </a:r>
            <a:r>
              <a:rPr lang="en-CA" dirty="0" smtClean="0">
                <a:hlinkClick r:id="rId3"/>
              </a:rPr>
              <a:t>http://www.irrodl.org/index.php/irrodl/article/view/791/1699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4098" name="Picture 2" descr="Fig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571094"/>
            <a:ext cx="6553896" cy="401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8649" y="6235467"/>
            <a:ext cx="9889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Stanton &amp; </a:t>
            </a:r>
            <a:r>
              <a:rPr lang="en-CA" dirty="0" err="1" smtClean="0"/>
              <a:t>Ophoff</a:t>
            </a:r>
            <a:r>
              <a:rPr lang="en-CA" dirty="0" smtClean="0"/>
              <a:t> - </a:t>
            </a:r>
            <a:r>
              <a:rPr lang="en-CA" dirty="0" smtClean="0">
                <a:hlinkClick r:id="rId5"/>
              </a:rPr>
              <a:t>http://iisit.org/Vol10/IISITv10p501-523Stanton0091.pdf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424" y="1524359"/>
            <a:ext cx="2411177" cy="329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45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920874"/>
          </a:xfrm>
        </p:spPr>
        <p:txBody>
          <a:bodyPr/>
          <a:lstStyle/>
          <a:p>
            <a:r>
              <a:rPr lang="en-CA" dirty="0" smtClean="0"/>
              <a:t>Mobile performance support…</a:t>
            </a:r>
            <a:br>
              <a:rPr lang="en-CA" dirty="0" smtClean="0"/>
            </a:br>
            <a:r>
              <a:rPr lang="en-CA" dirty="0" smtClean="0"/>
              <a:t>         … with virtual worlds?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628650" y="5850234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ATD: </a:t>
            </a:r>
            <a:r>
              <a:rPr lang="en-CA" dirty="0" smtClean="0">
                <a:hlinkClick r:id="rId3"/>
              </a:rPr>
              <a:t>https://www.td.org/Publications/Newsletters/Learning-Circuits/Learning-Circuits-Archives/2008/12/E-Learning-2009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628650" y="6488668"/>
            <a:ext cx="7484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NIH: </a:t>
            </a:r>
            <a:r>
              <a:rPr lang="en-CA" dirty="0" smtClean="0">
                <a:hlinkClick r:id="rId4"/>
              </a:rPr>
              <a:t>http://www.ncbi.nlm.nih.gov/pmc/articles/PMC2781889/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1922823"/>
            <a:ext cx="4583112" cy="374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69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795</Words>
  <Application>Microsoft Office PowerPoint</Application>
  <PresentationFormat>On-screen Show (4:3)</PresentationFormat>
  <Paragraphs>108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Virtual Worlds on the Go</vt:lpstr>
      <vt:lpstr>Social networking and learning communities </vt:lpstr>
      <vt:lpstr>The need for deliberate practice</vt:lpstr>
      <vt:lpstr>From virtual to reality</vt:lpstr>
      <vt:lpstr>Real world practice</vt:lpstr>
      <vt:lpstr>The move to mobile</vt:lpstr>
      <vt:lpstr>A mobile learning ecosystem</vt:lpstr>
      <vt:lpstr>Pedagogical affordances</vt:lpstr>
      <vt:lpstr>Mobile performance support…          … with virtual worlds?</vt:lpstr>
      <vt:lpstr>Real world applications</vt:lpstr>
      <vt:lpstr>A mobile virtual worlds performance support infrastructure?</vt:lpstr>
      <vt:lpstr>What will the educator’s job be?</vt:lpstr>
      <vt:lpstr>The new supportive learning agency</vt:lpstr>
      <vt:lpstr>Virtual worlds on the go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Worlds on the Go</dc:title>
  <dc:creator>Stephen Downes</dc:creator>
  <cp:lastModifiedBy>Stephen Downes</cp:lastModifiedBy>
  <cp:revision>11</cp:revision>
  <dcterms:created xsi:type="dcterms:W3CDTF">2016-03-10T22:41:58Z</dcterms:created>
  <dcterms:modified xsi:type="dcterms:W3CDTF">2016-03-11T00:08:31Z</dcterms:modified>
</cp:coreProperties>
</file>