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319" r:id="rId3"/>
    <p:sldId id="312" r:id="rId4"/>
    <p:sldId id="365" r:id="rId5"/>
    <p:sldId id="318" r:id="rId6"/>
    <p:sldId id="367" r:id="rId7"/>
    <p:sldId id="324" r:id="rId8"/>
    <p:sldId id="366" r:id="rId9"/>
    <p:sldId id="332" r:id="rId10"/>
    <p:sldId id="333" r:id="rId11"/>
    <p:sldId id="334" r:id="rId12"/>
    <p:sldId id="335" r:id="rId13"/>
    <p:sldId id="336" r:id="rId14"/>
    <p:sldId id="349" r:id="rId15"/>
    <p:sldId id="320" r:id="rId16"/>
    <p:sldId id="343" r:id="rId17"/>
    <p:sldId id="340" r:id="rId18"/>
    <p:sldId id="353" r:id="rId19"/>
    <p:sldId id="337" r:id="rId20"/>
    <p:sldId id="339" r:id="rId21"/>
    <p:sldId id="368" r:id="rId22"/>
    <p:sldId id="338" r:id="rId23"/>
    <p:sldId id="342" r:id="rId24"/>
    <p:sldId id="321" r:id="rId25"/>
    <p:sldId id="294" r:id="rId26"/>
    <p:sldId id="297" r:id="rId27"/>
    <p:sldId id="298" r:id="rId28"/>
    <p:sldId id="292" r:id="rId29"/>
    <p:sldId id="307" r:id="rId30"/>
    <p:sldId id="308" r:id="rId31"/>
    <p:sldId id="322" r:id="rId32"/>
    <p:sldId id="262" r:id="rId33"/>
    <p:sldId id="261" r:id="rId34"/>
    <p:sldId id="282" r:id="rId35"/>
    <p:sldId id="351" r:id="rId36"/>
    <p:sldId id="263" r:id="rId37"/>
    <p:sldId id="264" r:id="rId38"/>
    <p:sldId id="355" r:id="rId39"/>
    <p:sldId id="350" r:id="rId40"/>
    <p:sldId id="291" r:id="rId41"/>
    <p:sldId id="362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5" autoAdjust="0"/>
    <p:restoredTop sz="94660"/>
  </p:normalViewPr>
  <p:slideViewPr>
    <p:cSldViewPr snapToGrid="0">
      <p:cViewPr varScale="1">
        <p:scale>
          <a:sx n="61" d="100"/>
          <a:sy n="61" d="100"/>
        </p:scale>
        <p:origin x="5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B2AB6-8D70-4858-A883-06F29B1B89D5}" type="datetimeFigureOut">
              <a:rPr lang="en-CA" smtClean="0"/>
              <a:t>2016-03-19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619FB8-44E1-414B-B3BA-AC5F07CA363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1953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71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2016-03-19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4608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2016-03-19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5145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2016-03-19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7227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2016-03-19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0074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2016-03-19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1023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2016-03-19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7770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2016-03-19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0895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2016-03-19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1393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2016-03-19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1453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2016-03-19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5098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2016-03-19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3524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E83ED-DA89-44FE-827B-0B405A62824C}" type="datetimeFigureOut">
              <a:rPr lang="en-CA" smtClean="0"/>
              <a:t>2016-03-19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210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my.mil/article/127148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83degreesmedia.com/features/camls011012.aspx" TargetMode="Externa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iac.ca/canada-aerospace-industry/success-stories/cae-nh90-helicopter-simulator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ae.com/World-s-first-AW189-full-flight-simulator-ready-for-training/" TargetMode="Externa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wnes.ca/post/59876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rdionics.com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gif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21" Type="http://schemas.openxmlformats.org/officeDocument/2006/relationships/image" Target="../media/image20.jpe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23.png"/><Relationship Id="rId16" Type="http://schemas.openxmlformats.org/officeDocument/2006/relationships/image" Target="../media/image37.jpe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image" Target="../media/image12.jpeg"/><Relationship Id="rId5" Type="http://schemas.openxmlformats.org/officeDocument/2006/relationships/image" Target="../media/image26.png"/><Relationship Id="rId15" Type="http://schemas.openxmlformats.org/officeDocument/2006/relationships/image" Target="../media/image36.jpeg"/><Relationship Id="rId23" Type="http://schemas.openxmlformats.org/officeDocument/2006/relationships/image" Target="../media/image22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gif"/><Relationship Id="rId22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grsshopper.downes.ca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nybates.ca/2012/03/03/more-reflections-on-moocs-and-mitx/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mpbellcollaboration.org/" TargetMode="External"/><Relationship Id="rId2" Type="http://schemas.openxmlformats.org/officeDocument/2006/relationships/hyperlink" Target="http://www.cihr-irsc.gc.ca/e/39033.html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1.png"/><Relationship Id="rId7" Type="http://schemas.openxmlformats.org/officeDocument/2006/relationships/image" Target="../media/image53.jpeg"/><Relationship Id="rId2" Type="http://schemas.openxmlformats.org/officeDocument/2006/relationships/hyperlink" Target="http://lisahistory.net/wordpress/2012/08/three-kinds-of-mooc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orestandards.org/" TargetMode="External"/><Relationship Id="rId5" Type="http://schemas.openxmlformats.org/officeDocument/2006/relationships/hyperlink" Target="http://www.magnet.edu/" TargetMode="External"/><Relationship Id="rId4" Type="http://schemas.openxmlformats.org/officeDocument/2006/relationships/image" Target="../media/image52.png"/><Relationship Id="rId9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ple+diagram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hyperlink" Target="http://www.edtechpost.ca/ple_diagrams/index.php/mind-map-3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0.png"/><Relationship Id="rId7" Type="http://schemas.openxmlformats.org/officeDocument/2006/relationships/image" Target="../media/image2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10" Type="http://schemas.openxmlformats.org/officeDocument/2006/relationships/image" Target="../media/image6.png"/><Relationship Id="rId4" Type="http://schemas.openxmlformats.org/officeDocument/2006/relationships/image" Target="../media/image61.png"/><Relationship Id="rId9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halfanhour.blogspot.de/2014/12/eportfolios-and-badges-workshop-oeb14.html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hare.net/Downes/after-moodle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lideshare.net/Ritakop/kopfourniercanadianinstitutedistanceeducationresearchple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fivethirtyeight.com/features/science-isnt-broken/#part2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downes.ca/post/65131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jrs.sagepub.com/content/104/12/501.full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hackathon.io/event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pertinenciaeducativa09.blogspot.ca/2009/10/educamp-colombia-aprendizaje-en-un.html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rrodl.org/index.php/irrodl/article/view/884/1677" TargetMode="External"/><Relationship Id="rId5" Type="http://schemas.openxmlformats.org/officeDocument/2006/relationships/hyperlink" Target="http://www.flickriver.com/photos/qadmon/3106848811/" TargetMode="Externa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2788" y="-225468"/>
            <a:ext cx="12774788" cy="85468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7446" y="245542"/>
            <a:ext cx="10567792" cy="1921462"/>
          </a:xfrm>
        </p:spPr>
        <p:txBody>
          <a:bodyPr>
            <a:normAutofit fontScale="90000"/>
          </a:bodyPr>
          <a:lstStyle/>
          <a:p>
            <a:pPr algn="r"/>
            <a:r>
              <a:rPr lang="en-CA" sz="67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</a:rPr>
              <a:t>From Individual to Community</a:t>
            </a:r>
            <a:r>
              <a:rPr lang="en-CA" sz="67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</a:rPr>
              <a:t>:</a:t>
            </a:r>
            <a:br>
              <a:rPr lang="en-CA" sz="67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</a:rPr>
            </a:br>
            <a:r>
              <a:rPr lang="en-CA" sz="67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</a:rPr>
              <a:t> </a:t>
            </a:r>
            <a:r>
              <a:rPr lang="en-CA" sz="67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</a:rPr>
              <a:t>The Learning Is in the Doing</a:t>
            </a:r>
            <a:endParaRPr lang="en-CA" sz="8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16032" y="3018404"/>
            <a:ext cx="3878893" cy="1655762"/>
          </a:xfrm>
        </p:spPr>
        <p:txBody>
          <a:bodyPr>
            <a:normAutofit/>
          </a:bodyPr>
          <a:lstStyle/>
          <a:p>
            <a:pPr algn="r"/>
            <a:r>
              <a:rPr lang="en-CA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Stephen Downes</a:t>
            </a:r>
          </a:p>
          <a:p>
            <a:pPr algn="r"/>
            <a:r>
              <a:rPr lang="en-CA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March 19, 2016</a:t>
            </a:r>
            <a:endParaRPr lang="en-CA" sz="36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050" name="Picture 2" descr="https://www.conferenceharvester.com/uploads/harvester/images/banner1920(258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827" y="5924811"/>
            <a:ext cx="6423174" cy="93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70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Two Approaches…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707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Two Approaches…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871663" y="2900363"/>
            <a:ext cx="542925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flipH="1">
            <a:off x="10101262" y="2824164"/>
            <a:ext cx="500063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0351293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143125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71576" y="4218087"/>
            <a:ext cx="184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Correction</a:t>
            </a:r>
            <a:endParaRPr lang="en-CA" dirty="0"/>
          </a:p>
        </p:txBody>
      </p:sp>
      <p:sp>
        <p:nvSpPr>
          <p:cNvPr id="25" name="Rectangle 24"/>
          <p:cNvSpPr/>
          <p:nvPr/>
        </p:nvSpPr>
        <p:spPr>
          <a:xfrm>
            <a:off x="9633853" y="4210050"/>
            <a:ext cx="1434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 smtClean="0"/>
              <a:t>Iteration</a:t>
            </a:r>
            <a:endParaRPr lang="en-CA" dirty="0"/>
          </a:p>
        </p:txBody>
      </p:sp>
      <p:sp>
        <p:nvSpPr>
          <p:cNvPr id="26" name="TextBox 25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52525" y="4833938"/>
            <a:ext cx="71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3">
                    <a:lumMod val="75000"/>
                  </a:schemeClr>
                </a:solidFill>
              </a:rPr>
              <a:t>GAP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601325" y="4700216"/>
            <a:ext cx="127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 smtClean="0">
                <a:solidFill>
                  <a:schemeClr val="accent3">
                    <a:lumMod val="75000"/>
                  </a:schemeClr>
                </a:solidFill>
              </a:rPr>
              <a:t>Opport</a:t>
            </a:r>
            <a:r>
              <a:rPr lang="en-CA" sz="2400" dirty="0" smtClean="0">
                <a:solidFill>
                  <a:schemeClr val="accent3">
                    <a:lumMod val="75000"/>
                  </a:schemeClr>
                </a:solidFill>
              </a:rPr>
              <a:t>-unity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974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Library                                              Environment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871663" y="2900363"/>
            <a:ext cx="542925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flipH="1">
            <a:off x="10101262" y="2824164"/>
            <a:ext cx="500063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0351293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143125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71576" y="4218087"/>
            <a:ext cx="184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Correction</a:t>
            </a:r>
            <a:endParaRPr lang="en-CA" dirty="0"/>
          </a:p>
        </p:txBody>
      </p:sp>
      <p:sp>
        <p:nvSpPr>
          <p:cNvPr id="25" name="Rectangle 24"/>
          <p:cNvSpPr/>
          <p:nvPr/>
        </p:nvSpPr>
        <p:spPr>
          <a:xfrm>
            <a:off x="9633853" y="4210050"/>
            <a:ext cx="1434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 smtClean="0"/>
              <a:t>Iteration</a:t>
            </a:r>
            <a:endParaRPr lang="en-CA" dirty="0"/>
          </a:p>
        </p:txBody>
      </p:sp>
      <p:sp>
        <p:nvSpPr>
          <p:cNvPr id="26" name="TextBox 25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8852" y="4195763"/>
            <a:ext cx="3005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chemeClr val="accent4">
                    <a:lumMod val="75000"/>
                  </a:schemeClr>
                </a:solidFill>
              </a:rPr>
              <a:t>Requirements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60694" y="3581401"/>
            <a:ext cx="2873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chemeClr val="accent4">
                    <a:lumMod val="75000"/>
                  </a:schemeClr>
                </a:solidFill>
              </a:rPr>
              <a:t>Affordances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52525" y="4833938"/>
            <a:ext cx="71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3">
                    <a:lumMod val="75000"/>
                  </a:schemeClr>
                </a:solidFill>
              </a:rPr>
              <a:t>GAP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601325" y="4700216"/>
            <a:ext cx="127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 smtClean="0">
                <a:solidFill>
                  <a:schemeClr val="accent3">
                    <a:lumMod val="75000"/>
                  </a:schemeClr>
                </a:solidFill>
              </a:rPr>
              <a:t>Opport</a:t>
            </a:r>
            <a:r>
              <a:rPr lang="en-CA" sz="2400" dirty="0" smtClean="0">
                <a:solidFill>
                  <a:schemeClr val="accent3">
                    <a:lumMod val="75000"/>
                  </a:schemeClr>
                </a:solidFill>
              </a:rPr>
              <a:t>-unity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391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Personalized                                   Personal</a:t>
            </a:r>
            <a:br>
              <a:rPr lang="en-CA" dirty="0" smtClean="0"/>
            </a:br>
            <a:r>
              <a:rPr lang="en-CA" sz="2800" dirty="0" smtClean="0"/>
              <a:t>           We do for you                                               </a:t>
            </a:r>
            <a:r>
              <a:rPr lang="en-CA" sz="2800" dirty="0" err="1" smtClean="0"/>
              <a:t>You</a:t>
            </a:r>
            <a:r>
              <a:rPr lang="en-CA" sz="2800" dirty="0" smtClean="0"/>
              <a:t> do for yourself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871663" y="2900363"/>
            <a:ext cx="542925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flipH="1">
            <a:off x="10101262" y="2824164"/>
            <a:ext cx="500063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0351293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143125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71576" y="4218087"/>
            <a:ext cx="184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Correction</a:t>
            </a:r>
            <a:endParaRPr lang="en-CA" dirty="0"/>
          </a:p>
        </p:txBody>
      </p:sp>
      <p:sp>
        <p:nvSpPr>
          <p:cNvPr id="25" name="Rectangle 24"/>
          <p:cNvSpPr/>
          <p:nvPr/>
        </p:nvSpPr>
        <p:spPr>
          <a:xfrm>
            <a:off x="9633853" y="4210050"/>
            <a:ext cx="1434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 smtClean="0"/>
              <a:t>Iteration</a:t>
            </a:r>
            <a:endParaRPr lang="en-CA" dirty="0"/>
          </a:p>
        </p:txBody>
      </p:sp>
      <p:sp>
        <p:nvSpPr>
          <p:cNvPr id="26" name="TextBox 25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8852" y="4195763"/>
            <a:ext cx="3005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chemeClr val="accent4">
                    <a:lumMod val="75000"/>
                  </a:schemeClr>
                </a:solidFill>
              </a:rPr>
              <a:t>Requirements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60694" y="3581401"/>
            <a:ext cx="2873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chemeClr val="accent4">
                    <a:lumMod val="75000"/>
                  </a:schemeClr>
                </a:solidFill>
              </a:rPr>
              <a:t>Affordances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52525" y="4833938"/>
            <a:ext cx="71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3">
                    <a:lumMod val="75000"/>
                  </a:schemeClr>
                </a:solidFill>
              </a:rPr>
              <a:t>GAP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601325" y="4700216"/>
            <a:ext cx="127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 smtClean="0">
                <a:solidFill>
                  <a:schemeClr val="accent3">
                    <a:lumMod val="75000"/>
                  </a:schemeClr>
                </a:solidFill>
              </a:rPr>
              <a:t>Opport</a:t>
            </a:r>
            <a:r>
              <a:rPr lang="en-CA" sz="2400" dirty="0" smtClean="0">
                <a:solidFill>
                  <a:schemeClr val="accent3">
                    <a:lumMod val="75000"/>
                  </a:schemeClr>
                </a:solidFill>
              </a:rPr>
              <a:t>-unity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267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Personal vs. Personalized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3600" dirty="0" smtClean="0">
                <a:latin typeface="+mj-lt"/>
              </a:rPr>
              <a:t>Compare between:</a:t>
            </a:r>
          </a:p>
          <a:p>
            <a:pPr lvl="1"/>
            <a:r>
              <a:rPr lang="en-CA" sz="3600" dirty="0" smtClean="0">
                <a:latin typeface="+mj-lt"/>
              </a:rPr>
              <a:t>Personalized health care (something the National Health Service or Health Management Organization provides)</a:t>
            </a:r>
          </a:p>
          <a:p>
            <a:pPr lvl="1"/>
            <a:r>
              <a:rPr lang="en-CA" sz="3600" dirty="0" smtClean="0">
                <a:latin typeface="+mj-lt"/>
              </a:rPr>
              <a:t>Personal health care (something you do for yourself</a:t>
            </a:r>
            <a:r>
              <a:rPr lang="en-CA" sz="3600" dirty="0" smtClean="0">
                <a:latin typeface="+mj-lt"/>
              </a:rPr>
              <a:t>)</a:t>
            </a:r>
          </a:p>
          <a:p>
            <a:r>
              <a:rPr lang="en-CA" sz="3600" dirty="0" smtClean="0">
                <a:latin typeface="+mj-lt"/>
              </a:rPr>
              <a:t>Personal goals versus institutional goals</a:t>
            </a:r>
          </a:p>
          <a:p>
            <a:r>
              <a:rPr lang="en-CA" sz="3600" dirty="0" smtClean="0">
                <a:latin typeface="+mj-lt"/>
              </a:rPr>
              <a:t>Practice versus content</a:t>
            </a:r>
          </a:p>
        </p:txBody>
      </p:sp>
    </p:spTree>
    <p:extLst>
      <p:ext uri="{BB962C8B-B14F-4D97-AF65-F5344CB8AC3E}">
        <p14:creationId xmlns:p14="http://schemas.microsoft.com/office/powerpoint/2010/main" val="837557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3. </a:t>
            </a:r>
            <a:r>
              <a:rPr lang="en-CA" dirty="0" smtClean="0"/>
              <a:t>Learning Through Practice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048" y="1473303"/>
            <a:ext cx="7064680" cy="509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64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Medical Simulations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3074" name="Picture 2" descr="http://usarmy.vo.llnwd.net/e2/c/images/2014/06/02/347946/size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1854200"/>
            <a:ext cx="5381625" cy="391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12825" y="5836206"/>
            <a:ext cx="3773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hlinkClick r:id="rId3"/>
              </a:rPr>
              <a:t>http://www.army.mil/article/127148/</a:t>
            </a:r>
            <a:r>
              <a:rPr lang="en-CA" dirty="0" smtClean="0"/>
              <a:t> </a:t>
            </a:r>
            <a:endParaRPr lang="en-CA" dirty="0"/>
          </a:p>
        </p:txBody>
      </p:sp>
      <p:pic>
        <p:nvPicPr>
          <p:cNvPr id="3076" name="Picture 4" descr="http://www.83degreesmedia.com/galleries/Features/Issue_105/scre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0" y="2344221"/>
            <a:ext cx="5524500" cy="36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985685" y="6011624"/>
            <a:ext cx="6037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hlinkClick r:id="rId5"/>
              </a:rPr>
              <a:t>http://www.83degreesmedia.com/features/camls011012.aspx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12772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Flight Simulators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054" name="Picture 6" descr="http://www.aiac.ca/uploadedImages/helicopter-simulator-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33612"/>
            <a:ext cx="5715000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40000" y="8877254"/>
            <a:ext cx="80349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3"/>
              </a:rPr>
              <a:t>http://www.aiac.ca/canada-aerospace-industry/success-stories/cae-nh90-helicopter-simulator/</a:t>
            </a:r>
            <a:r>
              <a:rPr lang="en-CA" dirty="0" smtClean="0"/>
              <a:t> </a:t>
            </a:r>
            <a:endParaRPr lang="en-CA" dirty="0"/>
          </a:p>
        </p:txBody>
      </p:sp>
      <p:pic>
        <p:nvPicPr>
          <p:cNvPr id="2056" name="Picture 8" descr="http://www.cae.com/uploadedImages/Content/BusinessUnit/Corporate/News/2014/images/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825625"/>
            <a:ext cx="4962525" cy="330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72125" y="598873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dirty="0" smtClean="0">
                <a:hlinkClick r:id="rId3"/>
              </a:rPr>
              <a:t>http://www.aiac.ca/canada-aerospace-industry/success-stories/cae-nh90-helicopter-simulator/</a:t>
            </a: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523875" y="5266232"/>
            <a:ext cx="49958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5"/>
              </a:rPr>
              <a:t>http://www.cae.com/World-s-first-AW189-full-flight-simulator-ready-for-training/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056598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MINT - Mobile </a:t>
            </a:r>
            <a:r>
              <a:rPr lang="en-CA" dirty="0" err="1" smtClean="0"/>
              <a:t>INteractive</a:t>
            </a:r>
            <a:r>
              <a:rPr lang="en-CA" dirty="0" smtClean="0"/>
              <a:t> Trainer</a:t>
            </a:r>
            <a:endParaRPr lang="en-CA" dirty="0"/>
          </a:p>
        </p:txBody>
      </p:sp>
      <p:pic>
        <p:nvPicPr>
          <p:cNvPr id="24578" name="Picture 2" descr="files/images/MINT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1" y="1671018"/>
            <a:ext cx="6680588" cy="439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52651" y="6063734"/>
            <a:ext cx="3583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3"/>
              </a:rPr>
              <a:t>http://www.downes.ca/post/59876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5196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NeuroTouch</a:t>
            </a:r>
            <a:r>
              <a:rPr lang="en-CA" dirty="0" smtClean="0"/>
              <a:t> Simulator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924" y="1690688"/>
            <a:ext cx="4300538" cy="38299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462" y="2234195"/>
            <a:ext cx="5091113" cy="353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685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1. </a:t>
            </a:r>
            <a:r>
              <a:rPr lang="en-CA" dirty="0" smtClean="0"/>
              <a:t>Learning is Personal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416" y="1415116"/>
            <a:ext cx="8743167" cy="47832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24416" y="6300592"/>
            <a:ext cx="3649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Alejandro </a:t>
            </a:r>
            <a:r>
              <a:rPr lang="en-CA" dirty="0" err="1" smtClean="0"/>
              <a:t>Jadad</a:t>
            </a:r>
            <a:r>
              <a:rPr lang="en-CA" dirty="0" smtClean="0"/>
              <a:t>, yesterday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2794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Sim-Welding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325" y="1690688"/>
            <a:ext cx="5145530" cy="3681412"/>
          </a:xfrm>
          <a:prstGeom prst="rect">
            <a:avLst/>
          </a:prstGeom>
        </p:spPr>
      </p:pic>
      <p:pic>
        <p:nvPicPr>
          <p:cNvPr id="5" name="Picture 2" descr="http://upload.wikimedia.org/wikipedia/commons/9/97/SMA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6"/>
          <a:stretch>
            <a:fillRect/>
          </a:stretch>
        </p:blipFill>
        <p:spPr bwMode="auto">
          <a:xfrm>
            <a:off x="683989" y="2011375"/>
            <a:ext cx="5345336" cy="3979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648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Auscultation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729" y="1690688"/>
            <a:ext cx="6037546" cy="44844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672" y="5990456"/>
            <a:ext cx="5185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hlinkClick r:id="rId3"/>
              </a:rPr>
              <a:t>http://www.cardionics.com</a:t>
            </a: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6" name="AutoShape 2" descr="https://encrypted-tbn1.gstatic.com/images?q=tbn:ANd9GcQpv1z6c2L8clwrXo-J4NW9ru7MSzd-4Oq3sKOeVV5yClsQnn2yVw"/>
          <p:cNvSpPr>
            <a:spLocks noChangeAspect="1" noChangeArrowheads="1"/>
          </p:cNvSpPr>
          <p:nvPr/>
        </p:nvSpPr>
        <p:spPr bwMode="auto">
          <a:xfrm>
            <a:off x="155575" y="-2011363"/>
            <a:ext cx="4562475" cy="419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730" y="1655741"/>
            <a:ext cx="4581525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963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Personal Learning – The Concept</a:t>
            </a:r>
            <a:endParaRPr lang="en-CA" dirty="0"/>
          </a:p>
        </p:txBody>
      </p:sp>
      <p:sp>
        <p:nvSpPr>
          <p:cNvPr id="4" name="Cloud 3"/>
          <p:cNvSpPr/>
          <p:nvPr/>
        </p:nvSpPr>
        <p:spPr>
          <a:xfrm>
            <a:off x="4473055" y="1788467"/>
            <a:ext cx="2931150" cy="1707497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2" descr="\\IMIBOURAINM-W7\My Pictures\Medical\2012_02 NeuroTouch Photo Session\Jpeg\modified\_ARR6202-2_transp_2.png"/>
          <p:cNvPicPr>
            <a:picLocks noChangeAspect="1" noChangeArrowheads="1"/>
          </p:cNvPicPr>
          <p:nvPr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2901" y="3494010"/>
            <a:ext cx="1319757" cy="282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021737" y="2068668"/>
            <a:ext cx="18117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000" dirty="0" smtClean="0">
                <a:latin typeface="Calibri" panose="020F0502020204030204" pitchFamily="34" charset="0"/>
              </a:rPr>
              <a:t>Simulation </a:t>
            </a:r>
          </a:p>
          <a:p>
            <a:pPr algn="ctr"/>
            <a:r>
              <a:rPr lang="en-CA" sz="2000" dirty="0" smtClean="0">
                <a:latin typeface="Calibri" panose="020F0502020204030204" pitchFamily="34" charset="0"/>
              </a:rPr>
              <a:t>Learning Space </a:t>
            </a:r>
          </a:p>
          <a:p>
            <a:pPr algn="ctr"/>
            <a:r>
              <a:rPr lang="en-CA" sz="2000" dirty="0" smtClean="0">
                <a:latin typeface="Calibri" panose="020F0502020204030204" pitchFamily="34" charset="0"/>
              </a:rPr>
              <a:t>(SLS)</a:t>
            </a:r>
            <a:endParaRPr lang="en-CA" sz="2000" dirty="0">
              <a:latin typeface="Calibri" panose="020F050202020403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671653" y="3334646"/>
            <a:ext cx="1036627" cy="912208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6709801" y="3366167"/>
            <a:ext cx="914400" cy="985637"/>
          </a:xfrm>
          <a:prstGeom prst="straightConnector1">
            <a:avLst/>
          </a:prstGeom>
          <a:ln w="222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234" y="5223654"/>
            <a:ext cx="1665816" cy="97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3" r="6773"/>
          <a:stretch/>
        </p:blipFill>
        <p:spPr bwMode="auto">
          <a:xfrm>
            <a:off x="7759804" y="3568511"/>
            <a:ext cx="2491473" cy="1554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540662" y="4572601"/>
            <a:ext cx="2790156" cy="1845821"/>
            <a:chOff x="2794026" y="3551124"/>
            <a:chExt cx="3441886" cy="2405070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2530" y="3551124"/>
              <a:ext cx="378265" cy="41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1994" y="4001397"/>
              <a:ext cx="844421" cy="416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803" y="4126724"/>
              <a:ext cx="666857" cy="621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4617" y="4640525"/>
              <a:ext cx="999450" cy="190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6536" y="4775501"/>
              <a:ext cx="414697" cy="387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9198" y="3643337"/>
              <a:ext cx="1442995" cy="235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16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4209" y="4969548"/>
              <a:ext cx="840815" cy="2889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8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5763" y="4173687"/>
              <a:ext cx="613040" cy="355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https://www.tickets.umn.edu/Online/branding/images/logo_uofm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858338" y="5211750"/>
              <a:ext cx="1377574" cy="266906"/>
            </a:xfrm>
            <a:prstGeom prst="rect">
              <a:avLst/>
            </a:prstGeom>
            <a:noFill/>
          </p:spPr>
        </p:pic>
        <p:pic>
          <p:nvPicPr>
            <p:cNvPr id="21" name="Picture 10" descr="http://www.ismh.org/en/sys/wp-content/uploads/2010/04/Uni.gif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9473" b="32632"/>
            <a:stretch>
              <a:fillRect/>
            </a:stretch>
          </p:blipFill>
          <p:spPr bwMode="auto">
            <a:xfrm>
              <a:off x="2794026" y="5210331"/>
              <a:ext cx="990455" cy="375330"/>
            </a:xfrm>
            <a:prstGeom prst="rect">
              <a:avLst/>
            </a:prstGeom>
            <a:noFill/>
          </p:spPr>
        </p:pic>
        <p:grpSp>
          <p:nvGrpSpPr>
            <p:cNvPr id="22" name="Group 27"/>
            <p:cNvGrpSpPr/>
            <p:nvPr/>
          </p:nvGrpSpPr>
          <p:grpSpPr>
            <a:xfrm>
              <a:off x="3769597" y="5539288"/>
              <a:ext cx="1094745" cy="416906"/>
              <a:chOff x="573972" y="5105400"/>
              <a:chExt cx="1940628" cy="769620"/>
            </a:xfrm>
          </p:grpSpPr>
          <p:pic>
            <p:nvPicPr>
              <p:cNvPr id="27" name="Picture 12" descr="http://www.gulftalent.com/images1/logos/LE459-3518_logo.jpg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1600" y="5152072"/>
                <a:ext cx="1143000" cy="676276"/>
              </a:xfrm>
              <a:prstGeom prst="rect">
                <a:avLst/>
              </a:prstGeom>
              <a:noFill/>
            </p:spPr>
          </p:pic>
          <p:pic>
            <p:nvPicPr>
              <p:cNvPr id="28" name="Picture 14" descr="http://nt-me.com/Data/HTMLEditor/Images/NewsLetters/kingfahadmedcity.jpg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3972" y="5105400"/>
                <a:ext cx="855133" cy="769620"/>
              </a:xfrm>
              <a:prstGeom prst="rect">
                <a:avLst/>
              </a:prstGeom>
              <a:noFill/>
            </p:spPr>
          </p:pic>
        </p:grpSp>
        <p:pic>
          <p:nvPicPr>
            <p:cNvPr id="23" name="Picture 19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3041" y="5564570"/>
              <a:ext cx="1025147" cy="307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0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4026" y="4524439"/>
              <a:ext cx="585914" cy="612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1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4026" y="3814907"/>
              <a:ext cx="717046" cy="39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2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4727" y="4173687"/>
              <a:ext cx="438679" cy="438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" name="Picture 2" descr="http://upload.wikimedia.org/wikipedia/commons/9/97/SMAW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6"/>
          <a:stretch>
            <a:fillRect/>
          </a:stretch>
        </p:blipFill>
        <p:spPr bwMode="auto">
          <a:xfrm>
            <a:off x="1850451" y="1690688"/>
            <a:ext cx="2016716" cy="15015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Straight Arrow Connector 29"/>
          <p:cNvCxnSpPr/>
          <p:nvPr/>
        </p:nvCxnSpPr>
        <p:spPr>
          <a:xfrm>
            <a:off x="3942117" y="2124722"/>
            <a:ext cx="530938" cy="195896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862736" y="1940964"/>
            <a:ext cx="2333625" cy="2124075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7624201" y="3239529"/>
            <a:ext cx="3707441" cy="29880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242839" y="4592840"/>
            <a:ext cx="1925536" cy="1741389"/>
          </a:xfrm>
          <a:prstGeom prst="rect">
            <a:avLst/>
          </a:prstGeom>
        </p:spPr>
      </p:pic>
      <p:pic>
        <p:nvPicPr>
          <p:cNvPr id="32" name="Picture 2" descr="http://usarmy.vo.llnwd.net/e2/c/images/2014/06/02/347946/size0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894" y="981491"/>
            <a:ext cx="2126566" cy="154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le 35"/>
          <p:cNvSpPr/>
          <p:nvPr/>
        </p:nvSpPr>
        <p:spPr>
          <a:xfrm>
            <a:off x="3501497" y="4389278"/>
            <a:ext cx="3090019" cy="212274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7528142" y="1940964"/>
            <a:ext cx="776614" cy="37965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56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Combining Experiences</a:t>
            </a:r>
            <a:endParaRPr lang="en-CA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1675" y="1690688"/>
            <a:ext cx="8305800" cy="4525963"/>
          </a:xfrm>
        </p:spPr>
        <p:txBody>
          <a:bodyPr/>
          <a:lstStyle/>
          <a:p>
            <a:pPr marL="0" indent="0">
              <a:buNone/>
            </a:pPr>
            <a:r>
              <a:rPr lang="en-CA" dirty="0" smtClean="0">
                <a:latin typeface="Calibri" panose="020F0502020204030204" pitchFamily="34" charset="0"/>
              </a:rPr>
              <a:t>One place for all </a:t>
            </a:r>
            <a:r>
              <a:rPr lang="en-CA" dirty="0" smtClean="0">
                <a:latin typeface="Calibri" panose="020F0502020204030204" pitchFamily="34" charset="0"/>
              </a:rPr>
              <a:t>learning experiences</a:t>
            </a:r>
            <a:endParaRPr lang="en-CA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208" y="2297038"/>
            <a:ext cx="5173133" cy="32338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675" y="2522933"/>
            <a:ext cx="1824566" cy="36826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Left Arrow 6"/>
          <p:cNvSpPr/>
          <p:nvPr/>
        </p:nvSpPr>
        <p:spPr>
          <a:xfrm rot="19781681">
            <a:off x="4218389" y="3063671"/>
            <a:ext cx="887136" cy="438543"/>
          </a:xfrm>
          <a:prstGeom prst="lef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/>
          <p:cNvSpPr txBox="1"/>
          <p:nvPr/>
        </p:nvSpPr>
        <p:spPr>
          <a:xfrm>
            <a:off x="4884208" y="5720994"/>
            <a:ext cx="5039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latin typeface="Calibri" panose="020F0502020204030204" pitchFamily="34" charset="0"/>
              </a:rPr>
              <a:t>All performance results no matter where and when </a:t>
            </a:r>
          </a:p>
          <a:p>
            <a:r>
              <a:rPr lang="en-CA" dirty="0">
                <a:latin typeface="Calibri" panose="020F0502020204030204" pitchFamily="34" charset="0"/>
              </a:rPr>
              <a:t>t</a:t>
            </a:r>
            <a:r>
              <a:rPr lang="en-CA" dirty="0" smtClean="0">
                <a:latin typeface="Calibri" panose="020F0502020204030204" pitchFamily="34" charset="0"/>
              </a:rPr>
              <a:t>hey were carried out</a:t>
            </a:r>
            <a:endParaRPr lang="en-CA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6053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4. Learning Communities - the </a:t>
            </a:r>
            <a:r>
              <a:rPr lang="en-CA" dirty="0" err="1" smtClean="0"/>
              <a:t>cMOOC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263" y="1690688"/>
            <a:ext cx="8252629" cy="464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710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800" dirty="0" smtClean="0"/>
              <a:t>MOOC Design</a:t>
            </a:r>
            <a:endParaRPr lang="en-CA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4000" dirty="0" smtClean="0">
                <a:latin typeface="+mj-lt"/>
              </a:rPr>
              <a:t>Course structure – a series of topics</a:t>
            </a:r>
          </a:p>
          <a:p>
            <a:pPr lvl="1"/>
            <a:r>
              <a:rPr lang="en-CA" sz="3600" dirty="0" smtClean="0">
                <a:latin typeface="+mj-lt"/>
              </a:rPr>
              <a:t>The instructors will not ‘teach’ the topics, they ‘investigate’ or ‘work through’ the topics (model and demonstrate)</a:t>
            </a:r>
          </a:p>
          <a:p>
            <a:pPr lvl="2"/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930" y="3912890"/>
            <a:ext cx="5640018" cy="278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66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gRSShopper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160" b="18498"/>
          <a:stretch/>
        </p:blipFill>
        <p:spPr/>
      </p:pic>
      <p:sp>
        <p:nvSpPr>
          <p:cNvPr id="3" name="TextBox 2"/>
          <p:cNvSpPr txBox="1"/>
          <p:nvPr/>
        </p:nvSpPr>
        <p:spPr>
          <a:xfrm>
            <a:off x="6744072" y="609329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hlinkClick r:id="rId3"/>
              </a:rPr>
              <a:t>http://grsshopper.downes.ca</a:t>
            </a:r>
            <a:r>
              <a:rPr lang="fr-CA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3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800" dirty="0" smtClean="0"/>
              <a:t>How to </a:t>
            </a:r>
            <a:r>
              <a:rPr lang="fr-CA" sz="4800" dirty="0" err="1" smtClean="0"/>
              <a:t>Learn</a:t>
            </a:r>
            <a:r>
              <a:rPr lang="fr-CA" sz="4800" dirty="0" smtClean="0"/>
              <a:t> in a </a:t>
            </a:r>
            <a:r>
              <a:rPr lang="fr-CA" sz="4800" dirty="0" err="1" smtClean="0"/>
              <a:t>cMOOC</a:t>
            </a:r>
            <a:endParaRPr lang="en-US" sz="4800" dirty="0"/>
          </a:p>
        </p:txBody>
      </p:sp>
      <p:pic>
        <p:nvPicPr>
          <p:cNvPr id="4" name="Picture 3" descr="Screen shot 2012-03-11 at 11.52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85" y="1525189"/>
            <a:ext cx="5624529" cy="34789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91544" y="6309320"/>
            <a:ext cx="3190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http://www.tonybates.ca/2012/03/03/more-reflections-on-moocs-and-mitx/</a:t>
            </a:r>
            <a:r>
              <a:rPr lang="en-US" sz="1400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200" y="5165610"/>
            <a:ext cx="10085614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3600" dirty="0" smtClean="0">
                <a:latin typeface="+mj-lt"/>
              </a:rPr>
              <a:t>Learning </a:t>
            </a:r>
            <a:r>
              <a:rPr lang="fr-FR" sz="3600" dirty="0" err="1" smtClean="0">
                <a:latin typeface="+mj-lt"/>
              </a:rPr>
              <a:t>is</a:t>
            </a:r>
            <a:r>
              <a:rPr lang="fr-FR" sz="3600" dirty="0" smtClean="0">
                <a:latin typeface="+mj-lt"/>
              </a:rPr>
              <a:t> a </a:t>
            </a:r>
            <a:r>
              <a:rPr lang="fr-FR" sz="3600" dirty="0" err="1">
                <a:latin typeface="+mj-lt"/>
              </a:rPr>
              <a:t>process</a:t>
            </a:r>
            <a:r>
              <a:rPr lang="fr-FR" sz="3600" dirty="0">
                <a:latin typeface="+mj-lt"/>
              </a:rPr>
              <a:t> of immersion </a:t>
            </a:r>
            <a:r>
              <a:rPr lang="fr-FR" sz="3600" dirty="0" err="1">
                <a:latin typeface="+mj-lt"/>
              </a:rPr>
              <a:t>into</a:t>
            </a:r>
            <a:r>
              <a:rPr lang="fr-FR" sz="3600" dirty="0">
                <a:latin typeface="+mj-lt"/>
              </a:rPr>
              <a:t> a </a:t>
            </a:r>
            <a:r>
              <a:rPr lang="fr-FR" sz="3600" dirty="0" err="1">
                <a:latin typeface="+mj-lt"/>
              </a:rPr>
              <a:t>knowing</a:t>
            </a:r>
            <a:r>
              <a:rPr lang="fr-FR" sz="3600" dirty="0">
                <a:latin typeface="+mj-lt"/>
              </a:rPr>
              <a:t> </a:t>
            </a:r>
            <a:r>
              <a:rPr lang="fr-FR" sz="3600" dirty="0" err="1">
                <a:latin typeface="+mj-lt"/>
              </a:rPr>
              <a:t>community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0430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800" dirty="0" smtClean="0"/>
              <a:t>How to </a:t>
            </a:r>
            <a:r>
              <a:rPr lang="fr-CA" sz="4800" dirty="0" err="1" smtClean="0"/>
              <a:t>Create</a:t>
            </a:r>
            <a:r>
              <a:rPr lang="fr-CA" sz="4800" dirty="0" smtClean="0"/>
              <a:t> a </a:t>
            </a:r>
            <a:r>
              <a:rPr lang="fr-CA" sz="4800" dirty="0" smtClean="0"/>
              <a:t>Learning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fr-CA" sz="3200" dirty="0" err="1" smtClean="0">
                <a:latin typeface="+mj-lt"/>
              </a:rPr>
              <a:t>It’s</a:t>
            </a:r>
            <a:r>
              <a:rPr lang="fr-CA" sz="3200" dirty="0" smtClean="0">
                <a:latin typeface="+mj-lt"/>
              </a:rPr>
              <a:t> </a:t>
            </a:r>
            <a:r>
              <a:rPr lang="fr-CA" sz="3200" dirty="0" err="1" smtClean="0">
                <a:latin typeface="+mj-lt"/>
              </a:rPr>
              <a:t>like</a:t>
            </a:r>
            <a:r>
              <a:rPr lang="fr-CA" sz="3200" dirty="0" smtClean="0">
                <a:latin typeface="+mj-lt"/>
              </a:rPr>
              <a:t> </a:t>
            </a:r>
            <a:r>
              <a:rPr lang="fr-CA" sz="3200" dirty="0" err="1" smtClean="0">
                <a:latin typeface="+mj-lt"/>
              </a:rPr>
              <a:t>creating</a:t>
            </a:r>
            <a:r>
              <a:rPr lang="fr-CA" sz="3200" dirty="0" smtClean="0">
                <a:latin typeface="+mj-lt"/>
              </a:rPr>
              <a:t> a network</a:t>
            </a:r>
          </a:p>
          <a:p>
            <a:r>
              <a:rPr lang="fr-FR" sz="3200" dirty="0" err="1" smtClean="0">
                <a:latin typeface="+mj-lt"/>
              </a:rPr>
              <a:t>Don’t</a:t>
            </a:r>
            <a:r>
              <a:rPr lang="fr-FR" sz="3200" dirty="0" smtClean="0">
                <a:latin typeface="+mj-lt"/>
              </a:rPr>
              <a:t> </a:t>
            </a:r>
            <a:r>
              <a:rPr lang="fr-FR" sz="3200" dirty="0" err="1" smtClean="0">
                <a:latin typeface="+mj-lt"/>
              </a:rPr>
              <a:t>centralize</a:t>
            </a:r>
            <a:endParaRPr lang="fr-FR" sz="3200" dirty="0" smtClean="0">
              <a:latin typeface="+mj-lt"/>
            </a:endParaRPr>
          </a:p>
          <a:p>
            <a:r>
              <a:rPr lang="fr-FR" sz="3200" dirty="0" err="1" smtClean="0">
                <a:latin typeface="+mj-lt"/>
              </a:rPr>
              <a:t>Concentrate</a:t>
            </a:r>
            <a:r>
              <a:rPr lang="fr-FR" sz="3200" dirty="0" smtClean="0">
                <a:latin typeface="+mj-lt"/>
              </a:rPr>
              <a:t> on the </a:t>
            </a:r>
            <a:r>
              <a:rPr lang="fr-FR" sz="3200" dirty="0" err="1" smtClean="0">
                <a:latin typeface="+mj-lt"/>
              </a:rPr>
              <a:t>creation</a:t>
            </a:r>
            <a:r>
              <a:rPr lang="fr-FR" sz="3200" dirty="0" smtClean="0">
                <a:latin typeface="+mj-lt"/>
              </a:rPr>
              <a:t> of links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356992"/>
            <a:ext cx="3937000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3789040"/>
            <a:ext cx="381000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 rot="440093">
            <a:off x="5807394" y="4302045"/>
            <a:ext cx="788258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57400" y="5805264"/>
            <a:ext cx="3534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We</a:t>
            </a:r>
            <a:r>
              <a:rPr lang="fr-FR" dirty="0"/>
              <a:t> use social networks.</a:t>
            </a:r>
            <a:r>
              <a:rPr lang="fr-CA" dirty="0"/>
              <a:t>..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94400" y="6237312"/>
            <a:ext cx="3269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… to </a:t>
            </a:r>
            <a:r>
              <a:rPr lang="fr-CA" dirty="0" err="1"/>
              <a:t>create</a:t>
            </a:r>
            <a:r>
              <a:rPr lang="fr-CA" dirty="0"/>
              <a:t> </a:t>
            </a:r>
            <a:r>
              <a:rPr lang="fr-CA" dirty="0" err="1"/>
              <a:t>personal</a:t>
            </a:r>
            <a:r>
              <a:rPr lang="fr-CA" dirty="0"/>
              <a:t> </a:t>
            </a:r>
            <a:r>
              <a:rPr lang="fr-CA" dirty="0" err="1"/>
              <a:t>knowledge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85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800" dirty="0" smtClean="0"/>
              <a:t>How to </a:t>
            </a:r>
            <a:r>
              <a:rPr lang="fr-CA" sz="4800" dirty="0" err="1" smtClean="0"/>
              <a:t>Evaluate</a:t>
            </a:r>
            <a:r>
              <a:rPr lang="fr-CA" sz="4800" dirty="0" smtClean="0"/>
              <a:t> Learning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3200" dirty="0" smtClean="0">
                <a:latin typeface="+mj-lt"/>
              </a:rPr>
              <a:t>Learning is not possession of a collection of facts, it’s the expression of a capacity</a:t>
            </a:r>
          </a:p>
          <a:p>
            <a:r>
              <a:rPr lang="en-CA" sz="3200" dirty="0" smtClean="0">
                <a:latin typeface="+mj-lt"/>
              </a:rPr>
              <a:t>Learning is recognized by a community of experts in a network</a:t>
            </a:r>
            <a:endParaRPr lang="en-CA" sz="3200" dirty="0">
              <a:latin typeface="+mj-lt"/>
            </a:endParaRP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015" y="3717033"/>
            <a:ext cx="3593976" cy="219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848" y="3968514"/>
            <a:ext cx="3768576" cy="225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91545" y="6057518"/>
            <a:ext cx="3479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recognize</a:t>
            </a:r>
            <a:r>
              <a:rPr lang="fr-FR" dirty="0"/>
              <a:t>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understandings</a:t>
            </a:r>
            <a:r>
              <a:rPr lang="fr-FR" dirty="0"/>
              <a:t>…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591944" y="6420778"/>
            <a:ext cx="4642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…by the </a:t>
            </a:r>
            <a:r>
              <a:rPr lang="fr-FR" dirty="0" err="1"/>
              <a:t>way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use </a:t>
            </a:r>
            <a:r>
              <a:rPr lang="fr-FR" dirty="0" err="1"/>
              <a:t>them</a:t>
            </a:r>
            <a:r>
              <a:rPr lang="fr-FR" dirty="0"/>
              <a:t> in </a:t>
            </a:r>
            <a:r>
              <a:rPr lang="fr-FR" dirty="0" err="1"/>
              <a:t>our</a:t>
            </a:r>
            <a:r>
              <a:rPr lang="fr-FR" dirty="0"/>
              <a:t> social network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rot="672536">
            <a:off x="5562067" y="4660993"/>
            <a:ext cx="86409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240017" y="3861048"/>
            <a:ext cx="1865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Learning </a:t>
            </a:r>
            <a:r>
              <a:rPr lang="fr-FR" dirty="0" err="1"/>
              <a:t>analytics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3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Knowledge Translation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>
                <a:latin typeface="+mj-lt"/>
              </a:rPr>
              <a:t>CIHR – “CIHR, </a:t>
            </a:r>
            <a:r>
              <a:rPr lang="en-CA" sz="4000" b="1" dirty="0" smtClean="0">
                <a:latin typeface="+mj-lt"/>
              </a:rPr>
              <a:t>knowledge translation</a:t>
            </a:r>
            <a:r>
              <a:rPr lang="en-CA" sz="4000" dirty="0" smtClean="0">
                <a:latin typeface="+mj-lt"/>
              </a:rPr>
              <a:t> (KT) is defined as a dynamic and iterative process that includes synthesis, dissemination, exchange and ethically-sound application of </a:t>
            </a:r>
            <a:r>
              <a:rPr lang="en-CA" sz="4000" b="1" dirty="0" smtClean="0">
                <a:latin typeface="+mj-lt"/>
              </a:rPr>
              <a:t>knowledge</a:t>
            </a:r>
            <a:r>
              <a:rPr lang="en-CA" sz="4000" dirty="0" smtClean="0">
                <a:latin typeface="+mj-lt"/>
              </a:rPr>
              <a:t> to improve the health of Canadians.”</a:t>
            </a:r>
          </a:p>
          <a:p>
            <a:pPr marL="0" indent="0">
              <a:buNone/>
            </a:pPr>
            <a:endParaRPr lang="en-CA" sz="36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838200" y="4801394"/>
            <a:ext cx="4610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/>
              <a:t>CIHR, </a:t>
            </a:r>
            <a:r>
              <a:rPr lang="en-CA" dirty="0" smtClean="0">
                <a:hlinkClick r:id="rId2"/>
              </a:rPr>
              <a:t>http://www.cihr-irsc.gc.ca/e/39033.html</a:t>
            </a: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838200" y="6019356"/>
            <a:ext cx="3868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3"/>
              </a:rPr>
              <a:t>http://</a:t>
            </a:r>
            <a:r>
              <a:rPr lang="en-CA" dirty="0" smtClean="0">
                <a:hlinkClick r:id="rId3"/>
              </a:rPr>
              <a:t>www.campbellcollaboration.org</a:t>
            </a: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838200" y="5319901"/>
            <a:ext cx="114151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4000" dirty="0">
                <a:latin typeface="+mj-lt"/>
              </a:rPr>
              <a:t>Campbell Collaboration - knowledge base for decisions</a:t>
            </a:r>
            <a:endParaRPr lang="en-CA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8417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err="1"/>
              <a:t>x</a:t>
            </a:r>
            <a:r>
              <a:rPr lang="en-US" sz="4800" dirty="0" err="1" smtClean="0"/>
              <a:t>Learning</a:t>
            </a:r>
            <a:r>
              <a:rPr lang="en-US" sz="4800" dirty="0" smtClean="0"/>
              <a:t> </a:t>
            </a:r>
            <a:r>
              <a:rPr lang="en-US" sz="4800" dirty="0" err="1" smtClean="0"/>
              <a:t>vs</a:t>
            </a:r>
            <a:r>
              <a:rPr lang="en-US" sz="4800" dirty="0" smtClean="0"/>
              <a:t> </a:t>
            </a:r>
            <a:r>
              <a:rPr lang="en-US" sz="4800" dirty="0" err="1"/>
              <a:t>c</a:t>
            </a:r>
            <a:r>
              <a:rPr lang="en-US" sz="4800" dirty="0" err="1" smtClean="0"/>
              <a:t>Learning</a:t>
            </a:r>
            <a:endParaRPr lang="en-US" sz="48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495600" y="1700808"/>
            <a:ext cx="6840760" cy="0"/>
          </a:xfrm>
          <a:prstGeom prst="straightConnector1">
            <a:avLst/>
          </a:prstGeom>
          <a:ln w="762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423592" y="1914873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contents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400255" y="1911747"/>
            <a:ext cx="1576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networks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127171" y="1911748"/>
            <a:ext cx="1959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engagement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78683" y="6237313"/>
            <a:ext cx="53823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http://lisahistory.net/wordpress/2012/08/three-kinds-of-moocs/</a:t>
            </a:r>
            <a:r>
              <a:rPr lang="en-US" sz="1400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937" y="2452579"/>
            <a:ext cx="2981325" cy="1047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931" y="4085371"/>
            <a:ext cx="2327338" cy="14271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31931" y="5512512"/>
            <a:ext cx="2635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hlinkClick r:id="rId5"/>
              </a:rPr>
              <a:t>http://www.magnet.edu/</a:t>
            </a: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12" name="Rectangle 11"/>
          <p:cNvSpPr/>
          <p:nvPr/>
        </p:nvSpPr>
        <p:spPr>
          <a:xfrm>
            <a:off x="988604" y="3545236"/>
            <a:ext cx="3200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hlinkClick r:id="rId6"/>
              </a:rPr>
              <a:t>http://www.corestandards.org/</a:t>
            </a:r>
            <a:r>
              <a:rPr lang="en-CA" dirty="0" smtClean="0"/>
              <a:t> </a:t>
            </a:r>
            <a:endParaRPr lang="en-CA" dirty="0"/>
          </a:p>
        </p:txBody>
      </p:sp>
      <p:pic>
        <p:nvPicPr>
          <p:cNvPr id="1026" name="Picture 2" descr="https://encrypted-tbn1.gstatic.com/images?q=tbn:ANd9GcQ3K7F46rUyLbjbTmcovGafCV-I15XMXAkuR3eumZmHhrATOjZcX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834" y="2678784"/>
            <a:ext cx="2017922" cy="153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2.gstatic.com/images?q=tbn:ANd9GcSRytrg5KdDVsmdbXdn5x2hZG_rIKHgUY54RX0SDvWNB6aKbTQp9Q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834" y="4428165"/>
            <a:ext cx="2154448" cy="149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2682" y="2976454"/>
            <a:ext cx="2677517" cy="184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5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5. </a:t>
            </a:r>
            <a:r>
              <a:rPr lang="en-CA" dirty="0" smtClean="0"/>
              <a:t>Personal Learning Environments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425" y="1690688"/>
            <a:ext cx="7358062" cy="484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880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1435" y="983244"/>
            <a:ext cx="8382000" cy="653163"/>
          </a:xfrm>
        </p:spPr>
        <p:txBody>
          <a:bodyPr>
            <a:noAutofit/>
          </a:bodyPr>
          <a:lstStyle/>
          <a:p>
            <a:r>
              <a:rPr lang="en-CA" sz="3600" dirty="0">
                <a:latin typeface="Calibri" panose="020F0502020204030204" pitchFamily="34" charset="0"/>
              </a:rPr>
              <a:t>The design is based on putting the learner at the centre</a:t>
            </a:r>
          </a:p>
        </p:txBody>
      </p:sp>
      <p:sp>
        <p:nvSpPr>
          <p:cNvPr id="5" name="Rectangle 4"/>
          <p:cNvSpPr/>
          <p:nvPr/>
        </p:nvSpPr>
        <p:spPr>
          <a:xfrm>
            <a:off x="2317339" y="5398222"/>
            <a:ext cx="62938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Scott Wilson (left), Tim Hand (right)  </a:t>
            </a:r>
          </a:p>
          <a:p>
            <a:r>
              <a:rPr lang="en-CA" dirty="0">
                <a:hlinkClick r:id="rId3"/>
              </a:rPr>
              <a:t>https://www.google.com/search?q=ple+diagrams</a:t>
            </a:r>
            <a:endParaRPr lang="en-CA" dirty="0"/>
          </a:p>
          <a:p>
            <a:r>
              <a:rPr lang="en-CA" dirty="0">
                <a:hlinkClick r:id="rId4"/>
              </a:rPr>
              <a:t>http://www.edtechpost.ca/ple_diagrams/index.php/mind-map-3</a:t>
            </a:r>
            <a:endParaRPr lang="en-CA" dirty="0"/>
          </a:p>
        </p:txBody>
      </p:sp>
      <p:pic>
        <p:nvPicPr>
          <p:cNvPr id="3074" name="Picture 2" descr="http://cogdogblog.com/wp-content/uploads/2010/09/future-vle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938528"/>
            <a:ext cx="4731385" cy="345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edtechpost.ca/ple_diagrams/var/albums/mind-map-3.jpg?m=135561577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435" y="1938529"/>
            <a:ext cx="4191000" cy="345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44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Student’s Perspective</a:t>
            </a:r>
          </a:p>
        </p:txBody>
      </p:sp>
      <p:sp>
        <p:nvSpPr>
          <p:cNvPr id="4" name="Smiley Face 3"/>
          <p:cNvSpPr/>
          <p:nvPr/>
        </p:nvSpPr>
        <p:spPr>
          <a:xfrm>
            <a:off x="5787390" y="2827709"/>
            <a:ext cx="685800" cy="914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16090" y="1989509"/>
            <a:ext cx="4572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Site</a:t>
            </a:r>
          </a:p>
        </p:txBody>
      </p:sp>
      <p:sp>
        <p:nvSpPr>
          <p:cNvPr id="7" name="Smiley Face 6"/>
          <p:cNvSpPr/>
          <p:nvPr/>
        </p:nvSpPr>
        <p:spPr>
          <a:xfrm>
            <a:off x="4301490" y="2751511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miley Face 7"/>
          <p:cNvSpPr/>
          <p:nvPr/>
        </p:nvSpPr>
        <p:spPr>
          <a:xfrm>
            <a:off x="4301490" y="4123112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miley Face 8"/>
          <p:cNvSpPr/>
          <p:nvPr/>
        </p:nvSpPr>
        <p:spPr>
          <a:xfrm>
            <a:off x="5070440" y="1797985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miley Face 9"/>
          <p:cNvSpPr/>
          <p:nvPr/>
        </p:nvSpPr>
        <p:spPr>
          <a:xfrm>
            <a:off x="5273040" y="4732712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6842216" y="4625969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miley Face 11"/>
          <p:cNvSpPr/>
          <p:nvPr/>
        </p:nvSpPr>
        <p:spPr>
          <a:xfrm>
            <a:off x="7201194" y="3139041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5455545" y="2313903"/>
            <a:ext cx="331846" cy="4376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473190" y="2446709"/>
            <a:ext cx="28575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616066" y="3396998"/>
            <a:ext cx="4286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358890" y="3818312"/>
            <a:ext cx="483326" cy="8076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5621469" y="3894512"/>
            <a:ext cx="223073" cy="7314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4758690" y="3513509"/>
            <a:ext cx="899454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4815840" y="3009472"/>
            <a:ext cx="842304" cy="1295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7787640" y="3397000"/>
            <a:ext cx="514350" cy="1165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7559040" y="1989512"/>
            <a:ext cx="628650" cy="664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7273290" y="1379909"/>
            <a:ext cx="40005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7393746" y="5037509"/>
            <a:ext cx="565344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3729990" y="4732709"/>
            <a:ext cx="51435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3615690" y="4351709"/>
            <a:ext cx="514350" cy="293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3729990" y="2751509"/>
            <a:ext cx="4572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603" y="3246809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297" y="2334586"/>
            <a:ext cx="437606" cy="58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73" y="1913309"/>
            <a:ext cx="407744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781" y="4990671"/>
            <a:ext cx="399724" cy="522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297" y="4199311"/>
            <a:ext cx="306234" cy="439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115" y="1075112"/>
            <a:ext cx="361950" cy="519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5010822"/>
            <a:ext cx="3619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2286000" y="5715001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range of different resources and services</a:t>
            </a:r>
          </a:p>
        </p:txBody>
      </p:sp>
      <p:pic>
        <p:nvPicPr>
          <p:cNvPr id="33" name="Picture 2" descr="http://upload.wikimedia.org/wikipedia/commons/9/97/SMAW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6"/>
          <a:stretch>
            <a:fillRect/>
          </a:stretch>
        </p:blipFill>
        <p:spPr bwMode="auto">
          <a:xfrm>
            <a:off x="2736163" y="2257605"/>
            <a:ext cx="929062" cy="6917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\\IMIBOURAINM-W7\My Pictures\Medical\2012_02 NeuroTouch Photo Session\Jpeg\modified\_ARR6202-2_transp_2.png"/>
          <p:cNvPicPr>
            <a:picLocks noChangeAspect="1" noChangeArrowheads="1"/>
          </p:cNvPicPr>
          <p:nvPr/>
        </p:nvPicPr>
        <p:blipFill>
          <a:blip r:embed="rId7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5516" y="4349417"/>
            <a:ext cx="791510" cy="169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 descr="http://usarmy.vo.llnwd.net/e2/c/images/2014/06/02/347946/size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115" y="920321"/>
            <a:ext cx="1004135" cy="73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1375" y="4724401"/>
            <a:ext cx="948462" cy="85775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09631" y="1530373"/>
            <a:ext cx="854001" cy="8085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4065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761" y="1643527"/>
            <a:ext cx="3724275" cy="45434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700" y="1643527"/>
            <a:ext cx="4933950" cy="32332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3600" dirty="0">
                <a:latin typeface="+mj-lt"/>
              </a:rPr>
              <a:t>The Personal Learning Record – data owned by the individual, shared only with permissions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2023902" y="6186952"/>
            <a:ext cx="77844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>
                <a:hlinkClick r:id="rId3"/>
              </a:rPr>
              <a:t>http://halfanhour.blogspot.de/2014/12/eportfolios-and-badges-workshop-oeb14.html</a:t>
            </a:r>
            <a:r>
              <a:rPr lang="en-CA" sz="1400" dirty="0"/>
              <a:t>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CA" sz="4000" dirty="0"/>
              <a:t>Personal Learning Record</a:t>
            </a:r>
          </a:p>
        </p:txBody>
      </p:sp>
    </p:spTree>
    <p:extLst>
      <p:ext uri="{BB962C8B-B14F-4D97-AF65-F5344CB8AC3E}">
        <p14:creationId xmlns:p14="http://schemas.microsoft.com/office/powerpoint/2010/main" val="276384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Personal </a:t>
            </a:r>
            <a:r>
              <a:rPr lang="en-CA" dirty="0"/>
              <a:t>L</a:t>
            </a:r>
            <a:r>
              <a:rPr lang="en-CA" dirty="0" smtClean="0"/>
              <a:t>earning Record</a:t>
            </a:r>
            <a:endParaRPr lang="en-CA" dirty="0"/>
          </a:p>
        </p:txBody>
      </p:sp>
      <p:sp>
        <p:nvSpPr>
          <p:cNvPr id="4" name="Oval 3"/>
          <p:cNvSpPr/>
          <p:nvPr/>
        </p:nvSpPr>
        <p:spPr>
          <a:xfrm>
            <a:off x="4787900" y="4533900"/>
            <a:ext cx="3009900" cy="137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3664878" y="3549651"/>
            <a:ext cx="1562100" cy="1231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0"/>
          </p:cNvCxnSpPr>
          <p:nvPr/>
        </p:nvCxnSpPr>
        <p:spPr>
          <a:xfrm flipH="1" flipV="1">
            <a:off x="5930900" y="2540000"/>
            <a:ext cx="361950" cy="1993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7228156" y="4268003"/>
            <a:ext cx="353745" cy="4309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13878" y="2905341"/>
            <a:ext cx="330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rgbClr val="C00000"/>
                </a:solidFill>
              </a:rPr>
              <a:t>Activity Record - LRS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27500" y="1816101"/>
            <a:ext cx="4000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5">
                    <a:lumMod val="75000"/>
                  </a:schemeClr>
                </a:solidFill>
              </a:rPr>
              <a:t>Portfolio, artifacts and evidence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08800" y="2698056"/>
            <a:ext cx="317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6">
                    <a:lumMod val="75000"/>
                  </a:schemeClr>
                </a:solidFill>
              </a:rPr>
              <a:t>Badges, certificates, credentials, competencies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7581900" y="1491786"/>
            <a:ext cx="1333500" cy="4648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169400" y="1168620"/>
            <a:ext cx="149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OERs</a:t>
            </a:r>
            <a:endParaRPr lang="en-CA" dirty="0"/>
          </a:p>
        </p:txBody>
      </p:sp>
      <p:sp>
        <p:nvSpPr>
          <p:cNvPr id="19" name="TextBox 18"/>
          <p:cNvSpPr txBox="1"/>
          <p:nvPr/>
        </p:nvSpPr>
        <p:spPr>
          <a:xfrm>
            <a:off x="5798478" y="4896535"/>
            <a:ext cx="1783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PLR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489184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571500" y="533400"/>
            <a:ext cx="11144250" cy="12096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altLang="en-US" sz="4000" dirty="0">
                <a:latin typeface="+mj-lt"/>
              </a:rPr>
              <a:t>LPSS is Built Around the Personal Learning Record</a:t>
            </a:r>
          </a:p>
        </p:txBody>
      </p:sp>
      <p:pic>
        <p:nvPicPr>
          <p:cNvPr id="6" name="Picture 2" descr="http://www.youthunitedpress.com/wp-content/uploads/2014/01/network-graph-121_14_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591" y="2751000"/>
            <a:ext cx="2765907" cy="205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82827" y="4862173"/>
            <a:ext cx="1134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1584353"/>
            <a:ext cx="422325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>
                <a:latin typeface="+mj-lt"/>
              </a:rPr>
              <a:t>This is a </a:t>
            </a:r>
            <a:r>
              <a:rPr lang="en-CA" sz="3200" i="1" dirty="0">
                <a:latin typeface="+mj-lt"/>
              </a:rPr>
              <a:t>new</a:t>
            </a:r>
            <a:r>
              <a:rPr lang="en-CA" sz="3200" dirty="0">
                <a:latin typeface="+mj-lt"/>
              </a:rPr>
              <a:t> type of data – we call it the </a:t>
            </a:r>
            <a:r>
              <a:rPr lang="en-CA" sz="3200" i="1" dirty="0">
                <a:latin typeface="+mj-lt"/>
              </a:rPr>
              <a:t>personal graph</a:t>
            </a:r>
            <a:r>
              <a:rPr lang="en-CA" sz="3200" dirty="0">
                <a:latin typeface="+mj-lt"/>
              </a:rPr>
              <a:t>.</a:t>
            </a:r>
          </a:p>
          <a:p>
            <a:endParaRPr lang="en-CA" sz="3200" dirty="0">
              <a:latin typeface="+mj-lt"/>
            </a:endParaRPr>
          </a:p>
          <a:p>
            <a:r>
              <a:rPr lang="en-CA" sz="3200" dirty="0">
                <a:latin typeface="+mj-lt"/>
              </a:rPr>
              <a:t>Each person has their own </a:t>
            </a:r>
            <a:r>
              <a:rPr lang="en-CA" sz="3200" i="1" dirty="0">
                <a:latin typeface="+mj-lt"/>
              </a:rPr>
              <a:t>private</a:t>
            </a:r>
            <a:r>
              <a:rPr lang="en-CA" sz="3200" dirty="0">
                <a:latin typeface="+mj-lt"/>
              </a:rPr>
              <a:t> personal graph.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76120" y="2492897"/>
            <a:ext cx="5015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The PLR contains all a person’s learning records, including:</a:t>
            </a:r>
          </a:p>
          <a:p>
            <a:pPr marL="285750" indent="-285750">
              <a:buFontTx/>
              <a:buChar char="-"/>
            </a:pPr>
            <a:r>
              <a:rPr lang="en-CA" sz="2400" dirty="0"/>
              <a:t>certificates, badges and credentials</a:t>
            </a:r>
          </a:p>
          <a:p>
            <a:pPr marL="285750" indent="-285750">
              <a:buFontTx/>
              <a:buChar char="-"/>
            </a:pPr>
            <a:r>
              <a:rPr lang="en-CA" sz="2400" dirty="0"/>
              <a:t>activity records, test results, scores</a:t>
            </a:r>
          </a:p>
          <a:p>
            <a:pPr marL="285750" indent="-285750">
              <a:buFontTx/>
              <a:buChar char="-"/>
            </a:pPr>
            <a:r>
              <a:rPr lang="en-CA" sz="2400" dirty="0"/>
              <a:t>Assignments, papers, drawings, things they create</a:t>
            </a:r>
          </a:p>
        </p:txBody>
      </p:sp>
    </p:spTree>
    <p:extLst>
      <p:ext uri="{BB962C8B-B14F-4D97-AF65-F5344CB8AC3E}">
        <p14:creationId xmlns:p14="http://schemas.microsoft.com/office/powerpoint/2010/main" val="133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400049" y="546626"/>
            <a:ext cx="1088707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altLang="en-US" sz="4000" dirty="0">
                <a:latin typeface="+mj-lt"/>
              </a:rPr>
              <a:t>LPSS is Built Around the Personal Learning Record</a:t>
            </a:r>
          </a:p>
        </p:txBody>
      </p:sp>
      <p:pic>
        <p:nvPicPr>
          <p:cNvPr id="10" name="Picture 2" descr="http://www.youthunitedpress.com/wp-content/uploads/2014/01/network-graph-121_14_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2" y="3218434"/>
            <a:ext cx="1104735" cy="81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600399" y="403731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Me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14450" y="4382489"/>
            <a:ext cx="328747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Personal Library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Pictures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Books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Movies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0126" y="2087381"/>
            <a:ext cx="4018030" cy="123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        Stuff Goes Out</a:t>
            </a:r>
          </a:p>
          <a:p>
            <a:endParaRPr lang="en-CA" sz="1050" dirty="0"/>
          </a:p>
          <a:p>
            <a:r>
              <a:rPr lang="en-CA" sz="3200" dirty="0"/>
              <a:t>Stuff Comes In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68486" y="1955003"/>
            <a:ext cx="3981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Learning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I read and watch stuff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I play with toys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I make stuff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79442" y="4602640"/>
            <a:ext cx="180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Learning Analytics Services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079776" y="2773264"/>
            <a:ext cx="1224136" cy="5539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356472" y="2406874"/>
            <a:ext cx="12241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/>
              <a:t>Things, Properties, Relations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3863752" y="3461902"/>
            <a:ext cx="792088" cy="7970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903031" y="3627876"/>
            <a:ext cx="15482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Big stuff goes here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672066" y="3860408"/>
            <a:ext cx="1022259" cy="698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213694" y="4032874"/>
            <a:ext cx="1224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Questions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6480657" y="4171372"/>
            <a:ext cx="1055505" cy="7265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517981" y="4563919"/>
            <a:ext cx="1224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Answers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4079776" y="3904874"/>
            <a:ext cx="1224136" cy="6590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5938374" y="2726115"/>
            <a:ext cx="0" cy="3858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6043098" y="2564905"/>
            <a:ext cx="1372900" cy="995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4545499" y="2305678"/>
            <a:ext cx="1262471" cy="3587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6176465" y="2773265"/>
            <a:ext cx="1037231" cy="3386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4545496" y="3461900"/>
            <a:ext cx="631236" cy="3044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571125" y="2960872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Things I did</a:t>
            </a:r>
          </a:p>
          <a:p>
            <a:r>
              <a:rPr lang="en-CA" sz="1400" dirty="0"/>
              <a:t>Stuff I make</a:t>
            </a:r>
          </a:p>
        </p:txBody>
      </p:sp>
    </p:spTree>
    <p:extLst>
      <p:ext uri="{BB962C8B-B14F-4D97-AF65-F5344CB8AC3E}">
        <p14:creationId xmlns:p14="http://schemas.microsoft.com/office/powerpoint/2010/main" val="154522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Plearn</a:t>
            </a:r>
            <a:r>
              <a:rPr lang="en-CA" dirty="0" smtClean="0"/>
              <a:t> – Importance of the Graph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700" y="1690690"/>
            <a:ext cx="6819900" cy="42512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00300" y="6068910"/>
            <a:ext cx="7391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>
                <a:hlinkClick r:id="rId3"/>
              </a:rPr>
              <a:t>http://www.slideshare.net/Downes/after-moodle</a:t>
            </a:r>
            <a:endParaRPr lang="en-CA" sz="1400" dirty="0"/>
          </a:p>
          <a:p>
            <a:r>
              <a:rPr lang="en-CA" sz="1400" dirty="0">
                <a:hlinkClick r:id="rId4"/>
              </a:rPr>
              <a:t>http://www.slideshare.net/Ritakop/kopfourniercanadianinstitutedistanceeducationresearchple</a:t>
            </a:r>
            <a:r>
              <a:rPr lang="en-CA" sz="14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7990903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/>
          <p:cNvSpPr/>
          <p:nvPr/>
        </p:nvSpPr>
        <p:spPr>
          <a:xfrm>
            <a:off x="4813300" y="2827313"/>
            <a:ext cx="1689100" cy="25495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1" name="Rectangle 50"/>
          <p:cNvSpPr/>
          <p:nvPr/>
        </p:nvSpPr>
        <p:spPr>
          <a:xfrm>
            <a:off x="8172452" y="1832113"/>
            <a:ext cx="2238375" cy="41866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0" name="Rectangle 49"/>
          <p:cNvSpPr/>
          <p:nvPr/>
        </p:nvSpPr>
        <p:spPr>
          <a:xfrm>
            <a:off x="1854598" y="1758951"/>
            <a:ext cx="2051447" cy="48056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9" name="Rectangle 48"/>
          <p:cNvSpPr/>
          <p:nvPr/>
        </p:nvSpPr>
        <p:spPr>
          <a:xfrm>
            <a:off x="4673997" y="1690689"/>
            <a:ext cx="1714500" cy="914400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Graph </a:t>
            </a:r>
            <a:r>
              <a:rPr lang="en-CA" dirty="0" smtClean="0"/>
              <a:t>Aggregation and Storage</a:t>
            </a:r>
            <a:endParaRPr lang="en-CA" dirty="0"/>
          </a:p>
        </p:txBody>
      </p:sp>
      <p:cxnSp>
        <p:nvCxnSpPr>
          <p:cNvPr id="5" name="Elbow Connector 4"/>
          <p:cNvCxnSpPr/>
          <p:nvPr/>
        </p:nvCxnSpPr>
        <p:spPr>
          <a:xfrm>
            <a:off x="3352800" y="2476500"/>
            <a:ext cx="1435100" cy="9525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>
            <a:off x="3454400" y="3340100"/>
            <a:ext cx="1270000" cy="3683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3352800" y="3911600"/>
            <a:ext cx="1346200" cy="2794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/>
          <p:nvPr/>
        </p:nvCxnSpPr>
        <p:spPr>
          <a:xfrm flipV="1">
            <a:off x="3352800" y="4229100"/>
            <a:ext cx="1435100" cy="4699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/>
          <p:nvPr/>
        </p:nvCxnSpPr>
        <p:spPr>
          <a:xfrm flipV="1">
            <a:off x="3352800" y="4508500"/>
            <a:ext cx="1435100" cy="8255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>
          <a:xfrm flipV="1">
            <a:off x="3352800" y="5422900"/>
            <a:ext cx="1346200" cy="5080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/>
          <p:nvPr/>
        </p:nvCxnSpPr>
        <p:spPr>
          <a:xfrm flipV="1">
            <a:off x="6502400" y="2324100"/>
            <a:ext cx="1435100" cy="11049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/>
          <p:nvPr/>
        </p:nvCxnSpPr>
        <p:spPr>
          <a:xfrm>
            <a:off x="6540500" y="3708400"/>
            <a:ext cx="1231900" cy="2032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/>
          <p:nvPr/>
        </p:nvCxnSpPr>
        <p:spPr>
          <a:xfrm flipV="1">
            <a:off x="6502400" y="3048000"/>
            <a:ext cx="1435100" cy="8636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/>
          <p:nvPr/>
        </p:nvCxnSpPr>
        <p:spPr>
          <a:xfrm>
            <a:off x="6540500" y="4102100"/>
            <a:ext cx="1397000" cy="5969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/>
          <p:nvPr/>
        </p:nvCxnSpPr>
        <p:spPr>
          <a:xfrm>
            <a:off x="6540500" y="4419600"/>
            <a:ext cx="1397000" cy="10033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962150" y="2144286"/>
            <a:ext cx="212725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Email</a:t>
            </a:r>
          </a:p>
          <a:p>
            <a:r>
              <a:rPr lang="en-CA" sz="2000" dirty="0"/>
              <a:t>RSS</a:t>
            </a:r>
          </a:p>
          <a:p>
            <a:r>
              <a:rPr lang="en-CA" sz="2000" dirty="0"/>
              <a:t>OAI</a:t>
            </a:r>
          </a:p>
          <a:p>
            <a:r>
              <a:rPr lang="en-CA" sz="2000" dirty="0" err="1"/>
              <a:t>Sharepoint</a:t>
            </a:r>
            <a:endParaRPr lang="en-CA" sz="2000" dirty="0"/>
          </a:p>
          <a:p>
            <a:r>
              <a:rPr lang="en-CA" sz="2000" dirty="0"/>
              <a:t>Facebook</a:t>
            </a:r>
          </a:p>
          <a:p>
            <a:r>
              <a:rPr lang="en-CA" sz="2000" dirty="0"/>
              <a:t>Twitter</a:t>
            </a:r>
          </a:p>
          <a:p>
            <a:r>
              <a:rPr lang="en-CA" sz="2000" dirty="0"/>
              <a:t>Monster</a:t>
            </a:r>
          </a:p>
          <a:p>
            <a:r>
              <a:rPr lang="en-CA" sz="2000" dirty="0"/>
              <a:t>Government</a:t>
            </a:r>
          </a:p>
          <a:p>
            <a:r>
              <a:rPr lang="en-CA" sz="2000" dirty="0"/>
              <a:t>Repositories</a:t>
            </a:r>
          </a:p>
          <a:p>
            <a:r>
              <a:rPr lang="en-CA" sz="2000" dirty="0"/>
              <a:t>Desire2Learn</a:t>
            </a:r>
          </a:p>
          <a:p>
            <a:r>
              <a:rPr lang="en-CA" sz="2000" dirty="0"/>
              <a:t>Coursera</a:t>
            </a:r>
          </a:p>
          <a:p>
            <a:r>
              <a:rPr lang="en-CA" sz="2000" dirty="0"/>
              <a:t>EdX</a:t>
            </a:r>
          </a:p>
          <a:p>
            <a:r>
              <a:rPr lang="en-CA" sz="2000" dirty="0" err="1"/>
              <a:t>etc</a:t>
            </a:r>
            <a:endParaRPr lang="en-CA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5026025" y="3249881"/>
            <a:ext cx="1301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Parsing</a:t>
            </a:r>
          </a:p>
          <a:p>
            <a:r>
              <a:rPr lang="en-CA" sz="2000" dirty="0"/>
              <a:t>Scraping</a:t>
            </a:r>
          </a:p>
          <a:p>
            <a:r>
              <a:rPr lang="en-CA" sz="2000" dirty="0"/>
              <a:t>Analytics</a:t>
            </a:r>
          </a:p>
          <a:p>
            <a:r>
              <a:rPr lang="en-CA" sz="2000" dirty="0" err="1"/>
              <a:t>etc</a:t>
            </a:r>
            <a:endParaRPr lang="en-CA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8277225" y="1837472"/>
            <a:ext cx="1981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Article</a:t>
            </a:r>
          </a:p>
          <a:p>
            <a:r>
              <a:rPr lang="en-CA" sz="2000" dirty="0"/>
              <a:t>Photograph</a:t>
            </a:r>
          </a:p>
          <a:p>
            <a:r>
              <a:rPr lang="en-CA" sz="2000" dirty="0"/>
              <a:t>Video</a:t>
            </a:r>
          </a:p>
          <a:p>
            <a:r>
              <a:rPr lang="en-CA" sz="2000" dirty="0"/>
              <a:t>Person</a:t>
            </a:r>
          </a:p>
          <a:p>
            <a:r>
              <a:rPr lang="en-CA" sz="2000" dirty="0"/>
              <a:t>Author</a:t>
            </a:r>
          </a:p>
          <a:p>
            <a:r>
              <a:rPr lang="en-CA" sz="2000" dirty="0"/>
              <a:t>Publisher</a:t>
            </a:r>
          </a:p>
          <a:p>
            <a:r>
              <a:rPr lang="en-CA" sz="2000" dirty="0"/>
              <a:t>Organization</a:t>
            </a:r>
          </a:p>
          <a:p>
            <a:r>
              <a:rPr lang="en-CA" sz="2000" dirty="0"/>
              <a:t>Job Opportunity</a:t>
            </a:r>
          </a:p>
          <a:p>
            <a:r>
              <a:rPr lang="en-CA" sz="2000" dirty="0"/>
              <a:t>Competency</a:t>
            </a:r>
          </a:p>
          <a:p>
            <a:r>
              <a:rPr lang="en-CA" sz="2000" dirty="0" err="1"/>
              <a:t>Cetrificate</a:t>
            </a:r>
            <a:endParaRPr lang="en-CA" sz="2000" dirty="0"/>
          </a:p>
          <a:p>
            <a:r>
              <a:rPr lang="en-CA" sz="2000" dirty="0"/>
              <a:t>Event</a:t>
            </a:r>
          </a:p>
          <a:p>
            <a:r>
              <a:rPr lang="en-CA" sz="2000" dirty="0"/>
              <a:t>Location / Place</a:t>
            </a:r>
          </a:p>
          <a:p>
            <a:r>
              <a:rPr lang="en-CA" sz="2000" dirty="0"/>
              <a:t>Time / Date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5676900" y="4699000"/>
            <a:ext cx="0" cy="1231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958556" y="5972097"/>
            <a:ext cx="1501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Storage</a:t>
            </a:r>
          </a:p>
        </p:txBody>
      </p:sp>
      <p:sp>
        <p:nvSpPr>
          <p:cNvPr id="36" name="Arc 35"/>
          <p:cNvSpPr/>
          <p:nvPr/>
        </p:nvSpPr>
        <p:spPr>
          <a:xfrm>
            <a:off x="6540501" y="4699001"/>
            <a:ext cx="276225" cy="1726913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Arc 36"/>
          <p:cNvSpPr/>
          <p:nvPr/>
        </p:nvSpPr>
        <p:spPr>
          <a:xfrm flipH="1" flipV="1">
            <a:off x="6838948" y="4673314"/>
            <a:ext cx="1225552" cy="1726912"/>
          </a:xfrm>
          <a:prstGeom prst="arc">
            <a:avLst>
              <a:gd name="adj1" fmla="val 16200000"/>
              <a:gd name="adj2" fmla="val 2132642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9" name="Straight Arrow Connector 38"/>
          <p:cNvCxnSpPr>
            <a:stCxn id="37" idx="0"/>
          </p:cNvCxnSpPr>
          <p:nvPr/>
        </p:nvCxnSpPr>
        <p:spPr>
          <a:xfrm>
            <a:off x="7451724" y="6400226"/>
            <a:ext cx="6127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endCxn id="36" idx="0"/>
          </p:cNvCxnSpPr>
          <p:nvPr/>
        </p:nvCxnSpPr>
        <p:spPr>
          <a:xfrm>
            <a:off x="6540500" y="4699000"/>
            <a:ext cx="1381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8356600" y="6237714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RELATIONS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9067800" y="5930901"/>
            <a:ext cx="0" cy="3796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015706" y="1800363"/>
            <a:ext cx="1979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Personal</a:t>
            </a:r>
          </a:p>
          <a:p>
            <a:r>
              <a:rPr lang="en-CA" sz="2000" dirty="0"/>
              <a:t>Context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5549900" y="2616200"/>
            <a:ext cx="0" cy="633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5700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Reasonable Doubts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3818" y="1825625"/>
            <a:ext cx="383296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>
                <a:latin typeface="+mj-lt"/>
              </a:rPr>
              <a:t>The crisis can't be wished away, nor can the basic lack of reproducibility be whitewashed.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349" y="1803129"/>
            <a:ext cx="6421481" cy="43738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53818" y="5530632"/>
            <a:ext cx="3163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3"/>
              </a:rPr>
              <a:t>http://fivethirtyeight.com/features/science-isnt-broken/#</a:t>
            </a:r>
            <a:r>
              <a:rPr lang="en-CA" dirty="0" smtClean="0">
                <a:hlinkClick r:id="rId3"/>
              </a:rPr>
              <a:t>part2</a:t>
            </a: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7853818" y="5026363"/>
            <a:ext cx="3583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4"/>
              </a:rPr>
              <a:t>http://</a:t>
            </a:r>
            <a:r>
              <a:rPr lang="en-CA" dirty="0" smtClean="0">
                <a:hlinkClick r:id="rId4"/>
              </a:rPr>
              <a:t>www.downes.ca/post/65131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551885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dirty="0" smtClean="0"/>
              <a:t>Future </a:t>
            </a:r>
            <a:r>
              <a:rPr lang="en-CA" sz="4000" dirty="0"/>
              <a:t>Projects…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2999" y="1600201"/>
            <a:ext cx="7515225" cy="4457699"/>
          </a:xfrm>
        </p:spPr>
        <p:txBody>
          <a:bodyPr>
            <a:normAutofit/>
          </a:bodyPr>
          <a:lstStyle/>
          <a:p>
            <a:r>
              <a:rPr lang="en-CA" sz="3200" dirty="0">
                <a:latin typeface="+mj-lt"/>
              </a:rPr>
              <a:t>OERs, Repositories, Marketplaces</a:t>
            </a:r>
          </a:p>
          <a:p>
            <a:r>
              <a:rPr lang="en-CA" sz="3200" dirty="0" smtClean="0">
                <a:latin typeface="+mj-lt"/>
              </a:rPr>
              <a:t>Badges</a:t>
            </a:r>
            <a:r>
              <a:rPr lang="en-CA" sz="3200" dirty="0">
                <a:latin typeface="+mj-lt"/>
              </a:rPr>
              <a:t>, Credentials, Recognition</a:t>
            </a:r>
          </a:p>
          <a:p>
            <a:r>
              <a:rPr lang="en-CA" sz="3200" dirty="0" smtClean="0">
                <a:latin typeface="+mj-lt"/>
              </a:rPr>
              <a:t>Simulations </a:t>
            </a:r>
            <a:r>
              <a:rPr lang="en-CA" sz="3200" dirty="0">
                <a:latin typeface="+mj-lt"/>
              </a:rPr>
              <a:t>&amp; Workplace Support</a:t>
            </a:r>
          </a:p>
          <a:p>
            <a:r>
              <a:rPr lang="en-CA" sz="3200" dirty="0" smtClean="0">
                <a:latin typeface="+mj-lt"/>
              </a:rPr>
              <a:t>Matching </a:t>
            </a:r>
            <a:r>
              <a:rPr lang="en-CA" sz="3200" dirty="0">
                <a:latin typeface="+mj-lt"/>
              </a:rPr>
              <a:t>People to </a:t>
            </a:r>
            <a:r>
              <a:rPr lang="en-CA" sz="3200" dirty="0" smtClean="0">
                <a:latin typeface="+mj-lt"/>
              </a:rPr>
              <a:t>Opportunities</a:t>
            </a:r>
            <a:endParaRPr lang="en-CA" sz="32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2496" y="1400175"/>
            <a:ext cx="2800207" cy="425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6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4991100"/>
            <a:ext cx="7886700" cy="12366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4000" dirty="0" smtClean="0">
                <a:latin typeface="+mj-lt"/>
              </a:rPr>
              <a:t>Stephen Downes</a:t>
            </a:r>
          </a:p>
          <a:p>
            <a:pPr marL="0" indent="0">
              <a:buNone/>
            </a:pPr>
            <a:r>
              <a:rPr lang="en-CA" sz="4000" dirty="0" smtClean="0">
                <a:latin typeface="+mj-lt"/>
              </a:rPr>
              <a:t>http://www.downes.ca</a:t>
            </a:r>
            <a:endParaRPr lang="en-CA" sz="40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651" y="2054268"/>
            <a:ext cx="4101865" cy="26304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450" y="2092112"/>
            <a:ext cx="4886339" cy="25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242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Criticisms…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0663"/>
            <a:ext cx="11353800" cy="4351338"/>
          </a:xfrm>
        </p:spPr>
        <p:txBody>
          <a:bodyPr>
            <a:noAutofit/>
          </a:bodyPr>
          <a:lstStyle/>
          <a:p>
            <a:r>
              <a:rPr lang="en-CA" sz="4000" dirty="0" smtClean="0">
                <a:latin typeface="+mj-lt"/>
              </a:rPr>
              <a:t>“research should move beyond a narrow focus on the ‘know–do gap’ to cover a richer agenda…”</a:t>
            </a:r>
          </a:p>
          <a:p>
            <a:pPr lvl="1">
              <a:buFont typeface="Calibri Light" panose="020F0302020204030204" pitchFamily="34" charset="0"/>
              <a:buChar char="‐"/>
            </a:pPr>
            <a:r>
              <a:rPr lang="en-CA" sz="4000" b="1" dirty="0" smtClean="0">
                <a:latin typeface="+mj-lt"/>
              </a:rPr>
              <a:t>situation-specific</a:t>
            </a:r>
            <a:r>
              <a:rPr lang="en-CA" sz="4000" dirty="0" smtClean="0">
                <a:latin typeface="+mj-lt"/>
              </a:rPr>
              <a:t> practical wisdom (</a:t>
            </a:r>
            <a:r>
              <a:rPr lang="en-CA" sz="4000" dirty="0" err="1" smtClean="0">
                <a:latin typeface="+mj-lt"/>
              </a:rPr>
              <a:t>phronesis</a:t>
            </a:r>
            <a:r>
              <a:rPr lang="en-CA" sz="4000" dirty="0" smtClean="0">
                <a:latin typeface="+mj-lt"/>
              </a:rPr>
              <a:t>)</a:t>
            </a:r>
          </a:p>
          <a:p>
            <a:pPr lvl="1">
              <a:buFont typeface="Calibri Light" panose="020F0302020204030204" pitchFamily="34" charset="0"/>
              <a:buChar char="‐"/>
            </a:pPr>
            <a:r>
              <a:rPr lang="en-CA" sz="4000" b="1" dirty="0" smtClean="0">
                <a:latin typeface="+mj-lt"/>
              </a:rPr>
              <a:t>tacit</a:t>
            </a:r>
            <a:r>
              <a:rPr lang="en-CA" sz="4000" dirty="0" smtClean="0">
                <a:latin typeface="+mj-lt"/>
              </a:rPr>
              <a:t> knowledge shared among practitioners (‘</a:t>
            </a:r>
            <a:r>
              <a:rPr lang="en-CA" sz="4000" dirty="0" err="1" smtClean="0">
                <a:latin typeface="+mj-lt"/>
              </a:rPr>
              <a:t>mindlines</a:t>
            </a:r>
            <a:r>
              <a:rPr lang="en-CA" sz="4000" dirty="0" smtClean="0">
                <a:latin typeface="+mj-lt"/>
              </a:rPr>
              <a:t>’) </a:t>
            </a:r>
          </a:p>
          <a:p>
            <a:pPr lvl="1">
              <a:buFont typeface="Calibri Light" panose="020F0302020204030204" pitchFamily="34" charset="0"/>
              <a:buChar char="‐"/>
            </a:pPr>
            <a:r>
              <a:rPr lang="en-CA" sz="4000" b="1" dirty="0" smtClean="0">
                <a:latin typeface="+mj-lt"/>
              </a:rPr>
              <a:t>complex </a:t>
            </a:r>
            <a:r>
              <a:rPr lang="en-CA" sz="4000" dirty="0" smtClean="0">
                <a:latin typeface="+mj-lt"/>
              </a:rPr>
              <a:t>links between power and knowledge; and </a:t>
            </a:r>
          </a:p>
          <a:p>
            <a:pPr lvl="1">
              <a:buFont typeface="Calibri Light" panose="020F0302020204030204" pitchFamily="34" charset="0"/>
              <a:buChar char="‐"/>
            </a:pPr>
            <a:r>
              <a:rPr lang="en-CA" sz="4000" dirty="0" smtClean="0">
                <a:latin typeface="+mj-lt"/>
              </a:rPr>
              <a:t>macro-level knowledge </a:t>
            </a:r>
            <a:r>
              <a:rPr lang="en-CA" sz="4000" b="1" dirty="0" smtClean="0">
                <a:latin typeface="+mj-lt"/>
              </a:rPr>
              <a:t>partnerships</a:t>
            </a:r>
            <a:endParaRPr lang="en-CA" sz="4000" b="1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35340" y="6039362"/>
            <a:ext cx="7209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err="1" smtClean="0"/>
              <a:t>Greenhalgh</a:t>
            </a:r>
            <a:r>
              <a:rPr lang="en-CA" dirty="0" smtClean="0"/>
              <a:t> and </a:t>
            </a:r>
            <a:r>
              <a:rPr lang="en-CA" dirty="0" err="1" smtClean="0"/>
              <a:t>Weiringa</a:t>
            </a:r>
            <a:r>
              <a:rPr lang="en-CA" dirty="0" smtClean="0"/>
              <a:t>, </a:t>
            </a:r>
            <a:r>
              <a:rPr lang="en-CA" dirty="0" smtClean="0">
                <a:hlinkClick r:id="rId2"/>
              </a:rPr>
              <a:t>http://jrs.sagepub.com/content/104/12/501.full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4818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Exploring, not Following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9671" y="1690688"/>
            <a:ext cx="6067098" cy="40248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75" y="1841000"/>
            <a:ext cx="4849725" cy="459150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99778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</a:t>
            </a:r>
            <a:r>
              <a:rPr lang="en-CA" dirty="0" err="1" smtClean="0"/>
              <a:t>Hackathon</a:t>
            </a:r>
            <a:r>
              <a:rPr lang="en-CA" dirty="0" smtClean="0"/>
              <a:t>…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1026" name="Picture 2" descr="Embedded image permal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43" y="1825625"/>
            <a:ext cx="5368207" cy="302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bs.twimg.com/media/COO45UzWwAAbu1P.jpg: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893" y="2074862"/>
            <a:ext cx="4731620" cy="354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48443" y="5807631"/>
            <a:ext cx="3329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4"/>
              </a:rPr>
              <a:t>http://</a:t>
            </a:r>
            <a:r>
              <a:rPr lang="en-CA" dirty="0" smtClean="0">
                <a:hlinkClick r:id="rId4"/>
              </a:rPr>
              <a:t>www.hackathon.io/events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79490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</a:t>
            </a:r>
            <a:r>
              <a:rPr lang="en-CA" dirty="0" err="1" smtClean="0"/>
              <a:t>EduCamp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7279" y="1800572"/>
            <a:ext cx="10515600" cy="4351338"/>
          </a:xfrm>
        </p:spPr>
        <p:txBody>
          <a:bodyPr/>
          <a:lstStyle/>
          <a:p>
            <a:endParaRPr lang="en-CA" dirty="0"/>
          </a:p>
        </p:txBody>
      </p:sp>
      <p:pic>
        <p:nvPicPr>
          <p:cNvPr id="1026" name="Picture 2" descr="http://1.bp.blogspot.com/_PfUdSffa0kg/SuzT2pksyHI/AAAAAAAAAsE/kLqQQlitoJY/s400/PA130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864" y="1690687"/>
            <a:ext cx="5595393" cy="419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44044" y="602216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1400" dirty="0">
                <a:hlinkClick r:id="rId3"/>
              </a:rPr>
              <a:t>http://</a:t>
            </a:r>
            <a:r>
              <a:rPr lang="en-CA" sz="1400" dirty="0" smtClean="0">
                <a:hlinkClick r:id="rId3"/>
              </a:rPr>
              <a:t>pertinenciaeducativa09.blogspot.ca/2009/10/educamp-colombia-aprendizaje-en-un.html</a:t>
            </a:r>
            <a:r>
              <a:rPr lang="en-CA" sz="1400" dirty="0" smtClean="0"/>
              <a:t> </a:t>
            </a:r>
            <a:endParaRPr lang="en-CA" sz="1400" dirty="0"/>
          </a:p>
        </p:txBody>
      </p:sp>
      <p:pic>
        <p:nvPicPr>
          <p:cNvPr id="1028" name="Picture 4" descr="http://farm4.static.flickr.com/3268/3106848811_34cff9276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1179012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53257" y="4750887"/>
            <a:ext cx="46396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>
                <a:hlinkClick r:id="rId5"/>
              </a:rPr>
              <a:t>http://www.flickriver.com/photos/qadmon/3106848811</a:t>
            </a:r>
            <a:r>
              <a:rPr lang="en-CA" sz="1400" dirty="0" smtClean="0">
                <a:hlinkClick r:id="rId5"/>
              </a:rPr>
              <a:t>/</a:t>
            </a:r>
            <a:r>
              <a:rPr lang="en-CA" sz="1400" dirty="0" smtClean="0"/>
              <a:t> </a:t>
            </a:r>
            <a:endParaRPr lang="en-CA" sz="1400" dirty="0"/>
          </a:p>
        </p:txBody>
      </p:sp>
      <p:sp>
        <p:nvSpPr>
          <p:cNvPr id="6" name="Rectangle 5"/>
          <p:cNvSpPr/>
          <p:nvPr/>
        </p:nvSpPr>
        <p:spPr>
          <a:xfrm>
            <a:off x="7240044" y="5505579"/>
            <a:ext cx="4333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6"/>
              </a:rPr>
              <a:t>http://</a:t>
            </a:r>
            <a:r>
              <a:rPr lang="en-CA" dirty="0" smtClean="0">
                <a:hlinkClick r:id="rId6"/>
              </a:rPr>
              <a:t>www.irrodl.org/index.php/irrodl/article/view/884/1677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13384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2. Two </a:t>
            </a:r>
            <a:r>
              <a:rPr lang="en-CA" dirty="0" smtClean="0"/>
              <a:t>Approaches…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119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935</TotalTime>
  <Words>855</Words>
  <Application>Microsoft Office PowerPoint</Application>
  <PresentationFormat>Widescreen</PresentationFormat>
  <Paragraphs>241</Paragraphs>
  <Slides>41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Office Theme</vt:lpstr>
      <vt:lpstr>From Individual to Community:  The Learning Is in the Doing</vt:lpstr>
      <vt:lpstr>1. Learning is Personal</vt:lpstr>
      <vt:lpstr>Knowledge Translation</vt:lpstr>
      <vt:lpstr>Reasonable Doubts</vt:lpstr>
      <vt:lpstr>Criticisms…</vt:lpstr>
      <vt:lpstr>Exploring, not Following</vt:lpstr>
      <vt:lpstr>The Hackathon…</vt:lpstr>
      <vt:lpstr>The EduCamp</vt:lpstr>
      <vt:lpstr>2. Two Approaches…</vt:lpstr>
      <vt:lpstr>Two Approaches…</vt:lpstr>
      <vt:lpstr>Two Approaches…</vt:lpstr>
      <vt:lpstr>Library                                              Environment</vt:lpstr>
      <vt:lpstr>Personalized                                   Personal            We do for you                                               You do for yourself</vt:lpstr>
      <vt:lpstr>Personal vs. Personalized</vt:lpstr>
      <vt:lpstr>3. Learning Through Practice</vt:lpstr>
      <vt:lpstr>Medical Simulations</vt:lpstr>
      <vt:lpstr>Flight Simulators</vt:lpstr>
      <vt:lpstr>MINT - Mobile INteractive Trainer</vt:lpstr>
      <vt:lpstr>NeuroTouch Simulator</vt:lpstr>
      <vt:lpstr>Sim-Welding</vt:lpstr>
      <vt:lpstr>Auscultation</vt:lpstr>
      <vt:lpstr>Personal Learning – The Concept</vt:lpstr>
      <vt:lpstr>Combining Experiences</vt:lpstr>
      <vt:lpstr>4. Learning Communities - the cMOOC</vt:lpstr>
      <vt:lpstr>MOOC Design</vt:lpstr>
      <vt:lpstr>gRSShopper</vt:lpstr>
      <vt:lpstr>How to Learn in a cMOOC</vt:lpstr>
      <vt:lpstr>How to Create a Learning</vt:lpstr>
      <vt:lpstr>How to Evaluate Learning</vt:lpstr>
      <vt:lpstr>xLearning vs cLearning</vt:lpstr>
      <vt:lpstr>5. Personal Learning Environments</vt:lpstr>
      <vt:lpstr>The design is based on putting the learner at the centre</vt:lpstr>
      <vt:lpstr>The Student’s Perspective</vt:lpstr>
      <vt:lpstr>Personal Learning Record</vt:lpstr>
      <vt:lpstr>Personal Learning Record</vt:lpstr>
      <vt:lpstr>PowerPoint Presentation</vt:lpstr>
      <vt:lpstr>PowerPoint Presentation</vt:lpstr>
      <vt:lpstr>Plearn – Importance of the Graph</vt:lpstr>
      <vt:lpstr>Graph Aggregation and Storage</vt:lpstr>
      <vt:lpstr>Future Projects…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Personal Learning in the Workplace</dc:title>
  <dc:creator>Stephen Downes</dc:creator>
  <cp:lastModifiedBy>Stephen Downes</cp:lastModifiedBy>
  <cp:revision>32</cp:revision>
  <dcterms:created xsi:type="dcterms:W3CDTF">2015-09-06T17:27:05Z</dcterms:created>
  <dcterms:modified xsi:type="dcterms:W3CDTF">2016-03-19T17:09:29Z</dcterms:modified>
</cp:coreProperties>
</file>