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19" r:id="rId3"/>
    <p:sldId id="312" r:id="rId4"/>
    <p:sldId id="365" r:id="rId5"/>
    <p:sldId id="318" r:id="rId6"/>
    <p:sldId id="367" r:id="rId7"/>
    <p:sldId id="324" r:id="rId8"/>
    <p:sldId id="366" r:id="rId9"/>
    <p:sldId id="332" r:id="rId10"/>
    <p:sldId id="333" r:id="rId11"/>
    <p:sldId id="334" r:id="rId12"/>
    <p:sldId id="335" r:id="rId13"/>
    <p:sldId id="336" r:id="rId14"/>
    <p:sldId id="349" r:id="rId15"/>
    <p:sldId id="320" r:id="rId16"/>
    <p:sldId id="343" r:id="rId17"/>
    <p:sldId id="340" r:id="rId18"/>
    <p:sldId id="353" r:id="rId19"/>
    <p:sldId id="337" r:id="rId20"/>
    <p:sldId id="339" r:id="rId21"/>
    <p:sldId id="368" r:id="rId22"/>
    <p:sldId id="338" r:id="rId23"/>
    <p:sldId id="342" r:id="rId24"/>
    <p:sldId id="321" r:id="rId25"/>
    <p:sldId id="294" r:id="rId26"/>
    <p:sldId id="297" r:id="rId27"/>
    <p:sldId id="298" r:id="rId28"/>
    <p:sldId id="292" r:id="rId29"/>
    <p:sldId id="307" r:id="rId30"/>
    <p:sldId id="308" r:id="rId31"/>
    <p:sldId id="322" r:id="rId32"/>
    <p:sldId id="262" r:id="rId33"/>
    <p:sldId id="261" r:id="rId34"/>
    <p:sldId id="282" r:id="rId35"/>
    <p:sldId id="351" r:id="rId36"/>
    <p:sldId id="263" r:id="rId37"/>
    <p:sldId id="264" r:id="rId38"/>
    <p:sldId id="355" r:id="rId39"/>
    <p:sldId id="350" r:id="rId40"/>
    <p:sldId id="291" r:id="rId41"/>
    <p:sldId id="36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61" d="100"/>
          <a:sy n="61" d="100"/>
        </p:scale>
        <p:origin x="55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2AB6-8D70-4858-A883-06F29B1B89D5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9FB8-44E1-414B-B3BA-AC5F07CA36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9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6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14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2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0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0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77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89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3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4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52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83ED-DA89-44FE-827B-0B405A62824C}" type="datetimeFigureOut">
              <a:rPr lang="en-CA" smtClean="0"/>
              <a:t>2016-03-19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1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y.mil/article/127148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83degreesmedia.com/features/camls011012.aspx" TargetMode="Externa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ac.ca/canada-aerospace-industry/success-stories/cae-nh90-helicopter-simulator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e.com/World-s-first-AW189-full-flight-simulator-ready-for-training/" TargetMode="Externa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59876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thaninsandiego/11106714545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dionics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gif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20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jpe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12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23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gif"/><Relationship Id="rId2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ates.ca/2012/03/03/more-reflections-on-moocs-and-mitx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pbellcollaboration.org/" TargetMode="External"/><Relationship Id="rId2" Type="http://schemas.openxmlformats.org/officeDocument/2006/relationships/hyperlink" Target="http://www.cihr-irsc.gc.ca/e/39033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estandards.org/" TargetMode="External"/><Relationship Id="rId5" Type="http://schemas.openxmlformats.org/officeDocument/2006/relationships/hyperlink" Target="http://www.magnet.edu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://www.edtechpost.ca/ple_diagrams/index.php/mind-map-3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2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.png"/><Relationship Id="rId4" Type="http://schemas.openxmlformats.org/officeDocument/2006/relationships/image" Target="../media/image61.png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wnes/after-moodle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Ritakop/kopfourniercanadianinstitutedistanceeducationresearchpl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ivethirtyeight.com/features/science-isnt-broken/#part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ost/6513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jrs.sagepub.com/content/104/12/501.ful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ackathon.io/even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ertinenciaeducativa09.blogspot.ca/2009/10/educamp-colombia-aprendizaje-en-un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rrodl.org/index.php/irrodl/article/view/884/1677" TargetMode="External"/><Relationship Id="rId5" Type="http://schemas.openxmlformats.org/officeDocument/2006/relationships/hyperlink" Target="http://www.flickriver.com/photos/qadmon/3106848811/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788" y="-225468"/>
            <a:ext cx="12774788" cy="8546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446" y="245542"/>
            <a:ext cx="10567792" cy="1921462"/>
          </a:xfrm>
        </p:spPr>
        <p:txBody>
          <a:bodyPr>
            <a:normAutofit fontScale="90000"/>
          </a:bodyPr>
          <a:lstStyle/>
          <a:p>
            <a:pPr algn="r"/>
            <a:r>
              <a:rPr lang="en-CA" sz="67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From Individual to Community</a:t>
            </a:r>
            <a: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:</a:t>
            </a:r>
            <a:b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</a:br>
            <a: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 </a:t>
            </a:r>
            <a:r>
              <a:rPr lang="en-CA" sz="67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The Learning Is in the Doing</a:t>
            </a:r>
            <a:endParaRPr lang="en-CA" sz="8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6032" y="3018404"/>
            <a:ext cx="3878893" cy="1655762"/>
          </a:xfrm>
        </p:spPr>
        <p:txBody>
          <a:bodyPr>
            <a:normAutofit/>
          </a:bodyPr>
          <a:lstStyle/>
          <a:p>
            <a:pPr algn="r"/>
            <a:r>
              <a:rPr lang="en-C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Stephen Downes</a:t>
            </a:r>
          </a:p>
          <a:p>
            <a:pPr algn="r"/>
            <a:r>
              <a:rPr lang="en-C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March 19, 2016</a:t>
            </a:r>
            <a:endParaRPr lang="en-CA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050" name="Picture 2" descr="https://www.conferenceharvester.com/uploads/harvester/images/banner1920(25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7" y="5924811"/>
            <a:ext cx="6423174" cy="9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7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Library                                              Environment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7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vs. Personalized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Compare between:</a:t>
            </a:r>
          </a:p>
          <a:p>
            <a:pPr lvl="1"/>
            <a:r>
              <a:rPr lang="en-CA" sz="3600" dirty="0" smtClean="0">
                <a:latin typeface="+mj-lt"/>
              </a:rPr>
              <a:t>Personalized health care (something the National Health Service or Health Management Organization provides)</a:t>
            </a:r>
          </a:p>
          <a:p>
            <a:pPr lvl="1"/>
            <a:r>
              <a:rPr lang="en-CA" sz="3600" dirty="0" smtClean="0">
                <a:latin typeface="+mj-lt"/>
              </a:rPr>
              <a:t>Personal health care (something you do for yourself)</a:t>
            </a:r>
          </a:p>
          <a:p>
            <a:r>
              <a:rPr lang="en-CA" sz="3600" dirty="0" smtClean="0">
                <a:latin typeface="+mj-lt"/>
              </a:rPr>
              <a:t>Personal goals versus institutional goals</a:t>
            </a:r>
          </a:p>
          <a:p>
            <a:r>
              <a:rPr lang="en-CA" sz="3600" dirty="0" smtClean="0">
                <a:latin typeface="+mj-lt"/>
              </a:rPr>
              <a:t>Practice versus content</a:t>
            </a:r>
          </a:p>
        </p:txBody>
      </p:sp>
    </p:spTree>
    <p:extLst>
      <p:ext uri="{BB962C8B-B14F-4D97-AF65-F5344CB8AC3E}">
        <p14:creationId xmlns:p14="http://schemas.microsoft.com/office/powerpoint/2010/main" val="837557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3. Learning Through Practice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48" y="1473303"/>
            <a:ext cx="7064680" cy="50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64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Medical Simulations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54200"/>
            <a:ext cx="53816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2825" y="5836206"/>
            <a:ext cx="37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http://www.army.mil/article/127148/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3076" name="Picture 4" descr="http://www.83degreesmedia.com/galleries/Features/Issue_105/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44221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5685" y="6011624"/>
            <a:ext cx="603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http://www.83degreesmedia.com/features/camls011012.aspx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277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Flight Simulators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4" name="Picture 6" descr="http://www.aiac.ca/uploadedImages/helicopter-simulator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361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0000" y="8877254"/>
            <a:ext cx="80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6" name="Picture 8" descr="http://www.cae.com/uploadedImages/Content/BusinessUnit/Corporate/News/2014/images/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25625"/>
            <a:ext cx="4962525" cy="3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212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23875" y="5266232"/>
            <a:ext cx="4995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http://www.cae.com/World-s-first-AW189-full-flight-simulator-ready-for-training/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565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MINT - Mobile </a:t>
            </a:r>
            <a:r>
              <a:rPr lang="en-CA" dirty="0" err="1" smtClean="0"/>
              <a:t>INteractive</a:t>
            </a:r>
            <a:r>
              <a:rPr lang="en-CA" dirty="0" smtClean="0"/>
              <a:t> Trainer</a:t>
            </a:r>
            <a:endParaRPr lang="en-CA" dirty="0"/>
          </a:p>
        </p:txBody>
      </p:sp>
      <p:pic>
        <p:nvPicPr>
          <p:cNvPr id="24578" name="Picture 2" descr="files/images/MI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1" y="1671018"/>
            <a:ext cx="6680588" cy="43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60637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http://www.downes.ca/post/59876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5196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NeuroTouch</a:t>
            </a:r>
            <a:r>
              <a:rPr lang="en-CA" dirty="0" smtClean="0"/>
              <a:t> Simulator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4" y="1690688"/>
            <a:ext cx="4300538" cy="3829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62" y="2234195"/>
            <a:ext cx="5091113" cy="3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8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Learning is Personal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16" y="1415116"/>
            <a:ext cx="8743167" cy="4783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4416" y="6211669"/>
            <a:ext cx="937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Alejandro </a:t>
            </a:r>
            <a:r>
              <a:rPr lang="en-CA" dirty="0" err="1" smtClean="0"/>
              <a:t>Jadad</a:t>
            </a:r>
            <a:r>
              <a:rPr lang="en-CA" dirty="0" smtClean="0"/>
              <a:t>, </a:t>
            </a:r>
            <a:r>
              <a:rPr lang="en-CA" dirty="0"/>
              <a:t>yesterday. </a:t>
            </a:r>
            <a:r>
              <a:rPr lang="en-CA" dirty="0" smtClean="0"/>
              <a:t>Cover hummingbird photo: </a:t>
            </a:r>
            <a:r>
              <a:rPr lang="en-CA" dirty="0"/>
              <a:t>Nathan Rupert, </a:t>
            </a:r>
            <a:r>
              <a:rPr lang="en-CA" dirty="0">
                <a:hlinkClick r:id="rId3"/>
              </a:rPr>
              <a:t>https://www.flickr.com/photos/nathaninsandiego/11106714545</a:t>
            </a:r>
            <a:r>
              <a:rPr lang="en-CA" dirty="0" smtClean="0">
                <a:hlinkClick r:id="rId3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79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Sim-Welding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1690688"/>
            <a:ext cx="5145530" cy="3681412"/>
          </a:xfrm>
          <a:prstGeom prst="rect">
            <a:avLst/>
          </a:prstGeom>
        </p:spPr>
      </p:pic>
      <p:pic>
        <p:nvPicPr>
          <p:cNvPr id="5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683989" y="2011375"/>
            <a:ext cx="5345336" cy="397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4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Auscultation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729" y="1690688"/>
            <a:ext cx="6037546" cy="4484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672" y="5990456"/>
            <a:ext cx="518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hlinkClick r:id="rId3"/>
              </a:rPr>
              <a:t>http://www.cardionics.com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AutoShape 2" descr="https://encrypted-tbn1.gstatic.com/images?q=tbn:ANd9GcQpv1z6c2L8clwrXo-J4NW9ru7MSzd-4Oq3sKOeVV5yClsQnn2yVw"/>
          <p:cNvSpPr>
            <a:spLocks noChangeAspect="1" noChangeArrowheads="1"/>
          </p:cNvSpPr>
          <p:nvPr/>
        </p:nvSpPr>
        <p:spPr bwMode="auto">
          <a:xfrm>
            <a:off x="155575" y="-2011363"/>
            <a:ext cx="456247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30" y="1655741"/>
            <a:ext cx="45815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3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– The Concept</a:t>
            </a:r>
            <a:endParaRPr lang="en-CA" dirty="0"/>
          </a:p>
        </p:txBody>
      </p:sp>
      <p:sp>
        <p:nvSpPr>
          <p:cNvPr id="4" name="Cloud 3"/>
          <p:cNvSpPr/>
          <p:nvPr/>
        </p:nvSpPr>
        <p:spPr>
          <a:xfrm>
            <a:off x="4473055" y="1788467"/>
            <a:ext cx="2931150" cy="170749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901" y="3494010"/>
            <a:ext cx="1319757" cy="282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1737" y="2068668"/>
            <a:ext cx="1811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Simulation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Learning Space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(SLS)</a:t>
            </a:r>
            <a:endParaRPr lang="en-CA" sz="2000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71653" y="3334646"/>
            <a:ext cx="1036627" cy="91220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09801" y="3366167"/>
            <a:ext cx="914400" cy="985637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34" y="5223654"/>
            <a:ext cx="1665816" cy="9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6773"/>
          <a:stretch/>
        </p:blipFill>
        <p:spPr bwMode="auto">
          <a:xfrm>
            <a:off x="7759804" y="3568511"/>
            <a:ext cx="2491473" cy="155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40662" y="4572601"/>
            <a:ext cx="2790156" cy="1845821"/>
            <a:chOff x="2794026" y="3551124"/>
            <a:chExt cx="3441886" cy="240507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530" y="3551124"/>
              <a:ext cx="378265" cy="41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994" y="4001397"/>
              <a:ext cx="844421" cy="41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03" y="4126724"/>
              <a:ext cx="666857" cy="62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617" y="4640525"/>
              <a:ext cx="999450" cy="19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536" y="4775501"/>
              <a:ext cx="414697" cy="38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198" y="3643337"/>
              <a:ext cx="1442995" cy="23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09" y="4969548"/>
              <a:ext cx="840815" cy="288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763" y="4173687"/>
              <a:ext cx="613040" cy="35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https://www.tickets.umn.edu/Online/branding/images/logo_uofm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58338" y="5211750"/>
              <a:ext cx="1377574" cy="266906"/>
            </a:xfrm>
            <a:prstGeom prst="rect">
              <a:avLst/>
            </a:prstGeom>
            <a:noFill/>
          </p:spPr>
        </p:pic>
        <p:pic>
          <p:nvPicPr>
            <p:cNvPr id="21" name="Picture 10" descr="http://www.ismh.org/en/sys/wp-content/uploads/2010/04/Uni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73" b="32632"/>
            <a:stretch>
              <a:fillRect/>
            </a:stretch>
          </p:blipFill>
          <p:spPr bwMode="auto">
            <a:xfrm>
              <a:off x="2794026" y="5210331"/>
              <a:ext cx="990455" cy="375330"/>
            </a:xfrm>
            <a:prstGeom prst="rect">
              <a:avLst/>
            </a:prstGeom>
            <a:noFill/>
          </p:spPr>
        </p:pic>
        <p:grpSp>
          <p:nvGrpSpPr>
            <p:cNvPr id="22" name="Group 27"/>
            <p:cNvGrpSpPr/>
            <p:nvPr/>
          </p:nvGrpSpPr>
          <p:grpSpPr>
            <a:xfrm>
              <a:off x="3769597" y="5539288"/>
              <a:ext cx="1094745" cy="416906"/>
              <a:chOff x="573972" y="5105400"/>
              <a:chExt cx="1940628" cy="769620"/>
            </a:xfrm>
          </p:grpSpPr>
          <p:pic>
            <p:nvPicPr>
              <p:cNvPr id="27" name="Picture 12" descr="http://www.gulftalent.com/images1/logos/LE459-3518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5152072"/>
                <a:ext cx="1143000" cy="676276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http://nt-me.com/Data/HTMLEditor/Images/NewsLetters/kingfahadmedcity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972" y="5105400"/>
                <a:ext cx="855133" cy="769620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041" y="5564570"/>
              <a:ext cx="1025147" cy="3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4524439"/>
              <a:ext cx="585914" cy="61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3814907"/>
              <a:ext cx="717046" cy="39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27" y="4173687"/>
              <a:ext cx="438679" cy="4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1850451" y="1690688"/>
            <a:ext cx="2016716" cy="150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3942117" y="2124722"/>
            <a:ext cx="530938" cy="19589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62736" y="1940964"/>
            <a:ext cx="2333625" cy="2124075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7624201" y="3239529"/>
            <a:ext cx="3707441" cy="2988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42839" y="4592840"/>
            <a:ext cx="1925536" cy="1741389"/>
          </a:xfrm>
          <a:prstGeom prst="rect">
            <a:avLst/>
          </a:prstGeom>
        </p:spPr>
      </p:pic>
      <p:pic>
        <p:nvPicPr>
          <p:cNvPr id="32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94" y="981491"/>
            <a:ext cx="2126566" cy="15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3501497" y="4389278"/>
            <a:ext cx="3090019" cy="21227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528142" y="1940964"/>
            <a:ext cx="776614" cy="3796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56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Combining Experiences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1675" y="1690688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latin typeface="Calibri" panose="020F0502020204030204" pitchFamily="34" charset="0"/>
              </a:rPr>
              <a:t>One place for all learning experiences</a:t>
            </a:r>
            <a:endParaRPr lang="en-CA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08" y="2297038"/>
            <a:ext cx="5173133" cy="323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2522933"/>
            <a:ext cx="1824566" cy="368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781681">
            <a:off x="4218389" y="3063671"/>
            <a:ext cx="887136" cy="438543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4884208" y="5720994"/>
            <a:ext cx="503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alibri" panose="020F0502020204030204" pitchFamily="34" charset="0"/>
              </a:rPr>
              <a:t>All performance results no matter where and when </a:t>
            </a:r>
          </a:p>
          <a:p>
            <a:r>
              <a:rPr lang="en-CA" dirty="0">
                <a:latin typeface="Calibri" panose="020F0502020204030204" pitchFamily="34" charset="0"/>
              </a:rPr>
              <a:t>t</a:t>
            </a:r>
            <a:r>
              <a:rPr lang="en-CA" dirty="0" smtClean="0">
                <a:latin typeface="Calibri" panose="020F0502020204030204" pitchFamily="34" charset="0"/>
              </a:rPr>
              <a:t>hey were carried out</a:t>
            </a:r>
            <a:endParaRPr lang="en-C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0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Learning Communities - the </a:t>
            </a:r>
            <a:r>
              <a:rPr lang="en-CA" dirty="0" err="1" smtClean="0"/>
              <a:t>cMOOC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63" y="1690688"/>
            <a:ext cx="8252629" cy="464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1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MOOC Design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 smtClean="0">
                <a:latin typeface="+mj-lt"/>
              </a:rPr>
              <a:t>Course structure – a series of topics</a:t>
            </a:r>
          </a:p>
          <a:p>
            <a:pPr lvl="1"/>
            <a:r>
              <a:rPr lang="en-CA" sz="3600" dirty="0" smtClean="0">
                <a:latin typeface="+mj-lt"/>
              </a:rPr>
              <a:t>The instructors will not ‘teach’ the topics, they ‘investigate’ or ‘work through’ the topics (model and demonstrate)</a:t>
            </a:r>
          </a:p>
          <a:p>
            <a:pPr lvl="2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3912890"/>
            <a:ext cx="5640018" cy="27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Learn</a:t>
            </a:r>
            <a:r>
              <a:rPr lang="fr-CA" sz="4800" dirty="0" smtClean="0"/>
              <a:t> in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pic>
        <p:nvPicPr>
          <p:cNvPr id="4" name="Picture 3" descr="Screen shot 2012-03-11 at 11.5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5" y="1525189"/>
            <a:ext cx="5624529" cy="34789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4" y="6309320"/>
            <a:ext cx="31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http://www.tonybates.ca/2012/03/03/more-reflections-on-moocs-and-mitx/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5165610"/>
            <a:ext cx="100856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+mj-lt"/>
              </a:rPr>
              <a:t>Learning </a:t>
            </a:r>
            <a:r>
              <a:rPr lang="fr-FR" sz="3600" dirty="0" err="1" smtClean="0">
                <a:latin typeface="+mj-lt"/>
              </a:rPr>
              <a:t>is</a:t>
            </a:r>
            <a:r>
              <a:rPr lang="fr-FR" sz="3600" dirty="0" smtClean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process</a:t>
            </a:r>
            <a:r>
              <a:rPr lang="fr-FR" sz="3600" dirty="0">
                <a:latin typeface="+mj-lt"/>
              </a:rPr>
              <a:t> of immersion </a:t>
            </a:r>
            <a:r>
              <a:rPr lang="fr-FR" sz="3600" dirty="0" err="1">
                <a:latin typeface="+mj-lt"/>
              </a:rPr>
              <a:t>into</a:t>
            </a:r>
            <a:r>
              <a:rPr lang="fr-FR" sz="3600" dirty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knowing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+mj-lt"/>
              </a:rPr>
              <a:t>community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Create</a:t>
            </a:r>
            <a:r>
              <a:rPr lang="fr-CA" sz="4800" dirty="0" smtClean="0"/>
              <a:t> a 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r-CA" sz="3200" dirty="0" err="1" smtClean="0">
                <a:latin typeface="+mj-lt"/>
              </a:rPr>
              <a:t>It’s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like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creating</a:t>
            </a:r>
            <a:r>
              <a:rPr lang="fr-CA" sz="3200" dirty="0" smtClean="0">
                <a:latin typeface="+mj-lt"/>
              </a:rPr>
              <a:t> a network</a:t>
            </a:r>
          </a:p>
          <a:p>
            <a:r>
              <a:rPr lang="fr-FR" sz="3200" dirty="0" err="1" smtClean="0">
                <a:latin typeface="+mj-lt"/>
              </a:rPr>
              <a:t>Don’t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centralize</a:t>
            </a:r>
            <a:endParaRPr lang="fr-FR" sz="3200" dirty="0" smtClean="0">
              <a:latin typeface="+mj-lt"/>
            </a:endParaRPr>
          </a:p>
          <a:p>
            <a:r>
              <a:rPr lang="fr-FR" sz="3200" dirty="0" err="1" smtClean="0">
                <a:latin typeface="+mj-lt"/>
              </a:rPr>
              <a:t>Concentrate</a:t>
            </a:r>
            <a:r>
              <a:rPr lang="fr-FR" sz="3200" dirty="0" smtClean="0">
                <a:latin typeface="+mj-lt"/>
              </a:rPr>
              <a:t> on the </a:t>
            </a:r>
            <a:r>
              <a:rPr lang="fr-FR" sz="3200" dirty="0" err="1" smtClean="0">
                <a:latin typeface="+mj-lt"/>
              </a:rPr>
              <a:t>creation</a:t>
            </a:r>
            <a:r>
              <a:rPr lang="fr-FR" sz="3200" dirty="0" smtClean="0">
                <a:latin typeface="+mj-lt"/>
              </a:rPr>
              <a:t> of links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6992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8904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440093">
            <a:off x="5807394" y="4302045"/>
            <a:ext cx="78825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5805264"/>
            <a:ext cx="353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use social networks.</a:t>
            </a:r>
            <a:r>
              <a:rPr lang="fr-CA" dirty="0"/>
              <a:t>..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4400" y="6237312"/>
            <a:ext cx="326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… to </a:t>
            </a:r>
            <a:r>
              <a:rPr lang="fr-CA" dirty="0" err="1"/>
              <a:t>create</a:t>
            </a:r>
            <a:r>
              <a:rPr lang="fr-CA" dirty="0"/>
              <a:t> </a:t>
            </a:r>
            <a:r>
              <a:rPr lang="fr-CA" dirty="0" err="1"/>
              <a:t>personal</a:t>
            </a:r>
            <a:r>
              <a:rPr lang="fr-CA" dirty="0"/>
              <a:t> </a:t>
            </a:r>
            <a:r>
              <a:rPr lang="fr-CA" dirty="0" err="1"/>
              <a:t>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Evaluate</a:t>
            </a:r>
            <a:r>
              <a:rPr lang="fr-CA" sz="4800" dirty="0" smtClean="0"/>
              <a:t> 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j-lt"/>
              </a:rPr>
              <a:t>Learning is not possession of a collection of facts, it’s the expression of a capacity</a:t>
            </a:r>
          </a:p>
          <a:p>
            <a:r>
              <a:rPr lang="en-CA" sz="3200" dirty="0" smtClean="0">
                <a:latin typeface="+mj-lt"/>
              </a:rPr>
              <a:t>Learning is recognized by a community of experts in a network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15" y="3717033"/>
            <a:ext cx="3593976" cy="21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48" y="3968514"/>
            <a:ext cx="3768576" cy="22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1545" y="6057518"/>
            <a:ext cx="3479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recognize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understandings</a:t>
            </a:r>
            <a:r>
              <a:rPr lang="fr-FR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91944" y="6420778"/>
            <a:ext cx="464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…by the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them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social network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672536">
            <a:off x="5562067" y="4660993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40017" y="3861048"/>
            <a:ext cx="186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Learning </a:t>
            </a:r>
            <a:r>
              <a:rPr lang="fr-FR" dirty="0" err="1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Knowledge Translation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CIHR – “CIHR, </a:t>
            </a:r>
            <a:r>
              <a:rPr lang="en-CA" sz="4000" b="1" dirty="0" smtClean="0">
                <a:latin typeface="+mj-lt"/>
              </a:rPr>
              <a:t>knowledge translation</a:t>
            </a:r>
            <a:r>
              <a:rPr lang="en-CA" sz="4000" dirty="0" smtClean="0">
                <a:latin typeface="+mj-lt"/>
              </a:rPr>
              <a:t> (KT) is defined as a dynamic and iterative process that includes synthesis, dissemination, exchange and ethically-sound application of </a:t>
            </a:r>
            <a:r>
              <a:rPr lang="en-CA" sz="4000" b="1" dirty="0" smtClean="0">
                <a:latin typeface="+mj-lt"/>
              </a:rPr>
              <a:t>knowledge</a:t>
            </a:r>
            <a:r>
              <a:rPr lang="en-CA" sz="4000" dirty="0" smtClean="0">
                <a:latin typeface="+mj-lt"/>
              </a:rPr>
              <a:t> to improve the health of Canadians.”</a:t>
            </a:r>
          </a:p>
          <a:p>
            <a:pPr marL="0" indent="0">
              <a:buNone/>
            </a:pPr>
            <a:endParaRPr lang="en-CA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4801394"/>
            <a:ext cx="46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CIHR, </a:t>
            </a:r>
            <a:r>
              <a:rPr lang="en-CA" dirty="0" smtClean="0">
                <a:hlinkClick r:id="rId2"/>
              </a:rPr>
              <a:t>http://www.cihr-irsc.gc.ca/e/39033.html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838200" y="6019356"/>
            <a:ext cx="3868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www.campbellcollaboration.org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838200" y="5319901"/>
            <a:ext cx="11415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latin typeface="+mj-lt"/>
              </a:rPr>
              <a:t>Campbell Collaboration - knowledge base for decisions</a:t>
            </a:r>
          </a:p>
        </p:txBody>
      </p:sp>
    </p:spTree>
    <p:extLst>
      <p:ext uri="{BB962C8B-B14F-4D97-AF65-F5344CB8AC3E}">
        <p14:creationId xmlns:p14="http://schemas.microsoft.com/office/powerpoint/2010/main" val="42841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x</a:t>
            </a:r>
            <a:r>
              <a:rPr lang="en-US" sz="4800" dirty="0" err="1" smtClean="0"/>
              <a:t>Learning</a:t>
            </a:r>
            <a:r>
              <a:rPr lang="en-US" sz="4800" dirty="0" smtClean="0"/>
              <a:t> </a:t>
            </a:r>
            <a:r>
              <a:rPr lang="en-US" sz="4800" dirty="0" err="1" smtClean="0"/>
              <a:t>vs</a:t>
            </a:r>
            <a:r>
              <a:rPr lang="en-US" sz="4800" dirty="0" smtClean="0"/>
              <a:t> </a:t>
            </a:r>
            <a:r>
              <a:rPr lang="en-US" sz="4800" dirty="0" err="1"/>
              <a:t>c</a:t>
            </a:r>
            <a:r>
              <a:rPr lang="en-US" sz="4800" dirty="0" err="1" smtClean="0"/>
              <a:t>Learning</a:t>
            </a:r>
            <a:endParaRPr lang="en-US" sz="4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95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23592" y="191487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contents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255" y="1911747"/>
            <a:ext cx="15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27171" y="191174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engagement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8683" y="6237313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http://lisahistory.net/wordpress/2012/08/three-kinds-of-moocs/</a:t>
            </a:r>
            <a:r>
              <a:rPr lang="en-US" sz="1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7" y="2452579"/>
            <a:ext cx="2981325" cy="104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31" y="4085371"/>
            <a:ext cx="2327338" cy="1427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1931" y="5512512"/>
            <a:ext cx="263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http://www.magnet.edu/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988604" y="3545236"/>
            <a:ext cx="320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6"/>
              </a:rPr>
              <a:t>http://www.corestandards.org/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026" name="Picture 2" descr="https://encrypted-tbn1.gstatic.com/images?q=tbn:ANd9GcQ3K7F46rUyLbjbTmcovGafCV-I15XMXAkuR3eumZmHhrATOjZcX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2678784"/>
            <a:ext cx="2017922" cy="15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SRytrg5KdDVsmdbXdn5x2hZG_rIKHgUY54RX0SDvWNB6aKbTQp9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4428165"/>
            <a:ext cx="2154448" cy="14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682" y="2976454"/>
            <a:ext cx="2677517" cy="18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5. Personal Learning Environments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1690688"/>
            <a:ext cx="7358062" cy="48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88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435" y="983244"/>
            <a:ext cx="8382000" cy="653163"/>
          </a:xfrm>
        </p:spPr>
        <p:txBody>
          <a:bodyPr>
            <a:no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The design is based on putting the learner at the centre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7339" y="5398222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 </a:t>
            </a:r>
          </a:p>
          <a:p>
            <a:r>
              <a:rPr lang="en-CA" dirty="0">
                <a:hlinkClick r:id="rId3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4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38528"/>
            <a:ext cx="4731385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938529"/>
            <a:ext cx="4191000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Student’s Perspective</a:t>
            </a:r>
          </a:p>
        </p:txBody>
      </p:sp>
      <p:sp>
        <p:nvSpPr>
          <p:cNvPr id="4" name="Smiley Face 3"/>
          <p:cNvSpPr/>
          <p:nvPr/>
        </p:nvSpPr>
        <p:spPr>
          <a:xfrm>
            <a:off x="5787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16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4301490" y="27515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301490" y="41231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5070440" y="1797985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5273040" y="47327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842216" y="4625969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7201194" y="313904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455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73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16066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58890" y="3818312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21469" y="3894512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8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815840" y="3009472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87640" y="3397000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559040" y="1989512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273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93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729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15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729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81" y="4990671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4199311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1075112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0" y="571500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  <p:pic>
        <p:nvPicPr>
          <p:cNvPr id="33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2736163" y="2257605"/>
            <a:ext cx="929062" cy="691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5516" y="4349417"/>
            <a:ext cx="791510" cy="16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920321"/>
            <a:ext cx="1004135" cy="7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1375" y="4724401"/>
            <a:ext cx="948462" cy="8577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9631" y="1530373"/>
            <a:ext cx="854001" cy="808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06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61" y="1643527"/>
            <a:ext cx="3724275" cy="4543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1643527"/>
            <a:ext cx="4933950" cy="3233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The Personal Learning Record – data owned by the individual, shared only with permissions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3902" y="6186952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http://halfanhour.blogspot.de/2014/12/eportfolios-and-badges-workshop-oeb14.html</a:t>
            </a:r>
            <a:r>
              <a:rPr lang="en-CA" sz="1400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</a:p>
        </p:txBody>
      </p:sp>
    </p:spTree>
    <p:extLst>
      <p:ext uri="{BB962C8B-B14F-4D97-AF65-F5344CB8AC3E}">
        <p14:creationId xmlns:p14="http://schemas.microsoft.com/office/powerpoint/2010/main" val="27638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</a:t>
            </a:r>
            <a:r>
              <a:rPr lang="en-CA" dirty="0"/>
              <a:t>L</a:t>
            </a:r>
            <a:r>
              <a:rPr lang="en-CA" dirty="0" smtClean="0"/>
              <a:t>earning Record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4787900" y="4533900"/>
            <a:ext cx="30099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664878" y="3549651"/>
            <a:ext cx="156210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5930900" y="2540000"/>
            <a:ext cx="361950" cy="199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228156" y="4268003"/>
            <a:ext cx="353745" cy="430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3878" y="2905341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00000"/>
                </a:solidFill>
              </a:rPr>
              <a:t>Activity Record - LRS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7500" y="1816101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Portfolio, artifacts and evidence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8800" y="2698056"/>
            <a:ext cx="317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Badges, certificates, credentials, competencies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81900" y="1491786"/>
            <a:ext cx="1333500" cy="46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9400" y="1168620"/>
            <a:ext cx="14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OERs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5798478" y="4896535"/>
            <a:ext cx="178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PLR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8918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1" y="2751000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2827" y="4862173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we call it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6120" y="2492897"/>
            <a:ext cx="501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00049" y="546626"/>
            <a:ext cx="10887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126" y="208738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Plearn</a:t>
            </a:r>
            <a:r>
              <a:rPr lang="en-CA" dirty="0" smtClean="0"/>
              <a:t> – Importance of the Graph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690690"/>
            <a:ext cx="6819900" cy="4251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606891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http://www.slideshare.net/Downes/after-moodle</a:t>
            </a:r>
            <a:endParaRPr lang="en-CA" sz="1400" dirty="0"/>
          </a:p>
          <a:p>
            <a:r>
              <a:rPr lang="en-CA" sz="1400" dirty="0">
                <a:hlinkClick r:id="rId4"/>
              </a:rPr>
              <a:t>http://www.slideshare.net/Ritakop/kopfourniercanadianinstitutedistanceeducationresearchple</a:t>
            </a:r>
            <a:r>
              <a:rPr lang="en-CA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9090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4813300" y="2827313"/>
            <a:ext cx="1689100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8172452" y="1832113"/>
            <a:ext cx="2238375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854598" y="1758951"/>
            <a:ext cx="2051447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4673997" y="1690689"/>
            <a:ext cx="1714500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Graph Aggregation and Storage</a:t>
            </a:r>
            <a:endParaRPr lang="en-CA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3352800" y="2476500"/>
            <a:ext cx="1435100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454400" y="3340100"/>
            <a:ext cx="12700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352800" y="3911600"/>
            <a:ext cx="134620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352800" y="4229100"/>
            <a:ext cx="1435100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352800" y="4508500"/>
            <a:ext cx="1435100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52800" y="5422900"/>
            <a:ext cx="134620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6502400" y="2324100"/>
            <a:ext cx="1435100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6540500" y="3708400"/>
            <a:ext cx="1231900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6502400" y="3048000"/>
            <a:ext cx="1435100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540500" y="4102100"/>
            <a:ext cx="139700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6540500" y="4419600"/>
            <a:ext cx="139700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2150" y="2144286"/>
            <a:ext cx="21272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26025" y="3249881"/>
            <a:ext cx="130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77225" y="1837472"/>
            <a:ext cx="198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76900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8556" y="5972097"/>
            <a:ext cx="15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</a:p>
        </p:txBody>
      </p:sp>
      <p:sp>
        <p:nvSpPr>
          <p:cNvPr id="36" name="Arc 35"/>
          <p:cNvSpPr/>
          <p:nvPr/>
        </p:nvSpPr>
        <p:spPr>
          <a:xfrm>
            <a:off x="6540501" y="4699001"/>
            <a:ext cx="276225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6838948" y="4673314"/>
            <a:ext cx="1225552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7451724" y="6400226"/>
            <a:ext cx="612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6540500" y="4699000"/>
            <a:ext cx="13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00" y="62377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67800" y="5930901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15706" y="1800363"/>
            <a:ext cx="197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49900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00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Reasonable Doubts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3818" y="1825625"/>
            <a:ext cx="38329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>
                <a:latin typeface="+mj-lt"/>
              </a:rPr>
              <a:t>The crisis can't be wished away, nor can the basic lack of reproducibility be whitewashed.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49" y="1803129"/>
            <a:ext cx="6421481" cy="43738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53818" y="5530632"/>
            <a:ext cx="316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http://fivethirtyeight.com/features/science-isnt-broken/#</a:t>
            </a:r>
            <a:r>
              <a:rPr lang="en-CA" dirty="0" smtClean="0">
                <a:hlinkClick r:id="rId3"/>
              </a:rPr>
              <a:t>part2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7853818" y="5026363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www.downes.ca/post/65131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5188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Future </a:t>
            </a:r>
            <a:r>
              <a:rPr lang="en-CA" sz="4000" dirty="0"/>
              <a:t>Projects…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1600201"/>
            <a:ext cx="7515225" cy="4457699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+mj-lt"/>
              </a:rPr>
              <a:t>OERs, Repositories, Marketplaces</a:t>
            </a:r>
          </a:p>
          <a:p>
            <a:r>
              <a:rPr lang="en-CA" sz="3200" dirty="0" smtClean="0">
                <a:latin typeface="+mj-lt"/>
              </a:rPr>
              <a:t>Badges</a:t>
            </a:r>
            <a:r>
              <a:rPr lang="en-CA" sz="3200" dirty="0">
                <a:latin typeface="+mj-lt"/>
              </a:rPr>
              <a:t>, Credentials, Recognition</a:t>
            </a:r>
          </a:p>
          <a:p>
            <a:r>
              <a:rPr lang="en-CA" sz="3200" dirty="0" smtClean="0">
                <a:latin typeface="+mj-lt"/>
              </a:rPr>
              <a:t>Simulations </a:t>
            </a:r>
            <a:r>
              <a:rPr lang="en-CA" sz="3200" dirty="0">
                <a:latin typeface="+mj-lt"/>
              </a:rPr>
              <a:t>&amp; Workplace Support</a:t>
            </a:r>
          </a:p>
          <a:p>
            <a:r>
              <a:rPr lang="en-CA" sz="3200" dirty="0" smtClean="0">
                <a:latin typeface="+mj-lt"/>
              </a:rPr>
              <a:t>Matching </a:t>
            </a:r>
            <a:r>
              <a:rPr lang="en-CA" sz="3200" dirty="0">
                <a:latin typeface="+mj-lt"/>
              </a:rPr>
              <a:t>People to </a:t>
            </a:r>
            <a:r>
              <a:rPr lang="en-CA" sz="3200" dirty="0" smtClean="0">
                <a:latin typeface="+mj-lt"/>
              </a:rPr>
              <a:t>Opportunities</a:t>
            </a:r>
            <a:endParaRPr lang="en-CA" sz="3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96" y="1400175"/>
            <a:ext cx="2800207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991100"/>
            <a:ext cx="7886700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 smtClean="0">
                <a:latin typeface="+mj-lt"/>
              </a:rPr>
              <a:t>http://www.downes.ca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1" y="2054268"/>
            <a:ext cx="4101865" cy="2630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450" y="2092112"/>
            <a:ext cx="4886339" cy="25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663"/>
            <a:ext cx="11353800" cy="4351338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+mj-lt"/>
              </a:rPr>
              <a:t>“research should move beyond a narrow focus on the ‘know–do gap’ to cover a richer agenda…”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situation-specific</a:t>
            </a:r>
            <a:r>
              <a:rPr lang="en-CA" sz="4000" dirty="0" smtClean="0">
                <a:latin typeface="+mj-lt"/>
              </a:rPr>
              <a:t> practical wisdom (</a:t>
            </a:r>
            <a:r>
              <a:rPr lang="en-CA" sz="4000" dirty="0" err="1" smtClean="0">
                <a:latin typeface="+mj-lt"/>
              </a:rPr>
              <a:t>phronesis</a:t>
            </a:r>
            <a:r>
              <a:rPr lang="en-CA" sz="4000" dirty="0" smtClean="0">
                <a:latin typeface="+mj-lt"/>
              </a:rPr>
              <a:t>)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tacit</a:t>
            </a:r>
            <a:r>
              <a:rPr lang="en-CA" sz="4000" dirty="0" smtClean="0">
                <a:latin typeface="+mj-lt"/>
              </a:rPr>
              <a:t> knowledge shared among practitioners (‘</a:t>
            </a:r>
            <a:r>
              <a:rPr lang="en-CA" sz="4000" dirty="0" err="1" smtClean="0">
                <a:latin typeface="+mj-lt"/>
              </a:rPr>
              <a:t>mindlines</a:t>
            </a:r>
            <a:r>
              <a:rPr lang="en-CA" sz="4000" dirty="0" smtClean="0">
                <a:latin typeface="+mj-lt"/>
              </a:rPr>
              <a:t>’)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complex </a:t>
            </a:r>
            <a:r>
              <a:rPr lang="en-CA" sz="4000" dirty="0" smtClean="0">
                <a:latin typeface="+mj-lt"/>
              </a:rPr>
              <a:t>links between power and knowledge; and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dirty="0" smtClean="0">
                <a:latin typeface="+mj-lt"/>
              </a:rPr>
              <a:t>macro-level knowledge </a:t>
            </a:r>
            <a:r>
              <a:rPr lang="en-CA" sz="4000" b="1" dirty="0" smtClean="0">
                <a:latin typeface="+mj-lt"/>
              </a:rPr>
              <a:t>partnerships</a:t>
            </a:r>
            <a:endParaRPr lang="en-CA" sz="40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340" y="6039362"/>
            <a:ext cx="720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 smtClean="0"/>
              <a:t>Greenhalgh</a:t>
            </a:r>
            <a:r>
              <a:rPr lang="en-CA" dirty="0" smtClean="0"/>
              <a:t> and </a:t>
            </a:r>
            <a:r>
              <a:rPr lang="en-CA" dirty="0" err="1" smtClean="0"/>
              <a:t>Weiringa</a:t>
            </a:r>
            <a:r>
              <a:rPr lang="en-CA" dirty="0" smtClean="0"/>
              <a:t>, </a:t>
            </a:r>
            <a:r>
              <a:rPr lang="en-CA" dirty="0" smtClean="0">
                <a:hlinkClick r:id="rId2"/>
              </a:rPr>
              <a:t>http://jrs.sagepub.com/content/104/12/501.full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81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Exploring, not Following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671" y="1690688"/>
            <a:ext cx="6067098" cy="4024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75" y="1841000"/>
            <a:ext cx="4849725" cy="4591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778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Hackathon</a:t>
            </a:r>
            <a:r>
              <a:rPr lang="en-CA" dirty="0" smtClean="0"/>
              <a:t>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Embedded image perma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3" y="1825625"/>
            <a:ext cx="5368207" cy="30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COO45UzWwAAbu1P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93" y="2074862"/>
            <a:ext cx="4731620" cy="35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8443" y="5807631"/>
            <a:ext cx="3329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www.hackathon.io/events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9490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EduCamp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279" y="1800572"/>
            <a:ext cx="10515600" cy="4351338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026" name="Picture 2" descr="http://1.bp.blogspot.com/_PfUdSffa0kg/SuzT2pksyHI/AAAAAAAAAsE/kLqQQlitoJY/s400/PA13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64" y="1690687"/>
            <a:ext cx="5595393" cy="41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4044" y="602216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>
                <a:hlinkClick r:id="rId3"/>
              </a:rPr>
              <a:t>http://</a:t>
            </a:r>
            <a:r>
              <a:rPr lang="en-CA" sz="1400" dirty="0" smtClean="0">
                <a:hlinkClick r:id="rId3"/>
              </a:rPr>
              <a:t>pertinenciaeducativa09.blogspot.ca/2009/10/educamp-colombia-aprendizaje-en-un.html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pic>
        <p:nvPicPr>
          <p:cNvPr id="1028" name="Picture 4" descr="http://farm4.static.flickr.com/3268/3106848811_34cff927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17901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3257" y="4750887"/>
            <a:ext cx="4639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5"/>
              </a:rPr>
              <a:t>http://www.flickriver.com/photos/qadmon/3106848811</a:t>
            </a:r>
            <a:r>
              <a:rPr lang="en-CA" sz="1400" dirty="0" smtClean="0">
                <a:hlinkClick r:id="rId5"/>
              </a:rPr>
              <a:t>/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sp>
        <p:nvSpPr>
          <p:cNvPr id="6" name="Rectangle 5"/>
          <p:cNvSpPr/>
          <p:nvPr/>
        </p:nvSpPr>
        <p:spPr>
          <a:xfrm>
            <a:off x="7240044" y="5505579"/>
            <a:ext cx="4333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6"/>
              </a:rPr>
              <a:t>http://</a:t>
            </a:r>
            <a:r>
              <a:rPr lang="en-CA" dirty="0" smtClean="0">
                <a:hlinkClick r:id="rId6"/>
              </a:rPr>
              <a:t>www.irrodl.org/index.php/irrodl/article/view/884/1677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338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19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867</Words>
  <Application>Microsoft Office PowerPoint</Application>
  <PresentationFormat>Widescreen</PresentationFormat>
  <Paragraphs>241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From Individual to Community:  The Learning Is in the Doing</vt:lpstr>
      <vt:lpstr>1. Learning is Personal</vt:lpstr>
      <vt:lpstr>Knowledge Translation</vt:lpstr>
      <vt:lpstr>Reasonable Doubts</vt:lpstr>
      <vt:lpstr>Criticisms…</vt:lpstr>
      <vt:lpstr>Exploring, not Following</vt:lpstr>
      <vt:lpstr>The Hackathon…</vt:lpstr>
      <vt:lpstr>The EduCamp</vt:lpstr>
      <vt:lpstr>2. 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Personal vs. Personalized</vt:lpstr>
      <vt:lpstr>3. Learning Through Practice</vt:lpstr>
      <vt:lpstr>Medical Simulations</vt:lpstr>
      <vt:lpstr>Flight Simulators</vt:lpstr>
      <vt:lpstr>MINT - Mobile INteractive Trainer</vt:lpstr>
      <vt:lpstr>NeuroTouch Simulator</vt:lpstr>
      <vt:lpstr>Sim-Welding</vt:lpstr>
      <vt:lpstr>Auscultation</vt:lpstr>
      <vt:lpstr>Personal Learning – The Concept</vt:lpstr>
      <vt:lpstr>Combining Experiences</vt:lpstr>
      <vt:lpstr>4. Learning Communities - the cMOOC</vt:lpstr>
      <vt:lpstr>MOOC Design</vt:lpstr>
      <vt:lpstr>gRSShopper</vt:lpstr>
      <vt:lpstr>How to Learn in a cMOOC</vt:lpstr>
      <vt:lpstr>How to Create a Learning</vt:lpstr>
      <vt:lpstr>How to Evaluate Learning</vt:lpstr>
      <vt:lpstr>xLearning vs cLearning</vt:lpstr>
      <vt:lpstr>5. Personal Learning Environments</vt:lpstr>
      <vt:lpstr>The design is based on putting the learner at the centre</vt:lpstr>
      <vt:lpstr>The Student’s Perspective</vt:lpstr>
      <vt:lpstr>Personal Learning Record</vt:lpstr>
      <vt:lpstr>Personal Learning Record</vt:lpstr>
      <vt:lpstr>PowerPoint Presentation</vt:lpstr>
      <vt:lpstr>PowerPoint Presentation</vt:lpstr>
      <vt:lpstr>Plearn – Importance of the Graph</vt:lpstr>
      <vt:lpstr>Graph Aggregation and Storage</vt:lpstr>
      <vt:lpstr>Future Projects…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Learning in the Workplace</dc:title>
  <dc:creator>Stephen Downes</dc:creator>
  <cp:lastModifiedBy>Stephen Downes</cp:lastModifiedBy>
  <cp:revision>33</cp:revision>
  <dcterms:created xsi:type="dcterms:W3CDTF">2015-09-06T17:27:05Z</dcterms:created>
  <dcterms:modified xsi:type="dcterms:W3CDTF">2016-03-19T19:18:59Z</dcterms:modified>
</cp:coreProperties>
</file>