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67" r:id="rId21"/>
    <p:sldId id="278" r:id="rId22"/>
    <p:sldId id="281" r:id="rId23"/>
    <p:sldId id="280" r:id="rId24"/>
    <p:sldId id="279" r:id="rId25"/>
    <p:sldId id="282" r:id="rId26"/>
    <p:sldId id="283" r:id="rId27"/>
    <p:sldId id="284" r:id="rId28"/>
    <p:sldId id="286" r:id="rId29"/>
    <p:sldId id="285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45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5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6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4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5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62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86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3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48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0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2F5C-BBEC-44BD-A0C9-D5ACD5C55FF6}" type="datetimeFigureOut">
              <a:rPr lang="en-CA" smtClean="0"/>
              <a:t>2016-06-02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F122-EA7A-4DB2-B351-FDD140981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1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phys/journal/v11/n10/fig_tab/nphys3413_F1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oenig-solutions.com/road-map-microsoft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global.org/learningdesign/index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chrisalexander.com/lamslearningdesign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van.physiology.org/content/36/4/32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linguo.com/en/objectives-levels-russian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edonthebellcurve.wordpress.com/2012/06/07/assessment-norms-percentiles-stanines-grade-equivalents-etc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enportdesign.com/blog/make-your-courses-bloom-with-blooms-taxonom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pdf/10.1080/1468136040020020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J98-txTB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phicalliance.com/Knowledge%20Environment.php" TargetMode="Externa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mudm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urak-arikan.com/growth-of-a-twitter-graph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squares.com/2015/05/22/essentials-of-the-scientific-method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ediasaints.rch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.pcmag.com/slack/74054/feature/5-web-tools-to-help-you-stop-emailing-start-collaboratin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isamarieblaschke/selfdetermined-learning-creating-personal-learning-environments-for-lifelong-learni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e.ac.uk/departments/education/distance-learning/mscli/images/copy_of_MScLIDL_structure1.png/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Instructional_desig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4/12/01/can-you-do-experiential-learning-online-assessing-design-models-for-experiential-learni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geog030/node/43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161/6666279499_9b416f66a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6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6581" y="-980488"/>
            <a:ext cx="5263017" cy="2859391"/>
          </a:xfrm>
        </p:spPr>
        <p:txBody>
          <a:bodyPr>
            <a:normAutofit/>
          </a:bodyPr>
          <a:lstStyle/>
          <a:p>
            <a:pPr algn="r"/>
            <a:r>
              <a:rPr lang="en-CA" sz="5400" dirty="0" smtClean="0"/>
              <a:t>The Final Frontier: Space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6421" y="4253391"/>
            <a:ext cx="2764076" cy="1655762"/>
          </a:xfrm>
        </p:spPr>
        <p:txBody>
          <a:bodyPr/>
          <a:lstStyle/>
          <a:p>
            <a:pPr algn="r"/>
            <a:r>
              <a:rPr lang="en-CA" dirty="0" smtClean="0"/>
              <a:t>Stephen Downes</a:t>
            </a:r>
          </a:p>
          <a:p>
            <a:pPr algn="r"/>
            <a:r>
              <a:rPr lang="en-CA" dirty="0" smtClean="0"/>
              <a:t>SALTISE Montreal</a:t>
            </a:r>
          </a:p>
          <a:p>
            <a:pPr algn="r"/>
            <a:r>
              <a:rPr lang="en-CA" dirty="0" smtClean="0"/>
              <a:t>June 3, 2016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552" y="6175333"/>
            <a:ext cx="4160730" cy="6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vell-shop.de/out/pictures/master/product/1/04882_smr_ncc_enterprise_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119"/>
            <a:ext cx="9234850" cy="69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Even these people had a five year mission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explore what it means to have time as our dominant metaphor….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164"/>
            <a:ext cx="10515600" cy="4172799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261723" cy="4341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050810"/>
            <a:ext cx="998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Marie </a:t>
            </a:r>
            <a:r>
              <a:rPr lang="en-CA" dirty="0" err="1" smtClean="0"/>
              <a:t>Chupeau</a:t>
            </a:r>
            <a:r>
              <a:rPr lang="en-CA" dirty="0" smtClean="0"/>
              <a:t>, Olivier </a:t>
            </a:r>
            <a:r>
              <a:rPr lang="en-CA" dirty="0" err="1" smtClean="0"/>
              <a:t>Bénichou</a:t>
            </a:r>
            <a:r>
              <a:rPr lang="en-CA" dirty="0"/>
              <a:t> </a:t>
            </a:r>
            <a:r>
              <a:rPr lang="en-CA" dirty="0" smtClean="0"/>
              <a:t>&amp; </a:t>
            </a:r>
            <a:r>
              <a:rPr lang="en-CA" dirty="0" err="1" smtClean="0"/>
              <a:t>Raphaël</a:t>
            </a:r>
            <a:r>
              <a:rPr lang="en-CA" dirty="0" smtClean="0"/>
              <a:t> </a:t>
            </a:r>
            <a:r>
              <a:rPr lang="en-CA" dirty="0" err="1" smtClean="0"/>
              <a:t>Voituriez</a:t>
            </a:r>
            <a:r>
              <a:rPr lang="en-CA" dirty="0" smtClean="0"/>
              <a:t>, </a:t>
            </a:r>
            <a:r>
              <a:rPr lang="en-CA" dirty="0" smtClean="0"/>
              <a:t>Cover times of random searches. </a:t>
            </a:r>
            <a:r>
              <a:rPr lang="en-CA" dirty="0" smtClean="0">
                <a:hlinkClick r:id="rId3"/>
              </a:rPr>
              <a:t>http://www.nature.com/nphys/journal/v11/n10/fig_tab/nphys3413_F1.html</a:t>
            </a: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1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 or Road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38200" y="6032281"/>
            <a:ext cx="1077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Microsoft Certification Learning paths | ICT Curriculum Roadmap - Koenig-solutions.com - </a:t>
            </a:r>
            <a:r>
              <a:rPr lang="en-CA" dirty="0" smtClean="0">
                <a:hlinkClick r:id="rId2"/>
              </a:rPr>
              <a:t>http://www.koenig-solutions.com/road-map-microsoft.htm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432"/>
            <a:ext cx="9058275" cy="4448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20067" y="4703278"/>
            <a:ext cx="3116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i="1" dirty="0" err="1" smtClean="0">
                <a:solidFill>
                  <a:srgbClr val="FF0000"/>
                </a:solidFill>
              </a:rPr>
              <a:t>vs</a:t>
            </a:r>
            <a:r>
              <a:rPr lang="en-CA" sz="3600" dirty="0" smtClean="0">
                <a:solidFill>
                  <a:srgbClr val="FF0000"/>
                </a:solidFill>
              </a:rPr>
              <a:t> Field or Environment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articulate.com/images/blogs/rel/uploads/2009/05/typical-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6" y="-290601"/>
            <a:ext cx="10162261" cy="84121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721" y="125260"/>
            <a:ext cx="10515600" cy="1903955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Course 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356" y="1603332"/>
            <a:ext cx="10515600" cy="288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8095" y="5273458"/>
            <a:ext cx="10515600" cy="17807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721578" y="5674383"/>
            <a:ext cx="2582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err="1" smtClean="0">
                <a:solidFill>
                  <a:srgbClr val="FF0000"/>
                </a:solidFill>
              </a:rPr>
              <a:t>vs</a:t>
            </a:r>
            <a:r>
              <a:rPr lang="en-CA" sz="4000" dirty="0" smtClean="0">
                <a:solidFill>
                  <a:srgbClr val="FF0000"/>
                </a:solidFill>
              </a:rPr>
              <a:t> Mapping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4652" y="-290601"/>
            <a:ext cx="10515600" cy="1127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2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Sequence / Pre-requisites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037775" y="5617117"/>
            <a:ext cx="4007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err="1" smtClean="0">
                <a:solidFill>
                  <a:srgbClr val="FF0000"/>
                </a:solidFill>
              </a:rPr>
              <a:t>vs</a:t>
            </a:r>
            <a:r>
              <a:rPr lang="en-CA" sz="4000" dirty="0" smtClean="0">
                <a:solidFill>
                  <a:srgbClr val="FF0000"/>
                </a:solidFill>
              </a:rPr>
              <a:t> Core / </a:t>
            </a:r>
            <a:r>
              <a:rPr lang="en-CA" sz="4000" dirty="0" err="1" smtClean="0">
                <a:solidFill>
                  <a:srgbClr val="FF0000"/>
                </a:solidFill>
              </a:rPr>
              <a:t>Periphry</a:t>
            </a:r>
            <a:r>
              <a:rPr lang="en-CA" sz="4000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lamscommunity.org/seqs/svg/13290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40375"/>
            <a:ext cx="8072243" cy="41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211" y="6204178"/>
            <a:ext cx="9027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IMS Learning Design: </a:t>
            </a:r>
            <a:r>
              <a:rPr lang="en-CA" sz="1200" dirty="0" smtClean="0">
                <a:hlinkClick r:id="rId3"/>
              </a:rPr>
              <a:t>http://www.imsglobal.org/learningdesign/index.html</a:t>
            </a:r>
            <a:r>
              <a:rPr lang="en-CA" sz="1200" dirty="0" smtClean="0"/>
              <a:t>  </a:t>
            </a:r>
          </a:p>
          <a:p>
            <a:r>
              <a:rPr lang="en-CA" sz="1200" dirty="0" smtClean="0"/>
              <a:t>LAMS: https://www.lamsfoundation.org/  LAMS Image: </a:t>
            </a:r>
            <a:r>
              <a:rPr lang="en-CA" sz="1200" dirty="0" smtClean="0">
                <a:hlinkClick r:id="rId4"/>
              </a:rPr>
              <a:t>http://www.mychrisalexander.com/lamslearningdesigns.htm</a:t>
            </a:r>
            <a:r>
              <a:rPr lang="en-CA" sz="1200" dirty="0" smtClean="0"/>
              <a:t>  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5927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Movement / Coverage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1" y="1557353"/>
            <a:ext cx="7565329" cy="427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060" y="5983245"/>
            <a:ext cx="6990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1400" dirty="0" smtClean="0"/>
              <a:t>Douglas B. </a:t>
            </a:r>
            <a:r>
              <a:rPr lang="en-CA" sz="1400" dirty="0" err="1" smtClean="0"/>
              <a:t>Luckie</a:t>
            </a:r>
            <a:r>
              <a:rPr lang="en-CA" sz="1400" dirty="0" smtClean="0"/>
              <a:t>, et. al. Less </a:t>
            </a:r>
            <a:r>
              <a:rPr lang="en-CA" sz="1400" dirty="0"/>
              <a:t>teaching, more learning: 10-yr study supports increasing student learning through less coverage and more </a:t>
            </a:r>
            <a:r>
              <a:rPr lang="en-CA" sz="1400" dirty="0" smtClean="0"/>
              <a:t>inquiry. </a:t>
            </a:r>
            <a:r>
              <a:rPr lang="en-CA" sz="1400" dirty="0" smtClean="0">
                <a:hlinkClick r:id="rId3"/>
              </a:rPr>
              <a:t>http://advan.physiology.org/content/36/4/325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sp>
        <p:nvSpPr>
          <p:cNvPr id="6" name="Rectangle 5"/>
          <p:cNvSpPr/>
          <p:nvPr/>
        </p:nvSpPr>
        <p:spPr>
          <a:xfrm>
            <a:off x="8037775" y="5983245"/>
            <a:ext cx="3753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err="1" smtClean="0">
                <a:solidFill>
                  <a:srgbClr val="FF0000"/>
                </a:solidFill>
              </a:rPr>
              <a:t>vs</a:t>
            </a:r>
            <a:r>
              <a:rPr lang="en-CA" sz="3200" dirty="0" smtClean="0">
                <a:solidFill>
                  <a:srgbClr val="FF0000"/>
                </a:solidFill>
              </a:rPr>
              <a:t> Inquiry / Discovery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Thresholds / Levels</a:t>
            </a:r>
            <a:endParaRPr lang="en-CA" dirty="0"/>
          </a:p>
        </p:txBody>
      </p:sp>
      <p:pic>
        <p:nvPicPr>
          <p:cNvPr id="16386" name="Picture 2" descr="https://www.exlinguo.com/sites/default/files/pictures/course/levels-exlinguo-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8" y="1690688"/>
            <a:ext cx="9260189" cy="39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5797" y="590808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err="1" smtClean="0">
                <a:solidFill>
                  <a:srgbClr val="FF0000"/>
                </a:solidFill>
              </a:rPr>
              <a:t>vs</a:t>
            </a:r>
            <a:r>
              <a:rPr lang="en-CA" sz="3200" dirty="0" smtClean="0">
                <a:solidFill>
                  <a:srgbClr val="FF0000"/>
                </a:solidFill>
              </a:rPr>
              <a:t> Coverage / Construction 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998" y="6133650"/>
            <a:ext cx="4937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err="1" smtClean="0"/>
              <a:t>Exlinguo</a:t>
            </a:r>
            <a:r>
              <a:rPr lang="en-CA" sz="1400" dirty="0" smtClean="0"/>
              <a:t> </a:t>
            </a:r>
            <a:r>
              <a:rPr lang="en-CA" sz="1400" dirty="0" smtClean="0">
                <a:hlinkClick r:id="rId3"/>
              </a:rPr>
              <a:t>https://www.exlinguo.com/en/objectives-levels-russian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529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 / Ranking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2264"/>
            <a:ext cx="7909860" cy="4822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9794" y="4880955"/>
            <a:ext cx="2264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 smtClean="0">
                <a:solidFill>
                  <a:srgbClr val="FF0000"/>
                </a:solidFill>
              </a:rPr>
              <a:t>vs</a:t>
            </a:r>
            <a:r>
              <a:rPr lang="en-CA" sz="3200" dirty="0" smtClean="0">
                <a:solidFill>
                  <a:srgbClr val="FF0000"/>
                </a:solidFill>
              </a:rPr>
              <a:t> Clustering or grouping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450615"/>
            <a:ext cx="8734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hlinkClick r:id="rId3"/>
              </a:rPr>
              <a:t>https://specialedonthebellcurve.wordpress.com/2012/06/07/assessment-norms-percentiles-stanines-grade-equivalents-etc/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179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 or outcomes</a:t>
            </a:r>
            <a:endParaRPr lang="en-CA" dirty="0"/>
          </a:p>
        </p:txBody>
      </p:sp>
      <p:pic>
        <p:nvPicPr>
          <p:cNvPr id="17410" name="Picture 2" descr="http://www.davenportdesign.com/uploads/4/5/4/2/45429437/36783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1" y="1339959"/>
            <a:ext cx="7518893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5569" y="6362602"/>
            <a:ext cx="8500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Davenport design. </a:t>
            </a:r>
            <a:r>
              <a:rPr lang="en-CA" sz="1400" dirty="0" smtClean="0">
                <a:hlinkClick r:id="rId3"/>
              </a:rPr>
              <a:t>http://www.davenportdesign.com/blog/make-your-courses-bloom-with-blooms-taxonomy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sp>
        <p:nvSpPr>
          <p:cNvPr id="6" name="Rectangle 5"/>
          <p:cNvSpPr/>
          <p:nvPr/>
        </p:nvSpPr>
        <p:spPr>
          <a:xfrm>
            <a:off x="9089794" y="4795897"/>
            <a:ext cx="2860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 smtClean="0">
                <a:solidFill>
                  <a:srgbClr val="FF0000"/>
                </a:solidFill>
              </a:rPr>
              <a:t>vs</a:t>
            </a:r>
            <a:r>
              <a:rPr lang="en-CA" sz="3200" dirty="0" smtClean="0">
                <a:solidFill>
                  <a:srgbClr val="FF0000"/>
                </a:solidFill>
              </a:rPr>
              <a:t> Serendipity or emergence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Leading / Led</a:t>
            </a:r>
            <a:endParaRPr lang="en-CA" dirty="0"/>
          </a:p>
        </p:txBody>
      </p:sp>
      <p:pic>
        <p:nvPicPr>
          <p:cNvPr id="19458" name="Picture 2" descr="http://www.cea-ace.ca/sites/cea-ace.ca/files/imagecache/edcan_article_image_670x360/edcan-v53-n4-hildebr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21" y="1690688"/>
            <a:ext cx="8061499" cy="43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65992" y="5321990"/>
            <a:ext cx="235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 smtClean="0">
                <a:solidFill>
                  <a:srgbClr val="FF0000"/>
                </a:solidFill>
              </a:rPr>
              <a:t>vs</a:t>
            </a:r>
            <a:r>
              <a:rPr lang="en-CA" sz="3200" dirty="0" smtClean="0">
                <a:solidFill>
                  <a:srgbClr val="FF0000"/>
                </a:solidFill>
              </a:rPr>
              <a:t> Centered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59" y="228834"/>
            <a:ext cx="4560518" cy="2238793"/>
          </a:xfrm>
        </p:spPr>
        <p:txBody>
          <a:bodyPr>
            <a:normAutofit/>
          </a:bodyPr>
          <a:lstStyle/>
          <a:p>
            <a:r>
              <a:rPr lang="en-CA" dirty="0" smtClean="0"/>
              <a:t>In 1967 I attended Expo 67 in Montreal</a:t>
            </a:r>
            <a:endParaRPr lang="en-CA" dirty="0"/>
          </a:p>
        </p:txBody>
      </p:sp>
      <p:pic>
        <p:nvPicPr>
          <p:cNvPr id="2050" name="Picture 2" descr="http://www2.ville.montreal.qc.ca/archives/democratie/democratie_fr/media/images/contenu/expo/pieces/inspection/VM94-EX87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47" y="-1"/>
            <a:ext cx="4613753" cy="69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ylornoakes.com/wp-content/galleries/2011/11/6243222716_3a485156e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2573278"/>
            <a:ext cx="6795071" cy="40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62695"/>
              </p:ext>
            </p:extLst>
          </p:nvPr>
        </p:nvGraphicFramePr>
        <p:xfrm>
          <a:off x="934933" y="1429431"/>
          <a:ext cx="10635642" cy="39644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17821"/>
                <a:gridCol w="5317821"/>
              </a:tblGrid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Path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Field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Course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Curriculum (as in ‘</a:t>
                      </a:r>
                      <a:r>
                        <a:rPr lang="en-CA" sz="2400" dirty="0" smtClean="0">
                          <a:effectLst/>
                        </a:rPr>
                        <a:t>mapping’)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Sequence / </a:t>
                      </a:r>
                      <a:r>
                        <a:rPr lang="en-CA" sz="2400" dirty="0" err="1">
                          <a:effectLst/>
                        </a:rPr>
                        <a:t>Prequisite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Core / periphery / foundation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Movement / covered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Inquiry / Discovery </a:t>
                      </a:r>
                      <a:r>
                        <a:rPr lang="en-CA" sz="2400" dirty="0">
                          <a:effectLst/>
                        </a:rPr>
                        <a:t>/ Gaps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Threshold </a:t>
                      </a:r>
                      <a:r>
                        <a:rPr lang="en-CA" sz="2400" dirty="0">
                          <a:effectLst/>
                        </a:rPr>
                        <a:t>/ </a:t>
                      </a:r>
                      <a:r>
                        <a:rPr lang="en-CA" sz="2400" dirty="0" smtClean="0">
                          <a:effectLst/>
                        </a:rPr>
                        <a:t>Levels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Coverage /</a:t>
                      </a:r>
                      <a:r>
                        <a:rPr lang="en-CA" sz="2400" baseline="0" dirty="0" smtClean="0">
                          <a:effectLst/>
                        </a:rPr>
                        <a:t> </a:t>
                      </a:r>
                      <a:r>
                        <a:rPr lang="en-CA" sz="2400" dirty="0" smtClean="0">
                          <a:effectLst/>
                        </a:rPr>
                        <a:t>Construction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Positioning</a:t>
                      </a:r>
                      <a:r>
                        <a:rPr lang="en-CA" sz="2400" dirty="0">
                          <a:effectLst/>
                        </a:rPr>
                        <a:t> – first / last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Grouping</a:t>
                      </a:r>
                      <a:r>
                        <a:rPr lang="en-CA" sz="2400" dirty="0">
                          <a:effectLst/>
                        </a:rPr>
                        <a:t> / </a:t>
                      </a:r>
                      <a:r>
                        <a:rPr lang="en-CA" sz="2400" dirty="0" smtClean="0">
                          <a:effectLst/>
                        </a:rPr>
                        <a:t>Clustering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Objective / target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Serendipity / emergence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Leading / Led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Centred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834720"/>
            <a:ext cx="7167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Carrie </a:t>
            </a:r>
            <a:r>
              <a:rPr lang="en-CA" dirty="0" err="1" smtClean="0"/>
              <a:t>Paechter</a:t>
            </a:r>
            <a:r>
              <a:rPr lang="en-CA" dirty="0" smtClean="0"/>
              <a:t>, Metaphors of Space in Educational Theory and Practice  </a:t>
            </a:r>
            <a:r>
              <a:rPr lang="en-CA" dirty="0" smtClean="0">
                <a:hlinkClick r:id="rId2"/>
              </a:rPr>
              <a:t>http://www.tandfonline.com/doi/pdf/10.1080/14681360400200202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Technologies for a Learning Space</a:t>
            </a:r>
            <a:endParaRPr lang="en-CA" dirty="0"/>
          </a:p>
        </p:txBody>
      </p:sp>
      <p:pic>
        <p:nvPicPr>
          <p:cNvPr id="21508" name="Picture 4" descr="http://capeodd.com/wp-content/uploads/space-monke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40" y="1690688"/>
            <a:ext cx="71437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or Environment</a:t>
            </a:r>
            <a:endParaRPr lang="en-CA" dirty="0"/>
          </a:p>
        </p:txBody>
      </p:sp>
      <p:pic>
        <p:nvPicPr>
          <p:cNvPr id="23554" name="Picture 2" descr="https://i.ytimg.com/vi/PBJ98-txTB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0" y="1572951"/>
            <a:ext cx="5343351" cy="40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3443" y="5653743"/>
            <a:ext cx="4322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Visualization of simulation data in VR </a:t>
            </a:r>
            <a:r>
              <a:rPr lang="en-CA" sz="1400" dirty="0" smtClean="0"/>
              <a:t>environment </a:t>
            </a:r>
            <a:r>
              <a:rPr lang="en-CA" sz="1400" dirty="0" smtClean="0">
                <a:hlinkClick r:id="rId3"/>
              </a:rPr>
              <a:t>https://www.youtube.com/watch?v=PBJ98-txTBA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pic>
        <p:nvPicPr>
          <p:cNvPr id="23556" name="Picture 4" descr="http://www.sophicalliance.com/images/Knowledge%20Environ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22" y="1021654"/>
            <a:ext cx="5549030" cy="41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4054" y="5328029"/>
            <a:ext cx="493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 smtClean="0"/>
              <a:t>Sophic</a:t>
            </a:r>
            <a:r>
              <a:rPr lang="en-CA" sz="1400" dirty="0" smtClean="0"/>
              <a:t> Knowledge Environment. </a:t>
            </a:r>
            <a:r>
              <a:rPr lang="en-CA" sz="1400" dirty="0" smtClean="0">
                <a:hlinkClick r:id="rId5"/>
              </a:rPr>
              <a:t>http://www.sophicalliance.com/Knowledge%20Environment.php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18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Mapping</a:t>
            </a:r>
            <a:endParaRPr lang="en-CA" dirty="0"/>
          </a:p>
        </p:txBody>
      </p:sp>
      <p:pic>
        <p:nvPicPr>
          <p:cNvPr id="22530" name="Picture 2" descr="https://a.fsdn.com/con/app/proj/mudmap/screenshots/mudmap-1.4.4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4" y="1339958"/>
            <a:ext cx="8918531" cy="48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2950" y="5969605"/>
            <a:ext cx="9586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MUD Map, </a:t>
            </a:r>
            <a:r>
              <a:rPr lang="en-CA" sz="1400" dirty="0"/>
              <a:t>A tool to create and organize user side maps</a:t>
            </a:r>
          </a:p>
          <a:p>
            <a:r>
              <a:rPr lang="en-CA" sz="1400" dirty="0" smtClean="0"/>
              <a:t> </a:t>
            </a:r>
            <a:r>
              <a:rPr lang="en-CA" sz="1400" dirty="0" smtClean="0">
                <a:hlinkClick r:id="rId3"/>
              </a:rPr>
              <a:t>https://sourceforge.net/projects/mudmap/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15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Mapping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19816" cy="4351338"/>
          </a:xfrm>
        </p:spPr>
        <p:txBody>
          <a:bodyPr/>
          <a:lstStyle/>
          <a:p>
            <a:r>
              <a:rPr lang="en-CA" dirty="0" smtClean="0"/>
              <a:t>Concept maps</a:t>
            </a:r>
          </a:p>
          <a:p>
            <a:r>
              <a:rPr lang="en-CA" dirty="0" smtClean="0"/>
              <a:t>Graph Databases</a:t>
            </a:r>
            <a:endParaRPr lang="en-CA" dirty="0"/>
          </a:p>
        </p:txBody>
      </p:sp>
      <p:pic>
        <p:nvPicPr>
          <p:cNvPr id="20482" name="Picture 2" descr="http://www.trismegistos.com/magicalletterpage/ssarticles/hiraga/Imag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7" y="525768"/>
            <a:ext cx="4325655" cy="57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Core / Periphery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96" y="1499927"/>
            <a:ext cx="6825055" cy="45894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30013" y="1499927"/>
            <a:ext cx="3019816" cy="4351338"/>
          </a:xfrm>
        </p:spPr>
        <p:txBody>
          <a:bodyPr/>
          <a:lstStyle/>
          <a:p>
            <a:r>
              <a:rPr lang="en-CA" dirty="0" smtClean="0"/>
              <a:t>Social network formation / following</a:t>
            </a:r>
          </a:p>
          <a:p>
            <a:r>
              <a:rPr lang="en-CA" dirty="0" smtClean="0"/>
              <a:t>Network traversal tools</a:t>
            </a:r>
          </a:p>
          <a:p>
            <a:r>
              <a:rPr lang="en-CA" dirty="0" smtClean="0"/>
              <a:t>Graph analysis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627777" y="6275633"/>
            <a:ext cx="7874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err="1" smtClean="0"/>
              <a:t>Burak</a:t>
            </a:r>
            <a:r>
              <a:rPr lang="en-CA" sz="1600" dirty="0" smtClean="0"/>
              <a:t> </a:t>
            </a:r>
            <a:r>
              <a:rPr lang="en-CA" sz="1600" dirty="0" err="1" smtClean="0"/>
              <a:t>Arikan</a:t>
            </a:r>
            <a:r>
              <a:rPr lang="en-CA" sz="1600" dirty="0" smtClean="0"/>
              <a:t>, Growth of a Twitter Graph </a:t>
            </a:r>
            <a:r>
              <a:rPr lang="en-CA" sz="1600" dirty="0" smtClean="0">
                <a:hlinkClick r:id="rId3"/>
              </a:rPr>
              <a:t>http://burak-arikan.com/growth-of-a-twitter-graph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2832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entralsquares.com/wp-content/uploads/2015/05/Scientific_Metho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1" y="1027906"/>
            <a:ext cx="7690982" cy="57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Inquiry / Discovery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208539" y="6330626"/>
            <a:ext cx="4983461" cy="4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Sandra de </a:t>
            </a:r>
            <a:r>
              <a:rPr lang="en-CA" sz="1200" dirty="0" err="1" smtClean="0"/>
              <a:t>Blécourt</a:t>
            </a:r>
            <a:r>
              <a:rPr lang="en-CA" sz="1200" dirty="0" smtClean="0"/>
              <a:t>, Essentials of the Scientific Method, </a:t>
            </a:r>
            <a:r>
              <a:rPr lang="en-CA" sz="1200" dirty="0" smtClean="0">
                <a:hlinkClick r:id="rId3"/>
              </a:rPr>
              <a:t>http://centralsquares.com/2015/05/22/essentials-of-the-scientific-method/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24580" name="Picture 4" descr="http://cseweb.ucsd.edu/~fezhang/CSE237D/sensor_overview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04" y="1027906"/>
            <a:ext cx="3928510" cy="17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www.prokons.com/en/prediction-markets/ueberblick/prognose-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04" y="5065377"/>
            <a:ext cx="2965506" cy="10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87" y="5687570"/>
            <a:ext cx="2110608" cy="11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Coverage / Construction </a:t>
            </a:r>
            <a:endParaRPr lang="en-CA" dirty="0"/>
          </a:p>
        </p:txBody>
      </p:sp>
      <p:pic>
        <p:nvPicPr>
          <p:cNvPr id="26628" name="Picture 4" descr="https://lh3.ggpht.com/eCGcM1TlE0_8u2buiQpNbnMk_UUq71tWNOoFLmkWJxMTjGu1ktSKWnZg3rJjszvOc4XC=h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4" y="1493971"/>
            <a:ext cx="8080375" cy="47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0406" y="6027003"/>
            <a:ext cx="8551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b="0" i="0" dirty="0" smtClean="0">
                <a:solidFill>
                  <a:srgbClr val="212121"/>
                </a:solidFill>
                <a:effectLst/>
                <a:latin typeface="Roboto"/>
              </a:rPr>
              <a:t>Create Explore Learn at RCH </a:t>
            </a:r>
            <a:r>
              <a:rPr lang="en-CA" sz="1600" b="0" i="0" dirty="0" smtClean="0">
                <a:solidFill>
                  <a:srgbClr val="212121"/>
                </a:solidFill>
                <a:effectLst/>
                <a:latin typeface="Roboto"/>
                <a:hlinkClick r:id="rId3"/>
              </a:rPr>
              <a:t>https://play.google.com/store/apps/details?id=com.mediasaints.rch</a:t>
            </a:r>
            <a:r>
              <a:rPr lang="en-CA" sz="1600" b="0" i="0" dirty="0" smtClean="0">
                <a:solidFill>
                  <a:srgbClr val="212121"/>
                </a:solidFill>
                <a:effectLst/>
                <a:latin typeface="Roboto"/>
              </a:rPr>
              <a:t> </a:t>
            </a:r>
            <a:endParaRPr lang="en-CA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06837" y="1499927"/>
            <a:ext cx="2142992" cy="4351338"/>
          </a:xfrm>
        </p:spPr>
        <p:txBody>
          <a:bodyPr/>
          <a:lstStyle/>
          <a:p>
            <a:r>
              <a:rPr lang="en-CA" dirty="0" smtClean="0"/>
              <a:t>Create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7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Clustering / Grouping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 descr="http://im.ziffdavisinternational.com/t/pcmag_uk/feature/5/5-web-tool/5-web-tools-to-help-you-stop-emailing-start-collab_6f28.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9" y="1477104"/>
            <a:ext cx="7841292" cy="43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7448" y="6119336"/>
            <a:ext cx="7348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Rob Marvin, 5 Web Tools to Help You Stop Emailing, Start Collaborating, </a:t>
            </a:r>
            <a:r>
              <a:rPr lang="en-CA" sz="1400" dirty="0" smtClean="0">
                <a:hlinkClick r:id="rId3"/>
              </a:rPr>
              <a:t>http://uk.pcmag.com/slack/74054/feature/5-web-tools-to-help-you-stop-emailing-start-collaborating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009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Serendipity / Emergence</a:t>
            </a:r>
            <a:endParaRPr lang="en-CA" dirty="0"/>
          </a:p>
        </p:txBody>
      </p:sp>
      <p:pic>
        <p:nvPicPr>
          <p:cNvPr id="28674" name="Picture 2" descr="http://smallbiztrends.com/wp-content/uploads/2015/08/online-marketing-tools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561012"/>
            <a:ext cx="6913983" cy="4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30013" y="1499927"/>
            <a:ext cx="3019816" cy="4351338"/>
          </a:xfrm>
        </p:spPr>
        <p:txBody>
          <a:bodyPr/>
          <a:lstStyle/>
          <a:p>
            <a:r>
              <a:rPr lang="en-CA" dirty="0" smtClean="0"/>
              <a:t>The Wisdom of Crowds</a:t>
            </a:r>
          </a:p>
          <a:p>
            <a:r>
              <a:rPr lang="en-CA" dirty="0" smtClean="0"/>
              <a:t>Business intelligence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1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 souvenir officiel Expo 67 (recomposé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1418857" cy="51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5327"/>
            <a:ext cx="10515600" cy="1325563"/>
          </a:xfrm>
        </p:spPr>
        <p:txBody>
          <a:bodyPr/>
          <a:lstStyle/>
          <a:p>
            <a:r>
              <a:rPr lang="en-CA" dirty="0" smtClean="0"/>
              <a:t>There were 60 Nations and 90 Pavilions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Centered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" y="1273262"/>
            <a:ext cx="8055429" cy="4729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7942" y="6334780"/>
            <a:ext cx="7807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Lisa Marie </a:t>
            </a:r>
            <a:r>
              <a:rPr lang="en-CA" sz="1400" dirty="0" err="1" smtClean="0"/>
              <a:t>Blaschke</a:t>
            </a:r>
            <a:r>
              <a:rPr lang="en-CA" sz="1400" dirty="0" smtClean="0"/>
              <a:t> </a:t>
            </a:r>
            <a:r>
              <a:rPr lang="en-CA" sz="1400" dirty="0" smtClean="0">
                <a:hlinkClick r:id="rId3"/>
              </a:rPr>
              <a:t>http://www.slideshare.net/lisamarieblaschke/selfdetermined-learning-creating-personal-learning-environments-for-lifelong-learning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303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489" y="4991102"/>
            <a:ext cx="5915025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9" y="769362"/>
            <a:ext cx="5459324" cy="3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710" y="594333"/>
            <a:ext cx="4038600" cy="180187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 remember the Ceylon Pavilion most of all</a:t>
            </a:r>
            <a:endParaRPr lang="en-CA" dirty="0"/>
          </a:p>
        </p:txBody>
      </p:sp>
      <p:pic>
        <p:nvPicPr>
          <p:cNvPr id="4098" name="Picture 2" descr="http://expo67.ncf.ca/ceylon_deb_murph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775"/>
            <a:ext cx="7315200" cy="49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816241" y="3194137"/>
            <a:ext cx="3732756" cy="1377863"/>
          </a:xfrm>
          <a:prstGeom prst="wedgeEllipseCallout">
            <a:avLst>
              <a:gd name="adj1" fmla="val -106068"/>
              <a:gd name="adj2" fmla="val 734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i="1" dirty="0" smtClean="0">
                <a:solidFill>
                  <a:srgbClr val="FF0000"/>
                </a:solidFill>
              </a:rPr>
              <a:t>Could be me!</a:t>
            </a:r>
            <a:endParaRPr lang="en-CA" i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41710" y="4780113"/>
            <a:ext cx="4038600" cy="180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I learned about tea plantations!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95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do it wrong?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montrealgazette.com/news/50objects/img/ex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2536"/>
            <a:ext cx="3066279" cy="46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xpo 67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8" name="Picture 8" descr="http://expo67.ncf.ca/passpo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56" y="1687957"/>
            <a:ext cx="6157543" cy="46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2.le.ac.uk/departments/education/distance-learning/mscli/images/copy_of_MScLIDL_stru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1813"/>
            <a:ext cx="9433142" cy="60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Would this have been better?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38201" y="6124246"/>
            <a:ext cx="10931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MSC Module Structure 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https://www2.le.ac.uk/departments/education/distance-learning/mscli/images/copy_of_MScLIDL_structure1.png/view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2705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The ‘process’ of learning – learning step-by-step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For example, Gagne’s nine events</a:t>
            </a:r>
          </a:p>
          <a:p>
            <a:pPr lvl="1"/>
            <a:r>
              <a:rPr lang="en-CA" sz="2000" dirty="0">
                <a:solidFill>
                  <a:srgbClr val="002060"/>
                </a:solidFill>
              </a:rPr>
              <a:t>Pre-requisites – “ learners acquire prerequisite skills before attempting superordinate’s ones”</a:t>
            </a:r>
          </a:p>
          <a:p>
            <a:pPr lvl="1"/>
            <a:endParaRPr lang="en-CA" sz="2000" dirty="0">
              <a:solidFill>
                <a:srgbClr val="002060"/>
              </a:solidFill>
            </a:endParaRPr>
          </a:p>
          <a:p>
            <a:endParaRPr lang="en-CA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7568" y="602128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Yes, </a:t>
            </a:r>
            <a:r>
              <a:rPr lang="en-CA" sz="1200" dirty="0" smtClean="0"/>
              <a:t>I’m </a:t>
            </a:r>
            <a:r>
              <a:rPr lang="en-CA" sz="1200" dirty="0"/>
              <a:t>citing Wikipedia:</a:t>
            </a:r>
          </a:p>
          <a:p>
            <a:r>
              <a:rPr lang="en-CA" sz="1200" dirty="0">
                <a:hlinkClick r:id="rId2"/>
              </a:rPr>
              <a:t>https://en.wikipedia.org/wiki/Instructional_design</a:t>
            </a:r>
            <a:r>
              <a:rPr lang="en-CA" sz="1600" dirty="0"/>
              <a:t> </a:t>
            </a:r>
            <a:endParaRPr lang="en-CA" sz="1600" dirty="0"/>
          </a:p>
        </p:txBody>
      </p:sp>
      <p:pic>
        <p:nvPicPr>
          <p:cNvPr id="4098" name="Picture 2" descr="Dick Car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64" y="2986742"/>
            <a:ext cx="8500047" cy="27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Would this?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2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this?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5907"/>
            <a:ext cx="8296275" cy="4467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1" y="6124246"/>
            <a:ext cx="10931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Maastricht seven-jump method for PBL </a:t>
            </a:r>
            <a:r>
              <a:rPr lang="en-CA" sz="1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turotials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(derived from </a:t>
            </a:r>
            <a:r>
              <a:rPr lang="en-CA" sz="1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Gijeselaers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1995). Via 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http://www.tonybates.ca/2014/12/01/can-you-do-experiential-learning-online-assessing-design-models-for-experiential-learning/</a:t>
            </a:r>
            <a:r>
              <a:rPr lang="en-CA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823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57186" cy="4006459"/>
          </a:xfrm>
        </p:spPr>
        <p:txBody>
          <a:bodyPr/>
          <a:lstStyle/>
          <a:p>
            <a:r>
              <a:rPr lang="en-CA" dirty="0" smtClean="0"/>
              <a:t>The dominant paradigm for learning today is </a:t>
            </a:r>
            <a:r>
              <a:rPr lang="en-CA" b="1" dirty="0" smtClean="0"/>
              <a:t>time</a:t>
            </a:r>
            <a:endParaRPr lang="en-CA" b="1" dirty="0"/>
          </a:p>
        </p:txBody>
      </p:sp>
      <p:pic>
        <p:nvPicPr>
          <p:cNvPr id="7170" name="Picture 2" descr="https://www.e-education.psu.edu/geog030/sites/www.e-education.psu.edu.geog030/files/CalendarSpring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05" y="576197"/>
            <a:ext cx="7935058" cy="48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0991" y="5949956"/>
            <a:ext cx="638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Penn State </a:t>
            </a:r>
            <a:r>
              <a:rPr lang="en-CA" dirty="0" smtClean="0">
                <a:hlinkClick r:id="rId3"/>
              </a:rPr>
              <a:t>https://www.e-education.psu.edu/geog030/node/431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9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507</Words>
  <Application>Microsoft Office PowerPoint</Application>
  <PresentationFormat>Widescreen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Roboto</vt:lpstr>
      <vt:lpstr>Times New Roman</vt:lpstr>
      <vt:lpstr>Office Theme</vt:lpstr>
      <vt:lpstr>The Final Frontier: Space</vt:lpstr>
      <vt:lpstr>In 1967 I attended Expo 67 in Montreal</vt:lpstr>
      <vt:lpstr>There were 60 Nations and 90 Pavilions</vt:lpstr>
      <vt:lpstr>I remember the Ceylon Pavilion most of all</vt:lpstr>
      <vt:lpstr>Did we do it wrong?</vt:lpstr>
      <vt:lpstr>Would this have been better?</vt:lpstr>
      <vt:lpstr>Would this?</vt:lpstr>
      <vt:lpstr>Would this?</vt:lpstr>
      <vt:lpstr>The dominant paradigm for learning today is time</vt:lpstr>
      <vt:lpstr>Even these people had a five year mission</vt:lpstr>
      <vt:lpstr>Let’s explore what it means to have time as our dominant metaphor….</vt:lpstr>
      <vt:lpstr>Path or Road</vt:lpstr>
      <vt:lpstr>Course </vt:lpstr>
      <vt:lpstr>Sequence / Pre-requisites</vt:lpstr>
      <vt:lpstr>Movement / Coverage</vt:lpstr>
      <vt:lpstr>Thresholds / Levels</vt:lpstr>
      <vt:lpstr>Position / Ranking</vt:lpstr>
      <vt:lpstr>Objectives or outcomes</vt:lpstr>
      <vt:lpstr>Leading / Led</vt:lpstr>
      <vt:lpstr>Summary</vt:lpstr>
      <vt:lpstr>Technologies for a Learning Space</vt:lpstr>
      <vt:lpstr>Field or Environment</vt:lpstr>
      <vt:lpstr>Mapping</vt:lpstr>
      <vt:lpstr>Mapping Tools</vt:lpstr>
      <vt:lpstr>Core / Periphery</vt:lpstr>
      <vt:lpstr>Inquiry / Discovery</vt:lpstr>
      <vt:lpstr>Coverage / Construction </vt:lpstr>
      <vt:lpstr>Clustering / Grouping</vt:lpstr>
      <vt:lpstr>Serendipity / Emergence</vt:lpstr>
      <vt:lpstr>Centered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Frontier: Space</dc:title>
  <dc:creator>Stephen Downes</dc:creator>
  <cp:lastModifiedBy>Stephen Downes</cp:lastModifiedBy>
  <cp:revision>23</cp:revision>
  <dcterms:created xsi:type="dcterms:W3CDTF">2016-06-02T20:40:21Z</dcterms:created>
  <dcterms:modified xsi:type="dcterms:W3CDTF">2016-06-03T14:34:22Z</dcterms:modified>
</cp:coreProperties>
</file>