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77" r:id="rId6"/>
    <p:sldId id="261" r:id="rId7"/>
    <p:sldId id="284" r:id="rId8"/>
    <p:sldId id="285" r:id="rId9"/>
    <p:sldId id="278" r:id="rId10"/>
    <p:sldId id="260" r:id="rId11"/>
    <p:sldId id="279" r:id="rId12"/>
    <p:sldId id="281" r:id="rId13"/>
    <p:sldId id="282" r:id="rId14"/>
    <p:sldId id="292" r:id="rId15"/>
    <p:sldId id="262" r:id="rId16"/>
    <p:sldId id="263" r:id="rId17"/>
    <p:sldId id="283" r:id="rId18"/>
    <p:sldId id="264" r:id="rId19"/>
    <p:sldId id="286" r:id="rId20"/>
    <p:sldId id="287" r:id="rId21"/>
    <p:sldId id="288" r:id="rId22"/>
    <p:sldId id="289" r:id="rId23"/>
    <p:sldId id="290" r:id="rId24"/>
    <p:sldId id="291" r:id="rId25"/>
    <p:sldId id="265" r:id="rId26"/>
    <p:sldId id="266" r:id="rId27"/>
    <p:sldId id="267" r:id="rId28"/>
    <p:sldId id="268" r:id="rId29"/>
    <p:sldId id="269" r:id="rId30"/>
    <p:sldId id="271" r:id="rId31"/>
    <p:sldId id="274" r:id="rId32"/>
    <p:sldId id="275" r:id="rId33"/>
    <p:sldId id="276" r:id="rId34"/>
    <p:sldId id="272" r:id="rId35"/>
    <p:sldId id="27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0" d="100"/>
          <a:sy n="80" d="100"/>
        </p:scale>
        <p:origin x="72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Downes" userId="f0dfc684359bc6c7" providerId="LiveId" clId="{D99C6CAC-78D0-45CD-B99A-D44AAC623A50}"/>
    <pc:docChg chg="addSld modSld">
      <pc:chgData name="Stephen Downes" userId="f0dfc684359bc6c7" providerId="LiveId" clId="{D99C6CAC-78D0-45CD-B99A-D44AAC623A50}" dt="2017-10-11T13:24:12.181" v="51" actId="14100"/>
      <pc:docMkLst>
        <pc:docMk/>
      </pc:docMkLst>
      <pc:sldChg chg="addSp modSp add">
        <pc:chgData name="Stephen Downes" userId="f0dfc684359bc6c7" providerId="LiveId" clId="{D99C6CAC-78D0-45CD-B99A-D44AAC623A50}" dt="2017-10-11T13:24:12.181" v="51" actId="14100"/>
        <pc:sldMkLst>
          <pc:docMk/>
          <pc:sldMk cId="1758278675" sldId="292"/>
        </pc:sldMkLst>
        <pc:spChg chg="mod">
          <ac:chgData name="Stephen Downes" userId="f0dfc684359bc6c7" providerId="LiveId" clId="{D99C6CAC-78D0-45CD-B99A-D44AAC623A50}" dt="2017-10-11T13:20:13.170" v="11" actId="20577"/>
          <ac:spMkLst>
            <pc:docMk/>
            <pc:sldMk cId="1758278675" sldId="292"/>
            <ac:spMk id="2" creationId="{C46EF0BD-F343-400F-954B-116EB3B72E08}"/>
          </ac:spMkLst>
        </pc:spChg>
        <pc:spChg chg="add mod">
          <ac:chgData name="Stephen Downes" userId="f0dfc684359bc6c7" providerId="LiveId" clId="{D99C6CAC-78D0-45CD-B99A-D44AAC623A50}" dt="2017-10-11T13:24:12.181" v="51" actId="14100"/>
          <ac:spMkLst>
            <pc:docMk/>
            <pc:sldMk cId="1758278675" sldId="292"/>
            <ac:spMk id="4" creationId="{3EEA696B-FAE4-4831-9100-71C7624DF790}"/>
          </ac:spMkLst>
        </pc:spChg>
        <pc:picChg chg="add mod">
          <ac:chgData name="Stephen Downes" userId="f0dfc684359bc6c7" providerId="LiveId" clId="{D99C6CAC-78D0-45CD-B99A-D44AAC623A50}" dt="2017-10-11T13:24:06.139" v="50" actId="1076"/>
          <ac:picMkLst>
            <pc:docMk/>
            <pc:sldMk cId="1758278675" sldId="292"/>
            <ac:picMk id="5" creationId="{AD3F1369-E24E-497B-A150-E4BA742104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369CA-E6A7-472E-9D2A-FAD4468BA33E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82E49-D0D1-41D0-8237-586609F2BB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499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standards.org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Predictive Analytics - </a:t>
            </a:r>
            <a:r>
              <a:rPr lang="en-CA" dirty="0" err="1"/>
              <a:t>eg</a:t>
            </a:r>
            <a:r>
              <a:rPr lang="en-CA" dirty="0"/>
              <a:t>. </a:t>
            </a:r>
            <a:r>
              <a:rPr lang="en-CA" dirty="0" err="1"/>
              <a:t>SmartKlass</a:t>
            </a:r>
            <a:r>
              <a:rPr lang="en-CA" baseline="0" dirty="0"/>
              <a:t> https://moodle.org/plugins/local_smart_klass </a:t>
            </a:r>
            <a:endParaRPr lang="en-CA" dirty="0"/>
          </a:p>
          <a:p>
            <a:r>
              <a:rPr lang="en-CA" dirty="0"/>
              <a:t>Recognition Tasks – </a:t>
            </a:r>
            <a:r>
              <a:rPr lang="en-CA" dirty="0" err="1"/>
              <a:t>eg</a:t>
            </a:r>
            <a:r>
              <a:rPr lang="en-CA" dirty="0"/>
              <a:t>. Learning Analytics enriched</a:t>
            </a:r>
            <a:r>
              <a:rPr lang="en-CA" baseline="0" dirty="0"/>
              <a:t> rubrics - https://docs.moodle.org/30/en/Learning_Analytics_Enriched_Rubrics</a:t>
            </a:r>
          </a:p>
          <a:p>
            <a:endParaRPr lang="en-CA" baseline="0" dirty="0"/>
          </a:p>
          <a:p>
            <a:r>
              <a:rPr lang="en-CA" baseline="0" dirty="0"/>
              <a:t>See also: http://www.vteducation.org/en/articles/learner-data/introduction-learning-analytics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82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- rules-based interactions – </a:t>
            </a:r>
            <a:r>
              <a:rPr lang="en-CA" dirty="0" err="1"/>
              <a:t>eg</a:t>
            </a:r>
            <a:r>
              <a:rPr lang="en-CA" dirty="0"/>
              <a:t>. Personalized Learning Designer (Blackboard / </a:t>
            </a:r>
            <a:r>
              <a:rPr lang="en-CA" dirty="0" err="1"/>
              <a:t>Moodlerooms</a:t>
            </a:r>
            <a:r>
              <a:rPr lang="en-CA" dirty="0"/>
              <a:t>) http://www.moodlerooms.com/3-rules-you-cant-live-without-the-personalized-learning-designer/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12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LTI </a:t>
            </a:r>
            <a:r>
              <a:rPr lang="en-CA" dirty="0" err="1"/>
              <a:t>Proivider</a:t>
            </a:r>
            <a:r>
              <a:rPr lang="en-CA" dirty="0"/>
              <a:t> plugin - https://moodle.org/plugins/local_ltiprovider</a:t>
            </a:r>
          </a:p>
          <a:p>
            <a:endParaRPr lang="en-CA" dirty="0"/>
          </a:p>
          <a:p>
            <a:pPr fontAlgn="base"/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LTI Provider 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application which provides features that other people want to and can connect to from their own LMS.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access to full courses or single activities.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 sign on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the navigation block of a course or activity for displaying information and links only regarding to your current course.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backs course or activity final grades to the LTI consumer tool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Modify the course or activity page for hiding the header, footer and left or right blocks</a:t>
            </a:r>
          </a:p>
          <a:p>
            <a:pPr fontAlgn="base"/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LTI Consumer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an application which can connect to the 3rd party Provider system to avail of the features it has.</a:t>
            </a:r>
          </a:p>
          <a:p>
            <a:r>
              <a:rPr lang="en-CA" dirty="0" err="1"/>
              <a:t>Eg</a:t>
            </a:r>
            <a:r>
              <a:rPr lang="en-CA" dirty="0"/>
              <a:t>. http://support.mediacore.com/customer/portal/articles/869178-configuring-a-lti-consumer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50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MoodleCoud</a:t>
            </a:r>
            <a:r>
              <a:rPr lang="en-CA" dirty="0"/>
              <a:t>  - https://moodle.com/cloud/ </a:t>
            </a:r>
          </a:p>
          <a:p>
            <a:r>
              <a:rPr lang="en-CA" dirty="0"/>
              <a:t>    (includes </a:t>
            </a:r>
            <a:r>
              <a:rPr lang="en-CA" dirty="0" err="1"/>
              <a:t>BigBlueButton</a:t>
            </a:r>
            <a:r>
              <a:rPr lang="en-CA" dirty="0"/>
              <a:t>)</a:t>
            </a:r>
          </a:p>
          <a:p>
            <a:r>
              <a:rPr lang="en-CA" dirty="0"/>
              <a:t>Cloud storage - https://docs.moodle.org/30/en/Working_with_files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6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Competency Framework added in Moodle 3.1 - https://docs.moodle.org/dev/index.php?title=Competency_Based_Education</a:t>
            </a:r>
          </a:p>
          <a:p>
            <a:r>
              <a:rPr lang="en-CA" dirty="0"/>
              <a:t>- Define competencies, learning plans, evidence of prior learning</a:t>
            </a:r>
          </a:p>
          <a:p>
            <a:endParaRPr lang="en-CA" dirty="0"/>
          </a:p>
          <a:p>
            <a:r>
              <a:rPr lang="en-CA" dirty="0" err="1"/>
              <a:t>Compentencies</a:t>
            </a:r>
            <a:r>
              <a:rPr lang="en-CA" dirty="0"/>
              <a:t> – </a:t>
            </a:r>
            <a:r>
              <a:rPr lang="en-CA" dirty="0" err="1"/>
              <a:t>eg</a:t>
            </a:r>
            <a:r>
              <a:rPr lang="en-CA" dirty="0"/>
              <a:t>. </a:t>
            </a:r>
            <a:r>
              <a:rPr lang="en-CA" dirty="0" err="1"/>
              <a:t>Compeencies</a:t>
            </a:r>
            <a:r>
              <a:rPr lang="en-CA" dirty="0"/>
              <a:t> </a:t>
            </a:r>
            <a:r>
              <a:rPr lang="en-CA" dirty="0" err="1"/>
              <a:t>Exabis</a:t>
            </a:r>
            <a:r>
              <a:rPr lang="en-CA" dirty="0"/>
              <a:t> - https://moodle.org/plugins/block_exacomp </a:t>
            </a: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goal of this module is to bring competencies that have been provided (generate them at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www.edustandards.org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into Moodle-courses. Competencies from a students' sight can be expressed as "I can”-statements (example: "I can use spreadsheet formulas to solve a mathematical problem”).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0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Image: http://www.tomsitpro.com/articles/docker-enterprise-hub-orchestration,1-2375.html </a:t>
            </a:r>
          </a:p>
          <a:p>
            <a:r>
              <a:rPr lang="en-CA" dirty="0"/>
              <a:t>https://www.youtube.com/watch?v=pgiFwriExYg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13598-85B5-8843-8D76-0BF190BDDBB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5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328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37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097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401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69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06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88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30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5987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29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AD921-564F-4B93-AC53-011B5B18B3D3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0844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AD921-564F-4B93-AC53-011B5B18B3D3}" type="datetimeFigureOut">
              <a:rPr lang="en-CA" smtClean="0"/>
              <a:t>2017-10-11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96399-7707-458C-9B15-088A48EE68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189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ortune.com/2014/05/27/a-tennis-racquet-that-isnt-just-strung-but-wired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downes.ca/search/blockchai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mlcentral.net/blog/doug-belshaw/peering-deep-future-educational-credentiali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coinmagazine.com/articles/ibm-deploys-blockchain-as-a-service-announces-initiatives-to-make-the-blockchain-ready-for-business-1455726071" TargetMode="External"/><Relationship Id="rId2" Type="http://schemas.openxmlformats.org/officeDocument/2006/relationships/hyperlink" Target="http://techcrunch.com/2016/02/22/sony-is-building-an-education-and-testing-platform-powered-by-the-blockchai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hackeducation.com/2016/02/25/blockchain-edu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agazine.backfeed.cc/dao-alive-now-let-evolution-begin/" TargetMode="External"/><Relationship Id="rId2" Type="http://schemas.openxmlformats.org/officeDocument/2006/relationships/hyperlink" Target="https://www.ethereum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newswire.com/news-releases/hyperledger-launches-first-free-massive-open-online-course-mooc-on-edxorg-300532968.html" TargetMode="External"/><Relationship Id="rId2" Type="http://schemas.openxmlformats.org/officeDocument/2006/relationships/hyperlink" Target="https://www.hyperledg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bc.ca/news/canada/car-tracking-devices-spark-privacy-concerns-1.1366687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badgeville.com/wiki/Gamification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downes.ca/search/oculu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naldclarkplanb.blogspot.ca/2014/11/oculus-rift-freezers-smilers-grippers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.law.harvard.edu/research/cooperation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jarche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msglobal.org/specs/ltiv1p0/implementation-guid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dlnet.gov/introducing-the-next-big-thing-cass/" TargetMode="Externa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://www.tomsitpro.com/articles/docker-enterprise-hub-orchestration,1-2375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1319157813000372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4.ncsu.edu/unity/lockers/users/f/felder/public/Columns/Active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presentation/98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eachonline.ca/tools-trends/exploring-future-education/2016-look-future-online-learning-part-1" TargetMode="External"/><Relationship Id="rId2" Type="http://schemas.openxmlformats.org/officeDocument/2006/relationships/hyperlink" Target="http://halfanhour.blogspot.com.tr/2016/03/the-2016-look-at-future-of-online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es.ca/presentation/9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cademy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en-us/um/people/cmbishop/prml/" TargetMode="External"/><Relationship Id="rId2" Type="http://schemas.openxmlformats.org/officeDocument/2006/relationships/hyperlink" Target="http://www.wtec.org/loyola/kb/c1_s1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quantifiedself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leinerperkins/2016-internet-trends-report?ref=http://www.kpcb.com/internet-trend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4624" y="496062"/>
            <a:ext cx="4025030" cy="1709928"/>
          </a:xfrm>
        </p:spPr>
        <p:txBody>
          <a:bodyPr>
            <a:normAutofit fontScale="90000"/>
          </a:bodyPr>
          <a:lstStyle/>
          <a:p>
            <a:pPr algn="l"/>
            <a:r>
              <a:rPr lang="en-CA" sz="4800" dirty="0"/>
              <a:t>New Trends in Online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624" y="3151100"/>
            <a:ext cx="2964546" cy="2746779"/>
          </a:xfrm>
        </p:spPr>
        <p:txBody>
          <a:bodyPr>
            <a:normAutofit/>
          </a:bodyPr>
          <a:lstStyle/>
          <a:p>
            <a:pPr algn="l"/>
            <a:r>
              <a:rPr lang="en-CA" dirty="0"/>
              <a:t>Stephen Downes</a:t>
            </a:r>
          </a:p>
          <a:p>
            <a:pPr algn="l"/>
            <a:r>
              <a:rPr lang="en-CA" dirty="0"/>
              <a:t>June 8, 2016</a:t>
            </a:r>
          </a:p>
          <a:p>
            <a:pPr algn="l"/>
            <a:r>
              <a:rPr lang="en-CA" dirty="0"/>
              <a:t>Atlantic Universities and Colleges Technology Conference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202" y="896302"/>
            <a:ext cx="3671888" cy="514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52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ortunedotcom.files.wordpress.com/2014/05/140525193150-babolat-play-pure-drive-tennis-racquet-620xa.jpg?quality=80&amp;w=550&amp;h=348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56" y="1950885"/>
            <a:ext cx="523875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Performance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4233797" cy="4351338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The future of learning isn’t the mobile phone</a:t>
            </a:r>
          </a:p>
          <a:p>
            <a:r>
              <a:rPr lang="en-CA" sz="3600" dirty="0">
                <a:latin typeface="+mj-lt"/>
              </a:rPr>
              <a:t>It’s in the </a:t>
            </a:r>
            <a:r>
              <a:rPr lang="en-CA" sz="3600" i="1" dirty="0">
                <a:latin typeface="+mj-lt"/>
              </a:rPr>
              <a:t>integrated</a:t>
            </a:r>
            <a:r>
              <a:rPr lang="en-CA" sz="3600" dirty="0">
                <a:latin typeface="+mj-lt"/>
              </a:rPr>
              <a:t> performance support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841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http://fortune.com/2014/05/27/a-tennis-racquet-that-isnt-just-strung-but-wired/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2809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3. Badges and </a:t>
            </a:r>
            <a:r>
              <a:rPr lang="en-CA" dirty="0" err="1"/>
              <a:t>Blockchain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900918" y="6303010"/>
            <a:ext cx="4391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solidFill>
                  <a:srgbClr val="A85038"/>
                </a:solidFill>
                <a:latin typeface="Ubuntu"/>
                <a:hlinkClick r:id="rId2"/>
              </a:rPr>
              <a:t>http://www.downes.ca/search/blockchain</a:t>
            </a:r>
            <a:r>
              <a:rPr lang="en-CA" dirty="0">
                <a:solidFill>
                  <a:srgbClr val="A85038"/>
                </a:solidFill>
                <a:latin typeface="Ubuntu"/>
              </a:rPr>
              <a:t> </a:t>
            </a:r>
            <a:endParaRPr lang="en-CA" dirty="0"/>
          </a:p>
        </p:txBody>
      </p:sp>
      <p:pic>
        <p:nvPicPr>
          <p:cNvPr id="1026" name="Picture 2" descr="files/images/750px-Cryptographic_Hash_Functio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96" y="1459230"/>
            <a:ext cx="5715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7715250" y="1777276"/>
            <a:ext cx="31775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rgbClr val="666666"/>
                </a:solidFill>
                <a:latin typeface="Ubuntu"/>
              </a:rPr>
              <a:t>Doug Belshaw:</a:t>
            </a:r>
          </a:p>
          <a:p>
            <a:endParaRPr lang="en-CA" sz="2400" dirty="0">
              <a:solidFill>
                <a:srgbClr val="666666"/>
              </a:solidFill>
              <a:latin typeface="Ubuntu"/>
            </a:endParaRPr>
          </a:p>
          <a:p>
            <a:r>
              <a:rPr lang="en-CA" sz="2400" dirty="0">
                <a:solidFill>
                  <a:srgbClr val="666666"/>
                </a:solidFill>
                <a:latin typeface="Ubuntu"/>
              </a:rPr>
              <a:t>"If we used the </a:t>
            </a:r>
            <a:r>
              <a:rPr lang="en-CA" sz="2400" dirty="0" err="1">
                <a:solidFill>
                  <a:srgbClr val="666666"/>
                </a:solidFill>
                <a:latin typeface="Ubuntu"/>
              </a:rPr>
              <a:t>blockchain</a:t>
            </a:r>
            <a:r>
              <a:rPr lang="en-CA" sz="2400" dirty="0">
                <a:solidFill>
                  <a:srgbClr val="666666"/>
                </a:solidFill>
                <a:latin typeface="Ubuntu"/>
              </a:rPr>
              <a:t> for Open Badges," he writes, "then we could prove beyond reasonable doubt that the person receiving badge Y is the same person who created evidence X.</a:t>
            </a:r>
            <a:endParaRPr lang="en-CA" sz="2400" dirty="0"/>
          </a:p>
        </p:txBody>
      </p:sp>
      <p:sp>
        <p:nvSpPr>
          <p:cNvPr id="9" name="Rectangle 8"/>
          <p:cNvSpPr/>
          <p:nvPr/>
        </p:nvSpPr>
        <p:spPr>
          <a:xfrm>
            <a:off x="1839384" y="56566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00" dirty="0">
                <a:hlinkClick r:id="rId4"/>
              </a:rPr>
              <a:t>http://dmlcentral.net/blog/doug-belshaw/peering-deep-future-educational-credentialing</a:t>
            </a:r>
            <a:r>
              <a:rPr lang="en-CA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189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Credentials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8696" y="1525816"/>
            <a:ext cx="40005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dirty="0">
                <a:hlinkClick r:id="rId2"/>
              </a:rPr>
              <a:t>Sony plans to launch</a:t>
            </a:r>
            <a:r>
              <a:rPr lang="en-CA" sz="3600" dirty="0"/>
              <a:t> a testing platform powered by </a:t>
            </a:r>
            <a:r>
              <a:rPr lang="en-CA" sz="3600" dirty="0" err="1"/>
              <a:t>blockchain</a:t>
            </a:r>
            <a:r>
              <a:rPr lang="en-CA" sz="3600" dirty="0"/>
              <a:t> and that IBM plans to offer '</a:t>
            </a:r>
            <a:r>
              <a:rPr lang="en-CA" sz="3600" dirty="0" err="1">
                <a:hlinkClick r:id="rId3"/>
              </a:rPr>
              <a:t>blockchain</a:t>
            </a:r>
            <a:r>
              <a:rPr lang="en-CA" sz="3600" dirty="0">
                <a:hlinkClick r:id="rId3"/>
              </a:rPr>
              <a:t>-as-a-service</a:t>
            </a:r>
            <a:r>
              <a:rPr lang="en-CA" sz="3600" dirty="0"/>
              <a:t>,'"</a:t>
            </a:r>
          </a:p>
        </p:txBody>
      </p:sp>
      <p:sp>
        <p:nvSpPr>
          <p:cNvPr id="9" name="Rectangle 8"/>
          <p:cNvSpPr/>
          <p:nvPr/>
        </p:nvSpPr>
        <p:spPr>
          <a:xfrm>
            <a:off x="1839384" y="565667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00" dirty="0">
                <a:hlinkClick r:id="rId4"/>
              </a:rPr>
              <a:t>Audrey Watters</a:t>
            </a:r>
          </a:p>
          <a:p>
            <a:r>
              <a:rPr lang="en-CA" sz="1400" dirty="0">
                <a:hlinkClick r:id="rId4"/>
              </a:rPr>
              <a:t>http://hackeducation.com/2016/02/25/blockchain-edu1</a:t>
            </a:r>
            <a:r>
              <a:rPr lang="en-CA" sz="1400" dirty="0"/>
              <a:t> </a:t>
            </a:r>
          </a:p>
        </p:txBody>
      </p:sp>
      <p:pic>
        <p:nvPicPr>
          <p:cNvPr id="2050" name="Picture 2" descr="The Badge and the Blockch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154" y="1634549"/>
            <a:ext cx="4797971" cy="402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533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The Dao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8696" y="1525816"/>
            <a:ext cx="78110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 err="1"/>
              <a:t>Ethereum</a:t>
            </a:r>
            <a:r>
              <a:rPr lang="en-CA" sz="2800" dirty="0"/>
              <a:t> is a decentralized platform that runs smart contracts </a:t>
            </a:r>
            <a:r>
              <a:rPr lang="en-CA" dirty="0">
                <a:hlinkClick r:id="rId2"/>
              </a:rPr>
              <a:t>https://www.ethereum.org/</a:t>
            </a:r>
            <a:r>
              <a:rPr lang="en-CA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/>
              <a:t>The Dao is a 'distributed corporation' that receives investments, chooses projects, and pays for their development; some of these projects return revenue to Dao and others don't. </a:t>
            </a:r>
            <a:r>
              <a:rPr lang="en-CA" dirty="0">
                <a:hlinkClick r:id="rId3"/>
              </a:rPr>
              <a:t>https://magazine.backfeed.cc/dao-alive-now-let-evolution-begin/</a:t>
            </a:r>
            <a:r>
              <a:rPr lang="en-CA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387" y="4616767"/>
            <a:ext cx="6679883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F0BD-F343-400F-954B-116EB3B7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Hyperledger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172AE-3EB8-4A58-B8F1-4D51A30E1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EA696B-FAE4-4831-9100-71C7624DF790}"/>
              </a:ext>
            </a:extLst>
          </p:cNvPr>
          <p:cNvSpPr/>
          <p:nvPr/>
        </p:nvSpPr>
        <p:spPr>
          <a:xfrm>
            <a:off x="876300" y="5758159"/>
            <a:ext cx="10810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Hyperledger</a:t>
            </a:r>
            <a:r>
              <a:rPr lang="en-US" dirty="0"/>
              <a:t> - </a:t>
            </a:r>
            <a:r>
              <a:rPr lang="en-US" dirty="0">
                <a:hlinkClick r:id="rId2"/>
              </a:rPr>
              <a:t>https://www.hyperledger.org/</a:t>
            </a:r>
            <a:r>
              <a:rPr lang="en-US" dirty="0"/>
              <a:t> </a:t>
            </a:r>
          </a:p>
          <a:p>
            <a:r>
              <a:rPr lang="en-US" dirty="0"/>
              <a:t>MOOC on EdX - </a:t>
            </a:r>
            <a:r>
              <a:rPr lang="en-US" dirty="0">
                <a:hlinkClick r:id="rId3"/>
              </a:rPr>
              <a:t>http://www.prnewswire.com/news-releases/hyperledger-launches-first-free-massive-open-online-course-mooc-on-edxorg-300532968.html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3F1369-E24E-497B-A150-E4BA742104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572944"/>
            <a:ext cx="10420350" cy="391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7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4. Internet of Things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9043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http://www.cbc.ca/news/canada/car-tracking-devices-spark-privacy-concerns-1.1366687</a:t>
            </a:r>
            <a:r>
              <a:rPr lang="en-CA" dirty="0"/>
              <a:t> </a:t>
            </a:r>
          </a:p>
        </p:txBody>
      </p:sp>
      <p:pic>
        <p:nvPicPr>
          <p:cNvPr id="3074" name="Picture 2" descr="Some motorists, hoping for insurance savings, are opting to install telematic devices that are able to record the number of kilometres driven annually, the number of times a driver brakes hard or accelerates quickly and the time of day that a car is driv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19" y="1476613"/>
            <a:ext cx="59055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778696" y="4972833"/>
            <a:ext cx="9068844" cy="1204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latin typeface="+mj-lt"/>
              </a:rPr>
              <a:t>What happens when companies know the state of all your devices?</a:t>
            </a:r>
          </a:p>
        </p:txBody>
      </p:sp>
    </p:spTree>
    <p:extLst>
      <p:ext uri="{BB962C8B-B14F-4D97-AF65-F5344CB8AC3E}">
        <p14:creationId xmlns:p14="http://schemas.microsoft.com/office/powerpoint/2010/main" val="411898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5. Games, Sims and Virtual Reality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7" y="1825625"/>
            <a:ext cx="405843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600" dirty="0">
                <a:latin typeface="+mj-lt"/>
              </a:rPr>
              <a:t>‘</a:t>
            </a:r>
            <a:r>
              <a:rPr lang="en-CA" sz="3600" dirty="0" err="1">
                <a:latin typeface="+mj-lt"/>
              </a:rPr>
              <a:t>Gamification</a:t>
            </a:r>
            <a:r>
              <a:rPr lang="en-CA" sz="3600" dirty="0">
                <a:latin typeface="+mj-lt"/>
              </a:rPr>
              <a:t>’ – adds game elements to learning</a:t>
            </a:r>
          </a:p>
          <a:p>
            <a:pPr marL="0" indent="0">
              <a:buNone/>
            </a:pPr>
            <a:r>
              <a:rPr lang="en-CA" sz="3600" dirty="0">
                <a:latin typeface="+mj-lt"/>
              </a:rPr>
              <a:t>‘Serious Games’ – employs a game to facilitate 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841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https://badgeville.com/wiki/Gamification</a:t>
            </a:r>
            <a:r>
              <a:rPr lang="en-CA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325" y="1755325"/>
            <a:ext cx="5202477" cy="34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Oculus Rift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841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http://www.downes.ca/search/oculus</a:t>
            </a:r>
            <a:r>
              <a:rPr lang="en-CA" dirty="0"/>
              <a:t> </a:t>
            </a:r>
          </a:p>
        </p:txBody>
      </p:sp>
      <p:pic>
        <p:nvPicPr>
          <p:cNvPr id="3076" name="Picture 4" descr="files/images/_MG_27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93" y="1690688"/>
            <a:ext cx="4053504" cy="350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 bwMode="auto">
          <a:xfrm>
            <a:off x="2817383" y="1903644"/>
            <a:ext cx="2156424" cy="30748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1902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1. Freezers</a:t>
            </a:r>
            <a:r>
              <a:rPr kumimoji="0" lang="en-US" sz="32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2. </a:t>
            </a:r>
            <a:r>
              <a:rPr kumimoji="0" lang="en-US" sz="32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Smilers</a:t>
            </a:r>
            <a:r>
              <a:rPr kumimoji="0" lang="en-US" sz="32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3. Grippers</a:t>
            </a:r>
            <a:r>
              <a:rPr kumimoji="0" lang="en-US" sz="32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4. </a:t>
            </a:r>
            <a:r>
              <a:rPr kumimoji="0" lang="en-US" sz="3200" b="1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Swayers</a:t>
            </a:r>
            <a:r>
              <a:rPr kumimoji="0" lang="en-US" sz="3200" b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 </a:t>
            </a:r>
            <a:endParaRPr kumimoji="0" 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5. Screamers</a:t>
            </a:r>
            <a:endParaRPr kumimoji="0" 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j-lt"/>
              </a:rPr>
              <a:t>6. Freak-outs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78696" y="54043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>
                <a:hlinkClick r:id="rId4"/>
              </a:rPr>
              <a:t>http://donaldclarkplanb.blogspot.ca/2014/11/oculus-rift-freezers-smilers-grippers.html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351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jarche.com/wp-content/uploads/2014/03/cooperation-and-collabo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172" y="1506022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6. Translation and Collaborative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7" y="1825625"/>
            <a:ext cx="4609578" cy="4351338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Communication is and will be everywhere</a:t>
            </a:r>
          </a:p>
          <a:p>
            <a:r>
              <a:rPr lang="en-CA" sz="3600" dirty="0">
                <a:latin typeface="+mj-lt"/>
              </a:rPr>
              <a:t>But the future lies in cooperation, not collaboration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8417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https://cyber.law.harvard.edu/research/cooperation</a:t>
            </a:r>
            <a:endParaRPr lang="en-CA" dirty="0"/>
          </a:p>
          <a:p>
            <a:r>
              <a:rPr lang="en-CA" dirty="0"/>
              <a:t>Image: </a:t>
            </a:r>
            <a:r>
              <a:rPr lang="en-CA" dirty="0">
                <a:hlinkClick r:id="rId4"/>
              </a:rPr>
              <a:t>http://Jarche.com</a:t>
            </a:r>
            <a:r>
              <a:rPr lang="en-CA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87748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790" y="365125"/>
            <a:ext cx="9605010" cy="1325563"/>
          </a:xfrm>
        </p:spPr>
        <p:txBody>
          <a:bodyPr/>
          <a:lstStyle/>
          <a:p>
            <a:r>
              <a:rPr lang="en-CA" dirty="0"/>
              <a:t>Learning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670" y="1825625"/>
            <a:ext cx="9422130" cy="4351338"/>
          </a:xfrm>
        </p:spPr>
        <p:txBody>
          <a:bodyPr/>
          <a:lstStyle/>
          <a:p>
            <a:r>
              <a:rPr lang="en-CA" dirty="0"/>
              <a:t>LTI Producer – provides features </a:t>
            </a:r>
          </a:p>
          <a:p>
            <a:r>
              <a:rPr lang="en-CA" dirty="0"/>
              <a:t>LTI Consumer – connects to features</a:t>
            </a:r>
          </a:p>
        </p:txBody>
      </p:sp>
      <p:pic>
        <p:nvPicPr>
          <p:cNvPr id="3074" name="Picture 2" descr="https://www.imsglobal.org/sites/default/files/lti/blti/bltiv1p0/images/ltiBLTIimgv1p0imag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03" y="2836409"/>
            <a:ext cx="6005860" cy="34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15003" y="6308503"/>
            <a:ext cx="6741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https://www.imsglobal.org/specs/ltiv1p0/implementation-guide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3150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The Inflexible Law of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901874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400" dirty="0">
                <a:latin typeface="+mj-lt"/>
              </a:rPr>
              <a:t>It's when we do stuff that we learn, not when stuff does something for us.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4" y="3501278"/>
            <a:ext cx="6167046" cy="281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95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50" y="365125"/>
            <a:ext cx="9239250" cy="1325563"/>
          </a:xfrm>
        </p:spPr>
        <p:txBody>
          <a:bodyPr/>
          <a:lstStyle/>
          <a:p>
            <a:r>
              <a:rPr lang="en-CA" dirty="0"/>
              <a:t>Cloud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5625"/>
            <a:ext cx="9372600" cy="4351338"/>
          </a:xfrm>
        </p:spPr>
        <p:txBody>
          <a:bodyPr/>
          <a:lstStyle/>
          <a:p>
            <a:r>
              <a:rPr lang="en-CA" dirty="0"/>
              <a:t>Cloud hosting of Moodle</a:t>
            </a:r>
          </a:p>
          <a:p>
            <a:r>
              <a:rPr lang="en-CA" dirty="0"/>
              <a:t>File management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0" y="2975217"/>
            <a:ext cx="5258026" cy="333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9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387349"/>
            <a:ext cx="8020050" cy="1325563"/>
          </a:xfrm>
        </p:spPr>
        <p:txBody>
          <a:bodyPr/>
          <a:lstStyle/>
          <a:p>
            <a:r>
              <a:rPr lang="en-CA" dirty="0"/>
              <a:t>Outcomes and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293" y="2011681"/>
            <a:ext cx="6682677" cy="35471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6492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710" y="365125"/>
            <a:ext cx="9102090" cy="1325563"/>
          </a:xfrm>
        </p:spPr>
        <p:txBody>
          <a:bodyPr/>
          <a:lstStyle/>
          <a:p>
            <a:r>
              <a:rPr lang="en-CA" dirty="0"/>
              <a:t>Personal Learning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827" y="1434307"/>
            <a:ext cx="7556146" cy="44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3170" y="365125"/>
            <a:ext cx="8850630" cy="1325563"/>
          </a:xfrm>
        </p:spPr>
        <p:txBody>
          <a:bodyPr/>
          <a:lstStyle/>
          <a:p>
            <a:r>
              <a:rPr lang="en-CA" dirty="0"/>
              <a:t>CASS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3" y="3582195"/>
            <a:ext cx="1476375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274" y="1537608"/>
            <a:ext cx="5479913" cy="45259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544" y="1716541"/>
            <a:ext cx="1495425" cy="638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306" y="2384653"/>
            <a:ext cx="1476375" cy="5619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92570" y="3244334"/>
            <a:ext cx="2518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solidFill>
                  <a:srgbClr val="585C5F"/>
                </a:solidFill>
                <a:latin typeface="Lato"/>
              </a:rPr>
              <a:t>Competency and Skills System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0514" y="627113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5"/>
              </a:rPr>
              <a:t>https://www.adlnet.gov/introducing-the-next-big-thing-cass/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327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430" y="365125"/>
            <a:ext cx="9056370" cy="1325563"/>
          </a:xfrm>
        </p:spPr>
        <p:txBody>
          <a:bodyPr/>
          <a:lstStyle/>
          <a:p>
            <a:r>
              <a:rPr lang="en-CA" dirty="0" err="1"/>
              <a:t>Docker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39614" y="700995"/>
            <a:ext cx="2515331" cy="17126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8000" y="6082283"/>
            <a:ext cx="843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4"/>
              </a:rPr>
              <a:t>http://www.tomsitpro.com/articles/docker-enterprise-hub-orchestration,1-2375.html</a:t>
            </a:r>
            <a:r>
              <a:rPr lang="en-CA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8520" y="2558825"/>
            <a:ext cx="7647005" cy="282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75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Part Two. What Does Learning Become?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7" y="1825625"/>
            <a:ext cx="6087648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sz="3600" dirty="0">
                <a:latin typeface="+mj-lt"/>
              </a:rPr>
              <a:t>Context-Sensitive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>
                <a:latin typeface="+mj-lt"/>
              </a:rPr>
              <a:t>Engaging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>
                <a:latin typeface="+mj-lt"/>
              </a:rPr>
              <a:t>Personal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728331">
            <a:off x="5986961" y="2293607"/>
            <a:ext cx="3312218" cy="42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7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Any Time / Any Place?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0517" y="1868261"/>
            <a:ext cx="4559473" cy="4351338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It’s all about context</a:t>
            </a:r>
          </a:p>
          <a:p>
            <a:r>
              <a:rPr lang="en-CA" sz="3600" dirty="0">
                <a:latin typeface="+mj-lt"/>
              </a:rPr>
              <a:t>The airplane cockpit is no place for a two week course</a:t>
            </a:r>
          </a:p>
          <a:p>
            <a:r>
              <a:rPr lang="en-CA" sz="3600" dirty="0">
                <a:latin typeface="+mj-lt"/>
              </a:rPr>
              <a:t>Learning will be like water or electricity – or text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008" y="1868261"/>
            <a:ext cx="2862416" cy="40578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0554" y="6212506"/>
            <a:ext cx="7749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http://www.sciencedirect.com/science/article/pii/S1319157813000372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432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Engaging = Immersive + Wanted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690688"/>
            <a:ext cx="7816242" cy="4351338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Just because it’s interactive doesn’t make it engaging</a:t>
            </a:r>
          </a:p>
          <a:p>
            <a:r>
              <a:rPr lang="en-CA" sz="3600" dirty="0">
                <a:latin typeface="+mj-lt"/>
              </a:rPr>
              <a:t>We have to </a:t>
            </a:r>
            <a:r>
              <a:rPr lang="en-CA" sz="3600" i="1" dirty="0">
                <a:latin typeface="+mj-lt"/>
              </a:rPr>
              <a:t>want</a:t>
            </a:r>
            <a:r>
              <a:rPr lang="en-CA" sz="3600" dirty="0">
                <a:latin typeface="+mj-lt"/>
              </a:rPr>
              <a:t> to be there</a:t>
            </a:r>
          </a:p>
          <a:p>
            <a:r>
              <a:rPr lang="en-CA" sz="3600" dirty="0">
                <a:latin typeface="+mj-lt"/>
              </a:rPr>
              <a:t>And we have to </a:t>
            </a:r>
            <a:r>
              <a:rPr lang="en-CA" sz="3600" i="1" dirty="0">
                <a:latin typeface="+mj-lt"/>
              </a:rPr>
              <a:t>believe</a:t>
            </a:r>
            <a:r>
              <a:rPr lang="en-CA" sz="3600" dirty="0">
                <a:latin typeface="+mj-lt"/>
              </a:rPr>
              <a:t> that we’re there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841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http://www4.ncsu.edu/unity/lockers/users/f/felder/public/Columns/Active.pdf</a:t>
            </a:r>
            <a:r>
              <a:rPr lang="en-CA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748" y="4221075"/>
            <a:ext cx="7239391" cy="182095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553264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Learning is Personal</a:t>
            </a:r>
          </a:p>
        </p:txBody>
      </p:sp>
      <p:pic>
        <p:nvPicPr>
          <p:cNvPr id="7172" name="Picture 4" descr="http://image.slidesharecdn.com/20151113-downes-guayaquil-151113174842-lva1-app6891/95/personal-learning-in-virtual-environments-19-638.jpg?cb=1447437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96" y="1690688"/>
            <a:ext cx="8192531" cy="460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589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A Personal Learning Architecture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96" y="1690688"/>
            <a:ext cx="7848600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83113" y="6421813"/>
            <a:ext cx="4019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http://www.downes.ca/presentation/98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498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Part One. The Future in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9018740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CA" sz="3600" dirty="0">
                <a:latin typeface="+mj-lt"/>
              </a:rPr>
              <a:t>Machine learning and artificial intelligence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>
                <a:latin typeface="+mj-lt"/>
              </a:rPr>
              <a:t>Handheld and Mobile Computing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>
                <a:latin typeface="+mj-lt"/>
              </a:rPr>
              <a:t>Badges and </a:t>
            </a:r>
            <a:r>
              <a:rPr lang="en-CA" sz="3600" dirty="0" err="1">
                <a:latin typeface="+mj-lt"/>
              </a:rPr>
              <a:t>Blockchain</a:t>
            </a:r>
            <a:endParaRPr lang="en-CA" sz="3600" dirty="0">
              <a:latin typeface="+mj-lt"/>
            </a:endParaRPr>
          </a:p>
          <a:p>
            <a:pPr marL="742950" indent="-742950">
              <a:buFont typeface="+mj-lt"/>
              <a:buAutoNum type="arabicPeriod"/>
            </a:pPr>
            <a:r>
              <a:rPr lang="en-CA" sz="3600" dirty="0">
                <a:latin typeface="+mj-lt"/>
              </a:rPr>
              <a:t>Internet of Things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>
                <a:latin typeface="+mj-lt"/>
              </a:rPr>
              <a:t>Games, Sims and Virtual Reality</a:t>
            </a:r>
          </a:p>
          <a:p>
            <a:pPr marL="742950" indent="-742950">
              <a:buFont typeface="+mj-lt"/>
              <a:buAutoNum type="arabicPeriod"/>
            </a:pPr>
            <a:r>
              <a:rPr lang="en-CA" sz="3600" dirty="0">
                <a:latin typeface="+mj-lt"/>
              </a:rPr>
              <a:t>Translation and Collaborative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8696" y="6176963"/>
            <a:ext cx="8175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http://halfanhour.blogspot.com.tr/2016/03/the-2016-look-at-future-of-online.html</a:t>
            </a:r>
            <a:r>
              <a:rPr lang="en-CA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8696" y="5807631"/>
            <a:ext cx="10354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http://teachonline.ca/tools-trends/exploring-future-education/2016-look-future-online-learning-part-1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5362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The New Institutional Perspective</a:t>
            </a:r>
          </a:p>
        </p:txBody>
      </p:sp>
      <p:sp>
        <p:nvSpPr>
          <p:cNvPr id="3" name="Rectangle 2"/>
          <p:cNvSpPr/>
          <p:nvPr/>
        </p:nvSpPr>
        <p:spPr>
          <a:xfrm>
            <a:off x="1683113" y="6421813"/>
            <a:ext cx="4019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http://www.downes.ca/presentation/98</a:t>
            </a:r>
            <a:r>
              <a:rPr lang="en-CA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78696" y="1690688"/>
            <a:ext cx="864295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dirty="0">
                <a:latin typeface="+mj-lt"/>
              </a:rPr>
              <a:t>From Management to Meaning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>
                <a:latin typeface="+mj-lt"/>
              </a:rPr>
              <a:t>Don’t do things </a:t>
            </a:r>
            <a:r>
              <a:rPr lang="en-CA" sz="3200" i="1" dirty="0">
                <a:latin typeface="+mj-lt"/>
              </a:rPr>
              <a:t>to</a:t>
            </a:r>
            <a:r>
              <a:rPr lang="en-CA" sz="3200" dirty="0">
                <a:latin typeface="+mj-lt"/>
              </a:rPr>
              <a:t> people, do things </a:t>
            </a:r>
            <a:r>
              <a:rPr lang="en-CA" sz="3200" i="1" dirty="0">
                <a:latin typeface="+mj-lt"/>
              </a:rPr>
              <a:t>with</a:t>
            </a:r>
            <a:r>
              <a:rPr lang="en-CA" sz="3200" dirty="0">
                <a:latin typeface="+mj-lt"/>
              </a:rPr>
              <a:t> people, help people </a:t>
            </a:r>
            <a:r>
              <a:rPr lang="en-CA" sz="3200" i="1" dirty="0">
                <a:latin typeface="+mj-lt"/>
              </a:rPr>
              <a:t>do things</a:t>
            </a:r>
            <a:endParaRPr lang="en-CA" sz="32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>
                <a:latin typeface="+mj-lt"/>
              </a:rPr>
              <a:t>If we have to ask “how do we motivate people” then we’re taking the wrong approach – Kohn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>
                <a:latin typeface="+mj-lt"/>
              </a:rPr>
              <a:t>“Knowledge sharing is your job” – </a:t>
            </a:r>
            <a:r>
              <a:rPr lang="en-CA" sz="3200" dirty="0" err="1">
                <a:latin typeface="+mj-lt"/>
              </a:rPr>
              <a:t>Buckman</a:t>
            </a:r>
            <a:endParaRPr lang="en-CA" sz="32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3200" dirty="0">
                <a:latin typeface="+mj-lt"/>
              </a:rPr>
              <a:t> Provide opportunities for autonomy, mastery, purpose – Pink</a:t>
            </a:r>
          </a:p>
        </p:txBody>
      </p:sp>
    </p:spTree>
    <p:extLst>
      <p:ext uri="{BB962C8B-B14F-4D97-AF65-F5344CB8AC3E}">
        <p14:creationId xmlns:p14="http://schemas.microsoft.com/office/powerpoint/2010/main" val="2221699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981200" y="5410200"/>
            <a:ext cx="8229600" cy="1295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solidFill>
                  <a:srgbClr val="AB0000"/>
                </a:solidFill>
                <a:latin typeface="Calibri" charset="0"/>
              </a:rPr>
              <a:t>	</a:t>
            </a:r>
            <a:r>
              <a:rPr lang="en-US" dirty="0">
                <a:latin typeface="+mj-lt"/>
              </a:rPr>
              <a:t>Personal knowledge consists of </a:t>
            </a:r>
            <a:r>
              <a:rPr lang="en-US" i="1" dirty="0">
                <a:latin typeface="+mj-lt"/>
              </a:rPr>
              <a:t>neural</a:t>
            </a:r>
            <a:r>
              <a:rPr lang="en-US" dirty="0">
                <a:latin typeface="+mj-lt"/>
              </a:rPr>
              <a:t> connections, not facts and data</a:t>
            </a:r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2209800" y="39624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We are using one of these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6248400" y="47244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To create one of these</a:t>
            </a:r>
          </a:p>
        </p:txBody>
      </p:sp>
    </p:spTree>
    <p:extLst>
      <p:ext uri="{BB962C8B-B14F-4D97-AF65-F5344CB8AC3E}">
        <p14:creationId xmlns:p14="http://schemas.microsoft.com/office/powerpoint/2010/main" val="266956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204580" y="365125"/>
            <a:ext cx="9149219" cy="1325563"/>
          </a:xfrm>
        </p:spPr>
        <p:txBody>
          <a:bodyPr/>
          <a:lstStyle/>
          <a:p>
            <a:r>
              <a:rPr lang="en-US" dirty="0">
                <a:solidFill>
                  <a:srgbClr val="10253F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580" y="1825625"/>
            <a:ext cx="8116867" cy="43513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accent2"/>
                </a:solidFill>
                <a:latin typeface="+mj-lt"/>
              </a:rPr>
              <a:t>Learning a discipline is a </a:t>
            </a:r>
            <a:r>
              <a:rPr lang="en-US" sz="3200" i="1" dirty="0">
                <a:solidFill>
                  <a:schemeClr val="accent2"/>
                </a:solidFill>
                <a:latin typeface="+mj-lt"/>
              </a:rPr>
              <a:t>total state</a:t>
            </a:r>
            <a:r>
              <a:rPr lang="en-US" sz="3200" dirty="0">
                <a:solidFill>
                  <a:schemeClr val="accent2"/>
                </a:solidFill>
                <a:latin typeface="+mj-lt"/>
              </a:rPr>
              <a:t> and not a collection of specific states</a:t>
            </a:r>
            <a:endParaRPr lang="en-US" sz="32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254061"/>
                </a:solidFill>
                <a:latin typeface="+mj-lt"/>
              </a:rPr>
              <a:t>It is obtained through </a:t>
            </a:r>
            <a:r>
              <a:rPr lang="en-US" sz="3200" i="1" dirty="0">
                <a:solidFill>
                  <a:srgbClr val="254061"/>
                </a:solidFill>
                <a:latin typeface="+mj-lt"/>
              </a:rPr>
              <a:t>immersion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 in an environment rather than acquisition of particular entities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254061"/>
                </a:solidFill>
                <a:latin typeface="+mj-lt"/>
              </a:rPr>
              <a:t>It is expressed functionally (can you perform </a:t>
            </a:r>
            <a:r>
              <a:rPr lang="ja-JP" altLang="en-US" sz="3200" dirty="0">
                <a:solidFill>
                  <a:srgbClr val="254061"/>
                </a:solidFill>
                <a:latin typeface="+mj-lt"/>
              </a:rPr>
              <a:t>‘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as a geographer</a:t>
            </a:r>
            <a:r>
              <a:rPr lang="ja-JP" altLang="en-US" sz="3200" dirty="0">
                <a:solidFill>
                  <a:srgbClr val="254061"/>
                </a:solidFill>
                <a:latin typeface="+mj-lt"/>
              </a:rPr>
              <a:t>’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?) rather than cognitively (can you state </a:t>
            </a:r>
            <a:r>
              <a:rPr lang="ja-JP" altLang="en-US" sz="3200" dirty="0">
                <a:solidFill>
                  <a:srgbClr val="254061"/>
                </a:solidFill>
                <a:latin typeface="+mj-lt"/>
              </a:rPr>
              <a:t>‘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geography facts</a:t>
            </a:r>
            <a:r>
              <a:rPr lang="ja-JP" altLang="en-US" sz="3200" dirty="0">
                <a:solidFill>
                  <a:srgbClr val="254061"/>
                </a:solidFill>
                <a:latin typeface="+mj-lt"/>
              </a:rPr>
              <a:t>’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 or do </a:t>
            </a:r>
            <a:r>
              <a:rPr lang="ja-JP" altLang="en-US" sz="3200" dirty="0">
                <a:solidFill>
                  <a:srgbClr val="254061"/>
                </a:solidFill>
                <a:latin typeface="+mj-lt"/>
              </a:rPr>
              <a:t>‘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geography tasks</a:t>
            </a:r>
            <a:r>
              <a:rPr lang="ja-JP" altLang="en-US" sz="3200" dirty="0">
                <a:solidFill>
                  <a:srgbClr val="254061"/>
                </a:solidFill>
                <a:latin typeface="+mj-lt"/>
              </a:rPr>
              <a:t>’</a:t>
            </a:r>
            <a:r>
              <a:rPr lang="en-US" sz="3200" dirty="0">
                <a:solidFill>
                  <a:srgbClr val="254061"/>
                </a:solidFill>
                <a:latin typeface="+mj-lt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887185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04582" y="365125"/>
            <a:ext cx="9149218" cy="1325563"/>
          </a:xfrm>
        </p:spPr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1981200" y="5410200"/>
            <a:ext cx="8229600" cy="1295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solidFill>
                  <a:srgbClr val="AB0000"/>
                </a:solidFill>
                <a:latin typeface="Calibri" charset="0"/>
              </a:rPr>
              <a:t>	</a:t>
            </a:r>
            <a:r>
              <a:rPr lang="en-US" dirty="0">
                <a:latin typeface="+mj-lt"/>
              </a:rPr>
              <a:t>There are not specific bits of knowledge or competencies, but rather, personal capacities</a:t>
            </a:r>
          </a:p>
        </p:txBody>
      </p:sp>
      <p:pic>
        <p:nvPicPr>
          <p:cNvPr id="368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93700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381000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2057400" y="3962400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We recognize this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6248400" y="4724400"/>
            <a:ext cx="320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/>
              <a:t>By </a:t>
            </a:r>
            <a:r>
              <a:rPr lang="en-US" sz="2400" dirty="0" err="1"/>
              <a:t>perfomance</a:t>
            </a:r>
            <a:r>
              <a:rPr lang="en-US" sz="2400" dirty="0"/>
              <a:t> in this</a:t>
            </a:r>
          </a:p>
        </p:txBody>
      </p:sp>
    </p:spTree>
    <p:extLst>
      <p:ext uri="{BB962C8B-B14F-4D97-AF65-F5344CB8AC3E}">
        <p14:creationId xmlns:p14="http://schemas.microsoft.com/office/powerpoint/2010/main" val="1519232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New Model of Work and Learning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838200" y="1499948"/>
            <a:ext cx="9558403" cy="4351338"/>
          </a:xfrm>
        </p:spPr>
        <p:txBody>
          <a:bodyPr/>
          <a:lstStyle/>
          <a:p>
            <a:pPr>
              <a:defRPr/>
            </a:pPr>
            <a:r>
              <a:rPr lang="en-CA" sz="3200" dirty="0">
                <a:latin typeface="+mj-lt"/>
              </a:rPr>
              <a:t>Sharing - create linked documents, data, and objects within a distributed network</a:t>
            </a:r>
            <a:endParaRPr lang="en-CA" dirty="0">
              <a:latin typeface="+mj-lt"/>
            </a:endParaRPr>
          </a:p>
          <a:p>
            <a:pPr>
              <a:defRPr/>
            </a:pPr>
            <a:r>
              <a:rPr lang="en-CA" sz="3200" dirty="0">
                <a:latin typeface="+mj-lt"/>
              </a:rPr>
              <a:t>Contributing - employ social networking applications of the Web to facilitate group communication</a:t>
            </a:r>
            <a:endParaRPr lang="en-CA" dirty="0">
              <a:latin typeface="+mj-lt"/>
            </a:endParaRPr>
          </a:p>
          <a:p>
            <a:pPr>
              <a:defRPr/>
            </a:pPr>
            <a:r>
              <a:rPr lang="en-CA" sz="3200" dirty="0">
                <a:latin typeface="+mj-lt"/>
              </a:rPr>
              <a:t>Co-creating - work</a:t>
            </a:r>
            <a:r>
              <a:rPr lang="en-CA" dirty="0">
                <a:latin typeface="+mj-lt"/>
              </a:rPr>
              <a:t> </a:t>
            </a:r>
            <a:r>
              <a:rPr lang="en-CA" sz="3200" dirty="0">
                <a:latin typeface="+mj-lt"/>
              </a:rPr>
              <a:t>through networks that facilitate cooperative group work toward common goals</a:t>
            </a:r>
            <a:endParaRPr lang="en-CA" sz="6600" dirty="0">
              <a:latin typeface="+mj-lt"/>
            </a:endParaRPr>
          </a:p>
          <a:p>
            <a:pPr lvl="1">
              <a:buNone/>
              <a:defRPr/>
            </a:pPr>
            <a:r>
              <a:rPr lang="en-CA" sz="1700" dirty="0"/>
              <a:t>             (Dutton, p. 12)</a:t>
            </a:r>
          </a:p>
          <a:p>
            <a:pPr lvl="1"/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84" y="5017848"/>
            <a:ext cx="82962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614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833" y="746363"/>
            <a:ext cx="6350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07834" y="5508864"/>
            <a:ext cx="4551095" cy="646331"/>
          </a:xfrm>
          <a:prstGeom prst="rect">
            <a:avLst/>
          </a:prstGeom>
          <a:solidFill>
            <a:srgbClr val="BFBFBF"/>
          </a:solidFill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/>
              <a:t>http://</a:t>
            </a:r>
            <a:r>
              <a:rPr lang="en-US" sz="3600" dirty="0" err="1"/>
              <a:t>www.downes.ca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759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1. Machine learning and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9018740" cy="4351338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Not simply for adaptive learning</a:t>
            </a:r>
          </a:p>
          <a:p>
            <a:r>
              <a:rPr lang="en-CA" sz="3600" dirty="0">
                <a:latin typeface="+mj-lt"/>
              </a:rPr>
              <a:t>The idea is to create an </a:t>
            </a:r>
            <a:r>
              <a:rPr lang="en-CA" sz="3600" i="1" dirty="0">
                <a:latin typeface="+mj-lt"/>
              </a:rPr>
              <a:t>environment</a:t>
            </a:r>
            <a:endParaRPr lang="en-CA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04" y="3248477"/>
            <a:ext cx="8151638" cy="29284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78904" y="6311900"/>
            <a:ext cx="321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3"/>
              </a:rPr>
              <a:t>https://www.codecademy.com/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6131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Three Types of 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8743167" cy="4351338"/>
          </a:xfrm>
        </p:spPr>
        <p:txBody>
          <a:bodyPr>
            <a:normAutofit/>
          </a:bodyPr>
          <a:lstStyle/>
          <a:p>
            <a:r>
              <a:rPr lang="en-CA" sz="3600" b="1" dirty="0">
                <a:latin typeface="+mj-lt"/>
              </a:rPr>
              <a:t>decision engines </a:t>
            </a:r>
            <a:r>
              <a:rPr lang="en-CA" sz="3600" dirty="0">
                <a:latin typeface="+mj-lt"/>
              </a:rPr>
              <a:t>- these are expert systems that are based on rule-driven strategies</a:t>
            </a:r>
          </a:p>
          <a:p>
            <a:r>
              <a:rPr lang="en-CA" sz="3600" b="1" dirty="0">
                <a:latin typeface="+mj-lt"/>
              </a:rPr>
              <a:t>pattern recognition </a:t>
            </a:r>
            <a:r>
              <a:rPr lang="en-CA" sz="3600" dirty="0">
                <a:latin typeface="+mj-lt"/>
              </a:rPr>
              <a:t>- perceptual systems that identify patterns from partial or disorganized data</a:t>
            </a:r>
          </a:p>
          <a:p>
            <a:r>
              <a:rPr lang="en-CA" sz="3600" b="1" dirty="0">
                <a:latin typeface="+mj-lt"/>
              </a:rPr>
              <a:t>cluster detection </a:t>
            </a:r>
            <a:r>
              <a:rPr lang="en-CA" sz="3600" dirty="0">
                <a:latin typeface="+mj-lt"/>
              </a:rPr>
              <a:t>- detecting nearest neighbours and categories of things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1934" y="5942568"/>
            <a:ext cx="4258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>
                <a:hlinkClick r:id="rId2"/>
              </a:rPr>
              <a:t>http://www.wtec.org/loyola/kb/c1_s1.htm</a:t>
            </a:r>
            <a:r>
              <a:rPr lang="en-CA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891934" y="6311900"/>
            <a:ext cx="6772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3"/>
              </a:rPr>
              <a:t>http://research.microsoft.com/en-us/um/people/cmbishop/prml/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497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Learning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696" y="1825625"/>
            <a:ext cx="4233797" cy="4351338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We talk about predictive analytics as though finishing a course is the problem</a:t>
            </a:r>
          </a:p>
          <a:p>
            <a:r>
              <a:rPr lang="en-CA" sz="3600" dirty="0">
                <a:latin typeface="+mj-lt"/>
              </a:rPr>
              <a:t>The real future is in the quantified self</a:t>
            </a:r>
          </a:p>
        </p:txBody>
      </p:sp>
      <p:sp>
        <p:nvSpPr>
          <p:cNvPr id="5" name="Rectangle 4"/>
          <p:cNvSpPr/>
          <p:nvPr/>
        </p:nvSpPr>
        <p:spPr>
          <a:xfrm>
            <a:off x="1803748" y="6127234"/>
            <a:ext cx="841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>
                <a:hlinkClick r:id="rId2"/>
              </a:rPr>
              <a:t>http://quantifiedself.com/</a:t>
            </a:r>
            <a:r>
              <a:rPr lang="en-CA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06" y="1825625"/>
            <a:ext cx="4948889" cy="316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3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3110" y="1825625"/>
            <a:ext cx="9330690" cy="4351338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Predictive Analytics </a:t>
            </a:r>
          </a:p>
          <a:p>
            <a:r>
              <a:rPr lang="en-CA" sz="3600" dirty="0">
                <a:latin typeface="+mj-lt"/>
              </a:rPr>
              <a:t>Recognition Tasks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0" y="2571618"/>
            <a:ext cx="1448934" cy="927043"/>
          </a:xfrm>
          <a:prstGeom prst="rect">
            <a:avLst/>
          </a:prstGeom>
        </p:spPr>
      </p:pic>
      <p:pic>
        <p:nvPicPr>
          <p:cNvPr id="1026" name="Picture 2" descr="File:gradingfrom-learning-analytics-e-rubric-criterion-enrichment-explain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060" y="3681222"/>
            <a:ext cx="6848475" cy="28384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93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230" y="365125"/>
            <a:ext cx="9513570" cy="1325563"/>
          </a:xfrm>
        </p:spPr>
        <p:txBody>
          <a:bodyPr/>
          <a:lstStyle/>
          <a:p>
            <a:r>
              <a:rPr lang="en-CA" dirty="0"/>
              <a:t>Personalized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070" y="1825625"/>
            <a:ext cx="9650730" cy="4351338"/>
          </a:xfrm>
        </p:spPr>
        <p:txBody>
          <a:bodyPr/>
          <a:lstStyle/>
          <a:p>
            <a:r>
              <a:rPr lang="en-CA" dirty="0"/>
              <a:t>Rules-Based Events (like notifications)</a:t>
            </a:r>
          </a:p>
          <a:p>
            <a:r>
              <a:rPr lang="en-CA" dirty="0"/>
              <a:t>User Models </a:t>
            </a:r>
          </a:p>
          <a:p>
            <a:r>
              <a:rPr lang="en-CA" dirty="0"/>
              <a:t>Adaptive Learning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13" y="3429000"/>
            <a:ext cx="6393131" cy="316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82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582380"/>
            <a:ext cx="7683818" cy="45945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6176963"/>
            <a:ext cx="96278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Mary Meeker </a:t>
            </a:r>
            <a:r>
              <a:rPr lang="en-CA" sz="1200" dirty="0">
                <a:hlinkClick r:id="rId3"/>
              </a:rPr>
              <a:t>http://www.slideshare.net/kleinerperkins/2016-internet-trends-report?ref=http://www.kpcb.com/internet-trends</a:t>
            </a:r>
            <a:r>
              <a:rPr lang="en-CA" sz="1200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78696" y="365125"/>
            <a:ext cx="9575104" cy="1325563"/>
          </a:xfrm>
        </p:spPr>
        <p:txBody>
          <a:bodyPr/>
          <a:lstStyle/>
          <a:p>
            <a:r>
              <a:rPr lang="en-CA" dirty="0"/>
              <a:t>2. Handheld and Mobile Computing</a:t>
            </a:r>
          </a:p>
        </p:txBody>
      </p:sp>
    </p:spTree>
    <p:extLst>
      <p:ext uri="{BB962C8B-B14F-4D97-AF65-F5344CB8AC3E}">
        <p14:creationId xmlns:p14="http://schemas.microsoft.com/office/powerpoint/2010/main" val="394169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1278</Words>
  <Application>Microsoft Office PowerPoint</Application>
  <PresentationFormat>Widescreen</PresentationFormat>
  <Paragraphs>166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Calibri</vt:lpstr>
      <vt:lpstr>Calibri Light</vt:lpstr>
      <vt:lpstr>Georgia</vt:lpstr>
      <vt:lpstr>Lato</vt:lpstr>
      <vt:lpstr>Ubuntu</vt:lpstr>
      <vt:lpstr>Office Theme</vt:lpstr>
      <vt:lpstr>New Trends in Online Learning</vt:lpstr>
      <vt:lpstr>The Inflexible Law of Learning</vt:lpstr>
      <vt:lpstr>Part One. The Future in 2016</vt:lpstr>
      <vt:lpstr>1. Machine learning and AI</vt:lpstr>
      <vt:lpstr>Three Types of AI</vt:lpstr>
      <vt:lpstr>Learning Analytics</vt:lpstr>
      <vt:lpstr>PowerPoint Presentation</vt:lpstr>
      <vt:lpstr>Personalized Learning</vt:lpstr>
      <vt:lpstr>2. Handheld and Mobile Computing</vt:lpstr>
      <vt:lpstr>Performance Support</vt:lpstr>
      <vt:lpstr>3. Badges and Blockchain</vt:lpstr>
      <vt:lpstr>Credentials</vt:lpstr>
      <vt:lpstr>The Dao</vt:lpstr>
      <vt:lpstr>Hyperledger</vt:lpstr>
      <vt:lpstr>4. Internet of Things</vt:lpstr>
      <vt:lpstr>5. Games, Sims and Virtual Reality</vt:lpstr>
      <vt:lpstr>Oculus Rift</vt:lpstr>
      <vt:lpstr>6. Translation and Collaborative Technology</vt:lpstr>
      <vt:lpstr>Learning Tools</vt:lpstr>
      <vt:lpstr>Cloud Storage</vt:lpstr>
      <vt:lpstr>Outcomes and Competencies</vt:lpstr>
      <vt:lpstr>Personal Learning Records</vt:lpstr>
      <vt:lpstr>CASS</vt:lpstr>
      <vt:lpstr>Docker</vt:lpstr>
      <vt:lpstr>Part Two. What Does Learning Become?</vt:lpstr>
      <vt:lpstr>Any Time / Any Place?</vt:lpstr>
      <vt:lpstr>Engaging = Immersive + Wanted</vt:lpstr>
      <vt:lpstr>Learning is Personal</vt:lpstr>
      <vt:lpstr>A Personal Learning Architecture</vt:lpstr>
      <vt:lpstr>The New Institutional Perspective</vt:lpstr>
      <vt:lpstr>Learning Outcomes</vt:lpstr>
      <vt:lpstr>Learning Outcomes</vt:lpstr>
      <vt:lpstr>Learning Outcomes</vt:lpstr>
      <vt:lpstr>The New Model of Work and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Educational Media</dc:title>
  <dc:creator>Stephen Downes</dc:creator>
  <cp:lastModifiedBy>Stephen Downes</cp:lastModifiedBy>
  <cp:revision>20</cp:revision>
  <dcterms:created xsi:type="dcterms:W3CDTF">2016-03-05T03:25:05Z</dcterms:created>
  <dcterms:modified xsi:type="dcterms:W3CDTF">2017-10-11T13:24:16Z</dcterms:modified>
</cp:coreProperties>
</file>