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4" r:id="rId7"/>
    <p:sldId id="265" r:id="rId8"/>
    <p:sldId id="266" r:id="rId9"/>
    <p:sldId id="267" r:id="rId10"/>
    <p:sldId id="259" r:id="rId11"/>
    <p:sldId id="272" r:id="rId12"/>
    <p:sldId id="268" r:id="rId13"/>
    <p:sldId id="270" r:id="rId14"/>
    <p:sldId id="271" r:id="rId15"/>
    <p:sldId id="274" r:id="rId16"/>
    <p:sldId id="276" r:id="rId17"/>
    <p:sldId id="275" r:id="rId18"/>
    <p:sldId id="277" r:id="rId19"/>
    <p:sldId id="278" r:id="rId20"/>
    <p:sldId id="260" r:id="rId21"/>
    <p:sldId id="269" r:id="rId22"/>
    <p:sldId id="279" r:id="rId23"/>
    <p:sldId id="280" r:id="rId24"/>
    <p:sldId id="281" r:id="rId25"/>
    <p:sldId id="283" r:id="rId26"/>
    <p:sldId id="282" r:id="rId27"/>
    <p:sldId id="284" r:id="rId28"/>
    <p:sldId id="285" r:id="rId29"/>
    <p:sldId id="286" r:id="rId30"/>
    <p:sldId id="289" r:id="rId31"/>
    <p:sldId id="288" r:id="rId32"/>
    <p:sldId id="287" r:id="rId33"/>
    <p:sldId id="290" r:id="rId34"/>
    <p:sldId id="291" r:id="rId35"/>
    <p:sldId id="292" r:id="rId36"/>
    <p:sldId id="293"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0" d="100"/>
          <a:sy n="60" d="100"/>
        </p:scale>
        <p:origin x="89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2016-07-23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09502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2016-07-23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63518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2016-07-23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7679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46D01BD-D581-4BF3-8039-04ECC5DF0382}" type="datetimeFigureOut">
              <a:rPr lang="en-CA" smtClean="0"/>
              <a:t>2016-07-23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28054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D01BD-D581-4BF3-8039-04ECC5DF0382}" type="datetimeFigureOut">
              <a:rPr lang="en-CA" smtClean="0"/>
              <a:t>2016-07-23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72400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46D01BD-D581-4BF3-8039-04ECC5DF0382}" type="datetimeFigureOut">
              <a:rPr lang="en-CA" smtClean="0"/>
              <a:t>2016-07-23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47730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46D01BD-D581-4BF3-8039-04ECC5DF0382}" type="datetimeFigureOut">
              <a:rPr lang="en-CA" smtClean="0"/>
              <a:t>2016-07-23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66449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46D01BD-D581-4BF3-8039-04ECC5DF0382}" type="datetimeFigureOut">
              <a:rPr lang="en-CA" smtClean="0"/>
              <a:t>2016-07-23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39327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D01BD-D581-4BF3-8039-04ECC5DF0382}" type="datetimeFigureOut">
              <a:rPr lang="en-CA" smtClean="0"/>
              <a:t>2016-07-23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31917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D01BD-D581-4BF3-8039-04ECC5DF0382}" type="datetimeFigureOut">
              <a:rPr lang="en-CA" smtClean="0"/>
              <a:t>2016-07-23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100168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D01BD-D581-4BF3-8039-04ECC5DF0382}" type="datetimeFigureOut">
              <a:rPr lang="en-CA" smtClean="0"/>
              <a:t>2016-07-23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816BEB-1E44-4CBD-B03B-BCEBAFE776FF}" type="slidenum">
              <a:rPr lang="en-CA" smtClean="0"/>
              <a:t>‹#›</a:t>
            </a:fld>
            <a:endParaRPr lang="en-CA"/>
          </a:p>
        </p:txBody>
      </p:sp>
    </p:spTree>
    <p:extLst>
      <p:ext uri="{BB962C8B-B14F-4D97-AF65-F5344CB8AC3E}">
        <p14:creationId xmlns:p14="http://schemas.microsoft.com/office/powerpoint/2010/main" val="216554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D01BD-D581-4BF3-8039-04ECC5DF0382}" type="datetimeFigureOut">
              <a:rPr lang="en-CA" smtClean="0"/>
              <a:t>2016-07-23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16BEB-1E44-4CBD-B03B-BCEBAFE776FF}" type="slidenum">
              <a:rPr lang="en-CA" smtClean="0"/>
              <a:t>‹#›</a:t>
            </a:fld>
            <a:endParaRPr lang="en-CA"/>
          </a:p>
        </p:txBody>
      </p:sp>
    </p:spTree>
    <p:extLst>
      <p:ext uri="{BB962C8B-B14F-4D97-AF65-F5344CB8AC3E}">
        <p14:creationId xmlns:p14="http://schemas.microsoft.com/office/powerpoint/2010/main" val="78240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Connectivism, MOOCs and</a:t>
            </a:r>
            <a:br>
              <a:rPr lang="en-CA" dirty="0"/>
            </a:br>
            <a:r>
              <a:rPr lang="en-CA" dirty="0"/>
              <a:t>Innovations in Future Learning</a:t>
            </a:r>
          </a:p>
        </p:txBody>
      </p:sp>
      <p:sp>
        <p:nvSpPr>
          <p:cNvPr id="3" name="Subtitle 2"/>
          <p:cNvSpPr>
            <a:spLocks noGrp="1"/>
          </p:cNvSpPr>
          <p:nvPr>
            <p:ph type="subTitle" idx="1"/>
          </p:nvPr>
        </p:nvSpPr>
        <p:spPr/>
        <p:txBody>
          <a:bodyPr/>
          <a:lstStyle/>
          <a:p>
            <a:r>
              <a:rPr lang="en-CA" dirty="0"/>
              <a:t>Stephen Downes</a:t>
            </a:r>
          </a:p>
          <a:p>
            <a:r>
              <a:rPr lang="en-CA" dirty="0"/>
              <a:t>Chiang Mai, Thailand</a:t>
            </a:r>
          </a:p>
          <a:p>
            <a:r>
              <a:rPr lang="en-CA" dirty="0"/>
              <a:t>July 25, 2016</a:t>
            </a:r>
          </a:p>
        </p:txBody>
      </p:sp>
    </p:spTree>
    <p:extLst>
      <p:ext uri="{BB962C8B-B14F-4D97-AF65-F5344CB8AC3E}">
        <p14:creationId xmlns:p14="http://schemas.microsoft.com/office/powerpoint/2010/main" val="337576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710" y="365125"/>
            <a:ext cx="5673090" cy="1325563"/>
          </a:xfrm>
        </p:spPr>
        <p:txBody>
          <a:bodyPr/>
          <a:lstStyle/>
          <a:p>
            <a:r>
              <a:rPr lang="en-CA" dirty="0"/>
              <a:t>Educational Technology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640" y="1590039"/>
            <a:ext cx="8006080" cy="4867697"/>
          </a:xfrm>
          <a:prstGeom prst="rect">
            <a:avLst/>
          </a:prstGeom>
        </p:spPr>
      </p:pic>
      <p:sp>
        <p:nvSpPr>
          <p:cNvPr id="5" name="TextBox 4"/>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2</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197833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Community and Connectives:</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Nature of the knower: humans are more like connectives than collectives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Quality of the knowledge: collectives are limited by the capacity of the leader</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Nature of the knowledge: collective knowledge is transmitted and simple (cause-effect, yes-no, </a:t>
            </a:r>
            <a:r>
              <a:rPr lang="en-CA" sz="2400" dirty="0" err="1">
                <a:ea typeface="Times New Roman" panose="02020603050405020304" pitchFamily="18" charset="0"/>
              </a:rPr>
              <a:t>etc</a:t>
            </a:r>
            <a:r>
              <a:rPr lang="en-CA" sz="2400" dirty="0">
                <a:ea typeface="Times New Roman" panose="02020603050405020304" pitchFamily="18" charset="0"/>
              </a:rPr>
              <a:t>) while network knowledge is emergent and complex</a:t>
            </a:r>
          </a:p>
        </p:txBody>
      </p:sp>
      <p:pic>
        <p:nvPicPr>
          <p:cNvPr id="3" name="Picture 2"/>
          <p:cNvPicPr>
            <a:picLocks noChangeAspect="1"/>
          </p:cNvPicPr>
          <p:nvPr/>
        </p:nvPicPr>
        <p:blipFill>
          <a:blip r:embed="rId2"/>
          <a:stretch>
            <a:fillRect/>
          </a:stretch>
        </p:blipFill>
        <p:spPr>
          <a:xfrm>
            <a:off x="831847" y="915352"/>
            <a:ext cx="9862711" cy="2765108"/>
          </a:xfrm>
          <a:prstGeom prst="rect">
            <a:avLst/>
          </a:prstGeom>
        </p:spPr>
      </p:pic>
    </p:spTree>
    <p:extLst>
      <p:ext uri="{BB962C8B-B14F-4D97-AF65-F5344CB8AC3E}">
        <p14:creationId xmlns:p14="http://schemas.microsoft.com/office/powerpoint/2010/main" val="88153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Network Development Principles :</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Autonomy</a:t>
            </a:r>
            <a:r>
              <a:rPr lang="en-CA" sz="2400" dirty="0">
                <a:ea typeface="Times New Roman" panose="02020603050405020304" pitchFamily="18" charset="0"/>
              </a:rPr>
              <a:t> – each entity has its own values and objectives and decides for itself</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Diversity</a:t>
            </a:r>
            <a:r>
              <a:rPr lang="en-CA" sz="2400" dirty="0">
                <a:ea typeface="Times New Roman" panose="02020603050405020304" pitchFamily="18" charset="0"/>
              </a:rPr>
              <a:t> – each entity in a network is unique in role, function and perspective</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Openness</a:t>
            </a:r>
            <a:r>
              <a:rPr lang="en-CA" sz="2400" dirty="0">
                <a:ea typeface="Times New Roman" panose="02020603050405020304" pitchFamily="18" charset="0"/>
              </a:rPr>
              <a:t> – membership in the network is fluid; content (signals, messages) can enter and exit the network</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Interactivity</a:t>
            </a:r>
            <a:r>
              <a:rPr lang="en-CA" sz="2400" dirty="0">
                <a:ea typeface="Times New Roman" panose="02020603050405020304" pitchFamily="18" charset="0"/>
              </a:rPr>
              <a:t> – knowledge in the network is created by the interactive process (as opposed to the content of signals propagated through the network)</a:t>
            </a:r>
          </a:p>
        </p:txBody>
      </p:sp>
      <p:pic>
        <p:nvPicPr>
          <p:cNvPr id="6" name="Picture 5" descr="human anatomy"/>
          <p:cNvPicPr/>
          <p:nvPr/>
        </p:nvPicPr>
        <p:blipFill>
          <a:blip r:embed="rId2">
            <a:extLst>
              <a:ext uri="{28A0092B-C50C-407E-A947-70E740481C1C}">
                <a14:useLocalDpi xmlns:a14="http://schemas.microsoft.com/office/drawing/2010/main" val="0"/>
              </a:ext>
            </a:extLst>
          </a:blip>
          <a:srcRect/>
          <a:stretch>
            <a:fillRect/>
          </a:stretch>
        </p:blipFill>
        <p:spPr bwMode="auto">
          <a:xfrm>
            <a:off x="5038086" y="678046"/>
            <a:ext cx="3934464" cy="2933833"/>
          </a:xfrm>
          <a:prstGeom prst="rect">
            <a:avLst/>
          </a:prstGeom>
          <a:noFill/>
          <a:extLst/>
        </p:spPr>
      </p:pic>
      <p:pic>
        <p:nvPicPr>
          <p:cNvPr id="2" name="Picture 1"/>
          <p:cNvPicPr>
            <a:picLocks noChangeAspect="1"/>
          </p:cNvPicPr>
          <p:nvPr/>
        </p:nvPicPr>
        <p:blipFill>
          <a:blip r:embed="rId3"/>
          <a:stretch>
            <a:fillRect/>
          </a:stretch>
        </p:blipFill>
        <p:spPr>
          <a:xfrm>
            <a:off x="831847" y="678047"/>
            <a:ext cx="3905030" cy="2933832"/>
          </a:xfrm>
          <a:prstGeom prst="rect">
            <a:avLst/>
          </a:prstGeom>
        </p:spPr>
      </p:pic>
    </p:spTree>
    <p:extLst>
      <p:ext uri="{BB962C8B-B14F-4D97-AF65-F5344CB8AC3E}">
        <p14:creationId xmlns:p14="http://schemas.microsoft.com/office/powerpoint/2010/main" val="400829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A rough outline of a learning process:</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Aggregate</a:t>
            </a:r>
            <a:r>
              <a:rPr lang="en-CA" sz="2400" dirty="0">
                <a:ea typeface="Times New Roman" panose="02020603050405020304" pitchFamily="18" charset="0"/>
              </a:rPr>
              <a:t> – seek out connections and obtain resources through those connections</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Remix</a:t>
            </a:r>
            <a:r>
              <a:rPr lang="en-CA" sz="2400" dirty="0">
                <a:ea typeface="Times New Roman" panose="02020603050405020304" pitchFamily="18" charset="0"/>
              </a:rPr>
              <a:t> – join the resources from multiple connections together</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Repurpose</a:t>
            </a:r>
            <a:r>
              <a:rPr lang="en-CA" sz="2400" dirty="0">
                <a:ea typeface="Times New Roman" panose="02020603050405020304" pitchFamily="18" charset="0"/>
              </a:rPr>
              <a:t> – adapt the remixed resources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Feed Forward </a:t>
            </a:r>
            <a:r>
              <a:rPr lang="en-CA" sz="2400" dirty="0">
                <a:ea typeface="Times New Roman" panose="02020603050405020304" pitchFamily="18" charset="0"/>
              </a:rPr>
              <a:t>– send the newly created resources on to the next nodes in the network</a:t>
            </a:r>
          </a:p>
        </p:txBody>
      </p:sp>
      <p:pic>
        <p:nvPicPr>
          <p:cNvPr id="5" name="Picture 4" descr="http://g.virbcdn.com/_f/files/resize_1024x1365/ff/FileItem-219969-MostMercilessmuseta3.gif"/>
          <p:cNvPicPr/>
          <p:nvPr/>
        </p:nvPicPr>
        <p:blipFill>
          <a:blip r:embed="rId2">
            <a:extLst>
              <a:ext uri="{28A0092B-C50C-407E-A947-70E740481C1C}">
                <a14:useLocalDpi xmlns:a14="http://schemas.microsoft.com/office/drawing/2010/main" val="0"/>
              </a:ext>
            </a:extLst>
          </a:blip>
          <a:srcRect/>
          <a:stretch>
            <a:fillRect/>
          </a:stretch>
        </p:blipFill>
        <p:spPr bwMode="auto">
          <a:xfrm>
            <a:off x="831847" y="580707"/>
            <a:ext cx="4940303" cy="3099753"/>
          </a:xfrm>
          <a:prstGeom prst="rect">
            <a:avLst/>
          </a:prstGeom>
          <a:noFill/>
          <a:extLst/>
        </p:spPr>
      </p:pic>
      <p:pic>
        <p:nvPicPr>
          <p:cNvPr id="3" name="Picture 2"/>
          <p:cNvPicPr>
            <a:picLocks noChangeAspect="1"/>
          </p:cNvPicPr>
          <p:nvPr/>
        </p:nvPicPr>
        <p:blipFill>
          <a:blip r:embed="rId3"/>
          <a:stretch>
            <a:fillRect/>
          </a:stretch>
        </p:blipFill>
        <p:spPr>
          <a:xfrm>
            <a:off x="5938885" y="580707"/>
            <a:ext cx="5514083" cy="3099753"/>
          </a:xfrm>
          <a:prstGeom prst="rect">
            <a:avLst/>
          </a:prstGeom>
        </p:spPr>
      </p:pic>
    </p:spTree>
    <p:extLst>
      <p:ext uri="{BB962C8B-B14F-4D97-AF65-F5344CB8AC3E}">
        <p14:creationId xmlns:p14="http://schemas.microsoft.com/office/powerpoint/2010/main" val="354809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Massive Open Online Course (MOOC):</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Massive</a:t>
            </a:r>
            <a:r>
              <a:rPr lang="en-CA" sz="2400" dirty="0">
                <a:ea typeface="Times New Roman" panose="02020603050405020304" pitchFamily="18" charset="0"/>
              </a:rPr>
              <a:t>’ by design - Network design avoids bottlenecks; scaling achieved by mesh</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Open</a:t>
            </a:r>
            <a:r>
              <a:rPr lang="en-CA" sz="2400" dirty="0">
                <a:ea typeface="Times New Roman" panose="02020603050405020304" pitchFamily="18" charset="0"/>
              </a:rPr>
              <a:t>’ as in door - Free as in ‘beer’ and ‘</a:t>
            </a:r>
            <a:r>
              <a:rPr lang="en-CA" sz="2400" dirty="0" err="1">
                <a:ea typeface="Times New Roman" panose="02020603050405020304" pitchFamily="18" charset="0"/>
              </a:rPr>
              <a:t>libre</a:t>
            </a:r>
            <a:r>
              <a:rPr lang="en-CA" sz="2400" dirty="0">
                <a:ea typeface="Times New Roman" panose="02020603050405020304" pitchFamily="18" charset="0"/>
              </a:rPr>
              <a:t>’, Open as in ‘content’ and in ‘door’</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Online</a:t>
            </a:r>
            <a:r>
              <a:rPr lang="en-CA" sz="2400" dirty="0">
                <a:ea typeface="Times New Roman" panose="02020603050405020304" pitchFamily="18" charset="0"/>
              </a:rPr>
              <a:t>’ as in online - Local events encouraged, but the course isn’t offline</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t>
            </a:r>
            <a:r>
              <a:rPr lang="en-CA" sz="2400" dirty="0">
                <a:solidFill>
                  <a:schemeClr val="accent2">
                    <a:lumMod val="75000"/>
                  </a:schemeClr>
                </a:solidFill>
                <a:ea typeface="Times New Roman" panose="02020603050405020304" pitchFamily="18" charset="0"/>
              </a:rPr>
              <a:t>Course</a:t>
            </a:r>
            <a:r>
              <a:rPr lang="en-CA" sz="2400" dirty="0">
                <a:ea typeface="Times New Roman" panose="02020603050405020304" pitchFamily="18" charset="0"/>
              </a:rPr>
              <a:t>’ (as opposed to community) - In the sense of ‘a course of lectures’</a:t>
            </a:r>
          </a:p>
        </p:txBody>
      </p:sp>
      <p:pic>
        <p:nvPicPr>
          <p:cNvPr id="6" name="Picture 5" descr="http://i.ytimg.com/vi/eW3gMGqcZQc/maxresdefaul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9467" y="518171"/>
            <a:ext cx="6677663" cy="3290815"/>
          </a:xfrm>
          <a:prstGeom prst="rect">
            <a:avLst/>
          </a:prstGeom>
          <a:noFill/>
          <a:extLst/>
        </p:spPr>
      </p:pic>
      <p:pic>
        <p:nvPicPr>
          <p:cNvPr id="2" name="Picture 1"/>
          <p:cNvPicPr>
            <a:picLocks noChangeAspect="1"/>
          </p:cNvPicPr>
          <p:nvPr/>
        </p:nvPicPr>
        <p:blipFill>
          <a:blip r:embed="rId3"/>
          <a:stretch>
            <a:fillRect/>
          </a:stretch>
        </p:blipFill>
        <p:spPr>
          <a:xfrm>
            <a:off x="831847" y="518171"/>
            <a:ext cx="3431543" cy="3157020"/>
          </a:xfrm>
          <a:prstGeom prst="rect">
            <a:avLst/>
          </a:prstGeom>
        </p:spPr>
      </p:pic>
    </p:spTree>
    <p:extLst>
      <p:ext uri="{BB962C8B-B14F-4D97-AF65-F5344CB8AC3E}">
        <p14:creationId xmlns:p14="http://schemas.microsoft.com/office/powerpoint/2010/main" val="408835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1847" y="433011"/>
            <a:ext cx="7432043" cy="4172117"/>
          </a:xfrm>
          <a:prstGeom prst="rect">
            <a:avLst/>
          </a:prstGeom>
        </p:spPr>
      </p:pic>
      <p:sp>
        <p:nvSpPr>
          <p:cNvPr id="4" name="Rectangle 3"/>
          <p:cNvSpPr/>
          <p:nvPr/>
        </p:nvSpPr>
        <p:spPr>
          <a:xfrm>
            <a:off x="831847" y="4197606"/>
            <a:ext cx="10740390" cy="2308324"/>
          </a:xfrm>
          <a:prstGeom prst="rect">
            <a:avLst/>
          </a:prstGeom>
        </p:spPr>
        <p:txBody>
          <a:bodyPr wrap="square">
            <a:spAutoFit/>
          </a:bodyPr>
          <a:lstStyle/>
          <a:p>
            <a:pPr lvl="0">
              <a:spcAft>
                <a:spcPts val="0"/>
              </a:spcAft>
            </a:pPr>
            <a:r>
              <a:rPr lang="en-CA" sz="2400" dirty="0">
                <a:solidFill>
                  <a:schemeClr val="accent2">
                    <a:lumMod val="75000"/>
                  </a:schemeClr>
                </a:solidFill>
                <a:ea typeface="Times New Roman" panose="02020603050405020304" pitchFamily="18" charset="0"/>
              </a:rPr>
              <a:t>xMOOCs</a:t>
            </a:r>
            <a:r>
              <a:rPr lang="en-CA" sz="2400" dirty="0">
                <a:ea typeface="Times New Roman" panose="02020603050405020304" pitchFamily="18" charset="0"/>
              </a:rPr>
              <a:t> – the Big Elite Universities Way</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Collections of centralized resources, Mass events (like videos, live events)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Automated grading etc.</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pPr lvl="0">
              <a:spcAft>
                <a:spcPts val="0"/>
              </a:spcAft>
            </a:pPr>
            <a:r>
              <a:rPr lang="en-CA" sz="2400" dirty="0" err="1">
                <a:solidFill>
                  <a:schemeClr val="accent2">
                    <a:lumMod val="75000"/>
                  </a:schemeClr>
                </a:solidFill>
                <a:ea typeface="Times New Roman" panose="02020603050405020304" pitchFamily="18" charset="0"/>
              </a:rPr>
              <a:t>cMOOCs</a:t>
            </a:r>
            <a:r>
              <a:rPr lang="en-CA" sz="2400" dirty="0">
                <a:solidFill>
                  <a:schemeClr val="accent2">
                    <a:lumMod val="75000"/>
                  </a:schemeClr>
                </a:solidFill>
                <a:ea typeface="Times New Roman" panose="02020603050405020304" pitchFamily="18" charset="0"/>
              </a:rPr>
              <a:t> </a:t>
            </a:r>
            <a:r>
              <a:rPr lang="en-CA" sz="2400" dirty="0">
                <a:ea typeface="Times New Roman" panose="02020603050405020304" pitchFamily="18" charset="0"/>
              </a:rPr>
              <a:t>– the Connectivist Way</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Based on community, conversation, culture, Most importantly, are distributed</a:t>
            </a:r>
          </a:p>
        </p:txBody>
      </p:sp>
    </p:spTree>
    <p:extLst>
      <p:ext uri="{BB962C8B-B14F-4D97-AF65-F5344CB8AC3E}">
        <p14:creationId xmlns:p14="http://schemas.microsoft.com/office/powerpoint/2010/main" val="265101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The Connectivist MOOC (</a:t>
            </a:r>
            <a:r>
              <a:rPr lang="en-CA" sz="3200" dirty="0" err="1">
                <a:solidFill>
                  <a:schemeClr val="accent2">
                    <a:lumMod val="75000"/>
                  </a:schemeClr>
                </a:solidFill>
                <a:effectLst/>
                <a:ea typeface="Calibri" panose="020F0502020204030204" pitchFamily="34" charset="0"/>
                <a:cs typeface="Times New Roman" panose="02020603050405020304" pitchFamily="18" charset="0"/>
              </a:rPr>
              <a:t>cMOOC</a:t>
            </a:r>
            <a:r>
              <a:rPr lang="en-CA" sz="3200" dirty="0">
                <a:solidFill>
                  <a:schemeClr val="accent2">
                    <a:lumMod val="75000"/>
                  </a:schemeClr>
                </a:solidFill>
                <a:effectLst/>
                <a:ea typeface="Calibri" panose="020F0502020204030204" pitchFamily="34" charset="0"/>
                <a:cs typeface="Times New Roman" panose="02020603050405020304" pitchFamily="18" charset="0"/>
              </a:rPr>
              <a:t>) Design:</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Instead of seeing a course as a series of contents to be presented, envisions a course as a network of participants who find and exchange resources with each other (2008)</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An initial structure is developed and ‘seeded’ with custom-built or (preferably) existing OERs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Participants are encouraged to use their own sites to create or share resources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 mechanism (</a:t>
            </a:r>
            <a:r>
              <a:rPr lang="en-CA" sz="2400" dirty="0" err="1">
                <a:ea typeface="Times New Roman" panose="02020603050405020304" pitchFamily="18" charset="0"/>
              </a:rPr>
              <a:t>gRSShopper</a:t>
            </a:r>
            <a:r>
              <a:rPr lang="en-CA" sz="2400" dirty="0">
                <a:ea typeface="Times New Roman" panose="02020603050405020304" pitchFamily="18" charset="0"/>
              </a:rPr>
              <a:t>) is employed to connect them</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564" y="422911"/>
            <a:ext cx="5607686" cy="3228022"/>
          </a:xfrm>
          <a:prstGeom prst="rect">
            <a:avLst/>
          </a:prstGeom>
          <a:noFill/>
        </p:spPr>
      </p:pic>
      <p:pic>
        <p:nvPicPr>
          <p:cNvPr id="3" name="Picture 2"/>
          <p:cNvPicPr>
            <a:picLocks noChangeAspect="1"/>
          </p:cNvPicPr>
          <p:nvPr/>
        </p:nvPicPr>
        <p:blipFill>
          <a:blip r:embed="rId3"/>
          <a:stretch>
            <a:fillRect/>
          </a:stretch>
        </p:blipFill>
        <p:spPr>
          <a:xfrm>
            <a:off x="6832282" y="506726"/>
            <a:ext cx="3671888" cy="3223233"/>
          </a:xfrm>
          <a:prstGeom prst="rect">
            <a:avLst/>
          </a:prstGeom>
        </p:spPr>
      </p:pic>
    </p:spTree>
    <p:extLst>
      <p:ext uri="{BB962C8B-B14F-4D97-AF65-F5344CB8AC3E}">
        <p14:creationId xmlns:p14="http://schemas.microsoft.com/office/powerpoint/2010/main" val="164657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Criticisms:</a:t>
            </a:r>
          </a:p>
          <a:p>
            <a:pPr marL="342900" lvl="0" indent="-342900">
              <a:spcAft>
                <a:spcPts val="0"/>
              </a:spcAft>
              <a:buClr>
                <a:schemeClr val="tx1"/>
              </a:buClr>
              <a:buFont typeface="Arial" panose="020B0604020202020204" pitchFamily="34" charset="0"/>
              <a:buChar char="•"/>
            </a:pPr>
            <a:r>
              <a:rPr lang="en-CA" sz="2400" dirty="0">
                <a:solidFill>
                  <a:schemeClr val="accent2">
                    <a:lumMod val="75000"/>
                  </a:schemeClr>
                </a:solidFill>
                <a:ea typeface="Times New Roman" panose="02020603050405020304" pitchFamily="18" charset="0"/>
              </a:rPr>
              <a:t>Dropouts</a:t>
            </a:r>
            <a:r>
              <a:rPr lang="en-CA" sz="2400" dirty="0">
                <a:ea typeface="Times New Roman" panose="02020603050405020304" pitchFamily="18" charset="0"/>
              </a:rPr>
              <a:t> - characterize users by the impact they have on the system: uploaders, commenters, subscribers, viewers, and lurkers (</a:t>
            </a:r>
            <a:r>
              <a:rPr lang="en-CA" sz="2400" dirty="0" err="1">
                <a:ea typeface="Times New Roman" panose="02020603050405020304" pitchFamily="18" charset="0"/>
              </a:rPr>
              <a:t>Avi</a:t>
            </a:r>
            <a:r>
              <a:rPr lang="en-CA" sz="2400" dirty="0">
                <a:ea typeface="Times New Roman" panose="02020603050405020304" pitchFamily="18" charset="0"/>
              </a:rPr>
              <a:t> </a:t>
            </a:r>
            <a:r>
              <a:rPr lang="en-CA" sz="2400" dirty="0" err="1">
                <a:ea typeface="Times New Roman" panose="02020603050405020304" pitchFamily="18" charset="0"/>
              </a:rPr>
              <a:t>Wolfman-Arent</a:t>
            </a:r>
            <a:r>
              <a:rPr lang="en-CA" sz="2400" dirty="0">
                <a:ea typeface="Times New Roman" panose="02020603050405020304" pitchFamily="18" charset="0"/>
              </a:rPr>
              <a:t>)</a:t>
            </a:r>
          </a:p>
          <a:p>
            <a:pPr marL="342900" lvl="0" indent="-342900">
              <a:spcAft>
                <a:spcPts val="0"/>
              </a:spcAft>
              <a:buClr>
                <a:schemeClr val="tx1"/>
              </a:buClr>
              <a:buFont typeface="Arial" panose="020B0604020202020204" pitchFamily="34" charset="0"/>
              <a:buChar char="•"/>
            </a:pPr>
            <a:r>
              <a:rPr lang="en-CA" sz="2400" dirty="0">
                <a:solidFill>
                  <a:schemeClr val="accent2">
                    <a:lumMod val="75000"/>
                  </a:schemeClr>
                </a:solidFill>
                <a:ea typeface="Times New Roman" panose="02020603050405020304" pitchFamily="18" charset="0"/>
              </a:rPr>
              <a:t>Quality - </a:t>
            </a:r>
            <a:r>
              <a:rPr lang="en-CA" sz="2400" dirty="0">
                <a:ea typeface="Times New Roman" panose="02020603050405020304" pitchFamily="18" charset="0"/>
              </a:rPr>
              <a:t>MOOCs are not second rate and they are not disappearing of being absorbed or anything else. Yes, they are ‘disruptive’</a:t>
            </a:r>
          </a:p>
          <a:p>
            <a:pPr marL="342900" lvl="0" indent="-342900">
              <a:spcAft>
                <a:spcPts val="0"/>
              </a:spcAft>
              <a:buClr>
                <a:schemeClr val="tx1"/>
              </a:buClr>
              <a:buFont typeface="Arial" panose="020B0604020202020204" pitchFamily="34" charset="0"/>
              <a:buChar char="•"/>
            </a:pPr>
            <a:r>
              <a:rPr lang="en-CA" sz="2400" dirty="0">
                <a:solidFill>
                  <a:schemeClr val="accent2">
                    <a:lumMod val="75000"/>
                  </a:schemeClr>
                </a:solidFill>
                <a:ea typeface="Times New Roman" panose="02020603050405020304" pitchFamily="18" charset="0"/>
              </a:rPr>
              <a:t>Content</a:t>
            </a:r>
            <a:r>
              <a:rPr lang="en-CA" sz="2400" dirty="0">
                <a:ea typeface="Times New Roman" panose="02020603050405020304" pitchFamily="18" charset="0"/>
              </a:rPr>
              <a:t> -  too much content, not enough time</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930" y="717550"/>
            <a:ext cx="4579620" cy="3091436"/>
          </a:xfrm>
          <a:prstGeom prst="rect">
            <a:avLst/>
          </a:prstGeom>
          <a:noFill/>
          <a:ln>
            <a:noFill/>
          </a:ln>
          <a:extLst/>
        </p:spPr>
      </p:pic>
    </p:spTree>
    <p:extLst>
      <p:ext uri="{BB962C8B-B14F-4D97-AF65-F5344CB8AC3E}">
        <p14:creationId xmlns:p14="http://schemas.microsoft.com/office/powerpoint/2010/main" val="51222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Content:</a:t>
            </a:r>
          </a:p>
          <a:p>
            <a:pPr marL="342900" lvl="0" indent="-342900">
              <a:spcAft>
                <a:spcPts val="0"/>
              </a:spcAft>
              <a:buClr>
                <a:schemeClr val="tx1"/>
              </a:buClr>
              <a:buFont typeface="Arial" panose="020B0604020202020204" pitchFamily="34" charset="0"/>
              <a:buChar char="•"/>
            </a:pPr>
            <a:r>
              <a:rPr lang="en-CA" sz="2400" dirty="0">
                <a:ea typeface="Times New Roman" panose="02020603050405020304" pitchFamily="18" charset="0"/>
              </a:rPr>
              <a:t>Weinberger: We don't feel overloaded by the effects of 1.3 million apple pie recipes or 7.6 million cute cat photos. Why not? Because we're not expected to master them. But with information it's different, because there used to be so much less that we could master all the information. But not any more.</a:t>
            </a:r>
          </a:p>
        </p:txBody>
      </p:sp>
      <p:pic>
        <p:nvPicPr>
          <p:cNvPr id="2" name="Picture 1"/>
          <p:cNvPicPr>
            <a:picLocks noChangeAspect="1"/>
          </p:cNvPicPr>
          <p:nvPr/>
        </p:nvPicPr>
        <p:blipFill>
          <a:blip r:embed="rId2"/>
          <a:stretch>
            <a:fillRect/>
          </a:stretch>
        </p:blipFill>
        <p:spPr>
          <a:xfrm>
            <a:off x="932569" y="654420"/>
            <a:ext cx="4153781" cy="2978881"/>
          </a:xfrm>
          <a:prstGeom prst="rect">
            <a:avLst/>
          </a:prstGeom>
        </p:spPr>
      </p:pic>
      <p:pic>
        <p:nvPicPr>
          <p:cNvPr id="3" name="Picture 2"/>
          <p:cNvPicPr>
            <a:picLocks noChangeAspect="1"/>
          </p:cNvPicPr>
          <p:nvPr/>
        </p:nvPicPr>
        <p:blipFill>
          <a:blip r:embed="rId3"/>
          <a:stretch>
            <a:fillRect/>
          </a:stretch>
        </p:blipFill>
        <p:spPr>
          <a:xfrm>
            <a:off x="5347629" y="654420"/>
            <a:ext cx="4193446" cy="2978881"/>
          </a:xfrm>
          <a:prstGeom prst="rect">
            <a:avLst/>
          </a:prstGeom>
        </p:spPr>
      </p:pic>
    </p:spTree>
    <p:extLst>
      <p:ext uri="{BB962C8B-B14F-4D97-AF65-F5344CB8AC3E}">
        <p14:creationId xmlns:p14="http://schemas.microsoft.com/office/powerpoint/2010/main" val="169741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New Technology:</a:t>
            </a:r>
          </a:p>
          <a:p>
            <a:pPr marL="342900" lvl="0" indent="-342900">
              <a:spcAft>
                <a:spcPts val="0"/>
              </a:spcAft>
              <a:buClr>
                <a:schemeClr val="tx1"/>
              </a:buClr>
              <a:buFont typeface="Arial" panose="020B0604020202020204" pitchFamily="34" charset="0"/>
              <a:buChar char="•"/>
            </a:pPr>
            <a:r>
              <a:rPr lang="en-CA" sz="2400" dirty="0">
                <a:ea typeface="Times New Roman" panose="02020603050405020304" pitchFamily="18" charset="0"/>
              </a:rPr>
              <a:t>The structure of the MOOC is the structure of the network; the principles of the MOOC are the principles of the network</a:t>
            </a:r>
          </a:p>
          <a:p>
            <a:pPr marL="342900" lvl="0" indent="-342900">
              <a:spcAft>
                <a:spcPts val="0"/>
              </a:spcAft>
              <a:buClr>
                <a:schemeClr val="tx1"/>
              </a:buClr>
              <a:buFont typeface="Arial" panose="020B0604020202020204" pitchFamily="34" charset="0"/>
              <a:buChar char="•"/>
            </a:pPr>
            <a:r>
              <a:rPr lang="en-CA" sz="2400" dirty="0">
                <a:ea typeface="Times New Roman" panose="02020603050405020304" pitchFamily="18" charset="0"/>
              </a:rPr>
              <a:t>Explanations stem from analyses of patterns of relations… the autonomy of entities in the network, and … strong and weak ties</a:t>
            </a:r>
          </a:p>
        </p:txBody>
      </p:sp>
      <p:pic>
        <p:nvPicPr>
          <p:cNvPr id="5" name="Picture 4"/>
          <p:cNvPicPr>
            <a:picLocks noChangeAspect="1"/>
          </p:cNvPicPr>
          <p:nvPr/>
        </p:nvPicPr>
        <p:blipFill>
          <a:blip r:embed="rId2"/>
          <a:stretch>
            <a:fillRect/>
          </a:stretch>
        </p:blipFill>
        <p:spPr>
          <a:xfrm>
            <a:off x="831847" y="523569"/>
            <a:ext cx="5626103" cy="3285417"/>
          </a:xfrm>
          <a:prstGeom prst="rect">
            <a:avLst/>
          </a:prstGeom>
        </p:spPr>
      </p:pic>
      <p:pic>
        <p:nvPicPr>
          <p:cNvPr id="6" name="Content Placeholder 4"/>
          <p:cNvPicPr/>
          <p:nvPr/>
        </p:nvPicPr>
        <p:blipFill rotWithShape="1">
          <a:blip r:embed="rId3"/>
          <a:srcRect t="3160" b="18498"/>
          <a:stretch/>
        </p:blipFill>
        <p:spPr>
          <a:xfrm>
            <a:off x="6846570" y="540641"/>
            <a:ext cx="4987290" cy="3268345"/>
          </a:xfrm>
          <a:prstGeom prst="rect">
            <a:avLst/>
          </a:prstGeom>
        </p:spPr>
      </p:pic>
    </p:spTree>
    <p:extLst>
      <p:ext uri="{BB962C8B-B14F-4D97-AF65-F5344CB8AC3E}">
        <p14:creationId xmlns:p14="http://schemas.microsoft.com/office/powerpoint/2010/main" val="147573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397490" cy="2436757"/>
          </a:xfrm>
          <a:prstGeom prst="rect">
            <a:avLst/>
          </a:prstGeom>
        </p:spPr>
        <p:txBody>
          <a:bodyPr wrap="square">
            <a:spAutoFit/>
          </a:bodyPr>
          <a:lstStyle/>
          <a:p>
            <a:pPr>
              <a:lnSpc>
                <a:spcPct val="107000"/>
              </a:lnSpc>
              <a:spcAft>
                <a:spcPts val="800"/>
              </a:spcAft>
            </a:pPr>
            <a:r>
              <a:rPr lang="en-CA" sz="2400" dirty="0">
                <a:effectLst/>
                <a:ea typeface="Calibri" panose="020F0502020204030204" pitchFamily="34" charset="0"/>
                <a:cs typeface="Times New Roman" panose="02020603050405020304" pitchFamily="18" charset="0"/>
              </a:rPr>
              <a:t>My work is focused around a few core areas: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educational theory - specifically, ways of describing how we learn, framed as 'network learning' or '</a:t>
            </a:r>
            <a:r>
              <a:rPr lang="en-CA" sz="2400" dirty="0" err="1">
                <a:ea typeface="Times New Roman" panose="02020603050405020304" pitchFamily="18" charset="0"/>
              </a:rPr>
              <a:t>connectivism</a:t>
            </a:r>
            <a:r>
              <a:rPr lang="en-CA" sz="2400" dirty="0">
                <a:ea typeface="Times New Roman" panose="02020603050405020304" pitchFamily="18" charset="0"/>
              </a:rPr>
              <a:t>‘</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educational technology - models and systems for supporting and distributing learning through technology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policy and process supporting free and open access to learning</a:t>
            </a:r>
          </a:p>
        </p:txBody>
      </p:sp>
      <p:pic>
        <p:nvPicPr>
          <p:cNvPr id="5" name="Picture 4" descr="Access to Learning Desk sta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59" y="710946"/>
            <a:ext cx="2387029" cy="2800350"/>
          </a:xfrm>
          <a:prstGeom prst="rect">
            <a:avLst/>
          </a:prstGeom>
          <a:noFill/>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340608" y="754126"/>
            <a:ext cx="3840480" cy="2757170"/>
          </a:xfrm>
          <a:prstGeom prst="rect">
            <a:avLst/>
          </a:prstGeom>
          <a:noFill/>
          <a:ln>
            <a:noFill/>
          </a:ln>
          <a:extLst/>
        </p:spPr>
      </p:pic>
      <p:pic>
        <p:nvPicPr>
          <p:cNvPr id="7" name="Picture 6"/>
          <p:cNvPicPr/>
          <p:nvPr/>
        </p:nvPicPr>
        <p:blipFill>
          <a:blip r:embed="rId4"/>
          <a:stretch>
            <a:fillRect/>
          </a:stretch>
        </p:blipFill>
        <p:spPr>
          <a:xfrm>
            <a:off x="7303008" y="754126"/>
            <a:ext cx="3998976" cy="2757170"/>
          </a:xfrm>
          <a:prstGeom prst="rect">
            <a:avLst/>
          </a:prstGeom>
        </p:spPr>
      </p:pic>
    </p:spTree>
    <p:extLst>
      <p:ext uri="{BB962C8B-B14F-4D97-AF65-F5344CB8AC3E}">
        <p14:creationId xmlns:p14="http://schemas.microsoft.com/office/powerpoint/2010/main" val="4037369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110" y="365125"/>
            <a:ext cx="3615690" cy="1325563"/>
          </a:xfrm>
        </p:spPr>
        <p:txBody>
          <a:bodyPr/>
          <a:lstStyle/>
          <a:p>
            <a:r>
              <a:rPr lang="en-CA" dirty="0"/>
              <a:t>Free Learning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340" y="1529714"/>
            <a:ext cx="7364730" cy="4903149"/>
          </a:xfrm>
          <a:prstGeom prst="rect">
            <a:avLst/>
          </a:prstGeom>
        </p:spPr>
      </p:pic>
      <p:sp>
        <p:nvSpPr>
          <p:cNvPr id="5" name="TextBox 4"/>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3</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174991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Free Learning and Connectivism:</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These reinforce and depend on each other, for example, autonomy requires:</a:t>
            </a:r>
          </a:p>
          <a:p>
            <a:pPr marL="800100" lvl="1" indent="-342900">
              <a:buFont typeface="Arial" panose="020B0604020202020204" pitchFamily="34" charset="0"/>
              <a:buChar char="•"/>
            </a:pPr>
            <a:r>
              <a:rPr lang="en-CA" sz="2400" dirty="0">
                <a:ea typeface="Times New Roman" panose="02020603050405020304" pitchFamily="18" charset="0"/>
              </a:rPr>
              <a:t>Access to learning materials and resources without cost or barriers</a:t>
            </a:r>
          </a:p>
          <a:p>
            <a:pPr marL="800100" lvl="1" indent="-342900">
              <a:buFont typeface="Arial" panose="020B0604020202020204" pitchFamily="34" charset="0"/>
              <a:buChar char="•"/>
            </a:pPr>
            <a:r>
              <a:rPr lang="en-CA" sz="2400" dirty="0">
                <a:ea typeface="Times New Roman" panose="02020603050405020304" pitchFamily="18" charset="0"/>
              </a:rPr>
              <a:t>Connection with other learners by means of sending signals to other network entities (learners, instructors, friends and associates)</a:t>
            </a:r>
          </a:p>
          <a:p>
            <a:pPr marL="800100" lvl="1" indent="-342900">
              <a:buFont typeface="Arial" panose="020B0604020202020204" pitchFamily="34" charset="0"/>
              <a:buChar char="•"/>
            </a:pPr>
            <a:r>
              <a:rPr lang="en-CA" sz="2400" dirty="0">
                <a:ea typeface="Times New Roman" panose="02020603050405020304" pitchFamily="18" charset="0"/>
              </a:rPr>
              <a:t>Open learning or the ability to join networks regardless of qualifications or social standing</a:t>
            </a:r>
          </a:p>
        </p:txBody>
      </p:sp>
      <p:pic>
        <p:nvPicPr>
          <p:cNvPr id="5" name="Picture 4" descr="MOOCagogy: Assessment, Networked Learning, and the Meta-MO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46" y="765811"/>
            <a:ext cx="4437383" cy="2732722"/>
          </a:xfrm>
          <a:prstGeom prst="rect">
            <a:avLst/>
          </a:prstGeom>
          <a:noFill/>
          <a:extLst/>
        </p:spPr>
      </p:pic>
      <p:pic>
        <p:nvPicPr>
          <p:cNvPr id="7" name="Picture 6" descr="http://www.hybridpedagogy.com/wp-content/uploads/2013/07/mooc-mooc-screensho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530" y="765811"/>
            <a:ext cx="4297680" cy="2732722"/>
          </a:xfrm>
          <a:prstGeom prst="rect">
            <a:avLst/>
          </a:prstGeom>
          <a:noFill/>
          <a:extLst/>
        </p:spPr>
      </p:pic>
    </p:spTree>
    <p:extLst>
      <p:ext uri="{BB962C8B-B14F-4D97-AF65-F5344CB8AC3E}">
        <p14:creationId xmlns:p14="http://schemas.microsoft.com/office/powerpoint/2010/main" val="222691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3676519"/>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Open Access and Open Educational Resources:</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Definition</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OERs – UNESCO – “teaching, learning or research materials that are in the public domain or released with an intellectual property license that allows for free use, adaptation, and distribution.”</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Open Archives Initiative – “interoperability standards that aim to facilitate the efficient dissemination of e-prints </a:t>
            </a:r>
            <a:r>
              <a:rPr lang="en-CA" sz="2400" dirty="0" err="1">
                <a:ea typeface="Times New Roman" panose="02020603050405020304" pitchFamily="18" charset="0"/>
              </a:rPr>
              <a:t>andmmmmmimmmimmimmmmmimmmmmmmmimmmmmmmmmmmimmmmimmmmmmmmmmmmmm</a:t>
            </a:r>
            <a:r>
              <a:rPr lang="en-CA" sz="2400" dirty="0">
                <a:ea typeface="Times New Roman" panose="02020603050405020304" pitchFamily="18" charset="0"/>
              </a:rPr>
              <a:t> other electronic content…”</a:t>
            </a:r>
          </a:p>
        </p:txBody>
      </p:sp>
      <p:pic>
        <p:nvPicPr>
          <p:cNvPr id="2" name="Picture 1"/>
          <p:cNvPicPr>
            <a:picLocks noChangeAspect="1"/>
          </p:cNvPicPr>
          <p:nvPr/>
        </p:nvPicPr>
        <p:blipFill>
          <a:blip r:embed="rId2"/>
          <a:stretch>
            <a:fillRect/>
          </a:stretch>
        </p:blipFill>
        <p:spPr>
          <a:xfrm>
            <a:off x="2729227" y="686987"/>
            <a:ext cx="4620263" cy="3027069"/>
          </a:xfrm>
          <a:prstGeom prst="rect">
            <a:avLst/>
          </a:prstGeom>
        </p:spPr>
      </p:pic>
      <p:pic>
        <p:nvPicPr>
          <p:cNvPr id="3" name="Picture 2"/>
          <p:cNvPicPr>
            <a:picLocks noChangeAspect="1"/>
          </p:cNvPicPr>
          <p:nvPr/>
        </p:nvPicPr>
        <p:blipFill>
          <a:blip r:embed="rId3"/>
          <a:stretch>
            <a:fillRect/>
          </a:stretch>
        </p:blipFill>
        <p:spPr>
          <a:xfrm>
            <a:off x="7129163" y="802915"/>
            <a:ext cx="3717907" cy="2795215"/>
          </a:xfrm>
          <a:prstGeom prst="rect">
            <a:avLst/>
          </a:prstGeom>
        </p:spPr>
      </p:pic>
      <p:pic>
        <p:nvPicPr>
          <p:cNvPr id="6" name="Picture 5"/>
          <p:cNvPicPr>
            <a:picLocks noChangeAspect="1"/>
          </p:cNvPicPr>
          <p:nvPr/>
        </p:nvPicPr>
        <p:blipFill>
          <a:blip r:embed="rId4"/>
          <a:stretch>
            <a:fillRect/>
          </a:stretch>
        </p:blipFill>
        <p:spPr>
          <a:xfrm>
            <a:off x="946428" y="802915"/>
            <a:ext cx="2288262" cy="2823421"/>
          </a:xfrm>
          <a:prstGeom prst="rect">
            <a:avLst/>
          </a:prstGeom>
        </p:spPr>
      </p:pic>
    </p:spTree>
    <p:extLst>
      <p:ext uri="{BB962C8B-B14F-4D97-AF65-F5344CB8AC3E}">
        <p14:creationId xmlns:p14="http://schemas.microsoft.com/office/powerpoint/2010/main" val="108656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6" y="433476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Open Education Logic Model:</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Taylor, J.C. 2007. Open courseware futures: Creating a parallel universe. e-Journal of Instructional Science and Technology (e-JIST), Vol 10, No. 1. Online: http://www.ascilite.org.au/ajet/e-jist/docs/vol10_no1/papers/full_papers/taylorj.htmmmmmmmmmmmimmmmmmimmmmm</a:t>
            </a:r>
          </a:p>
        </p:txBody>
      </p:sp>
      <p:pic>
        <p:nvPicPr>
          <p:cNvPr id="5" name="Picture 4"/>
          <p:cNvPicPr>
            <a:picLocks noChangeAspect="1"/>
          </p:cNvPicPr>
          <p:nvPr/>
        </p:nvPicPr>
        <p:blipFill>
          <a:blip r:embed="rId2"/>
          <a:stretch>
            <a:fillRect/>
          </a:stretch>
        </p:blipFill>
        <p:spPr>
          <a:xfrm>
            <a:off x="831846" y="569866"/>
            <a:ext cx="8140704" cy="3875506"/>
          </a:xfrm>
          <a:prstGeom prst="rect">
            <a:avLst/>
          </a:prstGeom>
        </p:spPr>
      </p:pic>
    </p:spTree>
    <p:extLst>
      <p:ext uri="{BB962C8B-B14F-4D97-AF65-F5344CB8AC3E}">
        <p14:creationId xmlns:p14="http://schemas.microsoft.com/office/powerpoint/2010/main" val="24568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Why Open Educational Resources?</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Learning activities are essentially conversations</a:t>
            </a:r>
          </a:p>
          <a:p>
            <a:pPr lvl="0">
              <a:spcAft>
                <a:spcPts val="0"/>
              </a:spcAft>
            </a:pPr>
            <a:r>
              <a:rPr lang="en-CA" sz="2400" dirty="0">
                <a:ea typeface="Times New Roman" panose="02020603050405020304" pitchFamily="18" charset="0"/>
              </a:rPr>
              <a:t>OERs </a:t>
            </a:r>
            <a:r>
              <a:rPr lang="en-CA" sz="2400" dirty="0">
                <a:solidFill>
                  <a:schemeClr val="accent2">
                    <a:lumMod val="75000"/>
                  </a:schemeClr>
                </a:solidFill>
                <a:ea typeface="Times New Roman" panose="02020603050405020304" pitchFamily="18" charset="0"/>
              </a:rPr>
              <a:t>are the words</a:t>
            </a:r>
            <a:r>
              <a:rPr lang="en-CA" sz="2400" dirty="0">
                <a:ea typeface="Times New Roman" panose="02020603050405020304" pitchFamily="18" charset="0"/>
              </a:rPr>
              <a:t> used in those conversations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Open design – enabling participants to create their own organization and structure</a:t>
            </a:r>
          </a:p>
          <a:p>
            <a:pPr marL="800100" lvl="1" indent="-342900">
              <a:buFont typeface="Arial" panose="020B0604020202020204" pitchFamily="34" charset="0"/>
              <a:buChar char="•"/>
            </a:pPr>
            <a:r>
              <a:rPr lang="en-CA" sz="2400" dirty="0">
                <a:ea typeface="Times New Roman" panose="02020603050405020304" pitchFamily="18" charset="0"/>
              </a:rPr>
              <a:t>Example: touring a city vs being taken on a tour</a:t>
            </a:r>
          </a:p>
          <a:p>
            <a:pPr marL="800100" lvl="1" indent="-342900">
              <a:buFont typeface="Arial" panose="020B0604020202020204" pitchFamily="34" charset="0"/>
              <a:buChar char="•"/>
            </a:pPr>
            <a:r>
              <a:rPr lang="en-CA" sz="2400" dirty="0">
                <a:ea typeface="Times New Roman" panose="02020603050405020304" pitchFamily="18" charset="0"/>
              </a:rPr>
              <a:t>The course as ‘environment’ rather than ‘book’</a:t>
            </a:r>
          </a:p>
          <a:p>
            <a:pPr lvl="0">
              <a:spcAft>
                <a:spcPts val="0"/>
              </a:spcAft>
            </a:pPr>
            <a:r>
              <a:rPr lang="en-CA" sz="2400" dirty="0" err="1">
                <a:ea typeface="Times New Roman" panose="02020603050405020304" pitchFamily="18" charset="0"/>
              </a:rPr>
              <a:t>Mmmimmmm</a:t>
            </a:r>
            <a:endParaRPr lang="en-CA" sz="2400" dirty="0">
              <a:ea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a:xfrm>
            <a:off x="831846" y="525781"/>
            <a:ext cx="5031743" cy="3144838"/>
          </a:xfrm>
          <a:prstGeom prst="rect">
            <a:avLst/>
          </a:prstGeom>
          <a:noFill/>
        </p:spPr>
      </p:pic>
    </p:spTree>
    <p:extLst>
      <p:ext uri="{BB962C8B-B14F-4D97-AF65-F5344CB8AC3E}">
        <p14:creationId xmlns:p14="http://schemas.microsoft.com/office/powerpoint/2010/main" val="133894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110" y="365125"/>
            <a:ext cx="3615690" cy="1325563"/>
          </a:xfrm>
        </p:spPr>
        <p:txBody>
          <a:bodyPr/>
          <a:lstStyle/>
          <a:p>
            <a:r>
              <a:rPr lang="en-CA" dirty="0"/>
              <a:t>Innovations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50" y="1690688"/>
            <a:ext cx="8394564" cy="4472940"/>
          </a:xfrm>
          <a:prstGeom prst="rect">
            <a:avLst/>
          </a:prstGeom>
        </p:spPr>
      </p:pic>
      <p:sp>
        <p:nvSpPr>
          <p:cNvPr id="4" name="TextBox 3"/>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4</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367219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Machine learning and AI</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decision engines </a:t>
            </a:r>
            <a:r>
              <a:rPr lang="en-CA" sz="2400" dirty="0">
                <a:ea typeface="Times New Roman" panose="02020603050405020304" pitchFamily="18" charset="0"/>
              </a:rPr>
              <a:t>- these are expert systems that are based on rule-driven strategies</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pattern recognition </a:t>
            </a:r>
            <a:r>
              <a:rPr lang="en-CA" sz="2400" dirty="0">
                <a:ea typeface="Times New Roman" panose="02020603050405020304" pitchFamily="18" charset="0"/>
              </a:rPr>
              <a:t>- perceptual systems that identify patterns from partial or disorganized data</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cluster detection </a:t>
            </a:r>
            <a:r>
              <a:rPr lang="en-CA" sz="2400" dirty="0">
                <a:ea typeface="Times New Roman" panose="02020603050405020304" pitchFamily="18" charset="0"/>
              </a:rPr>
              <a:t>- detecting nearest neighbours and categories of things</a:t>
            </a:r>
          </a:p>
        </p:txBody>
      </p:sp>
      <p:pic>
        <p:nvPicPr>
          <p:cNvPr id="5" name="Picture 2" descr="File:gradingfrom-learning-analytics-e-rubric-criterion-enrichment-explai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00" y="434340"/>
            <a:ext cx="7843113" cy="32506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1829860"/>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Personalized Learning</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CA" sz="2400" dirty="0">
                <a:ea typeface="Times New Roman" panose="02020603050405020304" pitchFamily="18" charset="0"/>
              </a:rPr>
              <a:t>Rules-Based Events (like notifications)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User Models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Adaptive Learning</a:t>
            </a:r>
          </a:p>
        </p:txBody>
      </p:sp>
      <p:pic>
        <p:nvPicPr>
          <p:cNvPr id="6" name="Picture 5"/>
          <p:cNvPicPr>
            <a:picLocks noChangeAspect="1"/>
          </p:cNvPicPr>
          <p:nvPr/>
        </p:nvPicPr>
        <p:blipFill>
          <a:blip r:embed="rId2"/>
          <a:stretch>
            <a:fillRect/>
          </a:stretch>
        </p:blipFill>
        <p:spPr>
          <a:xfrm>
            <a:off x="831847" y="525780"/>
            <a:ext cx="6393131" cy="3160487"/>
          </a:xfrm>
          <a:prstGeom prst="rect">
            <a:avLst/>
          </a:prstGeom>
        </p:spPr>
      </p:pic>
    </p:spTree>
    <p:extLst>
      <p:ext uri="{BB962C8B-B14F-4D97-AF65-F5344CB8AC3E}">
        <p14:creationId xmlns:p14="http://schemas.microsoft.com/office/powerpoint/2010/main" val="963969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Handheld and Mobile Computing</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CA" sz="2400" dirty="0">
                <a:ea typeface="Times New Roman" panose="02020603050405020304" pitchFamily="18" charset="0"/>
              </a:rPr>
              <a:t>Performance Support</a:t>
            </a:r>
          </a:p>
          <a:p>
            <a:pPr marL="800100" lvl="1" indent="-342900">
              <a:buFont typeface="Arial" panose="020B0604020202020204" pitchFamily="34" charset="0"/>
              <a:buChar char="•"/>
            </a:pPr>
            <a:r>
              <a:rPr lang="en-CA" sz="2400" dirty="0"/>
              <a:t>The future of learning isn’t the mobile phone</a:t>
            </a:r>
          </a:p>
          <a:p>
            <a:pPr marL="800100" lvl="1" indent="-342900">
              <a:buFont typeface="Arial" panose="020B0604020202020204" pitchFamily="34" charset="0"/>
              <a:buChar char="•"/>
            </a:pPr>
            <a:r>
              <a:rPr lang="en-CA" sz="2400" dirty="0"/>
              <a:t>It’s in the </a:t>
            </a:r>
            <a:r>
              <a:rPr lang="en-CA" sz="2400" i="1" dirty="0"/>
              <a:t>integrated</a:t>
            </a:r>
            <a:r>
              <a:rPr lang="en-CA" sz="2400" dirty="0"/>
              <a:t> performance support system</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p:txBody>
      </p:sp>
      <p:pic>
        <p:nvPicPr>
          <p:cNvPr id="5" name="Picture 2" descr="https://fortunedotcom.files.wordpress.com/2014/05/140525193150-babolat-play-pure-drive-tennis-racquet-620xa.jpg?quality=80&amp;w=550&amp;h=348&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292" y="494286"/>
            <a:ext cx="52387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36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3307187"/>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Badges and </a:t>
            </a:r>
            <a:r>
              <a:rPr lang="en-CA" sz="3200" dirty="0" err="1">
                <a:solidFill>
                  <a:schemeClr val="accent2">
                    <a:lumMod val="75000"/>
                  </a:schemeClr>
                </a:solidFill>
                <a:effectLst/>
                <a:ea typeface="Calibri" panose="020F0502020204030204" pitchFamily="34" charset="0"/>
                <a:cs typeface="Times New Roman" panose="02020603050405020304" pitchFamily="18" charset="0"/>
              </a:rPr>
              <a:t>Blockchain</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CA" sz="2400" dirty="0">
                <a:ea typeface="Times New Roman" panose="02020603050405020304" pitchFamily="18" charset="0"/>
              </a:rPr>
              <a:t>Belshaw: </a:t>
            </a:r>
            <a:r>
              <a:rPr lang="en-CA" sz="2400" dirty="0">
                <a:solidFill>
                  <a:srgbClr val="666666"/>
                </a:solidFill>
                <a:latin typeface="Ubuntu"/>
              </a:rPr>
              <a:t>we could prove beyond reasonable doubt that the person receiving badge Y is the same person who created evidence X.</a:t>
            </a:r>
          </a:p>
          <a:p>
            <a:pPr marL="342900" lvl="0" indent="-342900">
              <a:spcAft>
                <a:spcPts val="0"/>
              </a:spcAft>
              <a:buFont typeface="Arial" panose="020B0604020202020204" pitchFamily="34" charset="0"/>
              <a:buChar char="•"/>
            </a:pPr>
            <a:r>
              <a:rPr lang="en-CA" sz="2400" dirty="0">
                <a:solidFill>
                  <a:srgbClr val="666666"/>
                </a:solidFill>
                <a:latin typeface="Ubuntu"/>
              </a:rPr>
              <a:t>Sony plans to launch a testing platform powered by </a:t>
            </a:r>
            <a:r>
              <a:rPr lang="en-CA" sz="2400" dirty="0" err="1">
                <a:solidFill>
                  <a:srgbClr val="666666"/>
                </a:solidFill>
                <a:latin typeface="Ubuntu"/>
              </a:rPr>
              <a:t>blockchain</a:t>
            </a:r>
            <a:r>
              <a:rPr lang="en-CA" sz="2400" dirty="0">
                <a:solidFill>
                  <a:srgbClr val="666666"/>
                </a:solidFill>
                <a:latin typeface="Ubuntu"/>
              </a:rPr>
              <a:t> and that IBM plans to offer '</a:t>
            </a:r>
            <a:r>
              <a:rPr lang="en-CA" sz="2400" dirty="0" err="1">
                <a:solidFill>
                  <a:srgbClr val="666666"/>
                </a:solidFill>
                <a:latin typeface="Ubuntu"/>
              </a:rPr>
              <a:t>blockchain</a:t>
            </a:r>
            <a:r>
              <a:rPr lang="en-CA" sz="2400" dirty="0">
                <a:solidFill>
                  <a:srgbClr val="666666"/>
                </a:solidFill>
                <a:latin typeface="Ubuntu"/>
              </a:rPr>
              <a:t>-as-a-service,'"</a:t>
            </a:r>
          </a:p>
          <a:p>
            <a:pPr marL="342900" lvl="0" indent="-342900">
              <a:spcAft>
                <a:spcPts val="0"/>
              </a:spcAft>
              <a:buFont typeface="Arial" panose="020B0604020202020204" pitchFamily="34" charset="0"/>
              <a:buChar char="•"/>
            </a:pPr>
            <a:endParaRPr lang="en-CA" sz="2400" dirty="0">
              <a:solidFill>
                <a:srgbClr val="666666"/>
              </a:solidFill>
              <a:latin typeface="Ubuntu"/>
            </a:endParaRPr>
          </a:p>
          <a:p>
            <a:pPr marL="342900" lvl="0" indent="-342900">
              <a:spcAft>
                <a:spcPts val="0"/>
              </a:spcAft>
              <a:buFont typeface="Arial" panose="020B0604020202020204" pitchFamily="34" charset="0"/>
              <a:buChar char="•"/>
            </a:pPr>
            <a:endParaRPr lang="en-CA" sz="2400" dirty="0"/>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p:txBody>
      </p:sp>
      <p:pic>
        <p:nvPicPr>
          <p:cNvPr id="6" name="Picture 2" descr="files/images/750px-Cryptographic_Hash_Func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47" y="499110"/>
            <a:ext cx="4427794" cy="32027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Badge and the Block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394" y="606215"/>
            <a:ext cx="3820563" cy="320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7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0" y="365125"/>
            <a:ext cx="5135880" cy="1325563"/>
          </a:xfrm>
        </p:spPr>
        <p:txBody>
          <a:bodyPr/>
          <a:lstStyle/>
          <a:p>
            <a:r>
              <a:rPr lang="en-CA" dirty="0"/>
              <a:t>Educational Theory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490" y="1690687"/>
            <a:ext cx="7166610" cy="4811251"/>
          </a:xfrm>
          <a:prstGeom prst="rect">
            <a:avLst/>
          </a:prstGeom>
        </p:spPr>
      </p:pic>
      <p:sp>
        <p:nvSpPr>
          <p:cNvPr id="5" name="TextBox 4"/>
          <p:cNvSpPr txBox="1"/>
          <p:nvPr/>
        </p:nvSpPr>
        <p:spPr>
          <a:xfrm>
            <a:off x="-33148" y="-777240"/>
            <a:ext cx="3385947" cy="7725192"/>
          </a:xfrm>
          <a:prstGeom prst="rect">
            <a:avLst/>
          </a:prstGeom>
          <a:noFill/>
        </p:spPr>
        <p:txBody>
          <a:bodyPr wrap="square" rtlCol="0">
            <a:spAutoFit/>
          </a:bodyPr>
          <a:lstStyle/>
          <a:p>
            <a:r>
              <a:rPr lang="en-CA" sz="49600" dirty="0">
                <a:solidFill>
                  <a:schemeClr val="accent4">
                    <a:lumMod val="60000"/>
                    <a:lumOff val="40000"/>
                  </a:schemeClr>
                </a:solidFill>
              </a:rPr>
              <a:t>1</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2156567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1867" y="5409186"/>
            <a:ext cx="10740390" cy="1829860"/>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Competency and Skills System (CASS)</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endParaRPr lang="en-CA" sz="2400" dirty="0">
              <a:solidFill>
                <a:srgbClr val="666666"/>
              </a:solidFill>
              <a:latin typeface="Ubuntu"/>
            </a:endParaRPr>
          </a:p>
          <a:p>
            <a:pPr marL="342900" lvl="0" indent="-342900">
              <a:spcAft>
                <a:spcPts val="0"/>
              </a:spcAft>
              <a:buFont typeface="Arial" panose="020B0604020202020204" pitchFamily="34" charset="0"/>
              <a:buChar char="•"/>
            </a:pPr>
            <a:endParaRPr lang="en-CA" sz="2400" dirty="0"/>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31847" y="613943"/>
            <a:ext cx="5997893" cy="3361099"/>
          </a:xfrm>
          <a:prstGeom prst="rect">
            <a:avLst/>
          </a:prstGeom>
        </p:spPr>
      </p:pic>
      <p:pic>
        <p:nvPicPr>
          <p:cNvPr id="8" name="Picture 7"/>
          <p:cNvPicPr>
            <a:picLocks noChangeAspect="1"/>
          </p:cNvPicPr>
          <p:nvPr/>
        </p:nvPicPr>
        <p:blipFill>
          <a:blip r:embed="rId3"/>
          <a:stretch>
            <a:fillRect/>
          </a:stretch>
        </p:blipFill>
        <p:spPr>
          <a:xfrm>
            <a:off x="4840920" y="1960087"/>
            <a:ext cx="5366070" cy="3331827"/>
          </a:xfrm>
          <a:prstGeom prst="rect">
            <a:avLst/>
          </a:prstGeom>
        </p:spPr>
      </p:pic>
    </p:spTree>
    <p:extLst>
      <p:ext uri="{BB962C8B-B14F-4D97-AF65-F5344CB8AC3E}">
        <p14:creationId xmlns:p14="http://schemas.microsoft.com/office/powerpoint/2010/main" val="4117110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4415183"/>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Games, Sims and Virtual Reality</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CA" sz="2400" dirty="0">
                <a:ea typeface="Times New Roman" panose="02020603050405020304" pitchFamily="18" charset="0"/>
              </a:rPr>
              <a:t>‘Gamification’ – adds game elements to learning</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‘Serious Games’ – employs a game to facilitate learning</a:t>
            </a:r>
          </a:p>
          <a:p>
            <a:pPr lvl="2"/>
            <a:r>
              <a:rPr lang="en-CA" sz="2400" dirty="0"/>
              <a:t>What happens when companies know the state of all your devices?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Learning Tools</a:t>
            </a:r>
          </a:p>
          <a:p>
            <a:pPr marL="800100" lvl="1" indent="-342900">
              <a:buFont typeface="Arial" panose="020B0604020202020204" pitchFamily="34" charset="0"/>
              <a:buChar char="•"/>
            </a:pPr>
            <a:r>
              <a:rPr lang="en-CA" sz="2400" dirty="0">
                <a:ea typeface="Times New Roman" panose="02020603050405020304" pitchFamily="18" charset="0"/>
              </a:rPr>
              <a:t>LTI Producer – provides features </a:t>
            </a:r>
          </a:p>
          <a:p>
            <a:pPr marL="800100" lvl="1" indent="-342900">
              <a:buFont typeface="Arial" panose="020B0604020202020204" pitchFamily="34" charset="0"/>
              <a:buChar char="•"/>
            </a:pPr>
            <a:r>
              <a:rPr lang="en-CA" sz="2400" dirty="0">
                <a:ea typeface="Times New Roman" panose="02020603050405020304" pitchFamily="18" charset="0"/>
              </a:rPr>
              <a:t>LTI Consumer – connects to features</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pPr marL="342900" lvl="0" indent="-342900">
              <a:spcAft>
                <a:spcPts val="0"/>
              </a:spcAft>
              <a:buFont typeface="Arial" panose="020B0604020202020204" pitchFamily="34" charset="0"/>
              <a:buChar char="•"/>
            </a:pPr>
            <a:endParaRPr lang="en-CA" sz="2400" dirty="0">
              <a:solidFill>
                <a:srgbClr val="666666"/>
              </a:solidFill>
              <a:latin typeface="Ubuntu"/>
            </a:endParaRPr>
          </a:p>
          <a:p>
            <a:pPr marL="342900" lvl="0" indent="-342900">
              <a:spcAft>
                <a:spcPts val="0"/>
              </a:spcAft>
              <a:buFont typeface="Arial" panose="020B0604020202020204" pitchFamily="34" charset="0"/>
              <a:buChar char="•"/>
            </a:pPr>
            <a:endParaRPr lang="en-CA" sz="2400" dirty="0"/>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p:txBody>
      </p:sp>
      <p:pic>
        <p:nvPicPr>
          <p:cNvPr id="8" name="Picture 2" descr="Some motorists, hoping for insurance savings, are opting to install telematic devices that are able to record the number of kilometres driven annually, the number of times a driver brakes hard or accelerates quickly and the time of day that a car is dri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47" y="605791"/>
            <a:ext cx="5505258" cy="3098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imsglobal.org/sites/default/files/lti/blti/bltiv1p0/images/ltiBLTIimgv1p0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563" y="419097"/>
            <a:ext cx="6005860" cy="347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68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jarche.com/wp-content/uploads/2014/03/cooperation-and-collabo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377"/>
            <a:ext cx="5817870" cy="4368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1847" y="3808986"/>
            <a:ext cx="10740390" cy="3676519"/>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                               Translation and Collaborative Technology</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CA" sz="2400" dirty="0">
                <a:ea typeface="Times New Roman" panose="02020603050405020304" pitchFamily="18" charset="0"/>
              </a:rPr>
              <a:t>Communication is and will be everywhere</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But the future lies in cooperation, not collaboration</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r>
              <a:rPr lang="en-CA" sz="2400" dirty="0"/>
              <a:t>What happens when companies know the state of all your devices?</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pPr marL="342900" lvl="0" indent="-342900">
              <a:spcAft>
                <a:spcPts val="0"/>
              </a:spcAft>
              <a:buFont typeface="Arial" panose="020B0604020202020204" pitchFamily="34" charset="0"/>
              <a:buChar char="•"/>
            </a:pPr>
            <a:endParaRPr lang="en-CA" sz="2400" dirty="0">
              <a:solidFill>
                <a:srgbClr val="666666"/>
              </a:solidFill>
              <a:latin typeface="Ubuntu"/>
            </a:endParaRPr>
          </a:p>
          <a:p>
            <a:pPr marL="342900" lvl="0" indent="-342900">
              <a:spcAft>
                <a:spcPts val="0"/>
              </a:spcAft>
              <a:buFont typeface="Arial" panose="020B0604020202020204" pitchFamily="34" charset="0"/>
              <a:buChar char="•"/>
            </a:pPr>
            <a:endParaRPr lang="en-CA" sz="2400" dirty="0"/>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p:txBody>
      </p:sp>
    </p:spTree>
    <p:extLst>
      <p:ext uri="{BB962C8B-B14F-4D97-AF65-F5344CB8AC3E}">
        <p14:creationId xmlns:p14="http://schemas.microsoft.com/office/powerpoint/2010/main" val="50537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110" y="365125"/>
            <a:ext cx="3615690" cy="1325563"/>
          </a:xfrm>
        </p:spPr>
        <p:txBody>
          <a:bodyPr/>
          <a:lstStyle/>
          <a:p>
            <a:r>
              <a:rPr lang="en-CA" dirty="0"/>
              <a:t>Transformation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184" y="1554480"/>
            <a:ext cx="7343335" cy="4724159"/>
          </a:xfrm>
          <a:prstGeom prst="rect">
            <a:avLst/>
          </a:prstGeom>
        </p:spPr>
      </p:pic>
      <p:sp>
        <p:nvSpPr>
          <p:cNvPr id="4" name="TextBox 3"/>
          <p:cNvSpPr txBox="1"/>
          <p:nvPr/>
        </p:nvSpPr>
        <p:spPr>
          <a:xfrm>
            <a:off x="503501" y="-777240"/>
            <a:ext cx="2312648" cy="7725192"/>
          </a:xfrm>
          <a:prstGeom prst="rect">
            <a:avLst/>
          </a:prstGeom>
          <a:noFill/>
        </p:spPr>
        <p:txBody>
          <a:bodyPr wrap="square" rtlCol="0">
            <a:spAutoFit/>
          </a:bodyPr>
          <a:lstStyle/>
          <a:p>
            <a:r>
              <a:rPr lang="en-CA" sz="49600" dirty="0">
                <a:solidFill>
                  <a:schemeClr val="accent4">
                    <a:lumMod val="60000"/>
                    <a:lumOff val="40000"/>
                  </a:schemeClr>
                </a:solidFill>
              </a:rPr>
              <a:t>5</a:t>
            </a:r>
            <a:endParaRPr lang="en-CA" sz="2000" dirty="0">
              <a:solidFill>
                <a:schemeClr val="accent4">
                  <a:lumMod val="60000"/>
                  <a:lumOff val="40000"/>
                </a:schemeClr>
              </a:solidFill>
            </a:endParaRPr>
          </a:p>
        </p:txBody>
      </p:sp>
    </p:spTree>
    <p:extLst>
      <p:ext uri="{BB962C8B-B14F-4D97-AF65-F5344CB8AC3E}">
        <p14:creationId xmlns:p14="http://schemas.microsoft.com/office/powerpoint/2010/main" val="878113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5758404"/>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Learning is Personal</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pPr marL="342900" lvl="0" indent="-342900">
              <a:spcAft>
                <a:spcPts val="0"/>
              </a:spcAft>
              <a:buFont typeface="Arial" panose="020B0604020202020204" pitchFamily="34" charset="0"/>
              <a:buChar char="•"/>
            </a:pPr>
            <a:endParaRPr lang="en-CA" sz="2400" dirty="0">
              <a:solidFill>
                <a:srgbClr val="666666"/>
              </a:solidFill>
              <a:latin typeface="Ubuntu"/>
            </a:endParaRPr>
          </a:p>
          <a:p>
            <a:pPr marL="342900" lvl="0" indent="-342900">
              <a:spcAft>
                <a:spcPts val="0"/>
              </a:spcAft>
              <a:buFont typeface="Arial" panose="020B0604020202020204" pitchFamily="34" charset="0"/>
              <a:buChar char="•"/>
            </a:pPr>
            <a:endParaRPr lang="en-CA" sz="2400" dirty="0"/>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p:txBody>
      </p:sp>
      <p:pic>
        <p:nvPicPr>
          <p:cNvPr id="5" name="Picture 4" descr="http://image.slidesharecdn.com/20151113-downes-guayaquil-151113174842-lva1-app6891/95/personal-learning-in-virtual-environments-19-638.jpg?cb=1447437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47" y="296228"/>
            <a:ext cx="9707154" cy="54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399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4045851"/>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The New Institutional Perspective</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CA" sz="2400" dirty="0">
                <a:ea typeface="Times New Roman" panose="02020603050405020304" pitchFamily="18" charset="0"/>
              </a:rPr>
              <a:t>From Management to Meaning</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Don’t do things to people, do things with people, help people do things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If we have to ask “how do we motivate people” then we’re taking the wrong approach – Kohn; “Knowledge sharing is your job” – </a:t>
            </a:r>
            <a:r>
              <a:rPr lang="en-CA" sz="2400" dirty="0" err="1">
                <a:ea typeface="Times New Roman" panose="02020603050405020304" pitchFamily="18" charset="0"/>
              </a:rPr>
              <a:t>Buckman</a:t>
            </a:r>
            <a:r>
              <a:rPr lang="en-CA" sz="2400" dirty="0">
                <a:ea typeface="Times New Roman" panose="02020603050405020304" pitchFamily="18" charset="0"/>
              </a:rPr>
              <a:t>; Provide opportunities for autonomy, mastery, purpose – Pink</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pPr marL="342900" lvl="0" indent="-342900">
              <a:spcAft>
                <a:spcPts val="0"/>
              </a:spcAft>
              <a:buFont typeface="Arial" panose="020B0604020202020204" pitchFamily="34" charset="0"/>
              <a:buChar char="•"/>
            </a:pPr>
            <a:endParaRPr lang="en-CA" sz="2400" dirty="0">
              <a:solidFill>
                <a:srgbClr val="666666"/>
              </a:solidFill>
              <a:latin typeface="Ubuntu"/>
            </a:endParaRPr>
          </a:p>
          <a:p>
            <a:pPr marL="342900" lvl="0" indent="-342900">
              <a:spcAft>
                <a:spcPts val="0"/>
              </a:spcAft>
              <a:buFont typeface="Arial" panose="020B0604020202020204" pitchFamily="34" charset="0"/>
              <a:buChar char="•"/>
            </a:pPr>
            <a:endParaRPr lang="en-CA" sz="2400" dirty="0"/>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47" y="423414"/>
            <a:ext cx="5628629" cy="329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201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31846"/>
            <a:ext cx="10740390" cy="4045851"/>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Learning Outcomes</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Learning a discipline is a total state and not a collection of specific states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It is obtained through immersion in an environment rather than acquisition of particular entities</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It is expressed functionally (can you perform ‘as a geographer’?) rather than cognitively (can you state ‘geography facts’ or do ‘geography tasks’?)</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pPr marL="342900" lvl="0" indent="-342900">
              <a:spcAft>
                <a:spcPts val="0"/>
              </a:spcAft>
              <a:buFont typeface="Arial" panose="020B0604020202020204" pitchFamily="34" charset="0"/>
              <a:buChar char="•"/>
            </a:pPr>
            <a:endParaRPr lang="en-CA" sz="2400" dirty="0">
              <a:solidFill>
                <a:srgbClr val="666666"/>
              </a:solidFill>
              <a:latin typeface="Ubuntu"/>
            </a:endParaRPr>
          </a:p>
          <a:p>
            <a:pPr marL="342900" lvl="0" indent="-342900">
              <a:spcAft>
                <a:spcPts val="0"/>
              </a:spcAft>
              <a:buFont typeface="Arial" panose="020B0604020202020204" pitchFamily="34" charset="0"/>
              <a:buChar char="•"/>
            </a:pPr>
            <a:endParaRPr lang="en-CA" sz="2400" dirty="0"/>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31847" y="473392"/>
            <a:ext cx="8077817" cy="3492818"/>
          </a:xfrm>
          <a:prstGeom prst="rect">
            <a:avLst/>
          </a:prstGeom>
        </p:spPr>
      </p:pic>
    </p:spTree>
    <p:extLst>
      <p:ext uri="{BB962C8B-B14F-4D97-AF65-F5344CB8AC3E}">
        <p14:creationId xmlns:p14="http://schemas.microsoft.com/office/powerpoint/2010/main" val="2516021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31846"/>
            <a:ext cx="10740390" cy="4045851"/>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The New Model of Work and Learning</a:t>
            </a:r>
            <a:endParaRPr lang="en-CA" sz="2400" dirty="0">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Sharing</a:t>
            </a:r>
            <a:r>
              <a:rPr lang="en-CA" sz="2400" dirty="0">
                <a:ea typeface="Times New Roman" panose="02020603050405020304" pitchFamily="18" charset="0"/>
              </a:rPr>
              <a:t> - create linked documents, data, and objects within a distributed network</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Contributing</a:t>
            </a:r>
            <a:r>
              <a:rPr lang="en-CA" sz="2400" dirty="0">
                <a:ea typeface="Times New Roman" panose="02020603050405020304" pitchFamily="18" charset="0"/>
              </a:rPr>
              <a:t> - employ social networking applications of the Web to facilitate group communication</a:t>
            </a:r>
          </a:p>
          <a:p>
            <a:pPr marL="342900" lvl="0" indent="-342900">
              <a:spcAft>
                <a:spcPts val="0"/>
              </a:spcAft>
              <a:buFont typeface="Arial" panose="020B0604020202020204" pitchFamily="34" charset="0"/>
              <a:buChar char="•"/>
            </a:pPr>
            <a:r>
              <a:rPr lang="en-CA" sz="2400" dirty="0">
                <a:solidFill>
                  <a:schemeClr val="accent2">
                    <a:lumMod val="75000"/>
                  </a:schemeClr>
                </a:solidFill>
                <a:ea typeface="Times New Roman" panose="02020603050405020304" pitchFamily="18" charset="0"/>
              </a:rPr>
              <a:t>Co-creating </a:t>
            </a:r>
            <a:r>
              <a:rPr lang="en-CA" sz="2400" dirty="0">
                <a:ea typeface="Times New Roman" panose="02020603050405020304" pitchFamily="18" charset="0"/>
              </a:rPr>
              <a:t>- work through networks that facilitate cooperative group work toward common goals</a:t>
            </a:r>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a:p>
            <a:pPr marL="342900" lvl="0" indent="-342900">
              <a:spcAft>
                <a:spcPts val="0"/>
              </a:spcAft>
              <a:buFont typeface="Arial" panose="020B0604020202020204" pitchFamily="34" charset="0"/>
              <a:buChar char="•"/>
            </a:pPr>
            <a:endParaRPr lang="en-CA" sz="2400" dirty="0">
              <a:solidFill>
                <a:srgbClr val="666666"/>
              </a:solidFill>
              <a:latin typeface="Ubuntu"/>
            </a:endParaRPr>
          </a:p>
          <a:p>
            <a:pPr marL="342900" lvl="0" indent="-342900">
              <a:spcAft>
                <a:spcPts val="0"/>
              </a:spcAft>
              <a:buFont typeface="Arial" panose="020B0604020202020204" pitchFamily="34" charset="0"/>
              <a:buChar char="•"/>
            </a:pPr>
            <a:endParaRPr lang="en-CA" sz="2400" dirty="0"/>
          </a:p>
          <a:p>
            <a:pPr marL="342900" lvl="0" indent="-342900">
              <a:spcAft>
                <a:spcPts val="0"/>
              </a:spcAft>
              <a:buFont typeface="Arial" panose="020B0604020202020204" pitchFamily="34" charset="0"/>
              <a:buChar char="•"/>
            </a:pPr>
            <a:endParaRPr lang="en-CA" sz="2400" dirty="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64332" y="879275"/>
            <a:ext cx="9882920" cy="2789755"/>
          </a:xfrm>
          <a:prstGeom prst="rect">
            <a:avLst/>
          </a:prstGeom>
        </p:spPr>
      </p:pic>
    </p:spTree>
    <p:extLst>
      <p:ext uri="{BB962C8B-B14F-4D97-AF65-F5344CB8AC3E}">
        <p14:creationId xmlns:p14="http://schemas.microsoft.com/office/powerpoint/2010/main" val="2993655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7833" y="746363"/>
            <a:ext cx="6350000" cy="4762500"/>
          </a:xfrm>
          <a:prstGeom prst="rect">
            <a:avLst/>
          </a:prstGeom>
        </p:spPr>
      </p:pic>
      <p:sp>
        <p:nvSpPr>
          <p:cNvPr id="5" name="TextBox 4"/>
          <p:cNvSpPr txBox="1"/>
          <p:nvPr/>
        </p:nvSpPr>
        <p:spPr>
          <a:xfrm>
            <a:off x="2407834" y="5508864"/>
            <a:ext cx="4551095" cy="646331"/>
          </a:xfrm>
          <a:prstGeom prst="rect">
            <a:avLst/>
          </a:prstGeom>
          <a:solidFill>
            <a:srgbClr val="BFBFBF"/>
          </a:solidFill>
          <a:ln>
            <a:solidFill>
              <a:srgbClr val="4F81BD"/>
            </a:solidFill>
          </a:ln>
        </p:spPr>
        <p:txBody>
          <a:bodyPr wrap="none" rtlCol="0">
            <a:spAutoFit/>
          </a:bodyPr>
          <a:lstStyle/>
          <a:p>
            <a:r>
              <a:rPr lang="en-US" sz="3600" dirty="0"/>
              <a:t>http://</a:t>
            </a:r>
            <a:r>
              <a:rPr lang="en-US" sz="3600" dirty="0" err="1"/>
              <a:t>www.downes.ca</a:t>
            </a:r>
            <a:endParaRPr lang="en-US" sz="3600" dirty="0"/>
          </a:p>
        </p:txBody>
      </p:sp>
    </p:spTree>
    <p:extLst>
      <p:ext uri="{BB962C8B-B14F-4D97-AF65-F5344CB8AC3E}">
        <p14:creationId xmlns:p14="http://schemas.microsoft.com/office/powerpoint/2010/main" val="87908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Reading the World: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I don’t see the world as neat and ordered, like logic and mathematics – I see it as messy and complex, like a language</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I don't really think the answer to "do you understand?" is "let me demonstrate". It’s too easy to fake.</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But there’s a sense in which knowing is about doing rather than some mental state</a:t>
            </a:r>
          </a:p>
        </p:txBody>
      </p:sp>
      <p:pic>
        <p:nvPicPr>
          <p:cNvPr id="5" name="Picture 4"/>
          <p:cNvPicPr/>
          <p:nvPr/>
        </p:nvPicPr>
        <p:blipFill>
          <a:blip r:embed="rId2"/>
          <a:stretch>
            <a:fillRect/>
          </a:stretch>
        </p:blipFill>
        <p:spPr>
          <a:xfrm>
            <a:off x="723900" y="525780"/>
            <a:ext cx="10740390" cy="3283206"/>
          </a:xfrm>
          <a:prstGeom prst="rect">
            <a:avLst/>
          </a:prstGeom>
        </p:spPr>
      </p:pic>
    </p:spTree>
    <p:extLst>
      <p:ext uri="{BB962C8B-B14F-4D97-AF65-F5344CB8AC3E}">
        <p14:creationId xmlns:p14="http://schemas.microsoft.com/office/powerpoint/2010/main" val="361612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838200" y="274320"/>
            <a:ext cx="10073640" cy="3739389"/>
          </a:xfrm>
          <a:prstGeom prst="rect">
            <a:avLst/>
          </a:prstGeom>
        </p:spPr>
      </p:pic>
      <p:sp>
        <p:nvSpPr>
          <p:cNvPr id="4" name="Rectangle 3"/>
          <p:cNvSpPr/>
          <p:nvPr/>
        </p:nvSpPr>
        <p:spPr>
          <a:xfrm>
            <a:off x="723900" y="3808986"/>
            <a:ext cx="10740390" cy="2568524"/>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Method as Discovery:</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You don’t learn a language, you discover it</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To discover a language is to be immersed in it, to speak it and listen to people speaking in it</a:t>
            </a:r>
          </a:p>
          <a:p>
            <a:pPr marL="342900" lvl="0" indent="-342900">
              <a:spcAft>
                <a:spcPts val="0"/>
              </a:spcAft>
              <a:buFont typeface="Symbol" panose="05050102010706020507" pitchFamily="18" charset="2"/>
              <a:buChar char=""/>
            </a:pPr>
            <a:r>
              <a:rPr lang="en-CA" sz="2400" dirty="0">
                <a:ea typeface="Times New Roman" panose="02020603050405020304" pitchFamily="18" charset="0"/>
              </a:rPr>
              <a:t>My scientific method (if it can be called that) is to go to the office each day and immerse myself in the world – to try listening, and to try speaking</a:t>
            </a:r>
          </a:p>
        </p:txBody>
      </p:sp>
    </p:spTree>
    <p:extLst>
      <p:ext uri="{BB962C8B-B14F-4D97-AF65-F5344CB8AC3E}">
        <p14:creationId xmlns:p14="http://schemas.microsoft.com/office/powerpoint/2010/main" val="34559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Knowledge:</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is created by networks of connected entities</a:t>
            </a:r>
          </a:p>
          <a:p>
            <a:pPr marL="800100" lvl="1" indent="-342900">
              <a:buFont typeface="Symbol" panose="05050102010706020507" pitchFamily="18" charset="2"/>
              <a:buChar char=""/>
            </a:pPr>
            <a:r>
              <a:rPr lang="en-CA" sz="2400" dirty="0">
                <a:ea typeface="Times New Roman" panose="02020603050405020304" pitchFamily="18" charset="0"/>
              </a:rPr>
              <a:t>Can be personal knowledge, as in neural networks</a:t>
            </a:r>
          </a:p>
          <a:p>
            <a:pPr marL="800100" lvl="1" indent="-342900">
              <a:buFont typeface="Symbol" panose="05050102010706020507" pitchFamily="18" charset="2"/>
              <a:buChar char=""/>
            </a:pPr>
            <a:r>
              <a:rPr lang="en-CA" sz="2400" dirty="0">
                <a:ea typeface="Times New Roman" panose="02020603050405020304" pitchFamily="18" charset="0"/>
              </a:rPr>
              <a:t>Can be computational knowledge, as in connectionist software</a:t>
            </a:r>
          </a:p>
          <a:p>
            <a:pPr marL="800100" lvl="1" indent="-342900">
              <a:buFont typeface="Symbol" panose="05050102010706020507" pitchFamily="18" charset="2"/>
              <a:buChar char=""/>
            </a:pPr>
            <a:r>
              <a:rPr lang="en-CA" sz="2400" dirty="0">
                <a:ea typeface="Times New Roman" panose="02020603050405020304" pitchFamily="18" charset="0"/>
              </a:rPr>
              <a:t>Can be social, as in social network theory</a:t>
            </a:r>
          </a:p>
        </p:txBody>
      </p:sp>
      <p:pic>
        <p:nvPicPr>
          <p:cNvPr id="3" name="Picture 2"/>
          <p:cNvPicPr>
            <a:picLocks noChangeAspect="1"/>
          </p:cNvPicPr>
          <p:nvPr/>
        </p:nvPicPr>
        <p:blipFill>
          <a:blip r:embed="rId2"/>
          <a:stretch>
            <a:fillRect/>
          </a:stretch>
        </p:blipFill>
        <p:spPr>
          <a:xfrm>
            <a:off x="831847" y="551489"/>
            <a:ext cx="3971802" cy="3063379"/>
          </a:xfrm>
          <a:prstGeom prst="rect">
            <a:avLst/>
          </a:prstGeom>
        </p:spPr>
      </p:pic>
      <p:pic>
        <p:nvPicPr>
          <p:cNvPr id="5" name="Picture 4"/>
          <p:cNvPicPr>
            <a:picLocks noChangeAspect="1"/>
          </p:cNvPicPr>
          <p:nvPr/>
        </p:nvPicPr>
        <p:blipFill>
          <a:blip r:embed="rId3"/>
          <a:stretch>
            <a:fillRect/>
          </a:stretch>
        </p:blipFill>
        <p:spPr>
          <a:xfrm>
            <a:off x="4975603" y="551489"/>
            <a:ext cx="4993804" cy="3257497"/>
          </a:xfrm>
          <a:prstGeom prst="rect">
            <a:avLst/>
          </a:prstGeom>
        </p:spPr>
      </p:pic>
    </p:spTree>
    <p:extLst>
      <p:ext uri="{BB962C8B-B14F-4D97-AF65-F5344CB8AC3E}">
        <p14:creationId xmlns:p14="http://schemas.microsoft.com/office/powerpoint/2010/main" val="200386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0" y="3808986"/>
            <a:ext cx="10740390" cy="2800767"/>
          </a:xfrm>
          <a:prstGeom prst="rect">
            <a:avLst/>
          </a:prstGeom>
        </p:spPr>
        <p:txBody>
          <a:bodyPr wrap="square">
            <a:spAutoFit/>
          </a:bodyPr>
          <a:lstStyle/>
          <a:p>
            <a:pPr marL="342900" lvl="0" indent="-342900">
              <a:spcAft>
                <a:spcPts val="0"/>
              </a:spcAft>
              <a:buFont typeface="Arial" panose="020B0604020202020204" pitchFamily="34" charset="0"/>
              <a:buChar char="•"/>
            </a:pPr>
            <a:r>
              <a:rPr lang="en-CA" sz="2800" dirty="0">
                <a:solidFill>
                  <a:schemeClr val="accent2">
                    <a:lumMod val="75000"/>
                  </a:schemeClr>
                </a:solidFill>
                <a:ea typeface="Times New Roman" panose="02020603050405020304" pitchFamily="18" charset="0"/>
              </a:rPr>
              <a:t>Personal knowledge</a:t>
            </a:r>
            <a:r>
              <a:rPr lang="en-CA" sz="2800" dirty="0">
                <a:ea typeface="Times New Roman" panose="02020603050405020304" pitchFamily="18" charset="0"/>
              </a:rPr>
              <a:t>: The organization of neurons</a:t>
            </a:r>
          </a:p>
          <a:p>
            <a:pPr marL="342900" lvl="0" indent="-342900">
              <a:spcAft>
                <a:spcPts val="0"/>
              </a:spcAft>
              <a:buFont typeface="Arial" panose="020B0604020202020204" pitchFamily="34" charset="0"/>
              <a:buChar char="•"/>
            </a:pPr>
            <a:r>
              <a:rPr lang="en-CA" sz="2800" dirty="0">
                <a:solidFill>
                  <a:schemeClr val="accent2">
                    <a:lumMod val="75000"/>
                  </a:schemeClr>
                </a:solidFill>
                <a:ea typeface="Times New Roman" panose="02020603050405020304" pitchFamily="18" charset="0"/>
              </a:rPr>
              <a:t>Public Knowledge</a:t>
            </a:r>
            <a:r>
              <a:rPr lang="en-CA" sz="2800" dirty="0">
                <a:ea typeface="Times New Roman" panose="02020603050405020304" pitchFamily="18" charset="0"/>
              </a:rPr>
              <a:t>: The organization of artifacts</a:t>
            </a:r>
          </a:p>
          <a:p>
            <a:pPr lvl="2"/>
            <a:r>
              <a:rPr lang="en-CA" sz="2400" dirty="0">
                <a:ea typeface="Times New Roman" panose="02020603050405020304" pitchFamily="18" charset="0"/>
              </a:rPr>
              <a:t>- A common underlying logic: graph theory, connectionism, social network theory, etc.  </a:t>
            </a:r>
          </a:p>
          <a:p>
            <a:pPr lvl="2"/>
            <a:r>
              <a:rPr lang="en-CA" sz="2400" dirty="0">
                <a:ea typeface="Times New Roman" panose="02020603050405020304" pitchFamily="18" charset="0"/>
              </a:rPr>
              <a:t>- If a human mind can come to 'know', and if a human mind is, essentially, a network, then any network can come to 'know', and for that matter, so can a society. </a:t>
            </a:r>
          </a:p>
        </p:txBody>
      </p:sp>
      <p:pic>
        <p:nvPicPr>
          <p:cNvPr id="2" name="Picture 1"/>
          <p:cNvPicPr>
            <a:picLocks noChangeAspect="1"/>
          </p:cNvPicPr>
          <p:nvPr/>
        </p:nvPicPr>
        <p:blipFill>
          <a:blip r:embed="rId2"/>
          <a:stretch>
            <a:fillRect/>
          </a:stretch>
        </p:blipFill>
        <p:spPr>
          <a:xfrm>
            <a:off x="723900" y="472470"/>
            <a:ext cx="10431780" cy="3214154"/>
          </a:xfrm>
          <a:prstGeom prst="rect">
            <a:avLst/>
          </a:prstGeom>
        </p:spPr>
      </p:pic>
    </p:spTree>
    <p:extLst>
      <p:ext uri="{BB962C8B-B14F-4D97-AF65-F5344CB8AC3E}">
        <p14:creationId xmlns:p14="http://schemas.microsoft.com/office/powerpoint/2010/main" val="290816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199192"/>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Learning:</a:t>
            </a:r>
            <a:r>
              <a:rPr lang="en-CA" sz="2400" dirty="0">
                <a:effectLst/>
                <a:ea typeface="Calibri" panose="020F0502020204030204" pitchFamily="34" charset="0"/>
                <a:cs typeface="Times New Roman" panose="02020603050405020304" pitchFamily="18" charset="0"/>
              </a:rPr>
              <a:t> </a:t>
            </a:r>
          </a:p>
          <a:p>
            <a:pPr lvl="0">
              <a:spcAft>
                <a:spcPts val="0"/>
              </a:spcAft>
            </a:pPr>
            <a:r>
              <a:rPr lang="en-CA" sz="2400" dirty="0">
                <a:ea typeface="Times New Roman" panose="02020603050405020304" pitchFamily="18" charset="0"/>
              </a:rPr>
              <a:t>is the development of these networks</a:t>
            </a:r>
          </a:p>
          <a:p>
            <a:pPr marL="342900" lvl="0" indent="-342900">
              <a:spcAft>
                <a:spcPts val="0"/>
              </a:spcAft>
              <a:buSzPct val="125000"/>
              <a:buFont typeface="Arial" panose="020B0604020202020204" pitchFamily="34" charset="0"/>
              <a:buChar char="•"/>
            </a:pPr>
            <a:r>
              <a:rPr lang="en-CA" sz="2400" dirty="0">
                <a:ea typeface="Times New Roman" panose="02020603050405020304" pitchFamily="18" charset="0"/>
              </a:rPr>
              <a:t>A focus on both personal experience and social networks</a:t>
            </a:r>
          </a:p>
          <a:p>
            <a:pPr marL="342900" lvl="0" indent="-342900">
              <a:spcAft>
                <a:spcPts val="0"/>
              </a:spcAft>
              <a:buSzPct val="125000"/>
              <a:buFont typeface="Arial" panose="020B0604020202020204" pitchFamily="34" charset="0"/>
              <a:buChar char="•"/>
            </a:pPr>
            <a:r>
              <a:rPr lang="en-CA" sz="2400" dirty="0">
                <a:ea typeface="Times New Roman" panose="02020603050405020304" pitchFamily="18" charset="0"/>
              </a:rPr>
              <a:t>Learning is a matter of practice and reflection</a:t>
            </a:r>
          </a:p>
          <a:p>
            <a:pPr marL="342900" lvl="0" indent="-342900">
              <a:spcAft>
                <a:spcPts val="0"/>
              </a:spcAft>
              <a:buSzPct val="125000"/>
              <a:buFont typeface="Arial" panose="020B0604020202020204" pitchFamily="34" charset="0"/>
              <a:buChar char="•"/>
            </a:pPr>
            <a:r>
              <a:rPr lang="en-CA" sz="2400" dirty="0">
                <a:ea typeface="Times New Roman" panose="02020603050405020304" pitchFamily="18" charset="0"/>
              </a:rPr>
              <a:t>To know is to recognize</a:t>
            </a:r>
          </a:p>
        </p:txBody>
      </p:sp>
      <p:pic>
        <p:nvPicPr>
          <p:cNvPr id="2" name="Picture 1"/>
          <p:cNvPicPr>
            <a:picLocks noChangeAspect="1"/>
          </p:cNvPicPr>
          <p:nvPr/>
        </p:nvPicPr>
        <p:blipFill>
          <a:blip r:embed="rId2"/>
          <a:stretch>
            <a:fillRect/>
          </a:stretch>
        </p:blipFill>
        <p:spPr>
          <a:xfrm>
            <a:off x="831847" y="568352"/>
            <a:ext cx="3768631" cy="3134968"/>
          </a:xfrm>
          <a:prstGeom prst="rect">
            <a:avLst/>
          </a:prstGeom>
        </p:spPr>
      </p:pic>
      <p:sp>
        <p:nvSpPr>
          <p:cNvPr id="6" name="Rectangle 5"/>
          <p:cNvSpPr/>
          <p:nvPr/>
        </p:nvSpPr>
        <p:spPr>
          <a:xfrm>
            <a:off x="5013960" y="709166"/>
            <a:ext cx="6324600" cy="1938992"/>
          </a:xfrm>
          <a:prstGeom prst="rect">
            <a:avLst/>
          </a:prstGeom>
        </p:spPr>
        <p:txBody>
          <a:bodyPr wrap="square">
            <a:spAutoFit/>
          </a:bodyPr>
          <a:lstStyle/>
          <a:p>
            <a:r>
              <a:rPr lang="en-CA" sz="2400" dirty="0">
                <a:solidFill>
                  <a:schemeClr val="accent2">
                    <a:lumMod val="75000"/>
                  </a:schemeClr>
                </a:solidFill>
              </a:rPr>
              <a:t>Network Learning</a:t>
            </a:r>
          </a:p>
          <a:p>
            <a:r>
              <a:rPr lang="en-CA" sz="2400" dirty="0"/>
              <a:t>is the creation and strength of connections</a:t>
            </a:r>
          </a:p>
          <a:p>
            <a:pPr marL="285750" indent="-285750">
              <a:buFont typeface="Arial" panose="020B0604020202020204" pitchFamily="34" charset="0"/>
              <a:buChar char="•"/>
            </a:pPr>
            <a:r>
              <a:rPr lang="en-CA" sz="2400" dirty="0" err="1"/>
              <a:t>Hebbian</a:t>
            </a:r>
            <a:r>
              <a:rPr lang="en-CA" sz="2400" dirty="0"/>
              <a:t> </a:t>
            </a:r>
            <a:r>
              <a:rPr lang="en-CA" sz="2400" dirty="0" err="1"/>
              <a:t>associationism</a:t>
            </a:r>
            <a:r>
              <a:rPr lang="en-CA" sz="2400" dirty="0"/>
              <a:t>, based on concurrency</a:t>
            </a:r>
          </a:p>
          <a:p>
            <a:pPr marL="285750" indent="-285750">
              <a:buFont typeface="Arial" panose="020B0604020202020204" pitchFamily="34" charset="0"/>
              <a:buChar char="•"/>
            </a:pPr>
            <a:r>
              <a:rPr lang="en-CA" sz="2400" dirty="0"/>
              <a:t>Back propagation,  based on desired outcome</a:t>
            </a:r>
          </a:p>
          <a:p>
            <a:pPr marL="285750" indent="-285750">
              <a:buFont typeface="Arial" panose="020B0604020202020204" pitchFamily="34" charset="0"/>
              <a:buChar char="•"/>
            </a:pPr>
            <a:r>
              <a:rPr lang="en-CA" sz="2400" dirty="0" err="1"/>
              <a:t>Boltzman</a:t>
            </a:r>
            <a:r>
              <a:rPr lang="en-CA" sz="2400" dirty="0"/>
              <a:t>, based on ‘settling’, annealing</a:t>
            </a:r>
          </a:p>
        </p:txBody>
      </p:sp>
    </p:spTree>
    <p:extLst>
      <p:ext uri="{BB962C8B-B14F-4D97-AF65-F5344CB8AC3E}">
        <p14:creationId xmlns:p14="http://schemas.microsoft.com/office/powerpoint/2010/main" val="356070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47" y="3808986"/>
            <a:ext cx="10740390" cy="2937856"/>
          </a:xfrm>
          <a:prstGeom prst="rect">
            <a:avLst/>
          </a:prstGeom>
        </p:spPr>
        <p:txBody>
          <a:bodyPr wrap="square">
            <a:spAutoFit/>
          </a:bodyPr>
          <a:lstStyle/>
          <a:p>
            <a:pPr>
              <a:lnSpc>
                <a:spcPct val="107000"/>
              </a:lnSpc>
              <a:spcAft>
                <a:spcPts val="800"/>
              </a:spcAft>
            </a:pPr>
            <a:r>
              <a:rPr lang="en-CA" sz="3200" dirty="0">
                <a:solidFill>
                  <a:schemeClr val="accent2">
                    <a:lumMod val="75000"/>
                  </a:schemeClr>
                </a:solidFill>
                <a:effectLst/>
                <a:ea typeface="Calibri" panose="020F0502020204030204" pitchFamily="34" charset="0"/>
                <a:cs typeface="Times New Roman" panose="02020603050405020304" pitchFamily="18" charset="0"/>
              </a:rPr>
              <a:t>Learning Networks:</a:t>
            </a:r>
            <a:r>
              <a:rPr lang="en-CA" sz="2400" dirty="0">
                <a:effectLst/>
                <a:ea typeface="Calibri" panose="020F0502020204030204" pitchFamily="34" charset="0"/>
                <a:cs typeface="Times New Roman" panose="02020603050405020304" pitchFamily="18" charset="0"/>
              </a:rPr>
              <a:t>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Networked learning is a process of developing and maintaining connections with people and information, and communicating in such a way so as to support one another's learning. </a:t>
            </a:r>
          </a:p>
          <a:p>
            <a:pPr marL="342900" lvl="0" indent="-342900">
              <a:spcAft>
                <a:spcPts val="0"/>
              </a:spcAft>
              <a:buFont typeface="Arial" panose="020B0604020202020204" pitchFamily="34" charset="0"/>
              <a:buChar char="•"/>
            </a:pPr>
            <a:r>
              <a:rPr lang="en-CA" sz="2400" dirty="0">
                <a:ea typeface="Times New Roman" panose="02020603050405020304" pitchFamily="18" charset="0"/>
              </a:rPr>
              <a:t>Instruction does not equate to learning. Curriculum is not driven by predefined inputs from experts. The community acts as the curriculum, spontaneously shaping, constructing, and reconstructing itself and the subject of its learning.</a:t>
            </a:r>
          </a:p>
        </p:txBody>
      </p:sp>
      <p:pic>
        <p:nvPicPr>
          <p:cNvPr id="5" name="Picture 4" descr="MOOCagogy: Assessment, Networked Learning, and the Meta-MO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46" y="765811"/>
            <a:ext cx="4437383" cy="2732722"/>
          </a:xfrm>
          <a:prstGeom prst="rect">
            <a:avLst/>
          </a:prstGeom>
          <a:noFill/>
          <a:extLst/>
        </p:spPr>
      </p:pic>
      <p:pic>
        <p:nvPicPr>
          <p:cNvPr id="7" name="Picture 6" descr="http://www.hybridpedagogy.com/wp-content/uploads/2013/07/mooc-mooc-screensho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530" y="765811"/>
            <a:ext cx="4297680" cy="2732722"/>
          </a:xfrm>
          <a:prstGeom prst="rect">
            <a:avLst/>
          </a:prstGeom>
          <a:noFill/>
          <a:extLst/>
        </p:spPr>
      </p:pic>
    </p:spTree>
    <p:extLst>
      <p:ext uri="{BB962C8B-B14F-4D97-AF65-F5344CB8AC3E}">
        <p14:creationId xmlns:p14="http://schemas.microsoft.com/office/powerpoint/2010/main" val="1387361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1617</Words>
  <Application>Microsoft Office PowerPoint</Application>
  <PresentationFormat>Widescreen</PresentationFormat>
  <Paragraphs>161</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Symbol</vt:lpstr>
      <vt:lpstr>Times New Roman</vt:lpstr>
      <vt:lpstr>Ubuntu</vt:lpstr>
      <vt:lpstr>Office Theme</vt:lpstr>
      <vt:lpstr>Connectivism, MOOCs and Innovations in Future Learning</vt:lpstr>
      <vt:lpstr>PowerPoint Presentation</vt:lpstr>
      <vt:lpstr>Educational Theory</vt:lpstr>
      <vt:lpstr>PowerPoint Presentation</vt:lpstr>
      <vt:lpstr>PowerPoint Presentation</vt:lpstr>
      <vt:lpstr>PowerPoint Presentation</vt:lpstr>
      <vt:lpstr>PowerPoint Presentation</vt:lpstr>
      <vt:lpstr>PowerPoint Presentation</vt:lpstr>
      <vt:lpstr>PowerPoint Presentation</vt:lpstr>
      <vt:lpstr>Educational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Learning</vt:lpstr>
      <vt:lpstr>PowerPoint Presentation</vt:lpstr>
      <vt:lpstr>PowerPoint Presentation</vt:lpstr>
      <vt:lpstr>PowerPoint Presentation</vt:lpstr>
      <vt:lpstr>PowerPoint Presentation</vt:lpstr>
      <vt:lpstr>Innovations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Connectivism, MOOCs and Innovations in Future Learning</dc:title>
  <dc:creator>Stephen Downes</dc:creator>
  <cp:lastModifiedBy>Stephen Downes</cp:lastModifiedBy>
  <cp:revision>25</cp:revision>
  <dcterms:created xsi:type="dcterms:W3CDTF">2016-07-23T09:01:40Z</dcterms:created>
  <dcterms:modified xsi:type="dcterms:W3CDTF">2016-07-23T12:49:11Z</dcterms:modified>
</cp:coreProperties>
</file>