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5" r:id="rId10"/>
    <p:sldId id="313" r:id="rId11"/>
    <p:sldId id="300" r:id="rId12"/>
    <p:sldId id="301" r:id="rId13"/>
    <p:sldId id="303" r:id="rId14"/>
    <p:sldId id="282" r:id="rId15"/>
    <p:sldId id="262" r:id="rId16"/>
    <p:sldId id="278" r:id="rId17"/>
    <p:sldId id="263" r:id="rId18"/>
    <p:sldId id="279" r:id="rId19"/>
    <p:sldId id="314" r:id="rId20"/>
    <p:sldId id="280" r:id="rId21"/>
    <p:sldId id="281" r:id="rId22"/>
    <p:sldId id="264" r:id="rId23"/>
    <p:sldId id="285" r:id="rId24"/>
    <p:sldId id="271" r:id="rId25"/>
    <p:sldId id="290" r:id="rId26"/>
    <p:sldId id="289" r:id="rId27"/>
    <p:sldId id="286" r:id="rId28"/>
    <p:sldId id="315" r:id="rId29"/>
    <p:sldId id="284" r:id="rId30"/>
    <p:sldId id="273" r:id="rId31"/>
    <p:sldId id="317" r:id="rId32"/>
    <p:sldId id="287" r:id="rId33"/>
    <p:sldId id="288" r:id="rId34"/>
    <p:sldId id="316" r:id="rId35"/>
    <p:sldId id="306" r:id="rId36"/>
    <p:sldId id="307" r:id="rId37"/>
    <p:sldId id="308" r:id="rId38"/>
    <p:sldId id="310" r:id="rId39"/>
    <p:sldId id="311" r:id="rId40"/>
    <p:sldId id="309" r:id="rId41"/>
    <p:sldId id="312" r:id="rId42"/>
    <p:sldId id="318" r:id="rId43"/>
    <p:sldId id="31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B"/>
    <a:srgbClr val="F3F2F1"/>
    <a:srgbClr val="F0F0F0"/>
    <a:srgbClr val="F1F0EF"/>
    <a:srgbClr val="F1E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87" autoAdjust="0"/>
  </p:normalViewPr>
  <p:slideViewPr>
    <p:cSldViewPr>
      <p:cViewPr>
        <p:scale>
          <a:sx n="100" d="100"/>
          <a:sy n="100" d="100"/>
        </p:scale>
        <p:origin x="-116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A9568-0EEF-40BD-B17D-D43ECB4D279C}" type="datetimeFigureOut">
              <a:rPr lang="en-CA" smtClean="0"/>
              <a:t>20/07/2016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4D773-7C44-460C-8A01-6C66412A91C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881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global.com/content/dam/acca/global/PDF-technical/futures/pol-af-docus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casionbasedmarketing.com/what-it-i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smtClean="0"/>
              <a:t>ACCA, 2012, Drivers of Change in the U.S. </a:t>
            </a:r>
            <a:r>
              <a:rPr lang="en-CA" sz="1200" dirty="0" smtClean="0">
                <a:hlinkClick r:id="rId3"/>
              </a:rPr>
              <a:t>http://www.accaglobal.com/content/dam/acca/global/PDF-technical/futures/pol-af-docus.pdf</a:t>
            </a:r>
            <a:r>
              <a:rPr lang="en-CA" sz="1200" dirty="0" smtClean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 smtClean="0"/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 L. Dolan, Salvador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García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Samantha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Diegoli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Alan </a:t>
            </a:r>
            <a:r>
              <a:rPr lang="en-C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Auerbach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2000.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Organisational Values as "Attractors of Chaos”: An Emerging Cultural Change to Manage Organisational Complexity. http://www.econ.upf.edu/docs/papers/downloads/485.pdf  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Donald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L. </a:t>
            </a:r>
            <a:r>
              <a:rPr lang="en-CA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Gilstrap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2005. 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Strange Attractors and Human Interaction: Leading Complex Organizations through the Use of Metaphors. https://ejournals.library.ualberta.ca/index.php/complicity/article/viewFile/8727/7047 </a:t>
            </a:r>
            <a:endParaRPr lang="en-CA" sz="120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15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Images: driver: Duncan Green, 2016. https://oxfamblogs.org/fp2p/egypt-what-are-the-drivers-of-change/    attractor: Peter Hale (no longer extant)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6347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Image: </a:t>
            </a:r>
            <a:r>
              <a:rPr lang="en-US" sz="1200" dirty="0" smtClean="0">
                <a:latin typeface="Calibri" panose="020F0502020204030204" pitchFamily="34" charset="0"/>
                <a:hlinkClick r:id="rId3"/>
              </a:rPr>
              <a:t>http://www.occasionbasedmarketing.com/what-it-is</a:t>
            </a:r>
            <a:r>
              <a:rPr lang="en-US" sz="1200" dirty="0" smtClean="0">
                <a:latin typeface="Calibri" panose="020F0502020204030204" pitchFamily="34" charset="0"/>
              </a:rPr>
              <a:t> </a:t>
            </a:r>
            <a:r>
              <a:rPr lang="en-CA" dirty="0" smtClean="0"/>
              <a:t> - no longer extant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4D773-7C44-460C-8A01-6C66412A91C1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041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 image is a hidden </a:t>
            </a:r>
            <a:r>
              <a:rPr lang="en-CA" dirty="0" err="1" smtClean="0"/>
              <a:t>markov</a:t>
            </a:r>
            <a:r>
              <a:rPr lang="en-CA" dirty="0" smtClean="0"/>
              <a:t> model - https://en.wikipedia.org/wiki/Hidden_Markov_model</a:t>
            </a:r>
          </a:p>
          <a:p>
            <a:r>
              <a:rPr lang="en-CA" dirty="0" smtClean="0"/>
              <a:t>The idea that the brain is a network of connections and we learn</a:t>
            </a:r>
            <a:r>
              <a:rPr lang="en-CA" baseline="0" dirty="0" smtClean="0"/>
              <a:t> by forming connections</a:t>
            </a:r>
          </a:p>
          <a:p>
            <a:r>
              <a:rPr lang="en-CA" baseline="0" dirty="0" smtClean="0"/>
              <a:t>The contents of our mind do not ‘stand for’ or ‘represent’ phenomena in the work</a:t>
            </a:r>
          </a:p>
          <a:p>
            <a:r>
              <a:rPr lang="en-CA" baseline="0" dirty="0" smtClean="0"/>
              <a:t>Think of direct perception – JJ Gibson - http://ione.psy.uconn.edu/~cespaweb/docs/MC.pdf or http://ione.psy.uconn.edu/~cespaweb/docs/MC.pdf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8E3BC-D774-495B-BB86-90ADBA43CDD4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05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3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531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664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250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18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657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252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91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821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7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604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257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90D50-D1A5-44CB-A426-4E573016F808}" type="datetimeFigureOut">
              <a:rPr lang="en-CA" smtClean="0"/>
              <a:t>19/07/2016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7C4F4-2109-44B8-A53D-892AF4202E2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081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.com/ilan-mochari/16-startups-that-will-disrupt-the-education-market.html" TargetMode="External"/><Relationship Id="rId2" Type="http://schemas.openxmlformats.org/officeDocument/2006/relationships/hyperlink" Target="https://www.linkedin.com/pulse/want-deep-dive-how-silicon-valleys-best-fix-education-john-battel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accenture.com/t20150521T020819__w__/us-en/_acnmedia/Accenture/Conversion-Assets/Blogs/Documents/1/Accenture-Big-Bang-Disruption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imsglobal.org/article/what-disruptive-innovation-educati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novation.cc/discussion-papers/definition.htm#Farrell" TargetMode="External"/><Relationship Id="rId2" Type="http://schemas.openxmlformats.org/officeDocument/2006/relationships/hyperlink" Target="http://en.wikipedia.org/wiki/Innov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reshconsulting.com/what-is-innovation/" TargetMode="External"/><Relationship Id="rId4" Type="http://schemas.openxmlformats.org/officeDocument/2006/relationships/hyperlink" Target="https://www.ideatovalue.com/inno/nickskillicorn/2016/03/innovation-15-experts-share-innovation-definitio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pringer.com/us/book/978331902182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hbr.org/2015/12/what-is-disruptive-innovati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tonybates.ca/2014/12/10/a-short-history-of-educational-technology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mfeldstein.com/moocs-a-disruptive-innovation-or-no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sinessdictionary.com/definition/transformation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-toolkit.com/education_transformation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psychclassics.yorku.ca/Maslow/motivation.htm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connectedprincipals.com/archives/1258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ox.com/2016/7/14/12016710/science-challeges-research-funding-peer-review-process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cholarworks.iu.edu/journals/index.php/ijdl/article/view/20137/28269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manufacturing.com/services/innovation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directorates/heo/scan/engineering/technology/txt_accordion1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centure.com/t20150521T020819__w__/us-en/_acnmedia/Accenture/Conversion-Assets/Blogs/Documents/1/Accenture-Big-Bang-Disruption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6056" y="332656"/>
            <a:ext cx="3816424" cy="4176463"/>
          </a:xfrm>
        </p:spPr>
        <p:txBody>
          <a:bodyPr>
            <a:normAutofit fontScale="90000"/>
          </a:bodyPr>
          <a:lstStyle/>
          <a:p>
            <a:pPr algn="r"/>
            <a:r>
              <a:rPr lang="en-CA" dirty="0" smtClean="0"/>
              <a:t>The Role of Incremental and Transformative Change in Future Prediction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128" y="4725144"/>
            <a:ext cx="3056384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en-CA" dirty="0" smtClean="0"/>
              <a:t>Stephen </a:t>
            </a:r>
            <a:r>
              <a:rPr lang="en-CA" dirty="0" smtClean="0"/>
              <a:t>Downes</a:t>
            </a:r>
          </a:p>
          <a:p>
            <a:pPr algn="r"/>
            <a:r>
              <a:rPr lang="en-US" dirty="0"/>
              <a:t>Campus Technology 2016 Innovator </a:t>
            </a:r>
            <a:r>
              <a:rPr lang="en-US" dirty="0" smtClean="0"/>
              <a:t>Awards</a:t>
            </a:r>
          </a:p>
          <a:p>
            <a:pPr algn="r"/>
            <a:r>
              <a:rPr lang="en-US" dirty="0" smtClean="0"/>
              <a:t>Boston, Massachusetts</a:t>
            </a:r>
            <a:endParaRPr lang="en-CA" dirty="0" smtClean="0"/>
          </a:p>
          <a:p>
            <a:pPr algn="r"/>
            <a:r>
              <a:rPr lang="en-CA" dirty="0" smtClean="0"/>
              <a:t>August 3, 2016</a:t>
            </a:r>
            <a:endParaRPr lang="en-C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9" y="0"/>
            <a:ext cx="51127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6735" y="658541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Boston</a:t>
            </a:r>
            <a:r>
              <a:rPr lang="en-CA" sz="1100" dirty="0">
                <a:solidFill>
                  <a:schemeClr val="accent3">
                    <a:lumMod val="75000"/>
                  </a:schemeClr>
                </a:solidFill>
              </a:rPr>
              <a:t>, Massachusetts, </a:t>
            </a:r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2007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039077"/>
            <a:ext cx="1007858" cy="894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Causes of Change</a:t>
            </a:r>
            <a:endParaRPr lang="en-CA" dirty="0"/>
          </a:p>
        </p:txBody>
      </p:sp>
      <p:pic>
        <p:nvPicPr>
          <p:cNvPr id="4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04" y="2780928"/>
            <a:ext cx="1368152" cy="164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83568" y="1556792"/>
            <a:ext cx="2664296" cy="144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3568" y="4221088"/>
            <a:ext cx="2736304" cy="1512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76056" y="1700808"/>
            <a:ext cx="280831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5076056" y="4149080"/>
            <a:ext cx="2808312" cy="1584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9552" y="227687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Drivers</a:t>
            </a:r>
            <a:endParaRPr lang="en-CA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0232" y="442034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solidFill>
                  <a:srgbClr val="C00000"/>
                </a:solidFill>
              </a:rPr>
              <a:t>Attractors</a:t>
            </a:r>
            <a:endParaRPr lang="en-CA" sz="2000" dirty="0">
              <a:solidFill>
                <a:srgbClr val="C0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699792" y="1988840"/>
            <a:ext cx="378042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591780" y="5500439"/>
            <a:ext cx="370841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555776" y="2600037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871700" y="4743508"/>
            <a:ext cx="4608512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103948" y="155679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tx2"/>
                </a:solidFill>
              </a:rPr>
              <a:t>Resistance</a:t>
            </a:r>
            <a:endParaRPr lang="en-CA" sz="2000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03948" y="5486281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tx2"/>
                </a:solidFill>
              </a:rPr>
              <a:t>Inertia</a:t>
            </a:r>
            <a:endParaRPr lang="en-CA" sz="2000" dirty="0">
              <a:solidFill>
                <a:schemeClr val="tx2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871700" y="2923203"/>
            <a:ext cx="828092" cy="577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763688" y="2996952"/>
            <a:ext cx="52205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2051720" y="2780928"/>
            <a:ext cx="792088" cy="142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660232" y="3465004"/>
            <a:ext cx="648072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228184" y="3717032"/>
            <a:ext cx="864096" cy="7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868144" y="4221088"/>
            <a:ext cx="86409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95536" y="299695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Costs</a:t>
            </a:r>
          </a:p>
          <a:p>
            <a:r>
              <a:rPr lang="en-CA" dirty="0" smtClean="0"/>
              <a:t>Events</a:t>
            </a:r>
          </a:p>
          <a:p>
            <a:r>
              <a:rPr lang="en-CA" dirty="0" smtClean="0"/>
              <a:t>Crises</a:t>
            </a:r>
          </a:p>
          <a:p>
            <a:r>
              <a:rPr lang="en-CA" dirty="0" smtClean="0"/>
              <a:t>Inventions</a:t>
            </a:r>
          </a:p>
          <a:p>
            <a:r>
              <a:rPr lang="en-CA" dirty="0" smtClean="0"/>
              <a:t>Growth</a:t>
            </a:r>
            <a:endParaRPr lang="en-CA" dirty="0"/>
          </a:p>
        </p:txBody>
      </p:sp>
      <p:sp>
        <p:nvSpPr>
          <p:cNvPr id="57" name="TextBox 56"/>
          <p:cNvSpPr txBox="1"/>
          <p:nvPr/>
        </p:nvSpPr>
        <p:spPr>
          <a:xfrm>
            <a:off x="7761634" y="3028284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Values</a:t>
            </a:r>
          </a:p>
          <a:p>
            <a:r>
              <a:rPr lang="en-CA" dirty="0" smtClean="0"/>
              <a:t>Goals</a:t>
            </a:r>
          </a:p>
          <a:p>
            <a:r>
              <a:rPr lang="en-CA" dirty="0" smtClean="0"/>
              <a:t>Desires</a:t>
            </a:r>
          </a:p>
          <a:p>
            <a:r>
              <a:rPr lang="en-CA" dirty="0" smtClean="0"/>
              <a:t>Needs</a:t>
            </a:r>
            <a:endParaRPr lang="en-C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2" y="1700808"/>
            <a:ext cx="723419" cy="70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7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Change in Education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CA" dirty="0" smtClean="0"/>
              <a:t>Changes in tech that changed learning were </a:t>
            </a:r>
            <a:r>
              <a:rPr lang="en-CA" dirty="0" smtClean="0"/>
              <a:t>the result of </a:t>
            </a:r>
            <a:r>
              <a:rPr lang="en-CA" i="1" dirty="0" smtClean="0"/>
              <a:t>drivers</a:t>
            </a:r>
            <a:endParaRPr lang="en-CA" dirty="0" smtClean="0"/>
          </a:p>
          <a:p>
            <a:pPr lvl="1"/>
            <a:r>
              <a:rPr lang="en-CA" dirty="0" smtClean="0"/>
              <a:t>Writing and </a:t>
            </a:r>
            <a:r>
              <a:rPr lang="en-CA" dirty="0" smtClean="0"/>
              <a:t>publishing – print technology</a:t>
            </a:r>
            <a:endParaRPr lang="en-CA" dirty="0" smtClean="0"/>
          </a:p>
          <a:p>
            <a:pPr lvl="1"/>
            <a:r>
              <a:rPr lang="en-CA" dirty="0" smtClean="0"/>
              <a:t>Public </a:t>
            </a:r>
            <a:r>
              <a:rPr lang="en-CA" dirty="0" smtClean="0"/>
              <a:t>education – social forces</a:t>
            </a:r>
            <a:endParaRPr lang="en-CA" dirty="0" smtClean="0"/>
          </a:p>
          <a:p>
            <a:pPr lvl="1"/>
            <a:r>
              <a:rPr lang="en-CA" dirty="0" smtClean="0"/>
              <a:t>Networks – electronic technology</a:t>
            </a:r>
            <a:endParaRPr lang="en-CA" dirty="0"/>
          </a:p>
          <a:p>
            <a:r>
              <a:rPr lang="en-CA" dirty="0" smtClean="0"/>
              <a:t>They came from </a:t>
            </a:r>
            <a:r>
              <a:rPr lang="en-CA" i="1" dirty="0" smtClean="0"/>
              <a:t>outside</a:t>
            </a:r>
            <a:r>
              <a:rPr lang="en-CA" dirty="0" smtClean="0"/>
              <a:t> </a:t>
            </a:r>
            <a:r>
              <a:rPr lang="en-CA" dirty="0" smtClean="0"/>
              <a:t>education</a:t>
            </a:r>
          </a:p>
          <a:p>
            <a:pPr lvl="1"/>
            <a:r>
              <a:rPr lang="en-CA" dirty="0" smtClean="0"/>
              <a:t>They impacted how we manage and deliver education</a:t>
            </a:r>
          </a:p>
          <a:p>
            <a:pPr lvl="1"/>
            <a:r>
              <a:rPr lang="en-CA" dirty="0" smtClean="0"/>
              <a:t>But they also reflected </a:t>
            </a:r>
            <a:r>
              <a:rPr lang="en-CA" dirty="0"/>
              <a:t>changes in what we </a:t>
            </a:r>
            <a:r>
              <a:rPr lang="en-CA" i="1" dirty="0" smtClean="0"/>
              <a:t>value</a:t>
            </a:r>
            <a:r>
              <a:rPr lang="en-CA" dirty="0" smtClean="0"/>
              <a:t> in education</a:t>
            </a:r>
            <a:endParaRPr lang="en-CA" dirty="0"/>
          </a:p>
          <a:p>
            <a:endParaRPr lang="en-CA" dirty="0" smtClean="0"/>
          </a:p>
          <a:p>
            <a:pPr marL="457200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38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Education Disruption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Everybody wants to ‘disrupt education’ without having the sense that this means ‘keep it the same, but with more benefits for me</a:t>
            </a:r>
            <a:r>
              <a:rPr lang="en-CA" dirty="0" smtClean="0"/>
              <a:t>’</a:t>
            </a:r>
            <a:endParaRPr lang="en-CA" dirty="0" smtClean="0"/>
          </a:p>
        </p:txBody>
      </p:sp>
      <p:sp>
        <p:nvSpPr>
          <p:cNvPr id="4" name="Rectangle 3"/>
          <p:cNvSpPr/>
          <p:nvPr/>
        </p:nvSpPr>
        <p:spPr>
          <a:xfrm>
            <a:off x="683568" y="5589239"/>
            <a:ext cx="8208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John Battelle. 2016. Want </a:t>
            </a:r>
            <a:r>
              <a:rPr lang="en-CA" sz="1100" dirty="0"/>
              <a:t>a Deep Dive on How Silicon Valley's Best Will Fix Education? Here's The Full Interview With Max </a:t>
            </a:r>
            <a:r>
              <a:rPr lang="en-CA" sz="1100" dirty="0" err="1"/>
              <a:t>Ventilla</a:t>
            </a:r>
            <a:r>
              <a:rPr lang="en-CA" sz="1100" dirty="0"/>
              <a:t>, CEO and Founder, </a:t>
            </a:r>
            <a:r>
              <a:rPr lang="en-CA" sz="1100" dirty="0" err="1" smtClean="0"/>
              <a:t>AltSchool</a:t>
            </a:r>
            <a:r>
              <a:rPr lang="en-CA" sz="1100" dirty="0" smtClean="0"/>
              <a:t>. </a:t>
            </a:r>
            <a:r>
              <a:rPr lang="en-CA" sz="1100" dirty="0">
                <a:hlinkClick r:id="rId2"/>
              </a:rPr>
              <a:t>https://</a:t>
            </a:r>
            <a:r>
              <a:rPr lang="en-CA" sz="1100" dirty="0" smtClean="0">
                <a:hlinkClick r:id="rId2"/>
              </a:rPr>
              <a:t>www.linkedin.com/pulse/want-deep-dive-how-silicon-valleys-best-fix-education-john-battelle</a:t>
            </a:r>
            <a:endParaRPr lang="en-CA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err="1" smtClean="0"/>
              <a:t>Ilan</a:t>
            </a:r>
            <a:r>
              <a:rPr lang="en-CA" sz="1100" dirty="0" smtClean="0"/>
              <a:t> </a:t>
            </a:r>
            <a:r>
              <a:rPr lang="en-CA" sz="1100" dirty="0" err="1" smtClean="0"/>
              <a:t>Mochari</a:t>
            </a:r>
            <a:r>
              <a:rPr lang="en-CA" sz="1100" dirty="0" smtClean="0"/>
              <a:t>. 2015. Inc. 16 </a:t>
            </a:r>
            <a:r>
              <a:rPr lang="en-CA" sz="1100" dirty="0" err="1" smtClean="0"/>
              <a:t>Startups</a:t>
            </a:r>
            <a:r>
              <a:rPr lang="en-CA" sz="1100" dirty="0" smtClean="0"/>
              <a:t> Poised to Disrupt the Education Market </a:t>
            </a:r>
            <a:r>
              <a:rPr lang="en-CA" sz="1100" dirty="0" smtClean="0">
                <a:hlinkClick r:id="rId3"/>
              </a:rPr>
              <a:t>http://www.inc.com/ilan-mochari/16-startups-that-will-disrupt-the-education-market.html</a:t>
            </a:r>
            <a:r>
              <a:rPr lang="en-CA" sz="11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Image: Larry Downes and Paul F. </a:t>
            </a:r>
            <a:r>
              <a:rPr lang="en-CA" sz="1100" dirty="0" err="1" smtClean="0"/>
              <a:t>Nunes</a:t>
            </a:r>
            <a:r>
              <a:rPr lang="en-CA" sz="1100" dirty="0" smtClean="0"/>
              <a:t>. 2013. Dig Bang Disruption. Harvard Business Review. c/o Accenture</a:t>
            </a:r>
            <a:r>
              <a:rPr lang="en-CA" sz="1100" dirty="0"/>
              <a:t>. </a:t>
            </a:r>
            <a:r>
              <a:rPr lang="en-CA" sz="900" dirty="0">
                <a:hlinkClick r:id="rId4"/>
              </a:rPr>
              <a:t>https://www.accenture.com/t20150521T020819__w__/us-en/_</a:t>
            </a:r>
            <a:r>
              <a:rPr lang="en-CA" sz="900" dirty="0" smtClean="0">
                <a:hlinkClick r:id="rId4"/>
              </a:rPr>
              <a:t>acnmedia/Accenture/Conversion-Assets/Blogs/Documents/1/Accenture-Big-Bang-Disruption.pdf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90340"/>
            <a:ext cx="5436096" cy="180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4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Change or Innovation?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What do we want to see in education: change, or innovation?</a:t>
            </a:r>
          </a:p>
          <a:p>
            <a:pPr lvl="1"/>
            <a:r>
              <a:rPr lang="en-CA" dirty="0" smtClean="0"/>
              <a:t>That depends very much on whether you’re winning or losing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11560" y="6420018"/>
            <a:ext cx="8136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Rob Abel. 2013. What is Disruptive Innovation in Education? </a:t>
            </a:r>
            <a:r>
              <a:rPr lang="en-CA" sz="1100" dirty="0" smtClean="0">
                <a:hlinkClick r:id="rId2"/>
              </a:rPr>
              <a:t>https</a:t>
            </a:r>
            <a:r>
              <a:rPr lang="en-CA" sz="1100" dirty="0">
                <a:hlinkClick r:id="rId2"/>
              </a:rPr>
              <a:t>://</a:t>
            </a:r>
            <a:r>
              <a:rPr lang="en-CA" sz="1100" dirty="0" smtClean="0">
                <a:hlinkClick r:id="rId2"/>
              </a:rPr>
              <a:t>www.imsglobal.org/article/what-disruptive-innovation-education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645023"/>
            <a:ext cx="7200800" cy="24093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611984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 smtClean="0">
                <a:solidFill>
                  <a:schemeClr val="accent3">
                    <a:lumMod val="75000"/>
                  </a:schemeClr>
                </a:solidFill>
              </a:rPr>
              <a:t>Malealea</a:t>
            </a:r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, Lesotho, 2006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Innovation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C:\Users\downess\Pictures\2012 04 17 - Riga, Latvia\Riga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412776"/>
            <a:ext cx="739282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8304" y="6381459"/>
            <a:ext cx="122413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Riga, Latvia, 2012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Innovation?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Idea + Execution + Benefit</a:t>
            </a:r>
          </a:p>
          <a:p>
            <a:pPr lvl="1"/>
            <a:r>
              <a:rPr lang="en-CA" sz="2400" dirty="0" smtClean="0"/>
              <a:t>innovation </a:t>
            </a:r>
            <a:r>
              <a:rPr lang="en-CA" sz="2400" dirty="0"/>
              <a:t>is defined “</a:t>
            </a:r>
            <a:r>
              <a:rPr lang="en-CA" sz="2400" dirty="0" smtClean="0"/>
              <a:t>as change </a:t>
            </a:r>
            <a:r>
              <a:rPr lang="en-CA" sz="2400" dirty="0"/>
              <a:t>that creates a new dimension of </a:t>
            </a:r>
            <a:r>
              <a:rPr lang="en-CA" sz="2400" dirty="0" smtClean="0"/>
              <a:t>performance” - Peter </a:t>
            </a:r>
            <a:r>
              <a:rPr lang="en-CA" sz="2400" dirty="0"/>
              <a:t>Drucker </a:t>
            </a:r>
            <a:r>
              <a:rPr lang="en-CA" sz="2400" dirty="0" smtClean="0"/>
              <a:t> </a:t>
            </a:r>
            <a:r>
              <a:rPr lang="en-CA" sz="2400" dirty="0">
                <a:hlinkClick r:id="rId2"/>
              </a:rPr>
              <a:t>http://</a:t>
            </a:r>
            <a:r>
              <a:rPr lang="en-CA" sz="2400" dirty="0" smtClean="0">
                <a:hlinkClick r:id="rId2"/>
              </a:rPr>
              <a:t>en.wikipedia.org/wiki/Innovation</a:t>
            </a:r>
            <a:endParaRPr lang="en-CA" sz="2400" dirty="0" smtClean="0"/>
          </a:p>
          <a:p>
            <a:pPr lvl="1"/>
            <a:r>
              <a:rPr lang="en-CA" sz="2400" dirty="0"/>
              <a:t>“Innovation is then simply new technology, i.e. the systematic application of (new) knowledge to (new) resources to produce (new) goods or (new) services</a:t>
            </a:r>
            <a:r>
              <a:rPr lang="en-CA" sz="2400" dirty="0" smtClean="0"/>
              <a:t>” - </a:t>
            </a:r>
            <a:r>
              <a:rPr lang="en-CA" sz="2400" dirty="0" err="1" smtClean="0"/>
              <a:t>Maciej</a:t>
            </a:r>
            <a:r>
              <a:rPr lang="en-CA" sz="2400" dirty="0" smtClean="0"/>
              <a:t> </a:t>
            </a:r>
            <a:r>
              <a:rPr lang="en-CA" sz="2400" dirty="0" err="1"/>
              <a:t>Soltynski</a:t>
            </a:r>
            <a:r>
              <a:rPr lang="en-CA" sz="2400" dirty="0"/>
              <a:t> at </a:t>
            </a:r>
            <a:r>
              <a:rPr lang="en-CA" sz="2400" dirty="0">
                <a:hlinkClick r:id="rId3"/>
              </a:rPr>
              <a:t>Innovation.cc</a:t>
            </a:r>
            <a:endParaRPr lang="en-CA" sz="2400" dirty="0"/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4" name="Rectangle 3"/>
          <p:cNvSpPr/>
          <p:nvPr/>
        </p:nvSpPr>
        <p:spPr>
          <a:xfrm>
            <a:off x="539552" y="6093296"/>
            <a:ext cx="7344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>
                <a:hlinkClick r:id="rId4"/>
              </a:rPr>
              <a:t>https://www.ideatovalue.com/inno/nickskillicorn/2016/03/innovation-15-experts-share-innovation-definition</a:t>
            </a:r>
            <a:r>
              <a:rPr lang="en-CA" sz="1100" dirty="0" smtClean="0">
                <a:hlinkClick r:id="rId4"/>
              </a:rPr>
              <a:t>/</a:t>
            </a:r>
            <a:endParaRPr lang="en-CA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>
                <a:hlinkClick r:id="rId5"/>
              </a:rPr>
              <a:t>http</a:t>
            </a:r>
            <a:r>
              <a:rPr lang="en-CA" sz="1100" dirty="0">
                <a:hlinkClick r:id="rId5"/>
              </a:rPr>
              <a:t>://www.freshconsulting.com/what-is-innovation/</a:t>
            </a:r>
            <a:r>
              <a:rPr lang="en-CA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37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Idea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Product innovation – a new type of product of service</a:t>
            </a:r>
          </a:p>
          <a:p>
            <a:r>
              <a:rPr lang="en-CA" dirty="0" smtClean="0"/>
              <a:t>Process innovation – change in the production function, </a:t>
            </a:r>
            <a:r>
              <a:rPr lang="en-CA" dirty="0" err="1" smtClean="0"/>
              <a:t>eg</a:t>
            </a:r>
            <a:r>
              <a:rPr lang="en-CA" dirty="0" smtClean="0"/>
              <a:t>. change in input mix</a:t>
            </a:r>
          </a:p>
          <a:p>
            <a:r>
              <a:rPr lang="en-CA" dirty="0" smtClean="0"/>
              <a:t>Organizational innovation – change in managerial procedures</a:t>
            </a:r>
          </a:p>
          <a:p>
            <a:r>
              <a:rPr lang="en-CA" dirty="0" smtClean="0"/>
              <a:t>Market innovation – </a:t>
            </a:r>
            <a:r>
              <a:rPr lang="en-CA" dirty="0" err="1" smtClean="0"/>
              <a:t>eg</a:t>
            </a:r>
            <a:r>
              <a:rPr lang="en-CA" dirty="0" smtClean="0"/>
              <a:t>. developing a new market for an existing product</a:t>
            </a:r>
          </a:p>
          <a:p>
            <a:r>
              <a:rPr lang="en-CA" dirty="0" smtClean="0"/>
              <a:t>Input innovation – new raw material, new energy source, </a:t>
            </a:r>
            <a:r>
              <a:rPr lang="en-CA" dirty="0" err="1" smtClean="0"/>
              <a:t>etc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83568" y="6199905"/>
            <a:ext cx="78488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100" dirty="0" err="1"/>
              <a:t>Jati</a:t>
            </a:r>
            <a:r>
              <a:rPr lang="en-CA" sz="1100" dirty="0"/>
              <a:t> </a:t>
            </a:r>
            <a:r>
              <a:rPr lang="en-CA" sz="1100" dirty="0" err="1" smtClean="0"/>
              <a:t>Sengupta</a:t>
            </a:r>
            <a:r>
              <a:rPr lang="en-CA" sz="1100" dirty="0" smtClean="0"/>
              <a:t>, 2014, Theory </a:t>
            </a:r>
            <a:r>
              <a:rPr lang="en-CA" sz="1100" dirty="0"/>
              <a:t>of Innovation: A New Paradigm of </a:t>
            </a:r>
            <a:r>
              <a:rPr lang="en-CA" sz="1100" dirty="0" smtClean="0"/>
              <a:t>Growth, p. 4 (Schumpeterian </a:t>
            </a:r>
            <a:r>
              <a:rPr lang="en-CA" sz="1100" dirty="0"/>
              <a:t>model) </a:t>
            </a:r>
            <a:r>
              <a:rPr lang="en-CA" sz="1100" dirty="0">
                <a:hlinkClick r:id="rId2"/>
              </a:rPr>
              <a:t>http://</a:t>
            </a:r>
            <a:r>
              <a:rPr lang="en-CA" sz="1100" dirty="0" smtClean="0">
                <a:hlinkClick r:id="rId2"/>
              </a:rPr>
              <a:t>www.springer.com/us/book/9783319021829</a:t>
            </a:r>
            <a:r>
              <a:rPr lang="en-CA" sz="1100" dirty="0" smtClean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51413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Value (Sustaining)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Different ways of talking about direction</a:t>
            </a:r>
          </a:p>
          <a:p>
            <a:pPr lvl="1"/>
            <a:r>
              <a:rPr lang="en-CA" dirty="0" smtClean="0"/>
              <a:t>Better quality of experience</a:t>
            </a:r>
          </a:p>
          <a:p>
            <a:pPr lvl="2"/>
            <a:r>
              <a:rPr lang="en-CA" dirty="0" smtClean="0"/>
              <a:t>- </a:t>
            </a:r>
            <a:r>
              <a:rPr lang="en-CA" dirty="0" err="1" smtClean="0"/>
              <a:t>eg</a:t>
            </a:r>
            <a:r>
              <a:rPr lang="en-CA" dirty="0" smtClean="0"/>
              <a:t>. 4K – bigger pictures</a:t>
            </a:r>
          </a:p>
          <a:p>
            <a:pPr lvl="2"/>
            <a:r>
              <a:rPr lang="en-CA" dirty="0" smtClean="0"/>
              <a:t>‘student success’ </a:t>
            </a:r>
          </a:p>
          <a:p>
            <a:pPr lvl="1"/>
            <a:r>
              <a:rPr lang="en-CA" dirty="0" smtClean="0"/>
              <a:t>Lower cost</a:t>
            </a:r>
          </a:p>
          <a:p>
            <a:pPr lvl="1"/>
            <a:r>
              <a:rPr lang="en-CA" dirty="0" smtClean="0"/>
              <a:t>Increased Efficiency and Productivity</a:t>
            </a:r>
          </a:p>
          <a:p>
            <a:pPr lvl="2"/>
            <a:r>
              <a:rPr lang="en-CA" dirty="0" smtClean="0"/>
              <a:t>Typically, ‘standards’</a:t>
            </a:r>
          </a:p>
          <a:p>
            <a:pPr lvl="1"/>
            <a:r>
              <a:rPr lang="en-CA" dirty="0" smtClean="0"/>
              <a:t>Solving problems</a:t>
            </a:r>
          </a:p>
          <a:p>
            <a:pPr lvl="2"/>
            <a:r>
              <a:rPr lang="en-CA" dirty="0" smtClean="0"/>
              <a:t>Access, engagement, completion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3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Value </a:t>
            </a:r>
            <a:r>
              <a:rPr lang="en-CA" dirty="0" smtClean="0"/>
              <a:t>(Disruptive)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/>
          </a:bodyPr>
          <a:lstStyle/>
          <a:p>
            <a:r>
              <a:rPr lang="en-CA" dirty="0"/>
              <a:t>I</a:t>
            </a:r>
            <a:r>
              <a:rPr lang="en-CA" dirty="0" smtClean="0"/>
              <a:t>ncumbents target high end customers </a:t>
            </a:r>
          </a:p>
          <a:p>
            <a:r>
              <a:rPr lang="en-CA" dirty="0" smtClean="0"/>
              <a:t>Disruptors target </a:t>
            </a:r>
            <a:r>
              <a:rPr lang="en-CA" dirty="0"/>
              <a:t>with product &amp; price advantage</a:t>
            </a:r>
            <a:r>
              <a:rPr lang="en-CA" dirty="0" smtClean="0"/>
              <a:t>:</a:t>
            </a:r>
          </a:p>
          <a:p>
            <a:pPr lvl="1"/>
            <a:r>
              <a:rPr lang="en-CA" dirty="0" smtClean="0"/>
              <a:t>low-end footholds</a:t>
            </a:r>
          </a:p>
          <a:p>
            <a:pPr lvl="1"/>
            <a:r>
              <a:rPr lang="en-CA" dirty="0" smtClean="0"/>
              <a:t>new market footholds</a:t>
            </a:r>
          </a:p>
          <a:p>
            <a:r>
              <a:rPr lang="en-CA" sz="2800" dirty="0" smtClean="0"/>
              <a:t>Not just product innovations; </a:t>
            </a:r>
            <a:endParaRPr lang="en-CA" sz="2800" dirty="0" smtClean="0"/>
          </a:p>
          <a:p>
            <a:r>
              <a:rPr lang="en-CA" sz="2800" dirty="0" smtClean="0"/>
              <a:t>Can </a:t>
            </a:r>
            <a:r>
              <a:rPr lang="en-CA" sz="2800" dirty="0" smtClean="0"/>
              <a:t>be business model, etc.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6237312"/>
            <a:ext cx="6030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Clayton </a:t>
            </a:r>
            <a:r>
              <a:rPr lang="en-CA" sz="1100" dirty="0"/>
              <a:t>M. </a:t>
            </a:r>
            <a:r>
              <a:rPr lang="en-CA" sz="1100" dirty="0" smtClean="0"/>
              <a:t>Christensen, Michael </a:t>
            </a:r>
            <a:r>
              <a:rPr lang="en-CA" sz="1100" dirty="0"/>
              <a:t>E. </a:t>
            </a:r>
            <a:r>
              <a:rPr lang="en-CA" sz="1100" dirty="0" err="1" smtClean="0"/>
              <a:t>Raynor</a:t>
            </a:r>
            <a:r>
              <a:rPr lang="en-CA" sz="1100" dirty="0" smtClean="0"/>
              <a:t>, Rory McDonald, 2015. What is </a:t>
            </a:r>
            <a:r>
              <a:rPr lang="en-CA" sz="1100" dirty="0" err="1" smtClean="0"/>
              <a:t>Disriptive</a:t>
            </a:r>
            <a:r>
              <a:rPr lang="en-CA" sz="1100" dirty="0"/>
              <a:t> Innovation? </a:t>
            </a:r>
            <a:r>
              <a:rPr lang="en-CA" sz="1100" dirty="0">
                <a:hlinkClick r:id="rId2"/>
              </a:rPr>
              <a:t>https://</a:t>
            </a:r>
            <a:r>
              <a:rPr lang="en-CA" sz="1100" dirty="0" smtClean="0">
                <a:hlinkClick r:id="rId2"/>
              </a:rPr>
              <a:t>hbr.org/2015/12/what-is-disruptive-innovation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2873673" cy="259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5794086"/>
            <a:ext cx="144455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Tbilisi, Georgia, 2014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5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Innovation as an Attractor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We think of change an innovation as working in the same direction, but typically they are working in opposite directions:</a:t>
            </a:r>
          </a:p>
          <a:p>
            <a:pPr lvl="1"/>
            <a:endParaRPr lang="en-C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2905124"/>
            <a:ext cx="1841902" cy="180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3140968"/>
            <a:ext cx="6318448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prstClr val="black"/>
                </a:solidFill>
              </a:rPr>
              <a:t>Drivers: out from the centre, toward uncertainty and chaos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CA" sz="3200" dirty="0">
                <a:solidFill>
                  <a:prstClr val="black"/>
                </a:solidFill>
              </a:rPr>
              <a:t>Attractors: toward the centre, toward order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2800" dirty="0">
                <a:solidFill>
                  <a:prstClr val="black"/>
                </a:solidFill>
              </a:rPr>
              <a:t>And especially preserving what was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en-CA" sz="2800" dirty="0">
                <a:solidFill>
                  <a:prstClr val="black"/>
                </a:solidFill>
              </a:rPr>
              <a:t>Sometimes: adaptation to change</a:t>
            </a:r>
            <a:endParaRPr lang="en-CA" sz="28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869160"/>
            <a:ext cx="2016224" cy="178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28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The Future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696744" cy="452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44207" y="6092887"/>
            <a:ext cx="15688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 smtClean="0">
                <a:solidFill>
                  <a:schemeClr val="accent3">
                    <a:lumMod val="75000"/>
                  </a:schemeClr>
                </a:solidFill>
              </a:rPr>
              <a:t>Kakadu</a:t>
            </a:r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, Australia, 2004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6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Innovation in Education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9578" y="1404889"/>
            <a:ext cx="6174829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Is education “ripe for disruption”?</a:t>
            </a:r>
          </a:p>
          <a:p>
            <a:r>
              <a:rPr lang="en-CA" dirty="0"/>
              <a:t>Changes in tech that didn’t change learning </a:t>
            </a:r>
          </a:p>
          <a:p>
            <a:pPr lvl="1"/>
            <a:r>
              <a:rPr lang="en-CA" sz="2400" dirty="0"/>
              <a:t>TV, Video, overhead projectors</a:t>
            </a:r>
          </a:p>
          <a:p>
            <a:pPr lvl="1"/>
            <a:r>
              <a:rPr lang="en-CA" sz="2400" dirty="0"/>
              <a:t>Portable classrooms</a:t>
            </a:r>
          </a:p>
          <a:p>
            <a:pPr lvl="1"/>
            <a:r>
              <a:rPr lang="en-CA" sz="2400" dirty="0"/>
              <a:t>Learning management system</a:t>
            </a:r>
          </a:p>
          <a:p>
            <a:pPr lvl="1"/>
            <a:r>
              <a:rPr lang="en-CA" sz="2400" dirty="0"/>
              <a:t>Clickers?</a:t>
            </a:r>
          </a:p>
          <a:p>
            <a:pPr lvl="1"/>
            <a:r>
              <a:rPr lang="en-CA" sz="2400" dirty="0"/>
              <a:t>Second Life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530120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tx2"/>
                </a:solidFill>
              </a:rPr>
              <a:t>Innovations but not disruptions</a:t>
            </a:r>
            <a:endParaRPr lang="en-CA" sz="32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751" y="6237312"/>
            <a:ext cx="6858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Tony Bates. 2014. A Short History of Educational Technology. </a:t>
            </a:r>
            <a:r>
              <a:rPr lang="en-CA" sz="1100" dirty="0" smtClean="0">
                <a:hlinkClick r:id="rId2"/>
              </a:rPr>
              <a:t>http</a:t>
            </a:r>
            <a:r>
              <a:rPr lang="en-CA" sz="1100" dirty="0">
                <a:hlinkClick r:id="rId2"/>
              </a:rPr>
              <a:t>://www.tonybates.ca/2014/12/10/a-short-history-of-educational-technology</a:t>
            </a:r>
            <a:r>
              <a:rPr lang="en-CA" sz="1100" dirty="0" smtClean="0">
                <a:hlinkClick r:id="rId2"/>
              </a:rPr>
              <a:t>/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4" y="1043115"/>
            <a:ext cx="1925300" cy="484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588060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Mexico City, Mexico, 2016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4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Candidate for Disruption?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Online Learning (1995f) &amp; The MOOC (2008f)</a:t>
            </a:r>
          </a:p>
          <a:p>
            <a:pPr lvl="1"/>
            <a:r>
              <a:rPr lang="en-CA" dirty="0" smtClean="0"/>
              <a:t>“Stalled </a:t>
            </a:r>
            <a:r>
              <a:rPr lang="en-CA" dirty="0"/>
              <a:t>efforts to push MOOCs through the institutional membrane that surrounds higher-education credentialing have cast doubt on whether large-scale free courses will end up disrupting anything</a:t>
            </a:r>
            <a:r>
              <a:rPr lang="en-CA" dirty="0" smtClean="0"/>
              <a:t>.” Steve Kolowich</a:t>
            </a:r>
          </a:p>
          <a:p>
            <a:pPr lvl="1"/>
            <a:r>
              <a:rPr lang="en-CA" dirty="0" smtClean="0"/>
              <a:t>“The </a:t>
            </a:r>
            <a:r>
              <a:rPr lang="en-CA" dirty="0"/>
              <a:t>reality of online </a:t>
            </a:r>
            <a:r>
              <a:rPr lang="en-CA" dirty="0" smtClean="0"/>
              <a:t>learning… </a:t>
            </a:r>
            <a:r>
              <a:rPr lang="en-CA" dirty="0"/>
              <a:t>a substantial increase even in years of financial pressures on enrollments</a:t>
            </a:r>
            <a:r>
              <a:rPr lang="en-CA" dirty="0" smtClean="0"/>
              <a:t>.”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83568" y="6309320"/>
            <a:ext cx="80283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Jim Farmer, 2013, MOOCs: A Disruptive Innovation or Not? </a:t>
            </a:r>
            <a:r>
              <a:rPr lang="en-CA" sz="1100" dirty="0" smtClean="0">
                <a:hlinkClick r:id="rId2"/>
              </a:rPr>
              <a:t>http</a:t>
            </a:r>
            <a:r>
              <a:rPr lang="en-CA" sz="1100" dirty="0">
                <a:hlinkClick r:id="rId2"/>
              </a:rPr>
              <a:t>://mfeldstein.com/moocs-a-disruptive-innovation-or-not</a:t>
            </a:r>
            <a:r>
              <a:rPr lang="en-CA" sz="1100" dirty="0" smtClean="0">
                <a:hlinkClick r:id="rId2"/>
              </a:rPr>
              <a:t>/</a:t>
            </a:r>
            <a:r>
              <a:rPr lang="en-CA" sz="1100" dirty="0" smtClean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8173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Counts as Innovation?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It </a:t>
            </a:r>
            <a:r>
              <a:rPr lang="en-CA" dirty="0" smtClean="0"/>
              <a:t>depends on how the world sees you</a:t>
            </a:r>
          </a:p>
          <a:p>
            <a:pPr lvl="1"/>
            <a:r>
              <a:rPr lang="en-CA" sz="2400" dirty="0" smtClean="0"/>
              <a:t>Is there ‘demand’ for the new thing (</a:t>
            </a:r>
            <a:r>
              <a:rPr lang="en-CA" sz="2400" dirty="0" err="1" smtClean="0"/>
              <a:t>eg</a:t>
            </a:r>
            <a:r>
              <a:rPr lang="en-CA" sz="2400" dirty="0" smtClean="0"/>
              <a:t>., a market, buyers, users)</a:t>
            </a:r>
          </a:p>
          <a:p>
            <a:pPr lvl="1"/>
            <a:r>
              <a:rPr lang="en-CA" sz="2400" dirty="0" smtClean="0"/>
              <a:t>Is there a ‘business case’ for it? (Cost/value model)</a:t>
            </a:r>
          </a:p>
          <a:p>
            <a:pPr lvl="1"/>
            <a:r>
              <a:rPr lang="en-CA" sz="2400" dirty="0" smtClean="0"/>
              <a:t>Is there a ‘benefit’ for the customer (greater income, lower cost, amusement)?</a:t>
            </a:r>
          </a:p>
          <a:p>
            <a:r>
              <a:rPr lang="en-CA" dirty="0" smtClean="0"/>
              <a:t>What happens when these change?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96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Transformation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 descr="C:\Users\downess\Pictures\Gamboa\Gamboa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31" y="1340768"/>
            <a:ext cx="7380312" cy="48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8263" y="6229027"/>
            <a:ext cx="172819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 smtClean="0">
                <a:solidFill>
                  <a:schemeClr val="accent3">
                    <a:lumMod val="75000"/>
                  </a:schemeClr>
                </a:solidFill>
              </a:rPr>
              <a:t>Gamboa</a:t>
            </a:r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, Panama, 2012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Transformation?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“In </a:t>
            </a:r>
            <a:r>
              <a:rPr lang="en-CA" dirty="0"/>
              <a:t>an organizational context, a process of profound and radical change that orients an organization in a new direction and takes it to an entirely different level of effectiveness</a:t>
            </a:r>
            <a:r>
              <a:rPr lang="en-CA" dirty="0" smtClean="0"/>
              <a:t>.”</a:t>
            </a:r>
          </a:p>
          <a:p>
            <a:r>
              <a:rPr lang="en-CA" dirty="0" smtClean="0"/>
              <a:t>“Transformation </a:t>
            </a:r>
            <a:r>
              <a:rPr lang="en-CA" dirty="0"/>
              <a:t>implies a basic change of character and little or no resemblance with the past configuration or structure</a:t>
            </a:r>
            <a:r>
              <a:rPr lang="en-CA" dirty="0" smtClean="0"/>
              <a:t>.”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endParaRPr lang="en-CA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1459" y="6381328"/>
            <a:ext cx="67504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Read more: </a:t>
            </a:r>
            <a:r>
              <a:rPr lang="en-CA" sz="1100" dirty="0">
                <a:hlinkClick r:id="rId2"/>
              </a:rPr>
              <a:t>http://</a:t>
            </a:r>
            <a:r>
              <a:rPr lang="en-CA" sz="1100" dirty="0" smtClean="0">
                <a:hlinkClick r:id="rId2"/>
              </a:rPr>
              <a:t>www.businessdictionary.com/definition/transformation.html</a:t>
            </a:r>
            <a:r>
              <a:rPr lang="en-CA" sz="1100" dirty="0" smtClean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1863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ans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37395"/>
            <a:ext cx="3896432" cy="21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Microsoft’s Vision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Learning community</a:t>
            </a:r>
          </a:p>
          <a:p>
            <a:r>
              <a:rPr lang="en-CA" sz="2400" dirty="0" smtClean="0"/>
              <a:t>Teacher capacity</a:t>
            </a:r>
          </a:p>
          <a:p>
            <a:r>
              <a:rPr lang="en-CA" sz="2400" dirty="0" smtClean="0"/>
              <a:t>Efficient schools</a:t>
            </a:r>
          </a:p>
          <a:p>
            <a:r>
              <a:rPr lang="en-CA" sz="2400" dirty="0" smtClean="0"/>
              <a:t>Personalization</a:t>
            </a:r>
          </a:p>
          <a:p>
            <a:r>
              <a:rPr lang="en-CA" sz="2400" dirty="0" smtClean="0"/>
              <a:t>Physical learning environments</a:t>
            </a:r>
          </a:p>
          <a:p>
            <a:r>
              <a:rPr lang="en-CA" sz="2400" dirty="0" smtClean="0"/>
              <a:t>Curriculum &amp; assessment</a:t>
            </a:r>
          </a:p>
          <a:p>
            <a:r>
              <a:rPr lang="en-CA" dirty="0" smtClean="0"/>
              <a:t>Is this really transformation?</a:t>
            </a:r>
          </a:p>
          <a:p>
            <a:r>
              <a:rPr lang="en-CA" dirty="0" smtClean="0"/>
              <a:t>Are these things we really want?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522822" y="5994072"/>
            <a:ext cx="73448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Microsoft, 2015. Education Transformation Toolkit.  </a:t>
            </a:r>
            <a:r>
              <a:rPr lang="en-CA" sz="1100" dirty="0" smtClean="0">
                <a:hlinkClick r:id="rId3"/>
              </a:rPr>
              <a:t>http</a:t>
            </a:r>
            <a:r>
              <a:rPr lang="en-CA" sz="1100" dirty="0">
                <a:hlinkClick r:id="rId3"/>
              </a:rPr>
              <a:t>://</a:t>
            </a:r>
            <a:r>
              <a:rPr lang="en-CA" sz="1100" dirty="0" smtClean="0">
                <a:hlinkClick r:id="rId3"/>
              </a:rPr>
              <a:t>www.is-toolkit.com/education_transformation.html</a:t>
            </a:r>
            <a:r>
              <a:rPr lang="en-CA" sz="1100" dirty="0" smtClean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97433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Questions to Ask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What will new technology enable?</a:t>
            </a:r>
          </a:p>
          <a:p>
            <a:r>
              <a:rPr lang="en-CA" dirty="0" smtClean="0"/>
              <a:t>How will our wants and needs change?</a:t>
            </a:r>
            <a:endParaRPr lang="en-CA" dirty="0"/>
          </a:p>
        </p:txBody>
      </p:sp>
      <p:sp>
        <p:nvSpPr>
          <p:cNvPr id="4" name="Isosceles Triangle 3"/>
          <p:cNvSpPr/>
          <p:nvPr/>
        </p:nvSpPr>
        <p:spPr>
          <a:xfrm>
            <a:off x="611560" y="2780928"/>
            <a:ext cx="4968552" cy="3096344"/>
          </a:xfrm>
          <a:prstGeom prst="triangle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/>
          <p:nvPr/>
        </p:nvCxnSpPr>
        <p:spPr>
          <a:xfrm>
            <a:off x="1079612" y="5301208"/>
            <a:ext cx="40324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47664" y="4725144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79712" y="4181899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53663" y="3573016"/>
            <a:ext cx="1284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95835" y="2996952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6">
                    <a:lumMod val="75000"/>
                  </a:schemeClr>
                </a:solidFill>
              </a:rPr>
              <a:t>Self-Actualization</a:t>
            </a:r>
            <a:endParaRPr lang="en-CA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47864" y="3611017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5">
                    <a:lumMod val="75000"/>
                  </a:schemeClr>
                </a:solidFill>
              </a:rPr>
              <a:t>Self-Esteem</a:t>
            </a:r>
            <a:endParaRPr lang="en-CA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35896" y="4181899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4">
                    <a:lumMod val="75000"/>
                  </a:schemeClr>
                </a:solidFill>
              </a:rPr>
              <a:t>Belonging</a:t>
            </a:r>
            <a:endParaRPr lang="en-CA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95936" y="4797152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Safety and Security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27984" y="5373216"/>
            <a:ext cx="3060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1">
                    <a:lumMod val="75000"/>
                  </a:schemeClr>
                </a:solidFill>
              </a:rPr>
              <a:t>Physiological</a:t>
            </a:r>
            <a:endParaRPr lang="en-CA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7544" y="6212866"/>
            <a:ext cx="7776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/>
              <a:t>Maslow, A. </a:t>
            </a:r>
            <a:r>
              <a:rPr lang="en-CA" sz="1100" dirty="0" smtClean="0"/>
              <a:t>1943. Hierarchy </a:t>
            </a:r>
            <a:r>
              <a:rPr lang="en-CA" sz="1100" dirty="0"/>
              <a:t>of Needs: A Theory of Human </a:t>
            </a:r>
            <a:r>
              <a:rPr lang="en-CA" sz="1100" dirty="0" smtClean="0"/>
              <a:t>Motivation. </a:t>
            </a:r>
            <a:r>
              <a:rPr lang="en-CA" sz="1100" dirty="0">
                <a:hlinkClick r:id="rId2"/>
              </a:rPr>
              <a:t>http://</a:t>
            </a:r>
            <a:r>
              <a:rPr lang="en-CA" sz="1100" dirty="0" smtClean="0">
                <a:hlinkClick r:id="rId2"/>
              </a:rPr>
              <a:t>psychclassics.yorku.ca/Maslow/motivation.htm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2267744" y="5293841"/>
            <a:ext cx="27363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err="1" smtClean="0">
                <a:solidFill>
                  <a:srgbClr val="C00000"/>
                </a:solidFill>
                <a:latin typeface="Mistral" panose="03090702030407020403" pitchFamily="66" charset="0"/>
              </a:rPr>
              <a:t>WiFi</a:t>
            </a:r>
            <a:endParaRPr lang="en-CA" sz="6600" dirty="0">
              <a:solidFill>
                <a:srgbClr val="C00000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5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Transformation of Education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i="1" dirty="0" smtClean="0"/>
              <a:t>Now </a:t>
            </a:r>
            <a:r>
              <a:rPr lang="en-CA" dirty="0" smtClean="0"/>
              <a:t>we’re asking the right kind of </a:t>
            </a:r>
            <a:r>
              <a:rPr lang="en-CA" dirty="0" smtClean="0"/>
              <a:t>question</a:t>
            </a:r>
          </a:p>
          <a:p>
            <a:r>
              <a:rPr lang="en-CA" dirty="0" smtClean="0"/>
              <a:t>Look at how education has been transformed through the years based on changing definitions of need:</a:t>
            </a:r>
          </a:p>
          <a:p>
            <a:pPr lvl="1"/>
            <a:r>
              <a:rPr lang="en-CA" dirty="0" smtClean="0"/>
              <a:t>past needs: storytelling </a:t>
            </a:r>
          </a:p>
          <a:p>
            <a:pPr lvl="1"/>
            <a:r>
              <a:rPr lang="en-CA" dirty="0" smtClean="0"/>
              <a:t>present needs: ‘apprenticeship’ (aka child labour)</a:t>
            </a:r>
          </a:p>
          <a:p>
            <a:pPr lvl="1"/>
            <a:r>
              <a:rPr lang="en-CA" dirty="0"/>
              <a:t>f</a:t>
            </a:r>
            <a:r>
              <a:rPr lang="en-CA" dirty="0" smtClean="0"/>
              <a:t>uture needs: preparing for the factory</a:t>
            </a:r>
          </a:p>
          <a:p>
            <a:pPr lvl="1"/>
            <a:r>
              <a:rPr lang="en-CA" dirty="0" smtClean="0"/>
              <a:t>potential needs: the route to academia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3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Who Speaks for Us?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Who </a:t>
            </a:r>
            <a:r>
              <a:rPr lang="en-CA" dirty="0" smtClean="0"/>
              <a:t>defines innovation?</a:t>
            </a:r>
          </a:p>
          <a:p>
            <a:r>
              <a:rPr lang="en-CA" dirty="0" smtClean="0"/>
              <a:t>Who </a:t>
            </a:r>
            <a:r>
              <a:rPr lang="en-CA" dirty="0" smtClean="0"/>
              <a:t>defines student </a:t>
            </a:r>
            <a:r>
              <a:rPr lang="en-CA" dirty="0" smtClean="0"/>
              <a:t>success?</a:t>
            </a:r>
            <a:endParaRPr lang="en-CA" dirty="0" smtClean="0"/>
          </a:p>
        </p:txBody>
      </p:sp>
      <p:sp>
        <p:nvSpPr>
          <p:cNvPr id="6" name="Rectangle 5"/>
          <p:cNvSpPr/>
          <p:nvPr/>
        </p:nvSpPr>
        <p:spPr>
          <a:xfrm>
            <a:off x="683568" y="6158408"/>
            <a:ext cx="70385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/>
              <a:t>George </a:t>
            </a:r>
            <a:r>
              <a:rPr lang="en-CA" sz="1100" dirty="0" err="1" smtClean="0"/>
              <a:t>Couros</a:t>
            </a:r>
            <a:r>
              <a:rPr lang="en-CA" sz="1100" dirty="0" smtClean="0"/>
              <a:t>. 2016. Who is Defining Student Success? </a:t>
            </a:r>
            <a:r>
              <a:rPr lang="en-CA" sz="1100" dirty="0" smtClean="0">
                <a:hlinkClick r:id="rId2"/>
              </a:rPr>
              <a:t>http</a:t>
            </a:r>
            <a:r>
              <a:rPr lang="en-CA" sz="1100" dirty="0">
                <a:hlinkClick r:id="rId2"/>
              </a:rPr>
              <a:t>://</a:t>
            </a:r>
            <a:r>
              <a:rPr lang="en-CA" sz="1100" dirty="0" smtClean="0">
                <a:hlinkClick r:id="rId2"/>
              </a:rPr>
              <a:t>connectedprincipals.com/archives/12581</a:t>
            </a:r>
            <a:r>
              <a:rPr lang="en-CA" sz="1100" dirty="0" smtClean="0"/>
              <a:t>   </a:t>
            </a:r>
            <a:endParaRPr lang="en-CA" sz="1100" dirty="0"/>
          </a:p>
        </p:txBody>
      </p:sp>
      <p:pic>
        <p:nvPicPr>
          <p:cNvPr id="12290" name="Picture 2" descr="https://farm3.staticflickr.com/2950/15470226881_8e02f5eae1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77800"/>
            <a:ext cx="5102796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farm4.staticflickr.com/3948/15495883892_5429f76b25_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10" y="2777800"/>
            <a:ext cx="2255390" cy="33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76256" y="6167642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Curitiba, Brazil, 2015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8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5. Execution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098" name="Picture 2" descr="C:\Users\downess\Pictures\Panama\Panama1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524328" cy="49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638145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Panama Canal, Panama, 2012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3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downess\Pictures\2015-06-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83" y="2132856"/>
            <a:ext cx="5436095" cy="35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owness\Pictures\2012 04 16 - Tallinn, Estonia\Tallinn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44" y="2348880"/>
            <a:ext cx="5436096" cy="3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82788"/>
            <a:ext cx="5436095" cy="3600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780928"/>
            <a:ext cx="5436096" cy="3600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Nobody Can Predict the Future?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Let’s make some predictions together…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5220072" y="638145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Riga, Latvia, 2014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Academia is Broken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363272" cy="3989040"/>
          </a:xfrm>
        </p:spPr>
        <p:txBody>
          <a:bodyPr>
            <a:normAutofit fontScale="92500" lnSpcReduction="10000"/>
          </a:bodyPr>
          <a:lstStyle/>
          <a:p>
            <a:r>
              <a:rPr lang="en-CA" sz="3000" dirty="0"/>
              <a:t>Academia has a huge money problem</a:t>
            </a:r>
          </a:p>
          <a:p>
            <a:r>
              <a:rPr lang="en-CA" sz="3000" dirty="0"/>
              <a:t>Too many studies are poorly designed. Blame bad incentives.</a:t>
            </a:r>
          </a:p>
          <a:p>
            <a:r>
              <a:rPr lang="en-CA" sz="3000" dirty="0"/>
              <a:t>Replicating results is crucial. But scientists rarely do it.</a:t>
            </a:r>
          </a:p>
          <a:p>
            <a:r>
              <a:rPr lang="en-CA" sz="3000" dirty="0"/>
              <a:t>Peer review is broken</a:t>
            </a:r>
          </a:p>
          <a:p>
            <a:r>
              <a:rPr lang="en-CA" sz="3000" dirty="0"/>
              <a:t>Too much science is locked behind paywalls</a:t>
            </a:r>
          </a:p>
          <a:p>
            <a:r>
              <a:rPr lang="en-CA" sz="3000" dirty="0"/>
              <a:t>Science is poorly communicated to the public</a:t>
            </a:r>
          </a:p>
          <a:p>
            <a:r>
              <a:rPr lang="en-CA" sz="3000" dirty="0"/>
              <a:t>Life as a young academic is incredibly stressful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11560" y="6021288"/>
            <a:ext cx="8064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400" dirty="0">
                <a:hlinkClick r:id="rId2"/>
              </a:rPr>
              <a:t>http://</a:t>
            </a:r>
            <a:r>
              <a:rPr lang="en-CA" sz="1400" dirty="0" smtClean="0">
                <a:hlinkClick r:id="rId2"/>
              </a:rPr>
              <a:t>www.vox.com/2016/7/14/12016710/science-challeges-research-funding-peer-review-process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24159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What are Research &amp; Development?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049091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Science </a:t>
            </a:r>
            <a:r>
              <a:rPr lang="en-CA" dirty="0"/>
              <a:t>as a "combination of evaluating evidence, coordinating evidence and models, and arriving at evidence-based judgments that are communicated through argumentation."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6165304"/>
            <a:ext cx="67504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/>
              <a:t>Ronald W. Rinehart, </a:t>
            </a:r>
            <a:r>
              <a:rPr lang="en-CA" sz="1100" dirty="0" smtClean="0"/>
              <a:t>et.al. 2016. Critical </a:t>
            </a:r>
            <a:r>
              <a:rPr lang="en-CA" sz="1100" dirty="0"/>
              <a:t>Design Decisions for Successful Model-Based Inquiry in Science Classrooms. </a:t>
            </a:r>
            <a:r>
              <a:rPr lang="en-CA" sz="1100" dirty="0">
                <a:hlinkClick r:id="rId2"/>
              </a:rPr>
              <a:t>https://</a:t>
            </a:r>
            <a:r>
              <a:rPr lang="en-CA" sz="1100" dirty="0" smtClean="0">
                <a:hlinkClick r:id="rId2"/>
              </a:rPr>
              <a:t>scholarworks.iu.edu/journals/index.php/ijdl/article/view/20137/28269</a:t>
            </a:r>
            <a:r>
              <a:rPr lang="en-CA" sz="1100" dirty="0" smtClean="0"/>
              <a:t> </a:t>
            </a:r>
            <a:endParaRPr lang="en-CA" sz="11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07314"/>
            <a:ext cx="6391821" cy="284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31373" y="3775829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Riyadh, Saudi Arabia, 2015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2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Stages of Innovation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/>
          <a:lstStyle/>
          <a:p>
            <a:r>
              <a:rPr lang="en-CA" dirty="0" smtClean="0"/>
              <a:t>Does selling really come after making?</a:t>
            </a:r>
            <a:endParaRPr lang="en-CA" dirty="0"/>
          </a:p>
        </p:txBody>
      </p:sp>
      <p:pic>
        <p:nvPicPr>
          <p:cNvPr id="1026" name="Picture 2" descr="http://www.sdmanufacturing.com/media/SDManufacturingcom/photos/6%20stages%20of%20commercializ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200800" cy="397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6381328"/>
            <a:ext cx="7110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Image: SD Manufacturing,  </a:t>
            </a:r>
            <a:r>
              <a:rPr lang="en-CA" sz="1100" dirty="0" smtClean="0">
                <a:hlinkClick r:id="rId3"/>
              </a:rPr>
              <a:t>http</a:t>
            </a:r>
            <a:r>
              <a:rPr lang="en-CA" sz="1100" dirty="0">
                <a:hlinkClick r:id="rId3"/>
              </a:rPr>
              <a:t>://www.sdmanufacturing.com/services/innovation</a:t>
            </a:r>
            <a:r>
              <a:rPr lang="en-CA" sz="1100" dirty="0" smtClean="0">
                <a:hlinkClick r:id="rId3"/>
              </a:rPr>
              <a:t>/</a:t>
            </a:r>
            <a:r>
              <a:rPr lang="en-CA" sz="1100" dirty="0" smtClean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47333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Technology Readiness Levels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4525963"/>
          </a:xfrm>
        </p:spPr>
        <p:txBody>
          <a:bodyPr/>
          <a:lstStyle/>
          <a:p>
            <a:r>
              <a:rPr lang="en-CA" dirty="0" smtClean="0"/>
              <a:t>From concept to prototype to qualification to proof…</a:t>
            </a:r>
            <a:endParaRPr lang="en-CA" dirty="0"/>
          </a:p>
        </p:txBody>
      </p:sp>
      <p:pic>
        <p:nvPicPr>
          <p:cNvPr id="2050" name="Picture 2" descr="https://www.nasa.gov/sites/default/files/t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03759"/>
            <a:ext cx="4392488" cy="48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6452075"/>
            <a:ext cx="79746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Image: NASA </a:t>
            </a:r>
            <a:r>
              <a:rPr lang="en-CA" sz="1100" dirty="0" smtClean="0">
                <a:hlinkClick r:id="rId3"/>
              </a:rPr>
              <a:t>https</a:t>
            </a:r>
            <a:r>
              <a:rPr lang="en-CA" sz="1100" dirty="0">
                <a:hlinkClick r:id="rId3"/>
              </a:rPr>
              <a:t>://</a:t>
            </a:r>
            <a:r>
              <a:rPr lang="en-CA" sz="1100" dirty="0" smtClean="0">
                <a:hlinkClick r:id="rId3"/>
              </a:rPr>
              <a:t>www.nasa.gov/directorates/heo/scan/engineering/technology/txt_accordion1.html</a:t>
            </a:r>
            <a:r>
              <a:rPr lang="en-CA" sz="1100" dirty="0" smtClean="0"/>
              <a:t> 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71085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New Models of Deployment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591832"/>
              </p:ext>
            </p:extLst>
          </p:nvPr>
        </p:nvGraphicFramePr>
        <p:xfrm>
          <a:off x="467544" y="1340768"/>
          <a:ext cx="8229600" cy="4734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1087270">
                <a:tc>
                  <a:txBody>
                    <a:bodyPr/>
                    <a:lstStyle/>
                    <a:p>
                      <a:r>
                        <a:rPr lang="en-CA" sz="2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Conventional Wisdom</a:t>
                      </a:r>
                      <a:endParaRPr lang="en-CA" sz="2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b="1" dirty="0" smtClean="0">
                          <a:solidFill>
                            <a:schemeClr val="accent2"/>
                          </a:solidFill>
                        </a:rPr>
                        <a:t>Big Bang Wisdom</a:t>
                      </a:r>
                      <a:endParaRPr lang="en-CA" sz="2400" b="1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Focus</a:t>
                      </a:r>
                      <a:r>
                        <a:rPr lang="en-CA" sz="2400" baseline="0" dirty="0" smtClean="0"/>
                        <a:t> on one innovation</a:t>
                      </a:r>
                    </a:p>
                    <a:p>
                      <a:r>
                        <a:rPr lang="en-CA" baseline="0" dirty="0" smtClean="0"/>
                        <a:t>(low cost, product, customer)</a:t>
                      </a:r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Strategic Discipline</a:t>
                      </a:r>
                      <a:endParaRPr lang="en-CA" sz="24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Focus on all three at once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Target small group first, then mainstream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New-Product Marketing</a:t>
                      </a:r>
                      <a:endParaRPr lang="en-CA" sz="24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Market to all at once,</a:t>
                      </a:r>
                      <a:r>
                        <a:rPr lang="en-CA" sz="2400" baseline="0" dirty="0" smtClean="0"/>
                        <a:t> scale swiftly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087270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Low cost feature-poor technologies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400" dirty="0" smtClean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Innovation Method</a:t>
                      </a:r>
                      <a:endParaRPr lang="en-CA" sz="24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Experimentation on popular platforms</a:t>
                      </a:r>
                      <a:endParaRPr lang="en-CA" sz="2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4915" y="6237312"/>
            <a:ext cx="8766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100" dirty="0" smtClean="0"/>
              <a:t>Adapted from </a:t>
            </a:r>
            <a:r>
              <a:rPr lang="en-CA" sz="1100" dirty="0"/>
              <a:t>Larry Downes and Paul F. </a:t>
            </a:r>
            <a:r>
              <a:rPr lang="en-CA" sz="1100" dirty="0" err="1"/>
              <a:t>Nunes</a:t>
            </a:r>
            <a:r>
              <a:rPr lang="en-CA" sz="1100" dirty="0"/>
              <a:t>. 2013. Dig Bang Disruption. Harvard Business Review. c/o Accenture.</a:t>
            </a:r>
            <a:r>
              <a:rPr lang="en-CA" sz="1600" dirty="0"/>
              <a:t> </a:t>
            </a:r>
            <a:r>
              <a:rPr lang="en-CA" sz="1000" dirty="0">
                <a:hlinkClick r:id="rId2"/>
              </a:rPr>
              <a:t>https://www.accenture.com/t20150521T020819__w__/us-en/_acnmedia/Accenture/Conversion-Assets/Blogs/Documents/1/Accenture-Big-Bang-Disruption.pdf</a:t>
            </a:r>
            <a:r>
              <a:rPr lang="en-CA" sz="1200" dirty="0"/>
              <a:t> 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7514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6. Strategies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downess\Pictures\2012 04 16 - Tallinn, Estonia\Tallinn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61" y="1484784"/>
            <a:ext cx="717652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6237312"/>
            <a:ext cx="144016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Tallinn, Estonia, 2012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Find Patterns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 panose="020F0502020204030204" pitchFamily="34" charset="0"/>
              </a:rPr>
              <a:t>Forms: archetypes? Platonic ideals?</a:t>
            </a:r>
          </a:p>
          <a:p>
            <a:r>
              <a:rPr lang="en-US" sz="2800" dirty="0">
                <a:latin typeface="Calibri" panose="020F0502020204030204" pitchFamily="34" charset="0"/>
              </a:rPr>
              <a:t>Rules: grammar = logical syntax</a:t>
            </a:r>
          </a:p>
          <a:p>
            <a:r>
              <a:rPr lang="en-US" sz="2800" dirty="0">
                <a:latin typeface="Calibri" panose="020F0502020204030204" pitchFamily="34" charset="0"/>
              </a:rPr>
              <a:t>Operations: procedures, motor skills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Regularities</a:t>
            </a:r>
            <a:r>
              <a:rPr lang="en-US" sz="2800" dirty="0">
                <a:latin typeface="Calibri" panose="020F0502020204030204" pitchFamily="34" charset="0"/>
              </a:rPr>
              <a:t>, </a:t>
            </a:r>
            <a:r>
              <a:rPr lang="en-US" sz="2800" dirty="0" smtClean="0">
                <a:latin typeface="Calibri" panose="020F0502020204030204" pitchFamily="34" charset="0"/>
              </a:rPr>
              <a:t>substitutions </a:t>
            </a:r>
            <a:r>
              <a:rPr lang="en-US" sz="2800" dirty="0">
                <a:latin typeface="Calibri" panose="020F0502020204030204" pitchFamily="34" charset="0"/>
              </a:rPr>
              <a:t>(</a:t>
            </a:r>
            <a:r>
              <a:rPr lang="en-US" sz="2800" dirty="0" err="1">
                <a:latin typeface="Calibri" panose="020F0502020204030204" pitchFamily="34" charset="0"/>
              </a:rPr>
              <a:t>eggcorns</a:t>
            </a:r>
            <a:r>
              <a:rPr lang="en-US" sz="2800" dirty="0">
                <a:latin typeface="Calibri" panose="020F0502020204030204" pitchFamily="34" charset="0"/>
              </a:rPr>
              <a:t>, tropes)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Feature similarities</a:t>
            </a:r>
            <a:endParaRPr lang="en-US" sz="28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4403316"/>
            <a:ext cx="2952328" cy="2050792"/>
          </a:xfrm>
          <a:prstGeom prst="rect">
            <a:avLst/>
          </a:prstGeom>
        </p:spPr>
      </p:pic>
      <p:pic>
        <p:nvPicPr>
          <p:cNvPr id="15362" name="Picture 2" descr="https://farm4.staticflickr.com/3761/12017681395_2e452b0b2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03316"/>
            <a:ext cx="3672408" cy="20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602128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Bart the Intellectual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5604" y="5278873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</a:rPr>
              <a:t>I have an editorial comment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Look </a:t>
            </a:r>
            <a:r>
              <a:rPr lang="en-CA" dirty="0" smtClean="0"/>
              <a:t>for Meaning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theories of truth / meaning / purpose / goal</a:t>
            </a:r>
            <a:endParaRPr lang="en-US" dirty="0"/>
          </a:p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3131840" y="2492896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400" dirty="0" smtClean="0">
                <a:latin typeface="Calibri" panose="020F0502020204030204" pitchFamily="34" charset="0"/>
              </a:rPr>
              <a:t>Sense </a:t>
            </a:r>
            <a:r>
              <a:rPr lang="en-US" sz="2400" dirty="0">
                <a:latin typeface="Calibri" panose="020F0502020204030204" pitchFamily="34" charset="0"/>
              </a:rPr>
              <a:t>and reference (connotation and denotation)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400" dirty="0" smtClean="0">
                <a:latin typeface="Calibri" panose="020F0502020204030204" pitchFamily="34" charset="0"/>
              </a:rPr>
              <a:t>Interpretation </a:t>
            </a:r>
            <a:r>
              <a:rPr lang="en-US" sz="2400" dirty="0">
                <a:latin typeface="Calibri" panose="020F0502020204030204" pitchFamily="34" charset="0"/>
              </a:rPr>
              <a:t>(</a:t>
            </a:r>
            <a:r>
              <a:rPr lang="en-US" sz="2400" dirty="0" err="1">
                <a:latin typeface="Calibri" panose="020F0502020204030204" pitchFamily="34" charset="0"/>
              </a:rPr>
              <a:t>Eg</a:t>
            </a:r>
            <a:r>
              <a:rPr lang="en-US" sz="2400" dirty="0">
                <a:latin typeface="Calibri" panose="020F0502020204030204" pitchFamily="34" charset="0"/>
              </a:rPr>
              <a:t>. In probability, </a:t>
            </a:r>
            <a:r>
              <a:rPr lang="en-US" sz="2400" dirty="0" err="1" smtClean="0">
                <a:latin typeface="Calibri" panose="020F0502020204030204" pitchFamily="34" charset="0"/>
              </a:rPr>
              <a:t>Carnap</a:t>
            </a:r>
            <a:r>
              <a:rPr lang="en-US" sz="2400" dirty="0" smtClean="0">
                <a:latin typeface="Calibri" panose="020F0502020204030204" pitchFamily="34" charset="0"/>
              </a:rPr>
              <a:t>; </a:t>
            </a:r>
            <a:r>
              <a:rPr lang="en-US" sz="2400" dirty="0" err="1" smtClean="0">
                <a:latin typeface="Calibri" panose="020F0502020204030204" pitchFamily="34" charset="0"/>
              </a:rPr>
              <a:t>Reichenbach</a:t>
            </a:r>
            <a:r>
              <a:rPr lang="en-US" sz="2400" dirty="0" smtClean="0">
                <a:latin typeface="Calibri" panose="020F0502020204030204" pitchFamily="34" charset="0"/>
              </a:rPr>
              <a:t>; Ramsey)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400" dirty="0" smtClean="0">
                <a:latin typeface="Calibri" panose="020F0502020204030204" pitchFamily="34" charset="0"/>
              </a:rPr>
              <a:t>Wagering </a:t>
            </a:r>
            <a:r>
              <a:rPr lang="en-US" sz="2400" dirty="0">
                <a:latin typeface="Calibri" panose="020F0502020204030204" pitchFamily="34" charset="0"/>
              </a:rPr>
              <a:t>/ strength of </a:t>
            </a:r>
            <a:r>
              <a:rPr lang="en-US" sz="2400" dirty="0" smtClean="0">
                <a:latin typeface="Calibri" panose="020F0502020204030204" pitchFamily="34" charset="0"/>
              </a:rPr>
              <a:t>belief</a:t>
            </a: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400" dirty="0" smtClean="0">
                <a:latin typeface="Calibri" panose="020F0502020204030204" pitchFamily="34" charset="0"/>
              </a:rPr>
              <a:t>Forms </a:t>
            </a:r>
            <a:r>
              <a:rPr lang="en-US" sz="2400" dirty="0">
                <a:latin typeface="Calibri" panose="020F0502020204030204" pitchFamily="34" charset="0"/>
              </a:rPr>
              <a:t>of association: </a:t>
            </a:r>
            <a:r>
              <a:rPr lang="en-US" sz="2400" dirty="0" err="1">
                <a:latin typeface="Calibri" panose="020F0502020204030204" pitchFamily="34" charset="0"/>
              </a:rPr>
              <a:t>Hebbian</a:t>
            </a:r>
            <a:r>
              <a:rPr lang="en-US" sz="2400" dirty="0">
                <a:latin typeface="Calibri" panose="020F0502020204030204" pitchFamily="34" charset="0"/>
              </a:rPr>
              <a:t>, contiguity, back-prop, Boltzmann </a:t>
            </a:r>
          </a:p>
          <a:p>
            <a:pPr marL="342900" indent="-342900">
              <a:buFont typeface="Calibri" panose="020F0502020204030204" pitchFamily="34" charset="0"/>
              <a:buChar char="−"/>
            </a:pPr>
            <a:r>
              <a:rPr lang="en-US" sz="2400" dirty="0" smtClean="0">
                <a:latin typeface="Calibri" panose="020F0502020204030204" pitchFamily="34" charset="0"/>
              </a:rPr>
              <a:t>Decisions </a:t>
            </a:r>
            <a:r>
              <a:rPr lang="en-US" sz="2400" dirty="0">
                <a:latin typeface="Calibri" panose="020F0502020204030204" pitchFamily="34" charset="0"/>
              </a:rPr>
              <a:t>and decision theory: voting / consensus / emergence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4166"/>
            <a:ext cx="2889612" cy="31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6138608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err="1" smtClean="0">
                <a:solidFill>
                  <a:schemeClr val="accent3">
                    <a:lumMod val="75000"/>
                  </a:schemeClr>
                </a:solidFill>
              </a:rPr>
              <a:t>Gananoque</a:t>
            </a:r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, Ontario, 2015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3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Observe Practice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What count as actions? What do they </a:t>
            </a:r>
            <a:r>
              <a:rPr lang="en-US" i="1" dirty="0" smtClean="0">
                <a:latin typeface="Calibri" panose="020F0502020204030204" pitchFamily="34" charset="0"/>
              </a:rPr>
              <a:t>do?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Speech </a:t>
            </a:r>
            <a:r>
              <a:rPr lang="en-US" dirty="0">
                <a:latin typeface="Calibri" panose="020F0502020204030204" pitchFamily="34" charset="0"/>
              </a:rPr>
              <a:t>acts (J.L. Austin, Searle) </a:t>
            </a:r>
            <a:r>
              <a:rPr lang="en-US" dirty="0" err="1">
                <a:latin typeface="Calibri" panose="020F0502020204030204" pitchFamily="34" charset="0"/>
              </a:rPr>
              <a:t>assertives</a:t>
            </a:r>
            <a:r>
              <a:rPr lang="en-US" dirty="0">
                <a:latin typeface="Calibri" panose="020F0502020204030204" pitchFamily="34" charset="0"/>
              </a:rPr>
              <a:t>, directives, </a:t>
            </a:r>
            <a:r>
              <a:rPr lang="en-US" dirty="0" err="1">
                <a:latin typeface="Calibri" panose="020F0502020204030204" pitchFamily="34" charset="0"/>
              </a:rPr>
              <a:t>commissives</a:t>
            </a:r>
            <a:r>
              <a:rPr lang="en-US" dirty="0">
                <a:latin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</a:rPr>
              <a:t>expressives</a:t>
            </a:r>
            <a:r>
              <a:rPr lang="en-US" dirty="0">
                <a:latin typeface="Calibri" panose="020F0502020204030204" pitchFamily="34" charset="0"/>
              </a:rPr>
              <a:t>, declarations (but also - harmful acts, harassment, </a:t>
            </a:r>
            <a:r>
              <a:rPr lang="en-US" dirty="0" err="1">
                <a:latin typeface="Calibri" panose="020F0502020204030204" pitchFamily="34" charset="0"/>
              </a:rPr>
              <a:t>etc</a:t>
            </a:r>
            <a:r>
              <a:rPr lang="en-US" dirty="0">
                <a:latin typeface="Calibri" panose="020F0502020204030204" pitchFamily="34" charset="0"/>
              </a:rPr>
              <a:t>)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Interrogation </a:t>
            </a:r>
            <a:r>
              <a:rPr lang="en-US" dirty="0">
                <a:latin typeface="Calibri" panose="020F0502020204030204" pitchFamily="34" charset="0"/>
              </a:rPr>
              <a:t>(Heidegger) and presupposition</a:t>
            </a:r>
          </a:p>
          <a:p>
            <a:pPr lvl="1">
              <a:buFontTx/>
              <a:buChar char="•"/>
            </a:pPr>
            <a:r>
              <a:rPr lang="en-US" dirty="0" smtClean="0">
                <a:latin typeface="Calibri" panose="020F0502020204030204" pitchFamily="34" charset="0"/>
              </a:rPr>
              <a:t>Meaning </a:t>
            </a:r>
            <a:r>
              <a:rPr lang="en-US" dirty="0">
                <a:latin typeface="Calibri" panose="020F0502020204030204" pitchFamily="34" charset="0"/>
              </a:rPr>
              <a:t>(Wittgenstein - meaning </a:t>
            </a:r>
            <a:r>
              <a:rPr lang="en-US" dirty="0" smtClean="0">
                <a:latin typeface="Calibri" panose="020F0502020204030204" pitchFamily="34" charset="0"/>
              </a:rPr>
              <a:t>as </a:t>
            </a:r>
            <a:r>
              <a:rPr lang="en-US" dirty="0">
                <a:latin typeface="Calibri" panose="020F0502020204030204" pitchFamily="34" charset="0"/>
              </a:rPr>
              <a:t>use)</a:t>
            </a:r>
          </a:p>
          <a:p>
            <a:endParaRPr lang="en-CA" dirty="0"/>
          </a:p>
        </p:txBody>
      </p:sp>
      <p:pic>
        <p:nvPicPr>
          <p:cNvPr id="17410" name="Picture 2" descr="https://farm4.staticflickr.com/3520/3284181310_53e25ee666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53136"/>
            <a:ext cx="2827014" cy="189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farm4.staticflickr.com/3214/3284114786_e147bb0671_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4661867"/>
            <a:ext cx="2813957" cy="18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92080" y="6497358"/>
            <a:ext cx="194421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Los Angeles, California, 2009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Make Projections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Calibri" panose="020F0502020204030204" pitchFamily="34" charset="0"/>
              </a:rPr>
              <a:t>reasoning, inference and </a:t>
            </a:r>
            <a:r>
              <a:rPr lang="en-US" dirty="0" smtClean="0">
                <a:latin typeface="Calibri" panose="020F0502020204030204" pitchFamily="34" charset="0"/>
              </a:rPr>
              <a:t>explanation</a:t>
            </a:r>
          </a:p>
          <a:p>
            <a:pPr lvl="1"/>
            <a:r>
              <a:rPr lang="en-US" dirty="0"/>
              <a:t>description - X (definite description, allegory, metaphor)</a:t>
            </a:r>
          </a:p>
          <a:p>
            <a:pPr lvl="1"/>
            <a:r>
              <a:rPr lang="en-US" dirty="0"/>
              <a:t> definition - X is Y (ostensive, lexical, logical (</a:t>
            </a:r>
            <a:r>
              <a:rPr lang="en-US" dirty="0" err="1"/>
              <a:t>necess</a:t>
            </a:r>
            <a:r>
              <a:rPr lang="en-US" dirty="0"/>
              <a:t>. &amp; </a:t>
            </a:r>
            <a:r>
              <a:rPr lang="en-US" dirty="0" err="1"/>
              <a:t>suff</a:t>
            </a:r>
            <a:r>
              <a:rPr lang="en-US" dirty="0"/>
              <a:t> </a:t>
            </a:r>
            <a:r>
              <a:rPr lang="en-US" dirty="0" err="1"/>
              <a:t>conds</a:t>
            </a:r>
            <a:r>
              <a:rPr lang="en-US" dirty="0"/>
              <a:t>), family resemblance - but also, identity, personal identity,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 argument - X therefore Y - inductive, deductive, abductive (but also: modal, probability (Bayesian), deontic (obligations), doxastic (belief), etc.)</a:t>
            </a:r>
          </a:p>
          <a:p>
            <a:pPr lvl="1"/>
            <a:r>
              <a:rPr lang="en-US" dirty="0"/>
              <a:t> explanation - X because of Y (causal, statistical, chaotic/emergent)</a:t>
            </a:r>
          </a:p>
          <a:p>
            <a:pPr lvl="1"/>
            <a:endParaRPr lang="en-US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38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We Predict by Reading the Signs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Prediction isn’t magic, it’s a form of reasoning</a:t>
            </a:r>
          </a:p>
          <a:p>
            <a:r>
              <a:rPr lang="en-CA" dirty="0" smtClean="0"/>
              <a:t>Overall, it is an instance of </a:t>
            </a:r>
            <a:r>
              <a:rPr lang="en-CA" i="1" dirty="0" smtClean="0"/>
              <a:t>recognition</a:t>
            </a:r>
          </a:p>
          <a:p>
            <a:endParaRPr lang="en-C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19189"/>
            <a:ext cx="5112568" cy="357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6493063"/>
            <a:ext cx="24482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Philadelphia, Pennsylvania, 2015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7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Consider Context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explanation (why versus why not?)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Hanson</a:t>
            </a:r>
            <a:r>
              <a:rPr lang="en-US" dirty="0">
                <a:latin typeface="Calibri" panose="020F0502020204030204" pitchFamily="34" charset="0"/>
              </a:rPr>
              <a:t>, van </a:t>
            </a:r>
            <a:r>
              <a:rPr lang="en-US" dirty="0" err="1">
                <a:latin typeface="Calibri" panose="020F0502020204030204" pitchFamily="34" charset="0"/>
              </a:rPr>
              <a:t>Fraassen</a:t>
            </a:r>
            <a:r>
              <a:rPr lang="en-US" dirty="0">
                <a:latin typeface="Calibri" panose="020F0502020204030204" pitchFamily="34" charset="0"/>
              </a:rPr>
              <a:t>, Heidegger)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meanings (culture, range </a:t>
            </a:r>
            <a:r>
              <a:rPr lang="en-US" dirty="0">
                <a:latin typeface="Calibri" panose="020F0502020204030204" pitchFamily="34" charset="0"/>
              </a:rPr>
              <a:t>of </a:t>
            </a:r>
            <a:r>
              <a:rPr lang="en-US" dirty="0" smtClean="0">
                <a:latin typeface="Calibri" panose="020F0502020204030204" pitchFamily="34" charset="0"/>
              </a:rPr>
              <a:t>possibilities)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(‘Analytic hypotheses’, Quine) 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vocabulary (ontologies</a:t>
            </a:r>
            <a:r>
              <a:rPr lang="en-US" dirty="0">
                <a:latin typeface="Calibri" panose="020F0502020204030204" pitchFamily="34" charset="0"/>
              </a:rPr>
              <a:t>, logical </a:t>
            </a:r>
            <a:r>
              <a:rPr lang="en-US" dirty="0" smtClean="0">
                <a:latin typeface="Calibri" panose="020F0502020204030204" pitchFamily="34" charset="0"/>
              </a:rPr>
              <a:t>space)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dirty="0" err="1" smtClean="0">
                <a:latin typeface="Calibri" panose="020F0502020204030204" pitchFamily="34" charset="0"/>
              </a:rPr>
              <a:t>Carnap</a:t>
            </a:r>
            <a:r>
              <a:rPr lang="en-US" dirty="0" smtClean="0">
                <a:latin typeface="Calibri" panose="020F0502020204030204" pitchFamily="34" charset="0"/>
              </a:rPr>
              <a:t>, Derrida);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Frames and worldviews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</a:rPr>
              <a:t>Lakoff</a:t>
            </a:r>
            <a:r>
              <a:rPr lang="en-US" dirty="0">
                <a:latin typeface="Calibri" panose="020F0502020204030204" pitchFamily="34" charset="0"/>
              </a:rPr>
              <a:t>) 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Tx/>
              <a:buChar char="-"/>
            </a:pPr>
            <a:endParaRPr lang="en-US" dirty="0">
              <a:latin typeface="Calibri" panose="020F0502020204030204" pitchFamily="34" charset="0"/>
            </a:endParaRPr>
          </a:p>
          <a:p>
            <a:endParaRPr lang="en-CA" dirty="0"/>
          </a:p>
        </p:txBody>
      </p:sp>
      <p:pic>
        <p:nvPicPr>
          <p:cNvPr id="5" name="Picture 6" descr="culture-of-food-char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46809"/>
            <a:ext cx="3456384" cy="198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6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Manage Change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smtClean="0"/>
              <a:t>relation </a:t>
            </a:r>
            <a:r>
              <a:rPr lang="en-CA" sz="2400" dirty="0"/>
              <a:t>and connection: I Ching,  logical relation</a:t>
            </a:r>
          </a:p>
          <a:p>
            <a:r>
              <a:rPr lang="en-CA" sz="2400" dirty="0" smtClean="0"/>
              <a:t>flow</a:t>
            </a:r>
            <a:r>
              <a:rPr lang="en-CA" sz="2400" dirty="0"/>
              <a:t>:  Hegel - historicity, directionality; McLuhan - 4 things</a:t>
            </a:r>
          </a:p>
          <a:p>
            <a:r>
              <a:rPr lang="en-CA" sz="2400" dirty="0" smtClean="0"/>
              <a:t>progression </a:t>
            </a:r>
            <a:r>
              <a:rPr lang="en-CA" sz="2400" dirty="0"/>
              <a:t>/ logic -- games, for example: </a:t>
            </a:r>
            <a:r>
              <a:rPr lang="en-CA" sz="2400" dirty="0" err="1"/>
              <a:t>quiz&amp;points</a:t>
            </a:r>
            <a:r>
              <a:rPr lang="en-CA" sz="2400" dirty="0"/>
              <a:t>, branch-and-tree, database</a:t>
            </a:r>
          </a:p>
          <a:p>
            <a:r>
              <a:rPr lang="en-CA" sz="2400" dirty="0" smtClean="0"/>
              <a:t>scheduling </a:t>
            </a:r>
            <a:r>
              <a:rPr lang="en-CA" sz="2400" dirty="0"/>
              <a:t>- timetabling - events; activity theory / </a:t>
            </a:r>
            <a:r>
              <a:rPr lang="en-CA" sz="2400" dirty="0" err="1"/>
              <a:t>LaaN</a:t>
            </a:r>
            <a:endParaRPr lang="en-CA" sz="2400" dirty="0"/>
          </a:p>
        </p:txBody>
      </p:sp>
      <p:pic>
        <p:nvPicPr>
          <p:cNvPr id="4" name="Picture 9" descr="Activity+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032"/>
            <a:ext cx="5760640" cy="2894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2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77" y="5405477"/>
            <a:ext cx="7087558" cy="1325563"/>
          </a:xfrm>
        </p:spPr>
        <p:txBody>
          <a:bodyPr/>
          <a:lstStyle/>
          <a:p>
            <a:r>
              <a:rPr lang="en-CA" dirty="0" smtClean="0"/>
              <a:t>Knowledge as Recognition</a:t>
            </a:r>
            <a:endParaRPr lang="en-CA" dirty="0"/>
          </a:p>
        </p:txBody>
      </p:sp>
      <p:pic>
        <p:nvPicPr>
          <p:cNvPr id="7170" name="Picture 2" descr="https://upload.wikimedia.org/wikipedia/commons/thumb/8/8a/HiddenMarkovModel.svg/2000px-HiddenMarkovMode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5313"/>
            <a:ext cx="6336703" cy="50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2160" y="996044"/>
            <a:ext cx="28803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800" b="0" dirty="0" smtClean="0">
                <a:effectLst/>
                <a:latin typeface="Arial" panose="020B0604020202020204" pitchFamily="34" charset="0"/>
              </a:rPr>
              <a:t>Our conception </a:t>
            </a:r>
            <a:r>
              <a:rPr lang="en-CA" sz="2800" b="0" dirty="0" smtClean="0">
                <a:effectLst/>
                <a:latin typeface="Arial" panose="020B0604020202020204" pitchFamily="34" charset="0"/>
              </a:rPr>
              <a:t>of </a:t>
            </a:r>
            <a:r>
              <a:rPr lang="en-CA" sz="2800" b="0" dirty="0" smtClean="0">
                <a:effectLst/>
                <a:latin typeface="Arial" panose="020B0604020202020204" pitchFamily="34" charset="0"/>
              </a:rPr>
              <a:t>knowledge itself is insufficient to account for these various dimensions of literacy.</a:t>
            </a:r>
            <a:endParaRPr lang="en-CA" sz="20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3977" y="6361707"/>
            <a:ext cx="6014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Image: https://en.wikipedia.org/wiki/How_to_Create_a_Mind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34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625204" y="857250"/>
            <a:ext cx="4972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Calibri" panose="020F0502020204030204" pitchFamily="34" charset="0"/>
              </a:rPr>
              <a:t>Stephen Downes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722836" y="6172202"/>
            <a:ext cx="62781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714415" y="5587427"/>
            <a:ext cx="49720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/>
              <a:t>http://www.downes.ca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3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60" y="1643063"/>
            <a:ext cx="50718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4088" y="5157192"/>
            <a:ext cx="17281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Moncton, Canada, 2005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Future and the Past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future and the past are epistemologically equivalent (so are possibility and necessity) 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91680" y="3212976"/>
            <a:ext cx="5544616" cy="2520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87724" y="4293096"/>
            <a:ext cx="4932548" cy="277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19672" y="3212976"/>
            <a:ext cx="5616624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vignette2.wikia.nocookie.net/fanon/images/4/4c/Stick_Man.jpg/revision/latest?cb=201002280043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139" y="3861049"/>
            <a:ext cx="795885" cy="10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3568" y="2761233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Possibility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248" y="573325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Necessity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7604" y="580526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Past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8264" y="2756272"/>
            <a:ext cx="1270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Future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173" y="397895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Probability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1697" y="4339611"/>
            <a:ext cx="1153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accent2">
                    <a:lumMod val="75000"/>
                  </a:schemeClr>
                </a:solidFill>
              </a:rPr>
              <a:t>Chance</a:t>
            </a:r>
            <a:endParaRPr lang="en-C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888" y="492553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75000"/>
                  </a:schemeClr>
                </a:solidFill>
              </a:rPr>
              <a:t>You Are Here</a:t>
            </a:r>
            <a:endParaRPr lang="en-CA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Change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 descr="C:\Users\downess\Pictures\2012 04 17 - Riga, Latvia\Riga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339"/>
            <a:ext cx="7452320" cy="49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264" y="6448361"/>
            <a:ext cx="12961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100" dirty="0" smtClean="0">
                <a:solidFill>
                  <a:schemeClr val="accent3">
                    <a:lumMod val="75000"/>
                  </a:schemeClr>
                </a:solidFill>
              </a:rPr>
              <a:t>Riga, Latvia, 2012</a:t>
            </a:r>
            <a:endParaRPr lang="en-CA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Seeing Change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Nothing changes </a:t>
            </a:r>
          </a:p>
          <a:p>
            <a:r>
              <a:rPr lang="en-CA" dirty="0" smtClean="0"/>
              <a:t>Everything changes</a:t>
            </a:r>
          </a:p>
          <a:p>
            <a:r>
              <a:rPr lang="en-CA" dirty="0"/>
              <a:t>Change = change to edge conditions</a:t>
            </a:r>
          </a:p>
          <a:p>
            <a:pPr lvl="1"/>
            <a:r>
              <a:rPr lang="en-CA" dirty="0"/>
              <a:t>What counts as change depends on how you see the </a:t>
            </a:r>
            <a:r>
              <a:rPr lang="en-CA" dirty="0" smtClean="0"/>
              <a:t>world</a:t>
            </a:r>
          </a:p>
          <a:p>
            <a:pPr lvl="1"/>
            <a:r>
              <a:rPr lang="en-CA" dirty="0" smtClean="0"/>
              <a:t>What you see (often) depends on what you’re looking for</a:t>
            </a:r>
          </a:p>
          <a:p>
            <a:pPr lvl="1"/>
            <a:r>
              <a:rPr lang="en-CA" dirty="0" smtClean="0"/>
              <a:t>What you’re looking for (often) depends on what you (currently) value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965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1403648" y="6381328"/>
            <a:ext cx="736240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03648" y="620688"/>
            <a:ext cx="0" cy="554461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03647" y="6453336"/>
            <a:ext cx="736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Past                                                      Present                                              Future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107504" y="620688"/>
            <a:ext cx="11521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Possibility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Actuality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Necessity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81425" y="3529817"/>
            <a:ext cx="194421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walk</a:t>
            </a:r>
            <a:endParaRPr lang="en-CA" dirty="0"/>
          </a:p>
        </p:txBody>
      </p:sp>
      <p:sp>
        <p:nvSpPr>
          <p:cNvPr id="19" name="TextBox 18"/>
          <p:cNvSpPr txBox="1"/>
          <p:nvPr/>
        </p:nvSpPr>
        <p:spPr>
          <a:xfrm>
            <a:off x="4103587" y="4049845"/>
            <a:ext cx="136815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am walking</a:t>
            </a:r>
            <a:endParaRPr lang="en-CA" dirty="0"/>
          </a:p>
        </p:txBody>
      </p:sp>
      <p:sp>
        <p:nvSpPr>
          <p:cNvPr id="20" name="TextBox 19"/>
          <p:cNvSpPr txBox="1"/>
          <p:nvPr/>
        </p:nvSpPr>
        <p:spPr>
          <a:xfrm>
            <a:off x="5940152" y="4255093"/>
            <a:ext cx="194421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am going to walk</a:t>
            </a:r>
            <a:endParaRPr lang="en-CA" dirty="0"/>
          </a:p>
        </p:txBody>
      </p:sp>
      <p:sp>
        <p:nvSpPr>
          <p:cNvPr id="21" name="TextBox 20"/>
          <p:cNvSpPr txBox="1"/>
          <p:nvPr/>
        </p:nvSpPr>
        <p:spPr>
          <a:xfrm>
            <a:off x="6608326" y="3714483"/>
            <a:ext cx="1944216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will walk</a:t>
            </a:r>
            <a:endParaRPr lang="en-CA" dirty="0"/>
          </a:p>
        </p:txBody>
      </p:sp>
      <p:sp>
        <p:nvSpPr>
          <p:cNvPr id="22" name="TextBox 21"/>
          <p:cNvSpPr txBox="1"/>
          <p:nvPr/>
        </p:nvSpPr>
        <p:spPr>
          <a:xfrm>
            <a:off x="1636336" y="3531826"/>
            <a:ext cx="2016224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walked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1688496" y="4070427"/>
            <a:ext cx="14401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was walking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3918209" y="5080483"/>
            <a:ext cx="198915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should walk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76066" y="5917922"/>
            <a:ext cx="4290939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must walk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1746795" y="3084046"/>
            <a:ext cx="626230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could walk</a:t>
            </a:r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1636336" y="5532566"/>
            <a:ext cx="220909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must have walked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1762368" y="2636263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could have walked</a:t>
            </a:r>
            <a:endParaRPr lang="en-CA" dirty="0"/>
          </a:p>
        </p:txBody>
      </p:sp>
      <p:sp>
        <p:nvSpPr>
          <p:cNvPr id="29" name="TextBox 28"/>
          <p:cNvSpPr txBox="1"/>
          <p:nvPr/>
        </p:nvSpPr>
        <p:spPr>
          <a:xfrm>
            <a:off x="4303773" y="2616132"/>
            <a:ext cx="3961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can walk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>
            <a:off x="4146783" y="1772816"/>
            <a:ext cx="3961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may walk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1762368" y="1671559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may have walked</a:t>
            </a:r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1762368" y="2142148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might have walked</a:t>
            </a:r>
            <a:endParaRPr lang="en-CA" dirty="0"/>
          </a:p>
        </p:txBody>
      </p:sp>
      <p:sp>
        <p:nvSpPr>
          <p:cNvPr id="33" name="TextBox 32"/>
          <p:cNvSpPr txBox="1"/>
          <p:nvPr/>
        </p:nvSpPr>
        <p:spPr>
          <a:xfrm>
            <a:off x="5947370" y="2145363"/>
            <a:ext cx="2083060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might  walk</a:t>
            </a:r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6121536" y="4760277"/>
            <a:ext cx="2645233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am going to have to walk</a:t>
            </a:r>
            <a:endParaRPr lang="en-CA" dirty="0"/>
          </a:p>
        </p:txBody>
      </p:sp>
      <p:sp>
        <p:nvSpPr>
          <p:cNvPr id="35" name="TextBox 34"/>
          <p:cNvSpPr txBox="1"/>
          <p:nvPr/>
        </p:nvSpPr>
        <p:spPr>
          <a:xfrm>
            <a:off x="1570820" y="5102873"/>
            <a:ext cx="220909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should have walked</a:t>
            </a:r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4095017" y="5475545"/>
            <a:ext cx="198915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ought to walk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36336" y="4575611"/>
            <a:ext cx="3888432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have been walking</a:t>
            </a:r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1791678" y="1251904"/>
            <a:ext cx="3961731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I may/might have been walking</a:t>
            </a:r>
            <a:endParaRPr lang="en-CA" dirty="0"/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 dirty="0" smtClean="0"/>
              <a:t>Directionality in Change</a:t>
            </a:r>
            <a:endParaRPr lang="en-CA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275856" y="3714483"/>
            <a:ext cx="102791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218546" y="2881366"/>
            <a:ext cx="1457647" cy="148178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089592" y="3899149"/>
            <a:ext cx="1714656" cy="12304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9" idx="1"/>
          </p:cNvCxnSpPr>
          <p:nvPr/>
        </p:nvCxnSpPr>
        <p:spPr>
          <a:xfrm flipV="1">
            <a:off x="3068900" y="4234511"/>
            <a:ext cx="1034687" cy="205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555776" y="2820930"/>
            <a:ext cx="2322170" cy="8013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068900" y="4190840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tradition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97432" y="3680439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action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33782" y="3023664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competency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40152" y="3392996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affordance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80112" y="4552293"/>
            <a:ext cx="1515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obligation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Patterns of Change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6840760" cy="4619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3670"/>
            <a:ext cx="6803582" cy="4597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7097"/>
            <a:ext cx="6860795" cy="4558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869154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916832"/>
            <a:ext cx="698477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976074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9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2165</TotalTime>
  <Words>2102</Words>
  <Application>Microsoft Office PowerPoint</Application>
  <PresentationFormat>On-screen Show (4:3)</PresentationFormat>
  <Paragraphs>314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Role of Incremental and Transformative Change in Future Prediction </vt:lpstr>
      <vt:lpstr>1. The Future</vt:lpstr>
      <vt:lpstr>Nobody Can Predict the Future?</vt:lpstr>
      <vt:lpstr>We Predict by Reading the Signs </vt:lpstr>
      <vt:lpstr>The Future and the Past</vt:lpstr>
      <vt:lpstr>2. Change</vt:lpstr>
      <vt:lpstr>Seeing Change</vt:lpstr>
      <vt:lpstr>Directionality in Change</vt:lpstr>
      <vt:lpstr>Patterns of Change</vt:lpstr>
      <vt:lpstr>Causes of Change</vt:lpstr>
      <vt:lpstr>Change in Education</vt:lpstr>
      <vt:lpstr>Education Disruption</vt:lpstr>
      <vt:lpstr>Change or Innovation?</vt:lpstr>
      <vt:lpstr>3. Innovation</vt:lpstr>
      <vt:lpstr>What is Innovation?</vt:lpstr>
      <vt:lpstr>The Idea</vt:lpstr>
      <vt:lpstr>The Value (Sustaining)</vt:lpstr>
      <vt:lpstr>The Value (Disruptive)</vt:lpstr>
      <vt:lpstr>Innovation as an Attractor</vt:lpstr>
      <vt:lpstr>Innovation in Education</vt:lpstr>
      <vt:lpstr>A Candidate for Disruption?</vt:lpstr>
      <vt:lpstr>What Counts as Innovation?</vt:lpstr>
      <vt:lpstr>4. Transformation</vt:lpstr>
      <vt:lpstr>What is Transformation?</vt:lpstr>
      <vt:lpstr>Microsoft’s Vision</vt:lpstr>
      <vt:lpstr>Questions to Ask</vt:lpstr>
      <vt:lpstr>Transformation of Education</vt:lpstr>
      <vt:lpstr>Who Speaks for Us?</vt:lpstr>
      <vt:lpstr>5. Execution</vt:lpstr>
      <vt:lpstr>Academia is Broken</vt:lpstr>
      <vt:lpstr>What are Research &amp; Development?</vt:lpstr>
      <vt:lpstr>Stages of Innovation</vt:lpstr>
      <vt:lpstr>Technology Readiness Levels</vt:lpstr>
      <vt:lpstr>New Models of Deployment</vt:lpstr>
      <vt:lpstr>6. Strategies</vt:lpstr>
      <vt:lpstr>Find Patterns</vt:lpstr>
      <vt:lpstr>Look for Meaning </vt:lpstr>
      <vt:lpstr>Observe Practice</vt:lpstr>
      <vt:lpstr>Make Projections</vt:lpstr>
      <vt:lpstr>Consider Context</vt:lpstr>
      <vt:lpstr>Manage Change</vt:lpstr>
      <vt:lpstr>Knowledge as Recognition</vt:lpstr>
      <vt:lpstr>PowerPoint Presentation</vt:lpstr>
    </vt:vector>
  </TitlesOfParts>
  <Company>NRC-CNRC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Incremental and Transformative Change in Future Prediction </dc:title>
  <dc:creator>Downes, Stephen</dc:creator>
  <cp:lastModifiedBy>Downes, Stephen</cp:lastModifiedBy>
  <cp:revision>60</cp:revision>
  <dcterms:created xsi:type="dcterms:W3CDTF">2016-07-15T17:07:31Z</dcterms:created>
  <dcterms:modified xsi:type="dcterms:W3CDTF">2016-07-20T20:50:06Z</dcterms:modified>
</cp:coreProperties>
</file>