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92" r:id="rId3"/>
    <p:sldId id="293" r:id="rId4"/>
    <p:sldId id="295" r:id="rId5"/>
    <p:sldId id="294" r:id="rId6"/>
    <p:sldId id="296" r:id="rId7"/>
    <p:sldId id="297" r:id="rId8"/>
    <p:sldId id="298" r:id="rId9"/>
    <p:sldId id="305" r:id="rId10"/>
    <p:sldId id="339" r:id="rId11"/>
    <p:sldId id="300" r:id="rId12"/>
    <p:sldId id="301" r:id="rId13"/>
    <p:sldId id="303" r:id="rId14"/>
    <p:sldId id="282" r:id="rId15"/>
    <p:sldId id="262" r:id="rId16"/>
    <p:sldId id="278" r:id="rId17"/>
    <p:sldId id="320" r:id="rId18"/>
    <p:sldId id="321" r:id="rId19"/>
    <p:sldId id="322" r:id="rId20"/>
    <p:sldId id="323" r:id="rId21"/>
    <p:sldId id="281" r:id="rId22"/>
    <p:sldId id="324" r:id="rId23"/>
    <p:sldId id="285" r:id="rId24"/>
    <p:sldId id="326" r:id="rId25"/>
    <p:sldId id="331" r:id="rId26"/>
    <p:sldId id="332" r:id="rId27"/>
    <p:sldId id="340" r:id="rId28"/>
    <p:sldId id="327" r:id="rId29"/>
    <p:sldId id="290" r:id="rId30"/>
    <p:sldId id="341" r:id="rId31"/>
    <p:sldId id="342" r:id="rId32"/>
    <p:sldId id="315" r:id="rId33"/>
    <p:sldId id="284" r:id="rId34"/>
    <p:sldId id="343" r:id="rId35"/>
    <p:sldId id="344" r:id="rId36"/>
    <p:sldId id="345" r:id="rId37"/>
    <p:sldId id="346" r:id="rId38"/>
    <p:sldId id="347" r:id="rId39"/>
    <p:sldId id="348" r:id="rId40"/>
    <p:sldId id="349" r:id="rId41"/>
    <p:sldId id="350" r:id="rId42"/>
    <p:sldId id="306" r:id="rId43"/>
    <p:sldId id="307" r:id="rId44"/>
    <p:sldId id="308" r:id="rId45"/>
    <p:sldId id="310" r:id="rId46"/>
    <p:sldId id="311" r:id="rId47"/>
    <p:sldId id="309" r:id="rId48"/>
    <p:sldId id="312" r:id="rId49"/>
    <p:sldId id="318" r:id="rId50"/>
    <p:sldId id="319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FB"/>
    <a:srgbClr val="F3F2F1"/>
    <a:srgbClr val="F0F0F0"/>
    <a:srgbClr val="F1F0EF"/>
    <a:srgbClr val="F1E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687" autoAdjust="0"/>
  </p:normalViewPr>
  <p:slideViewPr>
    <p:cSldViewPr>
      <p:cViewPr varScale="1">
        <p:scale>
          <a:sx n="43" d="100"/>
          <a:sy n="43" d="100"/>
        </p:scale>
        <p:origin x="1152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6A9568-0EEF-40BD-B17D-D43ECB4D279C}" type="datetimeFigureOut">
              <a:rPr lang="en-CA" smtClean="0"/>
              <a:t>2016-08-03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84D773-7C44-460C-8A01-6C66412A91C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3881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caglobal.com/content/dam/acca/global/PDF-technical/futures/pol-af-docus.pdf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ccasionbasedmarketing.com/what-it-is" TargetMode="External"/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/>
              <a:t>ACCA, 2012, Drivers of Change in the U.S. </a:t>
            </a:r>
            <a:r>
              <a:rPr lang="en-CA" sz="1200" dirty="0">
                <a:hlinkClick r:id="rId3"/>
              </a:rPr>
              <a:t>http://www.accaglobal.com/content/dam/acca/global/PDF-technical/futures/pol-af-docus.pdf</a:t>
            </a:r>
            <a:r>
              <a:rPr lang="en-CA" sz="1200" dirty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dirty="0"/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Simon L. Dolan, Salvador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García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Samantha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Diegoli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Alan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Auerbach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2000. Organisational Values as "Attractors of Chaos”: An Emerging Cultural Change to Manage Organisational Complexity. http://www.econ.upf.edu/docs/papers/downloads/485.pdf  </a:t>
            </a:r>
          </a:p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Donald</a:t>
            </a:r>
            <a:r>
              <a:rPr lang="en-CA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L. </a:t>
            </a:r>
            <a:r>
              <a:rPr lang="en-CA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Gilstrap</a:t>
            </a:r>
            <a:r>
              <a:rPr lang="en-CA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2005.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Strange Attractors and Human Interaction: Leading Complex Organizations through the Use of Metaphors. https://ejournals.library.ualberta.ca/index.php/complicity/article/viewFile/8727/7047 </a:t>
            </a:r>
            <a:endParaRPr lang="en-CA" sz="1200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4D773-7C44-460C-8A01-6C66412A91C1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8557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Images: driver: Duncan Green, 2016. https://oxfamblogs.org/fp2p/egypt-what-are-the-drivers-of-change/    attractor: Peter Hale (no longer extant)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4D773-7C44-460C-8A01-6C66412A91C1}" type="slidenum">
              <a:rPr kumimoji="0" lang="en-C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13843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Image: </a:t>
            </a:r>
            <a:r>
              <a:rPr lang="en-US" sz="1200" dirty="0">
                <a:latin typeface="Calibri" panose="020F0502020204030204" pitchFamily="34" charset="0"/>
                <a:hlinkClick r:id="rId3"/>
              </a:rPr>
              <a:t>http://www.occasionbasedmarketing.com/what-it-is</a:t>
            </a:r>
            <a:r>
              <a:rPr lang="en-US" sz="1200" dirty="0">
                <a:latin typeface="Calibri" panose="020F0502020204030204" pitchFamily="34" charset="0"/>
              </a:rPr>
              <a:t> </a:t>
            </a:r>
            <a:r>
              <a:rPr lang="en-CA" dirty="0"/>
              <a:t> - no longer extant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4D773-7C44-460C-8A01-6C66412A91C1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80412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The image is a hidden </a:t>
            </a:r>
            <a:r>
              <a:rPr lang="en-CA" dirty="0" err="1"/>
              <a:t>markov</a:t>
            </a:r>
            <a:r>
              <a:rPr lang="en-CA" dirty="0"/>
              <a:t> model - https://en.wikipedia.org/wiki/Hidden_Markov_model</a:t>
            </a:r>
          </a:p>
          <a:p>
            <a:r>
              <a:rPr lang="en-CA" dirty="0"/>
              <a:t>The idea that the brain is a network of connections and we learn</a:t>
            </a:r>
            <a:r>
              <a:rPr lang="en-CA" baseline="0" dirty="0"/>
              <a:t> by forming connections</a:t>
            </a:r>
          </a:p>
          <a:p>
            <a:r>
              <a:rPr lang="en-CA" baseline="0" dirty="0"/>
              <a:t>The contents of our mind do not ‘stand for’ or ‘represent’ phenomena in the work</a:t>
            </a:r>
          </a:p>
          <a:p>
            <a:r>
              <a:rPr lang="en-CA" baseline="0" dirty="0"/>
              <a:t>Think of direct perception – JJ Gibson - http://ione.psy.uconn.edu/~cespaweb/docs/MC.pdf or http://ione.psy.uconn.edu/~cespaweb/docs/MC.pdf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8E3BC-D774-495B-BB86-90ADBA43CDD4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9054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5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90D50-D1A5-44CB-A426-4E573016F808}" type="datetimeFigureOut">
              <a:rPr lang="en-CA" smtClean="0"/>
              <a:t>2016-08-03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4F4-2109-44B8-A53D-892AF4202E2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5312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90D50-D1A5-44CB-A426-4E573016F808}" type="datetimeFigureOut">
              <a:rPr lang="en-CA" smtClean="0"/>
              <a:t>2016-08-03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4F4-2109-44B8-A53D-892AF4202E2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6664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90D50-D1A5-44CB-A426-4E573016F808}" type="datetimeFigureOut">
              <a:rPr lang="en-CA" smtClean="0"/>
              <a:t>2016-08-03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4F4-2109-44B8-A53D-892AF4202E2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2505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90D50-D1A5-44CB-A426-4E573016F808}" type="datetimeFigureOut">
              <a:rPr lang="en-CA" smtClean="0"/>
              <a:t>2016-08-03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4F4-2109-44B8-A53D-892AF4202E2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8186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90D50-D1A5-44CB-A426-4E573016F808}" type="datetimeFigureOut">
              <a:rPr lang="en-CA" smtClean="0"/>
              <a:t>2016-08-03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4F4-2109-44B8-A53D-892AF4202E2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6575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90D50-D1A5-44CB-A426-4E573016F808}" type="datetimeFigureOut">
              <a:rPr lang="en-CA" smtClean="0"/>
              <a:t>2016-08-03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4F4-2109-44B8-A53D-892AF4202E2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252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90D50-D1A5-44CB-A426-4E573016F808}" type="datetimeFigureOut">
              <a:rPr lang="en-CA" smtClean="0"/>
              <a:t>2016-08-03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4F4-2109-44B8-A53D-892AF4202E2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3918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90D50-D1A5-44CB-A426-4E573016F808}" type="datetimeFigureOut">
              <a:rPr lang="en-CA" smtClean="0"/>
              <a:t>2016-08-03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4F4-2109-44B8-A53D-892AF4202E2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8211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90D50-D1A5-44CB-A426-4E573016F808}" type="datetimeFigureOut">
              <a:rPr lang="en-CA" smtClean="0"/>
              <a:t>2016-08-03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4F4-2109-44B8-A53D-892AF4202E2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670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90D50-D1A5-44CB-A426-4E573016F808}" type="datetimeFigureOut">
              <a:rPr lang="en-CA" smtClean="0"/>
              <a:t>2016-08-03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4F4-2109-44B8-A53D-892AF4202E2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8604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90D50-D1A5-44CB-A426-4E573016F808}" type="datetimeFigureOut">
              <a:rPr lang="en-CA" smtClean="0"/>
              <a:t>2016-08-03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4F4-2109-44B8-A53D-892AF4202E2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2573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90D50-D1A5-44CB-A426-4E573016F808}" type="datetimeFigureOut">
              <a:rPr lang="en-CA" smtClean="0"/>
              <a:t>2016-08-03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7C4F4-2109-44B8-A53D-892AF4202E2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0815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c.com/ilan-mochari/16-startups-that-will-disrupt-the-education-market.html" TargetMode="External"/><Relationship Id="rId2" Type="http://schemas.openxmlformats.org/officeDocument/2006/relationships/hyperlink" Target="https://www.linkedin.com/pulse/want-deep-dive-how-silicon-valleys-best-fix-education-john-battell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hyperlink" Target="https://www.accenture.com/t20150521T020819__w__/us-en/_acnmedia/Accenture/Conversion-Assets/Blogs/Documents/1/Accenture-Big-Bang-Disruption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imsglobal.org/article/what-disruptive-innovation-education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novation.cc/discussion-papers/definition.htm#Farrell" TargetMode="External"/><Relationship Id="rId2" Type="http://schemas.openxmlformats.org/officeDocument/2006/relationships/hyperlink" Target="http://en.wikipedia.org/wiki/Innovation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freshconsulting.com/what-is-innovation/" TargetMode="External"/><Relationship Id="rId4" Type="http://schemas.openxmlformats.org/officeDocument/2006/relationships/hyperlink" Target="https://www.ideatovalue.com/inno/nickskillicorn/2016/03/innovation-15-experts-share-innovation-definition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pringer.com/us/book/9783319021829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hbr.org/2015/12/what-is-disruptive-innovation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tonybates.ca/2014/12/10/a-short-history-of-educational-technology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mfeldstein.com/moocs-a-disruptive-innovation-or-not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scholarworks.iu.edu/journals/index.php/ijdl/article/view/20137/28269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dmanufacturing.com/services/innovation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sa.gov/directorates/heo/scan/engineering/technology/txt_accordion1.html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usinessdictionary.com/definition/transformation.html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s-toolkit.com/education_transformation.html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psychclassics.yorku.ca/Maslow/motivation.htm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connectedprincipals.com/archives/1258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vox.com/2016/7/14/12016710/science-challeges-research-funding-peer-review-process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ccenture.com/t20150521T020819__w__/us-en/_acnmedia/Accenture/Conversion-Assets/Blogs/Documents/1/Accenture-Big-Bang-Disruption.pdf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andfonline.com/doi/pdf/10.1080/14681360400200202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19936" y="332657"/>
            <a:ext cx="5904656" cy="4176463"/>
          </a:xfrm>
        </p:spPr>
        <p:txBody>
          <a:bodyPr>
            <a:normAutofit/>
          </a:bodyPr>
          <a:lstStyle/>
          <a:p>
            <a:pPr algn="r"/>
            <a:r>
              <a:rPr lang="en-CA" dirty="0"/>
              <a:t>The Role of Incremental and Transformative Change in Future Prediction</a:t>
            </a:r>
            <a:br>
              <a:rPr lang="en-CA" dirty="0"/>
            </a:b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68208" y="3794666"/>
            <a:ext cx="3056384" cy="1752600"/>
          </a:xfrm>
        </p:spPr>
        <p:txBody>
          <a:bodyPr>
            <a:normAutofit fontScale="70000" lnSpcReduction="20000"/>
          </a:bodyPr>
          <a:lstStyle/>
          <a:p>
            <a:pPr algn="r"/>
            <a:r>
              <a:rPr lang="en-CA" dirty="0"/>
              <a:t>Stephen Downes</a:t>
            </a:r>
          </a:p>
          <a:p>
            <a:pPr algn="r"/>
            <a:r>
              <a:rPr lang="en-US" dirty="0"/>
              <a:t>Campus Technology 2016 Innovator Awards</a:t>
            </a:r>
          </a:p>
          <a:p>
            <a:pPr algn="r"/>
            <a:r>
              <a:rPr lang="en-US" dirty="0"/>
              <a:t>Boston, Massachusetts</a:t>
            </a:r>
            <a:endParaRPr lang="en-CA" dirty="0"/>
          </a:p>
          <a:p>
            <a:pPr algn="r"/>
            <a:r>
              <a:rPr lang="en-CA" dirty="0"/>
              <a:t>August 3, 2016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" y="0"/>
            <a:ext cx="511273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20735" y="6585412"/>
            <a:ext cx="194421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100" dirty="0">
                <a:solidFill>
                  <a:schemeClr val="accent3">
                    <a:lumMod val="75000"/>
                  </a:schemeClr>
                </a:solidFill>
              </a:rPr>
              <a:t>Boston, Massachusetts, 2007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68008" y="5881673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http://www.downes.ca/presentation/392</a:t>
            </a:r>
          </a:p>
        </p:txBody>
      </p:sp>
    </p:spTree>
    <p:extLst>
      <p:ext uri="{BB962C8B-B14F-4D97-AF65-F5344CB8AC3E}">
        <p14:creationId xmlns:p14="http://schemas.microsoft.com/office/powerpoint/2010/main" val="1250413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352" y="5039077"/>
            <a:ext cx="1007858" cy="894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Causes of Change</a:t>
            </a:r>
          </a:p>
        </p:txBody>
      </p:sp>
      <p:pic>
        <p:nvPicPr>
          <p:cNvPr id="4" name="Picture 2" descr="http://vignette2.wikia.nocookie.net/fanon/images/4/4c/Stick_Man.jpg/revision/latest?cb=2010022800435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31904" y="2780928"/>
            <a:ext cx="1368152" cy="164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2207568" y="1556792"/>
            <a:ext cx="2664296" cy="14401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207568" y="4221088"/>
            <a:ext cx="2736304" cy="15121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600056" y="1700808"/>
            <a:ext cx="2808312" cy="1296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6600056" y="4149080"/>
            <a:ext cx="2808312" cy="15841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063552" y="2276873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rgbClr val="00B050"/>
                </a:solidFill>
              </a:rPr>
              <a:t>Drivers</a:t>
            </a:r>
            <a:endParaRPr lang="en-CA" sz="2000" dirty="0">
              <a:solidFill>
                <a:srgbClr val="00B05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184232" y="4420344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rgbClr val="00B050"/>
                </a:solidFill>
              </a:rPr>
              <a:t>Attractors</a:t>
            </a:r>
            <a:endParaRPr lang="en-CA" sz="2000" dirty="0">
              <a:solidFill>
                <a:srgbClr val="00B05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4223792" y="1988840"/>
            <a:ext cx="3780420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4115780" y="5500439"/>
            <a:ext cx="370841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4079776" y="2600037"/>
            <a:ext cx="4608512" cy="0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395700" y="4743508"/>
            <a:ext cx="4608512" cy="0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627948" y="1556792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chemeClr val="tx2"/>
                </a:solidFill>
              </a:rPr>
              <a:t>Resistance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627948" y="5486281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chemeClr val="tx2"/>
                </a:solidFill>
              </a:rPr>
              <a:t>Inertia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3395700" y="2923204"/>
            <a:ext cx="828092" cy="5778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3287688" y="2996952"/>
            <a:ext cx="522058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3575720" y="2780929"/>
            <a:ext cx="792088" cy="1422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8184232" y="3465004"/>
            <a:ext cx="648072" cy="900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7752184" y="3717033"/>
            <a:ext cx="864096" cy="7033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7392144" y="4221088"/>
            <a:ext cx="864096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1919536" y="2996952"/>
            <a:ext cx="12961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Costs</a:t>
            </a:r>
          </a:p>
          <a:p>
            <a:r>
              <a:rPr lang="en-CA" dirty="0"/>
              <a:t>Events</a:t>
            </a:r>
          </a:p>
          <a:p>
            <a:r>
              <a:rPr lang="en-CA" dirty="0"/>
              <a:t>Crises</a:t>
            </a:r>
          </a:p>
          <a:p>
            <a:r>
              <a:rPr lang="en-CA" dirty="0"/>
              <a:t>Inventions</a:t>
            </a:r>
          </a:p>
          <a:p>
            <a:r>
              <a:rPr lang="en-CA" dirty="0"/>
              <a:t>Growth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9285634" y="3028285"/>
            <a:ext cx="1152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Values</a:t>
            </a:r>
          </a:p>
          <a:p>
            <a:r>
              <a:rPr lang="en-CA" dirty="0"/>
              <a:t>Goals</a:t>
            </a:r>
          </a:p>
          <a:p>
            <a:r>
              <a:rPr lang="en-CA" dirty="0"/>
              <a:t>Desires</a:t>
            </a:r>
          </a:p>
          <a:p>
            <a:r>
              <a:rPr lang="en-CA" dirty="0"/>
              <a:t>Needs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43" y="1700809"/>
            <a:ext cx="723419" cy="707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4757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Change in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319048" cy="4997151"/>
          </a:xfrm>
        </p:spPr>
        <p:txBody>
          <a:bodyPr>
            <a:normAutofit/>
          </a:bodyPr>
          <a:lstStyle/>
          <a:p>
            <a:r>
              <a:rPr lang="en-CA" sz="3600" dirty="0"/>
              <a:t>Many Changes in tech that changed learning were the result of </a:t>
            </a:r>
            <a:r>
              <a:rPr lang="en-CA" sz="3600" i="1" dirty="0"/>
              <a:t>drivers</a:t>
            </a:r>
            <a:endParaRPr lang="en-CA" sz="3600" dirty="0"/>
          </a:p>
          <a:p>
            <a:pPr lvl="1"/>
            <a:r>
              <a:rPr lang="en-CA" sz="3200" dirty="0"/>
              <a:t>Writing and publishing – print technology</a:t>
            </a:r>
          </a:p>
          <a:p>
            <a:pPr lvl="1"/>
            <a:r>
              <a:rPr lang="en-CA" sz="3200" dirty="0"/>
              <a:t>Public education – social forces</a:t>
            </a:r>
          </a:p>
          <a:p>
            <a:pPr lvl="1"/>
            <a:r>
              <a:rPr lang="en-CA" sz="3200" dirty="0"/>
              <a:t>Networks – electronic technology</a:t>
            </a:r>
          </a:p>
          <a:p>
            <a:r>
              <a:rPr lang="en-CA" sz="3600" dirty="0"/>
              <a:t>They came from </a:t>
            </a:r>
            <a:r>
              <a:rPr lang="en-CA" sz="3600" i="1" dirty="0"/>
              <a:t>outside</a:t>
            </a:r>
            <a:r>
              <a:rPr lang="en-CA" sz="3600" dirty="0"/>
              <a:t> education</a:t>
            </a:r>
          </a:p>
          <a:p>
            <a:pPr lvl="1"/>
            <a:r>
              <a:rPr lang="en-CA" sz="3200" dirty="0"/>
              <a:t>They impacted how we manage and deliver education</a:t>
            </a:r>
          </a:p>
          <a:p>
            <a:pPr lvl="1"/>
            <a:r>
              <a:rPr lang="en-CA" sz="3200" dirty="0"/>
              <a:t>But they also reflected changes in what we </a:t>
            </a:r>
            <a:r>
              <a:rPr lang="en-CA" sz="3200" i="1" dirty="0"/>
              <a:t>value</a:t>
            </a:r>
            <a:r>
              <a:rPr lang="en-CA" sz="3200" dirty="0"/>
              <a:t> in education</a:t>
            </a:r>
          </a:p>
          <a:p>
            <a:endParaRPr lang="en-CA" dirty="0"/>
          </a:p>
          <a:p>
            <a:pPr marL="457200" lvl="1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83817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Education Disruption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Everybody wants to ‘disrupt education’ without having the sense that this means ‘keep it the same, but with more benefits for me’</a:t>
            </a:r>
          </a:p>
        </p:txBody>
      </p:sp>
      <p:sp>
        <p:nvSpPr>
          <p:cNvPr id="4" name="Rectangle 3"/>
          <p:cNvSpPr/>
          <p:nvPr/>
        </p:nvSpPr>
        <p:spPr>
          <a:xfrm>
            <a:off x="2207568" y="5589239"/>
            <a:ext cx="820891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dirty="0"/>
              <a:t>John Battelle. 2016. Want a Deep Dive on How Silicon Valley's Best Will Fix Education? Here's The Full Interview With Max </a:t>
            </a:r>
            <a:r>
              <a:rPr lang="en-CA" sz="1100" dirty="0" err="1"/>
              <a:t>Ventilla</a:t>
            </a:r>
            <a:r>
              <a:rPr lang="en-CA" sz="1100" dirty="0"/>
              <a:t>, CEO and Founder, </a:t>
            </a:r>
            <a:r>
              <a:rPr lang="en-CA" sz="1100" dirty="0" err="1"/>
              <a:t>AltSchool</a:t>
            </a:r>
            <a:r>
              <a:rPr lang="en-CA" sz="1100" dirty="0"/>
              <a:t>. </a:t>
            </a:r>
            <a:r>
              <a:rPr lang="en-CA" sz="1100" dirty="0">
                <a:hlinkClick r:id="rId2"/>
              </a:rPr>
              <a:t>https://www.linkedin.com/pulse/want-deep-dive-how-silicon-valleys-best-fix-education-john-battelle</a:t>
            </a:r>
            <a:endParaRPr lang="en-CA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dirty="0" err="1"/>
              <a:t>Ilan</a:t>
            </a:r>
            <a:r>
              <a:rPr lang="en-CA" sz="1100" dirty="0"/>
              <a:t> </a:t>
            </a:r>
            <a:r>
              <a:rPr lang="en-CA" sz="1100" dirty="0" err="1"/>
              <a:t>Mochari</a:t>
            </a:r>
            <a:r>
              <a:rPr lang="en-CA" sz="1100" dirty="0"/>
              <a:t>. 2015. Inc. 16 </a:t>
            </a:r>
            <a:r>
              <a:rPr lang="en-CA" sz="1100" dirty="0" err="1"/>
              <a:t>Startups</a:t>
            </a:r>
            <a:r>
              <a:rPr lang="en-CA" sz="1100" dirty="0"/>
              <a:t> Poised to Disrupt the Education Market </a:t>
            </a:r>
            <a:r>
              <a:rPr lang="en-CA" sz="1100" dirty="0">
                <a:hlinkClick r:id="rId3"/>
              </a:rPr>
              <a:t>http://www.inc.com/ilan-mochari/16-startups-that-will-disrupt-the-education-market.html</a:t>
            </a:r>
            <a:r>
              <a:rPr lang="en-CA" sz="110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dirty="0"/>
              <a:t>Image: Larry Downes and Paul F. </a:t>
            </a:r>
            <a:r>
              <a:rPr lang="en-CA" sz="1100" dirty="0" err="1"/>
              <a:t>Nunes</a:t>
            </a:r>
            <a:r>
              <a:rPr lang="en-CA" sz="1100" dirty="0"/>
              <a:t>. 2013. Dig Bang Disruption. Harvard Business Review. c/o Accenture. </a:t>
            </a:r>
            <a:r>
              <a:rPr lang="en-CA" sz="900" dirty="0">
                <a:hlinkClick r:id="rId4"/>
              </a:rPr>
              <a:t>https://www.accenture.com/t20150521T020819__w__/us-en/_acnmedia/Accenture/Conversion-Assets/Blogs/Documents/1/Accenture-Big-Bang-Disruption.pdf</a:t>
            </a:r>
            <a:r>
              <a:rPr lang="en-CA" sz="1100" dirty="0"/>
              <a:t>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3690341"/>
            <a:ext cx="5436096" cy="180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6463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Change or Innovation?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What do we want to see in education: change, or innovation?</a:t>
            </a:r>
          </a:p>
          <a:p>
            <a:pPr lvl="1"/>
            <a:r>
              <a:rPr lang="en-CA" dirty="0"/>
              <a:t>That depends very much on whether you’re winning or losing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2135560" y="6420018"/>
            <a:ext cx="813690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dirty="0"/>
              <a:t>Rob Abel. 2013. What is Disruptive Innovation in Education? </a:t>
            </a:r>
            <a:r>
              <a:rPr lang="en-CA" sz="1100" dirty="0">
                <a:hlinkClick r:id="rId2"/>
              </a:rPr>
              <a:t>https://www.imsglobal.org/article/what-disruptive-innovation-education</a:t>
            </a:r>
            <a:r>
              <a:rPr lang="en-CA" sz="1100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3645024"/>
            <a:ext cx="7200800" cy="24093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40216" y="6119849"/>
            <a:ext cx="194421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100" dirty="0" err="1">
                <a:solidFill>
                  <a:schemeClr val="accent3">
                    <a:lumMod val="75000"/>
                  </a:schemeClr>
                </a:solidFill>
              </a:rPr>
              <a:t>Malealea</a:t>
            </a:r>
            <a:r>
              <a:rPr lang="en-CA" sz="1100" dirty="0">
                <a:solidFill>
                  <a:schemeClr val="accent3">
                    <a:lumMod val="75000"/>
                  </a:schemeClr>
                </a:solidFill>
              </a:rPr>
              <a:t>, Lesotho, 2006</a:t>
            </a:r>
          </a:p>
        </p:txBody>
      </p:sp>
    </p:spTree>
    <p:extLst>
      <p:ext uri="{BB962C8B-B14F-4D97-AF65-F5344CB8AC3E}">
        <p14:creationId xmlns:p14="http://schemas.microsoft.com/office/powerpoint/2010/main" val="3370201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owness\Pictures\2012 04 17 - Riga, Latvia\Riga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91" y="0"/>
            <a:ext cx="12211091" cy="808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7200" dirty="0">
                <a:solidFill>
                  <a:schemeClr val="bg1"/>
                </a:solidFill>
              </a:rPr>
              <a:t>3. Innovation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32304" y="6381459"/>
            <a:ext cx="122413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100" dirty="0">
                <a:solidFill>
                  <a:schemeClr val="accent3">
                    <a:lumMod val="75000"/>
                  </a:schemeClr>
                </a:solidFill>
              </a:rPr>
              <a:t>Riga, Latvia, 2012</a:t>
            </a:r>
          </a:p>
        </p:txBody>
      </p:sp>
    </p:spTree>
    <p:extLst>
      <p:ext uri="{BB962C8B-B14F-4D97-AF65-F5344CB8AC3E}">
        <p14:creationId xmlns:p14="http://schemas.microsoft.com/office/powerpoint/2010/main" val="914528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is Innovation?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4000" dirty="0"/>
              <a:t>Idea + Execution + Benefit</a:t>
            </a:r>
          </a:p>
          <a:p>
            <a:pPr lvl="1"/>
            <a:r>
              <a:rPr lang="en-CA" sz="3200" dirty="0"/>
              <a:t>innovation is defined “as change that creates a new dimension of performance” - Peter Drucker  </a:t>
            </a:r>
            <a:r>
              <a:rPr lang="en-CA" sz="3200" dirty="0">
                <a:hlinkClick r:id="rId2"/>
              </a:rPr>
              <a:t>http://en.wikipedia.org/wiki/Innovation</a:t>
            </a:r>
            <a:endParaRPr lang="en-CA" sz="3200" dirty="0"/>
          </a:p>
          <a:p>
            <a:pPr lvl="1"/>
            <a:r>
              <a:rPr lang="en-CA" sz="3200" dirty="0"/>
              <a:t>“Innovation is then simply new technology, i.e. the systematic application of (new) knowledge to (new) resources to produce (new) goods or (new) services” - </a:t>
            </a:r>
            <a:r>
              <a:rPr lang="en-CA" sz="3200" dirty="0" err="1"/>
              <a:t>Maciej</a:t>
            </a:r>
            <a:r>
              <a:rPr lang="en-CA" sz="3200" dirty="0"/>
              <a:t> </a:t>
            </a:r>
            <a:r>
              <a:rPr lang="en-CA" sz="3200" dirty="0" err="1"/>
              <a:t>Soltynski</a:t>
            </a:r>
            <a:r>
              <a:rPr lang="en-CA" sz="3200" dirty="0"/>
              <a:t> at </a:t>
            </a:r>
            <a:r>
              <a:rPr lang="en-CA" sz="3200" dirty="0">
                <a:hlinkClick r:id="rId3"/>
              </a:rPr>
              <a:t>Innovation.cc</a:t>
            </a:r>
            <a:endParaRPr lang="en-CA" sz="3200" dirty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063552" y="6093297"/>
            <a:ext cx="73448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dirty="0">
                <a:hlinkClick r:id="rId4"/>
              </a:rPr>
              <a:t>https://www.ideatovalue.com/inno/nickskillicorn/2016/03/innovation-15-experts-share-innovation-definition/</a:t>
            </a:r>
            <a:endParaRPr lang="en-CA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dirty="0">
                <a:hlinkClick r:id="rId5"/>
              </a:rPr>
              <a:t>http://www.freshconsulting.com/what-is-innovation/</a:t>
            </a:r>
            <a:r>
              <a:rPr lang="en-CA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3779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Idea</a:t>
            </a:r>
          </a:p>
        </p:txBody>
      </p:sp>
      <p:sp>
        <p:nvSpPr>
          <p:cNvPr id="4" name="Rectangle 3"/>
          <p:cNvSpPr/>
          <p:nvPr/>
        </p:nvSpPr>
        <p:spPr>
          <a:xfrm>
            <a:off x="2207568" y="6199906"/>
            <a:ext cx="78488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100" dirty="0" err="1"/>
              <a:t>Jati</a:t>
            </a:r>
            <a:r>
              <a:rPr lang="en-CA" sz="1100" dirty="0"/>
              <a:t> </a:t>
            </a:r>
            <a:r>
              <a:rPr lang="en-CA" sz="1100" dirty="0" err="1"/>
              <a:t>Sengupta</a:t>
            </a:r>
            <a:r>
              <a:rPr lang="en-CA" sz="1100" dirty="0"/>
              <a:t>, 2014, Theory of Innovation: A New Paradigm of Growth, p. 4 (Schumpeterian model) </a:t>
            </a:r>
            <a:r>
              <a:rPr lang="en-CA" sz="1100" dirty="0">
                <a:hlinkClick r:id="rId2"/>
              </a:rPr>
              <a:t>http://www.springer.com/us/book/9783319021829</a:t>
            </a:r>
            <a:r>
              <a:rPr lang="en-CA" sz="1100" dirty="0"/>
              <a:t> 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983432" y="1545791"/>
            <a:ext cx="10598968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>
                <a:solidFill>
                  <a:srgbClr val="FF0000"/>
                </a:solidFill>
              </a:rPr>
              <a:t>Product</a:t>
            </a:r>
            <a:r>
              <a:rPr lang="en-CA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CA" dirty="0"/>
              <a:t>innovation – a new type of product of service</a:t>
            </a:r>
          </a:p>
          <a:p>
            <a:r>
              <a:rPr lang="en-CA" dirty="0">
                <a:solidFill>
                  <a:srgbClr val="FF0000"/>
                </a:solidFill>
              </a:rPr>
              <a:t>Process</a:t>
            </a:r>
            <a:r>
              <a:rPr lang="en-CA" dirty="0"/>
              <a:t> innovation – change in the production function, </a:t>
            </a:r>
            <a:r>
              <a:rPr lang="en-CA" dirty="0" err="1"/>
              <a:t>eg</a:t>
            </a:r>
            <a:r>
              <a:rPr lang="en-CA" dirty="0"/>
              <a:t>. change in input mix</a:t>
            </a:r>
          </a:p>
          <a:p>
            <a:r>
              <a:rPr lang="en-CA" dirty="0">
                <a:solidFill>
                  <a:srgbClr val="FF0000"/>
                </a:solidFill>
              </a:rPr>
              <a:t>Organizational </a:t>
            </a:r>
            <a:r>
              <a:rPr lang="en-CA" dirty="0"/>
              <a:t>innovation – change in managerial procedures</a:t>
            </a:r>
          </a:p>
          <a:p>
            <a:r>
              <a:rPr lang="en-CA" dirty="0">
                <a:solidFill>
                  <a:srgbClr val="FF0000"/>
                </a:solidFill>
              </a:rPr>
              <a:t>Market </a:t>
            </a:r>
            <a:r>
              <a:rPr lang="en-CA" dirty="0"/>
              <a:t>innovation – </a:t>
            </a:r>
            <a:r>
              <a:rPr lang="en-CA" dirty="0" err="1"/>
              <a:t>eg</a:t>
            </a:r>
            <a:r>
              <a:rPr lang="en-CA" dirty="0"/>
              <a:t>. developing a new market for an existing product</a:t>
            </a:r>
          </a:p>
          <a:p>
            <a:r>
              <a:rPr lang="en-CA" dirty="0">
                <a:solidFill>
                  <a:srgbClr val="FF0000"/>
                </a:solidFill>
              </a:rPr>
              <a:t>Input </a:t>
            </a:r>
            <a:r>
              <a:rPr lang="en-CA" dirty="0"/>
              <a:t>innovation – new raw material, new energy source, </a:t>
            </a:r>
            <a:r>
              <a:rPr lang="en-CA" dirty="0" err="1"/>
              <a:t>etc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14134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chemeClr val="accent6">
                    <a:lumMod val="50000"/>
                  </a:schemeClr>
                </a:solidFill>
              </a:rPr>
              <a:t>The Benefit </a:t>
            </a:r>
            <a:r>
              <a:rPr lang="en-CA" dirty="0"/>
              <a:t>(Sustaining)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CA" sz="3600" dirty="0"/>
              <a:t>Different ways of talking about direction</a:t>
            </a:r>
          </a:p>
          <a:p>
            <a:pPr lvl="1"/>
            <a:r>
              <a:rPr lang="en-CA" sz="3200" dirty="0"/>
              <a:t>Better </a:t>
            </a:r>
            <a:r>
              <a:rPr lang="en-CA" sz="3200" dirty="0">
                <a:solidFill>
                  <a:srgbClr val="FF0000"/>
                </a:solidFill>
              </a:rPr>
              <a:t>quality</a:t>
            </a:r>
            <a:r>
              <a:rPr lang="en-CA" sz="3200" dirty="0"/>
              <a:t> of experience</a:t>
            </a:r>
          </a:p>
          <a:p>
            <a:pPr lvl="2"/>
            <a:r>
              <a:rPr lang="en-CA" sz="3000" dirty="0"/>
              <a:t>- </a:t>
            </a:r>
            <a:r>
              <a:rPr lang="en-CA" sz="3000" dirty="0" err="1"/>
              <a:t>eg</a:t>
            </a:r>
            <a:r>
              <a:rPr lang="en-CA" sz="3000" dirty="0"/>
              <a:t>. 4K – bigger pictures</a:t>
            </a:r>
          </a:p>
          <a:p>
            <a:pPr lvl="2"/>
            <a:r>
              <a:rPr lang="en-CA" sz="3000" dirty="0"/>
              <a:t>‘student success’ </a:t>
            </a:r>
          </a:p>
          <a:p>
            <a:pPr lvl="1"/>
            <a:r>
              <a:rPr lang="en-CA" sz="3200" dirty="0"/>
              <a:t>Lower </a:t>
            </a:r>
            <a:r>
              <a:rPr lang="en-CA" sz="3200" dirty="0">
                <a:solidFill>
                  <a:srgbClr val="FF0000"/>
                </a:solidFill>
              </a:rPr>
              <a:t>cost</a:t>
            </a:r>
          </a:p>
          <a:p>
            <a:pPr lvl="1"/>
            <a:r>
              <a:rPr lang="en-CA" sz="3200" dirty="0"/>
              <a:t>Increased </a:t>
            </a:r>
            <a:r>
              <a:rPr lang="en-CA" sz="3200" dirty="0">
                <a:solidFill>
                  <a:srgbClr val="FF0000"/>
                </a:solidFill>
              </a:rPr>
              <a:t>efficiency</a:t>
            </a:r>
            <a:r>
              <a:rPr lang="en-CA" sz="3200" dirty="0"/>
              <a:t> and productivity</a:t>
            </a:r>
          </a:p>
          <a:p>
            <a:pPr lvl="2"/>
            <a:r>
              <a:rPr lang="en-CA" sz="2800" dirty="0"/>
              <a:t>Typically, ‘standards’</a:t>
            </a:r>
          </a:p>
          <a:p>
            <a:pPr lvl="1"/>
            <a:r>
              <a:rPr lang="en-CA" sz="3200" dirty="0">
                <a:solidFill>
                  <a:srgbClr val="FF0000"/>
                </a:solidFill>
              </a:rPr>
              <a:t>Solutions</a:t>
            </a:r>
            <a:r>
              <a:rPr lang="en-CA" sz="3200" dirty="0"/>
              <a:t> to problems</a:t>
            </a:r>
          </a:p>
          <a:p>
            <a:pPr lvl="2"/>
            <a:r>
              <a:rPr lang="en-CA" sz="3000" dirty="0"/>
              <a:t>Access, engagement, completion</a:t>
            </a:r>
          </a:p>
          <a:p>
            <a:pPr lvl="1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42798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chemeClr val="accent6">
                    <a:lumMod val="50000"/>
                  </a:schemeClr>
                </a:solidFill>
              </a:rPr>
              <a:t>The Benefit </a:t>
            </a:r>
            <a:r>
              <a:rPr lang="en-CA" dirty="0"/>
              <a:t>(Disruptive)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3432" y="2030621"/>
            <a:ext cx="9217024" cy="3394472"/>
          </a:xfrm>
        </p:spPr>
        <p:txBody>
          <a:bodyPr>
            <a:noAutofit/>
          </a:bodyPr>
          <a:lstStyle/>
          <a:p>
            <a:r>
              <a:rPr lang="en-CA" dirty="0"/>
              <a:t>Incumbents target high end customers </a:t>
            </a:r>
          </a:p>
          <a:p>
            <a:r>
              <a:rPr lang="en-CA" dirty="0"/>
              <a:t>Disruptors target with </a:t>
            </a:r>
            <a:r>
              <a:rPr lang="en-CA" dirty="0">
                <a:solidFill>
                  <a:srgbClr val="FF0000"/>
                </a:solidFill>
              </a:rPr>
              <a:t>product &amp; price advantage</a:t>
            </a:r>
            <a:r>
              <a:rPr lang="en-CA" dirty="0"/>
              <a:t>:</a:t>
            </a:r>
          </a:p>
          <a:p>
            <a:pPr lvl="1"/>
            <a:r>
              <a:rPr lang="en-CA" sz="3200" dirty="0"/>
              <a:t>low-end footholds</a:t>
            </a:r>
          </a:p>
          <a:p>
            <a:pPr lvl="1"/>
            <a:r>
              <a:rPr lang="en-CA" sz="3200" dirty="0"/>
              <a:t>new market footholds</a:t>
            </a:r>
          </a:p>
          <a:p>
            <a:r>
              <a:rPr lang="en-CA" sz="4000" dirty="0"/>
              <a:t>Not just product innovations; </a:t>
            </a:r>
          </a:p>
          <a:p>
            <a:r>
              <a:rPr lang="en-CA" sz="4000" dirty="0"/>
              <a:t>Can be business model, etc.</a:t>
            </a:r>
          </a:p>
        </p:txBody>
      </p:sp>
      <p:sp>
        <p:nvSpPr>
          <p:cNvPr id="5" name="Rectangle 4"/>
          <p:cNvSpPr/>
          <p:nvPr/>
        </p:nvSpPr>
        <p:spPr>
          <a:xfrm>
            <a:off x="1069132" y="6038076"/>
            <a:ext cx="4522812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en-CA" sz="825" kern="0" dirty="0">
                <a:solidFill>
                  <a:sysClr val="windowText" lastClr="000000"/>
                </a:solidFill>
              </a:rPr>
              <a:t>Clayton M. Christensen, Michael E. </a:t>
            </a:r>
            <a:r>
              <a:rPr lang="en-CA" sz="825" kern="0" dirty="0" err="1">
                <a:solidFill>
                  <a:sysClr val="windowText" lastClr="000000"/>
                </a:solidFill>
              </a:rPr>
              <a:t>Raynor</a:t>
            </a:r>
            <a:r>
              <a:rPr lang="en-CA" sz="825" kern="0" dirty="0">
                <a:solidFill>
                  <a:sysClr val="windowText" lastClr="000000"/>
                </a:solidFill>
              </a:rPr>
              <a:t>, Rory McDonald, 2015. What is </a:t>
            </a:r>
            <a:r>
              <a:rPr lang="en-CA" sz="825" kern="0" dirty="0" err="1">
                <a:solidFill>
                  <a:sysClr val="windowText" lastClr="000000"/>
                </a:solidFill>
              </a:rPr>
              <a:t>Disriptive</a:t>
            </a:r>
            <a:r>
              <a:rPr lang="en-CA" sz="825" kern="0" dirty="0">
                <a:solidFill>
                  <a:sysClr val="windowText" lastClr="000000"/>
                </a:solidFill>
              </a:rPr>
              <a:t> Innovation? </a:t>
            </a:r>
            <a:r>
              <a:rPr lang="en-CA" sz="825" kern="0" dirty="0">
                <a:solidFill>
                  <a:sysClr val="windowText" lastClr="000000"/>
                </a:solidFill>
                <a:hlinkClick r:id="rId2"/>
              </a:rPr>
              <a:t>https://hbr.org/2015/12/what-is-disruptive-innovation</a:t>
            </a:r>
            <a:r>
              <a:rPr lang="en-CA" sz="825" kern="0" dirty="0">
                <a:solidFill>
                  <a:sysClr val="windowText" lastClr="000000"/>
                </a:solidFill>
              </a:rPr>
              <a:t>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223" y="3348903"/>
            <a:ext cx="2418122" cy="2186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878199" y="5202816"/>
            <a:ext cx="1083413" cy="2192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825" kern="0" dirty="0">
                <a:solidFill>
                  <a:schemeClr val="accent3">
                    <a:lumMod val="75000"/>
                  </a:schemeClr>
                </a:solidFill>
              </a:rPr>
              <a:t>Tbilisi, Georgia, 2014</a:t>
            </a:r>
          </a:p>
        </p:txBody>
      </p:sp>
    </p:spTree>
    <p:extLst>
      <p:ext uri="{BB962C8B-B14F-4D97-AF65-F5344CB8AC3E}">
        <p14:creationId xmlns:p14="http://schemas.microsoft.com/office/powerpoint/2010/main" val="795589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Innovation as an Attractor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We think of change an innovation as working in the same direction, but typically they are working in opposite directions:</a:t>
            </a:r>
          </a:p>
          <a:p>
            <a:pPr lvl="1"/>
            <a:endParaRPr lang="en-CA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58" y="2882566"/>
            <a:ext cx="1381427" cy="135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15480" y="3036094"/>
            <a:ext cx="6696744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CA" sz="3200" kern="0" dirty="0">
                <a:solidFill>
                  <a:srgbClr val="00B050"/>
                </a:solidFill>
              </a:rPr>
              <a:t>Drivers</a:t>
            </a:r>
            <a:r>
              <a:rPr lang="en-CA" sz="3200" kern="0" dirty="0">
                <a:solidFill>
                  <a:prstClr val="black"/>
                </a:solidFill>
              </a:rPr>
              <a:t>: out from the centre, toward uncertainty and chaos</a:t>
            </a:r>
          </a:p>
          <a:p>
            <a:pPr marL="257175" indent="-257175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CA" sz="3200" kern="0" dirty="0">
                <a:solidFill>
                  <a:srgbClr val="00B050"/>
                </a:solidFill>
              </a:rPr>
              <a:t>Attractors</a:t>
            </a:r>
            <a:r>
              <a:rPr lang="en-CA" sz="3200" kern="0" dirty="0">
                <a:solidFill>
                  <a:prstClr val="black"/>
                </a:solidFill>
              </a:rPr>
              <a:t>: toward the centre, toward order</a:t>
            </a:r>
          </a:p>
          <a:p>
            <a:pPr marL="557213" lvl="1" indent="-214313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CA" sz="2800" kern="0" dirty="0">
                <a:solidFill>
                  <a:prstClr val="black"/>
                </a:solidFill>
              </a:rPr>
              <a:t>And especially preserving what was</a:t>
            </a:r>
          </a:p>
          <a:p>
            <a:pPr marL="557213" lvl="1" indent="-214313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CA" sz="2800" kern="0" dirty="0">
                <a:solidFill>
                  <a:prstClr val="black"/>
                </a:solidFill>
              </a:rPr>
              <a:t>Sometimes: adaptation to change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104" y="4509121"/>
            <a:ext cx="1512168" cy="134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7559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696" y="0"/>
            <a:ext cx="12745416" cy="86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7200" dirty="0">
                <a:solidFill>
                  <a:schemeClr val="bg1"/>
                </a:solidFill>
              </a:rPr>
              <a:t>1. The Future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68208" y="6092887"/>
            <a:ext cx="1568851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100" dirty="0" err="1">
                <a:solidFill>
                  <a:schemeClr val="accent3">
                    <a:lumMod val="75000"/>
                  </a:schemeClr>
                </a:solidFill>
              </a:rPr>
              <a:t>Kakadu</a:t>
            </a:r>
            <a:r>
              <a:rPr lang="en-CA" sz="1100" dirty="0">
                <a:solidFill>
                  <a:schemeClr val="accent3">
                    <a:lumMod val="75000"/>
                  </a:schemeClr>
                </a:solidFill>
              </a:rPr>
              <a:t>, Australia, 2004</a:t>
            </a:r>
          </a:p>
        </p:txBody>
      </p:sp>
    </p:spTree>
    <p:extLst>
      <p:ext uri="{BB962C8B-B14F-4D97-AF65-F5344CB8AC3E}">
        <p14:creationId xmlns:p14="http://schemas.microsoft.com/office/powerpoint/2010/main" val="3822463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Innovation in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3562" y="1910918"/>
            <a:ext cx="8673077" cy="4254386"/>
          </a:xfrm>
        </p:spPr>
        <p:txBody>
          <a:bodyPr>
            <a:normAutofit/>
          </a:bodyPr>
          <a:lstStyle/>
          <a:p>
            <a:r>
              <a:rPr lang="en-CA" sz="3600" dirty="0"/>
              <a:t>Is education “ripe for disruption”?</a:t>
            </a:r>
          </a:p>
          <a:p>
            <a:r>
              <a:rPr lang="en-CA" sz="4000" dirty="0"/>
              <a:t>Changes in tech that didn’t change learning </a:t>
            </a:r>
          </a:p>
          <a:p>
            <a:pPr lvl="1"/>
            <a:r>
              <a:rPr lang="en-CA" sz="2400" dirty="0"/>
              <a:t>TV, Video, overhead projectors</a:t>
            </a:r>
          </a:p>
          <a:p>
            <a:pPr lvl="1"/>
            <a:r>
              <a:rPr lang="en-CA" sz="2400" dirty="0"/>
              <a:t>Portable classrooms</a:t>
            </a:r>
          </a:p>
          <a:p>
            <a:pPr lvl="1"/>
            <a:r>
              <a:rPr lang="en-CA" sz="2400" dirty="0"/>
              <a:t>Learning management system</a:t>
            </a:r>
          </a:p>
          <a:p>
            <a:pPr lvl="1"/>
            <a:r>
              <a:rPr lang="en-CA" sz="2400" dirty="0"/>
              <a:t>Clickers?</a:t>
            </a:r>
          </a:p>
          <a:p>
            <a:pPr lvl="1"/>
            <a:r>
              <a:rPr lang="en-CA" sz="2400" dirty="0"/>
              <a:t>Second Life</a:t>
            </a:r>
          </a:p>
          <a:p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8688288" y="4184107"/>
            <a:ext cx="4050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kern="0" dirty="0">
                <a:solidFill>
                  <a:schemeClr val="tx2"/>
                </a:solidFill>
              </a:rPr>
              <a:t>Innovations but not disruptions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1559496" y="6165304"/>
            <a:ext cx="5143500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en-CA" sz="825" kern="0" dirty="0">
                <a:solidFill>
                  <a:sysClr val="windowText" lastClr="000000"/>
                </a:solidFill>
              </a:rPr>
              <a:t>Tony Bates. 2014. A Short History of Educational Technology. </a:t>
            </a:r>
            <a:r>
              <a:rPr lang="en-CA" sz="825" kern="0" dirty="0">
                <a:solidFill>
                  <a:sysClr val="windowText" lastClr="000000"/>
                </a:solidFill>
                <a:hlinkClick r:id="rId2"/>
              </a:rPr>
              <a:t>http://www.tonybates.ca/2014/12/10/a-short-history-of-educational-technology/</a:t>
            </a:r>
            <a:r>
              <a:rPr lang="en-CA" sz="825" kern="0" dirty="0">
                <a:solidFill>
                  <a:sysClr val="windowText" lastClr="000000"/>
                </a:solidFill>
              </a:rPr>
              <a:t> 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091" y="1678012"/>
            <a:ext cx="1443975" cy="363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27448" y="5408797"/>
            <a:ext cx="1458162" cy="2192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825" kern="0" dirty="0">
                <a:solidFill>
                  <a:schemeClr val="accent3">
                    <a:lumMod val="75000"/>
                  </a:schemeClr>
                </a:solidFill>
              </a:rPr>
              <a:t>Mexico City, Mexico, 2016</a:t>
            </a:r>
          </a:p>
        </p:txBody>
      </p:sp>
    </p:spTree>
    <p:extLst>
      <p:ext uri="{BB962C8B-B14F-4D97-AF65-F5344CB8AC3E}">
        <p14:creationId xmlns:p14="http://schemas.microsoft.com/office/powerpoint/2010/main" val="570080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 Candidate for Disruption?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Online Learning (1995f) &amp; The MOOC (2008f)</a:t>
            </a:r>
          </a:p>
          <a:p>
            <a:pPr lvl="1"/>
            <a:r>
              <a:rPr lang="en-CA" sz="3200" dirty="0"/>
              <a:t>“Stalled efforts to push MOOCs through the institutional membrane that surrounds higher-education credentialing have cast doubt on whether large-scale free courses will end up disrupting anything.” Steve Kolowich</a:t>
            </a:r>
          </a:p>
          <a:p>
            <a:pPr lvl="1"/>
            <a:r>
              <a:rPr lang="en-CA" sz="3200" dirty="0"/>
              <a:t>“The reality of online learning… a substantial increase even in years of financial pressures on enrollments.”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2207568" y="6309320"/>
            <a:ext cx="80283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dirty="0"/>
              <a:t>Jim Farmer, 2013, MOOCs: A Disruptive Innovation or Not? </a:t>
            </a:r>
            <a:r>
              <a:rPr lang="en-CA" sz="1100" dirty="0">
                <a:hlinkClick r:id="rId2"/>
              </a:rPr>
              <a:t>http://mfeldstein.com/moocs-a-disruptive-innovation-or-not/</a:t>
            </a:r>
            <a:r>
              <a:rPr lang="en-CA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73901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Counts as Innovation?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5440" y="2125980"/>
            <a:ext cx="10225136" cy="4255347"/>
          </a:xfrm>
        </p:spPr>
        <p:txBody>
          <a:bodyPr>
            <a:noAutofit/>
          </a:bodyPr>
          <a:lstStyle/>
          <a:p>
            <a:r>
              <a:rPr lang="en-CA" dirty="0"/>
              <a:t>It depends on how the world sees you</a:t>
            </a:r>
          </a:p>
          <a:p>
            <a:pPr lvl="1"/>
            <a:r>
              <a:rPr lang="en-CA" sz="3200" dirty="0"/>
              <a:t>Is there ‘</a:t>
            </a:r>
            <a:r>
              <a:rPr lang="en-CA" sz="3200" dirty="0">
                <a:solidFill>
                  <a:srgbClr val="FF0000"/>
                </a:solidFill>
              </a:rPr>
              <a:t>demand</a:t>
            </a:r>
            <a:r>
              <a:rPr lang="en-CA" sz="3200" dirty="0"/>
              <a:t>’ for the new thing (</a:t>
            </a:r>
            <a:r>
              <a:rPr lang="en-CA" sz="3200" dirty="0" err="1"/>
              <a:t>eg</a:t>
            </a:r>
            <a:r>
              <a:rPr lang="en-CA" sz="3200" dirty="0"/>
              <a:t>., a market, buyers, users)</a:t>
            </a:r>
          </a:p>
          <a:p>
            <a:pPr lvl="1"/>
            <a:r>
              <a:rPr lang="en-CA" sz="3200" dirty="0"/>
              <a:t>Is there a ‘</a:t>
            </a:r>
            <a:r>
              <a:rPr lang="en-CA" sz="3200" dirty="0">
                <a:solidFill>
                  <a:srgbClr val="FF0000"/>
                </a:solidFill>
              </a:rPr>
              <a:t>business </a:t>
            </a:r>
            <a:r>
              <a:rPr lang="en-CA" sz="3200" dirty="0"/>
              <a:t>case’ for it? (Cost/value model)</a:t>
            </a:r>
          </a:p>
          <a:p>
            <a:pPr lvl="1"/>
            <a:r>
              <a:rPr lang="en-CA" sz="3200" dirty="0"/>
              <a:t>Is there a ‘</a:t>
            </a:r>
            <a:r>
              <a:rPr lang="en-CA" sz="3200" dirty="0">
                <a:solidFill>
                  <a:srgbClr val="FF0000"/>
                </a:solidFill>
              </a:rPr>
              <a:t>benefit</a:t>
            </a:r>
            <a:r>
              <a:rPr lang="en-CA" sz="3200" dirty="0"/>
              <a:t>’ for the customer (greater income, lower cost, amusement)?</a:t>
            </a:r>
          </a:p>
          <a:p>
            <a:r>
              <a:rPr lang="en-CA" dirty="0"/>
              <a:t>What happens when these change?</a:t>
            </a:r>
          </a:p>
        </p:txBody>
      </p:sp>
    </p:spTree>
    <p:extLst>
      <p:ext uri="{BB962C8B-B14F-4D97-AF65-F5344CB8AC3E}">
        <p14:creationId xmlns:p14="http://schemas.microsoft.com/office/powerpoint/2010/main" val="1890142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owness\Pictures\Gamboa\Gamboa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0" y="0"/>
            <a:ext cx="12171820" cy="806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7200" dirty="0">
                <a:solidFill>
                  <a:schemeClr val="bg1"/>
                </a:solidFill>
              </a:rPr>
              <a:t>4. Transformation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360696" y="7834271"/>
            <a:ext cx="172819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100" dirty="0" err="1">
                <a:solidFill>
                  <a:schemeClr val="accent3">
                    <a:lumMod val="75000"/>
                  </a:schemeClr>
                </a:solidFill>
              </a:rPr>
              <a:t>Gamboa</a:t>
            </a:r>
            <a:r>
              <a:rPr lang="en-CA" sz="1100" dirty="0">
                <a:solidFill>
                  <a:schemeClr val="accent3">
                    <a:lumMod val="75000"/>
                  </a:schemeClr>
                </a:solidFill>
              </a:rPr>
              <a:t>, Panama, 2012</a:t>
            </a:r>
          </a:p>
        </p:txBody>
      </p:sp>
    </p:spTree>
    <p:extLst>
      <p:ext uri="{BB962C8B-B14F-4D97-AF65-F5344CB8AC3E}">
        <p14:creationId xmlns:p14="http://schemas.microsoft.com/office/powerpoint/2010/main" val="1638830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9983" y="882281"/>
            <a:ext cx="7704856" cy="857250"/>
          </a:xfrm>
        </p:spPr>
        <p:txBody>
          <a:bodyPr>
            <a:normAutofit fontScale="90000"/>
          </a:bodyPr>
          <a:lstStyle/>
          <a:p>
            <a:r>
              <a:rPr lang="en-CA" dirty="0"/>
              <a:t>What are Research &amp; Development?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5480" y="3966984"/>
            <a:ext cx="10153128" cy="22703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dirty="0"/>
              <a:t>Science as a "combination of evaluating evidence, coordinating evidence and models, and arriving at evidence-based judgments that are communicated through argumentation."</a:t>
            </a:r>
          </a:p>
        </p:txBody>
      </p:sp>
      <p:sp>
        <p:nvSpPr>
          <p:cNvPr id="5" name="Rectangle 4"/>
          <p:cNvSpPr/>
          <p:nvPr/>
        </p:nvSpPr>
        <p:spPr>
          <a:xfrm>
            <a:off x="1415480" y="6237312"/>
            <a:ext cx="5062872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825" kern="0" dirty="0">
                <a:solidFill>
                  <a:sysClr val="windowText" lastClr="000000"/>
                </a:solidFill>
              </a:rPr>
              <a:t>Ronald W. Rinehart, et.al. 2016. Critical Design Decisions for Successful Model-Based Inquiry in Science Classrooms. </a:t>
            </a:r>
            <a:r>
              <a:rPr lang="en-CA" sz="825" kern="0" dirty="0">
                <a:solidFill>
                  <a:sysClr val="windowText" lastClr="000000"/>
                </a:solidFill>
                <a:hlinkClick r:id="rId2"/>
              </a:rPr>
              <a:t>https://scholarworks.iu.edu/journals/index.php/ijdl/article/view/20137/28269</a:t>
            </a:r>
            <a:r>
              <a:rPr lang="en-CA" sz="825" kern="0" dirty="0">
                <a:solidFill>
                  <a:sysClr val="windowText" lastClr="000000"/>
                </a:solidFill>
              </a:rPr>
              <a:t>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983" y="1798101"/>
            <a:ext cx="4793866" cy="213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865530" y="3689123"/>
            <a:ext cx="1458162" cy="2192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825" kern="0" dirty="0">
                <a:solidFill>
                  <a:schemeClr val="accent3">
                    <a:lumMod val="75000"/>
                  </a:schemeClr>
                </a:solidFill>
              </a:rPr>
              <a:t>Riyadh, Saudi Arabia, 2015</a:t>
            </a:r>
          </a:p>
        </p:txBody>
      </p:sp>
    </p:spTree>
    <p:extLst>
      <p:ext uri="{BB962C8B-B14F-4D97-AF65-F5344CB8AC3E}">
        <p14:creationId xmlns:p14="http://schemas.microsoft.com/office/powerpoint/2010/main" val="34435414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Stages of Innovation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5445225"/>
            <a:ext cx="8229600" cy="680939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Does selling really come after making?</a:t>
            </a:r>
          </a:p>
        </p:txBody>
      </p:sp>
      <p:pic>
        <p:nvPicPr>
          <p:cNvPr id="1026" name="Picture 2" descr="http://www.sdmanufacturing.com/media/SDManufacturingcom/photos/6%20stages%20of%20commercializa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1628800"/>
            <a:ext cx="7200800" cy="397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63552" y="6381328"/>
            <a:ext cx="71105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dirty="0"/>
              <a:t>Image: SD Manufacturing,  </a:t>
            </a:r>
            <a:r>
              <a:rPr lang="en-CA" sz="1100" dirty="0">
                <a:hlinkClick r:id="rId3"/>
              </a:rPr>
              <a:t>http://www.sdmanufacturing.com/services/innovation/</a:t>
            </a:r>
            <a:r>
              <a:rPr lang="en-CA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74185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Technology Readiness Levels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3432" y="1671875"/>
            <a:ext cx="4042792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4400" dirty="0"/>
              <a:t>From concept to prototype to qualification to proof…</a:t>
            </a:r>
          </a:p>
        </p:txBody>
      </p:sp>
      <p:pic>
        <p:nvPicPr>
          <p:cNvPr id="2050" name="Picture 2" descr="https://www.nasa.gov/sites/default/files/tr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912" y="1603760"/>
            <a:ext cx="4392488" cy="484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51584" y="6452075"/>
            <a:ext cx="797463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dirty="0"/>
              <a:t>Image: NASA </a:t>
            </a:r>
            <a:r>
              <a:rPr lang="en-CA" sz="1100" dirty="0">
                <a:hlinkClick r:id="rId3"/>
              </a:rPr>
              <a:t>https://www.nasa.gov/directorates/heo/scan/engineering/technology/txt_accordion1.html</a:t>
            </a:r>
            <a:r>
              <a:rPr lang="en-CA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95337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Beyond Innovation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461247" y="1804154"/>
            <a:ext cx="2519124" cy="156966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CA" sz="3200" dirty="0">
                <a:solidFill>
                  <a:schemeClr val="accent3">
                    <a:lumMod val="50000"/>
                  </a:schemeClr>
                </a:solidFill>
              </a:rPr>
              <a:t>Idea</a:t>
            </a:r>
            <a:r>
              <a:rPr lang="en-CA" sz="3200" dirty="0"/>
              <a:t> + </a:t>
            </a:r>
            <a:r>
              <a:rPr lang="en-CA" sz="3200" dirty="0">
                <a:solidFill>
                  <a:schemeClr val="accent5">
                    <a:lumMod val="50000"/>
                  </a:schemeClr>
                </a:solidFill>
              </a:rPr>
              <a:t>Execution</a:t>
            </a:r>
            <a:r>
              <a:rPr lang="en-CA" sz="3200" dirty="0"/>
              <a:t> + </a:t>
            </a:r>
            <a:r>
              <a:rPr lang="en-CA" sz="3200" dirty="0">
                <a:solidFill>
                  <a:schemeClr val="accent6">
                    <a:lumMod val="50000"/>
                  </a:schemeClr>
                </a:solidFill>
              </a:rPr>
              <a:t>Benefit</a:t>
            </a:r>
          </a:p>
        </p:txBody>
      </p:sp>
      <p:sp>
        <p:nvSpPr>
          <p:cNvPr id="6" name="Rectangle 5"/>
          <p:cNvSpPr/>
          <p:nvPr/>
        </p:nvSpPr>
        <p:spPr>
          <a:xfrm>
            <a:off x="8152949" y="2235041"/>
            <a:ext cx="24159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4000" dirty="0">
                <a:solidFill>
                  <a:schemeClr val="accent3">
                    <a:lumMod val="50000"/>
                  </a:schemeClr>
                </a:solidFill>
              </a:rPr>
              <a:t>Innovation</a:t>
            </a:r>
            <a:endParaRPr lang="en-CA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60782" y="2050375"/>
            <a:ext cx="183210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3200" dirty="0">
                <a:solidFill>
                  <a:srgbClr val="00B050"/>
                </a:solidFill>
              </a:rPr>
              <a:t>Drivers</a:t>
            </a:r>
          </a:p>
          <a:p>
            <a:r>
              <a:rPr lang="en-CA" sz="3200" dirty="0">
                <a:solidFill>
                  <a:srgbClr val="00B050"/>
                </a:solidFill>
              </a:rPr>
              <a:t>Attractors</a:t>
            </a:r>
            <a:endParaRPr lang="en-CA" dirty="0">
              <a:solidFill>
                <a:srgbClr val="00B050"/>
              </a:solidFill>
            </a:endParaRPr>
          </a:p>
        </p:txBody>
      </p:sp>
      <p:sp>
        <p:nvSpPr>
          <p:cNvPr id="9" name="Explosion 1 8"/>
          <p:cNvSpPr/>
          <p:nvPr/>
        </p:nvSpPr>
        <p:spPr>
          <a:xfrm>
            <a:off x="609600" y="1140064"/>
            <a:ext cx="1462484" cy="941665"/>
          </a:xfrm>
          <a:prstGeom prst="irregularSeal1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>
                <a:solidFill>
                  <a:schemeClr val="accent3">
                    <a:lumMod val="50000"/>
                  </a:schemeClr>
                </a:solidFill>
              </a:rPr>
              <a:t>New</a:t>
            </a:r>
            <a:endParaRPr lang="en-CA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80910" y="2235041"/>
            <a:ext cx="75438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A" sz="4400" b="1" dirty="0">
                <a:solidFill>
                  <a:srgbClr val="FFC000"/>
                </a:solidFill>
              </a:rPr>
              <a:t>=</a:t>
            </a:r>
            <a:endParaRPr lang="en-CA" sz="2000" b="1" dirty="0">
              <a:solidFill>
                <a:srgbClr val="FFC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306227" y="2588984"/>
            <a:ext cx="715863" cy="1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xplosion 1 13"/>
          <p:cNvSpPr/>
          <p:nvPr/>
        </p:nvSpPr>
        <p:spPr>
          <a:xfrm>
            <a:off x="609600" y="3967084"/>
            <a:ext cx="1462484" cy="1050686"/>
          </a:xfrm>
          <a:prstGeom prst="irregularSeal1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dirty="0">
                <a:solidFill>
                  <a:schemeClr val="accent3">
                    <a:lumMod val="50000"/>
                  </a:schemeClr>
                </a:solidFill>
              </a:rPr>
              <a:t>New</a:t>
            </a:r>
            <a:endParaRPr lang="en-CA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96187" y="4431694"/>
            <a:ext cx="13849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3200" dirty="0">
                <a:solidFill>
                  <a:schemeClr val="accent6">
                    <a:lumMod val="50000"/>
                  </a:schemeClr>
                </a:solidFill>
              </a:rPr>
              <a:t>Benefit</a:t>
            </a:r>
            <a:endParaRPr lang="en-CA" sz="32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072084" y="3377802"/>
            <a:ext cx="248206" cy="725568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280910" y="4492427"/>
            <a:ext cx="75438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CA" sz="4400" b="1" dirty="0">
                <a:solidFill>
                  <a:srgbClr val="FFC000"/>
                </a:solidFill>
              </a:rPr>
              <a:t>=</a:t>
            </a:r>
            <a:endParaRPr lang="en-CA" sz="2000" b="1" dirty="0">
              <a:solidFill>
                <a:srgbClr val="FFC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461247" y="4339362"/>
            <a:ext cx="21630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3600" dirty="0">
                <a:solidFill>
                  <a:schemeClr val="accent3">
                    <a:lumMod val="50000"/>
                  </a:schemeClr>
                </a:solidFill>
              </a:rPr>
              <a:t>Idea</a:t>
            </a:r>
            <a:r>
              <a:rPr lang="en-CA" sz="3600" dirty="0"/>
              <a:t> + </a:t>
            </a:r>
            <a:r>
              <a:rPr lang="en-CA" sz="3600" dirty="0">
                <a:solidFill>
                  <a:schemeClr val="accent5">
                    <a:lumMod val="50000"/>
                  </a:schemeClr>
                </a:solidFill>
              </a:rPr>
              <a:t>Execution</a:t>
            </a:r>
            <a:endParaRPr lang="en-CA" sz="3600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620690" y="5016469"/>
            <a:ext cx="715863" cy="1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8152949" y="4523204"/>
            <a:ext cx="33585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4000" dirty="0">
                <a:solidFill>
                  <a:schemeClr val="accent3">
                    <a:lumMod val="50000"/>
                  </a:schemeClr>
                </a:solidFill>
              </a:rPr>
              <a:t>Transformation</a:t>
            </a:r>
            <a:endParaRPr lang="en-CA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6460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is Transformation?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CA" sz="3600" dirty="0"/>
              <a:t>“In an organizational context, a process of profound and radical change that orients an organization in a </a:t>
            </a:r>
            <a:r>
              <a:rPr lang="en-CA" sz="3600" dirty="0">
                <a:solidFill>
                  <a:srgbClr val="FF0000"/>
                </a:solidFill>
              </a:rPr>
              <a:t>new direction </a:t>
            </a:r>
            <a:r>
              <a:rPr lang="en-CA" sz="3600" dirty="0"/>
              <a:t>and takes it to an entirely </a:t>
            </a:r>
            <a:r>
              <a:rPr lang="en-CA" sz="3600" dirty="0">
                <a:solidFill>
                  <a:srgbClr val="FF0000"/>
                </a:solidFill>
              </a:rPr>
              <a:t>different level </a:t>
            </a:r>
            <a:r>
              <a:rPr lang="en-CA" sz="3600" dirty="0"/>
              <a:t>of effectiveness.”</a:t>
            </a:r>
          </a:p>
          <a:p>
            <a:r>
              <a:rPr lang="en-CA" sz="3600" dirty="0"/>
              <a:t>“Transformation implies a </a:t>
            </a:r>
            <a:r>
              <a:rPr lang="en-CA" sz="3600" dirty="0">
                <a:solidFill>
                  <a:srgbClr val="FF0000"/>
                </a:solidFill>
              </a:rPr>
              <a:t>basic change of character </a:t>
            </a:r>
            <a:r>
              <a:rPr lang="en-CA" sz="3600" dirty="0"/>
              <a:t>and little or no resemblance with the past configuration or structure.”</a:t>
            </a:r>
            <a:br>
              <a:rPr lang="en-CA" dirty="0"/>
            </a:br>
            <a:br>
              <a:rPr lang="en-CA" dirty="0"/>
            </a:br>
            <a:endParaRPr lang="en-CA" dirty="0"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63094" y="5643248"/>
            <a:ext cx="5062872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en-CA" sz="825" kern="0" dirty="0">
                <a:solidFill>
                  <a:sysClr val="windowText" lastClr="000000"/>
                </a:solidFill>
              </a:rPr>
              <a:t>Read more: </a:t>
            </a:r>
            <a:r>
              <a:rPr lang="en-CA" sz="825" kern="0" dirty="0">
                <a:solidFill>
                  <a:sysClr val="windowText" lastClr="000000"/>
                </a:solidFill>
                <a:hlinkClick r:id="rId2"/>
              </a:rPr>
              <a:t>http://www.businessdictionary.com/definition/transformation.html</a:t>
            </a:r>
            <a:r>
              <a:rPr lang="en-CA" sz="825" kern="0" dirty="0">
                <a:solidFill>
                  <a:sysClr val="windowText" lastClr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40814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ansform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6" y="1737396"/>
            <a:ext cx="3896432" cy="219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Microsoft’s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400" dirty="0"/>
              <a:t>Learning community</a:t>
            </a:r>
          </a:p>
          <a:p>
            <a:r>
              <a:rPr lang="en-CA" sz="2400" dirty="0"/>
              <a:t>Teacher capacity</a:t>
            </a:r>
          </a:p>
          <a:p>
            <a:r>
              <a:rPr lang="en-CA" sz="2400" dirty="0"/>
              <a:t>Efficient schools</a:t>
            </a:r>
          </a:p>
          <a:p>
            <a:r>
              <a:rPr lang="en-CA" sz="2400" dirty="0"/>
              <a:t>Personalization</a:t>
            </a:r>
          </a:p>
          <a:p>
            <a:r>
              <a:rPr lang="en-CA" sz="2400" dirty="0"/>
              <a:t>Physical learning environments</a:t>
            </a:r>
          </a:p>
          <a:p>
            <a:r>
              <a:rPr lang="en-CA" sz="2400" dirty="0"/>
              <a:t>Curriculum &amp; assessment</a:t>
            </a:r>
          </a:p>
          <a:p>
            <a:r>
              <a:rPr lang="en-CA" dirty="0"/>
              <a:t>Is this really transformation?</a:t>
            </a:r>
          </a:p>
          <a:p>
            <a:r>
              <a:rPr lang="en-CA" dirty="0"/>
              <a:t>Are these things we really want?</a:t>
            </a:r>
          </a:p>
        </p:txBody>
      </p:sp>
      <p:sp>
        <p:nvSpPr>
          <p:cNvPr id="4" name="Rectangle 3"/>
          <p:cNvSpPr/>
          <p:nvPr/>
        </p:nvSpPr>
        <p:spPr>
          <a:xfrm>
            <a:off x="2046822" y="5994072"/>
            <a:ext cx="734481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dirty="0"/>
              <a:t>Microsoft, 2015. Education Transformation Toolkit.  </a:t>
            </a:r>
            <a:r>
              <a:rPr lang="en-CA" sz="1100" dirty="0">
                <a:hlinkClick r:id="rId3"/>
              </a:rPr>
              <a:t>http://www.is-toolkit.com/education_transformation.html</a:t>
            </a:r>
            <a:r>
              <a:rPr lang="en-CA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4335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downess\Pictures\2015-06-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684" y="2132856"/>
            <a:ext cx="5436095" cy="359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downess\Pictures\2012 04 16 - Tallinn, Estonia\Tallinn0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644" y="2348881"/>
            <a:ext cx="5436096" cy="360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3" y="2582789"/>
            <a:ext cx="5436095" cy="36005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2780929"/>
            <a:ext cx="5436096" cy="36005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Nobody Can Predict the Future?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Let’s make some predictions together…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44072" y="6381459"/>
            <a:ext cx="194421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100" dirty="0">
                <a:solidFill>
                  <a:schemeClr val="accent3">
                    <a:lumMod val="75000"/>
                  </a:schemeClr>
                </a:solidFill>
              </a:rPr>
              <a:t>Riga, Latvia, 2014</a:t>
            </a:r>
          </a:p>
        </p:txBody>
      </p:sp>
    </p:spTree>
    <p:extLst>
      <p:ext uri="{BB962C8B-B14F-4D97-AF65-F5344CB8AC3E}">
        <p14:creationId xmlns:p14="http://schemas.microsoft.com/office/powerpoint/2010/main" val="7883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Questions to 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What will new technology enable?</a:t>
            </a:r>
          </a:p>
          <a:p>
            <a:r>
              <a:rPr lang="en-CA" dirty="0"/>
              <a:t>How will our wants and needs change?</a:t>
            </a:r>
          </a:p>
        </p:txBody>
      </p:sp>
      <p:sp>
        <p:nvSpPr>
          <p:cNvPr id="4" name="Isosceles Triangle 3"/>
          <p:cNvSpPr/>
          <p:nvPr/>
        </p:nvSpPr>
        <p:spPr>
          <a:xfrm>
            <a:off x="2135560" y="2780928"/>
            <a:ext cx="4968552" cy="3096344"/>
          </a:xfrm>
          <a:prstGeom prst="triangl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kern="0">
              <a:solidFill>
                <a:sysClr val="windowText" lastClr="00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603612" y="5301208"/>
            <a:ext cx="40324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071664" y="4725144"/>
            <a:ext cx="30963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503712" y="4181899"/>
            <a:ext cx="2232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977664" y="3573016"/>
            <a:ext cx="12843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619836" y="2996953"/>
            <a:ext cx="3060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kern="0" dirty="0">
                <a:solidFill>
                  <a:schemeClr val="accent6">
                    <a:lumMod val="75000"/>
                  </a:schemeClr>
                </a:solidFill>
              </a:rPr>
              <a:t>Self-Actualization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871865" y="3611018"/>
            <a:ext cx="3060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kern="0" dirty="0">
                <a:solidFill>
                  <a:schemeClr val="accent5">
                    <a:lumMod val="75000"/>
                  </a:schemeClr>
                </a:solidFill>
              </a:rPr>
              <a:t>Self-Esteem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59897" y="4181900"/>
            <a:ext cx="3060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kern="0" dirty="0">
                <a:solidFill>
                  <a:schemeClr val="accent4">
                    <a:lumMod val="75000"/>
                  </a:schemeClr>
                </a:solidFill>
              </a:rPr>
              <a:t>Belonging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519937" y="4797153"/>
            <a:ext cx="3060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kern="0" dirty="0">
                <a:solidFill>
                  <a:schemeClr val="accent2">
                    <a:lumMod val="75000"/>
                  </a:schemeClr>
                </a:solidFill>
              </a:rPr>
              <a:t>Safety and Security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51985" y="5373217"/>
            <a:ext cx="3060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kern="0" dirty="0">
                <a:solidFill>
                  <a:schemeClr val="accent1">
                    <a:lumMod val="75000"/>
                  </a:schemeClr>
                </a:solidFill>
              </a:rPr>
              <a:t>Physiological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991544" y="6212866"/>
            <a:ext cx="777686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kern="0" dirty="0">
                <a:solidFill>
                  <a:sysClr val="windowText" lastClr="000000"/>
                </a:solidFill>
              </a:rPr>
              <a:t>Maslow, A. 1943. Hierarchy of Needs: A Theory of Human Motivation. </a:t>
            </a:r>
            <a:r>
              <a:rPr lang="en-CA" sz="1100" kern="0" dirty="0">
                <a:solidFill>
                  <a:sysClr val="windowText" lastClr="000000"/>
                </a:solidFill>
                <a:hlinkClick r:id="rId2"/>
              </a:rPr>
              <a:t>http://psychclassics.yorku.ca/Maslow/motivation.htm</a:t>
            </a:r>
            <a:r>
              <a:rPr lang="en-CA" sz="1100" kern="0" dirty="0">
                <a:solidFill>
                  <a:sysClr val="windowText" lastClr="000000"/>
                </a:solidFill>
              </a:rPr>
              <a:t>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791744" y="5293841"/>
            <a:ext cx="2736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600" kern="0" dirty="0" err="1">
                <a:solidFill>
                  <a:srgbClr val="C00000"/>
                </a:solidFill>
                <a:latin typeface="Mistral" panose="03090702030407020403" pitchFamily="66" charset="0"/>
              </a:rPr>
              <a:t>WiFi</a:t>
            </a:r>
            <a:endParaRPr lang="en-CA" sz="6600" kern="0" dirty="0">
              <a:solidFill>
                <a:srgbClr val="C00000"/>
              </a:solidFill>
              <a:latin typeface="Mistral" panose="03090702030407020403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23910" y="2996953"/>
            <a:ext cx="31584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/>
              <a:t>Does Maslow speak for us?</a:t>
            </a:r>
          </a:p>
        </p:txBody>
      </p:sp>
    </p:spTree>
    <p:extLst>
      <p:ext uri="{BB962C8B-B14F-4D97-AF65-F5344CB8AC3E}">
        <p14:creationId xmlns:p14="http://schemas.microsoft.com/office/powerpoint/2010/main" val="41805180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Transformation of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i="1" dirty="0"/>
              <a:t>Now </a:t>
            </a:r>
            <a:r>
              <a:rPr lang="en-CA" dirty="0"/>
              <a:t>we’re asking the right kind of question</a:t>
            </a:r>
          </a:p>
          <a:p>
            <a:r>
              <a:rPr lang="en-CA" dirty="0"/>
              <a:t>Look at how education has been </a:t>
            </a:r>
            <a:r>
              <a:rPr lang="en-CA" dirty="0">
                <a:solidFill>
                  <a:schemeClr val="accent3">
                    <a:lumMod val="75000"/>
                  </a:schemeClr>
                </a:solidFill>
              </a:rPr>
              <a:t>transformed through the years</a:t>
            </a:r>
            <a:r>
              <a:rPr lang="en-CA" dirty="0"/>
              <a:t> based on changing definitions of need:</a:t>
            </a:r>
          </a:p>
          <a:p>
            <a:pPr lvl="1"/>
            <a:r>
              <a:rPr lang="en-CA" sz="3200" dirty="0">
                <a:solidFill>
                  <a:srgbClr val="FF0000"/>
                </a:solidFill>
              </a:rPr>
              <a:t>past needs</a:t>
            </a:r>
            <a:r>
              <a:rPr lang="en-CA" sz="3200" dirty="0"/>
              <a:t>: storytelling </a:t>
            </a:r>
          </a:p>
          <a:p>
            <a:pPr lvl="1"/>
            <a:r>
              <a:rPr lang="en-CA" sz="3200" dirty="0">
                <a:solidFill>
                  <a:srgbClr val="FF0000"/>
                </a:solidFill>
              </a:rPr>
              <a:t>present needs</a:t>
            </a:r>
            <a:r>
              <a:rPr lang="en-CA" sz="3200" dirty="0"/>
              <a:t>: ‘apprenticeship’ (aka child labour)</a:t>
            </a:r>
          </a:p>
          <a:p>
            <a:pPr lvl="1"/>
            <a:r>
              <a:rPr lang="en-CA" sz="3200" dirty="0">
                <a:solidFill>
                  <a:srgbClr val="FF0000"/>
                </a:solidFill>
              </a:rPr>
              <a:t>future needs</a:t>
            </a:r>
            <a:r>
              <a:rPr lang="en-CA" sz="3200" dirty="0"/>
              <a:t>: preparing for the factory</a:t>
            </a:r>
          </a:p>
          <a:p>
            <a:pPr lvl="1"/>
            <a:r>
              <a:rPr lang="en-CA" sz="3200" dirty="0">
                <a:solidFill>
                  <a:srgbClr val="FF0000"/>
                </a:solidFill>
              </a:rPr>
              <a:t>potential needs</a:t>
            </a:r>
            <a:r>
              <a:rPr lang="en-CA" sz="3200" dirty="0"/>
              <a:t>: the route to academia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68459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Who Speaks for Us?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Who defines innovation?</a:t>
            </a:r>
          </a:p>
          <a:p>
            <a:r>
              <a:rPr lang="en-CA" dirty="0"/>
              <a:t>Who defines student success?</a:t>
            </a:r>
          </a:p>
        </p:txBody>
      </p:sp>
      <p:sp>
        <p:nvSpPr>
          <p:cNvPr id="6" name="Rectangle 5"/>
          <p:cNvSpPr/>
          <p:nvPr/>
        </p:nvSpPr>
        <p:spPr>
          <a:xfrm>
            <a:off x="2207568" y="6158408"/>
            <a:ext cx="70385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dirty="0"/>
              <a:t>George </a:t>
            </a:r>
            <a:r>
              <a:rPr lang="en-CA" sz="1100" dirty="0" err="1"/>
              <a:t>Couros</a:t>
            </a:r>
            <a:r>
              <a:rPr lang="en-CA" sz="1100" dirty="0"/>
              <a:t>. 2016. Who is Defining Student Success? </a:t>
            </a:r>
            <a:r>
              <a:rPr lang="en-CA" sz="1100" dirty="0">
                <a:hlinkClick r:id="rId2"/>
              </a:rPr>
              <a:t>http://connectedprincipals.com/archives/12581</a:t>
            </a:r>
            <a:r>
              <a:rPr lang="en-CA" sz="1100" dirty="0"/>
              <a:t>   </a:t>
            </a:r>
          </a:p>
        </p:txBody>
      </p:sp>
      <p:pic>
        <p:nvPicPr>
          <p:cNvPr id="12290" name="Picture 2" descr="https://farm3.staticflickr.com/2950/15470226881_8e02f5eae1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2777800"/>
            <a:ext cx="5102796" cy="337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farm4.staticflickr.com/3948/15495883892_5429f76b25_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010" y="2777800"/>
            <a:ext cx="2255390" cy="337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400256" y="6167642"/>
            <a:ext cx="194421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100" dirty="0">
                <a:solidFill>
                  <a:schemeClr val="accent3">
                    <a:lumMod val="75000"/>
                  </a:schemeClr>
                </a:solidFill>
              </a:rPr>
              <a:t>Curitiba, Brazil, 2015</a:t>
            </a:r>
          </a:p>
        </p:txBody>
      </p:sp>
    </p:spTree>
    <p:extLst>
      <p:ext uri="{BB962C8B-B14F-4D97-AF65-F5344CB8AC3E}">
        <p14:creationId xmlns:p14="http://schemas.microsoft.com/office/powerpoint/2010/main" val="20893829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owness\Pictures\Panama\Panama1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763"/>
            <a:ext cx="12504712" cy="828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7200" dirty="0">
                <a:solidFill>
                  <a:schemeClr val="bg1"/>
                </a:solidFill>
              </a:rPr>
              <a:t>5. Execution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84232" y="6381459"/>
            <a:ext cx="194421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100" dirty="0">
                <a:solidFill>
                  <a:schemeClr val="accent3">
                    <a:lumMod val="75000"/>
                  </a:schemeClr>
                </a:solidFill>
              </a:rPr>
              <a:t>Panama Canal, Panama, 2012</a:t>
            </a:r>
          </a:p>
        </p:txBody>
      </p:sp>
    </p:spTree>
    <p:extLst>
      <p:ext uri="{BB962C8B-B14F-4D97-AF65-F5344CB8AC3E}">
        <p14:creationId xmlns:p14="http://schemas.microsoft.com/office/powerpoint/2010/main" val="20195339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Reframing the Issues in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8690" y="1556792"/>
            <a:ext cx="9406126" cy="4592548"/>
          </a:xfrm>
        </p:spPr>
        <p:txBody>
          <a:bodyPr>
            <a:normAutofit/>
          </a:bodyPr>
          <a:lstStyle/>
          <a:p>
            <a:r>
              <a:rPr lang="en-CA" sz="3500" dirty="0"/>
              <a:t>Students must pay too much to study and learn</a:t>
            </a:r>
          </a:p>
          <a:p>
            <a:r>
              <a:rPr lang="en-CA" sz="3500" dirty="0"/>
              <a:t>Assessment is unreliable and (often) unfair</a:t>
            </a:r>
          </a:p>
          <a:p>
            <a:r>
              <a:rPr lang="en-CA" sz="3500" dirty="0"/>
              <a:t>Texts and resources are locked behind paywalls</a:t>
            </a:r>
          </a:p>
          <a:p>
            <a:r>
              <a:rPr lang="en-CA" sz="3500" dirty="0"/>
              <a:t>Content is poorly communicated</a:t>
            </a:r>
          </a:p>
          <a:p>
            <a:r>
              <a:rPr lang="en-CA" sz="3500" dirty="0"/>
              <a:t>Life as a student is incredibly stressful</a:t>
            </a:r>
          </a:p>
          <a:p>
            <a:r>
              <a:rPr lang="en-CA" sz="3500" dirty="0"/>
              <a:t>Research studies are poorly designed. </a:t>
            </a:r>
          </a:p>
          <a:p>
            <a:r>
              <a:rPr lang="en-CA" sz="3500" dirty="0"/>
              <a:t>Education science rarely replicates</a:t>
            </a:r>
          </a:p>
          <a:p>
            <a:endParaRPr lang="en-CA" sz="3500" dirty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135560" y="6021289"/>
            <a:ext cx="80648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kern="0" dirty="0">
                <a:solidFill>
                  <a:sysClr val="windowText" lastClr="000000"/>
                </a:solidFill>
                <a:hlinkClick r:id="rId2"/>
              </a:rPr>
              <a:t>http://www.vox.com/2016/7/14/12016710/science-challeges-research-funding-peer-review-process</a:t>
            </a:r>
            <a:r>
              <a:rPr lang="en-CA" sz="1400" kern="0" dirty="0">
                <a:solidFill>
                  <a:sysClr val="windowText" lastClr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45000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New Models of Deployment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991544" y="1340768"/>
          <a:ext cx="8229600" cy="47348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87270">
                <a:tc>
                  <a:txBody>
                    <a:bodyPr/>
                    <a:lstStyle/>
                    <a:p>
                      <a:r>
                        <a:rPr lang="en-CA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Conventional Wisdom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CA" sz="2400" b="1" dirty="0">
                          <a:solidFill>
                            <a:schemeClr val="accent2"/>
                          </a:solidFill>
                        </a:rPr>
                        <a:t>Big Bang Wisdom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7270">
                <a:tc>
                  <a:txBody>
                    <a:bodyPr/>
                    <a:lstStyle/>
                    <a:p>
                      <a:r>
                        <a:rPr lang="en-CA" sz="2400" dirty="0"/>
                        <a:t>Focus</a:t>
                      </a:r>
                      <a:r>
                        <a:rPr lang="en-CA" sz="2400" baseline="0" dirty="0"/>
                        <a:t> on one innovation</a:t>
                      </a:r>
                    </a:p>
                    <a:p>
                      <a:r>
                        <a:rPr lang="en-CA" baseline="0" dirty="0"/>
                        <a:t>(low cost, product, customer)</a:t>
                      </a:r>
                      <a:endParaRPr lang="en-CA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Strategic Discipline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Focus on all three at once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7270">
                <a:tc>
                  <a:txBody>
                    <a:bodyPr/>
                    <a:lstStyle/>
                    <a:p>
                      <a:r>
                        <a:rPr lang="en-CA" sz="2400" dirty="0"/>
                        <a:t>Target small group first, then mainstream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New-Product Marketing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Market to all at once,</a:t>
                      </a:r>
                      <a:r>
                        <a:rPr lang="en-CA" sz="2400" baseline="0" dirty="0"/>
                        <a:t> scale swiftly</a:t>
                      </a:r>
                      <a:endParaRPr lang="en-CA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7270">
                <a:tc>
                  <a:txBody>
                    <a:bodyPr/>
                    <a:lstStyle/>
                    <a:p>
                      <a:r>
                        <a:rPr lang="en-CA" sz="2400" dirty="0"/>
                        <a:t>Low cost feature-poor technologies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Innovation Method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CA" sz="2400" dirty="0"/>
                        <a:t>Experimentation on popular platforms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988915" y="6237312"/>
            <a:ext cx="8766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kern="0" dirty="0">
                <a:solidFill>
                  <a:sysClr val="windowText" lastClr="000000"/>
                </a:solidFill>
              </a:rPr>
              <a:t>Adapted from Larry Downes and Paul F. </a:t>
            </a:r>
            <a:r>
              <a:rPr lang="en-CA" sz="1100" kern="0" dirty="0" err="1">
                <a:solidFill>
                  <a:sysClr val="windowText" lastClr="000000"/>
                </a:solidFill>
              </a:rPr>
              <a:t>Nunes</a:t>
            </a:r>
            <a:r>
              <a:rPr lang="en-CA" sz="1100" kern="0" dirty="0">
                <a:solidFill>
                  <a:sysClr val="windowText" lastClr="000000"/>
                </a:solidFill>
              </a:rPr>
              <a:t>. 2013. Dig Bang Disruption. Harvard Business Review. c/o Accenture.</a:t>
            </a:r>
            <a:r>
              <a:rPr lang="en-CA" sz="1600" kern="0" dirty="0">
                <a:solidFill>
                  <a:sysClr val="windowText" lastClr="000000"/>
                </a:solidFill>
              </a:rPr>
              <a:t> </a:t>
            </a:r>
            <a:r>
              <a:rPr lang="en-CA" sz="1000" kern="0" dirty="0">
                <a:solidFill>
                  <a:sysClr val="windowText" lastClr="000000"/>
                </a:solidFill>
                <a:hlinkClick r:id="rId2"/>
              </a:rPr>
              <a:t>https://www.accenture.com/t20150521T020819__w__/us-en/_acnmedia/Accenture/Conversion-Assets/Blogs/Documents/1/Accenture-Big-Bang-Disruption.pdf</a:t>
            </a:r>
            <a:r>
              <a:rPr lang="en-CA" sz="1200" kern="0" dirty="0">
                <a:solidFill>
                  <a:sysClr val="windowText" lastClr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20632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42010" y="4723386"/>
            <a:ext cx="1121664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800" dirty="0">
                <a:ea typeface="Times New Roman" panose="02020603050405020304" pitchFamily="18" charset="0"/>
              </a:rPr>
              <a:t>Don’t do things to people, do things with people, </a:t>
            </a:r>
            <a:r>
              <a:rPr lang="en-CA" sz="2800" dirty="0">
                <a:solidFill>
                  <a:srgbClr val="FF0000"/>
                </a:solidFill>
                <a:ea typeface="Times New Roman" panose="02020603050405020304" pitchFamily="18" charset="0"/>
              </a:rPr>
              <a:t>help people</a:t>
            </a:r>
            <a:r>
              <a:rPr lang="en-CA" sz="2800" dirty="0">
                <a:ea typeface="Times New Roman" panose="02020603050405020304" pitchFamily="18" charset="0"/>
              </a:rPr>
              <a:t> do things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800" dirty="0">
                <a:ea typeface="Times New Roman" panose="02020603050405020304" pitchFamily="18" charset="0"/>
              </a:rPr>
              <a:t>If we have to ask “how do we motivate people” then we’re taking the wrong approach – Kohn; “</a:t>
            </a:r>
            <a:r>
              <a:rPr lang="en-CA" sz="2800" dirty="0">
                <a:solidFill>
                  <a:srgbClr val="FF0000"/>
                </a:solidFill>
                <a:ea typeface="Times New Roman" panose="02020603050405020304" pitchFamily="18" charset="0"/>
              </a:rPr>
              <a:t>Knowledge sharing</a:t>
            </a:r>
            <a:r>
              <a:rPr lang="en-CA" sz="2800" dirty="0">
                <a:ea typeface="Times New Roman" panose="02020603050405020304" pitchFamily="18" charset="0"/>
              </a:rPr>
              <a:t> is your job” – </a:t>
            </a:r>
            <a:r>
              <a:rPr lang="en-CA" sz="2800" dirty="0" err="1">
                <a:ea typeface="Times New Roman" panose="02020603050405020304" pitchFamily="18" charset="0"/>
              </a:rPr>
              <a:t>Buckman</a:t>
            </a:r>
            <a:r>
              <a:rPr lang="en-CA" sz="2800" dirty="0">
                <a:ea typeface="Times New Roman" panose="02020603050405020304" pitchFamily="18" charset="0"/>
              </a:rPr>
              <a:t>; Provide opportunities for </a:t>
            </a:r>
            <a:r>
              <a:rPr lang="en-CA" sz="2800" dirty="0">
                <a:solidFill>
                  <a:srgbClr val="FF0000"/>
                </a:solidFill>
                <a:ea typeface="Times New Roman" panose="02020603050405020304" pitchFamily="18" charset="0"/>
              </a:rPr>
              <a:t>autonomy, mastery, purpose </a:t>
            </a:r>
            <a:r>
              <a:rPr lang="en-CA" sz="2800" dirty="0">
                <a:ea typeface="Times New Roman" panose="02020603050405020304" pitchFamily="18" charset="0"/>
              </a:rPr>
              <a:t>– Pink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sz="2400" dirty="0"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sz="2400" dirty="0">
              <a:solidFill>
                <a:srgbClr val="666666"/>
              </a:solidFill>
              <a:latin typeface="Ubuntu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sz="2400" dirty="0">
              <a:ea typeface="Times New Roman" panose="02020603050405020304" pitchFamily="18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387" y="1292094"/>
            <a:ext cx="5628629" cy="3291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CA" dirty="0"/>
              <a:t>The New Institutional Perspective</a:t>
            </a:r>
          </a:p>
        </p:txBody>
      </p:sp>
    </p:spTree>
    <p:extLst>
      <p:ext uri="{BB962C8B-B14F-4D97-AF65-F5344CB8AC3E}">
        <p14:creationId xmlns:p14="http://schemas.microsoft.com/office/powerpoint/2010/main" val="28793082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New learning Paradigms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934933" y="1429431"/>
          <a:ext cx="10635642" cy="396441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317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17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solidFill>
                            <a:srgbClr val="FF0000"/>
                          </a:solidFill>
                          <a:effectLst/>
                        </a:rPr>
                        <a:t>Path</a:t>
                      </a:r>
                      <a:endParaRPr lang="en-CA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solidFill>
                            <a:srgbClr val="FF0000"/>
                          </a:solidFill>
                          <a:effectLst/>
                        </a:rPr>
                        <a:t>Field</a:t>
                      </a:r>
                      <a:endParaRPr lang="en-CA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Course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Curriculum (as in ‘mapping’)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1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Sequence / </a:t>
                      </a:r>
                      <a:r>
                        <a:rPr lang="en-CA" sz="2400" dirty="0" err="1">
                          <a:effectLst/>
                        </a:rPr>
                        <a:t>Prequisite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>
                          <a:effectLst/>
                        </a:rPr>
                        <a:t>Core / periphery / foundation</a:t>
                      </a:r>
                      <a:endParaRPr lang="en-C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1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Movement / covered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Inquiry / Discovery / Gaps 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1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Threshold / Levels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Coverage /</a:t>
                      </a:r>
                      <a:r>
                        <a:rPr lang="en-CA" sz="2400" baseline="0" dirty="0">
                          <a:effectLst/>
                        </a:rPr>
                        <a:t> </a:t>
                      </a:r>
                      <a:r>
                        <a:rPr lang="en-CA" sz="2400" dirty="0">
                          <a:effectLst/>
                        </a:rPr>
                        <a:t>Construction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69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Positioning</a:t>
                      </a:r>
                      <a:r>
                        <a:rPr lang="en-CA" sz="2400" dirty="0">
                          <a:effectLst/>
                        </a:rPr>
                        <a:t> – first / last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Grouping</a:t>
                      </a:r>
                      <a:r>
                        <a:rPr lang="en-CA" sz="2400" dirty="0">
                          <a:effectLst/>
                        </a:rPr>
                        <a:t> / Clustering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1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Objective / target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Serendipity / emergence 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10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>
                          <a:effectLst/>
                        </a:rPr>
                        <a:t>Leading / Led</a:t>
                      </a:r>
                      <a:endParaRPr lang="en-C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CA" sz="2400" dirty="0">
                          <a:effectLst/>
                        </a:rPr>
                        <a:t>Centred</a:t>
                      </a:r>
                      <a:endParaRPr lang="en-C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838200" y="5834720"/>
            <a:ext cx="71671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/>
              <a:t>Carrie </a:t>
            </a:r>
            <a:r>
              <a:rPr lang="en-CA" dirty="0" err="1"/>
              <a:t>Paechter</a:t>
            </a:r>
            <a:r>
              <a:rPr lang="en-CA" dirty="0"/>
              <a:t>, Metaphors of Space in Educational Theory and Practice  </a:t>
            </a:r>
            <a:r>
              <a:rPr lang="en-CA" dirty="0">
                <a:hlinkClick r:id="rId2"/>
              </a:rPr>
              <a:t>http://www.tandfonline.com/doi/pdf/10.1080/14681360400200202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57826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4426206"/>
            <a:ext cx="11582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CA" sz="2800" dirty="0">
                <a:ea typeface="Times New Roman" panose="02020603050405020304" pitchFamily="18" charset="0"/>
              </a:rPr>
              <a:t>Instead of seeing a course as a series of contents to be presented, a course is a </a:t>
            </a:r>
            <a:r>
              <a:rPr lang="en-CA" sz="2800" dirty="0">
                <a:solidFill>
                  <a:srgbClr val="FF0000"/>
                </a:solidFill>
                <a:ea typeface="Times New Roman" panose="02020603050405020304" pitchFamily="18" charset="0"/>
              </a:rPr>
              <a:t>network of participants </a:t>
            </a:r>
            <a:r>
              <a:rPr lang="en-CA" sz="2800" dirty="0">
                <a:ea typeface="Times New Roman" panose="02020603050405020304" pitchFamily="18" charset="0"/>
              </a:rPr>
              <a:t>who find and exchange resources with each other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800" dirty="0">
                <a:ea typeface="Times New Roman" panose="02020603050405020304" pitchFamily="18" charset="0"/>
              </a:rPr>
              <a:t>An initial structure is developed and ‘seeded’ with existing </a:t>
            </a:r>
            <a:r>
              <a:rPr lang="en-CA" sz="2800" dirty="0">
                <a:solidFill>
                  <a:srgbClr val="FF0000"/>
                </a:solidFill>
                <a:ea typeface="Times New Roman" panose="02020603050405020304" pitchFamily="18" charset="0"/>
              </a:rPr>
              <a:t>OERs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800" dirty="0">
                <a:ea typeface="Times New Roman" panose="02020603050405020304" pitchFamily="18" charset="0"/>
              </a:rPr>
              <a:t>Participants </a:t>
            </a:r>
            <a:r>
              <a:rPr lang="en-CA" sz="2800" dirty="0">
                <a:solidFill>
                  <a:srgbClr val="FF0000"/>
                </a:solidFill>
                <a:ea typeface="Times New Roman" panose="02020603050405020304" pitchFamily="18" charset="0"/>
              </a:rPr>
              <a:t>encouraged</a:t>
            </a:r>
            <a:r>
              <a:rPr lang="en-CA" sz="2800" dirty="0">
                <a:ea typeface="Times New Roman" panose="02020603050405020304" pitchFamily="18" charset="0"/>
              </a:rPr>
              <a:t> to use their own sites to create or share resources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800" dirty="0">
                <a:ea typeface="Times New Roman" panose="02020603050405020304" pitchFamily="18" charset="0"/>
              </a:rPr>
              <a:t>A mechanism (</a:t>
            </a:r>
            <a:r>
              <a:rPr lang="en-CA" sz="2800" dirty="0" err="1">
                <a:ea typeface="Times New Roman" panose="02020603050405020304" pitchFamily="18" charset="0"/>
              </a:rPr>
              <a:t>gRSShopper</a:t>
            </a:r>
            <a:r>
              <a:rPr lang="en-CA" sz="2800" dirty="0">
                <a:ea typeface="Times New Roman" panose="02020603050405020304" pitchFamily="18" charset="0"/>
              </a:rPr>
              <a:t>) is employed to </a:t>
            </a:r>
            <a:r>
              <a:rPr lang="en-CA" sz="2800" dirty="0">
                <a:solidFill>
                  <a:srgbClr val="FF0000"/>
                </a:solidFill>
                <a:ea typeface="Times New Roman" panose="02020603050405020304" pitchFamily="18" charset="0"/>
              </a:rPr>
              <a:t>connect them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64" y="1198184"/>
            <a:ext cx="5607686" cy="322802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142" y="1202973"/>
            <a:ext cx="3671888" cy="322323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34859" y="3234652"/>
            <a:ext cx="224742" cy="312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CA" dirty="0"/>
              <a:t>The Connectivist MOOC (</a:t>
            </a:r>
            <a:r>
              <a:rPr lang="en-CA" dirty="0" err="1"/>
              <a:t>cMOOC</a:t>
            </a:r>
            <a:r>
              <a:rPr lang="en-CA" dirty="0"/>
              <a:t>) Design</a:t>
            </a:r>
          </a:p>
        </p:txBody>
      </p:sp>
    </p:spTree>
    <p:extLst>
      <p:ext uri="{BB962C8B-B14F-4D97-AF65-F5344CB8AC3E}">
        <p14:creationId xmlns:p14="http://schemas.microsoft.com/office/powerpoint/2010/main" val="13777972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14727" y="5621244"/>
            <a:ext cx="10740390" cy="2199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32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Learning is Personal</a:t>
            </a:r>
            <a:endParaRPr lang="en-CA" sz="2400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sz="2400" dirty="0"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sz="2400" dirty="0">
              <a:solidFill>
                <a:srgbClr val="666666"/>
              </a:solidFill>
              <a:latin typeface="Ubuntu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sz="2400" dirty="0">
              <a:ea typeface="Times New Roman" panose="02020603050405020304" pitchFamily="18" charset="0"/>
            </a:endParaRPr>
          </a:p>
        </p:txBody>
      </p:sp>
      <p:pic>
        <p:nvPicPr>
          <p:cNvPr id="5" name="Picture 4" descr="http://image.slidesharecdn.com/20151113-downes-guayaquil-151113174842-lva1-app6891/95/personal-learning-in-virtual-environments-19-638.jpg?cb=14474371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47" y="296228"/>
            <a:ext cx="9707154" cy="54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555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We Predict by Reading the Signs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Prediction isn’t magic, it’s a form of reasoning</a:t>
            </a:r>
          </a:p>
          <a:p>
            <a:r>
              <a:rPr lang="en-CA" dirty="0"/>
              <a:t>Overall, it is an instance of </a:t>
            </a:r>
            <a:r>
              <a:rPr lang="en-CA" i="1" dirty="0"/>
              <a:t>recognition</a:t>
            </a:r>
          </a:p>
          <a:p>
            <a:endParaRPr lang="en-C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2919189"/>
            <a:ext cx="5688632" cy="357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24192" y="6493063"/>
            <a:ext cx="244827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100" dirty="0">
                <a:solidFill>
                  <a:schemeClr val="accent3">
                    <a:lumMod val="75000"/>
                  </a:schemeClr>
                </a:solidFill>
              </a:rPr>
              <a:t>Philadelphia, Pennsylvania, 2015</a:t>
            </a:r>
          </a:p>
        </p:txBody>
      </p:sp>
    </p:spTree>
    <p:extLst>
      <p:ext uri="{BB962C8B-B14F-4D97-AF65-F5344CB8AC3E}">
        <p14:creationId xmlns:p14="http://schemas.microsoft.com/office/powerpoint/2010/main" val="13322738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1827" y="4700526"/>
            <a:ext cx="1074039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FF0000"/>
                </a:solidFill>
                <a:ea typeface="Times New Roman" panose="02020603050405020304" pitchFamily="18" charset="0"/>
              </a:rPr>
              <a:t>Learning a discipline is a total state and not a collection of specific states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ea typeface="Times New Roman" panose="02020603050405020304" pitchFamily="18" charset="0"/>
              </a:rPr>
              <a:t>It is obtained through immersion in an environment rather than acquisition of particular entities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400" dirty="0">
                <a:ea typeface="Times New Roman" panose="02020603050405020304" pitchFamily="18" charset="0"/>
              </a:rPr>
              <a:t>It is expressed functionally (can you perform ‘as a geographer’?) rather than cognitively (can you state ‘geography facts’ or do ‘geography tasks’?)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sz="2400" dirty="0"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sz="2400" dirty="0">
              <a:solidFill>
                <a:srgbClr val="666666"/>
              </a:solidFill>
              <a:latin typeface="Ubuntu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sz="2400" dirty="0"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447" y="1207708"/>
            <a:ext cx="8077817" cy="349281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CA" dirty="0"/>
              <a:t>Learning Outcomes</a:t>
            </a:r>
          </a:p>
        </p:txBody>
      </p:sp>
    </p:spTree>
    <p:extLst>
      <p:ext uri="{BB962C8B-B14F-4D97-AF65-F5344CB8AC3E}">
        <p14:creationId xmlns:p14="http://schemas.microsoft.com/office/powerpoint/2010/main" val="14124282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3370" y="4456547"/>
            <a:ext cx="1189863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rgbClr val="FF0000"/>
                </a:solidFill>
                <a:ea typeface="Times New Roman" panose="02020603050405020304" pitchFamily="18" charset="0"/>
              </a:rPr>
              <a:t>Sharing</a:t>
            </a:r>
            <a:r>
              <a:rPr lang="en-CA" sz="2800" dirty="0">
                <a:ea typeface="Times New Roman" panose="02020603050405020304" pitchFamily="18" charset="0"/>
              </a:rPr>
              <a:t> - create linked documents, data, and objects in a distributed network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rgbClr val="FF0000"/>
                </a:solidFill>
                <a:ea typeface="Times New Roman" panose="02020603050405020304" pitchFamily="18" charset="0"/>
              </a:rPr>
              <a:t>Contributing </a:t>
            </a:r>
            <a:r>
              <a:rPr lang="en-CA" sz="2800" dirty="0">
                <a:ea typeface="Times New Roman" panose="02020603050405020304" pitchFamily="18" charset="0"/>
              </a:rPr>
              <a:t>- employ social networking applications of the Web to facilitate group communication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800" dirty="0">
                <a:solidFill>
                  <a:srgbClr val="FF0000"/>
                </a:solidFill>
                <a:ea typeface="Times New Roman" panose="02020603050405020304" pitchFamily="18" charset="0"/>
              </a:rPr>
              <a:t>Co-creating </a:t>
            </a:r>
            <a:r>
              <a:rPr lang="en-CA" sz="2800" dirty="0">
                <a:ea typeface="Times New Roman" panose="02020603050405020304" pitchFamily="18" charset="0"/>
              </a:rPr>
              <a:t>- work through networks that facilitate cooperative group work toward common goals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sz="2400" dirty="0"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sz="2400" dirty="0">
              <a:solidFill>
                <a:srgbClr val="666666"/>
              </a:solidFill>
              <a:latin typeface="Ubuntu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sz="2400" dirty="0"/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sz="2400" dirty="0"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87" y="1542215"/>
            <a:ext cx="9882920" cy="278975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CA" dirty="0"/>
              <a:t>The New Model of Work and Learning</a:t>
            </a:r>
          </a:p>
        </p:txBody>
      </p:sp>
    </p:spTree>
    <p:extLst>
      <p:ext uri="{BB962C8B-B14F-4D97-AF65-F5344CB8AC3E}">
        <p14:creationId xmlns:p14="http://schemas.microsoft.com/office/powerpoint/2010/main" val="8669062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owness\Pictures\2012 04 16 - Tallinn, Estonia\Tallinn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" y="-1203614"/>
            <a:ext cx="12192000" cy="807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7200" dirty="0">
                <a:solidFill>
                  <a:schemeClr val="bg1"/>
                </a:solidFill>
              </a:rPr>
              <a:t>6.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TextBox 4"/>
          <p:cNvSpPr txBox="1"/>
          <p:nvPr/>
        </p:nvSpPr>
        <p:spPr>
          <a:xfrm>
            <a:off x="11477727" y="-1203614"/>
            <a:ext cx="144016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100" dirty="0">
                <a:solidFill>
                  <a:schemeClr val="accent3">
                    <a:lumMod val="75000"/>
                  </a:schemeClr>
                </a:solidFill>
              </a:rPr>
              <a:t>Tallinn, Estonia, 2012</a:t>
            </a:r>
          </a:p>
        </p:txBody>
      </p:sp>
    </p:spTree>
    <p:extLst>
      <p:ext uri="{BB962C8B-B14F-4D97-AF65-F5344CB8AC3E}">
        <p14:creationId xmlns:p14="http://schemas.microsoft.com/office/powerpoint/2010/main" val="29957155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Find Patterns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60742"/>
            <a:ext cx="10972800" cy="4525963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forms</a:t>
            </a:r>
            <a:r>
              <a:rPr lang="en-US" dirty="0">
                <a:latin typeface="Calibri" panose="020F0502020204030204" pitchFamily="34" charset="0"/>
              </a:rPr>
              <a:t>: archetypes? Platonic ideals?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rules</a:t>
            </a:r>
            <a:r>
              <a:rPr lang="en-US" dirty="0">
                <a:latin typeface="Calibri" panose="020F0502020204030204" pitchFamily="34" charset="0"/>
              </a:rPr>
              <a:t>: grammar = logical syntax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operations</a:t>
            </a:r>
            <a:r>
              <a:rPr lang="en-US" dirty="0">
                <a:latin typeface="Calibri" panose="020F0502020204030204" pitchFamily="34" charset="0"/>
              </a:rPr>
              <a:t>: procedures, motor skills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regularitie</a:t>
            </a:r>
            <a:r>
              <a:rPr lang="en-US" dirty="0">
                <a:latin typeface="Calibri" panose="020F0502020204030204" pitchFamily="34" charset="0"/>
              </a:rPr>
              <a:t>s, substitutions (</a:t>
            </a:r>
            <a:r>
              <a:rPr lang="en-US" dirty="0" err="1">
                <a:latin typeface="Calibri" panose="020F0502020204030204" pitchFamily="34" charset="0"/>
              </a:rPr>
              <a:t>eggcorns</a:t>
            </a:r>
            <a:r>
              <a:rPr lang="en-US" dirty="0">
                <a:latin typeface="Calibri" panose="020F0502020204030204" pitchFamily="34" charset="0"/>
              </a:rPr>
              <a:t>, tropes)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feature</a:t>
            </a:r>
            <a:r>
              <a:rPr lang="en-US" dirty="0">
                <a:latin typeface="Calibri" panose="020F0502020204030204" pitchFamily="34" charset="0"/>
              </a:rPr>
              <a:t> similarities</a:t>
            </a:r>
            <a:endParaRPr lang="en-US" dirty="0"/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2" y="4403316"/>
            <a:ext cx="2952328" cy="2050792"/>
          </a:xfrm>
          <a:prstGeom prst="rect">
            <a:avLst/>
          </a:prstGeom>
        </p:spPr>
      </p:pic>
      <p:pic>
        <p:nvPicPr>
          <p:cNvPr id="15362" name="Picture 2" descr="https://farm4.staticflickr.com/3761/12017681395_2e452b0b21_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4403316"/>
            <a:ext cx="3672408" cy="206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67608" y="602128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Bart the Intellectual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79604" y="5278874"/>
            <a:ext cx="1368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chemeClr val="bg1"/>
                </a:solidFill>
              </a:rPr>
              <a:t>I have an editorial comment</a:t>
            </a:r>
          </a:p>
        </p:txBody>
      </p:sp>
    </p:spTree>
    <p:extLst>
      <p:ext uri="{BB962C8B-B14F-4D97-AF65-F5344CB8AC3E}">
        <p14:creationId xmlns:p14="http://schemas.microsoft.com/office/powerpoint/2010/main" val="41396550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Look for Meaning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theories of truth / meaning / purpose / goal</a:t>
            </a:r>
            <a:endParaRPr lang="en-US" dirty="0"/>
          </a:p>
          <a:p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4655840" y="2492896"/>
            <a:ext cx="69265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alibri" panose="020F0502020204030204" pitchFamily="34" charset="0"/>
              <a:buChar char="−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Sense and reference </a:t>
            </a:r>
            <a:r>
              <a:rPr lang="en-US" sz="2800" dirty="0">
                <a:latin typeface="Calibri" panose="020F0502020204030204" pitchFamily="34" charset="0"/>
              </a:rPr>
              <a:t>(connotation and denotation)</a:t>
            </a:r>
          </a:p>
          <a:p>
            <a:pPr marL="342900" indent="-342900">
              <a:buFont typeface="Calibri" panose="020F0502020204030204" pitchFamily="34" charset="0"/>
              <a:buChar char="−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Interpretation</a:t>
            </a:r>
            <a:r>
              <a:rPr lang="en-US" sz="2800" dirty="0">
                <a:latin typeface="Calibri" panose="020F0502020204030204" pitchFamily="34" charset="0"/>
              </a:rPr>
              <a:t> (</a:t>
            </a:r>
            <a:r>
              <a:rPr lang="en-US" sz="2800" dirty="0" err="1">
                <a:latin typeface="Calibri" panose="020F0502020204030204" pitchFamily="34" charset="0"/>
              </a:rPr>
              <a:t>Eg</a:t>
            </a:r>
            <a:r>
              <a:rPr lang="en-US" sz="2800" dirty="0">
                <a:latin typeface="Calibri" panose="020F0502020204030204" pitchFamily="34" charset="0"/>
              </a:rPr>
              <a:t>. In probability, </a:t>
            </a:r>
            <a:r>
              <a:rPr lang="en-US" sz="2800" dirty="0" err="1">
                <a:latin typeface="Calibri" panose="020F0502020204030204" pitchFamily="34" charset="0"/>
              </a:rPr>
              <a:t>Carnap</a:t>
            </a:r>
            <a:r>
              <a:rPr lang="en-US" sz="2800" dirty="0">
                <a:latin typeface="Calibri" panose="020F0502020204030204" pitchFamily="34" charset="0"/>
              </a:rPr>
              <a:t>; </a:t>
            </a:r>
            <a:r>
              <a:rPr lang="en-US" sz="2800" dirty="0" err="1">
                <a:latin typeface="Calibri" panose="020F0502020204030204" pitchFamily="34" charset="0"/>
              </a:rPr>
              <a:t>Reichenbach</a:t>
            </a:r>
            <a:r>
              <a:rPr lang="en-US" sz="2800" dirty="0">
                <a:latin typeface="Calibri" panose="020F0502020204030204" pitchFamily="34" charset="0"/>
              </a:rPr>
              <a:t>; Ramsey)</a:t>
            </a:r>
          </a:p>
          <a:p>
            <a:pPr marL="342900" indent="-342900">
              <a:buFont typeface="Calibri" panose="020F0502020204030204" pitchFamily="34" charset="0"/>
              <a:buChar char="−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Wagering</a:t>
            </a:r>
            <a:r>
              <a:rPr lang="en-US" sz="2800" dirty="0">
                <a:latin typeface="Calibri" panose="020F0502020204030204" pitchFamily="34" charset="0"/>
              </a:rPr>
              <a:t> / strength of belief</a:t>
            </a:r>
          </a:p>
          <a:p>
            <a:pPr marL="342900" indent="-342900">
              <a:buFont typeface="Calibri" panose="020F0502020204030204" pitchFamily="34" charset="0"/>
              <a:buChar char="−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Forms of association</a:t>
            </a:r>
            <a:r>
              <a:rPr lang="en-US" sz="2800" dirty="0">
                <a:latin typeface="Calibri" panose="020F0502020204030204" pitchFamily="34" charset="0"/>
              </a:rPr>
              <a:t>: </a:t>
            </a:r>
            <a:r>
              <a:rPr lang="en-US" sz="2800" dirty="0" err="1">
                <a:latin typeface="Calibri" panose="020F0502020204030204" pitchFamily="34" charset="0"/>
              </a:rPr>
              <a:t>Hebbian</a:t>
            </a:r>
            <a:r>
              <a:rPr lang="en-US" sz="2800" dirty="0">
                <a:latin typeface="Calibri" panose="020F0502020204030204" pitchFamily="34" charset="0"/>
              </a:rPr>
              <a:t>, contiguity, back-prop, Boltzmann </a:t>
            </a:r>
          </a:p>
          <a:p>
            <a:pPr marL="342900" indent="-342900">
              <a:buFont typeface="Calibri" panose="020F0502020204030204" pitchFamily="34" charset="0"/>
              <a:buChar char="−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Decisions</a:t>
            </a:r>
            <a:r>
              <a:rPr lang="en-US" sz="2800" dirty="0">
                <a:latin typeface="Calibri" panose="020F0502020204030204" pitchFamily="34" charset="0"/>
              </a:rPr>
              <a:t> and decision theory: voting / consensus / emergence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2734166"/>
            <a:ext cx="2889612" cy="31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19536" y="6138608"/>
            <a:ext cx="194421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100" dirty="0" err="1">
                <a:solidFill>
                  <a:schemeClr val="accent3">
                    <a:lumMod val="75000"/>
                  </a:schemeClr>
                </a:solidFill>
              </a:rPr>
              <a:t>Gananoque</a:t>
            </a:r>
            <a:r>
              <a:rPr lang="en-CA" sz="1100" dirty="0">
                <a:solidFill>
                  <a:schemeClr val="accent3">
                    <a:lumMod val="75000"/>
                  </a:schemeClr>
                </a:solidFill>
              </a:rPr>
              <a:t>, Ontario, 2015</a:t>
            </a:r>
          </a:p>
        </p:txBody>
      </p:sp>
    </p:spTree>
    <p:extLst>
      <p:ext uri="{BB962C8B-B14F-4D97-AF65-F5344CB8AC3E}">
        <p14:creationId xmlns:p14="http://schemas.microsoft.com/office/powerpoint/2010/main" val="11710372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Observe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7448" y="1600201"/>
            <a:ext cx="10657184" cy="4525963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>
                <a:latin typeface="Calibri" panose="020F0502020204030204" pitchFamily="34" charset="0"/>
              </a:rPr>
              <a:t>What count as actions? What do they </a:t>
            </a:r>
            <a:r>
              <a:rPr lang="en-US" i="1" dirty="0">
                <a:latin typeface="Calibri" panose="020F0502020204030204" pitchFamily="34" charset="0"/>
              </a:rPr>
              <a:t>do?</a:t>
            </a:r>
            <a:endParaRPr lang="en-US" dirty="0">
              <a:latin typeface="Calibri" panose="020F0502020204030204" pitchFamily="34" charset="0"/>
            </a:endParaRPr>
          </a:p>
          <a:p>
            <a:pPr lvl="1">
              <a:buFontTx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Actions</a:t>
            </a:r>
            <a:r>
              <a:rPr lang="en-US" dirty="0">
                <a:latin typeface="Calibri" panose="020F0502020204030204" pitchFamily="34" charset="0"/>
              </a:rPr>
              <a:t> (J.L. Austin, Searle) </a:t>
            </a:r>
            <a:r>
              <a:rPr lang="en-US" dirty="0" err="1">
                <a:latin typeface="Calibri" panose="020F0502020204030204" pitchFamily="34" charset="0"/>
              </a:rPr>
              <a:t>assertives</a:t>
            </a:r>
            <a:r>
              <a:rPr lang="en-US" dirty="0">
                <a:latin typeface="Calibri" panose="020F0502020204030204" pitchFamily="34" charset="0"/>
              </a:rPr>
              <a:t>, directives, </a:t>
            </a:r>
            <a:r>
              <a:rPr lang="en-US" dirty="0" err="1">
                <a:latin typeface="Calibri" panose="020F0502020204030204" pitchFamily="34" charset="0"/>
              </a:rPr>
              <a:t>commissives</a:t>
            </a:r>
            <a:r>
              <a:rPr lang="en-US" dirty="0">
                <a:latin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</a:rPr>
              <a:t>expressives</a:t>
            </a:r>
            <a:r>
              <a:rPr lang="en-US" dirty="0">
                <a:latin typeface="Calibri" panose="020F0502020204030204" pitchFamily="34" charset="0"/>
              </a:rPr>
              <a:t>, declarations (but also - harmful acts, harassment, </a:t>
            </a:r>
            <a:r>
              <a:rPr lang="en-US" dirty="0" err="1">
                <a:latin typeface="Calibri" panose="020F0502020204030204" pitchFamily="34" charset="0"/>
              </a:rPr>
              <a:t>etc</a:t>
            </a:r>
            <a:r>
              <a:rPr lang="en-US" dirty="0">
                <a:latin typeface="Calibri" panose="020F0502020204030204" pitchFamily="34" charset="0"/>
              </a:rPr>
              <a:t>)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Interrogation</a:t>
            </a:r>
            <a:r>
              <a:rPr lang="en-US" dirty="0">
                <a:latin typeface="Calibri" panose="020F0502020204030204" pitchFamily="34" charset="0"/>
              </a:rPr>
              <a:t> (Heidegger) and presupposition</a:t>
            </a:r>
          </a:p>
          <a:p>
            <a:pPr lvl="1">
              <a:buFontTx/>
              <a:buChar char="•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Meaning</a:t>
            </a:r>
            <a:r>
              <a:rPr lang="en-US" dirty="0">
                <a:latin typeface="Calibri" panose="020F0502020204030204" pitchFamily="34" charset="0"/>
              </a:rPr>
              <a:t> (Wittgenstein - meaning as use)</a:t>
            </a:r>
          </a:p>
          <a:p>
            <a:endParaRPr lang="en-CA" dirty="0"/>
          </a:p>
        </p:txBody>
      </p:sp>
      <p:pic>
        <p:nvPicPr>
          <p:cNvPr id="17410" name="Picture 2" descr="https://farm4.staticflickr.com/3520/3284181310_53e25ee666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4653137"/>
            <a:ext cx="2827014" cy="189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farm4.staticflickr.com/3214/3284114786_e147bb0671_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8" y="4661867"/>
            <a:ext cx="2813957" cy="188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16080" y="6497358"/>
            <a:ext cx="194421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100" dirty="0">
                <a:solidFill>
                  <a:schemeClr val="accent3">
                    <a:lumMod val="75000"/>
                  </a:schemeClr>
                </a:solidFill>
              </a:rPr>
              <a:t>Los Angeles, California, 2009</a:t>
            </a:r>
          </a:p>
        </p:txBody>
      </p:sp>
    </p:spTree>
    <p:extLst>
      <p:ext uri="{BB962C8B-B14F-4D97-AF65-F5344CB8AC3E}">
        <p14:creationId xmlns:p14="http://schemas.microsoft.com/office/powerpoint/2010/main" val="4847364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Make Projections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424" y="1600201"/>
            <a:ext cx="10945216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Calibri" panose="020F0502020204030204" pitchFamily="34" charset="0"/>
              </a:rPr>
              <a:t>reasoning, inference and explanation</a:t>
            </a:r>
          </a:p>
          <a:p>
            <a:pPr lvl="1"/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description</a:t>
            </a:r>
            <a:r>
              <a:rPr lang="en-US" sz="3200" dirty="0"/>
              <a:t> - X (definite description, allegory, metaphor)</a:t>
            </a:r>
          </a:p>
          <a:p>
            <a:pPr lvl="1"/>
            <a:r>
              <a:rPr lang="en-US" sz="3200" dirty="0"/>
              <a:t>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definition</a:t>
            </a:r>
            <a:r>
              <a:rPr lang="en-US" sz="3200" dirty="0"/>
              <a:t> - X is Y (ostensive, lexical, logical (</a:t>
            </a:r>
            <a:r>
              <a:rPr lang="en-US" sz="3200" dirty="0" err="1"/>
              <a:t>necess</a:t>
            </a:r>
            <a:r>
              <a:rPr lang="en-US" sz="3200" dirty="0"/>
              <a:t>. &amp; </a:t>
            </a:r>
            <a:r>
              <a:rPr lang="en-US" sz="3200" dirty="0" err="1"/>
              <a:t>suff</a:t>
            </a:r>
            <a:r>
              <a:rPr lang="en-US" sz="3200" dirty="0"/>
              <a:t> </a:t>
            </a:r>
            <a:r>
              <a:rPr lang="en-US" sz="3200" dirty="0" err="1"/>
              <a:t>conds</a:t>
            </a:r>
            <a:r>
              <a:rPr lang="en-US" sz="3200" dirty="0"/>
              <a:t>), family resemblance - but also, identity, personal identity, </a:t>
            </a:r>
            <a:r>
              <a:rPr lang="en-US" sz="3200" dirty="0" err="1"/>
              <a:t>etc</a:t>
            </a:r>
            <a:endParaRPr lang="en-US" sz="3200" dirty="0"/>
          </a:p>
          <a:p>
            <a:pPr lvl="1"/>
            <a:r>
              <a:rPr lang="en-US" sz="3200" dirty="0"/>
              <a:t>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argument</a:t>
            </a:r>
            <a:r>
              <a:rPr lang="en-US" sz="3200" dirty="0"/>
              <a:t> - X therefore Y - inductive, deductive, abductive (but also: modal, probability (Bayesian), deontic (obligations), doxastic (belief), etc.)</a:t>
            </a:r>
          </a:p>
          <a:p>
            <a:pPr lvl="1"/>
            <a:r>
              <a:rPr lang="en-US" sz="3200" dirty="0"/>
              <a:t>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explanation</a:t>
            </a:r>
            <a:r>
              <a:rPr lang="en-US" sz="3200" dirty="0"/>
              <a:t> - X because of Y (causal, statistical, chaotic/emergent)</a:t>
            </a:r>
          </a:p>
          <a:p>
            <a:pPr lvl="1"/>
            <a:endParaRPr lang="en-US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138340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Consider Context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explanation</a:t>
            </a:r>
            <a:r>
              <a:rPr lang="en-US" dirty="0">
                <a:latin typeface="Calibri" panose="020F0502020204030204" pitchFamily="34" charset="0"/>
              </a:rPr>
              <a:t> (why versus why not?)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Hanson, van </a:t>
            </a:r>
            <a:r>
              <a:rPr lang="en-US" dirty="0" err="1">
                <a:latin typeface="Calibri" panose="020F0502020204030204" pitchFamily="34" charset="0"/>
              </a:rPr>
              <a:t>Fraassen</a:t>
            </a:r>
            <a:r>
              <a:rPr lang="en-US" dirty="0">
                <a:latin typeface="Calibri" panose="020F0502020204030204" pitchFamily="34" charset="0"/>
              </a:rPr>
              <a:t>, Heidegger)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meanings </a:t>
            </a:r>
            <a:r>
              <a:rPr lang="en-US" dirty="0">
                <a:latin typeface="Calibri" panose="020F0502020204030204" pitchFamily="34" charset="0"/>
              </a:rPr>
              <a:t>(culture, range of possibilities)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(‘Analytic hypotheses’, Quine) 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vocabulary </a:t>
            </a:r>
            <a:r>
              <a:rPr lang="en-US" dirty="0">
                <a:latin typeface="Calibri" panose="020F0502020204030204" pitchFamily="34" charset="0"/>
              </a:rPr>
              <a:t>(ontologies, logical space)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(</a:t>
            </a:r>
            <a:r>
              <a:rPr lang="en-US" dirty="0" err="1">
                <a:latin typeface="Calibri" panose="020F0502020204030204" pitchFamily="34" charset="0"/>
              </a:rPr>
              <a:t>Carnap</a:t>
            </a:r>
            <a:r>
              <a:rPr lang="en-US" dirty="0">
                <a:latin typeface="Calibri" panose="020F0502020204030204" pitchFamily="34" charset="0"/>
              </a:rPr>
              <a:t>, Derrida);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frames </a:t>
            </a:r>
            <a:r>
              <a:rPr lang="en-US" dirty="0">
                <a:latin typeface="Calibri" panose="020F0502020204030204" pitchFamily="34" charset="0"/>
              </a:rPr>
              <a:t>and worldviews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(</a:t>
            </a:r>
            <a:r>
              <a:rPr lang="en-US" dirty="0" err="1">
                <a:latin typeface="Calibri" panose="020F0502020204030204" pitchFamily="34" charset="0"/>
              </a:rPr>
              <a:t>Lakoff</a:t>
            </a:r>
            <a:r>
              <a:rPr lang="en-US" dirty="0">
                <a:latin typeface="Calibri" panose="020F0502020204030204" pitchFamily="34" charset="0"/>
              </a:rPr>
              <a:t>) </a:t>
            </a:r>
          </a:p>
          <a:p>
            <a:pPr lvl="1">
              <a:buFontTx/>
              <a:buChar char="-"/>
            </a:pPr>
            <a:endParaRPr lang="en-US" dirty="0">
              <a:latin typeface="Calibri" panose="020F0502020204030204" pitchFamily="34" charset="0"/>
            </a:endParaRPr>
          </a:p>
          <a:p>
            <a:endParaRPr lang="en-CA" dirty="0"/>
          </a:p>
        </p:txBody>
      </p:sp>
      <p:pic>
        <p:nvPicPr>
          <p:cNvPr id="5" name="Picture 6" descr="culture-of-food-chart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4446809"/>
            <a:ext cx="3456384" cy="198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86127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Manage 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800" dirty="0">
                <a:solidFill>
                  <a:schemeClr val="accent6">
                    <a:lumMod val="75000"/>
                  </a:schemeClr>
                </a:solidFill>
              </a:rPr>
              <a:t>relation</a:t>
            </a:r>
            <a:r>
              <a:rPr lang="en-CA" sz="2800" dirty="0"/>
              <a:t> and connection: I Ching,  logical relation</a:t>
            </a:r>
          </a:p>
          <a:p>
            <a:r>
              <a:rPr lang="en-CA" sz="2800" dirty="0">
                <a:solidFill>
                  <a:schemeClr val="accent6">
                    <a:lumMod val="75000"/>
                  </a:schemeClr>
                </a:solidFill>
              </a:rPr>
              <a:t>flow</a:t>
            </a:r>
            <a:r>
              <a:rPr lang="en-CA" sz="2800" dirty="0"/>
              <a:t>:  Hegel - historicity, directionality; McLuhan - 4 things</a:t>
            </a:r>
          </a:p>
          <a:p>
            <a:r>
              <a:rPr lang="en-CA" sz="2800" dirty="0">
                <a:solidFill>
                  <a:schemeClr val="accent6">
                    <a:lumMod val="75000"/>
                  </a:schemeClr>
                </a:solidFill>
              </a:rPr>
              <a:t>progression</a:t>
            </a:r>
            <a:r>
              <a:rPr lang="en-CA" sz="2800" dirty="0"/>
              <a:t> / logic -- games, : </a:t>
            </a:r>
            <a:r>
              <a:rPr lang="en-CA" sz="2800" dirty="0" err="1"/>
              <a:t>quiz&amp;points</a:t>
            </a:r>
            <a:r>
              <a:rPr lang="en-CA" sz="2800" dirty="0"/>
              <a:t>, branch-and-tree, database</a:t>
            </a:r>
          </a:p>
          <a:p>
            <a:r>
              <a:rPr lang="en-CA" sz="2800" dirty="0">
                <a:solidFill>
                  <a:schemeClr val="accent6">
                    <a:lumMod val="75000"/>
                  </a:schemeClr>
                </a:solidFill>
              </a:rPr>
              <a:t>scheduling</a:t>
            </a:r>
            <a:r>
              <a:rPr lang="en-CA" sz="2800" dirty="0"/>
              <a:t> - timetabling - events; activity theory / </a:t>
            </a:r>
            <a:r>
              <a:rPr lang="en-CA" sz="2800" dirty="0" err="1"/>
              <a:t>LaaN</a:t>
            </a:r>
            <a:endParaRPr lang="en-CA" sz="2800" dirty="0"/>
          </a:p>
        </p:txBody>
      </p:sp>
      <p:pic>
        <p:nvPicPr>
          <p:cNvPr id="4" name="Picture 9" descr="Activity+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20" y="3863182"/>
            <a:ext cx="5760640" cy="2894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10204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7977" y="5405478"/>
            <a:ext cx="7087558" cy="1325563"/>
          </a:xfrm>
        </p:spPr>
        <p:txBody>
          <a:bodyPr/>
          <a:lstStyle/>
          <a:p>
            <a:r>
              <a:rPr lang="en-CA" dirty="0"/>
              <a:t>Knowledge as Recognition</a:t>
            </a:r>
          </a:p>
        </p:txBody>
      </p:sp>
      <p:pic>
        <p:nvPicPr>
          <p:cNvPr id="7170" name="Picture 2" descr="https://upload.wikimedia.org/wikipedia/commons/thumb/8/8a/HiddenMarkovModel.svg/2000px-HiddenMarkovModel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595314"/>
            <a:ext cx="6336703" cy="507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536160" y="996044"/>
            <a:ext cx="28803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800" dirty="0">
                <a:latin typeface="Arial" panose="020B0604020202020204" pitchFamily="34" charset="0"/>
              </a:rPr>
              <a:t>Our conception of knowledge itself is insufficient to account for these various dimensions of literacy.</a:t>
            </a:r>
            <a:endParaRPr lang="en-CA" sz="200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17978" y="6361707"/>
            <a:ext cx="6014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Image: https://en.wikipedia.org/wiki/How_to_Create_a_Mind</a:t>
            </a:r>
          </a:p>
        </p:txBody>
      </p:sp>
    </p:spTree>
    <p:extLst>
      <p:ext uri="{BB962C8B-B14F-4D97-AF65-F5344CB8AC3E}">
        <p14:creationId xmlns:p14="http://schemas.microsoft.com/office/powerpoint/2010/main" val="3383420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Future and the Past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The future and the past are epistemologically equivalent (so are possibility and necessity) 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215680" y="3212976"/>
            <a:ext cx="5544616" cy="2520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611724" y="4293096"/>
            <a:ext cx="4932548" cy="2773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143672" y="3212976"/>
            <a:ext cx="5616624" cy="24482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://vignette2.wikia.nocookie.net/fanon/images/4/4c/Stick_Man.jpg/revision/latest?cb=2010022800435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140" y="3861049"/>
            <a:ext cx="795885" cy="105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207568" y="2761234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2">
                    <a:lumMod val="75000"/>
                  </a:schemeClr>
                </a:solidFill>
              </a:rPr>
              <a:t>Possibility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328248" y="5733257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2">
                    <a:lumMod val="75000"/>
                  </a:schemeClr>
                </a:solidFill>
              </a:rPr>
              <a:t>Necessity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31604" y="5805265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2">
                    <a:lumMod val="75000"/>
                  </a:schemeClr>
                </a:solidFill>
              </a:rPr>
              <a:t>Past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472265" y="2756273"/>
            <a:ext cx="1270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2">
                    <a:lumMod val="75000"/>
                  </a:schemeClr>
                </a:solidFill>
              </a:rPr>
              <a:t>Future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56173" y="3978952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2">
                    <a:lumMod val="75000"/>
                  </a:schemeClr>
                </a:solidFill>
              </a:rPr>
              <a:t>Probability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615697" y="4339612"/>
            <a:ext cx="1153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2">
                    <a:lumMod val="75000"/>
                  </a:schemeClr>
                </a:solidFill>
              </a:rPr>
              <a:t>Chance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87888" y="4925534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tx2">
                    <a:lumMod val="75000"/>
                  </a:schemeClr>
                </a:solidFill>
              </a:rPr>
              <a:t>You Are Here</a:t>
            </a:r>
          </a:p>
        </p:txBody>
      </p:sp>
    </p:spTree>
    <p:extLst>
      <p:ext uri="{BB962C8B-B14F-4D97-AF65-F5344CB8AC3E}">
        <p14:creationId xmlns:p14="http://schemas.microsoft.com/office/powerpoint/2010/main" val="34611743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3149204" y="857250"/>
            <a:ext cx="4972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600" dirty="0">
                <a:latin typeface="Calibri" panose="020F0502020204030204" pitchFamily="34" charset="0"/>
              </a:rPr>
              <a:t>Stephen Downes</a:t>
            </a:r>
            <a:endParaRPr lang="en-US" sz="2800" dirty="0">
              <a:latin typeface="Calibri" panose="020F0502020204030204" pitchFamily="34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3246837" y="6172203"/>
            <a:ext cx="627816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3238415" y="5587428"/>
            <a:ext cx="49720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/>
              <a:t>http://www.downes.ca</a:t>
            </a:r>
            <a:endParaRPr lang="en-US" sz="3600" dirty="0">
              <a:latin typeface="Calibri" panose="020F0502020204030204" pitchFamily="34" charset="0"/>
            </a:endParaRPr>
          </a:p>
        </p:txBody>
      </p:sp>
      <p:pic>
        <p:nvPicPr>
          <p:cNvPr id="5325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360" y="1643063"/>
            <a:ext cx="5071888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88088" y="5157192"/>
            <a:ext cx="172819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100" dirty="0">
                <a:solidFill>
                  <a:schemeClr val="accent3">
                    <a:lumMod val="75000"/>
                  </a:schemeClr>
                </a:solidFill>
              </a:rPr>
              <a:t>Moncton, Canada, 2005</a:t>
            </a:r>
          </a:p>
        </p:txBody>
      </p:sp>
    </p:spTree>
    <p:extLst>
      <p:ext uri="{BB962C8B-B14F-4D97-AF65-F5344CB8AC3E}">
        <p14:creationId xmlns:p14="http://schemas.microsoft.com/office/powerpoint/2010/main" val="3758534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owness\Pictures\2012 04 17 - Riga, Latvia\Riga1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04608"/>
            <a:ext cx="12192000" cy="807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7200" dirty="0">
                <a:solidFill>
                  <a:schemeClr val="bg1"/>
                </a:solidFill>
              </a:rPr>
              <a:t>2. Change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72264" y="6448361"/>
            <a:ext cx="129614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100" dirty="0">
                <a:solidFill>
                  <a:schemeClr val="accent3">
                    <a:lumMod val="75000"/>
                  </a:schemeClr>
                </a:solidFill>
              </a:rPr>
              <a:t>Riga, Latvia, 2012</a:t>
            </a:r>
          </a:p>
        </p:txBody>
      </p:sp>
    </p:spTree>
    <p:extLst>
      <p:ext uri="{BB962C8B-B14F-4D97-AF65-F5344CB8AC3E}">
        <p14:creationId xmlns:p14="http://schemas.microsoft.com/office/powerpoint/2010/main" val="663502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Seeing 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CA" sz="4000" dirty="0"/>
              <a:t>Nothing changes </a:t>
            </a:r>
          </a:p>
          <a:p>
            <a:r>
              <a:rPr lang="en-CA" sz="4000" dirty="0"/>
              <a:t>Everything changes</a:t>
            </a:r>
          </a:p>
          <a:p>
            <a:r>
              <a:rPr lang="en-CA" sz="4000" dirty="0"/>
              <a:t>Change = change to edge conditions</a:t>
            </a:r>
          </a:p>
          <a:p>
            <a:pPr lvl="1"/>
            <a:r>
              <a:rPr lang="en-CA" sz="3600" dirty="0"/>
              <a:t>What counts as change depends on how you see the world</a:t>
            </a:r>
          </a:p>
          <a:p>
            <a:pPr lvl="1"/>
            <a:r>
              <a:rPr lang="en-CA" sz="3600" dirty="0"/>
              <a:t>What you see (often) depends on what you’re looking for</a:t>
            </a:r>
          </a:p>
          <a:p>
            <a:pPr lvl="1"/>
            <a:r>
              <a:rPr lang="en-CA" sz="3600" dirty="0"/>
              <a:t>What you’re looking for (often) depends on what you (currently) value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59658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/>
          <p:cNvCxnSpPr/>
          <p:nvPr/>
        </p:nvCxnSpPr>
        <p:spPr>
          <a:xfrm>
            <a:off x="2927648" y="6381328"/>
            <a:ext cx="736240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927648" y="620688"/>
            <a:ext cx="0" cy="554461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927648" y="6453336"/>
            <a:ext cx="7362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Past                                                      Present                                              Future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31504" y="620689"/>
            <a:ext cx="11521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Possibility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r>
              <a:rPr lang="en-CA" dirty="0"/>
              <a:t>Actuality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r>
              <a:rPr lang="en-CA" dirty="0"/>
              <a:t>Necessity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05425" y="3529817"/>
            <a:ext cx="1944216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I walk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27587" y="4049845"/>
            <a:ext cx="1368152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I am walking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64152" y="4255093"/>
            <a:ext cx="1944216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I am going to walk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132326" y="3714483"/>
            <a:ext cx="1944216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I will walk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60336" y="3531826"/>
            <a:ext cx="2016224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I walked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12496" y="4070427"/>
            <a:ext cx="1440160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I was walking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42210" y="5080483"/>
            <a:ext cx="1989151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I should walk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500067" y="5917922"/>
            <a:ext cx="4290939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I must walk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0796" y="3084046"/>
            <a:ext cx="6262303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I could walk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60336" y="5532566"/>
            <a:ext cx="2209092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I must have walked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286368" y="2636263"/>
            <a:ext cx="2083060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I could have walked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827774" y="2616132"/>
            <a:ext cx="3961731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I can walk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670784" y="1772816"/>
            <a:ext cx="3961731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I may walk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286368" y="1671559"/>
            <a:ext cx="2083060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I may have walked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86368" y="2142148"/>
            <a:ext cx="2083060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I might have walked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471370" y="2145363"/>
            <a:ext cx="2083060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I might  walk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645537" y="4760277"/>
            <a:ext cx="2645233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I am going to have to walk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094820" y="5102873"/>
            <a:ext cx="2209092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I should have walked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619018" y="5475545"/>
            <a:ext cx="1989151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I ought to walk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160336" y="4575611"/>
            <a:ext cx="3888432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I have been walking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315679" y="1251904"/>
            <a:ext cx="3961731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I may/might have been walking</a:t>
            </a:r>
          </a:p>
        </p:txBody>
      </p: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CA" dirty="0"/>
              <a:t>Directionality in Change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799857" y="3714483"/>
            <a:ext cx="1027917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6742547" y="2881367"/>
            <a:ext cx="1457647" cy="148178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6613592" y="3899149"/>
            <a:ext cx="1714656" cy="12304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endCxn id="19" idx="1"/>
          </p:cNvCxnSpPr>
          <p:nvPr/>
        </p:nvCxnSpPr>
        <p:spPr>
          <a:xfrm flipV="1">
            <a:off x="4592901" y="4234511"/>
            <a:ext cx="1034687" cy="2058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4079776" y="2820930"/>
            <a:ext cx="2322170" cy="80133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592900" y="4190840"/>
            <a:ext cx="1515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FF0000"/>
                </a:solidFill>
              </a:rPr>
              <a:t>tradition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921432" y="3680439"/>
            <a:ext cx="1515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FF0000"/>
                </a:solidFill>
              </a:rPr>
              <a:t>action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157782" y="3023664"/>
            <a:ext cx="1515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FF0000"/>
                </a:solidFill>
              </a:rPr>
              <a:t>competency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464152" y="3392996"/>
            <a:ext cx="1515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FF0000"/>
                </a:solidFill>
              </a:rPr>
              <a:t>affordance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104112" y="4552293"/>
            <a:ext cx="1515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FF0000"/>
                </a:solidFill>
              </a:rPr>
              <a:t>obligation</a:t>
            </a:r>
          </a:p>
        </p:txBody>
      </p:sp>
    </p:spTree>
    <p:extLst>
      <p:ext uri="{BB962C8B-B14F-4D97-AF65-F5344CB8AC3E}">
        <p14:creationId xmlns:p14="http://schemas.microsoft.com/office/powerpoint/2010/main" val="521655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Patterns of Change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1268760"/>
            <a:ext cx="6840760" cy="46194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1423670"/>
            <a:ext cx="6803582" cy="45976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1" y="1607097"/>
            <a:ext cx="6860795" cy="45582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1772816"/>
            <a:ext cx="6869154" cy="45365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3" y="1916832"/>
            <a:ext cx="6984776" cy="45365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2060848"/>
            <a:ext cx="6976074" cy="45365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19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2318</TotalTime>
  <Words>2430</Words>
  <Application>Microsoft Office PowerPoint</Application>
  <PresentationFormat>Widescreen</PresentationFormat>
  <Paragraphs>372</Paragraphs>
  <Slides>50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Aharoni</vt:lpstr>
      <vt:lpstr>Arial</vt:lpstr>
      <vt:lpstr>Calibri</vt:lpstr>
      <vt:lpstr>Mistral</vt:lpstr>
      <vt:lpstr>Times New Roman</vt:lpstr>
      <vt:lpstr>Ubuntu</vt:lpstr>
      <vt:lpstr>Office Theme</vt:lpstr>
      <vt:lpstr>The Role of Incremental and Transformative Change in Future Prediction </vt:lpstr>
      <vt:lpstr>1. The Future</vt:lpstr>
      <vt:lpstr>Nobody Can Predict the Future?</vt:lpstr>
      <vt:lpstr>We Predict by Reading the Signs </vt:lpstr>
      <vt:lpstr>The Future and the Past</vt:lpstr>
      <vt:lpstr>2. Change</vt:lpstr>
      <vt:lpstr>Seeing Change</vt:lpstr>
      <vt:lpstr>Directionality in Change</vt:lpstr>
      <vt:lpstr>Patterns of Change</vt:lpstr>
      <vt:lpstr>Causes of Change</vt:lpstr>
      <vt:lpstr>Change in Education</vt:lpstr>
      <vt:lpstr>Education Disruption</vt:lpstr>
      <vt:lpstr>Change or Innovation?</vt:lpstr>
      <vt:lpstr>3. Innovation</vt:lpstr>
      <vt:lpstr>What is Innovation?</vt:lpstr>
      <vt:lpstr>The Idea</vt:lpstr>
      <vt:lpstr>The Benefit (Sustaining)</vt:lpstr>
      <vt:lpstr>The Benefit (Disruptive)</vt:lpstr>
      <vt:lpstr>Innovation as an Attractor</vt:lpstr>
      <vt:lpstr>Innovation in Education</vt:lpstr>
      <vt:lpstr>A Candidate for Disruption?</vt:lpstr>
      <vt:lpstr>What Counts as Innovation?</vt:lpstr>
      <vt:lpstr>4. Transformation</vt:lpstr>
      <vt:lpstr>What are Research &amp; Development?</vt:lpstr>
      <vt:lpstr>Stages of Innovation</vt:lpstr>
      <vt:lpstr>Technology Readiness Levels</vt:lpstr>
      <vt:lpstr>Beyond Innovation</vt:lpstr>
      <vt:lpstr>What is Transformation?</vt:lpstr>
      <vt:lpstr>Microsoft’s Vision</vt:lpstr>
      <vt:lpstr>Questions to Ask</vt:lpstr>
      <vt:lpstr>Transformation of Education</vt:lpstr>
      <vt:lpstr>Who Speaks for Us?</vt:lpstr>
      <vt:lpstr>5. Execution</vt:lpstr>
      <vt:lpstr>Reframing the Issues in Education</vt:lpstr>
      <vt:lpstr>New Models of Deployment</vt:lpstr>
      <vt:lpstr>The New Institutional Perspective</vt:lpstr>
      <vt:lpstr>New learning Paradigms</vt:lpstr>
      <vt:lpstr>The Connectivist MOOC (cMOOC) Design</vt:lpstr>
      <vt:lpstr>PowerPoint Presentation</vt:lpstr>
      <vt:lpstr>Learning Outcomes</vt:lpstr>
      <vt:lpstr>The New Model of Work and Learning</vt:lpstr>
      <vt:lpstr>6. Strategies</vt:lpstr>
      <vt:lpstr>Find Patterns</vt:lpstr>
      <vt:lpstr>Look for Meaning </vt:lpstr>
      <vt:lpstr>Observe Practice</vt:lpstr>
      <vt:lpstr>Make Projections</vt:lpstr>
      <vt:lpstr>Consider Context</vt:lpstr>
      <vt:lpstr>Manage Change</vt:lpstr>
      <vt:lpstr>Knowledge as Recognition</vt:lpstr>
      <vt:lpstr>PowerPoint Presentation</vt:lpstr>
    </vt:vector>
  </TitlesOfParts>
  <Company>NRC-CNRC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Role of Incremental and Transformative Change in Future Prediction </dc:title>
  <dc:creator>Downes, Stephen</dc:creator>
  <cp:lastModifiedBy>Stephen Downes</cp:lastModifiedBy>
  <cp:revision>67</cp:revision>
  <dcterms:created xsi:type="dcterms:W3CDTF">2016-07-15T17:07:31Z</dcterms:created>
  <dcterms:modified xsi:type="dcterms:W3CDTF">2016-08-03T14:00:03Z</dcterms:modified>
</cp:coreProperties>
</file>