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350" r:id="rId3"/>
    <p:sldId id="368" r:id="rId4"/>
    <p:sldId id="367" r:id="rId5"/>
    <p:sldId id="366" r:id="rId6"/>
    <p:sldId id="365" r:id="rId7"/>
    <p:sldId id="364" r:id="rId8"/>
    <p:sldId id="351" r:id="rId9"/>
    <p:sldId id="352" r:id="rId10"/>
    <p:sldId id="353" r:id="rId11"/>
    <p:sldId id="354" r:id="rId12"/>
    <p:sldId id="355" r:id="rId13"/>
    <p:sldId id="369" r:id="rId14"/>
    <p:sldId id="370" r:id="rId15"/>
    <p:sldId id="29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C0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>
    <p:restoredLeft sz="34580" autoAdjust="0"/>
    <p:restoredTop sz="86414" autoAdjust="0"/>
  </p:normalViewPr>
  <p:slideViewPr>
    <p:cSldViewPr snapToGrid="0" snapToObjects="1">
      <p:cViewPr>
        <p:scale>
          <a:sx n="90" d="100"/>
          <a:sy n="90" d="100"/>
        </p:scale>
        <p:origin x="-7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48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E0277A-49B0-E34B-8A20-9FDCFE7A7CAE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13598-85B5-8843-8D76-0BF190BDD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614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7B729D-9DD6-A34F-97AC-41FAEFCCE015}" type="slidenum">
              <a:rPr lang="en-US"/>
              <a:pPr/>
              <a:t>2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3BCC79-7EC3-3E46-910B-D4FAA0FC5C1D}" type="slidenum">
              <a:rPr lang="en-US"/>
              <a:pPr/>
              <a:t>11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3BCC79-7EC3-3E46-910B-D4FAA0FC5C1D}" type="slidenum">
              <a:rPr lang="en-US"/>
              <a:pPr/>
              <a:t>12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3BCC79-7EC3-3E46-910B-D4FAA0FC5C1D}" type="slidenum">
              <a:rPr lang="en-US"/>
              <a:pPr/>
              <a:t>13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3BCC79-7EC3-3E46-910B-D4FAA0FC5C1D}" type="slidenum">
              <a:rPr lang="en-US"/>
              <a:pPr/>
              <a:t>14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CAD237A-1928-984F-871F-9E943A28F335}" type="slidenum">
              <a:rPr lang="en-US">
                <a:latin typeface="Calibri" charset="0"/>
              </a:rPr>
              <a:pPr eaLnBrk="1" hangingPunct="1"/>
              <a:t>15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7B729D-9DD6-A34F-97AC-41FAEFCCE015}" type="slidenum">
              <a:rPr lang="en-US"/>
              <a:pPr/>
              <a:t>3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7B729D-9DD6-A34F-97AC-41FAEFCCE015}" type="slidenum">
              <a:rPr lang="en-US"/>
              <a:pPr/>
              <a:t>4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7B729D-9DD6-A34F-97AC-41FAEFCCE015}" type="slidenum">
              <a:rPr lang="en-US"/>
              <a:pPr/>
              <a:t>5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7B729D-9DD6-A34F-97AC-41FAEFCCE015}" type="slidenum">
              <a:rPr lang="en-US"/>
              <a:pPr/>
              <a:t>6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7B729D-9DD6-A34F-97AC-41FAEFCCE015}" type="slidenum">
              <a:rPr lang="en-US"/>
              <a:pPr/>
              <a:t>7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B98350-3FC2-6949-B9E0-4B4971E1A827}" type="slidenum">
              <a:rPr lang="en-US"/>
              <a:pPr/>
              <a:t>8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E8225E-F303-A941-A5AE-3A225F3EE4C4}" type="slidenum">
              <a:rPr lang="en-US"/>
              <a:pPr/>
              <a:t>9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66DAA9-274A-1843-BBFF-E9463502A396}" type="slidenum">
              <a:rPr lang="en-US"/>
              <a:pPr/>
              <a:t>10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A31C-AD97-D04D-83D6-80F7D4E862CE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E7AE-C536-144B-B279-FAC78AD5D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618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A31C-AD97-D04D-83D6-80F7D4E862CE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E7AE-C536-144B-B279-FAC78AD5D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595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A31C-AD97-D04D-83D6-80F7D4E862CE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E7AE-C536-144B-B279-FAC78AD5D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008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A31C-AD97-D04D-83D6-80F7D4E862CE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E7AE-C536-144B-B279-FAC78AD5D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8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A31C-AD97-D04D-83D6-80F7D4E862CE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E7AE-C536-144B-B279-FAC78AD5D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658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A31C-AD97-D04D-83D6-80F7D4E862CE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E7AE-C536-144B-B279-FAC78AD5D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4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A31C-AD97-D04D-83D6-80F7D4E862CE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E7AE-C536-144B-B279-FAC78AD5D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806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A31C-AD97-D04D-83D6-80F7D4E862CE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E7AE-C536-144B-B279-FAC78AD5D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65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A31C-AD97-D04D-83D6-80F7D4E862CE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E7AE-C536-144B-B279-FAC78AD5D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343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A31C-AD97-D04D-83D6-80F7D4E862CE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E7AE-C536-144B-B279-FAC78AD5D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954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A31C-AD97-D04D-83D6-80F7D4E862CE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E7AE-C536-144B-B279-FAC78AD5D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835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7A31C-AD97-D04D-83D6-80F7D4E862CE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1E7AE-C536-144B-B279-FAC78AD5D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851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jpeg"/><Relationship Id="rId5" Type="http://schemas.openxmlformats.org/officeDocument/2006/relationships/image" Target="../media/image79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wnes.ca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X0iI0pgTUx0" TargetMode="External"/><Relationship Id="rId4" Type="http://schemas.openxmlformats.org/officeDocument/2006/relationships/image" Target="../media/image9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gif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47461" y="4913316"/>
            <a:ext cx="3216616" cy="1365573"/>
          </a:xfrm>
        </p:spPr>
        <p:txBody>
          <a:bodyPr>
            <a:normAutofit/>
          </a:bodyPr>
          <a:lstStyle/>
          <a:p>
            <a:pPr algn="r"/>
            <a:r>
              <a:rPr lang="en-US" sz="2600" dirty="0" smtClean="0">
                <a:solidFill>
                  <a:schemeClr val="tx1"/>
                </a:solidFill>
              </a:rPr>
              <a:t>Stephen Downes</a:t>
            </a:r>
          </a:p>
          <a:p>
            <a:pPr algn="r"/>
            <a:r>
              <a:rPr lang="en-US" sz="2600" dirty="0" smtClean="0">
                <a:solidFill>
                  <a:schemeClr val="tx1"/>
                </a:solidFill>
              </a:rPr>
              <a:t>September 27, 2016</a:t>
            </a:r>
            <a:endParaRPr lang="en-US" sz="2600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CA" dirty="0" smtClean="0">
                <a:solidFill>
                  <a:srgbClr val="2AC038"/>
                </a:solidFill>
              </a:rPr>
              <a:t>A Timeline</a:t>
            </a:r>
            <a:endParaRPr lang="en-CA" dirty="0">
              <a:solidFill>
                <a:srgbClr val="2AC038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74" y="3600450"/>
            <a:ext cx="433005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179" y="3600450"/>
            <a:ext cx="828538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717" y="3600450"/>
            <a:ext cx="591053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770" y="3600450"/>
            <a:ext cx="542063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382" y="3600450"/>
            <a:ext cx="740514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461" y="3601103"/>
            <a:ext cx="636690" cy="77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591" y="3601103"/>
            <a:ext cx="1369231" cy="775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896" y="3601103"/>
            <a:ext cx="927565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834" y="3600450"/>
            <a:ext cx="650548" cy="77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151" y="3601102"/>
            <a:ext cx="886440" cy="77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802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2"/>
          <p:cNvSpPr>
            <a:spLocks noChangeShapeType="1"/>
          </p:cNvSpPr>
          <p:nvPr/>
        </p:nvSpPr>
        <p:spPr bwMode="auto">
          <a:xfrm>
            <a:off x="914400" y="3505200"/>
            <a:ext cx="7086600" cy="0"/>
          </a:xfrm>
          <a:prstGeom prst="line">
            <a:avLst/>
          </a:prstGeom>
          <a:noFill/>
          <a:ln w="76200">
            <a:solidFill>
              <a:srgbClr val="99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838200" y="2819400"/>
            <a:ext cx="10890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9D00"/>
                </a:solidFill>
              </a:rPr>
              <a:t>2003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3657600" y="2819400"/>
            <a:ext cx="10890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9D00"/>
                </a:solidFill>
              </a:rPr>
              <a:t>2004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1295400" y="3657600"/>
            <a:ext cx="23018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990060"/>
                </a:solidFill>
              </a:rPr>
              <a:t>Edu-RSS</a:t>
            </a:r>
          </a:p>
        </p:txBody>
      </p:sp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14400"/>
            <a:ext cx="13144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6324600" y="2819400"/>
            <a:ext cx="10890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9D00"/>
                </a:solidFill>
              </a:rPr>
              <a:t>2005</a:t>
            </a:r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5562600" y="4343400"/>
            <a:ext cx="30051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5400">
                <a:solidFill>
                  <a:srgbClr val="B8D15D"/>
                </a:solidFill>
              </a:rPr>
              <a:t>Ed Radio</a:t>
            </a:r>
          </a:p>
        </p:txBody>
      </p:sp>
      <p:pic>
        <p:nvPicPr>
          <p:cNvPr id="1230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657600"/>
            <a:ext cx="14605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5562600" y="5715000"/>
            <a:ext cx="21955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9100"/>
                </a:solidFill>
              </a:rPr>
              <a:t>Podcasting</a:t>
            </a:r>
          </a:p>
        </p:txBody>
      </p:sp>
      <p:pic>
        <p:nvPicPr>
          <p:cNvPr id="12302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81000"/>
            <a:ext cx="3352800" cy="223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2304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19600"/>
            <a:ext cx="2743200" cy="149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305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791200"/>
            <a:ext cx="1143000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573088" y="6115050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9100"/>
                </a:solidFill>
              </a:rPr>
              <a:t>DDRM</a:t>
            </a:r>
          </a:p>
        </p:txBody>
      </p:sp>
    </p:spTree>
    <p:extLst>
      <p:ext uri="{BB962C8B-B14F-4D97-AF65-F5344CB8AC3E}">
        <p14:creationId xmlns:p14="http://schemas.microsoft.com/office/powerpoint/2010/main" val="321183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2"/>
          <p:cNvSpPr>
            <a:spLocks noChangeShapeType="1"/>
          </p:cNvSpPr>
          <p:nvPr/>
        </p:nvSpPr>
        <p:spPr bwMode="auto">
          <a:xfrm>
            <a:off x="914400" y="3505200"/>
            <a:ext cx="7086600" cy="0"/>
          </a:xfrm>
          <a:prstGeom prst="line">
            <a:avLst/>
          </a:prstGeom>
          <a:noFill/>
          <a:ln w="76200">
            <a:solidFill>
              <a:srgbClr val="99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362200" y="2971800"/>
            <a:ext cx="10890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9D00"/>
                </a:solidFill>
              </a:rPr>
              <a:t>2006</a:t>
            </a:r>
          </a:p>
        </p:txBody>
      </p:sp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3400"/>
            <a:ext cx="1841500" cy="233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838200" y="3733800"/>
            <a:ext cx="17764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990060"/>
                </a:solidFill>
              </a:rPr>
              <a:t>Educational</a:t>
            </a:r>
          </a:p>
          <a:p>
            <a:r>
              <a:rPr lang="en-US">
                <a:solidFill>
                  <a:srgbClr val="990060"/>
                </a:solidFill>
              </a:rPr>
              <a:t>Blogging</a:t>
            </a:r>
            <a:endParaRPr lang="en-US"/>
          </a:p>
        </p:txBody>
      </p:sp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953000"/>
            <a:ext cx="18034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85800"/>
            <a:ext cx="2133600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3668713" y="2146300"/>
            <a:ext cx="1403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CF0019"/>
                </a:solidFill>
              </a:rPr>
              <a:t>mIDm</a:t>
            </a:r>
          </a:p>
        </p:txBody>
      </p:sp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962400"/>
            <a:ext cx="3124200" cy="166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4343400" y="5715000"/>
            <a:ext cx="1990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CF0019"/>
                </a:solidFill>
              </a:rPr>
              <a:t>RSS Writr</a:t>
            </a:r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5867400" y="457200"/>
            <a:ext cx="18780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9100"/>
                </a:solidFill>
              </a:rPr>
              <a:t>Learning</a:t>
            </a:r>
          </a:p>
          <a:p>
            <a:r>
              <a:rPr lang="en-US" sz="3200">
                <a:solidFill>
                  <a:srgbClr val="009100"/>
                </a:solidFill>
              </a:rPr>
              <a:t>Networks</a:t>
            </a:r>
            <a:endParaRPr lang="en-US"/>
          </a:p>
        </p:txBody>
      </p:sp>
      <p:pic>
        <p:nvPicPr>
          <p:cNvPr id="10256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676400"/>
            <a:ext cx="1295400" cy="10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257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728913"/>
            <a:ext cx="33020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6477000" y="2971800"/>
            <a:ext cx="10890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9D00"/>
                </a:solidFill>
              </a:rPr>
              <a:t>2007</a:t>
            </a:r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2743200" y="0"/>
            <a:ext cx="27273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500">
                <a:solidFill>
                  <a:srgbClr val="B60000"/>
                </a:solidFill>
                <a:latin typeface="Snell Roundhand" charset="0"/>
              </a:rPr>
              <a:t>E-Learning 2.0</a:t>
            </a:r>
          </a:p>
        </p:txBody>
      </p:sp>
    </p:spTree>
    <p:extLst>
      <p:ext uri="{BB962C8B-B14F-4D97-AF65-F5344CB8AC3E}">
        <p14:creationId xmlns:p14="http://schemas.microsoft.com/office/powerpoint/2010/main" val="65049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1-05-04 at 2.03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707" y="327754"/>
            <a:ext cx="4922600" cy="2777958"/>
          </a:xfrm>
          <a:prstGeom prst="rect">
            <a:avLst/>
          </a:prstGeom>
        </p:spPr>
      </p:pic>
      <p:pic>
        <p:nvPicPr>
          <p:cNvPr id="7" name="Picture 6" descr="Screen shot 2011-05-04 at 2.00.5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43" y="3726648"/>
            <a:ext cx="3052564" cy="2101251"/>
          </a:xfrm>
          <a:prstGeom prst="rect">
            <a:avLst/>
          </a:prstGeom>
        </p:spPr>
      </p:pic>
      <p:sp>
        <p:nvSpPr>
          <p:cNvPr id="10242" name="Line 2"/>
          <p:cNvSpPr>
            <a:spLocks noChangeShapeType="1"/>
          </p:cNvSpPr>
          <p:nvPr/>
        </p:nvSpPr>
        <p:spPr bwMode="auto">
          <a:xfrm>
            <a:off x="914400" y="3505200"/>
            <a:ext cx="7086600" cy="0"/>
          </a:xfrm>
          <a:prstGeom prst="line">
            <a:avLst/>
          </a:prstGeom>
          <a:noFill/>
          <a:ln w="76200">
            <a:solidFill>
              <a:srgbClr val="99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82836" y="2928471"/>
            <a:ext cx="1016624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9D00"/>
                </a:solidFill>
              </a:rPr>
              <a:t>2008</a:t>
            </a:r>
            <a:endParaRPr lang="en-US" sz="3200" dirty="0">
              <a:solidFill>
                <a:srgbClr val="009D00"/>
              </a:solidFill>
            </a:endParaRP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1736468" y="503077"/>
            <a:ext cx="15899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990060"/>
                </a:solidFill>
              </a:rPr>
              <a:t>Synergic3</a:t>
            </a:r>
            <a:endParaRPr lang="en-US" sz="2800" dirty="0"/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1736468" y="5907058"/>
            <a:ext cx="1251464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CF0019"/>
                </a:solidFill>
              </a:rPr>
              <a:t>CCK08</a:t>
            </a:r>
            <a:endParaRPr lang="en-US" sz="3200" dirty="0">
              <a:solidFill>
                <a:srgbClr val="CF0019"/>
              </a:solidFill>
            </a:endParaRPr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6477000" y="2920424"/>
            <a:ext cx="1016624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9D00"/>
                </a:solidFill>
              </a:rPr>
              <a:t>2010</a:t>
            </a:r>
            <a:endParaRPr lang="en-US" sz="3200" dirty="0">
              <a:solidFill>
                <a:srgbClr val="009D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840" y="1524000"/>
            <a:ext cx="2660984" cy="14611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2105" y="3726648"/>
            <a:ext cx="3607202" cy="2164320"/>
          </a:xfrm>
          <a:prstGeom prst="rect">
            <a:avLst/>
          </a:prstGeom>
        </p:spPr>
      </p:pic>
      <p:pic>
        <p:nvPicPr>
          <p:cNvPr id="6" name="Picture 5" descr="Screen shot 2011-05-04 at 1.59.42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641833"/>
            <a:ext cx="2667000" cy="7701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35624" y="5321856"/>
            <a:ext cx="1519647" cy="10120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12105" y="6411983"/>
            <a:ext cx="176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OERs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3378824" y="2920424"/>
            <a:ext cx="1016624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9D00"/>
                </a:solidFill>
              </a:rPr>
              <a:t>2009</a:t>
            </a:r>
            <a:endParaRPr lang="en-US" sz="3200" dirty="0">
              <a:solidFill>
                <a:srgbClr val="009D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4143" y="1417638"/>
            <a:ext cx="1961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</a:rPr>
              <a:t>Connectivism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05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7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954" y="-33208"/>
            <a:ext cx="2121361" cy="3246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35" y="3815012"/>
            <a:ext cx="4879479" cy="805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Line 2"/>
          <p:cNvSpPr>
            <a:spLocks noChangeShapeType="1"/>
          </p:cNvSpPr>
          <p:nvPr/>
        </p:nvSpPr>
        <p:spPr bwMode="auto">
          <a:xfrm>
            <a:off x="914400" y="3505200"/>
            <a:ext cx="7086600" cy="0"/>
          </a:xfrm>
          <a:prstGeom prst="line">
            <a:avLst/>
          </a:prstGeom>
          <a:noFill/>
          <a:ln w="76200">
            <a:solidFill>
              <a:srgbClr val="99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82836" y="2928471"/>
            <a:ext cx="10182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9D00"/>
                </a:solidFill>
              </a:rPr>
              <a:t>2011</a:t>
            </a:r>
            <a:endParaRPr lang="en-US" sz="3200" dirty="0">
              <a:solidFill>
                <a:srgbClr val="009D00"/>
              </a:solidFill>
            </a:endParaRPr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6477000" y="2920424"/>
            <a:ext cx="10182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9D00"/>
                </a:solidFill>
              </a:rPr>
              <a:t>2013</a:t>
            </a:r>
            <a:endParaRPr lang="en-US" sz="3200" dirty="0">
              <a:solidFill>
                <a:srgbClr val="009D00"/>
              </a:solidFill>
            </a:endParaRP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3378824" y="2920424"/>
            <a:ext cx="10182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9D00"/>
                </a:solidFill>
              </a:rPr>
              <a:t>2012</a:t>
            </a:r>
            <a:endParaRPr lang="en-US" sz="3200" dirty="0">
              <a:solidFill>
                <a:srgbClr val="009D00"/>
              </a:solidFill>
            </a:endParaRPr>
          </a:p>
        </p:txBody>
      </p:sp>
      <p:sp>
        <p:nvSpPr>
          <p:cNvPr id="3" name="AutoShape 2" descr="Image result for o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672" y="3981450"/>
            <a:ext cx="1725328" cy="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Image result for alecs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674" y="4687504"/>
            <a:ext cx="1648326" cy="68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7" descr="Image result for mooc-re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452" y="1072574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846" y="3794323"/>
            <a:ext cx="2378994" cy="1786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203" name="Picture 11" descr="Image result for change 11 mooc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35" y="1441485"/>
            <a:ext cx="1720714" cy="129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61935" y="866274"/>
            <a:ext cx="2556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MOOCs…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2662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498" y="3714236"/>
            <a:ext cx="3093525" cy="1183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Image result for lp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7187" y="-110413"/>
            <a:ext cx="607695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Line 2"/>
          <p:cNvSpPr>
            <a:spLocks noChangeShapeType="1"/>
          </p:cNvSpPr>
          <p:nvPr/>
        </p:nvSpPr>
        <p:spPr bwMode="auto">
          <a:xfrm>
            <a:off x="914400" y="3505200"/>
            <a:ext cx="7086600" cy="0"/>
          </a:xfrm>
          <a:prstGeom prst="line">
            <a:avLst/>
          </a:prstGeom>
          <a:noFill/>
          <a:ln w="76200">
            <a:solidFill>
              <a:srgbClr val="99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82836" y="2928471"/>
            <a:ext cx="10182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9D00"/>
                </a:solidFill>
              </a:rPr>
              <a:t>2014</a:t>
            </a:r>
            <a:endParaRPr lang="en-US" sz="3200" dirty="0">
              <a:solidFill>
                <a:srgbClr val="009D00"/>
              </a:solidFill>
            </a:endParaRPr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6477000" y="2920424"/>
            <a:ext cx="1016624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9D00"/>
                </a:solidFill>
              </a:rPr>
              <a:t>2016</a:t>
            </a:r>
            <a:endParaRPr lang="en-US" sz="3200" dirty="0">
              <a:solidFill>
                <a:srgbClr val="009D00"/>
              </a:solidFill>
            </a:endParaRP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3378824" y="2920424"/>
            <a:ext cx="10182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9D00"/>
                </a:solidFill>
              </a:rPr>
              <a:t>2015</a:t>
            </a:r>
            <a:endParaRPr lang="en-US" sz="3200" dirty="0">
              <a:solidFill>
                <a:srgbClr val="009D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94046" y="394636"/>
            <a:ext cx="2069432" cy="3561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172" name="Picture 4" descr="Image result for lp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70" y="2055435"/>
            <a:ext cx="2313438" cy="864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Image result for pei gran fond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989" y="4802555"/>
            <a:ext cx="1795078" cy="126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Image result for pei gran fond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989" y="3687109"/>
            <a:ext cx="1034764" cy="103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213" y="1722922"/>
            <a:ext cx="2056970" cy="119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98213" y="1168228"/>
            <a:ext cx="2205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Workshop series</a:t>
            </a:r>
            <a:endParaRPr lang="en-CA" dirty="0"/>
          </a:p>
        </p:txBody>
      </p:sp>
      <p:sp>
        <p:nvSpPr>
          <p:cNvPr id="12" name="Rectangle 11"/>
          <p:cNvSpPr/>
          <p:nvPr/>
        </p:nvSpPr>
        <p:spPr>
          <a:xfrm>
            <a:off x="5789763" y="4600876"/>
            <a:ext cx="2959601" cy="1703671"/>
          </a:xfrm>
          <a:prstGeom prst="rect">
            <a:avLst/>
          </a:prstGeom>
          <a:solidFill>
            <a:schemeClr val="bg1"/>
          </a:solidFill>
          <a:ln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TextBox 12"/>
          <p:cNvSpPr txBox="1"/>
          <p:nvPr/>
        </p:nvSpPr>
        <p:spPr>
          <a:xfrm>
            <a:off x="6694326" y="5191101"/>
            <a:ext cx="159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solidFill>
                  <a:schemeClr val="accent1">
                    <a:lumMod val="75000"/>
                  </a:schemeClr>
                </a:solidFill>
              </a:rPr>
              <a:t>TBA…</a:t>
            </a:r>
            <a:endParaRPr lang="en-CA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55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2"/>
          <p:cNvSpPr txBox="1">
            <a:spLocks/>
          </p:cNvSpPr>
          <p:nvPr/>
        </p:nvSpPr>
        <p:spPr bwMode="auto">
          <a:xfrm>
            <a:off x="457200" y="47244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600">
                <a:latin typeface="Calibri" charset="0"/>
                <a:hlinkClick r:id="rId3"/>
              </a:rPr>
              <a:t>http://www.downes.ca</a:t>
            </a:r>
            <a:r>
              <a:rPr lang="en-US" sz="2600">
                <a:latin typeface="Calibri" charset="0"/>
              </a:rPr>
              <a:t> 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600">
                <a:latin typeface="Calibri" charset="0"/>
              </a:rPr>
              <a:t>Free Learning</a:t>
            </a:r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7200"/>
            <a:ext cx="6831013" cy="386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Rectangle 7"/>
          <p:cNvSpPr>
            <a:spLocks noChangeArrowheads="1"/>
          </p:cNvSpPr>
          <p:nvPr/>
        </p:nvSpPr>
        <p:spPr bwMode="auto">
          <a:xfrm>
            <a:off x="2438400" y="4343400"/>
            <a:ext cx="3276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>
                <a:latin typeface="Calibri" charset="0"/>
                <a:hlinkClick r:id="rId5"/>
              </a:rPr>
              <a:t>http://www.youtube.com/watch?v=X0iI0pgTUx0</a:t>
            </a:r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42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 smtClean="0">
                <a:solidFill>
                  <a:srgbClr val="007800"/>
                </a:solidFill>
              </a:rPr>
              <a:t>A </a:t>
            </a:r>
            <a:r>
              <a:rPr lang="en-US" sz="3600" dirty="0">
                <a:solidFill>
                  <a:srgbClr val="007800"/>
                </a:solidFill>
              </a:rPr>
              <a:t>Timeline…</a:t>
            </a:r>
            <a:endParaRPr lang="en-US" dirty="0"/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914400" y="3505200"/>
            <a:ext cx="7086600" cy="0"/>
          </a:xfrm>
          <a:prstGeom prst="line">
            <a:avLst/>
          </a:prstGeom>
          <a:noFill/>
          <a:ln w="76200">
            <a:solidFill>
              <a:srgbClr val="99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6643482" y="2933303"/>
            <a:ext cx="10182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9D00"/>
                </a:solidFill>
              </a:rPr>
              <a:t>1975</a:t>
            </a:r>
            <a:endParaRPr lang="en-US" sz="3200" dirty="0">
              <a:solidFill>
                <a:srgbClr val="009D00"/>
              </a:solidFill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914400" y="2963823"/>
            <a:ext cx="10182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9D00"/>
                </a:solidFill>
              </a:rPr>
              <a:t>1959</a:t>
            </a:r>
            <a:endParaRPr lang="en-US" sz="3200" dirty="0">
              <a:solidFill>
                <a:srgbClr val="009D00"/>
              </a:solidFill>
            </a:endParaRPr>
          </a:p>
        </p:txBody>
      </p:sp>
      <p:sp>
        <p:nvSpPr>
          <p:cNvPr id="5" name="AutoShape 4" descr="Image result for university of calg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11" descr="Image result for 7-11"/>
          <p:cNvSpPr>
            <a:spLocks noChangeAspect="1" noChangeArrowheads="1"/>
          </p:cNvSpPr>
          <p:nvPr/>
        </p:nvSpPr>
        <p:spPr bwMode="auto">
          <a:xfrm>
            <a:off x="155575" y="-685800"/>
            <a:ext cx="14382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" name="AutoShape 14" descr="Image result for &quot;arusha centre&quot; calgar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8" name="AutoShape 17" descr="data:image/jpeg;base64,/9j/4AAQSkZJRgABAQAAAQABAAD/2wCEAAkGBxQTEhITEhMWFRMWFxoZGBUXGBggHxobGB0bGB4bGCAYHSghGh8lHRgbIjEhJyktLi4uGR8zODMsOCotLisBCgoKDg0OGxAQGzgmICUvLSsvKy4vLys4MjcyLy0vKy8yLzU1LS0tMistNS0tLS0tLy0tLS0tKy0tLS0tLS0tLf/AABEIANsA5gMBIgACEQEDEQH/xAAcAAEAAgIDAQAAAAAAAAAAAAAABgcEBQEDCAL/xABJEAACAQMCAwYDBgMDCQYHAAABAgMABBESIQUGMQcTIkFRYTJxgRRCUpGhsSNiwQhyghUzQ2OSosLR8CRTc7LD0hclNESD4eL/xAAaAQEAAwEBAQAAAAAAAAAAAAAAAQIEAwUG/8QAKxEAAgIBBAECBgEFAAAAAAAAAAECAxEEEiExQRNRFCJhcYGR8AUVI6Gx/9oADAMBAAIRAxEAPwC8aUpQClKUApSlAKUpQClK4zQHNKUoCH81dpFlYTCC4aTvCobCISADnBJ+nlmt7y/x+3vYhNayCSPOMjIII8iCAQdx+dUB/aEt3XiSOVIR4E0t5EqWBA+WR+Yqxv7P9iI+FiTOTNM7kemnEYH+5n60BZlKUoBSlKAUpSgFKUoBSlKAUpSgFKUoBSlKAUpSgFKUoBSlKAUpSgFU72vdo15YXkdvbd2FEayMWXJYsWGDvsBp8t96uKqG/tFcvESRX/eDDaIO7xvkCR9Wc/TGKAtLkLnGLiVssqFVl37yHUCyEbE466T1B9DWXzdzTb8PgM1w4HXRGMapG/Cg8/n0HnXkjgk06zR/ZndJmYKhRtJJYgBc5HU467VaXD+yTiV64l4lcGP++/eyY9AAdK/n9KArrnDmefiE7Tzt7JGPhjXPwr/U+ZqWdhvMht+IJC7kRXAMeCdhIcFDgnqSNPvqFQLi1qIp5o1JKxyOgJ6kKxAJ/KnDo5dXeQhi0Q73K/dCEeI+wJFAe1hXNR3kPmhOI2cdwuA3wyJnOiReoPz2I9mFSKgFKUoBSlKAUpSgFKUoBSlKAUpSgFKUoBSlKAUpSgFKUoBSlKAVVvbWsUz8PtZWCo7zTOxz4UhiYljjy3/SrRJqlZY24lPxfiMmfs9rBPb2o2wx0Ort79SffWPSgKKDEEEEgjfI2INesezjnSPiVsGBxPGAs0edwcfEPVWwcH5ivJ6RM3wgnAJOPIDcn5CrR7COAXMt211FMsUUJCyjqZAwzo09MbfETttjPkBEO0mxEPFL6MdO+ZgPaTx/8VTT+z7whJ5r8SqGQ2/dMD6Sscj6hDWk7abYnjNwFGWcRYA6klFH9KmP9mfrxH5W/wD61AdkOOWb5VeR5bC7Uk7eKN4z1x0OzAZG5B6eEZwuDdsl1PxSFAii0mlSJYcDUA50Bi/XVkgny8vetx/aTC/Z7L8fevj+7p3/AF01RXDrx4ZY5oziSJ1kQkZ8SEMPnuBQHtmlaXk7jq3tnb3K/wCkTxAfdceFh9GBrdUApSlAKUpQClKUApSlAKUpQClKUApSlAKUpQCuGNDVRdsPOzAnh1q3jbAndeo1dIlI+8RjPsceZwB3c09siwz93aQrOiHEkjNgNjYiLHXH4jtt086s3hPEEuIY5o/gkVWGeuGGcH33ryPFEWKoOpIUD3JwB+derOVbPuraOMdFAUf4QF/4aEs829pl7e2/FLsPPMrd6WQq7qO7bdNOCNguF29DVp9hPGLZ+HraGRO+DSFoWxkqxJ2DfEMHyzUA7UbGbiHGL5bddf2aEFt/uxKurHqdTnb51X3D7aR3/hZyvi1Zxoxvqz93HrQhvBbHMNpBwnmCKVolFnOu6gAIokBifbpgHxEejVpeCczLwriN1/kv/tVo/VDqUYGSPEQfgJI1kYIPvmtXxbhHEbwRmV5J+6QBTKwzg7+EZJPlknc+dWVb2NrYW26+ElQx06mdjsAcDc+g6Cu8KJS5lwjNZqYxXy8srW641PxLiiXWkRuGQ6otwgj6NlwQTt511cuW8sd1cwQd8SD/AKKUxkhSRvpddXxfvUg5hvbiZiIX7mM9MY1Y/mwuST7HA6b1obWw+zsZWncP5uGK9fcHJoo19Ln6nF6jdnn6JGJzysqyRpNnVoLYaR3IBJG5c9fCdhWPyZYxzTvHKAVMTgZ8mxsR7gZP0r6muDfSySSvvHbMdTHdjGhxj1JJz+dbfkCwSSGcuucuAD5gqMgqfIgnOaqqXZLbDjJ2ss9OnL7JD2WcyXFlJcWQZCoYyKjgkE7BtJBBXIAPQ+e1Wla9okIIW4jaI/iXxp+YAYfVce9U5xrl98d/DK32lNw2wyB90BRscZ+e9ffBbg3UWo3BDAYZQqAqfVsgg+xGPlmnwlysx4Zw+Kbjvi+OmejrK8SVFkjdXRt1ZSCCPYisivO/CLt7QmTh1wzMrZni16xKD8RKk4D7bEY9M1bXK/O0dwUjkHdySKDG2fBLtnCnqrY30HfrjODVbYOuW1mqu+E+iXUoKVQ7ClKrntA7UY7MtBbATXPQnPgjPo2Pib+UfUjbIFi5rmqL7NOb+IT3zGWZpodJMisF0r+HRgeE58h1ANXmp2oDmlKUApSlAKUpQClKxeKX6QRSTStpjjUsx9h+58gPU0BGe0vnAcPtiUwbiXKxKfI+bn2Xr7nAqm+A8OaO0ueKTks+llgLdTJKe7Mp/wATnH1Ndq99xviLSPlYQRkD7kQPhRfVm8/difKpL2zyrb2tpaLhS7d4yjoEiGlR8tTg/MUBBOz6w72/tlxshMjfKMZH+/or0FzDzRa8Otw1xKqsF8MfV2OOiqN+vn0qn+yfg0ky3rRNokMZhjcg4RmBctt6eCq6Tg88149s5LTiRkkdiWwUJDMxPUDB+e1Q2lyw3hZZPOW+ZT3EyWQzxG9aSS7uWBxChY+Fc/EfF8sk9cbZ3DeER28XdIMgjxEj48+bf8q77KGC1VLdWVWbfBxqc+re9ZElefZdKx8cI8rUXSm8LhEe4fKtpMYw0z4QBU1Z1FmJ8KnAwgXr/N8qzeJcUe4UJ3fdxB1fLHxtoOQNIHgyfU9PnWQ5B3BBrFkr0K9XNw2eDhKaznHJprm+Ksy6VAzgM7FQf5iSunG/XNdn2d3+FUmXoWidXCn0bONNfV25JKK0aHAYvK4VQM4/xE4Ow6Ctty1YwgvIksckp2YxnwqD0ULn26/tWzTV72kWkoqvc0Rbj/CnSBi4RMkKibMzMfIacBf1qScqcINvbqjDxsSzD3PQfQAVueJJhC6xrI6bqGIHzIJB09OtRMcfuLv/ALPbQqkz5GTIDgAEsQcAdAf6Vr/x0T3N8+EI+pfXtiuM8s55r5oWEGKEhpTsSPuf/wBftVc6zk4J3679c+tbnmLgJte7EkgaSTJKqDsB5knqSa+LTgEjQPcHwoMac9WywG3t+9YrpWWzeV149j0KIVVQ4ffn3N3yBwZ9f2lsrGoYD+bIIP8AhG/1FSaz4hGS0QbVGzExnDD4mLY3G41atDDby2IGcXkK7aYiyKqUELkdckAgsD89Rr54rbnup4tRWS1x3Uh6mNgGCt7e/XKA9a56jY6YqPv+UzNZGTte/jrH8+5a/JfN5LLbXTZc7RTH7/oj/wA/o3Rvn1nYNeeba5MkaSHwseuk9GBIyp8t1yPPpWVzV2mzyWq2iZWXdZ5wRlx0ATT8JI+I+owOu2eDeMPs06a5ybhLtG57Te045e0sX9VluFP0KRHy93+g9RU3DeHyTSLDCuqR9gPL1JY+SjzNcWVo8rpFEpZ2ICqP+tgPWr47O+Rltky2GkYDvJPl9xPMKP161c1Gx7P+UktIlXqfid8f5x/X2UdAKmwr5RQAABgDyFfVAKUpQClKUApSqv7V+0J7Q/ZbQgXBXLyYB7oHoADsXPXfoMetAWcXGcZGT0Gao3te5qe8uF4da+ONHAfTv3kvkv8AdQ+f4s/hqOjnfugzW0JFy6FXvJpGklywwxXUMJ7AYAwNqiKuQcgkH1yc+eTnrvmgLy5VmsOEwhZ7mISDxuAdTs52zoXLYA2G1Vp2k8ypf3pmi1dyqKkeoEEgZJJB6ZYn6YqLAV9KpJAAJJ2AHmT5ChKN/wAC5uvLaMQWjLGWfZgilyzkDq+R5AbLUlv+FjhzXV3LL31zL1YrpHeSHUygA4Izgk+1YPJnJtyLmCa4h7uGNtZ1kAnAyuFzn4sHceVZ3aVG8kauoLKrlnx5DGAT7eX1rPfJPbD3Zxuw8R9yCRcRkWYXAb+MG1ByAd+nQ7bZ6V83fEJZSTJIzfM/0G1brlvk2a8UyKyRwhiveOc5IxnSo69euRWDxrhqJcfZ7Z3nIKpq28Uh8kA8gSBvmu+EdsRN12eQmQ3UePCsXeA/hZSAB/iBI+lZ17OqKWY7D9fYVIbOwTh1r3KkNcSgGV/TbGBjyAJA/Oq95tnBdF/ACTv01Y/oD+dU43Hn3QjZeor8mqvbsyMWb6D0HpVp8mcufZLZ5Jh/HnA8J+4oyQD6Hck+nStfyJyYI9F3djfZooT+jsD5+YXy6msPn3m0szQQsCekjjy/kU+vqa1UrD3vpGi18enDv/hrecOYu8JghP8ADGzsPvH8I/lHn61ndmXBW7z7dL4IIQxDHbUdJDH+6oJyfXao5ynwI3lwkQJCDxSMPJBjp7k4X6+1WZzkkZs5LdXWCBUChvIYx6bn0x55qczum5ENwoioryVqIRxG7muZCUtIz1P4V3VR7nqfn8qyONX0lxG7RIVtISqnyGSdK5989F8hWfy/wV74rDEDDYwnxPtliNyT5NIfyUEZ8syLnYxR2D28ChYU0Y9yHU5ydyc7k+dWTlKLUfyyuIxkpS+yREezqbTxG2H49an6ox/dRVj3PBoXkEkkStIuwYjOMEkbdMjf8zVf9mViZL9H+7CrOx9PCUGfq36GrFk43D9la8BzFpLD3OcafnqGKvpHFblIprYv5dvfRX3M7G0Z4U0/xGaRSDuodiSGXy3JwehAqL2Nm80ixRKXkY4Cj9z6D1NZkcU99cnSpeWQ5Poo9z0VQNvkKnc0lvwaB442WS/kTdsZwfLI+6gPl1NZZJOTcejTXXsXPfkl3IXJUdnGZJGGsj+LMdhjrpjJ+FR6+dTTgvHrS4LJa3EUpj+JY3BwPp5e9eaeMcevLiKITyyNCuyA7KSNyTj4yM9TnGKkHZJYzfa/tEeVjjVlLb4ZnGFQfi33Ppj3qp0PRlKxb6/jgjMkzrGijdnIAH51WHMfbTEpKWUJlPlLJlU+YX4yPnpoC2aV5o4n2mcTmP8A9T3Q/DEiqPzILf71akc23wOr7ZcZ9e9b9icfpQHq2lQvsp5gnvLLXcAmRHKd4Vx3gABDbbZ8WCRtlTSgJTxa8EMMsxBIjRnIHU6VLYH5V5Nu7uS4klnfLu7F3YDOCd/LoB0+QFevGHrVN9t3EYoI0s4FVXm8cunbEYOwIA+8w/JT60BV3BuDzXUndQLqbBY5OAAPNiRtuanPC+yG4fBllCjzEakn82wKl/ZFyt3MPeyL/Elw758h9xPyOo+5qzcUJyUXzp2f2/D7B5vG8xZERnfzdhk6VAXZcnzqEcmWolvrVCMjvNRHtGDJv7eHFWd/aDvMR2cIPxO8hH9xdH/qGqy5P46tlc9+0feYUqAGwRnBznB9CPrQeC8OcmA+xQ7asvMdhk6F0f8AmmB+gquONO97OlhbnYHM79QoHkfl++PetdzFzpd8SuEEUfdsUMSpESxKsyscsQMfCuSMYA3qSWNmeGQrFFH31w+WuHUgaVIOAhbY4IwB8z5g1w+Gc7PUxnHSM9kUpb5GTzPcpaWndQjCQoAu/Vugz6nJJJ9SahXZkiG/VpCPDHI6kncuMD88M5rac3XsclqdDai5BAAJPgYagwGSuOhJ6GoCvUEZz5Yz+lRRuknJ9tkUZkpSfbZO+Y+PEuRH455G2Ub4z0G3U+1RW9s2guu7uDlkdO9P+yzfPY4qwuQOUvs4F1cr/GI/hx/gB8zno5/QZ8zWr5/5allmFxChk1gCRV6gjYEDzBH7e9aa6ZKG4iHp1S255Z0848/GXUlpqSPBBkOASP5R90e/WotxDhTQxQPJkNMCyp6RjADHP4jnHsKl3JnITs4mvU0RqQViPVyN/EPJfbqfTHXp7Wo2+0xSH4GiCr6ZVmJH5MNqu90ll+DsnCLx5Z3dnPF7a2t7ppZVSVnAwepQLtpHn4i2w9KjnNPHmuZDpJEKnCL/AMTY8yf+utYnBODTXUgjhTJ+8x2VB6sfL/rrVny8pQR2b2i7u+GebG+tdwfkCNh6Z9amDm1siVs2QfqSIXydzQ8WLeWTFs3QkDwE77nGdJPX5188X4pJfultbRMQWz5ZbHQt5Ko679K0XFOFS27FZUK+jfdI9j0Pyrt4LxO5jJS1d1Z8ZWMDU3p5Zp6k4xcOh6cJzVnbJjxWeLhVo9pG2u9nX+K6n4AwIz7AAkKOpyW96hL286W0GssICzGIHYEjBZ1Hpk7H54qacN5QWFWvOKknfV3Iy7sxO3ead2J/D+ZxUW5k5ofiE64j0Rx5WGIDcAkA5x5nSuw2HlXPk6rGTP4ZzT9ltBFaoFuHJMs+MnBJ0qg9QuN+mfImthw/llIYWveKFjndbcsdcrHcBz139M+pPpW65Q5QFqgubpQ1xjMUJ6IfIn+Y/wC7n1FQrm3jUtzLmXKlRgxnoh8wPl6+fXzptaWfBG5btq7MvhPDpuK3RLeCNQNRUYWJOixxjoD5AexJq8oILfhloZXAjihQkKOv6/E7GqN5R5zmsFdIoo5C7al1BiQ2ANgp8XyrL5rsuIzW5vb+VjhkCwnA0hyd9C+FPLrv6moJya/mTmO64pcDVqbJxFbpkhN/TzPTLH9BtUm4D2Q3MoDXD90DvpXBb6k+EfTNbjse+w21rLeXE0KSs7L42AKIuMAA77nJyBvtXHNva60n8DhiNlvD37L4if8AVIQfzYfSgMPmPlbhXDEHfs9xORlYQ5yc+baNIRfc9fLJqtbqTvpPBEqaiFSKIHHoAMkkk9Mnc1kcdsZopD9pJNw41urNqcaums7+IjyznGParr7L+z1bVUublQblhlVPSIHy9NXqfoPcT4JlyhaSRWVrHP8A51YkD758WBn570rs4xzBbWoX7RPHFq6a2AJ+WaUINJ2j85Lw6AFQGuJMiJD7dXb+Vc/U4FUxyXw2XiN8ZrktKEKvIzEnWc+CMe2c7dABWJ2g8ca94hM4JZVfuYVH4UJUafdmyfqKurs05YFrAoIGv4nPrIRg/RRhR8qE4JfY2+hAPPqT6msilKEFZdtHKst1FBPboZHhLBkHUo+CSo8yCoOPQmqx4L2fXk5GtO5TO5k64/lRckn54r00axbieKEFnKRjzZiq/qaE5Kd4tbJwVYo4Y/486Me+fxM2hlBTCjILagABsMgkGu9WJ3PU7nPX65r47ZOYbSdbRra4jkmhmBOg5wh+LcbdUXbPnWgj5pEhcQQySFVLn4RhFOC2Mk7EgbDO4rdo7YVpuTPN1tNljSiiTQwKGZgqhm+JgoBb+9jr9a19skFvdbWsRZozJG/Qgg6WAGSAfEu4AO5rS/5cvnBMdqEG4y/qGZMZcoC2tWXT1yp9K54twy91yu86Brd3ieRNIRYwgldvDqfOVUadOdxVdVdXZBxh2Vo010Hy8Er4BdyzG4kmbP8AFKqvkioFGB885+tbfvQoyxAHucfvVR8YsZ4YYpDdFmnIZYkZwSjrlJTuNmGnYr5gdcgby/5Qt2muwHKRW7tEZAzSEMqTSF5zIq6VHc6cL1LjDbVENSowUcdHWWicpbpSJ5Lx23T47iIfN1/51q+I8y8OkXTLLDIv4SuofsajC8o2RkuIFnZJICqs8jRhS8kUrBVAGcK6KCx8s13Rcu8M0o7P4CFk/wA/4+6ZJpCCvkR3aIPvatWfKqvVN+C60iznczdR87WESd3Cyxp+GOFgP2/WtPxvn2IRt9my8vQa1IUepOepHpWq4rBYpYSSQiPvpVt2VDJrkj1O5dRq+EgIFJxklm8iBWZdWlgYH1sjyx25WPTMRnRbxt0B3YzzMAP9W3pVVqJJYWEXlpoyacm2afl3jMau1xdzTtOxOUAzHp8gRnDD+U7CpVb8+2yDEaiPPXTCo/PAxWg4PwqJ4rJcwabjvPtErmLvEIZtMcYc5jbRGPENsyZOeh2r8sWRRwhVf83v32cP3PfMkTuNg7zQxglSfC2BkYqFc14RaVKfl/s+5eb7dzlpWJ9WVqjHIVzHFcXE8rrGxOI9W3xNqJH5CpHcdnMZMndTSka9MfhRgWEwtiGOxP8AE7w5AwFQE9QKj3EeVwkTzw3KTQoZFZ9LINUZQBVJJ1s5kAHkcE9N6u9S202lwc4aSEU0m+fqT08YSXfvUbPoy/0NaHi3LiXFwsjyMiEYcqoJyOh3PTGx6nofXEZi5Xdo4ZNajvld1GlyAkWdbMyqQCuMleuGHyrXTrPbkBxLCd8All6YzjOAcZGa6S1UZx2yjwc46Kdc98J8/UuDs74ZYG4lito3LxA67iQAnIIGlcnbPqAOhqecz8vx3FpLBjGpTv558j8wd/pXnTlrm26sWdrZ0y+NWtQwbBLb7g9WPQ1YHCe21hgXNoCPxQvg/wCy/wD7qxyxng2xzjns0PCOya8lkIkMcaA/GDkn3AxgbepqzrLlmz4PaT3Kx63ijZy7bsxUZABPTJ2wMDesrgfaVw65wqziJzsEm8BJ9AT4T9Ca3vHeHLdW0sJ3SVCpweoPof6/KoJPK13xCSWZp3bMrP3hb+bOQR7DGAPQAVO17TuLXWILdUEpGC0UfiPv4yVT5kVI+Hdi0YbM0zsmfh2Xb30/0xVj8B5bt7RdMESoPUAZJ9T6n3O9CSvuVOyzWWn4o7TTOPh7x/DnB3bZm9PT2pVsUoQV/wAJ7Lba2uO/jy2DlO8bPd5znSNI332YnNTqMKi42VVHU/1qt+0XtQ+yO1taIJJ12eRvhjJ3xgfGwGNsgDI61THGuO3F2c3M7y75CsfCPko8I/KgPQ3Gu0nh1vkG4Ejj7kPjPyOnYfUioPxbtvbcWtrjyDzP+uhP/dVQqu4UDc9AOv0Fb7hnJt7PgpAyr+KTwD/e3/IUBYfFpeLTGdJL4xaJlRe4TSrp3bTM6nOs4VdIGr4sg9No+nL1vHLFPPdNMRLFGWmIBDy9zMM6i2AIJG1ZJGtfpW8s+Rb6Zmea9ZNbBilujYUhmkGhmI04eR22HVzW9sOye2B1SI0rkklppCSc9dlIH50BCbGbhiCMAQCdYwS5dPjaEaiGlOjwybafJiSAax7dHa74jc28MkglMkcMaxOAQzxtq1adATCHzB6bVc3DuULeEfw444//AA41X9cZNQnm27vrW4ZXYC2dv4EihemMlHznDDB+YBPyFZz2LLNTdWvErhZQllFAJEkjOuckaJZHlJZVGl3zITqI2O+2SKyBy7xBjIXu7WHvGZpFjhDBi6hHLd5gNqAGcjqB6VqLzis5eFy0rqrEuFbOQVIxpyM7n9K3NpcrIiOpyrAFTvuD0OD0rRpqVcm8/gxWa7asxjwdE3JAkCLccSmkEfwgBFC46Y+I7Z29PLFcryHY+LXLcSFjliZPiOc5bSu++++az0au0PWv4GK8nD+4T9jCTknhg/0Tt/ekkP8AxCu8cqcNH/2ufmWP7vWQHoXqfg6yvx1hgycE4eHCjh+oYyXBAAztjeTJO3kPStDe33BopTFcWckDDfdWII8ipSQ5B9cVveK8UEKg6ZHZjhUjUsSf2A9zUI4xxO8uHCLw1QR5ypq2O/xNhQK5XUQjwu/2aKNRZJ5fX6N59n5fcZ7zT/8AlkB9ehJ/au7gXB+GS6nsb24ibGG0SFWxnzBTOM1W3M1hLHoaW1jgLecZOk+2NRCnzrRxSspBUlSOhGx/SsjwnyjYm3HKZcn/AMOlzm34iyt7jf16q6+e/SsDinIHEO7jjRoZIo90RPBk4wXIK4d8YBYknAxUDj5su1GO9LbY8QBP54rddm/HGjaSHvCmvxKdWMsNse+c9Kra4pZiV32Ri3JL8G4lvr+1z39mBFg6kEelCGdHc5i8IL90qknyyBjJz9tz0J0TvjJHKGTM8elyya2eYLqI7vWxQ4GoYiVcECpQnM9xH94P7OP6rg1mcKsrfijyJJZIHRdTSqcdTgDICtk4OM5+E1zjLcsorXqoWPHkrLmS/tmmTuIIhBGST3ZcGVdWQHZkVgdIxnBI1Hdqybvg8WqO3ZHjv3feKHMioreILIhwwkAx4VcgbliOlSvjvZIUybeUr/JMM/k6j9wah88d7w8TRyx6Y5xpfWqukg3Aw++DknYEb1Y0mm4nZ91LLFrSQIxUum6t8qz+BczXdmR9mneMD7mcofmjeH8sGtOoArmhJc3LXbSpwl/FoP8A30WSvzZD4gPkT8qtThXFYbmMSW8qSofvIQfofQ+x3ryXaWrysEiRpH8lRSTvtnbp86vnsc5QeySaWbaWbSCoOyqmSAT5t4uvl0360Klj0pSgK95q7NYLud5mRw7nJaNgM7Y8QYEZwOtYFn2R2oPiSR/Z5dvyQCrRpQEb4Ryfb24xFGkY/wBWoB+rHJNbuKxRei5Pqd/3rJpQHAFc0pQCq/7cIv8A5W0oOHgmikT3bV3ePfwyNtVgVruYOCxXkElvOC0TgZAODkEMCCOhBANAUBwTiSzIHU7/AHl9CKyuFzXKRxpiHwIq6ct4tIAJ1DYb+WK1fA+WUhPF5jdd2ljI0S6lBEpDMoDYPU6MDHm2emRWfwbiqTqGQ/NT1Hz+vnVVZZVlwZ5N9Hp5wso3EXEZfO3b30yRH8ssKyrLiIcspVkdeqNjOPJhgkMp9QT6V0xPXVxdsLFJ5pIniHkjsFfP8uDv8h8xOn/qtvqqNmMMzKMZcYNvrrjXXQHrEHElMzQnaQKGAP3gfNfXGN6+ieF2Z1l9HfxQymNu4ZVl2xrGQfY+nzqO8M5wBfuLuPuJem/wk+uT8OfqPetvxjiDQxl1jaUggBEGevmdjgVA+LXpvQ8c0IhuowWjG4LKPEyHVvnG49azXWbH8r59vBr09XqR+Zce/lFjTqrAqwDL6EAg1ouI8sWsikd0qHyZBgj+h/KsHkXjPfQ90x/iRbe5TyP06flXPOF++EtoRmafbbrp/wD36+mavKdcq97RSNVsLfTTx/OyBXvDcTGKFu/9CgP/AFt69Kyrfli6bSViODghsrjB3Bzn3FWVYcvRWFsuQXnk2JRcszYJ0oB90AHf/nXZw6F0gt4ipaXQqiNN2ZsbhfrvnoBuSBvXh6t+ltS7fj2PRlqpdRWfH3MNtQWNcF5W0oqr1kfA2Ue53z0A3PSrk5K5f+x2yo2DMx1ysOhc+QP4VGFHy9613JXJ32c/aLjDXJGABusIOMqn4m23c9fLA6zECogsLk66ej01l9sMueta6+4PHIpGBg9QRlTn1B2rZUqxpKt4l2SWzsSiyR5/7pxp+gcHH0r64d2R2qnLJJJ/4km35RhatClAaXhXLUMChURUX8KKFH1xufrW4VAMADAFfVKAUpSgFKUoBSlKAUpSgFKVpubuYI7G1kuZeiDwqOrMdlUfM/lufKgPKnNV+5uLyEOe6N3LLp9W1MoY/IZ/2jUw4Hw6/v7NruSZIbSyifuSscYJMa/AoUA42GSxOT0BPSvY276bVK2hZJBrfBIXW2SffAJOPar17YXj4fwe2srUhUldUwOrxqC7n3yxQk/zUGMkN5c4zLNbvM8D93GdDzICyhiM+IDxL65wQPauvknj3fRTx3LBtC5LMRujdc+uPX3FdHCOdWteEpY2eTdXMkhkZQcoGIRUTHV2C+XQH1NRi74U8F09qHAkUd3IS2F1aQXUnHQMCM+ZFcZ0xkmjO9LDDS4JtcSSd1rim/jW4OpDuJFXOCw/mVchh1ya1XHL8Sx2N6o0kSaWA8t9x8tj+dZ/JnLNxLw6S7E0CRKzqDM7oUAAB0uARpJPwMCMj1qHm9BsTDlcpMGB1DJBB6DqcHzHqK9GOo3Rw/b9tHFaVqWfr/p9lrs+5qLc68JMii4i/wA9FgnHUqDn816/Ktry5fveLmC2nk0gByqqQD6Z1fp1rd2/AL+Q4WxdR+KWSFR+QZm/St9l1M4Ycjz6qL67N0YlK2vEmimE8fhbOSPI56j5H9M1vBzCn2+K530BMYxup0FSB/iPX3rv7ROR57ArNKsaxzO2lY3LaSNyCSq9dyAPQ+lRKxuDHLHIpAZHVgSMgFSCCR5jIryo2yjwn5yezKqM+WucYL15e4NdXbCYR4JBAlkBEcSEjKxg4aZjgEsMKcfEAN7K5d5aitcsup5m+OZ8Fm9hgAIv8oAHrk71tLGUPGjghgyqdS7g5Gcr7VkVw25k5vlvyTCqMeUjgCuaUqx0FKUoBSlKAUpSgFKUoBSlKAUpSgFKUoBWs5i4DBewmC5TXGSDjJBBHRgRuCK2dKAp/ta5UtbLghjto1jVZ43JO7O3iXJZt84Y/IAgbVAu2C8z/k221BjbWUQYjpqdV6DO2yqfqKsD+0e5+w2wzsbjceuEfH7mvPsshY5YljtuTk7DA3PoBigLJ7AeDifiJldcrbxlwfISMQi5+hcj3FRTtABHE7/PX7TL/wCY1ZPZPxm04Vw6W6upAJLhzojXBkdIvCNI9NRfc4HvVac83jXF5NdNbvAtw2tEcHcYAyCQM5IzketAWpyfwk3XK1zCoy2uV0HqY2WQAfPTj61Rpr0r2A3CtwoICCyTSBh6asMM/MH96pbtS5dFjxGeJRiNsSxj0R87fRgy/SgLC/s0zHPEEz4cQsB7nvAf2H5VOeMcw3k97NYcOESdzGpmupct3bSDIVUGzNjB3OOuem9W9gPHI7aW/wC9bCm3736QZZvrhifpVl9izmW0uLx95Lu5lkb2AIQL8hg/nQEc432Q31yP43F5JsnUVlVyob1Ve8wvU9BtUI5u7HryzjWWMi6XOGWJG1LnodO5YZ226ft6bpQFe9iFldQ8PMd2jxlZm7pZBgiMhT06gai3WrCpSgFKUoBSlKAUpSgFKUoBSlKAUpSgFKUoBSlKAUpSgKm/tFBPsEGp8OLgFFx8XhbV8gBjf5DzqgOH8PlnkEcMbSOfuopJ8hnboMkbn1r0d2vcgz8T+ztbyRqYQ4KSagDrKnIIBwfD0xW47M+Sl4ZbaGKtcSHVLIo8/JVJ30j98mgNP2d9lcNmkc9yomvOuTusR64QdCR+I+fTFYfbbyPc3wtprVRI0QZGjyASGIIYEkDbG496tYClAUSnJF/waO3vrMtJIqj7ZbA5DAEnw6fiGDjpkdRnJqO9snM1txAWM9s3i7uRZEOzJgqQrfUtgjavS+Kqfn/sbju5TcWkiwSOf4iMvgY+bjTurHzGMH28wPPCOR0JGQRt6HYj5V6w7IrXu+EWS4wWjLn/ABsz5/I15Z4zw5reeaCT4onZD7lTjI9j1+tei+w7mxry1aB0Aa0WOMMPvqQwUn0PhoCy6UpQClKUApSlAKUpQClKUApSlAKUpQClKUApSlAKUpQClKUApSlAKUpQChpSgKx5+7Ior+c3MU5glfHeZTWrYGNQGQVbAHng4qZcpcq2/D4u6t0xnGtzuzkfeY/06Ct5SgFKUoBSlKAUpSgFKUoBSlKAUpSgFKUoD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7" name="Rectangle 5"/>
          <p:cNvSpPr>
            <a:spLocks noChangeArrowheads="1"/>
          </p:cNvSpPr>
          <p:nvPr/>
        </p:nvSpPr>
        <p:spPr bwMode="auto">
          <a:xfrm>
            <a:off x="4031380" y="2948711"/>
            <a:ext cx="10182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9D00"/>
                </a:solidFill>
              </a:rPr>
              <a:t>1968</a:t>
            </a:r>
            <a:endParaRPr lang="en-US" sz="3200" dirty="0">
              <a:solidFill>
                <a:srgbClr val="009D00"/>
              </a:solidFill>
            </a:endParaRPr>
          </a:p>
        </p:txBody>
      </p:sp>
      <p:pic>
        <p:nvPicPr>
          <p:cNvPr id="3098" name="Picture 26" descr="Image result for &quot;catherine booth hospital&quot; montre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99" y="1682881"/>
            <a:ext cx="838367" cy="1285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74712" y="3869356"/>
            <a:ext cx="12428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Catherine Booth Hospital, Montreal</a:t>
            </a:r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>
            <a:off x="4031380" y="814692"/>
            <a:ext cx="2273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solidFill>
                  <a:schemeClr val="accent6">
                    <a:lumMod val="75000"/>
                  </a:schemeClr>
                </a:solidFill>
              </a:rPr>
              <a:t>Metcalfe</a:t>
            </a:r>
            <a:endParaRPr lang="en-CA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100" name="Picture 28" descr="Image result for expo 6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197" y="3869355"/>
            <a:ext cx="1892454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1" name="Picture 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595" y="4014961"/>
            <a:ext cx="1175732" cy="1198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152595" y="5293895"/>
            <a:ext cx="1991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UK Tour</a:t>
            </a:r>
            <a:endParaRPr lang="en-CA" dirty="0"/>
          </a:p>
        </p:txBody>
      </p:sp>
      <p:pic>
        <p:nvPicPr>
          <p:cNvPr id="3102" name="Picture 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315" y="3694946"/>
            <a:ext cx="2244013" cy="617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4" name="Picture 32" descr="Image result for &quot;osgoode township high school&quot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358" y="1417638"/>
            <a:ext cx="2612102" cy="148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923328" y="1501541"/>
            <a:ext cx="15372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Osgoode Township High School</a:t>
            </a:r>
            <a:endParaRPr lang="en-CA" dirty="0"/>
          </a:p>
        </p:txBody>
      </p:sp>
      <p:pic>
        <p:nvPicPr>
          <p:cNvPr id="3106" name="Picture 34" descr="Image result for reach for the to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678" y="4473731"/>
            <a:ext cx="1339773" cy="100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0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914400" y="3505200"/>
            <a:ext cx="7086600" cy="0"/>
          </a:xfrm>
          <a:prstGeom prst="line">
            <a:avLst/>
          </a:prstGeom>
          <a:noFill/>
          <a:ln w="76200">
            <a:solidFill>
              <a:srgbClr val="99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3850161" y="2959010"/>
            <a:ext cx="10182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9D00"/>
                </a:solidFill>
              </a:rPr>
              <a:t>1978</a:t>
            </a:r>
            <a:endParaRPr lang="en-US" sz="3200" dirty="0">
              <a:solidFill>
                <a:srgbClr val="009D00"/>
              </a:solidFill>
            </a:endParaRP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5268088" y="2967877"/>
            <a:ext cx="10182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9D00"/>
                </a:solidFill>
              </a:rPr>
              <a:t>1979</a:t>
            </a:r>
            <a:endParaRPr lang="en-US" sz="3200" dirty="0">
              <a:solidFill>
                <a:srgbClr val="009D00"/>
              </a:solidFill>
            </a:endParaRPr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6643482" y="2933303"/>
            <a:ext cx="10182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9D00"/>
                </a:solidFill>
              </a:rPr>
              <a:t>1980</a:t>
            </a:r>
            <a:endParaRPr lang="en-US" sz="3200" dirty="0">
              <a:solidFill>
                <a:srgbClr val="009D00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2417851" y="2963823"/>
            <a:ext cx="10182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9D00"/>
                </a:solidFill>
              </a:rPr>
              <a:t>1977</a:t>
            </a:r>
            <a:endParaRPr lang="en-US" sz="3200" dirty="0">
              <a:solidFill>
                <a:srgbClr val="009D00"/>
              </a:solidFill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914400" y="2963823"/>
            <a:ext cx="10182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9D00"/>
                </a:solidFill>
              </a:rPr>
              <a:t>1976</a:t>
            </a:r>
            <a:endParaRPr lang="en-US" sz="3200" dirty="0">
              <a:solidFill>
                <a:srgbClr val="009D00"/>
              </a:solidFill>
            </a:endParaRPr>
          </a:p>
        </p:txBody>
      </p:sp>
      <p:sp>
        <p:nvSpPr>
          <p:cNvPr id="5" name="AutoShape 4" descr="Image result for university of calg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11" descr="Image result for 7-11"/>
          <p:cNvSpPr>
            <a:spLocks noChangeAspect="1" noChangeArrowheads="1"/>
          </p:cNvSpPr>
          <p:nvPr/>
        </p:nvSpPr>
        <p:spPr bwMode="auto">
          <a:xfrm>
            <a:off x="155575" y="-685800"/>
            <a:ext cx="14382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" name="AutoShape 14" descr="Image result for &quot;arusha centre&quot; calgar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8" name="AutoShape 17" descr="data:image/jpeg;base64,/9j/4AAQSkZJRgABAQAAAQABAAD/2wCEAAkGBxQTEhITEhMWFRMWFxoZGBUXGBggHxobGB0bGB4bGCAYHSghGh8lHRgbIjEhJyktLi4uGR8zODMsOCotLisBCgoKDg0OGxAQGzgmICUvLSsvKy4vLys4MjcyLy0vKy8yLzU1LS0tMistNS0tLS0tLy0tLS0tKy0tLS0tLS0tLf/AABEIANsA5gMBIgACEQEDEQH/xAAcAAEAAgIDAQAAAAAAAAAAAAAABgcEBQEDCAL/xABJEAACAQMCAwYDBgMDCQYHAAABAgMABBESIQUGMQcTIkFRYTJxgRRCUpGhsSNiwQhyghUzQ2OSosLR8CRTc7LD0hclNESD4eL/xAAaAQEAAwEBAQAAAAAAAAAAAAAAAQIEAwUG/8QAKxEAAgIBBAECBgEFAAAAAAAAAAECAxEEEiExQRNRFCJhcYGR8AUVI6Gx/9oADAMBAAIRAxEAPwC8aUpQClKUApSlAKUpQClK4zQHNKUoCH81dpFlYTCC4aTvCobCISADnBJ+nlmt7y/x+3vYhNayCSPOMjIII8iCAQdx+dUB/aEt3XiSOVIR4E0t5EqWBA+WR+Yqxv7P9iI+FiTOTNM7kemnEYH+5n60BZlKUoBSlKAUpSgFKUoBSlKAUpSgFKUoBSlKAUpSgFKUoBSlKAUpSgFU72vdo15YXkdvbd2FEayMWXJYsWGDvsBp8t96uKqG/tFcvESRX/eDDaIO7xvkCR9Wc/TGKAtLkLnGLiVssqFVl37yHUCyEbE466T1B9DWXzdzTb8PgM1w4HXRGMapG/Cg8/n0HnXkjgk06zR/ZndJmYKhRtJJYgBc5HU467VaXD+yTiV64l4lcGP++/eyY9AAdK/n9KArrnDmefiE7Tzt7JGPhjXPwr/U+ZqWdhvMht+IJC7kRXAMeCdhIcFDgnqSNPvqFQLi1qIp5o1JKxyOgJ6kKxAJ/KnDo5dXeQhi0Q73K/dCEeI+wJFAe1hXNR3kPmhOI2cdwuA3wyJnOiReoPz2I9mFSKgFKUoBSlKAUpSgFKUoBSlKAUpSgFKUoBSlKAUpSgFKUoBSlKAVVvbWsUz8PtZWCo7zTOxz4UhiYljjy3/SrRJqlZY24lPxfiMmfs9rBPb2o2wx0Ort79SffWPSgKKDEEEEgjfI2INesezjnSPiVsGBxPGAs0edwcfEPVWwcH5ivJ6RM3wgnAJOPIDcn5CrR7COAXMt211FMsUUJCyjqZAwzo09MbfETttjPkBEO0mxEPFL6MdO+ZgPaTx/8VTT+z7whJ5r8SqGQ2/dMD6Sscj6hDWk7abYnjNwFGWcRYA6klFH9KmP9mfrxH5W/wD61AdkOOWb5VeR5bC7Uk7eKN4z1x0OzAZG5B6eEZwuDdsl1PxSFAii0mlSJYcDUA50Bi/XVkgny8vetx/aTC/Z7L8fevj+7p3/AF01RXDrx4ZY5oziSJ1kQkZ8SEMPnuBQHtmlaXk7jq3tnb3K/wCkTxAfdceFh9GBrdUApSlAKUpQClKUApSlAKUpQClKUApSlAKUpQCuGNDVRdsPOzAnh1q3jbAndeo1dIlI+8RjPsceZwB3c09siwz93aQrOiHEkjNgNjYiLHXH4jtt086s3hPEEuIY5o/gkVWGeuGGcH33ryPFEWKoOpIUD3JwB+derOVbPuraOMdFAUf4QF/4aEs829pl7e2/FLsPPMrd6WQq7qO7bdNOCNguF29DVp9hPGLZ+HraGRO+DSFoWxkqxJ2DfEMHyzUA7UbGbiHGL5bddf2aEFt/uxKurHqdTnb51X3D7aR3/hZyvi1Zxoxvqz93HrQhvBbHMNpBwnmCKVolFnOu6gAIokBifbpgHxEejVpeCczLwriN1/kv/tVo/VDqUYGSPEQfgJI1kYIPvmtXxbhHEbwRmV5J+6QBTKwzg7+EZJPlknc+dWVb2NrYW26+ElQx06mdjsAcDc+g6Cu8KJS5lwjNZqYxXy8srW641PxLiiXWkRuGQ6otwgj6NlwQTt511cuW8sd1cwQd8SD/AKKUxkhSRvpddXxfvUg5hvbiZiIX7mM9MY1Y/mwuST7HA6b1obWw+zsZWncP5uGK9fcHJoo19Ln6nF6jdnn6JGJzysqyRpNnVoLYaR3IBJG5c9fCdhWPyZYxzTvHKAVMTgZ8mxsR7gZP0r6muDfSySSvvHbMdTHdjGhxj1JJz+dbfkCwSSGcuucuAD5gqMgqfIgnOaqqXZLbDjJ2ss9OnL7JD2WcyXFlJcWQZCoYyKjgkE7BtJBBXIAPQ+e1Wla9okIIW4jaI/iXxp+YAYfVce9U5xrl98d/DK32lNw2wyB90BRscZ+e9ffBbg3UWo3BDAYZQqAqfVsgg+xGPlmnwlysx4Zw+Kbjvi+OmejrK8SVFkjdXRt1ZSCCPYisivO/CLt7QmTh1wzMrZni16xKD8RKk4D7bEY9M1bXK/O0dwUjkHdySKDG2fBLtnCnqrY30HfrjODVbYOuW1mqu+E+iXUoKVQ7ClKrntA7UY7MtBbATXPQnPgjPo2Pib+UfUjbIFi5rmqL7NOb+IT3zGWZpodJMisF0r+HRgeE58h1ANXmp2oDmlKUApSlAKUpQClKxeKX6QRSTStpjjUsx9h+58gPU0BGe0vnAcPtiUwbiXKxKfI+bn2Xr7nAqm+A8OaO0ueKTks+llgLdTJKe7Mp/wATnH1Ndq99xviLSPlYQRkD7kQPhRfVm8/difKpL2zyrb2tpaLhS7d4yjoEiGlR8tTg/MUBBOz6w72/tlxshMjfKMZH+/or0FzDzRa8Otw1xKqsF8MfV2OOiqN+vn0qn+yfg0ky3rRNokMZhjcg4RmBctt6eCq6Tg88149s5LTiRkkdiWwUJDMxPUDB+e1Q2lyw3hZZPOW+ZT3EyWQzxG9aSS7uWBxChY+Fc/EfF8sk9cbZ3DeER28XdIMgjxEj48+bf8q77KGC1VLdWVWbfBxqc+re9ZElefZdKx8cI8rUXSm8LhEe4fKtpMYw0z4QBU1Z1FmJ8KnAwgXr/N8qzeJcUe4UJ3fdxB1fLHxtoOQNIHgyfU9PnWQ5B3BBrFkr0K9XNw2eDhKaznHJprm+Ksy6VAzgM7FQf5iSunG/XNdn2d3+FUmXoWidXCn0bONNfV25JKK0aHAYvK4VQM4/xE4Ow6Ctty1YwgvIksckp2YxnwqD0ULn26/tWzTV72kWkoqvc0Rbj/CnSBi4RMkKibMzMfIacBf1qScqcINvbqjDxsSzD3PQfQAVueJJhC6xrI6bqGIHzIJB09OtRMcfuLv/ALPbQqkz5GTIDgAEsQcAdAf6Vr/x0T3N8+EI+pfXtiuM8s55r5oWEGKEhpTsSPuf/wBftVc6zk4J3679c+tbnmLgJte7EkgaSTJKqDsB5knqSa+LTgEjQPcHwoMac9WywG3t+9YrpWWzeV149j0KIVVQ4ffn3N3yBwZ9f2lsrGoYD+bIIP8AhG/1FSaz4hGS0QbVGzExnDD4mLY3G41atDDby2IGcXkK7aYiyKqUELkdckAgsD89Rr54rbnup4tRWS1x3Uh6mNgGCt7e/XKA9a56jY6YqPv+UzNZGTte/jrH8+5a/JfN5LLbXTZc7RTH7/oj/wA/o3Rvn1nYNeeba5MkaSHwseuk9GBIyp8t1yPPpWVzV2mzyWq2iZWXdZ5wRlx0ATT8JI+I+owOu2eDeMPs06a5ybhLtG57Te045e0sX9VluFP0KRHy93+g9RU3DeHyTSLDCuqR9gPL1JY+SjzNcWVo8rpFEpZ2ICqP+tgPWr47O+Rltky2GkYDvJPl9xPMKP161c1Gx7P+UktIlXqfid8f5x/X2UdAKmwr5RQAABgDyFfVAKUpQClKUApSqv7V+0J7Q/ZbQgXBXLyYB7oHoADsXPXfoMetAWcXGcZGT0Gao3te5qe8uF4da+ONHAfTv3kvkv8AdQ+f4s/hqOjnfugzW0JFy6FXvJpGklywwxXUMJ7AYAwNqiKuQcgkH1yc+eTnrvmgLy5VmsOEwhZ7mISDxuAdTs52zoXLYA2G1Vp2k8ypf3pmi1dyqKkeoEEgZJJB6ZYn6YqLAV9KpJAAJJ2AHmT5ChKN/wAC5uvLaMQWjLGWfZgilyzkDq+R5AbLUlv+FjhzXV3LL31zL1YrpHeSHUygA4Izgk+1YPJnJtyLmCa4h7uGNtZ1kAnAyuFzn4sHceVZ3aVG8kauoLKrlnx5DGAT7eX1rPfJPbD3Zxuw8R9yCRcRkWYXAb+MG1ByAd+nQ7bZ6V83fEJZSTJIzfM/0G1brlvk2a8UyKyRwhiveOc5IxnSo69euRWDxrhqJcfZ7Z3nIKpq28Uh8kA8gSBvmu+EdsRN12eQmQ3UePCsXeA/hZSAB/iBI+lZ17OqKWY7D9fYVIbOwTh1r3KkNcSgGV/TbGBjyAJA/Oq95tnBdF/ACTv01Y/oD+dU43Hn3QjZeor8mqvbsyMWb6D0HpVp8mcufZLZ5Jh/HnA8J+4oyQD6Hck+nStfyJyYI9F3djfZooT+jsD5+YXy6msPn3m0szQQsCekjjy/kU+vqa1UrD3vpGi18enDv/hrecOYu8JghP8ADGzsPvH8I/lHn61ndmXBW7z7dL4IIQxDHbUdJDH+6oJyfXao5ynwI3lwkQJCDxSMPJBjp7k4X6+1WZzkkZs5LdXWCBUChvIYx6bn0x55qczum5ENwoioryVqIRxG7muZCUtIz1P4V3VR7nqfn8qyONX0lxG7RIVtISqnyGSdK5989F8hWfy/wV74rDEDDYwnxPtliNyT5NIfyUEZ8syLnYxR2D28ChYU0Y9yHU5ydyc7k+dWTlKLUfyyuIxkpS+yREezqbTxG2H49an6ox/dRVj3PBoXkEkkStIuwYjOMEkbdMjf8zVf9mViZL9H+7CrOx9PCUGfq36GrFk43D9la8BzFpLD3OcafnqGKvpHFblIprYv5dvfRX3M7G0Z4U0/xGaRSDuodiSGXy3JwehAqL2Nm80ixRKXkY4Cj9z6D1NZkcU99cnSpeWQ5Poo9z0VQNvkKnc0lvwaB442WS/kTdsZwfLI+6gPl1NZZJOTcejTXXsXPfkl3IXJUdnGZJGGsj+LMdhjrpjJ+FR6+dTTgvHrS4LJa3EUpj+JY3BwPp5e9eaeMcevLiKITyyNCuyA7KSNyTj4yM9TnGKkHZJYzfa/tEeVjjVlLb4ZnGFQfi33Ppj3qp0PRlKxb6/jgjMkzrGijdnIAH51WHMfbTEpKWUJlPlLJlU+YX4yPnpoC2aV5o4n2mcTmP8A9T3Q/DEiqPzILf71akc23wOr7ZcZ9e9b9icfpQHq2lQvsp5gnvLLXcAmRHKd4Vx3gABDbbZ8WCRtlTSgJTxa8EMMsxBIjRnIHU6VLYH5V5Nu7uS4klnfLu7F3YDOCd/LoB0+QFevGHrVN9t3EYoI0s4FVXm8cunbEYOwIA+8w/JT60BV3BuDzXUndQLqbBY5OAAPNiRtuanPC+yG4fBllCjzEakn82wKl/ZFyt3MPeyL/Elw758h9xPyOo+5qzcUJyUXzp2f2/D7B5vG8xZERnfzdhk6VAXZcnzqEcmWolvrVCMjvNRHtGDJv7eHFWd/aDvMR2cIPxO8hH9xdH/qGqy5P46tlc9+0feYUqAGwRnBznB9CPrQeC8OcmA+xQ7asvMdhk6F0f8AmmB+gquONO97OlhbnYHM79QoHkfl++PetdzFzpd8SuEEUfdsUMSpESxKsyscsQMfCuSMYA3qSWNmeGQrFFH31w+WuHUgaVIOAhbY4IwB8z5g1w+Gc7PUxnHSM9kUpb5GTzPcpaWndQjCQoAu/Vugz6nJJJ9SahXZkiG/VpCPDHI6kncuMD88M5rac3XsclqdDai5BAAJPgYagwGSuOhJ6GoCvUEZz5Yz+lRRuknJ9tkUZkpSfbZO+Y+PEuRH455G2Ub4z0G3U+1RW9s2guu7uDlkdO9P+yzfPY4qwuQOUvs4F1cr/GI/hx/gB8zno5/QZ8zWr5/5allmFxChk1gCRV6gjYEDzBH7e9aa6ZKG4iHp1S255Z0848/GXUlpqSPBBkOASP5R90e/WotxDhTQxQPJkNMCyp6RjADHP4jnHsKl3JnITs4mvU0RqQViPVyN/EPJfbqfTHXp7Wo2+0xSH4GiCr6ZVmJH5MNqu90ll+DsnCLx5Z3dnPF7a2t7ppZVSVnAwepQLtpHn4i2w9KjnNPHmuZDpJEKnCL/AMTY8yf+utYnBODTXUgjhTJ+8x2VB6sfL/rrVny8pQR2b2i7u+GebG+tdwfkCNh6Z9amDm1siVs2QfqSIXydzQ8WLeWTFs3QkDwE77nGdJPX5188X4pJfultbRMQWz5ZbHQt5Ko679K0XFOFS27FZUK+jfdI9j0Pyrt4LxO5jJS1d1Z8ZWMDU3p5Zp6k4xcOh6cJzVnbJjxWeLhVo9pG2u9nX+K6n4AwIz7AAkKOpyW96hL286W0GssICzGIHYEjBZ1Hpk7H54qacN5QWFWvOKknfV3Iy7sxO3ead2J/D+ZxUW5k5ofiE64j0Rx5WGIDcAkA5x5nSuw2HlXPk6rGTP4ZzT9ltBFaoFuHJMs+MnBJ0qg9QuN+mfImthw/llIYWveKFjndbcsdcrHcBz139M+pPpW65Q5QFqgubpQ1xjMUJ6IfIn+Y/wC7n1FQrm3jUtzLmXKlRgxnoh8wPl6+fXzptaWfBG5btq7MvhPDpuK3RLeCNQNRUYWJOixxjoD5AexJq8oILfhloZXAjihQkKOv6/E7GqN5R5zmsFdIoo5C7al1BiQ2ANgp8XyrL5rsuIzW5vb+VjhkCwnA0hyd9C+FPLrv6moJya/mTmO64pcDVqbJxFbpkhN/TzPTLH9BtUm4D2Q3MoDXD90DvpXBb6k+EfTNbjse+w21rLeXE0KSs7L42AKIuMAA77nJyBvtXHNva60n8DhiNlvD37L4if8AVIQfzYfSgMPmPlbhXDEHfs9xORlYQ5yc+baNIRfc9fLJqtbqTvpPBEqaiFSKIHHoAMkkk9Mnc1kcdsZopD9pJNw41urNqcaums7+IjyznGParr7L+z1bVUublQblhlVPSIHy9NXqfoPcT4JlyhaSRWVrHP8A51YkD758WBn570rs4xzBbWoX7RPHFq6a2AJ+WaUINJ2j85Lw6AFQGuJMiJD7dXb+Vc/U4FUxyXw2XiN8ZrktKEKvIzEnWc+CMe2c7dABWJ2g8ca94hM4JZVfuYVH4UJUafdmyfqKurs05YFrAoIGv4nPrIRg/RRhR8qE4JfY2+hAPPqT6msilKEFZdtHKst1FBPboZHhLBkHUo+CSo8yCoOPQmqx4L2fXk5GtO5TO5k64/lRckn54r00axbieKEFnKRjzZiq/qaE5Kd4tbJwVYo4Y/486Me+fxM2hlBTCjILagABsMgkGu9WJ3PU7nPX65r47ZOYbSdbRra4jkmhmBOg5wh+LcbdUXbPnWgj5pEhcQQySFVLn4RhFOC2Mk7EgbDO4rdo7YVpuTPN1tNljSiiTQwKGZgqhm+JgoBb+9jr9a19skFvdbWsRZozJG/Qgg6WAGSAfEu4AO5rS/5cvnBMdqEG4y/qGZMZcoC2tWXT1yp9K54twy91yu86Brd3ieRNIRYwgldvDqfOVUadOdxVdVdXZBxh2Vo010Hy8Er4BdyzG4kmbP8AFKqvkioFGB885+tbfvQoyxAHucfvVR8YsZ4YYpDdFmnIZYkZwSjrlJTuNmGnYr5gdcgby/5Qt2muwHKRW7tEZAzSEMqTSF5zIq6VHc6cL1LjDbVENSowUcdHWWicpbpSJ5Lx23T47iIfN1/51q+I8y8OkXTLLDIv4SuofsajC8o2RkuIFnZJICqs8jRhS8kUrBVAGcK6KCx8s13Rcu8M0o7P4CFk/wA/4+6ZJpCCvkR3aIPvatWfKqvVN+C60iznczdR87WESd3Cyxp+GOFgP2/WtPxvn2IRt9my8vQa1IUepOepHpWq4rBYpYSSQiPvpVt2VDJrkj1O5dRq+EgIFJxklm8iBWZdWlgYH1sjyx25WPTMRnRbxt0B3YzzMAP9W3pVVqJJYWEXlpoyacm2afl3jMau1xdzTtOxOUAzHp8gRnDD+U7CpVb8+2yDEaiPPXTCo/PAxWg4PwqJ4rJcwabjvPtErmLvEIZtMcYc5jbRGPENsyZOeh2r8sWRRwhVf83v32cP3PfMkTuNg7zQxglSfC2BkYqFc14RaVKfl/s+5eb7dzlpWJ9WVqjHIVzHFcXE8rrGxOI9W3xNqJH5CpHcdnMZMndTSka9MfhRgWEwtiGOxP8AE7w5AwFQE9QKj3EeVwkTzw3KTQoZFZ9LINUZQBVJJ1s5kAHkcE9N6u9S202lwc4aSEU0m+fqT08YSXfvUbPoy/0NaHi3LiXFwsjyMiEYcqoJyOh3PTGx6nofXEZi5Xdo4ZNajvld1GlyAkWdbMyqQCuMleuGHyrXTrPbkBxLCd8All6YzjOAcZGa6S1UZx2yjwc46Kdc98J8/UuDs74ZYG4lito3LxA67iQAnIIGlcnbPqAOhqecz8vx3FpLBjGpTv558j8wd/pXnTlrm26sWdrZ0y+NWtQwbBLb7g9WPQ1YHCe21hgXNoCPxQvg/wCy/wD7qxyxng2xzjns0PCOya8lkIkMcaA/GDkn3AxgbepqzrLlmz4PaT3Kx63ijZy7bsxUZABPTJ2wMDesrgfaVw65wqziJzsEm8BJ9AT4T9Ca3vHeHLdW0sJ3SVCpweoPof6/KoJPK13xCSWZp3bMrP3hb+bOQR7DGAPQAVO17TuLXWILdUEpGC0UfiPv4yVT5kVI+Hdi0YbM0zsmfh2Xb30/0xVj8B5bt7RdMESoPUAZJ9T6n3O9CSvuVOyzWWn4o7TTOPh7x/DnB3bZm9PT2pVsUoQV/wAJ7Lba2uO/jy2DlO8bPd5znSNI332YnNTqMKi42VVHU/1qt+0XtQ+yO1taIJJ12eRvhjJ3xgfGwGNsgDI61THGuO3F2c3M7y75CsfCPko8I/KgPQ3Gu0nh1vkG4Ejj7kPjPyOnYfUioPxbtvbcWtrjyDzP+uhP/dVQqu4UDc9AOv0Fb7hnJt7PgpAyr+KTwD/e3/IUBYfFpeLTGdJL4xaJlRe4TSrp3bTM6nOs4VdIGr4sg9No+nL1vHLFPPdNMRLFGWmIBDy9zMM6i2AIJG1ZJGtfpW8s+Rb6Zmea9ZNbBilujYUhmkGhmI04eR22HVzW9sOye2B1SI0rkklppCSc9dlIH50BCbGbhiCMAQCdYwS5dPjaEaiGlOjwybafJiSAax7dHa74jc28MkglMkcMaxOAQzxtq1adATCHzB6bVc3DuULeEfw444//AA41X9cZNQnm27vrW4ZXYC2dv4EihemMlHznDDB+YBPyFZz2LLNTdWvErhZQllFAJEkjOuckaJZHlJZVGl3zITqI2O+2SKyBy7xBjIXu7WHvGZpFjhDBi6hHLd5gNqAGcjqB6VqLzis5eFy0rqrEuFbOQVIxpyM7n9K3NpcrIiOpyrAFTvuD0OD0rRpqVcm8/gxWa7asxjwdE3JAkCLccSmkEfwgBFC46Y+I7Z29PLFcryHY+LXLcSFjliZPiOc5bSu++++az0au0PWv4GK8nD+4T9jCTknhg/0Tt/ekkP8AxCu8cqcNH/2ufmWP7vWQHoXqfg6yvx1hgycE4eHCjh+oYyXBAAztjeTJO3kPStDe33BopTFcWckDDfdWII8ipSQ5B9cVveK8UEKg6ZHZjhUjUsSf2A9zUI4xxO8uHCLw1QR5ypq2O/xNhQK5XUQjwu/2aKNRZJ5fX6N59n5fcZ7zT/8AlkB9ehJ/au7gXB+GS6nsb24ibGG0SFWxnzBTOM1W3M1hLHoaW1jgLecZOk+2NRCnzrRxSspBUlSOhGx/SsjwnyjYm3HKZcn/AMOlzm34iyt7jf16q6+e/SsDinIHEO7jjRoZIo90RPBk4wXIK4d8YBYknAxUDj5su1GO9LbY8QBP54rddm/HGjaSHvCmvxKdWMsNse+c9Kra4pZiV32Ri3JL8G4lvr+1z39mBFg6kEelCGdHc5i8IL90qknyyBjJz9tz0J0TvjJHKGTM8elyya2eYLqI7vWxQ4GoYiVcECpQnM9xH94P7OP6rg1mcKsrfijyJJZIHRdTSqcdTgDICtk4OM5+E1zjLcsorXqoWPHkrLmS/tmmTuIIhBGST3ZcGVdWQHZkVgdIxnBI1Hdqybvg8WqO3ZHjv3feKHMioreILIhwwkAx4VcgbliOlSvjvZIUybeUr/JMM/k6j9wah88d7w8TRyx6Y5xpfWqukg3Aw++DknYEb1Y0mm4nZ91LLFrSQIxUum6t8qz+BczXdmR9mneMD7mcofmjeH8sGtOoArmhJc3LXbSpwl/FoP8A30WSvzZD4gPkT8qtThXFYbmMSW8qSofvIQfofQ+x3ryXaWrysEiRpH8lRSTvtnbp86vnsc5QeySaWbaWbSCoOyqmSAT5t4uvl0360Klj0pSgK95q7NYLud5mRw7nJaNgM7Y8QYEZwOtYFn2R2oPiSR/Z5dvyQCrRpQEb4Ryfb24xFGkY/wBWoB+rHJNbuKxRei5Pqd/3rJpQHAFc0pQCq/7cIv8A5W0oOHgmikT3bV3ePfwyNtVgVruYOCxXkElvOC0TgZAODkEMCCOhBANAUBwTiSzIHU7/AHl9CKyuFzXKRxpiHwIq6ct4tIAJ1DYb+WK1fA+WUhPF5jdd2ljI0S6lBEpDMoDYPU6MDHm2emRWfwbiqTqGQ/NT1Hz+vnVVZZVlwZ5N9Hp5wso3EXEZfO3b30yRH8ssKyrLiIcspVkdeqNjOPJhgkMp9QT6V0xPXVxdsLFJ5pIniHkjsFfP8uDv8h8xOn/qtvqqNmMMzKMZcYNvrrjXXQHrEHElMzQnaQKGAP3gfNfXGN6+ieF2Z1l9HfxQymNu4ZVl2xrGQfY+nzqO8M5wBfuLuPuJem/wk+uT8OfqPetvxjiDQxl1jaUggBEGevmdjgVA+LXpvQ8c0IhuowWjG4LKPEyHVvnG49azXWbH8r59vBr09XqR+Zce/lFjTqrAqwDL6EAg1ouI8sWsikd0qHyZBgj+h/KsHkXjPfQ90x/iRbe5TyP06flXPOF++EtoRmafbbrp/wD36+mavKdcq97RSNVsLfTTx/OyBXvDcTGKFu/9CgP/AFt69Kyrfli6bSViODghsrjB3Bzn3FWVYcvRWFsuQXnk2JRcszYJ0oB90AHf/nXZw6F0gt4ipaXQqiNN2ZsbhfrvnoBuSBvXh6t+ltS7fj2PRlqpdRWfH3MNtQWNcF5W0oqr1kfA2Ue53z0A3PSrk5K5f+x2yo2DMx1ysOhc+QP4VGFHy9613JXJ32c/aLjDXJGABusIOMqn4m23c9fLA6zECogsLk66ej01l9sMueta6+4PHIpGBg9QRlTn1B2rZUqxpKt4l2SWzsSiyR5/7pxp+gcHH0r64d2R2qnLJJJ/4km35RhatClAaXhXLUMChURUX8KKFH1xufrW4VAMADAFfVKAUpSgFKUoBSlKAUpSgFKVpubuYI7G1kuZeiDwqOrMdlUfM/lufKgPKnNV+5uLyEOe6N3LLp9W1MoY/IZ/2jUw4Hw6/v7NruSZIbSyifuSscYJMa/AoUA42GSxOT0BPSvY276bVK2hZJBrfBIXW2SffAJOPar17YXj4fwe2srUhUldUwOrxqC7n3yxQk/zUGMkN5c4zLNbvM8D93GdDzICyhiM+IDxL65wQPauvknj3fRTx3LBtC5LMRujdc+uPX3FdHCOdWteEpY2eTdXMkhkZQcoGIRUTHV2C+XQH1NRi74U8F09qHAkUd3IS2F1aQXUnHQMCM+ZFcZ0xkmjO9LDDS4JtcSSd1rim/jW4OpDuJFXOCw/mVchh1ya1XHL8Sx2N6o0kSaWA8t9x8tj+dZ/JnLNxLw6S7E0CRKzqDM7oUAAB0uARpJPwMCMj1qHm9BsTDlcpMGB1DJBB6DqcHzHqK9GOo3Rw/b9tHFaVqWfr/p9lrs+5qLc68JMii4i/wA9FgnHUqDn816/Ktry5fveLmC2nk0gByqqQD6Z1fp1rd2/AL+Q4WxdR+KWSFR+QZm/St9l1M4Ycjz6qL67N0YlK2vEmimE8fhbOSPI56j5H9M1vBzCn2+K530BMYxup0FSB/iPX3rv7ROR57ArNKsaxzO2lY3LaSNyCSq9dyAPQ+lRKxuDHLHIpAZHVgSMgFSCCR5jIryo2yjwn5yezKqM+WucYL15e4NdXbCYR4JBAlkBEcSEjKxg4aZjgEsMKcfEAN7K5d5aitcsup5m+OZ8Fm9hgAIv8oAHrk71tLGUPGjghgyqdS7g5Gcr7VkVw25k5vlvyTCqMeUjgCuaUqx0FKUoBSlKAUpSgFKUoBSlKAUpSgFKUoBWs5i4DBewmC5TXGSDjJBBHRgRuCK2dKAp/ta5UtbLghjto1jVZ43JO7O3iXJZt84Y/IAgbVAu2C8z/k221BjbWUQYjpqdV6DO2yqfqKsD+0e5+w2wzsbjceuEfH7mvPsshY5YljtuTk7DA3PoBigLJ7AeDifiJldcrbxlwfISMQi5+hcj3FRTtABHE7/PX7TL/wCY1ZPZPxm04Vw6W6upAJLhzojXBkdIvCNI9NRfc4HvVac83jXF5NdNbvAtw2tEcHcYAyCQM5IzketAWpyfwk3XK1zCoy2uV0HqY2WQAfPTj61Rpr0r2A3CtwoICCyTSBh6asMM/MH96pbtS5dFjxGeJRiNsSxj0R87fRgy/SgLC/s0zHPEEz4cQsB7nvAf2H5VOeMcw3k97NYcOESdzGpmupct3bSDIVUGzNjB3OOuem9W9gPHI7aW/wC9bCm3736QZZvrhifpVl9izmW0uLx95Lu5lkb2AIQL8hg/nQEc432Q31yP43F5JsnUVlVyob1Ve8wvU9BtUI5u7HryzjWWMi6XOGWJG1LnodO5YZ226ft6bpQFe9iFldQ8PMd2jxlZm7pZBgiMhT06gai3WrCpSgFKUoBSlKAUpSgFKUoBSlKAUpSgFKUoBSlKAUpSgKm/tFBPsEGp8OLgFFx8XhbV8gBjf5DzqgOH8PlnkEcMbSOfuopJ8hnboMkbn1r0d2vcgz8T+ztbyRqYQ4KSagDrKnIIBwfD0xW47M+Sl4ZbaGKtcSHVLIo8/JVJ30j98mgNP2d9lcNmkc9yomvOuTusR64QdCR+I+fTFYfbbyPc3wtprVRI0QZGjyASGIIYEkDbG496tYClAUSnJF/waO3vrMtJIqj7ZbA5DAEnw6fiGDjpkdRnJqO9snM1txAWM9s3i7uRZEOzJgqQrfUtgjavS+Kqfn/sbju5TcWkiwSOf4iMvgY+bjTurHzGMH28wPPCOR0JGQRt6HYj5V6w7IrXu+EWS4wWjLn/ABsz5/I15Z4zw5reeaCT4onZD7lTjI9j1+tei+w7mxry1aB0Aa0WOMMPvqQwUn0PhoCy6UpQClKUApSlAKUpQClKUApSlAKUpQClKUApSlAKUpQClKUApSlAKUpQChpSgKx5+7Ior+c3MU5glfHeZTWrYGNQGQVbAHng4qZcpcq2/D4u6t0xnGtzuzkfeY/06Ct5SgFKUoBSlKAUpSgFKUoBSlKAUpSgFKUoD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3094" name="Picture 22" descr="Image result for gsi geophysical servi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559" y="4022654"/>
            <a:ext cx="1386038" cy="77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Image result for calgary t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559" y="2117558"/>
            <a:ext cx="1047077" cy="69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99182" y="1174282"/>
            <a:ext cx="1925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solidFill>
                  <a:schemeClr val="accent2">
                    <a:lumMod val="75000"/>
                  </a:schemeClr>
                </a:solidFill>
              </a:rPr>
              <a:t>Calgary</a:t>
            </a:r>
            <a:endParaRPr lang="en-CA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146" name="Picture 2" descr="1979 TI-99-4 with Speech Synthesizer, RF modulator, keyboard overlays (adjusted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595" y="5084327"/>
            <a:ext cx="1561699" cy="1171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national protective servic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303" y="3754487"/>
            <a:ext cx="2238375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17851" y="5986913"/>
            <a:ext cx="449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…several hundred really bad poems</a:t>
            </a:r>
            <a:endParaRPr lang="en-CA" dirty="0"/>
          </a:p>
        </p:txBody>
      </p:sp>
      <p:pic>
        <p:nvPicPr>
          <p:cNvPr id="6150" name="Picture 6" descr="Image result for &quot;algonquin college&quot; &quot;rideau campus&quot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620" y="992809"/>
            <a:ext cx="1176325" cy="88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552749" y="1992429"/>
            <a:ext cx="1953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Algonquin College</a:t>
            </a:r>
          </a:p>
          <a:p>
            <a:r>
              <a:rPr lang="en-CA" dirty="0" smtClean="0"/>
              <a:t>(Rideau Campus)</a:t>
            </a:r>
            <a:endParaRPr lang="en-CA" dirty="0"/>
          </a:p>
        </p:txBody>
      </p:sp>
      <p:pic>
        <p:nvPicPr>
          <p:cNvPr id="6152" name="Picture 8" descr="Image result for nepean high schoo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687" y="1944642"/>
            <a:ext cx="1038558" cy="68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012707" y="1174282"/>
            <a:ext cx="1444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Nepean High School</a:t>
            </a:r>
            <a:endParaRPr lang="en-CA" dirty="0"/>
          </a:p>
        </p:txBody>
      </p:sp>
      <p:pic>
        <p:nvPicPr>
          <p:cNvPr id="6154" name="Picture 10" descr="Image result for lansdowne park north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20238"/>
            <a:ext cx="3274538" cy="196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Image result for laurentian high school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358" y="1550795"/>
            <a:ext cx="1242985" cy="65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1796357" y="2169777"/>
            <a:ext cx="1444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Laurentian High School</a:t>
            </a:r>
            <a:endParaRPr lang="en-CA" dirty="0"/>
          </a:p>
        </p:txBody>
      </p:sp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68752"/>
            <a:ext cx="696122" cy="64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042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914400" y="3505200"/>
            <a:ext cx="7086600" cy="0"/>
          </a:xfrm>
          <a:prstGeom prst="line">
            <a:avLst/>
          </a:prstGeom>
          <a:noFill/>
          <a:ln w="76200">
            <a:solidFill>
              <a:srgbClr val="99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3850161" y="2959010"/>
            <a:ext cx="10182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9D00"/>
                </a:solidFill>
              </a:rPr>
              <a:t>1983</a:t>
            </a:r>
            <a:endParaRPr lang="en-US" sz="3200" dirty="0">
              <a:solidFill>
                <a:srgbClr val="009D00"/>
              </a:solidFill>
            </a:endParaRP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5268088" y="2967877"/>
            <a:ext cx="10182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9D00"/>
                </a:solidFill>
              </a:rPr>
              <a:t>1984</a:t>
            </a:r>
            <a:endParaRPr lang="en-US" sz="3200" dirty="0">
              <a:solidFill>
                <a:srgbClr val="009D00"/>
              </a:solidFill>
            </a:endParaRPr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6643482" y="2933303"/>
            <a:ext cx="10182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9D00"/>
                </a:solidFill>
              </a:rPr>
              <a:t>1985</a:t>
            </a:r>
            <a:endParaRPr lang="en-US" sz="3200" dirty="0">
              <a:solidFill>
                <a:srgbClr val="009D00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2533355" y="2963823"/>
            <a:ext cx="10182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9D00"/>
                </a:solidFill>
              </a:rPr>
              <a:t>1982</a:t>
            </a:r>
            <a:endParaRPr lang="en-US" sz="3200" dirty="0">
              <a:solidFill>
                <a:srgbClr val="009D00"/>
              </a:solidFill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914400" y="2963823"/>
            <a:ext cx="10182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9D00"/>
                </a:solidFill>
              </a:rPr>
              <a:t>1981</a:t>
            </a:r>
            <a:endParaRPr lang="en-US" sz="3200" dirty="0">
              <a:solidFill>
                <a:srgbClr val="009D00"/>
              </a:solidFill>
            </a:endParaRPr>
          </a:p>
        </p:txBody>
      </p:sp>
      <p:sp>
        <p:nvSpPr>
          <p:cNvPr id="5" name="AutoShape 4" descr="Image result for university of calg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92" y="1036504"/>
            <a:ext cx="336232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Image result for university of calgary gauntlet 1984 front p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388" y="1602039"/>
            <a:ext cx="2475865" cy="103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The Gauntl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513" y="3745914"/>
            <a:ext cx="142875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1" descr="Image result for 7-11"/>
          <p:cNvSpPr>
            <a:spLocks noChangeAspect="1" noChangeArrowheads="1"/>
          </p:cNvSpPr>
          <p:nvPr/>
        </p:nvSpPr>
        <p:spPr bwMode="auto">
          <a:xfrm>
            <a:off x="155575" y="-685800"/>
            <a:ext cx="14382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716" y="5312777"/>
            <a:ext cx="719138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14" descr="Image result for &quot;arusha centre&quot; calgar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8" name="AutoShape 17" descr="data:image/jpeg;base64,/9j/4AAQSkZJRgABAQAAAQABAAD/2wCEAAkGBxQTEhITEhMWFRMWFxoZGBUXGBggHxobGB0bGB4bGCAYHSghGh8lHRgbIjEhJyktLi4uGR8zODMsOCotLisBCgoKDg0OGxAQGzgmICUvLSsvKy4vLys4MjcyLy0vKy8yLzU1LS0tMistNS0tLS0tLy0tLS0tKy0tLS0tLS0tLf/AABEIANsA5gMBIgACEQEDEQH/xAAcAAEAAgIDAQAAAAAAAAAAAAAABgcEBQEDCAL/xABJEAACAQMCAwYDBgMDCQYHAAABAgMABBESIQUGMQcTIkFRYTJxgRRCUpGhsSNiwQhyghUzQ2OSosLR8CRTc7LD0hclNESD4eL/xAAaAQEAAwEBAQAAAAAAAAAAAAAAAQIEAwUG/8QAKxEAAgIBBAECBgEFAAAAAAAAAAECAxEEEiExQRNRFCJhcYGR8AUVI6Gx/9oADAMBAAIRAxEAPwC8aUpQClKUApSlAKUpQClK4zQHNKUoCH81dpFlYTCC4aTvCobCISADnBJ+nlmt7y/x+3vYhNayCSPOMjIII8iCAQdx+dUB/aEt3XiSOVIR4E0t5EqWBA+WR+Yqxv7P9iI+FiTOTNM7kemnEYH+5n60BZlKUoBSlKAUpSgFKUoBSlKAUpSgFKUoBSlKAUpSgFKUoBSlKAUpSgFU72vdo15YXkdvbd2FEayMWXJYsWGDvsBp8t96uKqG/tFcvESRX/eDDaIO7xvkCR9Wc/TGKAtLkLnGLiVssqFVl37yHUCyEbE466T1B9DWXzdzTb8PgM1w4HXRGMapG/Cg8/n0HnXkjgk06zR/ZndJmYKhRtJJYgBc5HU467VaXD+yTiV64l4lcGP++/eyY9AAdK/n9KArrnDmefiE7Tzt7JGPhjXPwr/U+ZqWdhvMht+IJC7kRXAMeCdhIcFDgnqSNPvqFQLi1qIp5o1JKxyOgJ6kKxAJ/KnDo5dXeQhi0Q73K/dCEeI+wJFAe1hXNR3kPmhOI2cdwuA3wyJnOiReoPz2I9mFSKgFKUoBSlKAUpSgFKUoBSlKAUpSgFKUoBSlKAUpSgFKUoBSlKAVVvbWsUz8PtZWCo7zTOxz4UhiYljjy3/SrRJqlZY24lPxfiMmfs9rBPb2o2wx0Ort79SffWPSgKKDEEEEgjfI2INesezjnSPiVsGBxPGAs0edwcfEPVWwcH5ivJ6RM3wgnAJOPIDcn5CrR7COAXMt211FMsUUJCyjqZAwzo09MbfETttjPkBEO0mxEPFL6MdO+ZgPaTx/8VTT+z7whJ5r8SqGQ2/dMD6Sscj6hDWk7abYnjNwFGWcRYA6klFH9KmP9mfrxH5W/wD61AdkOOWb5VeR5bC7Uk7eKN4z1x0OzAZG5B6eEZwuDdsl1PxSFAii0mlSJYcDUA50Bi/XVkgny8vetx/aTC/Z7L8fevj+7p3/AF01RXDrx4ZY5oziSJ1kQkZ8SEMPnuBQHtmlaXk7jq3tnb3K/wCkTxAfdceFh9GBrdUApSlAKUpQClKUApSlAKUpQClKUApSlAKUpQCuGNDVRdsPOzAnh1q3jbAndeo1dIlI+8RjPsceZwB3c09siwz93aQrOiHEkjNgNjYiLHXH4jtt086s3hPEEuIY5o/gkVWGeuGGcH33ryPFEWKoOpIUD3JwB+derOVbPuraOMdFAUf4QF/4aEs829pl7e2/FLsPPMrd6WQq7qO7bdNOCNguF29DVp9hPGLZ+HraGRO+DSFoWxkqxJ2DfEMHyzUA7UbGbiHGL5bddf2aEFt/uxKurHqdTnb51X3D7aR3/hZyvi1Zxoxvqz93HrQhvBbHMNpBwnmCKVolFnOu6gAIokBifbpgHxEejVpeCczLwriN1/kv/tVo/VDqUYGSPEQfgJI1kYIPvmtXxbhHEbwRmV5J+6QBTKwzg7+EZJPlknc+dWVb2NrYW26+ElQx06mdjsAcDc+g6Cu8KJS5lwjNZqYxXy8srW641PxLiiXWkRuGQ6otwgj6NlwQTt511cuW8sd1cwQd8SD/AKKUxkhSRvpddXxfvUg5hvbiZiIX7mM9MY1Y/mwuST7HA6b1obWw+zsZWncP5uGK9fcHJoo19Ln6nF6jdnn6JGJzysqyRpNnVoLYaR3IBJG5c9fCdhWPyZYxzTvHKAVMTgZ8mxsR7gZP0r6muDfSySSvvHbMdTHdjGhxj1JJz+dbfkCwSSGcuucuAD5gqMgqfIgnOaqqXZLbDjJ2ss9OnL7JD2WcyXFlJcWQZCoYyKjgkE7BtJBBXIAPQ+e1Wla9okIIW4jaI/iXxp+YAYfVce9U5xrl98d/DK32lNw2wyB90BRscZ+e9ffBbg3UWo3BDAYZQqAqfVsgg+xGPlmnwlysx4Zw+Kbjvi+OmejrK8SVFkjdXRt1ZSCCPYisivO/CLt7QmTh1wzMrZni16xKD8RKk4D7bEY9M1bXK/O0dwUjkHdySKDG2fBLtnCnqrY30HfrjODVbYOuW1mqu+E+iXUoKVQ7ClKrntA7UY7MtBbATXPQnPgjPo2Pib+UfUjbIFi5rmqL7NOb+IT3zGWZpodJMisF0r+HRgeE58h1ANXmp2oDmlKUApSlAKUpQClKxeKX6QRSTStpjjUsx9h+58gPU0BGe0vnAcPtiUwbiXKxKfI+bn2Xr7nAqm+A8OaO0ueKTks+llgLdTJKe7Mp/wATnH1Ndq99xviLSPlYQRkD7kQPhRfVm8/difKpL2zyrb2tpaLhS7d4yjoEiGlR8tTg/MUBBOz6w72/tlxshMjfKMZH+/or0FzDzRa8Otw1xKqsF8MfV2OOiqN+vn0qn+yfg0ky3rRNokMZhjcg4RmBctt6eCq6Tg88149s5LTiRkkdiWwUJDMxPUDB+e1Q2lyw3hZZPOW+ZT3EyWQzxG9aSS7uWBxChY+Fc/EfF8sk9cbZ3DeER28XdIMgjxEj48+bf8q77KGC1VLdWVWbfBxqc+re9ZElefZdKx8cI8rUXSm8LhEe4fKtpMYw0z4QBU1Z1FmJ8KnAwgXr/N8qzeJcUe4UJ3fdxB1fLHxtoOQNIHgyfU9PnWQ5B3BBrFkr0K9XNw2eDhKaznHJprm+Ksy6VAzgM7FQf5iSunG/XNdn2d3+FUmXoWidXCn0bONNfV25JKK0aHAYvK4VQM4/xE4Ow6Ctty1YwgvIksckp2YxnwqD0ULn26/tWzTV72kWkoqvc0Rbj/CnSBi4RMkKibMzMfIacBf1qScqcINvbqjDxsSzD3PQfQAVueJJhC6xrI6bqGIHzIJB09OtRMcfuLv/ALPbQqkz5GTIDgAEsQcAdAf6Vr/x0T3N8+EI+pfXtiuM8s55r5oWEGKEhpTsSPuf/wBftVc6zk4J3679c+tbnmLgJte7EkgaSTJKqDsB5knqSa+LTgEjQPcHwoMac9WywG3t+9YrpWWzeV149j0KIVVQ4ffn3N3yBwZ9f2lsrGoYD+bIIP8AhG/1FSaz4hGS0QbVGzExnDD4mLY3G41atDDby2IGcXkK7aYiyKqUELkdckAgsD89Rr54rbnup4tRWS1x3Uh6mNgGCt7e/XKA9a56jY6YqPv+UzNZGTte/jrH8+5a/JfN5LLbXTZc7RTH7/oj/wA/o3Rvn1nYNeeba5MkaSHwseuk9GBIyp8t1yPPpWVzV2mzyWq2iZWXdZ5wRlx0ATT8JI+I+owOu2eDeMPs06a5ybhLtG57Te045e0sX9VluFP0KRHy93+g9RU3DeHyTSLDCuqR9gPL1JY+SjzNcWVo8rpFEpZ2ICqP+tgPWr47O+Rltky2GkYDvJPl9xPMKP161c1Gx7P+UktIlXqfid8f5x/X2UdAKmwr5RQAABgDyFfVAKUpQClKUApSqv7V+0J7Q/ZbQgXBXLyYB7oHoADsXPXfoMetAWcXGcZGT0Gao3te5qe8uF4da+ONHAfTv3kvkv8AdQ+f4s/hqOjnfugzW0JFy6FXvJpGklywwxXUMJ7AYAwNqiKuQcgkH1yc+eTnrvmgLy5VmsOEwhZ7mISDxuAdTs52zoXLYA2G1Vp2k8ypf3pmi1dyqKkeoEEgZJJB6ZYn6YqLAV9KpJAAJJ2AHmT5ChKN/wAC5uvLaMQWjLGWfZgilyzkDq+R5AbLUlv+FjhzXV3LL31zL1YrpHeSHUygA4Izgk+1YPJnJtyLmCa4h7uGNtZ1kAnAyuFzn4sHceVZ3aVG8kauoLKrlnx5DGAT7eX1rPfJPbD3Zxuw8R9yCRcRkWYXAb+MG1ByAd+nQ7bZ6V83fEJZSTJIzfM/0G1brlvk2a8UyKyRwhiveOc5IxnSo69euRWDxrhqJcfZ7Z3nIKpq28Uh8kA8gSBvmu+EdsRN12eQmQ3UePCsXeA/hZSAB/iBI+lZ17OqKWY7D9fYVIbOwTh1r3KkNcSgGV/TbGBjyAJA/Oq95tnBdF/ACTv01Y/oD+dU43Hn3QjZeor8mqvbsyMWb6D0HpVp8mcufZLZ5Jh/HnA8J+4oyQD6Hck+nStfyJyYI9F3djfZooT+jsD5+YXy6msPn3m0szQQsCekjjy/kU+vqa1UrD3vpGi18enDv/hrecOYu8JghP8ADGzsPvH8I/lHn61ndmXBW7z7dL4IIQxDHbUdJDH+6oJyfXao5ynwI3lwkQJCDxSMPJBjp7k4X6+1WZzkkZs5LdXWCBUChvIYx6bn0x55qczum5ENwoioryVqIRxG7muZCUtIz1P4V3VR7nqfn8qyONX0lxG7RIVtISqnyGSdK5989F8hWfy/wV74rDEDDYwnxPtliNyT5NIfyUEZ8syLnYxR2D28ChYU0Y9yHU5ydyc7k+dWTlKLUfyyuIxkpS+yREezqbTxG2H49an6ox/dRVj3PBoXkEkkStIuwYjOMEkbdMjf8zVf9mViZL9H+7CrOx9PCUGfq36GrFk43D9la8BzFpLD3OcafnqGKvpHFblIprYv5dvfRX3M7G0Z4U0/xGaRSDuodiSGXy3JwehAqL2Nm80ixRKXkY4Cj9z6D1NZkcU99cnSpeWQ5Poo9z0VQNvkKnc0lvwaB442WS/kTdsZwfLI+6gPl1NZZJOTcejTXXsXPfkl3IXJUdnGZJGGsj+LMdhjrpjJ+FR6+dTTgvHrS4LJa3EUpj+JY3BwPp5e9eaeMcevLiKITyyNCuyA7KSNyTj4yM9TnGKkHZJYzfa/tEeVjjVlLb4ZnGFQfi33Ppj3qp0PRlKxb6/jgjMkzrGijdnIAH51WHMfbTEpKWUJlPlLJlU+YX4yPnpoC2aV5o4n2mcTmP8A9T3Q/DEiqPzILf71akc23wOr7ZcZ9e9b9icfpQHq2lQvsp5gnvLLXcAmRHKd4Vx3gABDbbZ8WCRtlTSgJTxa8EMMsxBIjRnIHU6VLYH5V5Nu7uS4klnfLu7F3YDOCd/LoB0+QFevGHrVN9t3EYoI0s4FVXm8cunbEYOwIA+8w/JT60BV3BuDzXUndQLqbBY5OAAPNiRtuanPC+yG4fBllCjzEakn82wKl/ZFyt3MPeyL/Elw758h9xPyOo+5qzcUJyUXzp2f2/D7B5vG8xZERnfzdhk6VAXZcnzqEcmWolvrVCMjvNRHtGDJv7eHFWd/aDvMR2cIPxO8hH9xdH/qGqy5P46tlc9+0feYUqAGwRnBznB9CPrQeC8OcmA+xQ7asvMdhk6F0f8AmmB+gquONO97OlhbnYHM79QoHkfl++PetdzFzpd8SuEEUfdsUMSpESxKsyscsQMfCuSMYA3qSWNmeGQrFFH31w+WuHUgaVIOAhbY4IwB8z5g1w+Gc7PUxnHSM9kUpb5GTzPcpaWndQjCQoAu/Vugz6nJJJ9SahXZkiG/VpCPDHI6kncuMD88M5rac3XsclqdDai5BAAJPgYagwGSuOhJ6GoCvUEZz5Yz+lRRuknJ9tkUZkpSfbZO+Y+PEuRH455G2Ub4z0G3U+1RW9s2guu7uDlkdO9P+yzfPY4qwuQOUvs4F1cr/GI/hx/gB8zno5/QZ8zWr5/5allmFxChk1gCRV6gjYEDzBH7e9aa6ZKG4iHp1S255Z0848/GXUlpqSPBBkOASP5R90e/WotxDhTQxQPJkNMCyp6RjADHP4jnHsKl3JnITs4mvU0RqQViPVyN/EPJfbqfTHXp7Wo2+0xSH4GiCr6ZVmJH5MNqu90ll+DsnCLx5Z3dnPF7a2t7ppZVSVnAwepQLtpHn4i2w9KjnNPHmuZDpJEKnCL/AMTY8yf+utYnBODTXUgjhTJ+8x2VB6sfL/rrVny8pQR2b2i7u+GebG+tdwfkCNh6Z9amDm1siVs2QfqSIXydzQ8WLeWTFs3QkDwE77nGdJPX5188X4pJfultbRMQWz5ZbHQt5Ko679K0XFOFS27FZUK+jfdI9j0Pyrt4LxO5jJS1d1Z8ZWMDU3p5Zp6k4xcOh6cJzVnbJjxWeLhVo9pG2u9nX+K6n4AwIz7AAkKOpyW96hL286W0GssICzGIHYEjBZ1Hpk7H54qacN5QWFWvOKknfV3Iy7sxO3ead2J/D+ZxUW5k5ofiE64j0Rx5WGIDcAkA5x5nSuw2HlXPk6rGTP4ZzT9ltBFaoFuHJMs+MnBJ0qg9QuN+mfImthw/llIYWveKFjndbcsdcrHcBz139M+pPpW65Q5QFqgubpQ1xjMUJ6IfIn+Y/wC7n1FQrm3jUtzLmXKlRgxnoh8wPl6+fXzptaWfBG5btq7MvhPDpuK3RLeCNQNRUYWJOixxjoD5AexJq8oILfhloZXAjihQkKOv6/E7GqN5R5zmsFdIoo5C7al1BiQ2ANgp8XyrL5rsuIzW5vb+VjhkCwnA0hyd9C+FPLrv6moJya/mTmO64pcDVqbJxFbpkhN/TzPTLH9BtUm4D2Q3MoDXD90DvpXBb6k+EfTNbjse+w21rLeXE0KSs7L42AKIuMAA77nJyBvtXHNva60n8DhiNlvD37L4if8AVIQfzYfSgMPmPlbhXDEHfs9xORlYQ5yc+baNIRfc9fLJqtbqTvpPBEqaiFSKIHHoAMkkk9Mnc1kcdsZopD9pJNw41urNqcaums7+IjyznGParr7L+z1bVUublQblhlVPSIHy9NXqfoPcT4JlyhaSRWVrHP8A51YkD758WBn570rs4xzBbWoX7RPHFq6a2AJ+WaUINJ2j85Lw6AFQGuJMiJD7dXb+Vc/U4FUxyXw2XiN8ZrktKEKvIzEnWc+CMe2c7dABWJ2g8ca94hM4JZVfuYVH4UJUafdmyfqKurs05YFrAoIGv4nPrIRg/RRhR8qE4JfY2+hAPPqT6msilKEFZdtHKst1FBPboZHhLBkHUo+CSo8yCoOPQmqx4L2fXk5GtO5TO5k64/lRckn54r00axbieKEFnKRjzZiq/qaE5Kd4tbJwVYo4Y/486Me+fxM2hlBTCjILagABsMgkGu9WJ3PU7nPX65r47ZOYbSdbRra4jkmhmBOg5wh+LcbdUXbPnWgj5pEhcQQySFVLn4RhFOC2Mk7EgbDO4rdo7YVpuTPN1tNljSiiTQwKGZgqhm+JgoBb+9jr9a19skFvdbWsRZozJG/Qgg6WAGSAfEu4AO5rS/5cvnBMdqEG4y/qGZMZcoC2tWXT1yp9K54twy91yu86Brd3ieRNIRYwgldvDqfOVUadOdxVdVdXZBxh2Vo010Hy8Er4BdyzG4kmbP8AFKqvkioFGB885+tbfvQoyxAHucfvVR8YsZ4YYpDdFmnIZYkZwSjrlJTuNmGnYr5gdcgby/5Qt2muwHKRW7tEZAzSEMqTSF5zIq6VHc6cL1LjDbVENSowUcdHWWicpbpSJ5Lx23T47iIfN1/51q+I8y8OkXTLLDIv4SuofsajC8o2RkuIFnZJICqs8jRhS8kUrBVAGcK6KCx8s13Rcu8M0o7P4CFk/wA/4+6ZJpCCvkR3aIPvatWfKqvVN+C60iznczdR87WESd3Cyxp+GOFgP2/WtPxvn2IRt9my8vQa1IUepOepHpWq4rBYpYSSQiPvpVt2VDJrkj1O5dRq+EgIFJxklm8iBWZdWlgYH1sjyx25WPTMRnRbxt0B3YzzMAP9W3pVVqJJYWEXlpoyacm2afl3jMau1xdzTtOxOUAzHp8gRnDD+U7CpVb8+2yDEaiPPXTCo/PAxWg4PwqJ4rJcwabjvPtErmLvEIZtMcYc5jbRGPENsyZOeh2r8sWRRwhVf83v32cP3PfMkTuNg7zQxglSfC2BkYqFc14RaVKfl/s+5eb7dzlpWJ9WVqjHIVzHFcXE8rrGxOI9W3xNqJH5CpHcdnMZMndTSka9MfhRgWEwtiGOxP8AE7w5AwFQE9QKj3EeVwkTzw3KTQoZFZ9LINUZQBVJJ1s5kAHkcE9N6u9S202lwc4aSEU0m+fqT08YSXfvUbPoy/0NaHi3LiXFwsjyMiEYcqoJyOh3PTGx6nofXEZi5Xdo4ZNajvld1GlyAkWdbMyqQCuMleuGHyrXTrPbkBxLCd8All6YzjOAcZGa6S1UZx2yjwc46Kdc98J8/UuDs74ZYG4lito3LxA67iQAnIIGlcnbPqAOhqecz8vx3FpLBjGpTv558j8wd/pXnTlrm26sWdrZ0y+NWtQwbBLb7g9WPQ1YHCe21hgXNoCPxQvg/wCy/wD7qxyxng2xzjns0PCOya8lkIkMcaA/GDkn3AxgbepqzrLlmz4PaT3Kx63ijZy7bsxUZABPTJ2wMDesrgfaVw65wqziJzsEm8BJ9AT4T9Ca3vHeHLdW0sJ3SVCpweoPof6/KoJPK13xCSWZp3bMrP3hb+bOQR7DGAPQAVO17TuLXWILdUEpGC0UfiPv4yVT5kVI+Hdi0YbM0zsmfh2Xb30/0xVj8B5bt7RdMESoPUAZJ9T6n3O9CSvuVOyzWWn4o7TTOPh7x/DnB3bZm9PT2pVsUoQV/wAJ7Lba2uO/jy2DlO8bPd5znSNI332YnNTqMKi42VVHU/1qt+0XtQ+yO1taIJJ12eRvhjJ3xgfGwGNsgDI61THGuO3F2c3M7y75CsfCPko8I/KgPQ3Gu0nh1vkG4Ejj7kPjPyOnYfUioPxbtvbcWtrjyDzP+uhP/dVQqu4UDc9AOv0Fb7hnJt7PgpAyr+KTwD/e3/IUBYfFpeLTGdJL4xaJlRe4TSrp3bTM6nOs4VdIGr4sg9No+nL1vHLFPPdNMRLFGWmIBDy9zMM6i2AIJG1ZJGtfpW8s+Rb6Zmea9ZNbBilujYUhmkGhmI04eR22HVzW9sOye2B1SI0rkklppCSc9dlIH50BCbGbhiCMAQCdYwS5dPjaEaiGlOjwybafJiSAax7dHa74jc28MkglMkcMaxOAQzxtq1adATCHzB6bVc3DuULeEfw444//AA41X9cZNQnm27vrW4ZXYC2dv4EihemMlHznDDB+YBPyFZz2LLNTdWvErhZQllFAJEkjOuckaJZHlJZVGl3zITqI2O+2SKyBy7xBjIXu7WHvGZpFjhDBi6hHLd5gNqAGcjqB6VqLzis5eFy0rqrEuFbOQVIxpyM7n9K3NpcrIiOpyrAFTvuD0OD0rRpqVcm8/gxWa7asxjwdE3JAkCLccSmkEfwgBFC46Y+I7Z29PLFcryHY+LXLcSFjliZPiOc5bSu++++az0au0PWv4GK8nD+4T9jCTknhg/0Tt/ekkP8AxCu8cqcNH/2ufmWP7vWQHoXqfg6yvx1hgycE4eHCjh+oYyXBAAztjeTJO3kPStDe33BopTFcWckDDfdWII8ipSQ5B9cVveK8UEKg6ZHZjhUjUsSf2A9zUI4xxO8uHCLw1QR5ypq2O/xNhQK5XUQjwu/2aKNRZJ5fX6N59n5fcZ7zT/8AlkB9ehJ/au7gXB+GS6nsb24ibGG0SFWxnzBTOM1W3M1hLHoaW1jgLecZOk+2NRCnzrRxSspBUlSOhGx/SsjwnyjYm3HKZcn/AMOlzm34iyt7jf16q6+e/SsDinIHEO7jjRoZIo90RPBk4wXIK4d8YBYknAxUDj5su1GO9LbY8QBP54rddm/HGjaSHvCmvxKdWMsNse+c9Kra4pZiV32Ri3JL8G4lvr+1z39mBFg6kEelCGdHc5i8IL90qknyyBjJz9tz0J0TvjJHKGTM8elyya2eYLqI7vWxQ4GoYiVcECpQnM9xH94P7OP6rg1mcKsrfijyJJZIHRdTSqcdTgDICtk4OM5+E1zjLcsorXqoWPHkrLmS/tmmTuIIhBGST3ZcGVdWQHZkVgdIxnBI1Hdqybvg8WqO3ZHjv3feKHMioreILIhwwkAx4VcgbliOlSvjvZIUybeUr/JMM/k6j9wah88d7w8TRyx6Y5xpfWqukg3Aw++DknYEb1Y0mm4nZ91LLFrSQIxUum6t8qz+BczXdmR9mneMD7mcofmjeH8sGtOoArmhJc3LXbSpwl/FoP8A30WSvzZD4gPkT8qtThXFYbmMSW8qSofvIQfofQ+x3ryXaWrysEiRpH8lRSTvtnbp86vnsc5QeySaWbaWbSCoOyqmSAT5t4uvl0360Klj0pSgK95q7NYLud5mRw7nJaNgM7Y8QYEZwOtYFn2R2oPiSR/Z5dvyQCrRpQEb4Ryfb24xFGkY/wBWoB+rHJNbuKxRei5Pqd/3rJpQHAFc0pQCq/7cIv8A5W0oOHgmikT3bV3ePfwyNtVgVruYOCxXkElvOC0TgZAODkEMCCOhBANAUBwTiSzIHU7/AHl9CKyuFzXKRxpiHwIq6ct4tIAJ1DYb+WK1fA+WUhPF5jdd2ljI0S6lBEpDMoDYPU6MDHm2emRWfwbiqTqGQ/NT1Hz+vnVVZZVlwZ5N9Hp5wso3EXEZfO3b30yRH8ssKyrLiIcspVkdeqNjOPJhgkMp9QT6V0xPXVxdsLFJ5pIniHkjsFfP8uDv8h8xOn/qtvqqNmMMzKMZcYNvrrjXXQHrEHElMzQnaQKGAP3gfNfXGN6+ieF2Z1l9HfxQymNu4ZVl2xrGQfY+nzqO8M5wBfuLuPuJem/wk+uT8OfqPetvxjiDQxl1jaUggBEGevmdjgVA+LXpvQ8c0IhuowWjG4LKPEyHVvnG49azXWbH8r59vBr09XqR+Zce/lFjTqrAqwDL6EAg1ouI8sWsikd0qHyZBgj+h/KsHkXjPfQ90x/iRbe5TyP06flXPOF++EtoRmafbbrp/wD36+mavKdcq97RSNVsLfTTx/OyBXvDcTGKFu/9CgP/AFt69Kyrfli6bSViODghsrjB3Bzn3FWVYcvRWFsuQXnk2JRcszYJ0oB90AHf/nXZw6F0gt4ipaXQqiNN2ZsbhfrvnoBuSBvXh6t+ltS7fj2PRlqpdRWfH3MNtQWNcF5W0oqr1kfA2Ue53z0A3PSrk5K5f+x2yo2DMx1ysOhc+QP4VGFHy9613JXJ32c/aLjDXJGABusIOMqn4m23c9fLA6zECogsLk66ej01l9sMueta6+4PHIpGBg9QRlTn1B2rZUqxpKt4l2SWzsSiyR5/7pxp+gcHH0r64d2R2qnLJJJ/4km35RhatClAaXhXLUMChURUX8KKFH1xufrW4VAMADAFfVKAUpSgFKUoBSlKAUpSgFKVpubuYI7G1kuZeiDwqOrMdlUfM/lufKgPKnNV+5uLyEOe6N3LLp9W1MoY/IZ/2jUw4Hw6/v7NruSZIbSyifuSscYJMa/AoUA42GSxOT0BPSvY276bVK2hZJBrfBIXW2SffAJOPar17YXj4fwe2srUhUldUwOrxqC7n3yxQk/zUGMkN5c4zLNbvM8D93GdDzICyhiM+IDxL65wQPauvknj3fRTx3LBtC5LMRujdc+uPX3FdHCOdWteEpY2eTdXMkhkZQcoGIRUTHV2C+XQH1NRi74U8F09qHAkUd3IS2F1aQXUnHQMCM+ZFcZ0xkmjO9LDDS4JtcSSd1rim/jW4OpDuJFXOCw/mVchh1ya1XHL8Sx2N6o0kSaWA8t9x8tj+dZ/JnLNxLw6S7E0CRKzqDM7oUAAB0uARpJPwMCMj1qHm9BsTDlcpMGB1DJBB6DqcHzHqK9GOo3Rw/b9tHFaVqWfr/p9lrs+5qLc68JMii4i/wA9FgnHUqDn816/Ktry5fveLmC2nk0gByqqQD6Z1fp1rd2/AL+Q4WxdR+KWSFR+QZm/St9l1M4Ycjz6qL67N0YlK2vEmimE8fhbOSPI56j5H9M1vBzCn2+K530BMYxup0FSB/iPX3rv7ROR57ArNKsaxzO2lY3LaSNyCSq9dyAPQ+lRKxuDHLHIpAZHVgSMgFSCCR5jIryo2yjwn5yezKqM+WucYL15e4NdXbCYR4JBAlkBEcSEjKxg4aZjgEsMKcfEAN7K5d5aitcsup5m+OZ8Fm9hgAIv8oAHrk71tLGUPGjghgyqdS7g5Gcr7VkVw25k5vlvyTCqMeUjgCuaUqx0FKUoBSlKAUpSgFKUoBSlKAUpSgFKUoBWs5i4DBewmC5TXGSDjJBBHRgRuCK2dKAp/ta5UtbLghjto1jVZ43JO7O3iXJZt84Y/IAgbVAu2C8z/k221BjbWUQYjpqdV6DO2yqfqKsD+0e5+w2wzsbjceuEfH7mvPsshY5YljtuTk7DA3PoBigLJ7AeDifiJldcrbxlwfISMQi5+hcj3FRTtABHE7/PX7TL/wCY1ZPZPxm04Vw6W6upAJLhzojXBkdIvCNI9NRfc4HvVac83jXF5NdNbvAtw2tEcHcYAyCQM5IzketAWpyfwk3XK1zCoy2uV0HqY2WQAfPTj61Rpr0r2A3CtwoICCyTSBh6asMM/MH96pbtS5dFjxGeJRiNsSxj0R87fRgy/SgLC/s0zHPEEz4cQsB7nvAf2H5VOeMcw3k97NYcOESdzGpmupct3bSDIVUGzNjB3OOuem9W9gPHI7aW/wC9bCm3736QZZvrhifpVl9izmW0uLx95Lu5lkb2AIQL8hg/nQEc432Q31yP43F5JsnUVlVyob1Ve8wvU9BtUI5u7HryzjWWMi6XOGWJG1LnodO5YZ226ft6bpQFe9iFldQ8PMd2jxlZm7pZBgiMhT06gai3WrCpSgFKUoBSlKAUpSgFKUoBSlKAUpSgFKUoBSlKAUpSgKm/tFBPsEGp8OLgFFx8XhbV8gBjf5DzqgOH8PlnkEcMbSOfuopJ8hnboMkbn1r0d2vcgz8T+ztbyRqYQ4KSagDrKnIIBwfD0xW47M+Sl4ZbaGKtcSHVLIo8/JVJ30j98mgNP2d9lcNmkc9yomvOuTusR64QdCR+I+fTFYfbbyPc3wtprVRI0QZGjyASGIIYEkDbG496tYClAUSnJF/waO3vrMtJIqj7ZbA5DAEnw6fiGDjpkdRnJqO9snM1txAWM9s3i7uRZEOzJgqQrfUtgjavS+Kqfn/sbju5TcWkiwSOf4iMvgY+bjTurHzGMH28wPPCOR0JGQRt6HYj5V6w7IrXu+EWS4wWjLn/ABsz5/I15Z4zw5reeaCT4onZD7lTjI9j1+tei+w7mxry1aB0Aa0WOMMPvqQwUn0PhoCy6UpQClKUApSlAKUpQClKUApSlAKUpQClKUApSlAKUpQClKUApSlAKUpQChpSgKx5+7Ior+c3MU5glfHeZTWrYGNQGQVbAHng4qZcpcq2/D4u6t0xnGtzuzkfeY/06Ct5SgFKUoBSlKAUpSgFKUoBSlKAUpSgFKUoD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274" y="3630411"/>
            <a:ext cx="1530847" cy="1457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745255" y="5380522"/>
            <a:ext cx="3850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BA (Hons 1</a:t>
            </a:r>
            <a:r>
              <a:rPr lang="en-CA" baseline="30000" dirty="0" smtClean="0"/>
              <a:t>st</a:t>
            </a:r>
            <a:r>
              <a:rPr lang="en-CA" dirty="0" smtClean="0"/>
              <a:t> Class) – The Philosophy of David Hume</a:t>
            </a:r>
            <a:endParaRPr lang="en-CA" dirty="0"/>
          </a:p>
        </p:txBody>
      </p:sp>
      <p:pic>
        <p:nvPicPr>
          <p:cNvPr id="3092" name="Picture 20" descr="Image result for logic hum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992" y="3630411"/>
            <a:ext cx="2391470" cy="158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53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417" y="4434226"/>
            <a:ext cx="19335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914400" y="3505200"/>
            <a:ext cx="7086600" cy="0"/>
          </a:xfrm>
          <a:prstGeom prst="line">
            <a:avLst/>
          </a:prstGeom>
          <a:noFill/>
          <a:ln w="76200">
            <a:solidFill>
              <a:srgbClr val="99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2724005" y="2959010"/>
            <a:ext cx="10182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9D00"/>
                </a:solidFill>
              </a:rPr>
              <a:t>1987</a:t>
            </a:r>
            <a:endParaRPr lang="en-US" sz="3200" dirty="0">
              <a:solidFill>
                <a:srgbClr val="009D00"/>
              </a:solidFill>
            </a:endParaRP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4758974" y="2933302"/>
            <a:ext cx="10182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9D00"/>
                </a:solidFill>
              </a:rPr>
              <a:t>1988</a:t>
            </a:r>
            <a:endParaRPr lang="en-US" sz="3200" dirty="0">
              <a:solidFill>
                <a:srgbClr val="009D00"/>
              </a:solidFill>
            </a:endParaRPr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6643482" y="2933303"/>
            <a:ext cx="10182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9D00"/>
                </a:solidFill>
              </a:rPr>
              <a:t>1989</a:t>
            </a:r>
            <a:endParaRPr lang="en-US" sz="3200" dirty="0">
              <a:solidFill>
                <a:srgbClr val="009D00"/>
              </a:solidFill>
            </a:endParaRPr>
          </a:p>
        </p:txBody>
      </p:sp>
      <p:pic>
        <p:nvPicPr>
          <p:cNvPr id="3074" name="Picture 2" descr="Image result for university of alberta graduate students associ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602" y="1108368"/>
            <a:ext cx="1701847" cy="169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914400" y="2933303"/>
            <a:ext cx="10182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9D00"/>
                </a:solidFill>
              </a:rPr>
              <a:t>1986</a:t>
            </a:r>
            <a:endParaRPr lang="en-US" sz="3200" dirty="0">
              <a:solidFill>
                <a:srgbClr val="009D00"/>
              </a:solidFill>
            </a:endParaRP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4026910" y="3738666"/>
            <a:ext cx="32310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00CB"/>
                </a:solidFill>
              </a:rPr>
              <a:t>Athabasca University</a:t>
            </a:r>
            <a:endParaRPr lang="en-US" sz="2800" dirty="0">
              <a:solidFill>
                <a:srgbClr val="0000CB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7363326" y="4000276"/>
            <a:ext cx="63767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599762" y="4234796"/>
            <a:ext cx="3844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Practical Graphic Design</a:t>
            </a:r>
          </a:p>
          <a:p>
            <a:r>
              <a:rPr lang="en-CA" dirty="0"/>
              <a:t> </a:t>
            </a:r>
            <a:r>
              <a:rPr lang="en-CA" dirty="0" smtClean="0"/>
              <a:t>    Public Advocacy for Social Change</a:t>
            </a:r>
          </a:p>
          <a:p>
            <a:r>
              <a:rPr lang="en-CA" dirty="0" smtClean="0"/>
              <a:t>            Fundraising</a:t>
            </a:r>
            <a:endParaRPr lang="en-CA" dirty="0"/>
          </a:p>
        </p:txBody>
      </p:sp>
      <p:pic>
        <p:nvPicPr>
          <p:cNvPr id="4098" name="Picture 2" descr="Image result for university of calgary bound  thes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02699"/>
            <a:ext cx="2318718" cy="154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2290813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MA</a:t>
            </a:r>
          </a:p>
          <a:p>
            <a:r>
              <a:rPr lang="en-CA" dirty="0" smtClean="0"/>
              <a:t>Models and Modality</a:t>
            </a:r>
            <a:endParaRPr lang="en-CA" dirty="0"/>
          </a:p>
        </p:txBody>
      </p:sp>
      <p:sp>
        <p:nvSpPr>
          <p:cNvPr id="5" name="AutoShape 4" descr="Image result for &quot;development education&quot; coordinating council of alberta decca"/>
          <p:cNvSpPr>
            <a:spLocks noChangeAspect="1" noChangeArrowheads="1"/>
          </p:cNvSpPr>
          <p:nvPr/>
        </p:nvSpPr>
        <p:spPr bwMode="auto">
          <a:xfrm>
            <a:off x="155575" y="-868363"/>
            <a:ext cx="241935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1423513" y="5544152"/>
            <a:ext cx="1424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>
                <a:solidFill>
                  <a:srgbClr val="FFC000"/>
                </a:solidFill>
              </a:rPr>
              <a:t>DECCA</a:t>
            </a:r>
            <a:endParaRPr lang="en-CA" b="1" dirty="0">
              <a:solidFill>
                <a:srgbClr val="FFC000"/>
              </a:solidFill>
            </a:endParaRPr>
          </a:p>
        </p:txBody>
      </p:sp>
      <p:pic>
        <p:nvPicPr>
          <p:cNvPr id="4103" name="Picture 7" descr="Image result for critical thinking tex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456" y="4696461"/>
            <a:ext cx="1035740" cy="129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337" y="1953712"/>
            <a:ext cx="1195119" cy="892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439" y="5210792"/>
            <a:ext cx="1731295" cy="1128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813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914400" y="3505200"/>
            <a:ext cx="7086600" cy="0"/>
          </a:xfrm>
          <a:prstGeom prst="line">
            <a:avLst/>
          </a:prstGeom>
          <a:noFill/>
          <a:ln w="76200">
            <a:solidFill>
              <a:srgbClr val="99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2926711" y="2979019"/>
            <a:ext cx="10182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9D00"/>
                </a:solidFill>
              </a:rPr>
              <a:t>1991</a:t>
            </a:r>
            <a:endParaRPr lang="en-US" sz="3200" dirty="0">
              <a:solidFill>
                <a:srgbClr val="009D00"/>
              </a:solidFill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2329399" y="3651351"/>
            <a:ext cx="32310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00CB"/>
                </a:solidFill>
              </a:rPr>
              <a:t>Athabasca University</a:t>
            </a:r>
            <a:endParaRPr lang="en-US" sz="2800" dirty="0">
              <a:solidFill>
                <a:srgbClr val="0000CB"/>
              </a:solidFill>
            </a:endParaRP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4734025" y="2971800"/>
            <a:ext cx="10182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9D00"/>
                </a:solidFill>
              </a:rPr>
              <a:t>1992</a:t>
            </a:r>
            <a:endParaRPr lang="en-US" sz="3200" dirty="0">
              <a:solidFill>
                <a:srgbClr val="009D00"/>
              </a:solidFill>
            </a:endParaRP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545412" y="772833"/>
            <a:ext cx="47448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B8787A"/>
                </a:solidFill>
              </a:rPr>
              <a:t>Graduate Students’ Association</a:t>
            </a:r>
          </a:p>
          <a:p>
            <a:r>
              <a:rPr lang="en-US" sz="2800" dirty="0" smtClean="0">
                <a:solidFill>
                  <a:srgbClr val="B8787A"/>
                </a:solidFill>
              </a:rPr>
              <a:t>Of the Alberta</a:t>
            </a:r>
            <a:endParaRPr lang="en-US" sz="2800" dirty="0">
              <a:solidFill>
                <a:srgbClr val="B8787A"/>
              </a:solidFill>
            </a:endParaRPr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6477000" y="2971800"/>
            <a:ext cx="10182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9D00"/>
                </a:solidFill>
              </a:rPr>
              <a:t>1993</a:t>
            </a:r>
            <a:endParaRPr lang="en-US" sz="3200" dirty="0">
              <a:solidFill>
                <a:srgbClr val="009D00"/>
              </a:solidFill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914399" y="2982187"/>
            <a:ext cx="10182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9D00"/>
                </a:solidFill>
              </a:rPr>
              <a:t>1990</a:t>
            </a:r>
            <a:endParaRPr lang="en-US" sz="3200" dirty="0">
              <a:solidFill>
                <a:srgbClr val="009D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573" y="4750160"/>
            <a:ext cx="2045759" cy="1070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Image result for university of alberta &quot;graduate students association&quot; gs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22" y="1726940"/>
            <a:ext cx="1109662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5560476" y="3912961"/>
            <a:ext cx="244052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7174" idx="1"/>
          </p:cNvCxnSpPr>
          <p:nvPr/>
        </p:nvCxnSpPr>
        <p:spPr>
          <a:xfrm flipH="1">
            <a:off x="818147" y="3912961"/>
            <a:ext cx="151125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45375"/>
            <a:ext cx="1251284" cy="182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http://www.sfu.ca/cognitive-science-old/vancouver-studies/thumb03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138" y="1385136"/>
            <a:ext cx="1031512" cy="151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Image result for grande prairie regional colle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597" y="4230142"/>
            <a:ext cx="2174261" cy="1448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086" y="1322863"/>
            <a:ext cx="1827246" cy="1162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359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342" y="4237831"/>
            <a:ext cx="2312988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914400" y="3505200"/>
            <a:ext cx="7086600" cy="0"/>
          </a:xfrm>
          <a:prstGeom prst="line">
            <a:avLst/>
          </a:prstGeom>
          <a:noFill/>
          <a:ln w="76200">
            <a:solidFill>
              <a:srgbClr val="99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1143000" y="2971800"/>
            <a:ext cx="10890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9D00"/>
                </a:solidFill>
              </a:rPr>
              <a:t>1994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869950" y="3649663"/>
            <a:ext cx="26749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CB"/>
                </a:solidFill>
              </a:rPr>
              <a:t>Athabaska BBS</a:t>
            </a:r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91000"/>
            <a:ext cx="1739900" cy="146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869950" y="5559425"/>
            <a:ext cx="140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478599"/>
                </a:solidFill>
              </a:rPr>
              <a:t>Maximus</a:t>
            </a:r>
            <a:endParaRPr lang="en-US"/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3810000" y="2971800"/>
            <a:ext cx="10890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9D00"/>
                </a:solidFill>
              </a:rPr>
              <a:t>1995</a:t>
            </a: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2524918" y="4261736"/>
            <a:ext cx="21963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Painted Porch</a:t>
            </a:r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2727325" y="4685364"/>
            <a:ext cx="2012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B8D15D"/>
                </a:solidFill>
              </a:rPr>
              <a:t>MAUD</a:t>
            </a:r>
            <a:r>
              <a:rPr lang="en-US" sz="3200" dirty="0">
                <a:solidFill>
                  <a:srgbClr val="B8D15D"/>
                </a:solidFill>
              </a:rPr>
              <a:t>	</a:t>
            </a:r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6477000" y="2971800"/>
            <a:ext cx="10890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9D00"/>
                </a:solidFill>
              </a:rPr>
              <a:t>1996</a:t>
            </a:r>
          </a:p>
        </p:txBody>
      </p:sp>
      <p:pic>
        <p:nvPicPr>
          <p:cNvPr id="7186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255786"/>
            <a:ext cx="7620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6019800" y="1143000"/>
            <a:ext cx="21336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>
                <a:solidFill>
                  <a:srgbClr val="B8787A"/>
                </a:solidFill>
              </a:rPr>
              <a:t>Stephen</a:t>
            </a:r>
            <a:r>
              <a:rPr lang="ja-JP" altLang="en-US" sz="2800">
                <a:solidFill>
                  <a:srgbClr val="B8787A"/>
                </a:solidFill>
              </a:rPr>
              <a:t>’</a:t>
            </a:r>
            <a:r>
              <a:rPr lang="en-US" sz="2800">
                <a:solidFill>
                  <a:srgbClr val="B8787A"/>
                </a:solidFill>
              </a:rPr>
              <a:t>s Guide to the Logical Fallacies</a:t>
            </a:r>
            <a:endParaRPr lang="en-US" sz="2800"/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1403350" y="2420005"/>
            <a:ext cx="32310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00CB"/>
                </a:solidFill>
              </a:rPr>
              <a:t>Athabasca University</a:t>
            </a:r>
            <a:endParaRPr lang="en-US" sz="2800" dirty="0">
              <a:solidFill>
                <a:srgbClr val="0000CB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798898" y="2681615"/>
            <a:ext cx="51976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589756" y="1669748"/>
            <a:ext cx="1963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990060"/>
                </a:solidFill>
              </a:rPr>
              <a:t>Muddog</a:t>
            </a:r>
            <a:r>
              <a:rPr lang="en-US" dirty="0">
                <a:solidFill>
                  <a:srgbClr val="990060"/>
                </a:solidFill>
              </a:rPr>
              <a:t> Mud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677224"/>
            <a:ext cx="1854742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0" y="154004"/>
            <a:ext cx="2080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solidFill>
                  <a:schemeClr val="accent3">
                    <a:lumMod val="50000"/>
                  </a:schemeClr>
                </a:solidFill>
              </a:rPr>
              <a:t>Brandon</a:t>
            </a:r>
            <a:endParaRPr lang="en-CA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78886" y="2144786"/>
            <a:ext cx="1545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Election 1995</a:t>
            </a:r>
            <a:endParaRPr lang="en-CA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498" y="4168319"/>
            <a:ext cx="3268028" cy="1619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691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Line 3"/>
          <p:cNvSpPr>
            <a:spLocks noChangeShapeType="1"/>
          </p:cNvSpPr>
          <p:nvPr/>
        </p:nvSpPr>
        <p:spPr bwMode="auto">
          <a:xfrm>
            <a:off x="914400" y="3505200"/>
            <a:ext cx="7086600" cy="0"/>
          </a:xfrm>
          <a:prstGeom prst="line">
            <a:avLst/>
          </a:prstGeom>
          <a:noFill/>
          <a:ln w="76200">
            <a:solidFill>
              <a:srgbClr val="99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838200" y="2895600"/>
            <a:ext cx="10890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9D00"/>
                </a:solidFill>
              </a:rPr>
              <a:t>1997</a:t>
            </a:r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3733800" y="2895600"/>
            <a:ext cx="10890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9D00"/>
                </a:solidFill>
              </a:rPr>
              <a:t>1998</a:t>
            </a:r>
          </a:p>
        </p:txBody>
      </p:sp>
      <p:pic>
        <p:nvPicPr>
          <p:cNvPr id="8209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447800"/>
            <a:ext cx="19812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3352800" y="914400"/>
            <a:ext cx="3640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6EA272"/>
                </a:solidFill>
              </a:rPr>
              <a:t>Future of Online Learning</a:t>
            </a:r>
          </a:p>
        </p:txBody>
      </p:sp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3886200" y="3886200"/>
            <a:ext cx="4132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990060"/>
                </a:solidFill>
              </a:rPr>
              <a:t>Online Learning Environment</a:t>
            </a:r>
          </a:p>
        </p:txBody>
      </p:sp>
      <p:sp>
        <p:nvSpPr>
          <p:cNvPr id="8212" name="Rectangle 20"/>
          <p:cNvSpPr>
            <a:spLocks noChangeArrowheads="1"/>
          </p:cNvSpPr>
          <p:nvPr/>
        </p:nvSpPr>
        <p:spPr bwMode="auto">
          <a:xfrm>
            <a:off x="6553200" y="4401954"/>
            <a:ext cx="16240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6000" dirty="0" err="1">
                <a:solidFill>
                  <a:srgbClr val="B6D7D1"/>
                </a:solidFill>
              </a:rPr>
              <a:t>OLe</a:t>
            </a:r>
            <a:endParaRPr lang="en-US" sz="3600" dirty="0">
              <a:solidFill>
                <a:srgbClr val="B6D7D1"/>
              </a:solidFill>
            </a:endParaRPr>
          </a:p>
        </p:txBody>
      </p:sp>
      <p:pic>
        <p:nvPicPr>
          <p:cNvPr id="8214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245" y="4281487"/>
            <a:ext cx="1397000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215" name="Rectangle 23"/>
          <p:cNvSpPr>
            <a:spLocks noChangeArrowheads="1"/>
          </p:cNvSpPr>
          <p:nvPr/>
        </p:nvSpPr>
        <p:spPr bwMode="auto">
          <a:xfrm>
            <a:off x="6553200" y="2895600"/>
            <a:ext cx="10890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9D00"/>
                </a:solidFill>
              </a:rPr>
              <a:t>1999</a:t>
            </a:r>
          </a:p>
        </p:txBody>
      </p:sp>
      <p:sp>
        <p:nvSpPr>
          <p:cNvPr id="8216" name="Rectangle 24"/>
          <p:cNvSpPr>
            <a:spLocks noChangeArrowheads="1"/>
          </p:cNvSpPr>
          <p:nvPr/>
        </p:nvSpPr>
        <p:spPr bwMode="auto">
          <a:xfrm>
            <a:off x="838200" y="1143000"/>
            <a:ext cx="17510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6000">
                <a:solidFill>
                  <a:srgbClr val="DFD900"/>
                </a:solidFill>
              </a:rPr>
              <a:t>CAE</a:t>
            </a:r>
            <a:endParaRPr lang="en-US" sz="6000"/>
          </a:p>
        </p:txBody>
      </p:sp>
      <p:pic>
        <p:nvPicPr>
          <p:cNvPr id="8217" name="Picture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657600"/>
            <a:ext cx="1289050" cy="291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218" name="Rectangle 26"/>
          <p:cNvSpPr>
            <a:spLocks noChangeArrowheads="1"/>
          </p:cNvSpPr>
          <p:nvPr/>
        </p:nvSpPr>
        <p:spPr bwMode="auto">
          <a:xfrm>
            <a:off x="762000" y="5257800"/>
            <a:ext cx="1598613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2800">
                <a:solidFill>
                  <a:srgbClr val="DB534D"/>
                </a:solidFill>
              </a:rPr>
              <a:t>The Brandon Pages</a:t>
            </a:r>
            <a:endParaRPr lang="en-US"/>
          </a:p>
        </p:txBody>
      </p:sp>
      <p:sp>
        <p:nvSpPr>
          <p:cNvPr id="8219" name="Rectangle 27"/>
          <p:cNvSpPr>
            <a:spLocks noChangeArrowheads="1"/>
          </p:cNvSpPr>
          <p:nvPr/>
        </p:nvSpPr>
        <p:spPr bwMode="auto">
          <a:xfrm>
            <a:off x="6553200" y="1524000"/>
            <a:ext cx="196373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CF0019"/>
                </a:solidFill>
              </a:rPr>
              <a:t>Learning</a:t>
            </a:r>
          </a:p>
          <a:p>
            <a:r>
              <a:rPr lang="en-US" sz="3600">
                <a:solidFill>
                  <a:srgbClr val="CF0019"/>
                </a:solidFill>
              </a:rPr>
              <a:t>Objects</a:t>
            </a:r>
          </a:p>
        </p:txBody>
      </p:sp>
      <p:sp>
        <p:nvSpPr>
          <p:cNvPr id="8220" name="Rectangle 28"/>
          <p:cNvSpPr>
            <a:spLocks noChangeArrowheads="1"/>
          </p:cNvSpPr>
          <p:nvPr/>
        </p:nvSpPr>
        <p:spPr bwMode="auto">
          <a:xfrm>
            <a:off x="5029200" y="2590800"/>
            <a:ext cx="1358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B8787A"/>
                </a:solidFill>
                <a:latin typeface="Century" charset="0"/>
              </a:rPr>
              <a:t>modules</a:t>
            </a:r>
            <a:endParaRPr lang="en-US">
              <a:latin typeface="Century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859" y="4705349"/>
            <a:ext cx="953341" cy="1452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23" y="3657600"/>
            <a:ext cx="999919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60527" y="6261656"/>
            <a:ext cx="3289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Married, March 17-18, to Andrea</a:t>
            </a:r>
            <a:endParaRPr lang="en-CA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069" y="5245638"/>
            <a:ext cx="314668" cy="32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416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2"/>
          <p:cNvSpPr>
            <a:spLocks noChangeShapeType="1"/>
          </p:cNvSpPr>
          <p:nvPr/>
        </p:nvSpPr>
        <p:spPr bwMode="auto">
          <a:xfrm>
            <a:off x="914400" y="3505200"/>
            <a:ext cx="7086600" cy="0"/>
          </a:xfrm>
          <a:prstGeom prst="line">
            <a:avLst/>
          </a:prstGeom>
          <a:noFill/>
          <a:ln w="76200">
            <a:solidFill>
              <a:srgbClr val="99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914400" y="2743200"/>
            <a:ext cx="10890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9D00"/>
                </a:solidFill>
              </a:rPr>
              <a:t>2000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810000" y="2743200"/>
            <a:ext cx="10890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9D00"/>
                </a:solidFill>
              </a:rPr>
              <a:t>2001</a:t>
            </a: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838200" y="5410200"/>
            <a:ext cx="1809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B8787A"/>
                </a:solidFill>
              </a:rPr>
              <a:t>MuniMall</a:t>
            </a:r>
            <a:endParaRPr lang="en-US"/>
          </a:p>
        </p:txBody>
      </p:sp>
      <p:pic>
        <p:nvPicPr>
          <p:cNvPr id="11279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7600"/>
            <a:ext cx="21336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2324100" y="1182688"/>
            <a:ext cx="26574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Knowledge</a:t>
            </a:r>
          </a:p>
          <a:p>
            <a:r>
              <a:rPr lang="en-US">
                <a:solidFill>
                  <a:schemeClr val="accent2"/>
                </a:solidFill>
              </a:rPr>
              <a:t>     Learning</a:t>
            </a:r>
          </a:p>
          <a:p>
            <a:r>
              <a:rPr lang="en-US">
                <a:solidFill>
                  <a:schemeClr val="accent2"/>
                </a:solidFill>
              </a:rPr>
              <a:t>           Community</a:t>
            </a:r>
            <a:endParaRPr lang="en-US"/>
          </a:p>
        </p:txBody>
      </p:sp>
      <p:sp>
        <p:nvSpPr>
          <p:cNvPr id="11282" name="Rectangle 18"/>
          <p:cNvSpPr>
            <a:spLocks noChangeArrowheads="1"/>
          </p:cNvSpPr>
          <p:nvPr/>
        </p:nvSpPr>
        <p:spPr bwMode="auto">
          <a:xfrm>
            <a:off x="6629400" y="2743200"/>
            <a:ext cx="10890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9D00"/>
                </a:solidFill>
              </a:rPr>
              <a:t>2002</a:t>
            </a:r>
          </a:p>
        </p:txBody>
      </p:sp>
      <p:sp>
        <p:nvSpPr>
          <p:cNvPr id="11283" name="Rectangle 19"/>
          <p:cNvSpPr>
            <a:spLocks noChangeArrowheads="1"/>
          </p:cNvSpPr>
          <p:nvPr/>
        </p:nvSpPr>
        <p:spPr bwMode="auto">
          <a:xfrm>
            <a:off x="4162425" y="3759200"/>
            <a:ext cx="1743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990060"/>
                </a:solidFill>
              </a:rPr>
              <a:t>PEGGAsus</a:t>
            </a:r>
          </a:p>
        </p:txBody>
      </p:sp>
      <p:pic>
        <p:nvPicPr>
          <p:cNvPr id="11284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419600"/>
            <a:ext cx="2514600" cy="218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1285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2540000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1287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609600"/>
            <a:ext cx="3352800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288" name="Rectangle 24"/>
          <p:cNvSpPr>
            <a:spLocks noChangeArrowheads="1"/>
          </p:cNvSpPr>
          <p:nvPr/>
        </p:nvSpPr>
        <p:spPr bwMode="auto">
          <a:xfrm>
            <a:off x="6477000" y="5105400"/>
            <a:ext cx="24384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3200">
                <a:solidFill>
                  <a:srgbClr val="990060"/>
                </a:solidFill>
              </a:rPr>
              <a:t>The Learning Marketplace</a:t>
            </a:r>
          </a:p>
        </p:txBody>
      </p:sp>
      <p:pic>
        <p:nvPicPr>
          <p:cNvPr id="11289" name="Picture 2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85800"/>
            <a:ext cx="14224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290" name="Rectangle 26"/>
          <p:cNvSpPr>
            <a:spLocks noChangeArrowheads="1"/>
          </p:cNvSpPr>
          <p:nvPr/>
        </p:nvSpPr>
        <p:spPr bwMode="auto">
          <a:xfrm>
            <a:off x="6172200" y="4038600"/>
            <a:ext cx="23955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900" b="1" i="1">
                <a:solidFill>
                  <a:srgbClr val="009100"/>
                </a:solidFill>
                <a:latin typeface="Times New Roman" charset="0"/>
              </a:rPr>
              <a:t>OLDaily</a:t>
            </a:r>
          </a:p>
        </p:txBody>
      </p:sp>
    </p:spTree>
    <p:extLst>
      <p:ext uri="{BB962C8B-B14F-4D97-AF65-F5344CB8AC3E}">
        <p14:creationId xmlns:p14="http://schemas.microsoft.com/office/powerpoint/2010/main" val="213482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2397</TotalTime>
  <Words>225</Words>
  <Application>Microsoft Office PowerPoint</Application>
  <PresentationFormat>On-screen Show (4:3)</PresentationFormat>
  <Paragraphs>129</Paragraphs>
  <Slides>15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A Timeline</vt:lpstr>
      <vt:lpstr>A Timeline…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National Research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open educational resources in personal learning environments</dc:title>
  <dc:creator>Stephen  Downes</dc:creator>
  <cp:lastModifiedBy>Downes, Stephen</cp:lastModifiedBy>
  <cp:revision>50</cp:revision>
  <dcterms:created xsi:type="dcterms:W3CDTF">2011-04-29T09:48:28Z</dcterms:created>
  <dcterms:modified xsi:type="dcterms:W3CDTF">2016-09-27T14:25:33Z</dcterms:modified>
</cp:coreProperties>
</file>