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50" r:id="rId3"/>
    <p:sldId id="368" r:id="rId4"/>
    <p:sldId id="367" r:id="rId5"/>
    <p:sldId id="366" r:id="rId6"/>
    <p:sldId id="365" r:id="rId7"/>
    <p:sldId id="364" r:id="rId8"/>
    <p:sldId id="351" r:id="rId9"/>
    <p:sldId id="352" r:id="rId10"/>
    <p:sldId id="353" r:id="rId11"/>
    <p:sldId id="354" r:id="rId12"/>
    <p:sldId id="355" r:id="rId13"/>
    <p:sldId id="369" r:id="rId14"/>
    <p:sldId id="371" r:id="rId15"/>
    <p:sldId id="370" r:id="rId16"/>
    <p:sldId id="29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C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34580" autoAdjust="0"/>
    <p:restoredTop sz="86414" autoAdjust="0"/>
  </p:normalViewPr>
  <p:slideViewPr>
    <p:cSldViewPr snapToGrid="0" snapToObjects="1">
      <p:cViewPr>
        <p:scale>
          <a:sx n="60" d="100"/>
          <a:sy n="60" d="100"/>
        </p:scale>
        <p:origin x="-894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0277A-49B0-E34B-8A20-9FDCFE7A7CA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13598-85B5-8843-8D76-0BF190BDD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14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BCC79-7EC3-3E46-910B-D4FAA0FC5C1D}" type="slidenum">
              <a:rPr lang="en-US"/>
              <a:pPr/>
              <a:t>11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BCC79-7EC3-3E46-910B-D4FAA0FC5C1D}" type="slidenum">
              <a:rPr lang="en-US"/>
              <a:pPr/>
              <a:t>12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BCC79-7EC3-3E46-910B-D4FAA0FC5C1D}" type="slidenum">
              <a:rPr lang="en-US"/>
              <a:pPr/>
              <a:t>13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BCC79-7EC3-3E46-910B-D4FAA0FC5C1D}" type="slidenum">
              <a:rPr lang="en-US"/>
              <a:pPr/>
              <a:t>15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AD237A-1928-984F-871F-9E943A28F335}" type="slidenum">
              <a:rPr lang="en-US">
                <a:latin typeface="Calibri" charset="0"/>
              </a:rPr>
              <a:pPr eaLnBrk="1" hangingPunct="1"/>
              <a:t>16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729D-9DD6-A34F-97AC-41FAEFCCE015}" type="slidenum">
              <a:rPr lang="en-US"/>
              <a:pPr/>
              <a:t>7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98350-3FC2-6949-B9E0-4B4971E1A827}" type="slidenum">
              <a:rPr lang="en-US"/>
              <a:pPr/>
              <a:t>8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8225E-F303-A941-A5AE-3A225F3EE4C4}" type="slidenum">
              <a:rPr lang="en-US"/>
              <a:pPr/>
              <a:t>9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6DAA9-274A-1843-BBFF-E9463502A396}" type="slidenum">
              <a:rPr lang="en-US"/>
              <a:pPr/>
              <a:t>10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1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0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5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7A31C-AD97-D04D-83D6-80F7D4E862CE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E7AE-C536-144B-B279-FAC78AD5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X0iI0pgTUx0" TargetMode="Externa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7461" y="4913316"/>
            <a:ext cx="3216616" cy="1365573"/>
          </a:xfrm>
        </p:spPr>
        <p:txBody>
          <a:bodyPr>
            <a:normAutofit/>
          </a:bodyPr>
          <a:lstStyle/>
          <a:p>
            <a:pPr algn="r"/>
            <a:r>
              <a:rPr lang="en-US" sz="2600" dirty="0" smtClean="0">
                <a:solidFill>
                  <a:schemeClr val="tx1"/>
                </a:solidFill>
              </a:rPr>
              <a:t>Stephen Downes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</a:rPr>
              <a:t>September 27, 2016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CA" dirty="0" smtClean="0">
                <a:solidFill>
                  <a:srgbClr val="2AC038"/>
                </a:solidFill>
              </a:rPr>
              <a:t>A Timeline</a:t>
            </a:r>
            <a:endParaRPr lang="en-CA" dirty="0">
              <a:solidFill>
                <a:srgbClr val="2AC038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4" y="3600450"/>
            <a:ext cx="43300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9" y="3600450"/>
            <a:ext cx="8285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17" y="3600450"/>
            <a:ext cx="59105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70" y="3600450"/>
            <a:ext cx="54206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82" y="3600450"/>
            <a:ext cx="740514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61" y="3601103"/>
            <a:ext cx="636690" cy="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91" y="3601103"/>
            <a:ext cx="1369231" cy="7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96" y="3601103"/>
            <a:ext cx="92756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34" y="3600450"/>
            <a:ext cx="650548" cy="77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51" y="3601102"/>
            <a:ext cx="886440" cy="77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0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38200" y="28194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2003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657600" y="28194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2004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295400" y="3657600"/>
            <a:ext cx="2301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990060"/>
                </a:solidFill>
              </a:rPr>
              <a:t>Edu-RSS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1314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6324600" y="28194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2005</a:t>
            </a: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5562600" y="4343400"/>
            <a:ext cx="30051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B8D15D"/>
                </a:solidFill>
              </a:rPr>
              <a:t>Ed Radio</a:t>
            </a: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460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5562600" y="5715000"/>
            <a:ext cx="2195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100"/>
                </a:solidFill>
              </a:rPr>
              <a:t>Podcasting</a:t>
            </a:r>
          </a:p>
        </p:txBody>
      </p:sp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33528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7432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91200"/>
            <a:ext cx="1143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573088" y="611505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9100"/>
                </a:solidFill>
              </a:rPr>
              <a:t>DDRM</a:t>
            </a:r>
          </a:p>
        </p:txBody>
      </p:sp>
    </p:spTree>
    <p:extLst>
      <p:ext uri="{BB962C8B-B14F-4D97-AF65-F5344CB8AC3E}">
        <p14:creationId xmlns:p14="http://schemas.microsoft.com/office/powerpoint/2010/main" val="32118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362200" y="29718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2006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18415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838200" y="3733800"/>
            <a:ext cx="1776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60"/>
                </a:solidFill>
              </a:rPr>
              <a:t>Educational</a:t>
            </a:r>
          </a:p>
          <a:p>
            <a:r>
              <a:rPr lang="en-US">
                <a:solidFill>
                  <a:srgbClr val="990060"/>
                </a:solidFill>
              </a:rPr>
              <a:t>Blogging</a:t>
            </a:r>
            <a:endParaRPr lang="en-US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3000"/>
            <a:ext cx="180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21336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668713" y="2146300"/>
            <a:ext cx="140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F0019"/>
                </a:solidFill>
              </a:rPr>
              <a:t>mIDm</a:t>
            </a: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124200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4343400" y="5715000"/>
            <a:ext cx="1990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CF0019"/>
                </a:solidFill>
              </a:rPr>
              <a:t>RSS Writr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5867400" y="457200"/>
            <a:ext cx="18780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100"/>
                </a:solidFill>
              </a:rPr>
              <a:t>Learning</a:t>
            </a:r>
          </a:p>
          <a:p>
            <a:r>
              <a:rPr lang="en-US" sz="3200">
                <a:solidFill>
                  <a:srgbClr val="009100"/>
                </a:solidFill>
              </a:rPr>
              <a:t>Networks</a:t>
            </a:r>
            <a:endParaRPr lang="en-US"/>
          </a:p>
        </p:txBody>
      </p:sp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0"/>
            <a:ext cx="12954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28913"/>
            <a:ext cx="33020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477000" y="29718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2007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2743200" y="0"/>
            <a:ext cx="27273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B60000"/>
                </a:solidFill>
                <a:latin typeface="Snell Roundhand" charset="0"/>
              </a:rPr>
              <a:t>E-Learning 2.0</a:t>
            </a:r>
          </a:p>
        </p:txBody>
      </p:sp>
    </p:spTree>
    <p:extLst>
      <p:ext uri="{BB962C8B-B14F-4D97-AF65-F5344CB8AC3E}">
        <p14:creationId xmlns:p14="http://schemas.microsoft.com/office/powerpoint/2010/main" val="6504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05-04 at 2.03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07" y="327754"/>
            <a:ext cx="4922600" cy="2777958"/>
          </a:xfrm>
          <a:prstGeom prst="rect">
            <a:avLst/>
          </a:prstGeom>
        </p:spPr>
      </p:pic>
      <p:pic>
        <p:nvPicPr>
          <p:cNvPr id="7" name="Picture 6" descr="Screen shot 2011-05-04 at 2.00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3" y="3726648"/>
            <a:ext cx="3052564" cy="2101251"/>
          </a:xfrm>
          <a:prstGeom prst="rect">
            <a:avLst/>
          </a:prstGeom>
        </p:spPr>
      </p:pic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2836" y="2928471"/>
            <a:ext cx="10166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2008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736468" y="503077"/>
            <a:ext cx="1589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990060"/>
                </a:solidFill>
              </a:rPr>
              <a:t>Synergic3</a:t>
            </a:r>
            <a:endParaRPr lang="en-US" sz="2800" dirty="0"/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1736468" y="5907058"/>
            <a:ext cx="12514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F0019"/>
                </a:solidFill>
              </a:rPr>
              <a:t>CCK08</a:t>
            </a:r>
            <a:endParaRPr lang="en-US" sz="3200" dirty="0">
              <a:solidFill>
                <a:srgbClr val="CF0019"/>
              </a:solidFill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477000" y="2920424"/>
            <a:ext cx="10166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2010</a:t>
            </a:r>
            <a:endParaRPr lang="en-US" sz="3200" dirty="0">
              <a:solidFill>
                <a:srgbClr val="009D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40" y="1524000"/>
            <a:ext cx="2660984" cy="1461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105" y="3726648"/>
            <a:ext cx="3607202" cy="2164320"/>
          </a:xfrm>
          <a:prstGeom prst="rect">
            <a:avLst/>
          </a:prstGeom>
        </p:spPr>
      </p:pic>
      <p:pic>
        <p:nvPicPr>
          <p:cNvPr id="6" name="Picture 5" descr="Screen shot 2011-05-04 at 1.59.4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1833"/>
            <a:ext cx="2667000" cy="770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6550" y="6411983"/>
            <a:ext cx="17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OERs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378824" y="2920424"/>
            <a:ext cx="10166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2009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143" y="1417638"/>
            <a:ext cx="196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</a:rPr>
              <a:t>Connectivism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downess\OneDrive\Images\wiley-down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46" y="4732955"/>
            <a:ext cx="1119352" cy="16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54" y="-33208"/>
            <a:ext cx="2121361" cy="324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5" y="3815012"/>
            <a:ext cx="4879479" cy="80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2836" y="2928471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2011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477000" y="2920424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2013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378824" y="2920424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2012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3" name="AutoShape 2" descr="Image result for o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72" y="3981450"/>
            <a:ext cx="1725328" cy="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Image result for alec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74" y="4687504"/>
            <a:ext cx="1648326" cy="6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Image result for mooc-r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52" y="107257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46" y="3794323"/>
            <a:ext cx="2378994" cy="178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3" name="Picture 11" descr="Image result for change 11 moo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35" y="1441485"/>
            <a:ext cx="1720714" cy="12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935" y="866274"/>
            <a:ext cx="255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MOOCs…</a:t>
            </a:r>
            <a:endParaRPr lang="en-CA" dirty="0"/>
          </a:p>
        </p:txBody>
      </p:sp>
      <p:pic>
        <p:nvPicPr>
          <p:cNvPr id="5122" name="Picture 2" descr="C:\Users\downess\OneDrive\Images\cck2012_eboo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12" y="4698450"/>
            <a:ext cx="1036773" cy="134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downess\OneDrive\Images\20140109_093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07" y="3685189"/>
            <a:ext cx="1686910" cy="12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5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98" y="3714236"/>
            <a:ext cx="3093525" cy="118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lp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6" y="1674844"/>
            <a:ext cx="2227894" cy="12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2836" y="2928471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2014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6477000" y="2920424"/>
            <a:ext cx="10166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2016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378824" y="2920424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2015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4046" y="394636"/>
            <a:ext cx="2069432" cy="356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172" name="Picture 4" descr="Image result for lp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7" y="750771"/>
            <a:ext cx="2313438" cy="8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mage result for pei gran fo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89" y="4802555"/>
            <a:ext cx="1795078" cy="12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Image result for pei gran fo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89" y="3687109"/>
            <a:ext cx="1034764" cy="103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13" y="1722922"/>
            <a:ext cx="2056970" cy="11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8213" y="1168228"/>
            <a:ext cx="220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Workshop series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5789763" y="4600876"/>
            <a:ext cx="2959601" cy="1703671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694326" y="5191101"/>
            <a:ext cx="159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1">
                    <a:lumMod val="75000"/>
                  </a:schemeClr>
                </a:solidFill>
              </a:rPr>
              <a:t>TBA…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downess\OneDrive\Images\2014-01-1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72" y="901456"/>
            <a:ext cx="1459435" cy="8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downess\OneDrive\Images\LPSS Tea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30" y="2132962"/>
            <a:ext cx="1569559" cy="79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 txBox="1">
            <a:spLocks/>
          </p:cNvSpPr>
          <p:nvPr/>
        </p:nvSpPr>
        <p:spPr bwMode="auto">
          <a:xfrm>
            <a:off x="457200" y="47244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Calibri" charset="0"/>
                <a:hlinkClick r:id="rId3"/>
              </a:rPr>
              <a:t>http://www.downes.ca</a:t>
            </a:r>
            <a:r>
              <a:rPr lang="en-US" sz="2600">
                <a:latin typeface="Calibri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Calibri" charset="0"/>
              </a:rPr>
              <a:t>Free Learning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683101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2438400" y="4343400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Calibri" charset="0"/>
                <a:hlinkClick r:id="rId5"/>
              </a:rPr>
              <a:t>http://www.youtube.com/watch?v=X0iI0pgTUx0</a:t>
            </a:r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rgbClr val="007800"/>
                </a:solidFill>
              </a:rPr>
              <a:t>A </a:t>
            </a:r>
            <a:r>
              <a:rPr lang="en-US" sz="3600" dirty="0">
                <a:solidFill>
                  <a:srgbClr val="007800"/>
                </a:solidFill>
              </a:rPr>
              <a:t>Timeline…</a:t>
            </a:r>
            <a:endParaRPr lang="en-US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43482" y="293330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1975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914400" y="296382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1959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5" name="AutoShape 4" descr="Image result for university of calg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7-11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14" descr="Image result for &quot;arusha centre&quot; calg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7" descr="data:image/jpeg;base64,/9j/4AAQSkZJRgABAQAAAQABAAD/2wCEAAkGBxQTEhITEhMWFRMWFxoZGBUXGBggHxobGB0bGB4bGCAYHSghGh8lHRgbIjEhJyktLi4uGR8zODMsOCotLisBCgoKDg0OGxAQGzgmICUvLSsvKy4vLys4MjcyLy0vKy8yLzU1LS0tMistNS0tLS0tLy0tLS0tKy0tLS0tLS0tLf/AABEIANsA5gMBIgACEQEDEQH/xAAcAAEAAgIDAQAAAAAAAAAAAAAABgcEBQEDCAL/xABJEAACAQMCAwYDBgMDCQYHAAABAgMABBESIQUGMQcTIkFRYTJxgRRCUpGhsSNiwQhyghUzQ2OSosLR8CRTc7LD0hclNESD4eL/xAAaAQEAAwEBAQAAAAAAAAAAAAAAAQIEAwUG/8QAKxEAAgIBBAECBgEFAAAAAAAAAAECAxEEEiExQRNRFCJhcYGR8AUVI6Gx/9oADAMBAAIRAxEAPwC8aUpQClKUApSlAKUpQClK4zQHNKUoCH81dpFlYTCC4aTvCobCISADnBJ+nlmt7y/x+3vYhNayCSPOMjIII8iCAQdx+dUB/aEt3XiSOVIR4E0t5EqWBA+WR+Yqxv7P9iI+FiTOTNM7kemnEYH+5n60BZlKUoBSlKAUpSgFKUoBSlKAUpSgFKUoBSlKAUpSgFKUoBSlKAUpSgFU72vdo15YXkdvbd2FEayMWXJYsWGDvsBp8t96uKqG/tFcvESRX/eDDaIO7xvkCR9Wc/TGKAtLkLnGLiVssqFVl37yHUCyEbE466T1B9DWXzdzTb8PgM1w4HXRGMapG/Cg8/n0HnXkjgk06zR/ZndJmYKhRtJJYgBc5HU467VaXD+yTiV64l4lcGP++/eyY9AAdK/n9KArrnDmefiE7Tzt7JGPhjXPwr/U+ZqWdhvMht+IJC7kRXAMeCdhIcFDgnqSNPvqFQLi1qIp5o1JKxyOgJ6kKxAJ/KnDo5dXeQhi0Q73K/dCEeI+wJFAe1hXNR3kPmhOI2cdwuA3wyJnOiReoPz2I9mFSKgFKUoBSlKAUpSgFKUoBSlKAUpSgFKUoBSlKAUpSgFKUoBSlKAVVvbWsUz8PtZWCo7zTOxz4UhiYljjy3/SrRJqlZY24lPxfiMmfs9rBPb2o2wx0Ort79SffWPSgKKDEEEEgjfI2INesezjnSPiVsGBxPGAs0edwcfEPVWwcH5ivJ6RM3wgnAJOPIDcn5CrR7COAXMt211FMsUUJCyjqZAwzo09MbfETttjPkBEO0mxEPFL6MdO+ZgPaTx/8VTT+z7whJ5r8SqGQ2/dMD6Sscj6hDWk7abYnjNwFGWcRYA6klFH9KmP9mfrxH5W/wD61AdkOOWb5VeR5bC7Uk7eKN4z1x0OzAZG5B6eEZwuDdsl1PxSFAii0mlSJYcDUA50Bi/XVkgny8vetx/aTC/Z7L8fevj+7p3/AF01RXDrx4ZY5oziSJ1kQkZ8SEMPnuBQHtmlaXk7jq3tnb3K/wCkTxAfdceFh9GBrdUApSlAKUpQClKUApSlAKUpQClKUApSlAKUpQCuGNDVRdsPOzAnh1q3jbAndeo1dIlI+8RjPsceZwB3c09siwz93aQrOiHEkjNgNjYiLHXH4jtt086s3hPEEuIY5o/gkVWGeuGGcH33ryPFEWKoOpIUD3JwB+derOVbPuraOMdFAUf4QF/4aEs829pl7e2/FLsPPMrd6WQq7qO7bdNOCNguF29DVp9hPGLZ+HraGRO+DSFoWxkqxJ2DfEMHyzUA7UbGbiHGL5bddf2aEFt/uxKurHqdTnb51X3D7aR3/hZyvi1Zxoxvqz93HrQhvBbHMNpBwnmCKVolFnOu6gAIokBifbpgHxEejVpeCczLwriN1/kv/tVo/VDqUYGSPEQfgJI1kYIPvmtXxbhHEbwRmV5J+6QBTKwzg7+EZJPlknc+dWVb2NrYW26+ElQx06mdjsAcDc+g6Cu8KJS5lwjNZqYxXy8srW641PxLiiXWkRuGQ6otwgj6NlwQTt511cuW8sd1cwQd8SD/AKKUxkhSRvpddXxfvUg5hvbiZiIX7mM9MY1Y/mwuST7HA6b1obWw+zsZWncP5uGK9fcHJoo19Ln6nF6jdnn6JGJzysqyRpNnVoLYaR3IBJG5c9fCdhWPyZYxzTvHKAVMTgZ8mxsR7gZP0r6muDfSySSvvHbMdTHdjGhxj1JJz+dbfkCwSSGcuucuAD5gqMgqfIgnOaqqXZLbDjJ2ss9OnL7JD2WcyXFlJcWQZCoYyKjgkE7BtJBBXIAPQ+e1Wla9okIIW4jaI/iXxp+YAYfVce9U5xrl98d/DK32lNw2wyB90BRscZ+e9ffBbg3UWo3BDAYZQqAqfVsgg+xGPlmnwlysx4Zw+Kbjvi+OmejrK8SVFkjdXRt1ZSCCPYisivO/CLt7QmTh1wzMrZni16xKD8RKk4D7bEY9M1bXK/O0dwUjkHdySKDG2fBLtnCnqrY30HfrjODVbYOuW1mqu+E+iXUoKVQ7ClKrntA7UY7MtBbATXPQnPgjPo2Pib+UfUjbIFi5rmqL7NOb+IT3zGWZpodJMisF0r+HRgeE58h1ANXmp2oDmlKUApSlAKUpQClKxeKX6QRSTStpjjUsx9h+58gPU0BGe0vnAcPtiUwbiXKxKfI+bn2Xr7nAqm+A8OaO0ueKTks+llgLdTJKe7Mp/wATnH1Ndq99xviLSPlYQRkD7kQPhRfVm8/difKpL2zyrb2tpaLhS7d4yjoEiGlR8tTg/MUBBOz6w72/tlxshMjfKMZH+/or0FzDzRa8Otw1xKqsF8MfV2OOiqN+vn0qn+yfg0ky3rRNokMZhjcg4RmBctt6eCq6Tg88149s5LTiRkkdiWwUJDMxPUDB+e1Q2lyw3hZZPOW+ZT3EyWQzxG9aSS7uWBxChY+Fc/EfF8sk9cbZ3DeER28XdIMgjxEj48+bf8q77KGC1VLdWVWbfBxqc+re9ZElefZdKx8cI8rUXSm8LhEe4fKtpMYw0z4QBU1Z1FmJ8KnAwgXr/N8qzeJcUe4UJ3fdxB1fLHxtoOQNIHgyfU9PnWQ5B3BBrFkr0K9XNw2eDhKaznHJprm+Ksy6VAzgM7FQf5iSunG/XNdn2d3+FUmXoWidXCn0bONNfV25JKK0aHAYvK4VQM4/xE4Ow6Ctty1YwgvIksckp2YxnwqD0ULn26/tWzTV72kWkoqvc0Rbj/CnSBi4RMkKibMzMfIacBf1qScqcINvbqjDxsSzD3PQfQAVueJJhC6xrI6bqGIHzIJB09OtRMcfuLv/ALPbQqkz5GTIDgAEsQcAdAf6Vr/x0T3N8+EI+pfXtiuM8s55r5oWEGKEhpTsSPuf/wBftVc6zk4J3679c+tbnmLgJte7EkgaSTJKqDsB5knqSa+LTgEjQPcHwoMac9WywG3t+9YrpWWzeV149j0KIVVQ4ffn3N3yBwZ9f2lsrGoYD+bIIP8AhG/1FSaz4hGS0QbVGzExnDD4mLY3G41atDDby2IGcXkK7aYiyKqUELkdckAgsD89Rr54rbnup4tRWS1x3Uh6mNgGCt7e/XKA9a56jY6YqPv+UzNZGTte/jrH8+5a/JfN5LLbXTZc7RTH7/oj/wA/o3Rvn1nYNeeba5MkaSHwseuk9GBIyp8t1yPPpWVzV2mzyWq2iZWXdZ5wRlx0ATT8JI+I+owOu2eDeMPs06a5ybhLtG57Te045e0sX9VluFP0KRHy93+g9RU3DeHyTSLDCuqR9gPL1JY+SjzNcWVo8rpFEpZ2ICqP+tgPWr47O+Rltky2GkYDvJPl9xPMKP161c1Gx7P+UktIlXqfid8f5x/X2UdAKmwr5RQAABgDyFfVAKUpQClKUApSqv7V+0J7Q/ZbQgXBXLyYB7oHoADsXPXfoMetAWcXGcZGT0Gao3te5qe8uF4da+ONHAfTv3kvkv8AdQ+f4s/hqOjnfugzW0JFy6FXvJpGklywwxXUMJ7AYAwNqiKuQcgkH1yc+eTnrvmgLy5VmsOEwhZ7mISDxuAdTs52zoXLYA2G1Vp2k8ypf3pmi1dyqKkeoEEgZJJB6ZYn6YqLAV9KpJAAJJ2AHmT5ChKN/wAC5uvLaMQWjLGWfZgilyzkDq+R5AbLUlv+FjhzXV3LL31zL1YrpHeSHUygA4Izgk+1YPJnJtyLmCa4h7uGNtZ1kAnAyuFzn4sHceVZ3aVG8kauoLKrlnx5DGAT7eX1rPfJPbD3Zxuw8R9yCRcRkWYXAb+MG1ByAd+nQ7bZ6V83fEJZSTJIzfM/0G1brlvk2a8UyKyRwhiveOc5IxnSo69euRWDxrhqJcfZ7Z3nIKpq28Uh8kA8gSBvmu+EdsRN12eQmQ3UePCsXeA/hZSAB/iBI+lZ17OqKWY7D9fYVIbOwTh1r3KkNcSgGV/TbGBjyAJA/Oq95tnBdF/ACTv01Y/oD+dU43Hn3QjZeor8mqvbsyMWb6D0HpVp8mcufZLZ5Jh/HnA8J+4oyQD6Hck+nStfyJyYI9F3djfZooT+jsD5+YXy6msPn3m0szQQsCekjjy/kU+vqa1UrD3vpGi18enDv/hrecOYu8JghP8ADGzsPvH8I/lHn61ndmXBW7z7dL4IIQxDHbUdJDH+6oJyfXao5ynwI3lwkQJCDxSMPJBjp7k4X6+1WZzkkZs5LdXWCBUChvIYx6bn0x55qczum5ENwoioryVqIRxG7muZCUtIz1P4V3VR7nqfn8qyONX0lxG7RIVtISqnyGSdK5989F8hWfy/wV74rDEDDYwnxPtliNyT5NIfyUEZ8syLnYxR2D28ChYU0Y9yHU5ydyc7k+dWTlKLUfyyuIxkpS+yREezqbTxG2H49an6ox/dRVj3PBoXkEkkStIuwYjOMEkbdMjf8zVf9mViZL9H+7CrOx9PCUGfq36GrFk43D9la8BzFpLD3OcafnqGKvpHFblIprYv5dvfRX3M7G0Z4U0/xGaRSDuodiSGXy3JwehAqL2Nm80ixRKXkY4Cj9z6D1NZkcU99cnSpeWQ5Poo9z0VQNvkKnc0lvwaB442WS/kTdsZwfLI+6gPl1NZZJOTcejTXXsXPfkl3IXJUdnGZJGGsj+LMdhjrpjJ+FR6+dTTgvHrS4LJa3EUpj+JY3BwPp5e9eaeMcevLiKITyyNCuyA7KSNyTj4yM9TnGKkHZJYzfa/tEeVjjVlLb4ZnGFQfi33Ppj3qp0PRlKxb6/jgjMkzrGijdnIAH51WHMfbTEpKWUJlPlLJlU+YX4yPnpoC2aV5o4n2mcTmP8A9T3Q/DEiqPzILf71akc23wOr7ZcZ9e9b9icfpQHq2lQvsp5gnvLLXcAmRHKd4Vx3gABDbbZ8WCRtlTSgJTxa8EMMsxBIjRnIHU6VLYH5V5Nu7uS4klnfLu7F3YDOCd/LoB0+QFevGHrVN9t3EYoI0s4FVXm8cunbEYOwIA+8w/JT60BV3BuDzXUndQLqbBY5OAAPNiRtuanPC+yG4fBllCjzEakn82wKl/ZFyt3MPeyL/Elw758h9xPyOo+5qzcUJyUXzp2f2/D7B5vG8xZERnfzdhk6VAXZcnzqEcmWolvrVCMjvNRHtGDJv7eHFWd/aDvMR2cIPxO8hH9xdH/qGqy5P46tlc9+0feYUqAGwRnBznB9CPrQeC8OcmA+xQ7asvMdhk6F0f8AmmB+gquONO97OlhbnYHM79QoHkfl++PetdzFzpd8SuEEUfdsUMSpESxKsyscsQMfCuSMYA3qSWNmeGQrFFH31w+WuHUgaVIOAhbY4IwB8z5g1w+Gc7PUxnHSM9kUpb5GTzPcpaWndQjCQoAu/Vugz6nJJJ9SahXZkiG/VpCPDHI6kncuMD88M5rac3XsclqdDai5BAAJPgYagwGSuOhJ6GoCvUEZz5Yz+lRRuknJ9tkUZkpSfbZO+Y+PEuRH455G2Ub4z0G3U+1RW9s2guu7uDlkdO9P+yzfPY4qwuQOUvs4F1cr/GI/hx/gB8zno5/QZ8zWr5/5allmFxChk1gCRV6gjYEDzBH7e9aa6ZKG4iHp1S255Z0848/GXUlpqSPBBkOASP5R90e/WotxDhTQxQPJkNMCyp6RjADHP4jnHsKl3JnITs4mvU0RqQViPVyN/EPJfbqfTHXp7Wo2+0xSH4GiCr6ZVmJH5MNqu90ll+DsnCLx5Z3dnPF7a2t7ppZVSVnAwepQLtpHn4i2w9KjnNPHmuZDpJEKnCL/AMTY8yf+utYnBODTXUgjhTJ+8x2VB6sfL/rrVny8pQR2b2i7u+GebG+tdwfkCNh6Z9amDm1siVs2QfqSIXydzQ8WLeWTFs3QkDwE77nGdJPX5188X4pJfultbRMQWz5ZbHQt5Ko679K0XFOFS27FZUK+jfdI9j0Pyrt4LxO5jJS1d1Z8ZWMDU3p5Zp6k4xcOh6cJzVnbJjxWeLhVo9pG2u9nX+K6n4AwIz7AAkKOpyW96hL286W0GssICzGIHYEjBZ1Hpk7H54qacN5QWFWvOKknfV3Iy7sxO3ead2J/D+ZxUW5k5ofiE64j0Rx5WGIDcAkA5x5nSuw2HlXPk6rGTP4ZzT9ltBFaoFuHJMs+MnBJ0qg9QuN+mfImthw/llIYWveKFjndbcsdcrHcBz139M+pPpW65Q5QFqgubpQ1xjMUJ6IfIn+Y/wC7n1FQrm3jUtzLmXKlRgxnoh8wPl6+fXzptaWfBG5btq7MvhPDpuK3RLeCNQNRUYWJOixxjoD5AexJq8oILfhloZXAjihQkKOv6/E7GqN5R5zmsFdIoo5C7al1BiQ2ANgp8XyrL5rsuIzW5vb+VjhkCwnA0hyd9C+FPLrv6moJya/mTmO64pcDVqbJxFbpkhN/TzPTLH9BtUm4D2Q3MoDXD90DvpXBb6k+EfTNbjse+w21rLeXE0KSs7L42AKIuMAA77nJyBvtXHNva60n8DhiNlvD37L4if8AVIQfzYfSgMPmPlbhXDEHfs9xORlYQ5yc+baNIRfc9fLJqtbqTvpPBEqaiFSKIHHoAMkkk9Mnc1kcdsZopD9pJNw41urNqcaums7+IjyznGParr7L+z1bVUublQblhlVPSIHy9NXqfoPcT4JlyhaSRWVrHP8A51YkD758WBn570rs4xzBbWoX7RPHFq6a2AJ+WaUINJ2j85Lw6AFQGuJMiJD7dXb+Vc/U4FUxyXw2XiN8ZrktKEKvIzEnWc+CMe2c7dABWJ2g8ca94hM4JZVfuYVH4UJUafdmyfqKurs05YFrAoIGv4nPrIRg/RRhR8qE4JfY2+hAPPqT6msilKEFZdtHKst1FBPboZHhLBkHUo+CSo8yCoOPQmqx4L2fXk5GtO5TO5k64/lRckn54r00axbieKEFnKRjzZiq/qaE5Kd4tbJwVYo4Y/486Me+fxM2hlBTCjILagABsMgkGu9WJ3PU7nPX65r47ZOYbSdbRra4jkmhmBOg5wh+LcbdUXbPnWgj5pEhcQQySFVLn4RhFOC2Mk7EgbDO4rdo7YVpuTPN1tNljSiiTQwKGZgqhm+JgoBb+9jr9a19skFvdbWsRZozJG/Qgg6WAGSAfEu4AO5rS/5cvnBMdqEG4y/qGZMZcoC2tWXT1yp9K54twy91yu86Brd3ieRNIRYwgldvDqfOVUadOdxVdVdXZBxh2Vo010Hy8Er4BdyzG4kmbP8AFKqvkioFGB885+tbfvQoyxAHucfvVR8YsZ4YYpDdFmnIZYkZwSjrlJTuNmGnYr5gdcgby/5Qt2muwHKRW7tEZAzSEMqTSF5zIq6VHc6cL1LjDbVENSowUcdHWWicpbpSJ5Lx23T47iIfN1/51q+I8y8OkXTLLDIv4SuofsajC8o2RkuIFnZJICqs8jRhS8kUrBVAGcK6KCx8s13Rcu8M0o7P4CFk/wA/4+6ZJpCCvkR3aIPvatWfKqvVN+C60iznczdR87WESd3Cyxp+GOFgP2/WtPxvn2IRt9my8vQa1IUepOepHpWq4rBYpYSSQiPvpVt2VDJrkj1O5dRq+EgIFJxklm8iBWZdWlgYH1sjyx25WPTMRnRbxt0B3YzzMAP9W3pVVqJJYWEXlpoyacm2afl3jMau1xdzTtOxOUAzHp8gRnDD+U7CpVb8+2yDEaiPPXTCo/PAxWg4PwqJ4rJcwabjvPtErmLvEIZtMcYc5jbRGPENsyZOeh2r8sWRRwhVf83v32cP3PfMkTuNg7zQxglSfC2BkYqFc14RaVKfl/s+5eb7dzlpWJ9WVqjHIVzHFcXE8rrGxOI9W3xNqJH5CpHcdnMZMndTSka9MfhRgWEwtiGOxP8AE7w5AwFQE9QKj3EeVwkTzw3KTQoZFZ9LINUZQBVJJ1s5kAHkcE9N6u9S202lwc4aSEU0m+fqT08YSXfvUbPoy/0NaHi3LiXFwsjyMiEYcqoJyOh3PTGx6nofXEZi5Xdo4ZNajvld1GlyAkWdbMyqQCuMleuGHyrXTrPbkBxLCd8All6YzjOAcZGa6S1UZx2yjwc46Kdc98J8/UuDs74ZYG4lito3LxA67iQAnIIGlcnbPqAOhqecz8vx3FpLBjGpTv558j8wd/pXnTlrm26sWdrZ0y+NWtQwbBLb7g9WPQ1YHCe21hgXNoCPxQvg/wCy/wD7qxyxng2xzjns0PCOya8lkIkMcaA/GDkn3AxgbepqzrLlmz4PaT3Kx63ijZy7bsxUZABPTJ2wMDesrgfaVw65wqziJzsEm8BJ9AT4T9Ca3vHeHLdW0sJ3SVCpweoPof6/KoJPK13xCSWZp3bMrP3hb+bOQR7DGAPQAVO17TuLXWILdUEpGC0UfiPv4yVT5kVI+Hdi0YbM0zsmfh2Xb30/0xVj8B5bt7RdMESoPUAZJ9T6n3O9CSvuVOyzWWn4o7TTOPh7x/DnB3bZm9PT2pVsUoQV/wAJ7Lba2uO/jy2DlO8bPd5znSNI332YnNTqMKi42VVHU/1qt+0XtQ+yO1taIJJ12eRvhjJ3xgfGwGNsgDI61THGuO3F2c3M7y75CsfCPko8I/KgPQ3Gu0nh1vkG4Ejj7kPjPyOnYfUioPxbtvbcWtrjyDzP+uhP/dVQqu4UDc9AOv0Fb7hnJt7PgpAyr+KTwD/e3/IUBYfFpeLTGdJL4xaJlRe4TSrp3bTM6nOs4VdIGr4sg9No+nL1vHLFPPdNMRLFGWmIBDy9zMM6i2AIJG1ZJGtfpW8s+Rb6Zmea9ZNbBilujYUhmkGhmI04eR22HVzW9sOye2B1SI0rkklppCSc9dlIH50BCbGbhiCMAQCdYwS5dPjaEaiGlOjwybafJiSAax7dHa74jc28MkglMkcMaxOAQzxtq1adATCHzB6bVc3DuULeEfw444//AA41X9cZNQnm27vrW4ZXYC2dv4EihemMlHznDDB+YBPyFZz2LLNTdWvErhZQllFAJEkjOuckaJZHlJZVGl3zITqI2O+2SKyBy7xBjIXu7WHvGZpFjhDBi6hHLd5gNqAGcjqB6VqLzis5eFy0rqrEuFbOQVIxpyM7n9K3NpcrIiOpyrAFTvuD0OD0rRpqVcm8/gxWa7asxjwdE3JAkCLccSmkEfwgBFC46Y+I7Z29PLFcryHY+LXLcSFjliZPiOc5bSu++++az0au0PWv4GK8nD+4T9jCTknhg/0Tt/ekkP8AxCu8cqcNH/2ufmWP7vWQHoXqfg6yvx1hgycE4eHCjh+oYyXBAAztjeTJO3kPStDe33BopTFcWckDDfdWII8ipSQ5B9cVveK8UEKg6ZHZjhUjUsSf2A9zUI4xxO8uHCLw1QR5ypq2O/xNhQK5XUQjwu/2aKNRZJ5fX6N59n5fcZ7zT/8AlkB9ehJ/au7gXB+GS6nsb24ibGG0SFWxnzBTOM1W3M1hLHoaW1jgLecZOk+2NRCnzrRxSspBUlSOhGx/SsjwnyjYm3HKZcn/AMOlzm34iyt7jf16q6+e/SsDinIHEO7jjRoZIo90RPBk4wXIK4d8YBYknAxUDj5su1GO9LbY8QBP54rddm/HGjaSHvCmvxKdWMsNse+c9Kra4pZiV32Ri3JL8G4lvr+1z39mBFg6kEelCGdHc5i8IL90qknyyBjJz9tz0J0TvjJHKGTM8elyya2eYLqI7vWxQ4GoYiVcECpQnM9xH94P7OP6rg1mcKsrfijyJJZIHRdTSqcdTgDICtk4OM5+E1zjLcsorXqoWPHkrLmS/tmmTuIIhBGST3ZcGVdWQHZkVgdIxnBI1Hdqybvg8WqO3ZHjv3feKHMioreILIhwwkAx4VcgbliOlSvjvZIUybeUr/JMM/k6j9wah88d7w8TRyx6Y5xpfWqukg3Aw++DknYEb1Y0mm4nZ91LLFrSQIxUum6t8qz+BczXdmR9mneMD7mcofmjeH8sGtOoArmhJc3LXbSpwl/FoP8A30WSvzZD4gPkT8qtThXFYbmMSW8qSofvIQfofQ+x3ryXaWrysEiRpH8lRSTvtnbp86vnsc5QeySaWbaWbSCoOyqmSAT5t4uvl0360Klj0pSgK95q7NYLud5mRw7nJaNgM7Y8QYEZwOtYFn2R2oPiSR/Z5dvyQCrRpQEb4Ryfb24xFGkY/wBWoB+rHJNbuKxRei5Pqd/3rJpQHAFc0pQCq/7cIv8A5W0oOHgmikT3bV3ePfwyNtVgVruYOCxXkElvOC0TgZAODkEMCCOhBANAUBwTiSzIHU7/AHl9CKyuFzXKRxpiHwIq6ct4tIAJ1DYb+WK1fA+WUhPF5jdd2ljI0S6lBEpDMoDYPU6MDHm2emRWfwbiqTqGQ/NT1Hz+vnVVZZVlwZ5N9Hp5wso3EXEZfO3b30yRH8ssKyrLiIcspVkdeqNjOPJhgkMp9QT6V0xPXVxdsLFJ5pIniHkjsFfP8uDv8h8xOn/qtvqqNmMMzKMZcYNvrrjXXQHrEHElMzQnaQKGAP3gfNfXGN6+ieF2Z1l9HfxQymNu4ZVl2xrGQfY+nzqO8M5wBfuLuPuJem/wk+uT8OfqPetvxjiDQxl1jaUggBEGevmdjgVA+LXpvQ8c0IhuowWjG4LKPEyHVvnG49azXWbH8r59vBr09XqR+Zce/lFjTqrAqwDL6EAg1ouI8sWsikd0qHyZBgj+h/KsHkXjPfQ90x/iRbe5TyP06flXPOF++EtoRmafbbrp/wD36+mavKdcq97RSNVsLfTTx/OyBXvDcTGKFu/9CgP/AFt69Kyrfli6bSViODghsrjB3Bzn3FWVYcvRWFsuQXnk2JRcszYJ0oB90AHf/nXZw6F0gt4ipaXQqiNN2ZsbhfrvnoBuSBvXh6t+ltS7fj2PRlqpdRWfH3MNtQWNcF5W0oqr1kfA2Ue53z0A3PSrk5K5f+x2yo2DMx1ysOhc+QP4VGFHy9613JXJ32c/aLjDXJGABusIOMqn4m23c9fLA6zECogsLk66ej01l9sMueta6+4PHIpGBg9QRlTn1B2rZUqxpKt4l2SWzsSiyR5/7pxp+gcHH0r64d2R2qnLJJJ/4km35RhatClAaXhXLUMChURUX8KKFH1xufrW4VAMADAFfVKAUpSgFKUoBSlKAUpSgFKVpubuYI7G1kuZeiDwqOrMdlUfM/lufKgPKnNV+5uLyEOe6N3LLp9W1MoY/IZ/2jUw4Hw6/v7NruSZIbSyifuSscYJMa/AoUA42GSxOT0BPSvY276bVK2hZJBrfBIXW2SffAJOPar17YXj4fwe2srUhUldUwOrxqC7n3yxQk/zUGMkN5c4zLNbvM8D93GdDzICyhiM+IDxL65wQPauvknj3fRTx3LBtC5LMRujdc+uPX3FdHCOdWteEpY2eTdXMkhkZQcoGIRUTHV2C+XQH1NRi74U8F09qHAkUd3IS2F1aQXUnHQMCM+ZFcZ0xkmjO9LDDS4JtcSSd1rim/jW4OpDuJFXOCw/mVchh1ya1XHL8Sx2N6o0kSaWA8t9x8tj+dZ/JnLNxLw6S7E0CRKzqDM7oUAAB0uARpJPwMCMj1qHm9BsTDlcpMGB1DJBB6DqcHzHqK9GOo3Rw/b9tHFaVqWfr/p9lrs+5qLc68JMii4i/wA9FgnHUqDn816/Ktry5fveLmC2nk0gByqqQD6Z1fp1rd2/AL+Q4WxdR+KWSFR+QZm/St9l1M4Ycjz6qL67N0YlK2vEmimE8fhbOSPI56j5H9M1vBzCn2+K530BMYxup0FSB/iPX3rv7ROR57ArNKsaxzO2lY3LaSNyCSq9dyAPQ+lRKxuDHLHIpAZHVgSMgFSCCR5jIryo2yjwn5yezKqM+WucYL15e4NdXbCYR4JBAlkBEcSEjKxg4aZjgEsMKcfEAN7K5d5aitcsup5m+OZ8Fm9hgAIv8oAHrk71tLGUPGjghgyqdS7g5Gcr7VkVw25k5vlvyTCqMeUjgCuaUqx0FKUoBSlKAUpSgFKUoBSlKAUpSgFKUoBWs5i4DBewmC5TXGSDjJBBHRgRuCK2dKAp/ta5UtbLghjto1jVZ43JO7O3iXJZt84Y/IAgbVAu2C8z/k221BjbWUQYjpqdV6DO2yqfqKsD+0e5+w2wzsbjceuEfH7mvPsshY5YljtuTk7DA3PoBigLJ7AeDifiJldcrbxlwfISMQi5+hcj3FRTtABHE7/PX7TL/wCY1ZPZPxm04Vw6W6upAJLhzojXBkdIvCNI9NRfc4HvVac83jXF5NdNbvAtw2tEcHcYAyCQM5IzketAWpyfwk3XK1zCoy2uV0HqY2WQAfPTj61Rpr0r2A3CtwoICCyTSBh6asMM/MH96pbtS5dFjxGeJRiNsSxj0R87fRgy/SgLC/s0zHPEEz4cQsB7nvAf2H5VOeMcw3k97NYcOESdzGpmupct3bSDIVUGzNjB3OOuem9W9gPHI7aW/wC9bCm3736QZZvrhifpVl9izmW0uLx95Lu5lkb2AIQL8hg/nQEc432Q31yP43F5JsnUVlVyob1Ve8wvU9BtUI5u7HryzjWWMi6XOGWJG1LnodO5YZ226ft6bpQFe9iFldQ8PMd2jxlZm7pZBgiMhT06gai3WrCpSgFKUoBSlKAUpSgFKUoBSlKAUpSgFKUoBSlKAUpSgKm/tFBPsEGp8OLgFFx8XhbV8gBjf5DzqgOH8PlnkEcMbSOfuopJ8hnboMkbn1r0d2vcgz8T+ztbyRqYQ4KSagDrKnIIBwfD0xW47M+Sl4ZbaGKtcSHVLIo8/JVJ30j98mgNP2d9lcNmkc9yomvOuTusR64QdCR+I+fTFYfbbyPc3wtprVRI0QZGjyASGIIYEkDbG496tYClAUSnJF/waO3vrMtJIqj7ZbA5DAEnw6fiGDjpkdRnJqO9snM1txAWM9s3i7uRZEOzJgqQrfUtgjavS+Kqfn/sbju5TcWkiwSOf4iMvgY+bjTurHzGMH28wPPCOR0JGQRt6HYj5V6w7IrXu+EWS4wWjLn/ABsz5/I15Z4zw5reeaCT4onZD7lTjI9j1+tei+w7mxry1aB0Aa0WOMMPvqQwUn0PhoCy6UpQClKUApSlAKUpQClKUApSlAKUpQClKUApSlAKUpQClKUApSlAKUpQChpSgKx5+7Ior+c3MU5glfHeZTWrYGNQGQVbAHng4qZcpcq2/D4u6t0xnGtzuzkfeY/06Ct5SgFKUoBSlKAUpSgFKUoBSlKAUpSgFKUo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4031380" y="2948711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1968</a:t>
            </a:r>
            <a:endParaRPr lang="en-US" sz="3200" dirty="0">
              <a:solidFill>
                <a:srgbClr val="009D00"/>
              </a:solidFill>
            </a:endParaRPr>
          </a:p>
        </p:txBody>
      </p:sp>
      <p:pic>
        <p:nvPicPr>
          <p:cNvPr id="3098" name="Picture 26" descr="Image result for &quot;catherine booth hospital&quot; montr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9" y="1682881"/>
            <a:ext cx="838367" cy="12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712" y="3869356"/>
            <a:ext cx="124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Catherine Booth Hospital, Montreal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4031380" y="814692"/>
            <a:ext cx="227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6">
                    <a:lumMod val="75000"/>
                  </a:schemeClr>
                </a:solidFill>
              </a:rPr>
              <a:t>Metcalfe</a:t>
            </a:r>
            <a:endParaRPr lang="en-CA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00" name="Picture 28" descr="Image result for expo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97" y="3869355"/>
            <a:ext cx="1892454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95" y="4014961"/>
            <a:ext cx="1175732" cy="119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52595" y="5293895"/>
            <a:ext cx="199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UK Tour</a:t>
            </a:r>
            <a:endParaRPr lang="en-CA" dirty="0"/>
          </a:p>
        </p:txBody>
      </p:sp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3694946"/>
            <a:ext cx="2244013" cy="6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2" descr="Image result for &quot;osgoode township high school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58" y="1417638"/>
            <a:ext cx="2612102" cy="14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23328" y="1501541"/>
            <a:ext cx="1537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Osgoode Township High School</a:t>
            </a:r>
            <a:endParaRPr lang="en-CA" dirty="0"/>
          </a:p>
        </p:txBody>
      </p:sp>
      <p:pic>
        <p:nvPicPr>
          <p:cNvPr id="3106" name="Picture 34" descr="Image result for reach for the t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78" y="4473731"/>
            <a:ext cx="1339773" cy="10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850161" y="2959010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1978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268088" y="2967877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1979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43482" y="293330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1980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417851" y="296382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1977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914400" y="296382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1976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5" name="AutoShape 4" descr="Image result for university of calg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1" descr="Image result for 7-11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14" descr="Image result for &quot;arusha centre&quot; calg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7" descr="data:image/jpeg;base64,/9j/4AAQSkZJRgABAQAAAQABAAD/2wCEAAkGBxQTEhITEhMWFRMWFxoZGBUXGBggHxobGB0bGB4bGCAYHSghGh8lHRgbIjEhJyktLi4uGR8zODMsOCotLisBCgoKDg0OGxAQGzgmICUvLSsvKy4vLys4MjcyLy0vKy8yLzU1LS0tMistNS0tLS0tLy0tLS0tKy0tLS0tLS0tLf/AABEIANsA5gMBIgACEQEDEQH/xAAcAAEAAgIDAQAAAAAAAAAAAAAABgcEBQEDCAL/xABJEAACAQMCAwYDBgMDCQYHAAABAgMABBESIQUGMQcTIkFRYTJxgRRCUpGhsSNiwQhyghUzQ2OSosLR8CRTc7LD0hclNESD4eL/xAAaAQEAAwEBAQAAAAAAAAAAAAAAAQIEAwUG/8QAKxEAAgIBBAECBgEFAAAAAAAAAAECAxEEEiExQRNRFCJhcYGR8AUVI6Gx/9oADAMBAAIRAxEAPwC8aUpQClKUApSlAKUpQClK4zQHNKUoCH81dpFlYTCC4aTvCobCISADnBJ+nlmt7y/x+3vYhNayCSPOMjIII8iCAQdx+dUB/aEt3XiSOVIR4E0t5EqWBA+WR+Yqxv7P9iI+FiTOTNM7kemnEYH+5n60BZlKUoBSlKAUpSgFKUoBSlKAUpSgFKUoBSlKAUpSgFKUoBSlKAUpSgFU72vdo15YXkdvbd2FEayMWXJYsWGDvsBp8t96uKqG/tFcvESRX/eDDaIO7xvkCR9Wc/TGKAtLkLnGLiVssqFVl37yHUCyEbE466T1B9DWXzdzTb8PgM1w4HXRGMapG/Cg8/n0HnXkjgk06zR/ZndJmYKhRtJJYgBc5HU467VaXD+yTiV64l4lcGP++/eyY9AAdK/n9KArrnDmefiE7Tzt7JGPhjXPwr/U+ZqWdhvMht+IJC7kRXAMeCdhIcFDgnqSNPvqFQLi1qIp5o1JKxyOgJ6kKxAJ/KnDo5dXeQhi0Q73K/dCEeI+wJFAe1hXNR3kPmhOI2cdwuA3wyJnOiReoPz2I9mFSKgFKUoBSlKAUpSgFKUoBSlKAUpSgFKUoBSlKAUpSgFKUoBSlKAVVvbWsUz8PtZWCo7zTOxz4UhiYljjy3/SrRJqlZY24lPxfiMmfs9rBPb2o2wx0Ort79SffWPSgKKDEEEEgjfI2INesezjnSPiVsGBxPGAs0edwcfEPVWwcH5ivJ6RM3wgnAJOPIDcn5CrR7COAXMt211FMsUUJCyjqZAwzo09MbfETttjPkBEO0mxEPFL6MdO+ZgPaTx/8VTT+z7whJ5r8SqGQ2/dMD6Sscj6hDWk7abYnjNwFGWcRYA6klFH9KmP9mfrxH5W/wD61AdkOOWb5VeR5bC7Uk7eKN4z1x0OzAZG5B6eEZwuDdsl1PxSFAii0mlSJYcDUA50Bi/XVkgny8vetx/aTC/Z7L8fevj+7p3/AF01RXDrx4ZY5oziSJ1kQkZ8SEMPnuBQHtmlaXk7jq3tnb3K/wCkTxAfdceFh9GBrdUApSlAKUpQClKUApSlAKUpQClKUApSlAKUpQCuGNDVRdsPOzAnh1q3jbAndeo1dIlI+8RjPsceZwB3c09siwz93aQrOiHEkjNgNjYiLHXH4jtt086s3hPEEuIY5o/gkVWGeuGGcH33ryPFEWKoOpIUD3JwB+derOVbPuraOMdFAUf4QF/4aEs829pl7e2/FLsPPMrd6WQq7qO7bdNOCNguF29DVp9hPGLZ+HraGRO+DSFoWxkqxJ2DfEMHyzUA7UbGbiHGL5bddf2aEFt/uxKurHqdTnb51X3D7aR3/hZyvi1Zxoxvqz93HrQhvBbHMNpBwnmCKVolFnOu6gAIokBifbpgHxEejVpeCczLwriN1/kv/tVo/VDqUYGSPEQfgJI1kYIPvmtXxbhHEbwRmV5J+6QBTKwzg7+EZJPlknc+dWVb2NrYW26+ElQx06mdjsAcDc+g6Cu8KJS5lwjNZqYxXy8srW641PxLiiXWkRuGQ6otwgj6NlwQTt511cuW8sd1cwQd8SD/AKKUxkhSRvpddXxfvUg5hvbiZiIX7mM9MY1Y/mwuST7HA6b1obWw+zsZWncP5uGK9fcHJoo19Ln6nF6jdnn6JGJzysqyRpNnVoLYaR3IBJG5c9fCdhWPyZYxzTvHKAVMTgZ8mxsR7gZP0r6muDfSySSvvHbMdTHdjGhxj1JJz+dbfkCwSSGcuucuAD5gqMgqfIgnOaqqXZLbDjJ2ss9OnL7JD2WcyXFlJcWQZCoYyKjgkE7BtJBBXIAPQ+e1Wla9okIIW4jaI/iXxp+YAYfVce9U5xrl98d/DK32lNw2wyB90BRscZ+e9ffBbg3UWo3BDAYZQqAqfVsgg+xGPlmnwlysx4Zw+Kbjvi+OmejrK8SVFkjdXRt1ZSCCPYisivO/CLt7QmTh1wzMrZni16xKD8RKk4D7bEY9M1bXK/O0dwUjkHdySKDG2fBLtnCnqrY30HfrjODVbYOuW1mqu+E+iXUoKVQ7ClKrntA7UY7MtBbATXPQnPgjPo2Pib+UfUjbIFi5rmqL7NOb+IT3zGWZpodJMisF0r+HRgeE58h1ANXmp2oDmlKUApSlAKUpQClKxeKX6QRSTStpjjUsx9h+58gPU0BGe0vnAcPtiUwbiXKxKfI+bn2Xr7nAqm+A8OaO0ueKTks+llgLdTJKe7Mp/wATnH1Ndq99xviLSPlYQRkD7kQPhRfVm8/difKpL2zyrb2tpaLhS7d4yjoEiGlR8tTg/MUBBOz6w72/tlxshMjfKMZH+/or0FzDzRa8Otw1xKqsF8MfV2OOiqN+vn0qn+yfg0ky3rRNokMZhjcg4RmBctt6eCq6Tg88149s5LTiRkkdiWwUJDMxPUDB+e1Q2lyw3hZZPOW+ZT3EyWQzxG9aSS7uWBxChY+Fc/EfF8sk9cbZ3DeER28XdIMgjxEj48+bf8q77KGC1VLdWVWbfBxqc+re9ZElefZdKx8cI8rUXSm8LhEe4fKtpMYw0z4QBU1Z1FmJ8KnAwgXr/N8qzeJcUe4UJ3fdxB1fLHxtoOQNIHgyfU9PnWQ5B3BBrFkr0K9XNw2eDhKaznHJprm+Ksy6VAzgM7FQf5iSunG/XNdn2d3+FUmXoWidXCn0bONNfV25JKK0aHAYvK4VQM4/xE4Ow6Ctty1YwgvIksckp2YxnwqD0ULn26/tWzTV72kWkoqvc0Rbj/CnSBi4RMkKibMzMfIacBf1qScqcINvbqjDxsSzD3PQfQAVueJJhC6xrI6bqGIHzIJB09OtRMcfuLv/ALPbQqkz5GTIDgAEsQcAdAf6Vr/x0T3N8+EI+pfXtiuM8s55r5oWEGKEhpTsSPuf/wBftVc6zk4J3679c+tbnmLgJte7EkgaSTJKqDsB5knqSa+LTgEjQPcHwoMac9WywG3t+9YrpWWzeV149j0KIVVQ4ffn3N3yBwZ9f2lsrGoYD+bIIP8AhG/1FSaz4hGS0QbVGzExnDD4mLY3G41atDDby2IGcXkK7aYiyKqUELkdckAgsD89Rr54rbnup4tRWS1x3Uh6mNgGCt7e/XKA9a56jY6YqPv+UzNZGTte/jrH8+5a/JfN5LLbXTZc7RTH7/oj/wA/o3Rvn1nYNeeba5MkaSHwseuk9GBIyp8t1yPPpWVzV2mzyWq2iZWXdZ5wRlx0ATT8JI+I+owOu2eDeMPs06a5ybhLtG57Te045e0sX9VluFP0KRHy93+g9RU3DeHyTSLDCuqR9gPL1JY+SjzNcWVo8rpFEpZ2ICqP+tgPWr47O+Rltky2GkYDvJPl9xPMKP161c1Gx7P+UktIlXqfid8f5x/X2UdAKmwr5RQAABgDyFfVAKUpQClKUApSqv7V+0J7Q/ZbQgXBXLyYB7oHoADsXPXfoMetAWcXGcZGT0Gao3te5qe8uF4da+ONHAfTv3kvkv8AdQ+f4s/hqOjnfugzW0JFy6FXvJpGklywwxXUMJ7AYAwNqiKuQcgkH1yc+eTnrvmgLy5VmsOEwhZ7mISDxuAdTs52zoXLYA2G1Vp2k8ypf3pmi1dyqKkeoEEgZJJB6ZYn6YqLAV9KpJAAJJ2AHmT5ChKN/wAC5uvLaMQWjLGWfZgilyzkDq+R5AbLUlv+FjhzXV3LL31zL1YrpHeSHUygA4Izgk+1YPJnJtyLmCa4h7uGNtZ1kAnAyuFzn4sHceVZ3aVG8kauoLKrlnx5DGAT7eX1rPfJPbD3Zxuw8R9yCRcRkWYXAb+MG1ByAd+nQ7bZ6V83fEJZSTJIzfM/0G1brlvk2a8UyKyRwhiveOc5IxnSo69euRWDxrhqJcfZ7Z3nIKpq28Uh8kA8gSBvmu+EdsRN12eQmQ3UePCsXeA/hZSAB/iBI+lZ17OqKWY7D9fYVIbOwTh1r3KkNcSgGV/TbGBjyAJA/Oq95tnBdF/ACTv01Y/oD+dU43Hn3QjZeor8mqvbsyMWb6D0HpVp8mcufZLZ5Jh/HnA8J+4oyQD6Hck+nStfyJyYI9F3djfZooT+jsD5+YXy6msPn3m0szQQsCekjjy/kU+vqa1UrD3vpGi18enDv/hrecOYu8JghP8ADGzsPvH8I/lHn61ndmXBW7z7dL4IIQxDHbUdJDH+6oJyfXao5ynwI3lwkQJCDxSMPJBjp7k4X6+1WZzkkZs5LdXWCBUChvIYx6bn0x55qczum5ENwoioryVqIRxG7muZCUtIz1P4V3VR7nqfn8qyONX0lxG7RIVtISqnyGSdK5989F8hWfy/wV74rDEDDYwnxPtliNyT5NIfyUEZ8syLnYxR2D28ChYU0Y9yHU5ydyc7k+dWTlKLUfyyuIxkpS+yREezqbTxG2H49an6ox/dRVj3PBoXkEkkStIuwYjOMEkbdMjf8zVf9mViZL9H+7CrOx9PCUGfq36GrFk43D9la8BzFpLD3OcafnqGKvpHFblIprYv5dvfRX3M7G0Z4U0/xGaRSDuodiSGXy3JwehAqL2Nm80ixRKXkY4Cj9z6D1NZkcU99cnSpeWQ5Poo9z0VQNvkKnc0lvwaB442WS/kTdsZwfLI+6gPl1NZZJOTcejTXXsXPfkl3IXJUdnGZJGGsj+LMdhjrpjJ+FR6+dTTgvHrS4LJa3EUpj+JY3BwPp5e9eaeMcevLiKITyyNCuyA7KSNyTj4yM9TnGKkHZJYzfa/tEeVjjVlLb4ZnGFQfi33Ppj3qp0PRlKxb6/jgjMkzrGijdnIAH51WHMfbTEpKWUJlPlLJlU+YX4yPnpoC2aV5o4n2mcTmP8A9T3Q/DEiqPzILf71akc23wOr7ZcZ9e9b9icfpQHq2lQvsp5gnvLLXcAmRHKd4Vx3gABDbbZ8WCRtlTSgJTxa8EMMsxBIjRnIHU6VLYH5V5Nu7uS4klnfLu7F3YDOCd/LoB0+QFevGHrVN9t3EYoI0s4FVXm8cunbEYOwIA+8w/JT60BV3BuDzXUndQLqbBY5OAAPNiRtuanPC+yG4fBllCjzEakn82wKl/ZFyt3MPeyL/Elw758h9xPyOo+5qzcUJyUXzp2f2/D7B5vG8xZERnfzdhk6VAXZcnzqEcmWolvrVCMjvNRHtGDJv7eHFWd/aDvMR2cIPxO8hH9xdH/qGqy5P46tlc9+0feYUqAGwRnBznB9CPrQeC8OcmA+xQ7asvMdhk6F0f8AmmB+gquONO97OlhbnYHM79QoHkfl++PetdzFzpd8SuEEUfdsUMSpESxKsyscsQMfCuSMYA3qSWNmeGQrFFH31w+WuHUgaVIOAhbY4IwB8z5g1w+Gc7PUxnHSM9kUpb5GTzPcpaWndQjCQoAu/Vugz6nJJJ9SahXZkiG/VpCPDHI6kncuMD88M5rac3XsclqdDai5BAAJPgYagwGSuOhJ6GoCvUEZz5Yz+lRRuknJ9tkUZkpSfbZO+Y+PEuRH455G2Ub4z0G3U+1RW9s2guu7uDlkdO9P+yzfPY4qwuQOUvs4F1cr/GI/hx/gB8zno5/QZ8zWr5/5allmFxChk1gCRV6gjYEDzBH7e9aa6ZKG4iHp1S255Z0848/GXUlpqSPBBkOASP5R90e/WotxDhTQxQPJkNMCyp6RjADHP4jnHsKl3JnITs4mvU0RqQViPVyN/EPJfbqfTHXp7Wo2+0xSH4GiCr6ZVmJH5MNqu90ll+DsnCLx5Z3dnPF7a2t7ppZVSVnAwepQLtpHn4i2w9KjnNPHmuZDpJEKnCL/AMTY8yf+utYnBODTXUgjhTJ+8x2VB6sfL/rrVny8pQR2b2i7u+GebG+tdwfkCNh6Z9amDm1siVs2QfqSIXydzQ8WLeWTFs3QkDwE77nGdJPX5188X4pJfultbRMQWz5ZbHQt5Ko679K0XFOFS27FZUK+jfdI9j0Pyrt4LxO5jJS1d1Z8ZWMDU3p5Zp6k4xcOh6cJzVnbJjxWeLhVo9pG2u9nX+K6n4AwIz7AAkKOpyW96hL286W0GssICzGIHYEjBZ1Hpk7H54qacN5QWFWvOKknfV3Iy7sxO3ead2J/D+ZxUW5k5ofiE64j0Rx5WGIDcAkA5x5nSuw2HlXPk6rGTP4ZzT9ltBFaoFuHJMs+MnBJ0qg9QuN+mfImthw/llIYWveKFjndbcsdcrHcBz139M+pPpW65Q5QFqgubpQ1xjMUJ6IfIn+Y/wC7n1FQrm3jUtzLmXKlRgxnoh8wPl6+fXzptaWfBG5btq7MvhPDpuK3RLeCNQNRUYWJOixxjoD5AexJq8oILfhloZXAjihQkKOv6/E7GqN5R5zmsFdIoo5C7al1BiQ2ANgp8XyrL5rsuIzW5vb+VjhkCwnA0hyd9C+FPLrv6moJya/mTmO64pcDVqbJxFbpkhN/TzPTLH9BtUm4D2Q3MoDXD90DvpXBb6k+EfTNbjse+w21rLeXE0KSs7L42AKIuMAA77nJyBvtXHNva60n8DhiNlvD37L4if8AVIQfzYfSgMPmPlbhXDEHfs9xORlYQ5yc+baNIRfc9fLJqtbqTvpPBEqaiFSKIHHoAMkkk9Mnc1kcdsZopD9pJNw41urNqcaums7+IjyznGParr7L+z1bVUublQblhlVPSIHy9NXqfoPcT4JlyhaSRWVrHP8A51YkD758WBn570rs4xzBbWoX7RPHFq6a2AJ+WaUINJ2j85Lw6AFQGuJMiJD7dXb+Vc/U4FUxyXw2XiN8ZrktKEKvIzEnWc+CMe2c7dABWJ2g8ca94hM4JZVfuYVH4UJUafdmyfqKurs05YFrAoIGv4nPrIRg/RRhR8qE4JfY2+hAPPqT6msilKEFZdtHKst1FBPboZHhLBkHUo+CSo8yCoOPQmqx4L2fXk5GtO5TO5k64/lRckn54r00axbieKEFnKRjzZiq/qaE5Kd4tbJwVYo4Y/486Me+fxM2hlBTCjILagABsMgkGu9WJ3PU7nPX65r47ZOYbSdbRra4jkmhmBOg5wh+LcbdUXbPnWgj5pEhcQQySFVLn4RhFOC2Mk7EgbDO4rdo7YVpuTPN1tNljSiiTQwKGZgqhm+JgoBb+9jr9a19skFvdbWsRZozJG/Qgg6WAGSAfEu4AO5rS/5cvnBMdqEG4y/qGZMZcoC2tWXT1yp9K54twy91yu86Brd3ieRNIRYwgldvDqfOVUadOdxVdVdXZBxh2Vo010Hy8Er4BdyzG4kmbP8AFKqvkioFGB885+tbfvQoyxAHucfvVR8YsZ4YYpDdFmnIZYkZwSjrlJTuNmGnYr5gdcgby/5Qt2muwHKRW7tEZAzSEMqTSF5zIq6VHc6cL1LjDbVENSowUcdHWWicpbpSJ5Lx23T47iIfN1/51q+I8y8OkXTLLDIv4SuofsajC8o2RkuIFnZJICqs8jRhS8kUrBVAGcK6KCx8s13Rcu8M0o7P4CFk/wA/4+6ZJpCCvkR3aIPvatWfKqvVN+C60iznczdR87WESd3Cyxp+GOFgP2/WtPxvn2IRt9my8vQa1IUepOepHpWq4rBYpYSSQiPvpVt2VDJrkj1O5dRq+EgIFJxklm8iBWZdWlgYH1sjyx25WPTMRnRbxt0B3YzzMAP9W3pVVqJJYWEXlpoyacm2afl3jMau1xdzTtOxOUAzHp8gRnDD+U7CpVb8+2yDEaiPPXTCo/PAxWg4PwqJ4rJcwabjvPtErmLvEIZtMcYc5jbRGPENsyZOeh2r8sWRRwhVf83v32cP3PfMkTuNg7zQxglSfC2BkYqFc14RaVKfl/s+5eb7dzlpWJ9WVqjHIVzHFcXE8rrGxOI9W3xNqJH5CpHcdnMZMndTSka9MfhRgWEwtiGOxP8AE7w5AwFQE9QKj3EeVwkTzw3KTQoZFZ9LINUZQBVJJ1s5kAHkcE9N6u9S202lwc4aSEU0m+fqT08YSXfvUbPoy/0NaHi3LiXFwsjyMiEYcqoJyOh3PTGx6nofXEZi5Xdo4ZNajvld1GlyAkWdbMyqQCuMleuGHyrXTrPbkBxLCd8All6YzjOAcZGa6S1UZx2yjwc46Kdc98J8/UuDs74ZYG4lito3LxA67iQAnIIGlcnbPqAOhqecz8vx3FpLBjGpTv558j8wd/pXnTlrm26sWdrZ0y+NWtQwbBLb7g9WPQ1YHCe21hgXNoCPxQvg/wCy/wD7qxyxng2xzjns0PCOya8lkIkMcaA/GDkn3AxgbepqzrLlmz4PaT3Kx63ijZy7bsxUZABPTJ2wMDesrgfaVw65wqziJzsEm8BJ9AT4T9Ca3vHeHLdW0sJ3SVCpweoPof6/KoJPK13xCSWZp3bMrP3hb+bOQR7DGAPQAVO17TuLXWILdUEpGC0UfiPv4yVT5kVI+Hdi0YbM0zsmfh2Xb30/0xVj8B5bt7RdMESoPUAZJ9T6n3O9CSvuVOyzWWn4o7TTOPh7x/DnB3bZm9PT2pVsUoQV/wAJ7Lba2uO/jy2DlO8bPd5znSNI332YnNTqMKi42VVHU/1qt+0XtQ+yO1taIJJ12eRvhjJ3xgfGwGNsgDI61THGuO3F2c3M7y75CsfCPko8I/KgPQ3Gu0nh1vkG4Ejj7kPjPyOnYfUioPxbtvbcWtrjyDzP+uhP/dVQqu4UDc9AOv0Fb7hnJt7PgpAyr+KTwD/e3/IUBYfFpeLTGdJL4xaJlRe4TSrp3bTM6nOs4VdIGr4sg9No+nL1vHLFPPdNMRLFGWmIBDy9zMM6i2AIJG1ZJGtfpW8s+Rb6Zmea9ZNbBilujYUhmkGhmI04eR22HVzW9sOye2B1SI0rkklppCSc9dlIH50BCbGbhiCMAQCdYwS5dPjaEaiGlOjwybafJiSAax7dHa74jc28MkglMkcMaxOAQzxtq1adATCHzB6bVc3DuULeEfw444//AA41X9cZNQnm27vrW4ZXYC2dv4EihemMlHznDDB+YBPyFZz2LLNTdWvErhZQllFAJEkjOuckaJZHlJZVGl3zITqI2O+2SKyBy7xBjIXu7WHvGZpFjhDBi6hHLd5gNqAGcjqB6VqLzis5eFy0rqrEuFbOQVIxpyM7n9K3NpcrIiOpyrAFTvuD0OD0rRpqVcm8/gxWa7asxjwdE3JAkCLccSmkEfwgBFC46Y+I7Z29PLFcryHY+LXLcSFjliZPiOc5bSu++++az0au0PWv4GK8nD+4T9jCTknhg/0Tt/ekkP8AxCu8cqcNH/2ufmWP7vWQHoXqfg6yvx1hgycE4eHCjh+oYyXBAAztjeTJO3kPStDe33BopTFcWckDDfdWII8ipSQ5B9cVveK8UEKg6ZHZjhUjUsSf2A9zUI4xxO8uHCLw1QR5ypq2O/xNhQK5XUQjwu/2aKNRZJ5fX6N59n5fcZ7zT/8AlkB9ehJ/au7gXB+GS6nsb24ibGG0SFWxnzBTOM1W3M1hLHoaW1jgLecZOk+2NRCnzrRxSspBUlSOhGx/SsjwnyjYm3HKZcn/AMOlzm34iyt7jf16q6+e/SsDinIHEO7jjRoZIo90RPBk4wXIK4d8YBYknAxUDj5su1GO9LbY8QBP54rddm/HGjaSHvCmvxKdWMsNse+c9Kra4pZiV32Ri3JL8G4lvr+1z39mBFg6kEelCGdHc5i8IL90qknyyBjJz9tz0J0TvjJHKGTM8elyya2eYLqI7vWxQ4GoYiVcECpQnM9xH94P7OP6rg1mcKsrfijyJJZIHRdTSqcdTgDICtk4OM5+E1zjLcsorXqoWPHkrLmS/tmmTuIIhBGST3ZcGVdWQHZkVgdIxnBI1Hdqybvg8WqO3ZHjv3feKHMioreILIhwwkAx4VcgbliOlSvjvZIUybeUr/JMM/k6j9wah88d7w8TRyx6Y5xpfWqukg3Aw++DknYEb1Y0mm4nZ91LLFrSQIxUum6t8qz+BczXdmR9mneMD7mcofmjeH8sGtOoArmhJc3LXbSpwl/FoP8A30WSvzZD4gPkT8qtThXFYbmMSW8qSofvIQfofQ+x3ryXaWrysEiRpH8lRSTvtnbp86vnsc5QeySaWbaWbSCoOyqmSAT5t4uvl0360Klj0pSgK95q7NYLud5mRw7nJaNgM7Y8QYEZwOtYFn2R2oPiSR/Z5dvyQCrRpQEb4Ryfb24xFGkY/wBWoB+rHJNbuKxRei5Pqd/3rJpQHAFc0pQCq/7cIv8A5W0oOHgmikT3bV3ePfwyNtVgVruYOCxXkElvOC0TgZAODkEMCCOhBANAUBwTiSzIHU7/AHl9CKyuFzXKRxpiHwIq6ct4tIAJ1DYb+WK1fA+WUhPF5jdd2ljI0S6lBEpDMoDYPU6MDHm2emRWfwbiqTqGQ/NT1Hz+vnVVZZVlwZ5N9Hp5wso3EXEZfO3b30yRH8ssKyrLiIcspVkdeqNjOPJhgkMp9QT6V0xPXVxdsLFJ5pIniHkjsFfP8uDv8h8xOn/qtvqqNmMMzKMZcYNvrrjXXQHrEHElMzQnaQKGAP3gfNfXGN6+ieF2Z1l9HfxQymNu4ZVl2xrGQfY+nzqO8M5wBfuLuPuJem/wk+uT8OfqPetvxjiDQxl1jaUggBEGevmdjgVA+LXpvQ8c0IhuowWjG4LKPEyHVvnG49azXWbH8r59vBr09XqR+Zce/lFjTqrAqwDL6EAg1ouI8sWsikd0qHyZBgj+h/KsHkXjPfQ90x/iRbe5TyP06flXPOF++EtoRmafbbrp/wD36+mavKdcq97RSNVsLfTTx/OyBXvDcTGKFu/9CgP/AFt69Kyrfli6bSViODghsrjB3Bzn3FWVYcvRWFsuQXnk2JRcszYJ0oB90AHf/nXZw6F0gt4ipaXQqiNN2ZsbhfrvnoBuSBvXh6t+ltS7fj2PRlqpdRWfH3MNtQWNcF5W0oqr1kfA2Ue53z0A3PSrk5K5f+x2yo2DMx1ysOhc+QP4VGFHy9613JXJ32c/aLjDXJGABusIOMqn4m23c9fLA6zECogsLk66ej01l9sMueta6+4PHIpGBg9QRlTn1B2rZUqxpKt4l2SWzsSiyR5/7pxp+gcHH0r64d2R2qnLJJJ/4km35RhatClAaXhXLUMChURUX8KKFH1xufrW4VAMADAFfVKAUpSgFKUoBSlKAUpSgFKVpubuYI7G1kuZeiDwqOrMdlUfM/lufKgPKnNV+5uLyEOe6N3LLp9W1MoY/IZ/2jUw4Hw6/v7NruSZIbSyifuSscYJMa/AoUA42GSxOT0BPSvY276bVK2hZJBrfBIXW2SffAJOPar17YXj4fwe2srUhUldUwOrxqC7n3yxQk/zUGMkN5c4zLNbvM8D93GdDzICyhiM+IDxL65wQPauvknj3fRTx3LBtC5LMRujdc+uPX3FdHCOdWteEpY2eTdXMkhkZQcoGIRUTHV2C+XQH1NRi74U8F09qHAkUd3IS2F1aQXUnHQMCM+ZFcZ0xkmjO9LDDS4JtcSSd1rim/jW4OpDuJFXOCw/mVchh1ya1XHL8Sx2N6o0kSaWA8t9x8tj+dZ/JnLNxLw6S7E0CRKzqDM7oUAAB0uARpJPwMCMj1qHm9BsTDlcpMGB1DJBB6DqcHzHqK9GOo3Rw/b9tHFaVqWfr/p9lrs+5qLc68JMii4i/wA9FgnHUqDn816/Ktry5fveLmC2nk0gByqqQD6Z1fp1rd2/AL+Q4WxdR+KWSFR+QZm/St9l1M4Ycjz6qL67N0YlK2vEmimE8fhbOSPI56j5H9M1vBzCn2+K530BMYxup0FSB/iPX3rv7ROR57ArNKsaxzO2lY3LaSNyCSq9dyAPQ+lRKxuDHLHIpAZHVgSMgFSCCR5jIryo2yjwn5yezKqM+WucYL15e4NdXbCYR4JBAlkBEcSEjKxg4aZjgEsMKcfEAN7K5d5aitcsup5m+OZ8Fm9hgAIv8oAHrk71tLGUPGjghgyqdS7g5Gcr7VkVw25k5vlvyTCqMeUjgCuaUqx0FKUoBSlKAUpSgFKUoBSlKAUpSgFKUoBWs5i4DBewmC5TXGSDjJBBHRgRuCK2dKAp/ta5UtbLghjto1jVZ43JO7O3iXJZt84Y/IAgbVAu2C8z/k221BjbWUQYjpqdV6DO2yqfqKsD+0e5+w2wzsbjceuEfH7mvPsshY5YljtuTk7DA3PoBigLJ7AeDifiJldcrbxlwfISMQi5+hcj3FRTtABHE7/PX7TL/wCY1ZPZPxm04Vw6W6upAJLhzojXBkdIvCNI9NRfc4HvVac83jXF5NdNbvAtw2tEcHcYAyCQM5IzketAWpyfwk3XK1zCoy2uV0HqY2WQAfPTj61Rpr0r2A3CtwoICCyTSBh6asMM/MH96pbtS5dFjxGeJRiNsSxj0R87fRgy/SgLC/s0zHPEEz4cQsB7nvAf2H5VOeMcw3k97NYcOESdzGpmupct3bSDIVUGzNjB3OOuem9W9gPHI7aW/wC9bCm3736QZZvrhifpVl9izmW0uLx95Lu5lkb2AIQL8hg/nQEc432Q31yP43F5JsnUVlVyob1Ve8wvU9BtUI5u7HryzjWWMi6XOGWJG1LnodO5YZ226ft6bpQFe9iFldQ8PMd2jxlZm7pZBgiMhT06gai3WrCpSgFKUoBSlKAUpSgFKUoBSlKAUpSgFKUoBSlKAUpSgKm/tFBPsEGp8OLgFFx8XhbV8gBjf5DzqgOH8PlnkEcMbSOfuopJ8hnboMkbn1r0d2vcgz8T+ztbyRqYQ4KSagDrKnIIBwfD0xW47M+Sl4ZbaGKtcSHVLIo8/JVJ30j98mgNP2d9lcNmkc9yomvOuTusR64QdCR+I+fTFYfbbyPc3wtprVRI0QZGjyASGIIYEkDbG496tYClAUSnJF/waO3vrMtJIqj7ZbA5DAEnw6fiGDjpkdRnJqO9snM1txAWM9s3i7uRZEOzJgqQrfUtgjavS+Kqfn/sbju5TcWkiwSOf4iMvgY+bjTurHzGMH28wPPCOR0JGQRt6HYj5V6w7IrXu+EWS4wWjLn/ABsz5/I15Z4zw5reeaCT4onZD7lTjI9j1+tei+w7mxry1aB0Aa0WOMMPvqQwUn0PhoCy6UpQClKUApSlAKUpQClKUApSlAKUpQClKUApSlAKUpQClKUApSlAKUpQChpSgKx5+7Ior+c3MU5glfHeZTWrYGNQGQVbAHng4qZcpcq2/D4u6t0xnGtzuzkfeY/06Ct5SgFKUoBSlKAUpSgFKUoBSlKAUpSgFKUo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94" name="Picture 22" descr="Image result for gsi geophysical serv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4022654"/>
            <a:ext cx="1386038" cy="7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Image result for calgary t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2117558"/>
            <a:ext cx="1047077" cy="6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9182" y="1174282"/>
            <a:ext cx="192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2">
                    <a:lumMod val="75000"/>
                  </a:schemeClr>
                </a:solidFill>
              </a:rPr>
              <a:t>Calgary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1979 TI-99-4 with Speech Synthesizer, RF modulator, keyboard overlays (adjusted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95" y="5084327"/>
            <a:ext cx="1561699" cy="11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national protective servic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03" y="3754487"/>
            <a:ext cx="22383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7851" y="5986913"/>
            <a:ext cx="449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…several hundred really bad poems</a:t>
            </a:r>
            <a:endParaRPr lang="en-CA" dirty="0"/>
          </a:p>
        </p:txBody>
      </p:sp>
      <p:pic>
        <p:nvPicPr>
          <p:cNvPr id="6150" name="Picture 6" descr="Image result for &quot;algonquin college&quot; &quot;rideau campu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20" y="992809"/>
            <a:ext cx="1176325" cy="8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2749" y="1992429"/>
            <a:ext cx="195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Algonquin College</a:t>
            </a:r>
          </a:p>
          <a:p>
            <a:r>
              <a:rPr lang="en-CA" dirty="0" smtClean="0"/>
              <a:t>(Rideau Campus)</a:t>
            </a:r>
            <a:endParaRPr lang="en-CA" dirty="0"/>
          </a:p>
        </p:txBody>
      </p:sp>
      <p:pic>
        <p:nvPicPr>
          <p:cNvPr id="6152" name="Picture 8" descr="Image result for nepean high scho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87" y="1944642"/>
            <a:ext cx="1038558" cy="6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12707" y="1174282"/>
            <a:ext cx="14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Nepean High School</a:t>
            </a:r>
            <a:endParaRPr lang="en-CA" dirty="0"/>
          </a:p>
        </p:txBody>
      </p:sp>
      <p:pic>
        <p:nvPicPr>
          <p:cNvPr id="6154" name="Picture 10" descr="Image result for lansdowne park nor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20238"/>
            <a:ext cx="3274538" cy="19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laurentian high scho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58" y="1550795"/>
            <a:ext cx="1242985" cy="6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796357" y="2169777"/>
            <a:ext cx="144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Laurentian High School</a:t>
            </a:r>
            <a:endParaRPr lang="en-CA" dirty="0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68752"/>
            <a:ext cx="696122" cy="6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4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850161" y="2959010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1983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268088" y="2967877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1984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43482" y="293330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1985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33355" y="296382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1982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914400" y="296382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1981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5" name="AutoShape 4" descr="Image result for university of calg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92" y="1036504"/>
            <a:ext cx="3362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Image result for university of calgary gauntlet 1984 front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88" y="1602039"/>
            <a:ext cx="2475865" cy="10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The Gaunt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13" y="3745914"/>
            <a:ext cx="14287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1" descr="Image result for 7-11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16" y="5312777"/>
            <a:ext cx="7191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 descr="Image result for &quot;arusha centre&quot; calg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7" descr="data:image/jpeg;base64,/9j/4AAQSkZJRgABAQAAAQABAAD/2wCEAAkGBxQTEhITEhMWFRMWFxoZGBUXGBggHxobGB0bGB4bGCAYHSghGh8lHRgbIjEhJyktLi4uGR8zODMsOCotLisBCgoKDg0OGxAQGzgmICUvLSsvKy4vLys4MjcyLy0vKy8yLzU1LS0tMistNS0tLS0tLy0tLS0tKy0tLS0tLS0tLf/AABEIANsA5gMBIgACEQEDEQH/xAAcAAEAAgIDAQAAAAAAAAAAAAAABgcEBQEDCAL/xABJEAACAQMCAwYDBgMDCQYHAAABAgMABBESIQUGMQcTIkFRYTJxgRRCUpGhsSNiwQhyghUzQ2OSosLR8CRTc7LD0hclNESD4eL/xAAaAQEAAwEBAQAAAAAAAAAAAAAAAQIEAwUG/8QAKxEAAgIBBAECBgEFAAAAAAAAAAECAxEEEiExQRNRFCJhcYGR8AUVI6Gx/9oADAMBAAIRAxEAPwC8aUpQClKUApSlAKUpQClK4zQHNKUoCH81dpFlYTCC4aTvCobCISADnBJ+nlmt7y/x+3vYhNayCSPOMjIII8iCAQdx+dUB/aEt3XiSOVIR4E0t5EqWBA+WR+Yqxv7P9iI+FiTOTNM7kemnEYH+5n60BZlKUoBSlKAUpSgFKUoBSlKAUpSgFKUoBSlKAUpSgFKUoBSlKAUpSgFU72vdo15YXkdvbd2FEayMWXJYsWGDvsBp8t96uKqG/tFcvESRX/eDDaIO7xvkCR9Wc/TGKAtLkLnGLiVssqFVl37yHUCyEbE466T1B9DWXzdzTb8PgM1w4HXRGMapG/Cg8/n0HnXkjgk06zR/ZndJmYKhRtJJYgBc5HU467VaXD+yTiV64l4lcGP++/eyY9AAdK/n9KArrnDmefiE7Tzt7JGPhjXPwr/U+ZqWdhvMht+IJC7kRXAMeCdhIcFDgnqSNPvqFQLi1qIp5o1JKxyOgJ6kKxAJ/KnDo5dXeQhi0Q73K/dCEeI+wJFAe1hXNR3kPmhOI2cdwuA3wyJnOiReoPz2I9mFSKgFKUoBSlKAUpSgFKUoBSlKAUpSgFKUoBSlKAUpSgFKUoBSlKAVVvbWsUz8PtZWCo7zTOxz4UhiYljjy3/SrRJqlZY24lPxfiMmfs9rBPb2o2wx0Ort79SffWPSgKKDEEEEgjfI2INesezjnSPiVsGBxPGAs0edwcfEPVWwcH5ivJ6RM3wgnAJOPIDcn5CrR7COAXMt211FMsUUJCyjqZAwzo09MbfETttjPkBEO0mxEPFL6MdO+ZgPaTx/8VTT+z7whJ5r8SqGQ2/dMD6Sscj6hDWk7abYnjNwFGWcRYA6klFH9KmP9mfrxH5W/wD61AdkOOWb5VeR5bC7Uk7eKN4z1x0OzAZG5B6eEZwuDdsl1PxSFAii0mlSJYcDUA50Bi/XVkgny8vetx/aTC/Z7L8fevj+7p3/AF01RXDrx4ZY5oziSJ1kQkZ8SEMPnuBQHtmlaXk7jq3tnb3K/wCkTxAfdceFh9GBrdUApSlAKUpQClKUApSlAKUpQClKUApSlAKUpQCuGNDVRdsPOzAnh1q3jbAndeo1dIlI+8RjPsceZwB3c09siwz93aQrOiHEkjNgNjYiLHXH4jtt086s3hPEEuIY5o/gkVWGeuGGcH33ryPFEWKoOpIUD3JwB+derOVbPuraOMdFAUf4QF/4aEs829pl7e2/FLsPPMrd6WQq7qO7bdNOCNguF29DVp9hPGLZ+HraGRO+DSFoWxkqxJ2DfEMHyzUA7UbGbiHGL5bddf2aEFt/uxKurHqdTnb51X3D7aR3/hZyvi1Zxoxvqz93HrQhvBbHMNpBwnmCKVolFnOu6gAIokBifbpgHxEejVpeCczLwriN1/kv/tVo/VDqUYGSPEQfgJI1kYIPvmtXxbhHEbwRmV5J+6QBTKwzg7+EZJPlknc+dWVb2NrYW26+ElQx06mdjsAcDc+g6Cu8KJS5lwjNZqYxXy8srW641PxLiiXWkRuGQ6otwgj6NlwQTt511cuW8sd1cwQd8SD/AKKUxkhSRvpddXxfvUg5hvbiZiIX7mM9MY1Y/mwuST7HA6b1obWw+zsZWncP5uGK9fcHJoo19Ln6nF6jdnn6JGJzysqyRpNnVoLYaR3IBJG5c9fCdhWPyZYxzTvHKAVMTgZ8mxsR7gZP0r6muDfSySSvvHbMdTHdjGhxj1JJz+dbfkCwSSGcuucuAD5gqMgqfIgnOaqqXZLbDjJ2ss9OnL7JD2WcyXFlJcWQZCoYyKjgkE7BtJBBXIAPQ+e1Wla9okIIW4jaI/iXxp+YAYfVce9U5xrl98d/DK32lNw2wyB90BRscZ+e9ffBbg3UWo3BDAYZQqAqfVsgg+xGPlmnwlysx4Zw+Kbjvi+OmejrK8SVFkjdXRt1ZSCCPYisivO/CLt7QmTh1wzMrZni16xKD8RKk4D7bEY9M1bXK/O0dwUjkHdySKDG2fBLtnCnqrY30HfrjODVbYOuW1mqu+E+iXUoKVQ7ClKrntA7UY7MtBbATXPQnPgjPo2Pib+UfUjbIFi5rmqL7NOb+IT3zGWZpodJMisF0r+HRgeE58h1ANXmp2oDmlKUApSlAKUpQClKxeKX6QRSTStpjjUsx9h+58gPU0BGe0vnAcPtiUwbiXKxKfI+bn2Xr7nAqm+A8OaO0ueKTks+llgLdTJKe7Mp/wATnH1Ndq99xviLSPlYQRkD7kQPhRfVm8/difKpL2zyrb2tpaLhS7d4yjoEiGlR8tTg/MUBBOz6w72/tlxshMjfKMZH+/or0FzDzRa8Otw1xKqsF8MfV2OOiqN+vn0qn+yfg0ky3rRNokMZhjcg4RmBctt6eCq6Tg88149s5LTiRkkdiWwUJDMxPUDB+e1Q2lyw3hZZPOW+ZT3EyWQzxG9aSS7uWBxChY+Fc/EfF8sk9cbZ3DeER28XdIMgjxEj48+bf8q77KGC1VLdWVWbfBxqc+re9ZElefZdKx8cI8rUXSm8LhEe4fKtpMYw0z4QBU1Z1FmJ8KnAwgXr/N8qzeJcUe4UJ3fdxB1fLHxtoOQNIHgyfU9PnWQ5B3BBrFkr0K9XNw2eDhKaznHJprm+Ksy6VAzgM7FQf5iSunG/XNdn2d3+FUmXoWidXCn0bONNfV25JKK0aHAYvK4VQM4/xE4Ow6Ctty1YwgvIksckp2YxnwqD0ULn26/tWzTV72kWkoqvc0Rbj/CnSBi4RMkKibMzMfIacBf1qScqcINvbqjDxsSzD3PQfQAVueJJhC6xrI6bqGIHzIJB09OtRMcfuLv/ALPbQqkz5GTIDgAEsQcAdAf6Vr/x0T3N8+EI+pfXtiuM8s55r5oWEGKEhpTsSPuf/wBftVc6zk4J3679c+tbnmLgJte7EkgaSTJKqDsB5knqSa+LTgEjQPcHwoMac9WywG3t+9YrpWWzeV149j0KIVVQ4ffn3N3yBwZ9f2lsrGoYD+bIIP8AhG/1FSaz4hGS0QbVGzExnDD4mLY3G41atDDby2IGcXkK7aYiyKqUELkdckAgsD89Rr54rbnup4tRWS1x3Uh6mNgGCt7e/XKA9a56jY6YqPv+UzNZGTte/jrH8+5a/JfN5LLbXTZc7RTH7/oj/wA/o3Rvn1nYNeeba5MkaSHwseuk9GBIyp8t1yPPpWVzV2mzyWq2iZWXdZ5wRlx0ATT8JI+I+owOu2eDeMPs06a5ybhLtG57Te045e0sX9VluFP0KRHy93+g9RU3DeHyTSLDCuqR9gPL1JY+SjzNcWVo8rpFEpZ2ICqP+tgPWr47O+Rltky2GkYDvJPl9xPMKP161c1Gx7P+UktIlXqfid8f5x/X2UdAKmwr5RQAABgDyFfVAKUpQClKUApSqv7V+0J7Q/ZbQgXBXLyYB7oHoADsXPXfoMetAWcXGcZGT0Gao3te5qe8uF4da+ONHAfTv3kvkv8AdQ+f4s/hqOjnfugzW0JFy6FXvJpGklywwxXUMJ7AYAwNqiKuQcgkH1yc+eTnrvmgLy5VmsOEwhZ7mISDxuAdTs52zoXLYA2G1Vp2k8ypf3pmi1dyqKkeoEEgZJJB6ZYn6YqLAV9KpJAAJJ2AHmT5ChKN/wAC5uvLaMQWjLGWfZgilyzkDq+R5AbLUlv+FjhzXV3LL31zL1YrpHeSHUygA4Izgk+1YPJnJtyLmCa4h7uGNtZ1kAnAyuFzn4sHceVZ3aVG8kauoLKrlnx5DGAT7eX1rPfJPbD3Zxuw8R9yCRcRkWYXAb+MG1ByAd+nQ7bZ6V83fEJZSTJIzfM/0G1brlvk2a8UyKyRwhiveOc5IxnSo69euRWDxrhqJcfZ7Z3nIKpq28Uh8kA8gSBvmu+EdsRN12eQmQ3UePCsXeA/hZSAB/iBI+lZ17OqKWY7D9fYVIbOwTh1r3KkNcSgGV/TbGBjyAJA/Oq95tnBdF/ACTv01Y/oD+dU43Hn3QjZeor8mqvbsyMWb6D0HpVp8mcufZLZ5Jh/HnA8J+4oyQD6Hck+nStfyJyYI9F3djfZooT+jsD5+YXy6msPn3m0szQQsCekjjy/kU+vqa1UrD3vpGi18enDv/hrecOYu8JghP8ADGzsPvH8I/lHn61ndmXBW7z7dL4IIQxDHbUdJDH+6oJyfXao5ynwI3lwkQJCDxSMPJBjp7k4X6+1WZzkkZs5LdXWCBUChvIYx6bn0x55qczum5ENwoioryVqIRxG7muZCUtIz1P4V3VR7nqfn8qyONX0lxG7RIVtISqnyGSdK5989F8hWfy/wV74rDEDDYwnxPtliNyT5NIfyUEZ8syLnYxR2D28ChYU0Y9yHU5ydyc7k+dWTlKLUfyyuIxkpS+yREezqbTxG2H49an6ox/dRVj3PBoXkEkkStIuwYjOMEkbdMjf8zVf9mViZL9H+7CrOx9PCUGfq36GrFk43D9la8BzFpLD3OcafnqGKvpHFblIprYv5dvfRX3M7G0Z4U0/xGaRSDuodiSGXy3JwehAqL2Nm80ixRKXkY4Cj9z6D1NZkcU99cnSpeWQ5Poo9z0VQNvkKnc0lvwaB442WS/kTdsZwfLI+6gPl1NZZJOTcejTXXsXPfkl3IXJUdnGZJGGsj+LMdhjrpjJ+FR6+dTTgvHrS4LJa3EUpj+JY3BwPp5e9eaeMcevLiKITyyNCuyA7KSNyTj4yM9TnGKkHZJYzfa/tEeVjjVlLb4ZnGFQfi33Ppj3qp0PRlKxb6/jgjMkzrGijdnIAH51WHMfbTEpKWUJlPlLJlU+YX4yPnpoC2aV5o4n2mcTmP8A9T3Q/DEiqPzILf71akc23wOr7ZcZ9e9b9icfpQHq2lQvsp5gnvLLXcAmRHKd4Vx3gABDbbZ8WCRtlTSgJTxa8EMMsxBIjRnIHU6VLYH5V5Nu7uS4klnfLu7F3YDOCd/LoB0+QFevGHrVN9t3EYoI0s4FVXm8cunbEYOwIA+8w/JT60BV3BuDzXUndQLqbBY5OAAPNiRtuanPC+yG4fBllCjzEakn82wKl/ZFyt3MPeyL/Elw758h9xPyOo+5qzcUJyUXzp2f2/D7B5vG8xZERnfzdhk6VAXZcnzqEcmWolvrVCMjvNRHtGDJv7eHFWd/aDvMR2cIPxO8hH9xdH/qGqy5P46tlc9+0feYUqAGwRnBznB9CPrQeC8OcmA+xQ7asvMdhk6F0f8AmmB+gquONO97OlhbnYHM79QoHkfl++PetdzFzpd8SuEEUfdsUMSpESxKsyscsQMfCuSMYA3qSWNmeGQrFFH31w+WuHUgaVIOAhbY4IwB8z5g1w+Gc7PUxnHSM9kUpb5GTzPcpaWndQjCQoAu/Vugz6nJJJ9SahXZkiG/VpCPDHI6kncuMD88M5rac3XsclqdDai5BAAJPgYagwGSuOhJ6GoCvUEZz5Yz+lRRuknJ9tkUZkpSfbZO+Y+PEuRH455G2Ub4z0G3U+1RW9s2guu7uDlkdO9P+yzfPY4qwuQOUvs4F1cr/GI/hx/gB8zno5/QZ8zWr5/5allmFxChk1gCRV6gjYEDzBH7e9aa6ZKG4iHp1S255Z0848/GXUlpqSPBBkOASP5R90e/WotxDhTQxQPJkNMCyp6RjADHP4jnHsKl3JnITs4mvU0RqQViPVyN/EPJfbqfTHXp7Wo2+0xSH4GiCr6ZVmJH5MNqu90ll+DsnCLx5Z3dnPF7a2t7ppZVSVnAwepQLtpHn4i2w9KjnNPHmuZDpJEKnCL/AMTY8yf+utYnBODTXUgjhTJ+8x2VB6sfL/rrVny8pQR2b2i7u+GebG+tdwfkCNh6Z9amDm1siVs2QfqSIXydzQ8WLeWTFs3QkDwE77nGdJPX5188X4pJfultbRMQWz5ZbHQt5Ko679K0XFOFS27FZUK+jfdI9j0Pyrt4LxO5jJS1d1Z8ZWMDU3p5Zp6k4xcOh6cJzVnbJjxWeLhVo9pG2u9nX+K6n4AwIz7AAkKOpyW96hL286W0GssICzGIHYEjBZ1Hpk7H54qacN5QWFWvOKknfV3Iy7sxO3ead2J/D+ZxUW5k5ofiE64j0Rx5WGIDcAkA5x5nSuw2HlXPk6rGTP4ZzT9ltBFaoFuHJMs+MnBJ0qg9QuN+mfImthw/llIYWveKFjndbcsdcrHcBz139M+pPpW65Q5QFqgubpQ1xjMUJ6IfIn+Y/wC7n1FQrm3jUtzLmXKlRgxnoh8wPl6+fXzptaWfBG5btq7MvhPDpuK3RLeCNQNRUYWJOixxjoD5AexJq8oILfhloZXAjihQkKOv6/E7GqN5R5zmsFdIoo5C7al1BiQ2ANgp8XyrL5rsuIzW5vb+VjhkCwnA0hyd9C+FPLrv6moJya/mTmO64pcDVqbJxFbpkhN/TzPTLH9BtUm4D2Q3MoDXD90DvpXBb6k+EfTNbjse+w21rLeXE0KSs7L42AKIuMAA77nJyBvtXHNva60n8DhiNlvD37L4if8AVIQfzYfSgMPmPlbhXDEHfs9xORlYQ5yc+baNIRfc9fLJqtbqTvpPBEqaiFSKIHHoAMkkk9Mnc1kcdsZopD9pJNw41urNqcaums7+IjyznGParr7L+z1bVUublQblhlVPSIHy9NXqfoPcT4JlyhaSRWVrHP8A51YkD758WBn570rs4xzBbWoX7RPHFq6a2AJ+WaUINJ2j85Lw6AFQGuJMiJD7dXb+Vc/U4FUxyXw2XiN8ZrktKEKvIzEnWc+CMe2c7dABWJ2g8ca94hM4JZVfuYVH4UJUafdmyfqKurs05YFrAoIGv4nPrIRg/RRhR8qE4JfY2+hAPPqT6msilKEFZdtHKst1FBPboZHhLBkHUo+CSo8yCoOPQmqx4L2fXk5GtO5TO5k64/lRckn54r00axbieKEFnKRjzZiq/qaE5Kd4tbJwVYo4Y/486Me+fxM2hlBTCjILagABsMgkGu9WJ3PU7nPX65r47ZOYbSdbRra4jkmhmBOg5wh+LcbdUXbPnWgj5pEhcQQySFVLn4RhFOC2Mk7EgbDO4rdo7YVpuTPN1tNljSiiTQwKGZgqhm+JgoBb+9jr9a19skFvdbWsRZozJG/Qgg6WAGSAfEu4AO5rS/5cvnBMdqEG4y/qGZMZcoC2tWXT1yp9K54twy91yu86Brd3ieRNIRYwgldvDqfOVUadOdxVdVdXZBxh2Vo010Hy8Er4BdyzG4kmbP8AFKqvkioFGB885+tbfvQoyxAHucfvVR8YsZ4YYpDdFmnIZYkZwSjrlJTuNmGnYr5gdcgby/5Qt2muwHKRW7tEZAzSEMqTSF5zIq6VHc6cL1LjDbVENSowUcdHWWicpbpSJ5Lx23T47iIfN1/51q+I8y8OkXTLLDIv4SuofsajC8o2RkuIFnZJICqs8jRhS8kUrBVAGcK6KCx8s13Rcu8M0o7P4CFk/wA/4+6ZJpCCvkR3aIPvatWfKqvVN+C60iznczdR87WESd3Cyxp+GOFgP2/WtPxvn2IRt9my8vQa1IUepOepHpWq4rBYpYSSQiPvpVt2VDJrkj1O5dRq+EgIFJxklm8iBWZdWlgYH1sjyx25WPTMRnRbxt0B3YzzMAP9W3pVVqJJYWEXlpoyacm2afl3jMau1xdzTtOxOUAzHp8gRnDD+U7CpVb8+2yDEaiPPXTCo/PAxWg4PwqJ4rJcwabjvPtErmLvEIZtMcYc5jbRGPENsyZOeh2r8sWRRwhVf83v32cP3PfMkTuNg7zQxglSfC2BkYqFc14RaVKfl/s+5eb7dzlpWJ9WVqjHIVzHFcXE8rrGxOI9W3xNqJH5CpHcdnMZMndTSka9MfhRgWEwtiGOxP8AE7w5AwFQE9QKj3EeVwkTzw3KTQoZFZ9LINUZQBVJJ1s5kAHkcE9N6u9S202lwc4aSEU0m+fqT08YSXfvUbPoy/0NaHi3LiXFwsjyMiEYcqoJyOh3PTGx6nofXEZi5Xdo4ZNajvld1GlyAkWdbMyqQCuMleuGHyrXTrPbkBxLCd8All6YzjOAcZGa6S1UZx2yjwc46Kdc98J8/UuDs74ZYG4lito3LxA67iQAnIIGlcnbPqAOhqecz8vx3FpLBjGpTv558j8wd/pXnTlrm26sWdrZ0y+NWtQwbBLb7g9WPQ1YHCe21hgXNoCPxQvg/wCy/wD7qxyxng2xzjns0PCOya8lkIkMcaA/GDkn3AxgbepqzrLlmz4PaT3Kx63ijZy7bsxUZABPTJ2wMDesrgfaVw65wqziJzsEm8BJ9AT4T9Ca3vHeHLdW0sJ3SVCpweoPof6/KoJPK13xCSWZp3bMrP3hb+bOQR7DGAPQAVO17TuLXWILdUEpGC0UfiPv4yVT5kVI+Hdi0YbM0zsmfh2Xb30/0xVj8B5bt7RdMESoPUAZJ9T6n3O9CSvuVOyzWWn4o7TTOPh7x/DnB3bZm9PT2pVsUoQV/wAJ7Lba2uO/jy2DlO8bPd5znSNI332YnNTqMKi42VVHU/1qt+0XtQ+yO1taIJJ12eRvhjJ3xgfGwGNsgDI61THGuO3F2c3M7y75CsfCPko8I/KgPQ3Gu0nh1vkG4Ejj7kPjPyOnYfUioPxbtvbcWtrjyDzP+uhP/dVQqu4UDc9AOv0Fb7hnJt7PgpAyr+KTwD/e3/IUBYfFpeLTGdJL4xaJlRe4TSrp3bTM6nOs4VdIGr4sg9No+nL1vHLFPPdNMRLFGWmIBDy9zMM6i2AIJG1ZJGtfpW8s+Rb6Zmea9ZNbBilujYUhmkGhmI04eR22HVzW9sOye2B1SI0rkklppCSc9dlIH50BCbGbhiCMAQCdYwS5dPjaEaiGlOjwybafJiSAax7dHa74jc28MkglMkcMaxOAQzxtq1adATCHzB6bVc3DuULeEfw444//AA41X9cZNQnm27vrW4ZXYC2dv4EihemMlHznDDB+YBPyFZz2LLNTdWvErhZQllFAJEkjOuckaJZHlJZVGl3zITqI2O+2SKyBy7xBjIXu7WHvGZpFjhDBi6hHLd5gNqAGcjqB6VqLzis5eFy0rqrEuFbOQVIxpyM7n9K3NpcrIiOpyrAFTvuD0OD0rRpqVcm8/gxWa7asxjwdE3JAkCLccSmkEfwgBFC46Y+I7Z29PLFcryHY+LXLcSFjliZPiOc5bSu++++az0au0PWv4GK8nD+4T9jCTknhg/0Tt/ekkP8AxCu8cqcNH/2ufmWP7vWQHoXqfg6yvx1hgycE4eHCjh+oYyXBAAztjeTJO3kPStDe33BopTFcWckDDfdWII8ipSQ5B9cVveK8UEKg6ZHZjhUjUsSf2A9zUI4xxO8uHCLw1QR5ypq2O/xNhQK5XUQjwu/2aKNRZJ5fX6N59n5fcZ7zT/8AlkB9ehJ/au7gXB+GS6nsb24ibGG0SFWxnzBTOM1W3M1hLHoaW1jgLecZOk+2NRCnzrRxSspBUlSOhGx/SsjwnyjYm3HKZcn/AMOlzm34iyt7jf16q6+e/SsDinIHEO7jjRoZIo90RPBk4wXIK4d8YBYknAxUDj5su1GO9LbY8QBP54rddm/HGjaSHvCmvxKdWMsNse+c9Kra4pZiV32Ri3JL8G4lvr+1z39mBFg6kEelCGdHc5i8IL90qknyyBjJz9tz0J0TvjJHKGTM8elyya2eYLqI7vWxQ4GoYiVcECpQnM9xH94P7OP6rg1mcKsrfijyJJZIHRdTSqcdTgDICtk4OM5+E1zjLcsorXqoWPHkrLmS/tmmTuIIhBGST3ZcGVdWQHZkVgdIxnBI1Hdqybvg8WqO3ZHjv3feKHMioreILIhwwkAx4VcgbliOlSvjvZIUybeUr/JMM/k6j9wah88d7w8TRyx6Y5xpfWqukg3Aw++DknYEb1Y0mm4nZ91LLFrSQIxUum6t8qz+BczXdmR9mneMD7mcofmjeH8sGtOoArmhJc3LXbSpwl/FoP8A30WSvzZD4gPkT8qtThXFYbmMSW8qSofvIQfofQ+x3ryXaWrysEiRpH8lRSTvtnbp86vnsc5QeySaWbaWbSCoOyqmSAT5t4uvl0360Klj0pSgK95q7NYLud5mRw7nJaNgM7Y8QYEZwOtYFn2R2oPiSR/Z5dvyQCrRpQEb4Ryfb24xFGkY/wBWoB+rHJNbuKxRei5Pqd/3rJpQHAFc0pQCq/7cIv8A5W0oOHgmikT3bV3ePfwyNtVgVruYOCxXkElvOC0TgZAODkEMCCOhBANAUBwTiSzIHU7/AHl9CKyuFzXKRxpiHwIq6ct4tIAJ1DYb+WK1fA+WUhPF5jdd2ljI0S6lBEpDMoDYPU6MDHm2emRWfwbiqTqGQ/NT1Hz+vnVVZZVlwZ5N9Hp5wso3EXEZfO3b30yRH8ssKyrLiIcspVkdeqNjOPJhgkMp9QT6V0xPXVxdsLFJ5pIniHkjsFfP8uDv8h8xOn/qtvqqNmMMzKMZcYNvrrjXXQHrEHElMzQnaQKGAP3gfNfXGN6+ieF2Z1l9HfxQymNu4ZVl2xrGQfY+nzqO8M5wBfuLuPuJem/wk+uT8OfqPetvxjiDQxl1jaUggBEGevmdjgVA+LXpvQ8c0IhuowWjG4LKPEyHVvnG49azXWbH8r59vBr09XqR+Zce/lFjTqrAqwDL6EAg1ouI8sWsikd0qHyZBgj+h/KsHkXjPfQ90x/iRbe5TyP06flXPOF++EtoRmafbbrp/wD36+mavKdcq97RSNVsLfTTx/OyBXvDcTGKFu/9CgP/AFt69Kyrfli6bSViODghsrjB3Bzn3FWVYcvRWFsuQXnk2JRcszYJ0oB90AHf/nXZw6F0gt4ipaXQqiNN2ZsbhfrvnoBuSBvXh6t+ltS7fj2PRlqpdRWfH3MNtQWNcF5W0oqr1kfA2Ue53z0A3PSrk5K5f+x2yo2DMx1ysOhc+QP4VGFHy9613JXJ32c/aLjDXJGABusIOMqn4m23c9fLA6zECogsLk66ej01l9sMueta6+4PHIpGBg9QRlTn1B2rZUqxpKt4l2SWzsSiyR5/7pxp+gcHH0r64d2R2qnLJJJ/4km35RhatClAaXhXLUMChURUX8KKFH1xufrW4VAMADAFfVKAUpSgFKUoBSlKAUpSgFKVpubuYI7G1kuZeiDwqOrMdlUfM/lufKgPKnNV+5uLyEOe6N3LLp9W1MoY/IZ/2jUw4Hw6/v7NruSZIbSyifuSscYJMa/AoUA42GSxOT0BPSvY276bVK2hZJBrfBIXW2SffAJOPar17YXj4fwe2srUhUldUwOrxqC7n3yxQk/zUGMkN5c4zLNbvM8D93GdDzICyhiM+IDxL65wQPauvknj3fRTx3LBtC5LMRujdc+uPX3FdHCOdWteEpY2eTdXMkhkZQcoGIRUTHV2C+XQH1NRi74U8F09qHAkUd3IS2F1aQXUnHQMCM+ZFcZ0xkmjO9LDDS4JtcSSd1rim/jW4OpDuJFXOCw/mVchh1ya1XHL8Sx2N6o0kSaWA8t9x8tj+dZ/JnLNxLw6S7E0CRKzqDM7oUAAB0uARpJPwMCMj1qHm9BsTDlcpMGB1DJBB6DqcHzHqK9GOo3Rw/b9tHFaVqWfr/p9lrs+5qLc68JMii4i/wA9FgnHUqDn816/Ktry5fveLmC2nk0gByqqQD6Z1fp1rd2/AL+Q4WxdR+KWSFR+QZm/St9l1M4Ycjz6qL67N0YlK2vEmimE8fhbOSPI56j5H9M1vBzCn2+K530BMYxup0FSB/iPX3rv7ROR57ArNKsaxzO2lY3LaSNyCSq9dyAPQ+lRKxuDHLHIpAZHVgSMgFSCCR5jIryo2yjwn5yezKqM+WucYL15e4NdXbCYR4JBAlkBEcSEjKxg4aZjgEsMKcfEAN7K5d5aitcsup5m+OZ8Fm9hgAIv8oAHrk71tLGUPGjghgyqdS7g5Gcr7VkVw25k5vlvyTCqMeUjgCuaUqx0FKUoBSlKAUpSgFKUoBSlKAUpSgFKUoBWs5i4DBewmC5TXGSDjJBBHRgRuCK2dKAp/ta5UtbLghjto1jVZ43JO7O3iXJZt84Y/IAgbVAu2C8z/k221BjbWUQYjpqdV6DO2yqfqKsD+0e5+w2wzsbjceuEfH7mvPsshY5YljtuTk7DA3PoBigLJ7AeDifiJldcrbxlwfISMQi5+hcj3FRTtABHE7/PX7TL/wCY1ZPZPxm04Vw6W6upAJLhzojXBkdIvCNI9NRfc4HvVac83jXF5NdNbvAtw2tEcHcYAyCQM5IzketAWpyfwk3XK1zCoy2uV0HqY2WQAfPTj61Rpr0r2A3CtwoICCyTSBh6asMM/MH96pbtS5dFjxGeJRiNsSxj0R87fRgy/SgLC/s0zHPEEz4cQsB7nvAf2H5VOeMcw3k97NYcOESdzGpmupct3bSDIVUGzNjB3OOuem9W9gPHI7aW/wC9bCm3736QZZvrhifpVl9izmW0uLx95Lu5lkb2AIQL8hg/nQEc432Q31yP43F5JsnUVlVyob1Ve8wvU9BtUI5u7HryzjWWMi6XOGWJG1LnodO5YZ226ft6bpQFe9iFldQ8PMd2jxlZm7pZBgiMhT06gai3WrCpSgFKUoBSlKAUpSgFKUoBSlKAUpSgFKUoBSlKAUpSgKm/tFBPsEGp8OLgFFx8XhbV8gBjf5DzqgOH8PlnkEcMbSOfuopJ8hnboMkbn1r0d2vcgz8T+ztbyRqYQ4KSagDrKnIIBwfD0xW47M+Sl4ZbaGKtcSHVLIo8/JVJ30j98mgNP2d9lcNmkc9yomvOuTusR64QdCR+I+fTFYfbbyPc3wtprVRI0QZGjyASGIIYEkDbG496tYClAUSnJF/waO3vrMtJIqj7ZbA5DAEnw6fiGDjpkdRnJqO9snM1txAWM9s3i7uRZEOzJgqQrfUtgjavS+Kqfn/sbju5TcWkiwSOf4iMvgY+bjTurHzGMH28wPPCOR0JGQRt6HYj5V6w7IrXu+EWS4wWjLn/ABsz5/I15Z4zw5reeaCT4onZD7lTjI9j1+tei+w7mxry1aB0Aa0WOMMPvqQwUn0PhoCy6UpQClKUApSlAKUpQClKUApSlAKUpQClKUApSlAKUpQClKUApSlAKUpQChpSgKx5+7Ior+c3MU5glfHeZTWrYGNQGQVbAHng4qZcpcq2/D4u6t0xnGtzuzkfeY/06Ct5SgFKUoBSlKAUpSgFKUoBSlKAUpSgFKUoD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4" y="3630411"/>
            <a:ext cx="1530847" cy="145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45255" y="5380522"/>
            <a:ext cx="3850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BA (Hons 1</a:t>
            </a:r>
            <a:r>
              <a:rPr lang="en-CA" baseline="30000" dirty="0" smtClean="0"/>
              <a:t>st</a:t>
            </a:r>
            <a:r>
              <a:rPr lang="en-CA" dirty="0" smtClean="0"/>
              <a:t> Class) – The Philosophy of David Hume</a:t>
            </a:r>
            <a:endParaRPr lang="en-CA" dirty="0"/>
          </a:p>
        </p:txBody>
      </p:sp>
      <p:pic>
        <p:nvPicPr>
          <p:cNvPr id="3092" name="Picture 20" descr="Image result for logic hu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92" y="3630411"/>
            <a:ext cx="2391470" cy="15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17" y="4434226"/>
            <a:ext cx="1933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724005" y="2959010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1987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758974" y="2933302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1988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43482" y="293330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1989</a:t>
            </a:r>
            <a:endParaRPr lang="en-US" sz="3200" dirty="0">
              <a:solidFill>
                <a:srgbClr val="009D00"/>
              </a:solidFill>
            </a:endParaRPr>
          </a:p>
        </p:txBody>
      </p:sp>
      <p:pic>
        <p:nvPicPr>
          <p:cNvPr id="3074" name="Picture 2" descr="Image result for university of alberta graduate students assoc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02" y="1108368"/>
            <a:ext cx="1701847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914400" y="2933303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1986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026910" y="3738666"/>
            <a:ext cx="3231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B"/>
                </a:solidFill>
              </a:rPr>
              <a:t>Athabasca University</a:t>
            </a:r>
            <a:endParaRPr lang="en-US" sz="2800" dirty="0">
              <a:solidFill>
                <a:srgbClr val="0000CB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63326" y="4000276"/>
            <a:ext cx="63767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99762" y="4234796"/>
            <a:ext cx="384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Practical Graphic Design</a:t>
            </a:r>
          </a:p>
          <a:p>
            <a:r>
              <a:rPr lang="en-CA" dirty="0"/>
              <a:t> </a:t>
            </a:r>
            <a:r>
              <a:rPr lang="en-CA" dirty="0" smtClean="0"/>
              <a:t>    Public Advocacy for Social Change</a:t>
            </a:r>
          </a:p>
          <a:p>
            <a:r>
              <a:rPr lang="en-CA" dirty="0" smtClean="0"/>
              <a:t>            Fundraising</a:t>
            </a:r>
            <a:endParaRPr lang="en-CA" dirty="0"/>
          </a:p>
        </p:txBody>
      </p:sp>
      <p:pic>
        <p:nvPicPr>
          <p:cNvPr id="4098" name="Picture 2" descr="Image result for university of calgary bound  the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2699"/>
            <a:ext cx="2318718" cy="154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29081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MA</a:t>
            </a:r>
          </a:p>
          <a:p>
            <a:r>
              <a:rPr lang="en-CA" dirty="0" smtClean="0"/>
              <a:t>Models and Modality</a:t>
            </a:r>
            <a:endParaRPr lang="en-CA" dirty="0"/>
          </a:p>
        </p:txBody>
      </p:sp>
      <p:sp>
        <p:nvSpPr>
          <p:cNvPr id="5" name="AutoShape 4" descr="Image result for &quot;development education&quot; coordinating council of alberta decca"/>
          <p:cNvSpPr>
            <a:spLocks noChangeAspect="1" noChangeArrowheads="1"/>
          </p:cNvSpPr>
          <p:nvPr/>
        </p:nvSpPr>
        <p:spPr bwMode="auto">
          <a:xfrm>
            <a:off x="155575" y="-868363"/>
            <a:ext cx="24193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423513" y="5544152"/>
            <a:ext cx="142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FFC000"/>
                </a:solidFill>
              </a:rPr>
              <a:t>DECCA</a:t>
            </a:r>
            <a:endParaRPr lang="en-CA" b="1" dirty="0">
              <a:solidFill>
                <a:srgbClr val="FFC000"/>
              </a:solidFill>
            </a:endParaRPr>
          </a:p>
        </p:txBody>
      </p:sp>
      <p:pic>
        <p:nvPicPr>
          <p:cNvPr id="4103" name="Picture 7" descr="Image result for critical thinking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56" y="4696461"/>
            <a:ext cx="1035740" cy="129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37" y="1953712"/>
            <a:ext cx="1195119" cy="8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39" y="5210792"/>
            <a:ext cx="1731295" cy="112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1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26711" y="2979019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1991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329399" y="3651351"/>
            <a:ext cx="3231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B"/>
                </a:solidFill>
              </a:rPr>
              <a:t>Athabasca University</a:t>
            </a:r>
            <a:endParaRPr lang="en-US" sz="2800" dirty="0">
              <a:solidFill>
                <a:srgbClr val="0000CB"/>
              </a:solidFill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4734025" y="2971800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1992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545412" y="772833"/>
            <a:ext cx="4744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B8787A"/>
                </a:solidFill>
              </a:rPr>
              <a:t>Graduate Students’ Association</a:t>
            </a:r>
          </a:p>
          <a:p>
            <a:r>
              <a:rPr lang="en-US" sz="2800" dirty="0" smtClean="0">
                <a:solidFill>
                  <a:srgbClr val="B8787A"/>
                </a:solidFill>
              </a:rPr>
              <a:t>Of the Alberta</a:t>
            </a:r>
            <a:endParaRPr lang="en-US" sz="2800" dirty="0">
              <a:solidFill>
                <a:srgbClr val="B8787A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477000" y="2971800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1993</a:t>
            </a:r>
            <a:endParaRPr lang="en-US" sz="3200" dirty="0">
              <a:solidFill>
                <a:srgbClr val="009D00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914399" y="2982187"/>
            <a:ext cx="101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9D00"/>
                </a:solidFill>
              </a:rPr>
              <a:t>1990</a:t>
            </a:r>
            <a:endParaRPr lang="en-US" sz="3200" dirty="0">
              <a:solidFill>
                <a:srgbClr val="009D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73" y="4750160"/>
            <a:ext cx="2045759" cy="107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university of alberta &quot;graduate students association&quot; g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2" y="1726940"/>
            <a:ext cx="1109662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560476" y="3912961"/>
            <a:ext cx="24405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7174" idx="1"/>
          </p:cNvCxnSpPr>
          <p:nvPr/>
        </p:nvCxnSpPr>
        <p:spPr>
          <a:xfrm flipH="1">
            <a:off x="818147" y="3912961"/>
            <a:ext cx="15112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45375"/>
            <a:ext cx="1251284" cy="182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www.sfu.ca/cognitive-science-old/vancouver-studies/thumb0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38" y="1385136"/>
            <a:ext cx="1031512" cy="151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grande prairie regional colle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97" y="4230142"/>
            <a:ext cx="2174261" cy="14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86" y="1322863"/>
            <a:ext cx="1827246" cy="116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42" y="4237831"/>
            <a:ext cx="23129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143000" y="29718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1994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69950" y="3649663"/>
            <a:ext cx="2674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CB"/>
                </a:solidFill>
              </a:rPr>
              <a:t>Athabaska BBS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17399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69950" y="5559425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478599"/>
                </a:solidFill>
              </a:rPr>
              <a:t>Maximus</a:t>
            </a:r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810000" y="29718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1995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2524918" y="4261736"/>
            <a:ext cx="21963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Painted Porch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727325" y="4685364"/>
            <a:ext cx="201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B8D15D"/>
                </a:solidFill>
              </a:rPr>
              <a:t>MAUD</a:t>
            </a:r>
            <a:r>
              <a:rPr lang="en-US" sz="3200" dirty="0">
                <a:solidFill>
                  <a:srgbClr val="B8D15D"/>
                </a:solidFill>
              </a:rPr>
              <a:t>	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477000" y="29718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1996</a:t>
            </a:r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55786"/>
            <a:ext cx="762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6019800" y="1143000"/>
            <a:ext cx="2133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B8787A"/>
                </a:solidFill>
              </a:rPr>
              <a:t>Stephen</a:t>
            </a:r>
            <a:r>
              <a:rPr lang="ja-JP" altLang="en-US" sz="2800">
                <a:solidFill>
                  <a:srgbClr val="B8787A"/>
                </a:solidFill>
              </a:rPr>
              <a:t>’</a:t>
            </a:r>
            <a:r>
              <a:rPr lang="en-US" sz="2800">
                <a:solidFill>
                  <a:srgbClr val="B8787A"/>
                </a:solidFill>
              </a:rPr>
              <a:t>s Guide to the Logical Fallacies</a:t>
            </a:r>
            <a:endParaRPr lang="en-US" sz="280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403350" y="2420005"/>
            <a:ext cx="3231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B"/>
                </a:solidFill>
              </a:rPr>
              <a:t>Athabasca University</a:t>
            </a:r>
            <a:endParaRPr lang="en-US" sz="2800" dirty="0">
              <a:solidFill>
                <a:srgbClr val="0000CB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98898" y="2681615"/>
            <a:ext cx="5197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89756" y="1669748"/>
            <a:ext cx="196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990060"/>
                </a:solidFill>
              </a:rPr>
              <a:t>Muddog</a:t>
            </a:r>
            <a:r>
              <a:rPr lang="en-US" dirty="0">
                <a:solidFill>
                  <a:srgbClr val="990060"/>
                </a:solidFill>
              </a:rPr>
              <a:t> Mud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77224"/>
            <a:ext cx="1854742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54004"/>
            <a:ext cx="20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3">
                    <a:lumMod val="50000"/>
                  </a:schemeClr>
                </a:solidFill>
              </a:rPr>
              <a:t>Brandon</a:t>
            </a:r>
            <a:endParaRPr lang="en-CA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8886" y="2144786"/>
            <a:ext cx="154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Election 1995</a:t>
            </a:r>
            <a:endParaRPr lang="en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98" y="4168319"/>
            <a:ext cx="3268028" cy="161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9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38200" y="28956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1997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3733800" y="28956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1998</a:t>
            </a:r>
          </a:p>
        </p:txBody>
      </p:sp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29" y="1313903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3352800" y="914400"/>
            <a:ext cx="364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6EA272"/>
                </a:solidFill>
              </a:rPr>
              <a:t>Future of Online Learning</a:t>
            </a: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3886200" y="3886200"/>
            <a:ext cx="413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60"/>
                </a:solidFill>
              </a:rPr>
              <a:t>Online Learning Environment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6553200" y="4401954"/>
            <a:ext cx="1624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B6D7D1"/>
                </a:solidFill>
              </a:rPr>
              <a:t>OLe</a:t>
            </a:r>
            <a:endParaRPr lang="en-US" sz="3600" dirty="0">
              <a:solidFill>
                <a:srgbClr val="B6D7D1"/>
              </a:solidFill>
            </a:endParaRPr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45" y="4281487"/>
            <a:ext cx="13970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6553200" y="28956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1999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838200" y="1143000"/>
            <a:ext cx="1751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DFD900"/>
                </a:solidFill>
              </a:rPr>
              <a:t>CAE</a:t>
            </a:r>
            <a:endParaRPr lang="en-US" sz="6000"/>
          </a:p>
        </p:txBody>
      </p:sp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1289050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762000" y="5257800"/>
            <a:ext cx="15986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>
                <a:solidFill>
                  <a:srgbClr val="DB534D"/>
                </a:solidFill>
              </a:rPr>
              <a:t>The Brandon Pages</a:t>
            </a:r>
            <a:endParaRPr lang="en-US"/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6553200" y="1524000"/>
            <a:ext cx="19637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F0019"/>
                </a:solidFill>
              </a:rPr>
              <a:t>Learning</a:t>
            </a:r>
          </a:p>
          <a:p>
            <a:r>
              <a:rPr lang="en-US" sz="3600">
                <a:solidFill>
                  <a:srgbClr val="CF0019"/>
                </a:solidFill>
              </a:rPr>
              <a:t>Objects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5029200" y="2590800"/>
            <a:ext cx="135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B8787A"/>
                </a:solidFill>
                <a:latin typeface="Century" charset="0"/>
              </a:rPr>
              <a:t>modules</a:t>
            </a:r>
            <a:endParaRPr lang="en-US">
              <a:latin typeface="Century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59" y="4705349"/>
            <a:ext cx="953341" cy="145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3" y="3657600"/>
            <a:ext cx="999919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0527" y="6261656"/>
            <a:ext cx="328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Married, March 17-18, to Andrea</a:t>
            </a:r>
            <a:endParaRPr lang="en-CA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69" y="5245638"/>
            <a:ext cx="314668" cy="32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downess\OneDrive\Images\bigtroll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179" y="1439151"/>
            <a:ext cx="1428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9682" y="3029826"/>
            <a:ext cx="119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NewsTrolls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41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914400" y="3505200"/>
            <a:ext cx="7086600" cy="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14400" y="27432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2000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810000" y="27432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2001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2143125" y="5303708"/>
            <a:ext cx="1809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B8787A"/>
                </a:solidFill>
              </a:rPr>
              <a:t>MuniMall</a:t>
            </a:r>
            <a:endParaRPr lang="en-US" dirty="0"/>
          </a:p>
        </p:txBody>
      </p:sp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042" y="4216400"/>
            <a:ext cx="1249916" cy="93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2324100" y="1182688"/>
            <a:ext cx="2657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Knowledge</a:t>
            </a:r>
          </a:p>
          <a:p>
            <a:r>
              <a:rPr lang="en-US">
                <a:solidFill>
                  <a:schemeClr val="accent2"/>
                </a:solidFill>
              </a:rPr>
              <a:t>     Learning</a:t>
            </a:r>
          </a:p>
          <a:p>
            <a:r>
              <a:rPr lang="en-US">
                <a:solidFill>
                  <a:schemeClr val="accent2"/>
                </a:solidFill>
              </a:rPr>
              <a:t>           Community</a:t>
            </a:r>
            <a:endParaRPr lang="en-US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6629400" y="2743200"/>
            <a:ext cx="1089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9D00"/>
                </a:solidFill>
              </a:rPr>
              <a:t>2002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4162425" y="3759200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990060"/>
                </a:solidFill>
              </a:rPr>
              <a:t>PEGGAsus</a:t>
            </a:r>
          </a:p>
        </p:txBody>
      </p:sp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5146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8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54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8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3528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6477000" y="5105400"/>
            <a:ext cx="2438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3200">
                <a:solidFill>
                  <a:srgbClr val="990060"/>
                </a:solidFill>
              </a:rPr>
              <a:t>The Learning Marketplace</a:t>
            </a:r>
          </a:p>
        </p:txBody>
      </p:sp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1422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6172200" y="4038600"/>
            <a:ext cx="23955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900" b="1" i="1">
                <a:solidFill>
                  <a:srgbClr val="009100"/>
                </a:solidFill>
                <a:latin typeface="Times New Roman" charset="0"/>
              </a:rPr>
              <a:t>OLDaily</a:t>
            </a:r>
          </a:p>
        </p:txBody>
      </p:sp>
      <p:pic>
        <p:nvPicPr>
          <p:cNvPr id="1026" name="Picture 2" descr="C:\Users\downess\OneDrive\Images\a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2" y="3727302"/>
            <a:ext cx="165258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2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226</Words>
  <Application>Microsoft Office PowerPoint</Application>
  <PresentationFormat>On-screen Show (4:3)</PresentationFormat>
  <Paragraphs>130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 Timeline</vt:lpstr>
      <vt:lpstr>A Timeline…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open educational resources in personal learning environments</dc:title>
  <dc:creator>Stephen  Downes</dc:creator>
  <cp:lastModifiedBy>Downes, Stephen</cp:lastModifiedBy>
  <cp:revision>52</cp:revision>
  <dcterms:created xsi:type="dcterms:W3CDTF">2011-04-29T09:48:28Z</dcterms:created>
  <dcterms:modified xsi:type="dcterms:W3CDTF">2016-09-30T14:33:21Z</dcterms:modified>
</cp:coreProperties>
</file>