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9" r:id="rId3"/>
    <p:sldId id="390" r:id="rId4"/>
    <p:sldId id="318" r:id="rId5"/>
    <p:sldId id="376" r:id="rId6"/>
    <p:sldId id="332" r:id="rId7"/>
    <p:sldId id="333" r:id="rId8"/>
    <p:sldId id="334" r:id="rId9"/>
    <p:sldId id="335" r:id="rId10"/>
    <p:sldId id="336" r:id="rId11"/>
    <p:sldId id="349" r:id="rId12"/>
    <p:sldId id="377" r:id="rId13"/>
    <p:sldId id="392" r:id="rId14"/>
    <p:sldId id="394" r:id="rId15"/>
    <p:sldId id="380" r:id="rId16"/>
    <p:sldId id="351" r:id="rId17"/>
    <p:sldId id="263" r:id="rId18"/>
    <p:sldId id="3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2AB6-8D70-4858-A883-06F29B1B89D5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9FB8-44E1-414B-B3BA-AC5F07CA36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9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6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14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2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0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0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7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8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3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4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0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52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83ED-DA89-44FE-827B-0B405A62824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1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iospress.com/articles/semantic-web/sw17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gif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journal.org/volume-3/issue-3-03/general/network-based-assessment-in-education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" TargetMode="External"/><Relationship Id="rId5" Type="http://schemas.openxmlformats.org/officeDocument/2006/relationships/hyperlink" Target="http://www.magnet.ed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jrs.sagepub.com/content/104/12/501.fu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rgbClr val="5F41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70985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33" r="587" b="2"/>
          <a:stretch/>
        </p:blipFill>
        <p:spPr>
          <a:xfrm>
            <a:off x="7851452" y="476777"/>
            <a:ext cx="3864383" cy="5920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215" y="1179095"/>
            <a:ext cx="5956353" cy="3404488"/>
          </a:xfrm>
        </p:spPr>
        <p:txBody>
          <a:bodyPr>
            <a:normAutofit/>
          </a:bodyPr>
          <a:lstStyle/>
          <a:p>
            <a:pPr algn="r"/>
            <a:r>
              <a:rPr lang="en-CA" sz="48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Personal Learning and Assessment</a:t>
            </a:r>
            <a:endParaRPr lang="en-CA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215" y="4866870"/>
            <a:ext cx="5956353" cy="1247274"/>
          </a:xfrm>
        </p:spPr>
        <p:txBody>
          <a:bodyPr>
            <a:normAutofit lnSpcReduction="10000"/>
          </a:bodyPr>
          <a:lstStyle/>
          <a:p>
            <a:pPr algn="r"/>
            <a:r>
              <a:rPr lang="en-CA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Stephen Downes</a:t>
            </a:r>
          </a:p>
          <a:p>
            <a:pPr algn="r"/>
            <a:r>
              <a:rPr lang="en-CA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Beirut, Lebanon</a:t>
            </a:r>
          </a:p>
          <a:p>
            <a:pPr algn="r"/>
            <a:r>
              <a:rPr lang="en-CA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November 8, 2016</a:t>
            </a:r>
          </a:p>
        </p:txBody>
      </p:sp>
    </p:spTree>
    <p:extLst>
      <p:ext uri="{BB962C8B-B14F-4D97-AF65-F5344CB8AC3E}">
        <p14:creationId xmlns:p14="http://schemas.microsoft.com/office/powerpoint/2010/main" val="25817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Personalized                                   Personal</a:t>
            </a:r>
            <a:br>
              <a:rPr lang="en-CA" dirty="0"/>
            </a:br>
            <a:r>
              <a:rPr lang="en-CA" sz="2800" dirty="0"/>
              <a:t>           We do for you                                               </a:t>
            </a:r>
            <a:r>
              <a:rPr lang="en-CA" sz="2800" dirty="0" err="1"/>
              <a:t>You</a:t>
            </a:r>
            <a:r>
              <a:rPr lang="en-CA" sz="2800" dirty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vs. Personalized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Compare between:</a:t>
            </a:r>
          </a:p>
          <a:p>
            <a:pPr lvl="1"/>
            <a:r>
              <a:rPr lang="en-CA" sz="3600" dirty="0">
                <a:latin typeface="+mj-lt"/>
              </a:rPr>
              <a:t>Personalized health care (something the National Health Service or Health Management Organization provides)</a:t>
            </a:r>
          </a:p>
          <a:p>
            <a:pPr lvl="1"/>
            <a:r>
              <a:rPr lang="en-CA" sz="3600" dirty="0">
                <a:latin typeface="+mj-lt"/>
              </a:rPr>
              <a:t>Personal health care (something you do for yourself)</a:t>
            </a:r>
          </a:p>
          <a:p>
            <a:r>
              <a:rPr lang="en-CA" sz="3600" dirty="0">
                <a:latin typeface="+mj-lt"/>
              </a:rPr>
              <a:t>Personal goals versus institutional goals</a:t>
            </a:r>
          </a:p>
          <a:p>
            <a:r>
              <a:rPr lang="en-CA" sz="3600" dirty="0">
                <a:latin typeface="+mj-lt"/>
              </a:rPr>
              <a:t>Practice versus content</a:t>
            </a:r>
          </a:p>
        </p:txBody>
      </p:sp>
    </p:spTree>
    <p:extLst>
      <p:ext uri="{BB962C8B-B14F-4D97-AF65-F5344CB8AC3E}">
        <p14:creationId xmlns:p14="http://schemas.microsoft.com/office/powerpoint/2010/main" val="83755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Exploring, not Following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71" y="1690688"/>
            <a:ext cx="6067098" cy="402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75" y="1841000"/>
            <a:ext cx="4849725" cy="4591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18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New Model of Work and Learning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499948"/>
            <a:ext cx="9558403" cy="4351338"/>
          </a:xfrm>
        </p:spPr>
        <p:txBody>
          <a:bodyPr/>
          <a:lstStyle/>
          <a:p>
            <a:pPr>
              <a:defRPr/>
            </a:pPr>
            <a:r>
              <a:rPr lang="en-CA" sz="3200" dirty="0">
                <a:latin typeface="+mj-lt"/>
              </a:rPr>
              <a:t>Sharing - create linked documents, data, and objects within a distributed network</a:t>
            </a:r>
            <a:endParaRPr lang="en-CA" dirty="0">
              <a:latin typeface="+mj-lt"/>
            </a:endParaRPr>
          </a:p>
          <a:p>
            <a:pPr>
              <a:defRPr/>
            </a:pPr>
            <a:r>
              <a:rPr lang="en-CA" sz="3200" dirty="0">
                <a:latin typeface="+mj-lt"/>
              </a:rPr>
              <a:t>Contributing - employ social networking applications of the Web to facilitate group communication</a:t>
            </a:r>
            <a:endParaRPr lang="en-CA" dirty="0">
              <a:latin typeface="+mj-lt"/>
            </a:endParaRPr>
          </a:p>
          <a:p>
            <a:pPr>
              <a:defRPr/>
            </a:pPr>
            <a:r>
              <a:rPr lang="en-CA" sz="3200" dirty="0">
                <a:latin typeface="+mj-lt"/>
              </a:rPr>
              <a:t>Co-creating - work</a:t>
            </a:r>
            <a:r>
              <a:rPr lang="en-CA" dirty="0">
                <a:latin typeface="+mj-lt"/>
              </a:rPr>
              <a:t> </a:t>
            </a:r>
            <a:r>
              <a:rPr lang="en-CA" sz="3200" dirty="0">
                <a:latin typeface="+mj-lt"/>
              </a:rPr>
              <a:t>through networks that facilitate cooperative group work toward common goals</a:t>
            </a:r>
            <a:endParaRPr lang="en-CA" sz="6600" dirty="0">
              <a:latin typeface="+mj-lt"/>
            </a:endParaRPr>
          </a:p>
          <a:p>
            <a:pPr lvl="1">
              <a:buNone/>
              <a:defRPr/>
            </a:pPr>
            <a:r>
              <a:rPr lang="en-CA" sz="1700" dirty="0"/>
              <a:t>             (Dutton, p. 12)</a:t>
            </a:r>
          </a:p>
          <a:p>
            <a:pPr lvl="1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4" y="5017848"/>
            <a:ext cx="8296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0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quality look like in student work?</a:t>
            </a:r>
          </a:p>
        </p:txBody>
      </p:sp>
      <p:pic>
        <p:nvPicPr>
          <p:cNvPr id="1026" name="Picture 2" descr="http://content.iospress.com/media/sw/2016/7-1/sw-7-1-sw175/sw-7-sw175-g002.jpg?width=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28" y="1690687"/>
            <a:ext cx="7944949" cy="44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1970" y="6152486"/>
            <a:ext cx="94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Zaveri, </a:t>
            </a:r>
            <a:r>
              <a:rPr lang="en-CA" sz="1200" dirty="0" err="1"/>
              <a:t>Amrapalia</a:t>
            </a:r>
            <a:r>
              <a:rPr lang="en-CA" sz="1200" dirty="0"/>
              <a:t>; </a:t>
            </a:r>
            <a:r>
              <a:rPr lang="en-CA" sz="1200" dirty="0" err="1"/>
              <a:t>Rula</a:t>
            </a:r>
            <a:r>
              <a:rPr lang="en-CA" sz="1200" dirty="0"/>
              <a:t>, </a:t>
            </a:r>
            <a:r>
              <a:rPr lang="en-CA" sz="1200" dirty="0" err="1"/>
              <a:t>Anisab</a:t>
            </a:r>
            <a:r>
              <a:rPr lang="en-CA" sz="1200" dirty="0"/>
              <a:t>; Maurino, </a:t>
            </a:r>
            <a:r>
              <a:rPr lang="en-CA" sz="1200" dirty="0" err="1"/>
              <a:t>Andreab</a:t>
            </a:r>
            <a:r>
              <a:rPr lang="en-CA" sz="1200" dirty="0"/>
              <a:t>; </a:t>
            </a:r>
            <a:r>
              <a:rPr lang="en-CA" sz="1200" dirty="0" err="1"/>
              <a:t>Pietrobon</a:t>
            </a:r>
            <a:r>
              <a:rPr lang="en-CA" sz="1200" dirty="0"/>
              <a:t>, </a:t>
            </a:r>
            <a:r>
              <a:rPr lang="en-CA" sz="1200" dirty="0" err="1"/>
              <a:t>Ricardoc</a:t>
            </a:r>
            <a:r>
              <a:rPr lang="en-CA" sz="1200" dirty="0"/>
              <a:t>; Lehmann, </a:t>
            </a:r>
            <a:r>
              <a:rPr lang="en-CA" sz="1200" dirty="0" err="1"/>
              <a:t>Jensa</a:t>
            </a:r>
            <a:r>
              <a:rPr lang="en-CA" sz="1200" dirty="0"/>
              <a:t>; Auer, </a:t>
            </a:r>
            <a:r>
              <a:rPr lang="en-CA" sz="1200" dirty="0" err="1"/>
              <a:t>Sörend</a:t>
            </a:r>
            <a:r>
              <a:rPr lang="en-CA" sz="1200" dirty="0"/>
              <a:t>. 2016. A systematic literature review and conceptual framework. </a:t>
            </a:r>
            <a:r>
              <a:rPr lang="en-CA" sz="1200" dirty="0" err="1"/>
              <a:t>Ios</a:t>
            </a:r>
            <a:r>
              <a:rPr lang="en-CA" sz="1200" dirty="0"/>
              <a:t> Press. </a:t>
            </a:r>
            <a:r>
              <a:rPr lang="en-CA" sz="1200" dirty="0">
                <a:hlinkClick r:id="rId3"/>
              </a:rPr>
              <a:t>http://content.iospress.com/articles/semantic-web/sw175</a:t>
            </a:r>
            <a:r>
              <a:rPr lang="en-CA" sz="1200" dirty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074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– The Concept</a:t>
            </a:r>
          </a:p>
        </p:txBody>
      </p:sp>
      <p:sp>
        <p:nvSpPr>
          <p:cNvPr id="4" name="Cloud 3"/>
          <p:cNvSpPr/>
          <p:nvPr/>
        </p:nvSpPr>
        <p:spPr>
          <a:xfrm>
            <a:off x="4473055" y="1788467"/>
            <a:ext cx="2931150" cy="17074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\\IMIBOURAINM-W7\My Pictures\Medical\2012_02 NeuroTouch Photo Session\Jpeg\modified\_ARR6202-2_transp_2.png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901" y="3494010"/>
            <a:ext cx="1319757" cy="2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1737" y="2068668"/>
            <a:ext cx="1811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latin typeface="Calibri" panose="020F0502020204030204" pitchFamily="34" charset="0"/>
              </a:rPr>
              <a:t>Simulation </a:t>
            </a:r>
          </a:p>
          <a:p>
            <a:pPr algn="ctr"/>
            <a:r>
              <a:rPr lang="en-CA" sz="2000" dirty="0">
                <a:latin typeface="Calibri" panose="020F0502020204030204" pitchFamily="34" charset="0"/>
              </a:rPr>
              <a:t>Learning Space </a:t>
            </a:r>
          </a:p>
          <a:p>
            <a:pPr algn="ctr"/>
            <a:r>
              <a:rPr lang="en-CA" sz="2000" dirty="0">
                <a:latin typeface="Calibri" panose="020F0502020204030204" pitchFamily="34" charset="0"/>
              </a:rPr>
              <a:t>(SLS)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71653" y="3334646"/>
            <a:ext cx="1036627" cy="9122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09801" y="3366167"/>
            <a:ext cx="914400" cy="98563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34" y="5223654"/>
            <a:ext cx="1665816" cy="9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6773"/>
          <a:stretch/>
        </p:blipFill>
        <p:spPr bwMode="auto">
          <a:xfrm>
            <a:off x="7759804" y="3568511"/>
            <a:ext cx="2491473" cy="155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40662" y="4572601"/>
            <a:ext cx="2790156" cy="1845821"/>
            <a:chOff x="2794026" y="3551124"/>
            <a:chExt cx="3441886" cy="240507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30" y="3551124"/>
              <a:ext cx="378265" cy="41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94" y="4001397"/>
              <a:ext cx="844421" cy="41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03" y="4126724"/>
              <a:ext cx="666857" cy="62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617" y="4640525"/>
              <a:ext cx="999450" cy="19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536" y="4775501"/>
              <a:ext cx="414697" cy="38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198" y="3643337"/>
              <a:ext cx="1442995" cy="23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209" y="4969548"/>
              <a:ext cx="840815" cy="28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763" y="4173687"/>
              <a:ext cx="613040" cy="3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https://www.tickets.umn.edu/Online/branding/images/logo_uof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58338" y="5211750"/>
              <a:ext cx="1377574" cy="266906"/>
            </a:xfrm>
            <a:prstGeom prst="rect">
              <a:avLst/>
            </a:prstGeom>
            <a:noFill/>
          </p:spPr>
        </p:pic>
        <p:pic>
          <p:nvPicPr>
            <p:cNvPr id="21" name="Picture 10" descr="http://www.ismh.org/en/sys/wp-content/uploads/2010/04/Uni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473" b="32632"/>
            <a:stretch>
              <a:fillRect/>
            </a:stretch>
          </p:blipFill>
          <p:spPr bwMode="auto">
            <a:xfrm>
              <a:off x="2794026" y="5210331"/>
              <a:ext cx="990455" cy="375330"/>
            </a:xfrm>
            <a:prstGeom prst="rect">
              <a:avLst/>
            </a:prstGeom>
            <a:noFill/>
          </p:spPr>
        </p:pic>
        <p:grpSp>
          <p:nvGrpSpPr>
            <p:cNvPr id="22" name="Group 27"/>
            <p:cNvGrpSpPr/>
            <p:nvPr/>
          </p:nvGrpSpPr>
          <p:grpSpPr>
            <a:xfrm>
              <a:off x="3769597" y="5539288"/>
              <a:ext cx="1094745" cy="416906"/>
              <a:chOff x="573972" y="5105400"/>
              <a:chExt cx="1940628" cy="769620"/>
            </a:xfrm>
          </p:grpSpPr>
          <p:pic>
            <p:nvPicPr>
              <p:cNvPr id="27" name="Picture 12" descr="http://www.gulftalent.com/images1/logos/LE459-3518_logo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5152072"/>
                <a:ext cx="1143000" cy="676276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http://nt-me.com/Data/HTMLEditor/Images/NewsLetters/kingfahadmedcity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972" y="5105400"/>
                <a:ext cx="855133" cy="76962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041" y="5564570"/>
              <a:ext cx="1025147" cy="3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4524439"/>
              <a:ext cx="585914" cy="61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3814907"/>
              <a:ext cx="717046" cy="39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727" y="4173687"/>
              <a:ext cx="438679" cy="43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http://upload.wikimedia.org/wikipedia/commons/9/97/SMA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/>
          <a:stretch>
            <a:fillRect/>
          </a:stretch>
        </p:blipFill>
        <p:spPr bwMode="auto">
          <a:xfrm>
            <a:off x="1850451" y="1690688"/>
            <a:ext cx="2016716" cy="150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942117" y="2124722"/>
            <a:ext cx="530938" cy="1958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62736" y="1940964"/>
            <a:ext cx="2333625" cy="212407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624201" y="3239529"/>
            <a:ext cx="3707441" cy="2988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42839" y="4592840"/>
            <a:ext cx="1925536" cy="1741389"/>
          </a:xfrm>
          <a:prstGeom prst="rect">
            <a:avLst/>
          </a:prstGeom>
        </p:spPr>
      </p:pic>
      <p:pic>
        <p:nvPicPr>
          <p:cNvPr id="32" name="Picture 2" descr="http://usarmy.vo.llnwd.net/e2/c/images/2014/06/02/347946/size0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94" y="981491"/>
            <a:ext cx="2126566" cy="15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3501497" y="4389278"/>
            <a:ext cx="3090019" cy="21227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28142" y="1940964"/>
            <a:ext cx="776614" cy="379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Learning Record</a:t>
            </a:r>
          </a:p>
        </p:txBody>
      </p:sp>
      <p:sp>
        <p:nvSpPr>
          <p:cNvPr id="4" name="Oval 3"/>
          <p:cNvSpPr/>
          <p:nvPr/>
        </p:nvSpPr>
        <p:spPr>
          <a:xfrm>
            <a:off x="4787900" y="4533900"/>
            <a:ext cx="3009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64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5930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28156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3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C00000"/>
                </a:solidFill>
              </a:rPr>
              <a:t>Activity Record - LRS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1816101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800" y="2698056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81900" y="1491786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69400" y="116862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5798478" y="4896535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PLR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891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1500" y="533400"/>
            <a:ext cx="8860599" cy="120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4400" dirty="0">
                <a:latin typeface="+mj-lt"/>
              </a:rPr>
              <a:t>Everything is Built Around the Personal Learning Record</a:t>
            </a:r>
          </a:p>
        </p:txBody>
      </p:sp>
      <p:pic>
        <p:nvPicPr>
          <p:cNvPr id="6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1" y="2751000"/>
            <a:ext cx="2765907" cy="2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2827" y="4862173"/>
            <a:ext cx="113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2006395"/>
            <a:ext cx="4223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+mj-lt"/>
              </a:rPr>
              <a:t>This is a </a:t>
            </a:r>
            <a:r>
              <a:rPr lang="en-CA" sz="3200" i="1" dirty="0">
                <a:latin typeface="+mj-lt"/>
              </a:rPr>
              <a:t>new</a:t>
            </a:r>
            <a:r>
              <a:rPr lang="en-CA" sz="3200" dirty="0">
                <a:latin typeface="+mj-lt"/>
              </a:rPr>
              <a:t> type of data – we call it the </a:t>
            </a:r>
            <a:r>
              <a:rPr lang="en-CA" sz="3200" i="1" dirty="0">
                <a:latin typeface="+mj-lt"/>
              </a:rPr>
              <a:t>personal graph</a:t>
            </a:r>
            <a:r>
              <a:rPr lang="en-CA" sz="3200" dirty="0">
                <a:latin typeface="+mj-lt"/>
              </a:rPr>
              <a:t>.</a:t>
            </a:r>
          </a:p>
          <a:p>
            <a:endParaRPr lang="en-CA" sz="3200" dirty="0">
              <a:latin typeface="+mj-lt"/>
            </a:endParaRPr>
          </a:p>
          <a:p>
            <a:r>
              <a:rPr lang="en-CA" sz="3200" dirty="0">
                <a:latin typeface="+mj-lt"/>
              </a:rPr>
              <a:t>Each person has their own </a:t>
            </a:r>
            <a:r>
              <a:rPr lang="en-CA" sz="3200" i="1" dirty="0">
                <a:latin typeface="+mj-lt"/>
              </a:rPr>
              <a:t>private</a:t>
            </a:r>
            <a:r>
              <a:rPr lang="en-CA" sz="3200" dirty="0">
                <a:latin typeface="+mj-lt"/>
              </a:rPr>
              <a:t> personal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2492897"/>
            <a:ext cx="501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PLR contains all a person’s learning records, including: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certificates, badges and credentials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activity records, test results, scores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Assignments, papers, drawings, things they create</a:t>
            </a:r>
          </a:p>
        </p:txBody>
      </p:sp>
    </p:spTree>
    <p:extLst>
      <p:ext uri="{BB962C8B-B14F-4D97-AF65-F5344CB8AC3E}">
        <p14:creationId xmlns:p14="http://schemas.microsoft.com/office/powerpoint/2010/main" val="133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4400" dirty="0">
                <a:latin typeface="+mj-lt"/>
              </a:rPr>
              <a:t>Network-Based Quality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410575" cy="3838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104329"/>
            <a:ext cx="10779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Gibson, D. (2003). Network-based assessment in education. </a:t>
            </a:r>
            <a:r>
              <a:rPr lang="en-CA" sz="1200" i="1" dirty="0"/>
              <a:t>Contemporary Issues in Technology and Teacher Education</a:t>
            </a:r>
            <a:r>
              <a:rPr lang="en-CA" sz="1200" dirty="0"/>
              <a:t> [Online serial], </a:t>
            </a:r>
            <a:r>
              <a:rPr lang="en-CA" sz="1200" i="1" dirty="0"/>
              <a:t>3</a:t>
            </a:r>
            <a:r>
              <a:rPr lang="en-CA" sz="1200" dirty="0"/>
              <a:t>(3). Retrieved from </a:t>
            </a:r>
            <a:r>
              <a:rPr lang="en-CA" sz="1200" dirty="0">
                <a:hlinkClick r:id="rId3"/>
              </a:rPr>
              <a:t>http://www.citejournal.org/volume-3/issue-3-03/general/network-based-assessment-in-education</a:t>
            </a:r>
            <a:endParaRPr lang="en-CA" sz="1200" dirty="0"/>
          </a:p>
          <a:p>
            <a:r>
              <a:rPr lang="it-IT" sz="1200" dirty="0"/>
              <a:t>S. Bianco, L. Celona, P. Napoletano, R. Schettini. (2016) </a:t>
            </a:r>
            <a:r>
              <a:rPr lang="en-CA" sz="1200" dirty="0"/>
              <a:t>On the Use of Deep Learning for Blind Image Quality Assessment. arXiv:1602.05531v3.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02467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xLearning</a:t>
            </a:r>
            <a:r>
              <a:rPr lang="en-US" sz="4800" dirty="0"/>
              <a:t> </a:t>
            </a:r>
            <a:r>
              <a:rPr lang="en-US" sz="4800" dirty="0" err="1"/>
              <a:t>vs</a:t>
            </a:r>
            <a:r>
              <a:rPr lang="en-US" sz="4800" dirty="0"/>
              <a:t> </a:t>
            </a:r>
            <a:r>
              <a:rPr lang="en-US" sz="4800" dirty="0" err="1"/>
              <a:t>cLearning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592" y="191487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contents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55" y="1911747"/>
            <a:ext cx="157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7171" y="1911748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engagement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78683" y="6237313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http://lisahistory.net/wordpress/2012/08/three-kinds-of-moocs/</a:t>
            </a:r>
            <a:r>
              <a:rPr lang="en-US" sz="1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7" y="2452579"/>
            <a:ext cx="298132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31" y="4085371"/>
            <a:ext cx="2327338" cy="1427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931" y="5512512"/>
            <a:ext cx="263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5"/>
              </a:rPr>
              <a:t>http://www.magnet.edu/</a:t>
            </a:r>
            <a:r>
              <a:rPr lang="en-CA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604" y="3545236"/>
            <a:ext cx="32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http://www.corestandards.org/</a:t>
            </a:r>
            <a:r>
              <a:rPr lang="en-CA" dirty="0"/>
              <a:t> </a:t>
            </a:r>
          </a:p>
        </p:txBody>
      </p:sp>
      <p:pic>
        <p:nvPicPr>
          <p:cNvPr id="1026" name="Picture 2" descr="https://encrypted-tbn1.gstatic.com/images?q=tbn:ANd9GcQ3K7F46rUyLbjbTmcovGafCV-I15XMXAkuR3eumZmHhrATOjZcX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2678784"/>
            <a:ext cx="2017922" cy="15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Rytrg5KdDVsmdbXdn5x2hZG_rIKHgUY54RX0SDvWNB6aKbTQp9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4428165"/>
            <a:ext cx="2154448" cy="1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682" y="2976454"/>
            <a:ext cx="2677517" cy="18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The Inflexible Law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latin typeface="+mj-lt"/>
              </a:rPr>
              <a:t>It's when we do stuff that we learn, not when stuff does something for 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3501278"/>
            <a:ext cx="6167046" cy="2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Beyond Assessment as ‘Gap’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663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4000" dirty="0">
              <a:latin typeface="+mj-lt"/>
            </a:endParaRPr>
          </a:p>
          <a:p>
            <a:pPr lvl="1">
              <a:buFont typeface="Calibri Light" panose="020F0302020204030204" pitchFamily="34" charset="0"/>
              <a:buChar char="‐"/>
            </a:pPr>
            <a:r>
              <a:rPr lang="en-CA" sz="4000" b="1" dirty="0">
                <a:latin typeface="+mj-lt"/>
              </a:rPr>
              <a:t>situation-specific</a:t>
            </a:r>
            <a:r>
              <a:rPr lang="en-CA" sz="4000" dirty="0">
                <a:latin typeface="+mj-lt"/>
              </a:rPr>
              <a:t> practical wisdom (</a:t>
            </a:r>
            <a:r>
              <a:rPr lang="en-CA" sz="4000" dirty="0" err="1">
                <a:latin typeface="+mj-lt"/>
              </a:rPr>
              <a:t>phronesis</a:t>
            </a:r>
            <a:r>
              <a:rPr lang="en-CA" sz="4000" dirty="0">
                <a:latin typeface="+mj-lt"/>
              </a:rPr>
              <a:t>)</a:t>
            </a:r>
          </a:p>
          <a:p>
            <a:pPr lvl="1">
              <a:buFont typeface="Calibri Light" panose="020F0302020204030204" pitchFamily="34" charset="0"/>
              <a:buChar char="‐"/>
            </a:pPr>
            <a:r>
              <a:rPr lang="en-CA" sz="4000" b="1" dirty="0">
                <a:latin typeface="+mj-lt"/>
              </a:rPr>
              <a:t>tacit</a:t>
            </a:r>
            <a:r>
              <a:rPr lang="en-CA" sz="4000" dirty="0">
                <a:latin typeface="+mj-lt"/>
              </a:rPr>
              <a:t> knowledge shared among practitioners (‘</a:t>
            </a:r>
            <a:r>
              <a:rPr lang="en-CA" sz="4000" dirty="0" err="1">
                <a:latin typeface="+mj-lt"/>
              </a:rPr>
              <a:t>mindlines</a:t>
            </a:r>
            <a:r>
              <a:rPr lang="en-CA" sz="4000" dirty="0">
                <a:latin typeface="+mj-lt"/>
              </a:rPr>
              <a:t>’) </a:t>
            </a:r>
          </a:p>
          <a:p>
            <a:pPr lvl="1">
              <a:buFont typeface="Calibri Light" panose="020F0302020204030204" pitchFamily="34" charset="0"/>
              <a:buChar char="‐"/>
            </a:pPr>
            <a:r>
              <a:rPr lang="en-CA" sz="4000" b="1" dirty="0">
                <a:latin typeface="+mj-lt"/>
              </a:rPr>
              <a:t>complex </a:t>
            </a:r>
            <a:r>
              <a:rPr lang="en-CA" sz="4000" dirty="0">
                <a:latin typeface="+mj-lt"/>
              </a:rPr>
              <a:t>links between power and knowledge; and </a:t>
            </a:r>
          </a:p>
          <a:p>
            <a:pPr lvl="1">
              <a:buFont typeface="Calibri Light" panose="020F0302020204030204" pitchFamily="34" charset="0"/>
              <a:buChar char="‐"/>
            </a:pPr>
            <a:r>
              <a:rPr lang="en-CA" sz="4000" dirty="0">
                <a:latin typeface="+mj-lt"/>
              </a:rPr>
              <a:t>macro-level knowledge </a:t>
            </a:r>
            <a:r>
              <a:rPr lang="en-CA" sz="4000" b="1" dirty="0">
                <a:latin typeface="+mj-lt"/>
              </a:rPr>
              <a:t>partnerships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340" y="6039362"/>
            <a:ext cx="720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/>
              <a:t>Greenhalgh</a:t>
            </a:r>
            <a:r>
              <a:rPr lang="en-CA" dirty="0"/>
              <a:t> and </a:t>
            </a:r>
            <a:r>
              <a:rPr lang="en-CA" dirty="0" err="1"/>
              <a:t>Weiringa</a:t>
            </a:r>
            <a:r>
              <a:rPr lang="en-CA" dirty="0"/>
              <a:t>, </a:t>
            </a:r>
            <a:r>
              <a:rPr lang="en-CA" dirty="0">
                <a:hlinkClick r:id="rId2"/>
              </a:rPr>
              <a:t>http://jrs.sagepub.com/content/104/12/501.full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18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87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latin typeface="+mj-lt"/>
              </a:rPr>
              <a:t>What is a personalized 21st century education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    - personalized education plan (developed by teacher)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    - adaptive learning via assessment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    - grouping by proficiency, not age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    - teacher = director of learning</a:t>
            </a:r>
            <a:br>
              <a:rPr lang="en-CA" sz="3600" dirty="0">
                <a:latin typeface="+mj-lt"/>
              </a:rPr>
            </a:br>
            <a:r>
              <a:rPr lang="en-CA" sz="3600" dirty="0">
                <a:latin typeface="+mj-lt"/>
              </a:rPr>
              <a:t>    - </a:t>
            </a:r>
            <a:r>
              <a:rPr lang="en-CA" sz="3600" dirty="0" err="1">
                <a:latin typeface="+mj-lt"/>
              </a:rPr>
              <a:t>cf</a:t>
            </a:r>
            <a:r>
              <a:rPr lang="en-CA" sz="3600" dirty="0">
                <a:latin typeface="+mj-lt"/>
              </a:rPr>
              <a:t> Kettering Foundation, Individually Guided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8258" y="5750004"/>
            <a:ext cx="6208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Personalizing 21st Century Education: A Framework for Student Success</a:t>
            </a:r>
            <a:br>
              <a:rPr lang="en-CA" sz="1600" dirty="0"/>
            </a:br>
            <a:r>
              <a:rPr lang="en-CA" sz="1600" dirty="0"/>
              <a:t>Dan </a:t>
            </a:r>
            <a:r>
              <a:rPr lang="en-CA" sz="1600" dirty="0" err="1"/>
              <a:t>Domenech</a:t>
            </a:r>
            <a:r>
              <a:rPr lang="en-CA" sz="1600" dirty="0"/>
              <a:t>, Morton Sherman, John L. Brown</a:t>
            </a:r>
            <a:br>
              <a:rPr lang="en-CA" sz="1600" dirty="0"/>
            </a:br>
            <a:r>
              <a:rPr lang="en-CA" sz="1600" dirty="0" err="1"/>
              <a:t>Jossey</a:t>
            </a:r>
            <a:r>
              <a:rPr lang="en-CA" sz="1600" dirty="0"/>
              <a:t>-Bass, a Wiley Brand. 2016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5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Two Approaches…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1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Approaches…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0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Approaches…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7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Library                                             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9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537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Personal Learning and Assessment</vt:lpstr>
      <vt:lpstr>xLearning vs cLearning</vt:lpstr>
      <vt:lpstr>The Inflexible Law of Learning</vt:lpstr>
      <vt:lpstr>Beyond Assessment as ‘Gap’ Analysis</vt:lpstr>
      <vt:lpstr>Personalization?</vt:lpstr>
      <vt:lpstr>2. Two Approaches…</vt:lpstr>
      <vt:lpstr>Two Approaches…</vt:lpstr>
      <vt:lpstr>Two Approaches…</vt:lpstr>
      <vt:lpstr>Library                                              Environment</vt:lpstr>
      <vt:lpstr>Personalized                                   Personal            We do for you                                               You do for yourself</vt:lpstr>
      <vt:lpstr>Personal vs. Personalized</vt:lpstr>
      <vt:lpstr>Exploring, not Following</vt:lpstr>
      <vt:lpstr>The New Model of Work and Learning</vt:lpstr>
      <vt:lpstr>What does quality look like in student work?</vt:lpstr>
      <vt:lpstr>Personal Learning – The Concept</vt:lpstr>
      <vt:lpstr>Personal Learning Record</vt:lpstr>
      <vt:lpstr>PowerPoint Presentation</vt:lpstr>
      <vt:lpstr>Network-Based Quality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Learning in the Workplace</dc:title>
  <dc:creator>Stephen Downes</dc:creator>
  <cp:lastModifiedBy>Stephen Downes</cp:lastModifiedBy>
  <cp:revision>60</cp:revision>
  <dcterms:created xsi:type="dcterms:W3CDTF">2015-09-06T17:27:05Z</dcterms:created>
  <dcterms:modified xsi:type="dcterms:W3CDTF">2016-11-08T11:08:42Z</dcterms:modified>
</cp:coreProperties>
</file>