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331" r:id="rId3"/>
    <p:sldId id="332" r:id="rId4"/>
    <p:sldId id="334" r:id="rId5"/>
    <p:sldId id="333" r:id="rId6"/>
    <p:sldId id="335" r:id="rId7"/>
    <p:sldId id="336" r:id="rId8"/>
    <p:sldId id="338" r:id="rId9"/>
    <p:sldId id="339" r:id="rId10"/>
    <p:sldId id="355" r:id="rId11"/>
    <p:sldId id="297" r:id="rId12"/>
    <p:sldId id="340" r:id="rId13"/>
    <p:sldId id="341" r:id="rId14"/>
    <p:sldId id="342" r:id="rId15"/>
    <p:sldId id="343" r:id="rId16"/>
    <p:sldId id="344" r:id="rId17"/>
    <p:sldId id="345" r:id="rId18"/>
    <p:sldId id="346" r:id="rId19"/>
    <p:sldId id="347" r:id="rId20"/>
    <p:sldId id="348"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49" r:id="rId54"/>
    <p:sldId id="350" r:id="rId55"/>
    <p:sldId id="351" r:id="rId56"/>
    <p:sldId id="353" r:id="rId57"/>
    <p:sldId id="257" r:id="rId58"/>
    <p:sldId id="260" r:id="rId59"/>
    <p:sldId id="261" r:id="rId60"/>
    <p:sldId id="262" r:id="rId61"/>
    <p:sldId id="263" r:id="rId62"/>
    <p:sldId id="29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74" autoAdjust="0"/>
    <p:restoredTop sz="74155" autoAdjust="0"/>
  </p:normalViewPr>
  <p:slideViewPr>
    <p:cSldViewPr snapToGrid="0">
      <p:cViewPr varScale="1">
        <p:scale>
          <a:sx n="48" d="100"/>
          <a:sy n="48" d="100"/>
        </p:scale>
        <p:origin x="725"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19A33-B7D0-42D5-9F5C-4D8516AEBBAB}" type="datetimeFigureOut">
              <a:rPr lang="en-CA" smtClean="0"/>
              <a:t>2016-11-09</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A515A-0131-4FF3-AF70-D26F6F7A4822}" type="slidenum">
              <a:rPr lang="en-CA" smtClean="0"/>
              <a:t>‹#›</a:t>
            </a:fld>
            <a:endParaRPr lang="en-CA"/>
          </a:p>
        </p:txBody>
      </p:sp>
    </p:spTree>
    <p:extLst>
      <p:ext uri="{BB962C8B-B14F-4D97-AF65-F5344CB8AC3E}">
        <p14:creationId xmlns:p14="http://schemas.microsoft.com/office/powerpoint/2010/main" val="140676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Massive Open Online Course</a:t>
            </a:r>
            <a:r>
              <a:rPr lang="en-CA" sz="1200" kern="1200" dirty="0">
                <a:solidFill>
                  <a:schemeClr val="tx1"/>
                </a:solidFill>
                <a:effectLst/>
                <a:latin typeface="+mn-lt"/>
                <a:ea typeface="+mn-ea"/>
                <a:cs typeface="+mn-cs"/>
              </a:rPr>
              <a:t> – LPSS staff developed and researched the world’s first Massive Open Online Courses, beginning with </a:t>
            </a:r>
            <a:r>
              <a:rPr lang="en-CA" sz="1200" kern="1200" dirty="0" err="1">
                <a:solidFill>
                  <a:schemeClr val="tx1"/>
                </a:solidFill>
                <a:effectLst/>
                <a:latin typeface="+mn-lt"/>
                <a:ea typeface="+mn-ea"/>
                <a:cs typeface="+mn-cs"/>
              </a:rPr>
              <a:t>Connectivism</a:t>
            </a:r>
            <a:r>
              <a:rPr lang="en-CA" sz="1200" kern="1200" dirty="0">
                <a:solidFill>
                  <a:schemeClr val="tx1"/>
                </a:solidFill>
                <a:effectLst/>
                <a:latin typeface="+mn-lt"/>
                <a:ea typeface="+mn-ea"/>
                <a:cs typeface="+mn-cs"/>
              </a:rPr>
              <a:t> and Connective Knowledge in 2008. It was the first to incorporate open learning with distributed content, making it the first true MOOC. It attracted 2200 participants worldwide, 170 of whom participated by creating </a:t>
            </a:r>
            <a:r>
              <a:rPr lang="en-CA" sz="1200" kern="1200" dirty="0" err="1">
                <a:solidFill>
                  <a:schemeClr val="tx1"/>
                </a:solidFill>
                <a:effectLst/>
                <a:latin typeface="+mn-lt"/>
                <a:ea typeface="+mn-ea"/>
                <a:cs typeface="+mn-cs"/>
              </a:rPr>
              <a:t>thwir</a:t>
            </a:r>
            <a:r>
              <a:rPr lang="en-CA" sz="1200" kern="1200" dirty="0">
                <a:solidFill>
                  <a:schemeClr val="tx1"/>
                </a:solidFill>
                <a:effectLst/>
                <a:latin typeface="+mn-lt"/>
                <a:ea typeface="+mn-ea"/>
                <a:cs typeface="+mn-cs"/>
              </a:rPr>
              <a:t> own blogs and learning resources, which were harvested by the course aggregator, </a:t>
            </a:r>
            <a:r>
              <a:rPr lang="en-CA" sz="1200" kern="1200" dirty="0" err="1">
                <a:solidFill>
                  <a:schemeClr val="tx1"/>
                </a:solidFill>
                <a:effectLst/>
                <a:latin typeface="+mn-lt"/>
                <a:ea typeface="+mn-ea"/>
                <a:cs typeface="+mn-cs"/>
              </a:rPr>
              <a:t>gRSShopper</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As I wrote when summarizing this course, “What this means is that course content is not located in one place, but may be located anywhere on the web. The course therefore consists of sets of connections linking the content together into a single network. Participants in the course were encouraged to develop their own online presence in order to add to this distributed resource network. The course authors then used a content aggregation tool in order to bring all the content in one place.”</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3</a:t>
            </a:fld>
            <a:endParaRPr lang="en-CA"/>
          </a:p>
        </p:txBody>
      </p:sp>
    </p:spTree>
    <p:extLst>
      <p:ext uri="{BB962C8B-B14F-4D97-AF65-F5344CB8AC3E}">
        <p14:creationId xmlns:p14="http://schemas.microsoft.com/office/powerpoint/2010/main" val="26787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Advance Distributed Learning PAL project makes clear the constituent elements of an effective recommendation system. They are asking for the following:</a:t>
            </a:r>
          </a:p>
          <a:p>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customized content, a transparent user interface, persistent internet access</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tracking learner experiences, adapting content, and integrating social media</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knowledge and information capable of being shared across the environment</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user’s profile, learning attributes, and competencies to provide a tailored, personalized experience</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integrated with the physical world into a mixed reality learning suite</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design and assessment principles for the next-generation learner</a:t>
            </a: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From this description it is evident that the point-of-learning support is engaged as much in the </a:t>
            </a:r>
            <a:r>
              <a:rPr lang="en-CA" sz="1200" i="1" kern="1200" dirty="0">
                <a:solidFill>
                  <a:schemeClr val="tx1"/>
                </a:solidFill>
                <a:effectLst/>
                <a:latin typeface="+mn-lt"/>
                <a:ea typeface="+mn-ea"/>
                <a:cs typeface="+mn-cs"/>
              </a:rPr>
              <a:t>collecting</a:t>
            </a:r>
            <a:r>
              <a:rPr lang="en-CA" sz="1200" kern="1200" dirty="0">
                <a:solidFill>
                  <a:schemeClr val="tx1"/>
                </a:solidFill>
                <a:effectLst/>
                <a:latin typeface="+mn-lt"/>
                <a:ea typeface="+mn-ea"/>
                <a:cs typeface="+mn-cs"/>
              </a:rPr>
              <a:t> of information as it is in the dissemination of information. This collection of information is vital both to provide raw materials for the recommendation of learning resources, and also to support the creation of new learning resources.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http://www.adlnet.org/adl-initiative-baa-new-submission-window-open-for-personal-assistant-for-learning-pal-proposals-2/index.html</a:t>
            </a:r>
          </a:p>
          <a:p>
            <a:r>
              <a:rPr lang="en-CA" sz="1200" kern="1200" dirty="0">
                <a:solidFill>
                  <a:schemeClr val="tx1"/>
                </a:solidFill>
                <a:effectLst/>
                <a:latin typeface="+mn-lt"/>
                <a:ea typeface="+mn-ea"/>
                <a:cs typeface="+mn-cs"/>
              </a:rPr>
              <a:t>http://www.slideshare.net/damonregan/regan-tla-infrastructureforfutureoflearningsintice2013</a:t>
            </a:r>
          </a:p>
        </p:txBody>
      </p:sp>
      <p:sp>
        <p:nvSpPr>
          <p:cNvPr id="4" name="Slide Number Placeholder 3"/>
          <p:cNvSpPr>
            <a:spLocks noGrp="1"/>
          </p:cNvSpPr>
          <p:nvPr>
            <p:ph type="sldNum" sz="quarter" idx="10"/>
          </p:nvPr>
        </p:nvSpPr>
        <p:spPr/>
        <p:txBody>
          <a:bodyPr/>
          <a:lstStyle/>
          <a:p>
            <a:fld id="{2B6A515A-0131-4FF3-AF70-D26F6F7A4822}" type="slidenum">
              <a:rPr lang="en-CA" smtClean="0"/>
              <a:t>17</a:t>
            </a:fld>
            <a:endParaRPr lang="en-CA"/>
          </a:p>
        </p:txBody>
      </p:sp>
    </p:spTree>
    <p:extLst>
      <p:ext uri="{BB962C8B-B14F-4D97-AF65-F5344CB8AC3E}">
        <p14:creationId xmlns:p14="http://schemas.microsoft.com/office/powerpoint/2010/main" val="248404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Accordingly, in LPSS two major components are employed in order to support the reuse and generation of educational resources. </a:t>
            </a:r>
          </a:p>
          <a:p>
            <a:endParaRPr lang="en-CA" sz="1200" b="0" kern="1200" dirty="0">
              <a:solidFill>
                <a:schemeClr val="tx1"/>
              </a:solidFill>
              <a:effectLst/>
              <a:latin typeface="+mn-lt"/>
              <a:ea typeface="+mn-ea"/>
              <a:cs typeface="+mn-cs"/>
            </a:endParaRPr>
          </a:p>
          <a:p>
            <a:r>
              <a:rPr lang="en-CA" sz="1200" b="0" kern="1200" dirty="0">
                <a:solidFill>
                  <a:schemeClr val="tx1"/>
                </a:solidFill>
                <a:effectLst/>
                <a:latin typeface="+mn-lt"/>
                <a:ea typeface="+mn-ea"/>
                <a:cs typeface="+mn-cs"/>
              </a:rPr>
              <a:t>The first is the Personal Learning Record (PLR), which gathers </a:t>
            </a:r>
            <a:r>
              <a:rPr lang="en-CA" sz="1200" kern="1200" dirty="0">
                <a:solidFill>
                  <a:schemeClr val="tx1"/>
                </a:solidFill>
                <a:effectLst/>
                <a:latin typeface="+mn-lt"/>
                <a:ea typeface="+mn-ea"/>
                <a:cs typeface="+mn-cs"/>
              </a:rPr>
              <a:t>information and provides a unique personal storage of the following:</a:t>
            </a:r>
          </a:p>
          <a:p>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activity logs, created through interactions with external resources, stored as elements of the graph database, and imported and exported from external systems using a subject-verb-object language like </a:t>
            </a:r>
            <a:r>
              <a:rPr lang="en-CA" sz="1200" kern="1200" dirty="0" err="1">
                <a:solidFill>
                  <a:schemeClr val="tx1"/>
                </a:solidFill>
                <a:effectLst/>
                <a:latin typeface="+mn-lt"/>
                <a:ea typeface="+mn-ea"/>
                <a:cs typeface="+mn-cs"/>
              </a:rPr>
              <a:t>xAPI</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personal portfolio of works and artifacts; these are created by the user in the course of work and learning experiences, and include everything from papers and texts, artwork, videos and recordings of performance, messages and communications, and more</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collection of certificates and achievements, including for example the persons collection of badges awarded by various systems, certificates and credentials verified or authenticated by third party agencies, records of courses completed and challenges achieved</a:t>
            </a: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a:t>
            </a:r>
            <a:r>
              <a:rPr lang="en-CA" sz="1200" i="1" kern="1200" dirty="0">
                <a:solidFill>
                  <a:schemeClr val="tx1"/>
                </a:solidFill>
                <a:effectLst/>
                <a:latin typeface="+mn-lt"/>
                <a:ea typeface="+mn-ea"/>
                <a:cs typeface="+mn-cs"/>
              </a:rPr>
              <a:t>production</a:t>
            </a:r>
            <a:r>
              <a:rPr lang="en-CA" sz="1200" kern="1200" dirty="0">
                <a:solidFill>
                  <a:schemeClr val="tx1"/>
                </a:solidFill>
                <a:effectLst/>
                <a:latin typeface="+mn-lt"/>
                <a:ea typeface="+mn-ea"/>
                <a:cs typeface="+mn-cs"/>
              </a:rPr>
              <a:t> of open educational resources is therefore enabled as a part of learning assistance provided at point of need, and the authoring typically takes place during the action review and reflection stage. This stage is probably one of the more important </a:t>
            </a:r>
            <a:r>
              <a:rPr lang="en-CA" sz="1200" i="1" kern="1200" dirty="0">
                <a:solidFill>
                  <a:schemeClr val="tx1"/>
                </a:solidFill>
                <a:effectLst/>
                <a:latin typeface="+mn-lt"/>
                <a:ea typeface="+mn-ea"/>
                <a:cs typeface="+mn-cs"/>
              </a:rPr>
              <a:t>learning</a:t>
            </a:r>
            <a:r>
              <a:rPr lang="en-CA" sz="1200" kern="1200" dirty="0">
                <a:solidFill>
                  <a:schemeClr val="tx1"/>
                </a:solidFill>
                <a:effectLst/>
                <a:latin typeface="+mn-lt"/>
                <a:ea typeface="+mn-ea"/>
                <a:cs typeface="+mn-cs"/>
              </a:rPr>
              <a:t> interventions a learning support system can make, because it is the reflection on practice that creates feedback mechanisms.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http://ijebcm.brookes.ac.uk/documents/vol02issue1-paper-04.pdf</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18</a:t>
            </a:fld>
            <a:endParaRPr lang="en-CA"/>
          </a:p>
        </p:txBody>
      </p:sp>
    </p:spTree>
    <p:extLst>
      <p:ext uri="{BB962C8B-B14F-4D97-AF65-F5344CB8AC3E}">
        <p14:creationId xmlns:p14="http://schemas.microsoft.com/office/powerpoint/2010/main" val="254710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the informal learning ecosystem, it is these post-learning and post-practice reflections that form the bulk of online learning content – the vast underground repository of open educational resources untapped (and unmentioned) in traditional OER discussions. One example from the world of computer programming is Stack Overflow, which provides point-of-need advice on methods and algorithms. Another important (and often maligned) resource is WebMD. In another domain is the ‘Ask the Builder’ website. Artists turn to sites like deviant art to create and share their experiences. There’s even Vegan Black Metal Chef.</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LPSS Personal Learning Assistant is being designed with what we call an LPSS Toolkit in order to promote the capturing of learning experiences. Currently the tool supports the creation and publication of annotations and short notes. Composition takes place inside a single standard interface, and is published through any of a number of supported social media platforms.  As is the case with harvesting, the development of PLA’s capturing and publishing tools in an ongoing and probably indefinite process.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http://stackoverflow.com/</a:t>
            </a:r>
          </a:p>
          <a:p>
            <a:r>
              <a:rPr lang="en-CA" sz="1200" kern="1200" dirty="0">
                <a:solidFill>
                  <a:schemeClr val="tx1"/>
                </a:solidFill>
                <a:effectLst/>
                <a:latin typeface="+mn-lt"/>
                <a:ea typeface="+mn-ea"/>
                <a:cs typeface="+mn-cs"/>
              </a:rPr>
              <a:t>http://www.webmd.com/</a:t>
            </a:r>
          </a:p>
          <a:p>
            <a:r>
              <a:rPr lang="en-CA" sz="1200" kern="1200" dirty="0">
                <a:solidFill>
                  <a:schemeClr val="tx1"/>
                </a:solidFill>
                <a:effectLst/>
                <a:latin typeface="+mn-lt"/>
                <a:ea typeface="+mn-ea"/>
                <a:cs typeface="+mn-cs"/>
              </a:rPr>
              <a:t>http://www.askthebuilder.com/</a:t>
            </a:r>
          </a:p>
          <a:p>
            <a:r>
              <a:rPr lang="en-CA" sz="1200" kern="1200" dirty="0">
                <a:solidFill>
                  <a:schemeClr val="tx1"/>
                </a:solidFill>
                <a:effectLst/>
                <a:latin typeface="+mn-lt"/>
                <a:ea typeface="+mn-ea"/>
                <a:cs typeface="+mn-cs"/>
              </a:rPr>
              <a:t>http://www.deviantart.com/</a:t>
            </a:r>
          </a:p>
          <a:p>
            <a:r>
              <a:rPr lang="en-CA" sz="1200" kern="1200" dirty="0">
                <a:solidFill>
                  <a:schemeClr val="tx1"/>
                </a:solidFill>
                <a:effectLst/>
                <a:latin typeface="+mn-lt"/>
                <a:ea typeface="+mn-ea"/>
                <a:cs typeface="+mn-cs"/>
              </a:rPr>
              <a:t>http://veganblackmetalchef.com/</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19</a:t>
            </a:fld>
            <a:endParaRPr lang="en-CA"/>
          </a:p>
        </p:txBody>
      </p:sp>
    </p:spTree>
    <p:extLst>
      <p:ext uri="{BB962C8B-B14F-4D97-AF65-F5344CB8AC3E}">
        <p14:creationId xmlns:p14="http://schemas.microsoft.com/office/powerpoint/2010/main" val="352072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One of the benefits of employing a </a:t>
            </a:r>
            <a:r>
              <a:rPr lang="en-CA" sz="1200" i="1" kern="1200" dirty="0">
                <a:solidFill>
                  <a:schemeClr val="tx1"/>
                </a:solidFill>
                <a:effectLst/>
                <a:latin typeface="+mn-lt"/>
                <a:ea typeface="+mn-ea"/>
                <a:cs typeface="+mn-cs"/>
              </a:rPr>
              <a:t>personal</a:t>
            </a:r>
            <a:r>
              <a:rPr lang="en-CA" sz="1200" kern="1200" dirty="0">
                <a:solidFill>
                  <a:schemeClr val="tx1"/>
                </a:solidFill>
                <a:effectLst/>
                <a:latin typeface="+mn-lt"/>
                <a:ea typeface="+mn-ea"/>
                <a:cs typeface="+mn-cs"/>
              </a:rPr>
              <a:t> and </a:t>
            </a:r>
            <a:r>
              <a:rPr lang="en-CA" sz="1200" i="1" kern="1200" dirty="0">
                <a:solidFill>
                  <a:schemeClr val="tx1"/>
                </a:solidFill>
                <a:effectLst/>
                <a:latin typeface="+mn-lt"/>
                <a:ea typeface="+mn-ea"/>
                <a:cs typeface="+mn-cs"/>
              </a:rPr>
              <a:t>distributed</a:t>
            </a:r>
            <a:r>
              <a:rPr lang="en-CA" sz="1200" kern="1200" dirty="0">
                <a:solidFill>
                  <a:schemeClr val="tx1"/>
                </a:solidFill>
                <a:effectLst/>
                <a:latin typeface="+mn-lt"/>
                <a:ea typeface="+mn-ea"/>
                <a:cs typeface="+mn-cs"/>
              </a:rPr>
              <a:t> learning support system is that the learner is no longer limited to the specific learning management system.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not only supports </a:t>
            </a:r>
            <a:r>
              <a:rPr lang="en-CA" sz="1200" i="1" kern="1200" dirty="0">
                <a:solidFill>
                  <a:schemeClr val="tx1"/>
                </a:solidFill>
                <a:effectLst/>
                <a:latin typeface="+mn-lt"/>
                <a:ea typeface="+mn-ea"/>
                <a:cs typeface="+mn-cs"/>
              </a:rPr>
              <a:t>open</a:t>
            </a:r>
            <a:r>
              <a:rPr lang="en-CA" sz="1200" kern="1200" dirty="0">
                <a:solidFill>
                  <a:schemeClr val="tx1"/>
                </a:solidFill>
                <a:effectLst/>
                <a:latin typeface="+mn-lt"/>
                <a:ea typeface="+mn-ea"/>
                <a:cs typeface="+mn-cs"/>
              </a:rPr>
              <a:t> publishing, which is necessary in order to create an ecosystem of learning support resources, it also enables the production of these resources from external learning systems and actual workplace environments. The gaming industry provides an example of this, where recording and rebroadcasting in-game events, either live or as videos, has become a popular and widespread activity.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 also see this practice increasingly being employed in high-tech hands-on fields such as medicine. It is important, from the perspective of promoting a system of open educational resources, that these types of activities be extended to include other domains, and that tools, support and assistance for the capturing of these experiences be developed.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http://mashable.com/2013/10/02/youtube-video-game-footage/</a:t>
            </a:r>
          </a:p>
          <a:p>
            <a:r>
              <a:rPr lang="en-CA" sz="1200" kern="1200" dirty="0">
                <a:solidFill>
                  <a:schemeClr val="tx1"/>
                </a:solidFill>
                <a:effectLst/>
                <a:latin typeface="+mn-lt"/>
                <a:ea typeface="+mn-ea"/>
                <a:cs typeface="+mn-cs"/>
              </a:rPr>
              <a:t>http://omicsonline.org/open-access/video-recording-the-laparoscopic-surgery-for-the-treatment-of-endometriosis-should-be-systematic-2161-0932.1000220.php?aid=26080</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20</a:t>
            </a:fld>
            <a:endParaRPr lang="en-CA"/>
          </a:p>
        </p:txBody>
      </p:sp>
    </p:spTree>
    <p:extLst>
      <p:ext uri="{BB962C8B-B14F-4D97-AF65-F5344CB8AC3E}">
        <p14:creationId xmlns:p14="http://schemas.microsoft.com/office/powerpoint/2010/main" val="259541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the traditional model of the open educational resource as “textbooks to curricula, syllabi, lecture notes, assignments, tests, projects, audio, video and animation” it is difficult to think of an individual’s knowledge and understanding from any other perspective than that </a:t>
            </a:r>
            <a:r>
              <a:rPr lang="en-CA" sz="1200" kern="1200" dirty="0" err="1">
                <a:solidFill>
                  <a:schemeClr val="tx1"/>
                </a:solidFill>
                <a:effectLst/>
                <a:latin typeface="+mn-lt"/>
                <a:ea typeface="+mn-ea"/>
                <a:cs typeface="+mn-cs"/>
              </a:rPr>
              <a:t>Friere</a:t>
            </a:r>
            <a:r>
              <a:rPr lang="en-CA" sz="1200" kern="1200" dirty="0">
                <a:solidFill>
                  <a:schemeClr val="tx1"/>
                </a:solidFill>
                <a:effectLst/>
                <a:latin typeface="+mn-lt"/>
                <a:ea typeface="+mn-ea"/>
                <a:cs typeface="+mn-cs"/>
              </a:rPr>
              <a:t> called the “Banking” model of learning. Education “becomes an act of depositing, in which the students are the depositories and the teacher is the depositor. Instead of communicating, the teacher issues communiques and makes deposits which the students patiently receive, memorize, and repeat.”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major criticism of the banking model is that students cannot learn anything over and above what was taught. They cannot adapt the knowledge to their own context, they cannot understand the terms in their own way, and as </a:t>
            </a:r>
            <a:r>
              <a:rPr lang="en-CA" sz="1200" kern="1200" dirty="0" err="1">
                <a:solidFill>
                  <a:schemeClr val="tx1"/>
                </a:solidFill>
                <a:effectLst/>
                <a:latin typeface="+mn-lt"/>
                <a:ea typeface="+mn-ea"/>
                <a:cs typeface="+mn-cs"/>
              </a:rPr>
              <a:t>Friere</a:t>
            </a:r>
            <a:r>
              <a:rPr lang="en-CA" sz="1200" kern="1200" dirty="0">
                <a:solidFill>
                  <a:schemeClr val="tx1"/>
                </a:solidFill>
                <a:effectLst/>
                <a:latin typeface="+mn-lt"/>
                <a:ea typeface="+mn-ea"/>
                <a:cs typeface="+mn-cs"/>
              </a:rPr>
              <a:t> would argue, they are ultimately disempowered and oppressed by education, rather than liberated. “The banking approach to adult education, for example, will never propose to students that they critically consider reality… The "humanism" of the banking approach masks the effort to turn women and men into automatons -- the very negation of their ontological vocation to be more fully human.”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http://www2.webster.edu/~corbetre/philosophy/education/freire/freire-2.html</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53</a:t>
            </a:fld>
            <a:endParaRPr lang="en-CA"/>
          </a:p>
        </p:txBody>
      </p:sp>
    </p:spTree>
    <p:extLst>
      <p:ext uri="{BB962C8B-B14F-4D97-AF65-F5344CB8AC3E}">
        <p14:creationId xmlns:p14="http://schemas.microsoft.com/office/powerpoint/2010/main" val="361741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More seriously, however, is the picture of knowledge that results from a model of education based on the transmission of information. As the ‘banking’ metaphor suggests, this is a model based on an </a:t>
            </a:r>
            <a:r>
              <a:rPr lang="en-CA" sz="1200" i="1" kern="1200" dirty="0">
                <a:solidFill>
                  <a:schemeClr val="tx1"/>
                </a:solidFill>
                <a:effectLst/>
                <a:latin typeface="+mn-lt"/>
                <a:ea typeface="+mn-ea"/>
                <a:cs typeface="+mn-cs"/>
              </a:rPr>
              <a:t>accumulation</a:t>
            </a:r>
            <a:r>
              <a:rPr lang="en-CA" sz="1200" kern="1200" dirty="0">
                <a:solidFill>
                  <a:schemeClr val="tx1"/>
                </a:solidFill>
                <a:effectLst/>
                <a:latin typeface="+mn-lt"/>
                <a:ea typeface="+mn-ea"/>
                <a:cs typeface="+mn-cs"/>
              </a:rPr>
              <a:t> of facts – a person’s knowledge, in essence, could be reduced to an indefinitely long series of propositions (necessarily including rules and principles, because otherwise the complex and unplanned behaviours a person can undertake would be impossible).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Computationally, this is known as the physical symbol system hypothesis (PSSH), and it means that human understanding can be thought of literally as the manipulation of sentences and symbols, like a computer program. This perspective permeates educational theory today, and the pedagogy of open educational resources as carriers of (propositional) learning permeates our discussions and assumptions in the field (think of how often terms like ‘processing’ and ‘storage’ and ‘working memory’ are used).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approach additionally characterizes the management of open educational resources and learning resources generally. The very </a:t>
            </a:r>
            <a:r>
              <a:rPr lang="en-CA" sz="1200" i="1" kern="1200" dirty="0">
                <a:solidFill>
                  <a:schemeClr val="tx1"/>
                </a:solidFill>
                <a:effectLst/>
                <a:latin typeface="+mn-lt"/>
                <a:ea typeface="+mn-ea"/>
                <a:cs typeface="+mn-cs"/>
              </a:rPr>
              <a:t>best</a:t>
            </a:r>
            <a:r>
              <a:rPr lang="en-CA" sz="1200" kern="1200" dirty="0">
                <a:solidFill>
                  <a:schemeClr val="tx1"/>
                </a:solidFill>
                <a:effectLst/>
                <a:latin typeface="+mn-lt"/>
                <a:ea typeface="+mn-ea"/>
                <a:cs typeface="+mn-cs"/>
              </a:rPr>
              <a:t> an individual student is allowed is to have a ‘course library’ or ‘publications library’. There is no sense that they would do anything more complex with them that to read them, remember them, and maybe store them. </a:t>
            </a:r>
          </a:p>
          <a:p>
            <a:r>
              <a:rPr lang="en-CA" sz="1200" kern="1200" dirty="0">
                <a:solidFill>
                  <a:schemeClr val="tx1"/>
                </a:solidFill>
                <a:effectLst/>
                <a:latin typeface="+mn-lt"/>
                <a:ea typeface="+mn-ea"/>
                <a:cs typeface="+mn-cs"/>
              </a:rPr>
              <a:t>http://ai.stanford.edu/~nilsson/OnlinePubs-Nils/PublishedPapers/pssh.pdf</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54</a:t>
            </a:fld>
            <a:endParaRPr lang="en-CA"/>
          </a:p>
        </p:txBody>
      </p:sp>
    </p:spTree>
    <p:extLst>
      <p:ext uri="{BB962C8B-B14F-4D97-AF65-F5344CB8AC3E}">
        <p14:creationId xmlns:p14="http://schemas.microsoft.com/office/powerpoint/2010/main" val="163476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view knowledge differently, and this difference extends to the core of LPSS design. While objects and artifacts may be stored off to the side in a library, the core of LPSS takes the entities identified by RRN and stores the references to them in a graph database. There are various graph database engines available, though we have been building our own in order to understand the functionality we require.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 is a graph database? “A graph database stores connections as first class citizens, readily available for any “join-like” navigation operation. Accessing those already persistent connections is an efficient, constant-time operation and allows you to quickly traverse millions of connections per second per core.” (Ibid)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There are many reasons to represent an individual’s data in a graph database. Here are a couple:</a:t>
            </a:r>
          </a:p>
          <a:p>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graph database does not require predefined entities. This means we do not have to know in advance everything a student is going to need; we add entities, properties and relations as they are encountered.</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graph database supports </a:t>
            </a:r>
            <a:r>
              <a:rPr lang="en-CA" sz="1200" i="1" kern="1200" dirty="0">
                <a:solidFill>
                  <a:schemeClr val="tx1"/>
                </a:solidFill>
                <a:effectLst/>
                <a:latin typeface="+mn-lt"/>
                <a:ea typeface="+mn-ea"/>
                <a:cs typeface="+mn-cs"/>
              </a:rPr>
              <a:t>distributed representation</a:t>
            </a:r>
            <a:r>
              <a:rPr lang="en-CA" sz="1200" kern="1200" dirty="0">
                <a:solidFill>
                  <a:schemeClr val="tx1"/>
                </a:solidFill>
                <a:effectLst/>
                <a:latin typeface="+mn-lt"/>
                <a:ea typeface="+mn-ea"/>
                <a:cs typeface="+mn-cs"/>
              </a:rPr>
              <a:t>. What that means is that a concept is not represented as a series of self-contained sentences, but rather, as a set of connections throughout the graph.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graph database recognizes context and connections. What someone knows about plaster might influence their thoughts about European cities. In a graph database, these concepts overlap, and an event changing the state of one, also changes the state of another</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 graph database can be deeply personal. Each person experiences a unique set of entities and relations between them; though the symbols and images representing concepts may be used in common with other people, a graph database embodies the fact that each person’s understanding of these is individual</a:t>
            </a: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LPSS, each person has their own graph database containing all the entities and relations they have encountered over a lifetime of learning. The graph database contains references to analyses of the open educational resources they have encountered, but also any other content related to their learning and development. Each person’s graph is individual, personal and private, just like their own thoughts and ideas.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http://neo4j.com/developer/graph-database/</a:t>
            </a:r>
          </a:p>
          <a:p>
            <a:r>
              <a:rPr lang="en-CA" sz="1200" kern="1200" dirty="0">
                <a:solidFill>
                  <a:schemeClr val="tx1"/>
                </a:solidFill>
                <a:effectLst/>
                <a:latin typeface="+mn-lt"/>
                <a:ea typeface="+mn-ea"/>
                <a:cs typeface="+mn-cs"/>
              </a:rPr>
              <a:t>http://www.slideshare.net/maxdemarzi/introduction-to-graph-databases-12735789?related=1</a:t>
            </a:r>
          </a:p>
          <a:p>
            <a:r>
              <a:rPr lang="en-CA" sz="1200" kern="1200" dirty="0">
                <a:solidFill>
                  <a:schemeClr val="tx1"/>
                </a:solidFill>
                <a:effectLst/>
                <a:latin typeface="+mn-lt"/>
                <a:ea typeface="+mn-ea"/>
                <a:cs typeface="+mn-cs"/>
              </a:rPr>
              <a:t>http://www.computerweekly.com/feature/Whiteboard-it-the-power-of-graph-databases</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55</a:t>
            </a:fld>
            <a:endParaRPr lang="en-CA"/>
          </a:p>
        </p:txBody>
      </p:sp>
    </p:spTree>
    <p:extLst>
      <p:ext uri="{BB962C8B-B14F-4D97-AF65-F5344CB8AC3E}">
        <p14:creationId xmlns:p14="http://schemas.microsoft.com/office/powerpoint/2010/main" val="69528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difficulty of such a quality metric is that </a:t>
            </a:r>
            <a:r>
              <a:rPr lang="en-CA" sz="1200" i="1" kern="1200" dirty="0">
                <a:solidFill>
                  <a:schemeClr val="tx1"/>
                </a:solidFill>
                <a:effectLst/>
                <a:latin typeface="+mn-lt"/>
                <a:ea typeface="+mn-ea"/>
                <a:cs typeface="+mn-cs"/>
              </a:rPr>
              <a:t>none</a:t>
            </a:r>
            <a:r>
              <a:rPr lang="en-CA" sz="1200" kern="1200" dirty="0">
                <a:solidFill>
                  <a:schemeClr val="tx1"/>
                </a:solidFill>
                <a:effectLst/>
                <a:latin typeface="+mn-lt"/>
                <a:ea typeface="+mn-ea"/>
                <a:cs typeface="+mn-cs"/>
              </a:rPr>
              <a:t> of these can be determined independently; it is only by subjective the resource to the greater weight or a larger knowledge graph that we can even begin to assess any of these. ‘Reputation’, for example, is a standard that varies from place to place, person to person. ‘Technical production’ will be influenced not only by tastes and preference but also by accessibility requirements.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Indeed, it is arguable that it is impossible to determine </a:t>
            </a:r>
            <a:r>
              <a:rPr lang="en-CA" sz="1200" i="1" kern="1200" dirty="0">
                <a:solidFill>
                  <a:schemeClr val="tx1"/>
                </a:solidFill>
                <a:effectLst/>
                <a:latin typeface="+mn-lt"/>
                <a:ea typeface="+mn-ea"/>
                <a:cs typeface="+mn-cs"/>
              </a:rPr>
              <a:t>a priori</a:t>
            </a:r>
            <a:r>
              <a:rPr lang="en-CA" sz="1200" kern="1200" dirty="0">
                <a:solidFill>
                  <a:schemeClr val="tx1"/>
                </a:solidFill>
                <a:effectLst/>
                <a:latin typeface="+mn-lt"/>
                <a:ea typeface="+mn-ea"/>
                <a:cs typeface="+mn-cs"/>
              </a:rPr>
              <a:t> whether a resource is ‘quality’ or not (though perhaps with decades of experience we may eventually draw some inferences). Ultimately, with Mill, we have to say, “The only proof capable of being given that an object is visible, is that people actually see it. The only proof that a sound is audible, is that people hear it: and so of the other sources of our experience. In like manner, I apprehend, the sole evidence it is possible to produce that anything is desirable, is that people do actually desire it.”</a:t>
            </a:r>
          </a:p>
          <a:p>
            <a:r>
              <a:rPr lang="en-CA" sz="1200" kern="1200" dirty="0">
                <a:solidFill>
                  <a:schemeClr val="tx1"/>
                </a:solidFill>
                <a:effectLst/>
                <a:latin typeface="+mn-lt"/>
                <a:ea typeface="+mn-ea"/>
                <a:cs typeface="+mn-cs"/>
              </a:rPr>
              <a:t>https://www.gutenberg.org/files/11224/11224-h/11224-h.htm</a:t>
            </a:r>
          </a:p>
        </p:txBody>
      </p:sp>
      <p:sp>
        <p:nvSpPr>
          <p:cNvPr id="4" name="Slide Number Placeholder 3"/>
          <p:cNvSpPr>
            <a:spLocks noGrp="1"/>
          </p:cNvSpPr>
          <p:nvPr>
            <p:ph type="sldNum" sz="quarter" idx="10"/>
          </p:nvPr>
        </p:nvSpPr>
        <p:spPr/>
        <p:txBody>
          <a:bodyPr/>
          <a:lstStyle/>
          <a:p>
            <a:fld id="{2B6A515A-0131-4FF3-AF70-D26F6F7A4822}" type="slidenum">
              <a:rPr lang="en-CA" smtClean="0"/>
              <a:t>56</a:t>
            </a:fld>
            <a:endParaRPr lang="en-CA"/>
          </a:p>
        </p:txBody>
      </p:sp>
    </p:spTree>
    <p:extLst>
      <p:ext uri="{BB962C8B-B14F-4D97-AF65-F5344CB8AC3E}">
        <p14:creationId xmlns:p14="http://schemas.microsoft.com/office/powerpoint/2010/main" val="390966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 want you to think of open educational resources not as texts and lessons and such, but as words in a conversation.</a:t>
            </a:r>
          </a:p>
        </p:txBody>
      </p:sp>
      <p:sp>
        <p:nvSpPr>
          <p:cNvPr id="4" name="Slide Number Placeholder 3"/>
          <p:cNvSpPr>
            <a:spLocks noGrp="1"/>
          </p:cNvSpPr>
          <p:nvPr>
            <p:ph type="sldNum" sz="quarter" idx="10"/>
          </p:nvPr>
        </p:nvSpPr>
        <p:spPr/>
        <p:txBody>
          <a:bodyPr/>
          <a:lstStyle/>
          <a:p>
            <a:fld id="{2B6A515A-0131-4FF3-AF70-D26F6F7A4822}" type="slidenum">
              <a:rPr lang="en-CA" smtClean="0"/>
              <a:t>57</a:t>
            </a:fld>
            <a:endParaRPr lang="en-CA"/>
          </a:p>
        </p:txBody>
      </p:sp>
    </p:spTree>
    <p:extLst>
      <p:ext uri="{BB962C8B-B14F-4D97-AF65-F5344CB8AC3E}">
        <p14:creationId xmlns:p14="http://schemas.microsoft.com/office/powerpoint/2010/main" val="369462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Why do I ask you to think of them this way? In part, it’s because I think that’s how they’re used. But more importantly, it forces us to think about how they </a:t>
            </a:r>
            <a:r>
              <a:rPr lang="en-CA" sz="1200" i="1" kern="1200" dirty="0">
                <a:solidFill>
                  <a:schemeClr val="tx1"/>
                </a:solidFill>
                <a:effectLst/>
                <a:latin typeface="+mn-lt"/>
                <a:ea typeface="+mn-ea"/>
                <a:cs typeface="+mn-cs"/>
              </a:rPr>
              <a:t>can</a:t>
            </a:r>
            <a:r>
              <a:rPr lang="en-CA" sz="1200" kern="1200" dirty="0">
                <a:solidFill>
                  <a:schemeClr val="tx1"/>
                </a:solidFill>
                <a:effectLst/>
                <a:latin typeface="+mn-lt"/>
                <a:ea typeface="+mn-ea"/>
                <a:cs typeface="+mn-cs"/>
              </a:rPr>
              <a:t> be used.</a:t>
            </a:r>
          </a:p>
        </p:txBody>
      </p:sp>
      <p:sp>
        <p:nvSpPr>
          <p:cNvPr id="4" name="Slide Number Placeholder 3"/>
          <p:cNvSpPr>
            <a:spLocks noGrp="1"/>
          </p:cNvSpPr>
          <p:nvPr>
            <p:ph type="sldNum" sz="quarter" idx="10"/>
          </p:nvPr>
        </p:nvSpPr>
        <p:spPr/>
        <p:txBody>
          <a:bodyPr/>
          <a:lstStyle/>
          <a:p>
            <a:fld id="{2B6A515A-0131-4FF3-AF70-D26F6F7A4822}" type="slidenum">
              <a:rPr lang="en-CA" smtClean="0"/>
              <a:t>58</a:t>
            </a:fld>
            <a:endParaRPr lang="en-CA"/>
          </a:p>
        </p:txBody>
      </p:sp>
    </p:spTree>
    <p:extLst>
      <p:ext uri="{BB962C8B-B14F-4D97-AF65-F5344CB8AC3E}">
        <p14:creationId xmlns:p14="http://schemas.microsoft.com/office/powerpoint/2010/main" val="14152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An open online course devoted to examining open learning resources, conducted in French with support and co-operation from the </a:t>
            </a:r>
            <a:r>
              <a:rPr lang="en-CA" sz="1200" i="1" kern="1200" dirty="0">
                <a:solidFill>
                  <a:schemeClr val="tx1"/>
                </a:solidFill>
                <a:effectLst/>
                <a:latin typeface="+mn-lt"/>
                <a:ea typeface="+mn-ea"/>
                <a:cs typeface="+mn-cs"/>
              </a:rPr>
              <a:t>Organisation international de la </a:t>
            </a:r>
            <a:r>
              <a:rPr lang="en-CA" sz="1200" i="1" kern="1200" dirty="0" err="1">
                <a:solidFill>
                  <a:schemeClr val="tx1"/>
                </a:solidFill>
                <a:effectLst/>
                <a:latin typeface="+mn-lt"/>
                <a:ea typeface="+mn-ea"/>
                <a:cs typeface="+mn-cs"/>
              </a:rPr>
              <a:t>francophonie</a:t>
            </a:r>
            <a:r>
              <a:rPr lang="en-CA" sz="1200" i="1"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6A515A-0131-4FF3-AF70-D26F6F7A4822}" type="slidenum">
              <a:rPr lang="en-CA" smtClean="0"/>
              <a:t>4</a:t>
            </a:fld>
            <a:endParaRPr lang="en-CA"/>
          </a:p>
        </p:txBody>
      </p:sp>
    </p:spTree>
    <p:extLst>
      <p:ext uri="{BB962C8B-B14F-4D97-AF65-F5344CB8AC3E}">
        <p14:creationId xmlns:p14="http://schemas.microsoft.com/office/powerpoint/2010/main" val="2298631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how words (the traditional kind, made up of letters and arranged in sentences) are used in education. A lecture, for example, is composed on words, a 10,000 word presentation in 55 minutes. They are defined, used to describe phenomena, to explain causes, to argue to conclusions. They are the tools of teaching.</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59</a:t>
            </a:fld>
            <a:endParaRPr lang="en-CA"/>
          </a:p>
        </p:txBody>
      </p:sp>
    </p:spTree>
    <p:extLst>
      <p:ext uri="{BB962C8B-B14F-4D97-AF65-F5344CB8AC3E}">
        <p14:creationId xmlns:p14="http://schemas.microsoft.com/office/powerpoint/2010/main" val="41457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That was the actual state of affairs in the classroom until recent decades. But through advances such as active learning, problem based learning, constructivism, and other new educational approaches, words in the classroom have been liberated.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Examples could be multiplied almost without end, but a typical case may be made using Gordon </a:t>
            </a:r>
            <a:r>
              <a:rPr lang="en-CA" sz="1200" kern="1200" dirty="0" err="1">
                <a:solidFill>
                  <a:schemeClr val="tx1"/>
                </a:solidFill>
                <a:effectLst/>
                <a:latin typeface="+mn-lt"/>
                <a:ea typeface="+mn-ea"/>
                <a:cs typeface="+mn-cs"/>
              </a:rPr>
              <a:t>Pask’s</a:t>
            </a:r>
            <a:r>
              <a:rPr lang="en-CA" sz="1200" kern="1200" dirty="0">
                <a:solidFill>
                  <a:schemeClr val="tx1"/>
                </a:solidFill>
                <a:effectLst/>
                <a:latin typeface="+mn-lt"/>
                <a:ea typeface="+mn-ea"/>
                <a:cs typeface="+mn-cs"/>
              </a:rPr>
              <a:t> conversational theory (CT) of learning. Using interrogation, the students can ask how a process takes place, request an explanation of why a process takes place, and inquire about the how and why of the topic itself, in the wider context of subject and the class.</a:t>
            </a:r>
          </a:p>
          <a:p>
            <a:r>
              <a:rPr lang="en-CA" sz="1200" kern="1200" dirty="0">
                <a:solidFill>
                  <a:schemeClr val="tx1"/>
                </a:solidFill>
                <a:effectLst/>
                <a:latin typeface="+mn-lt"/>
                <a:ea typeface="+mn-ea"/>
                <a:cs typeface="+mn-cs"/>
              </a:rPr>
              <a:t>https://www.univie.ac.at/constructivism/pub/fos/pdf/scott.pdf</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60</a:t>
            </a:fld>
            <a:endParaRPr lang="en-CA"/>
          </a:p>
        </p:txBody>
      </p:sp>
    </p:spTree>
    <p:extLst>
      <p:ext uri="{BB962C8B-B14F-4D97-AF65-F5344CB8AC3E}">
        <p14:creationId xmlns:p14="http://schemas.microsoft.com/office/powerpoint/2010/main" val="1959813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And from this recognition that students can speak it’s a small leap from students conversing with teachers to students conversing with each other. This forms the basis of now well-established approaches such as social constructivism, team learning, collaboration and project-building (there is some great literature on the idea of mathematics and scientific discovery as conversation) ranging from Vygotsky to Wenger. The understanding here is that knowledge is reified by, and is the product of, not only an individual, but of the wider community.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http://www.sonoma.edu/users/w/warmotha/epistemology.html</a:t>
            </a:r>
          </a:p>
          <a:p>
            <a:r>
              <a:rPr lang="en-CA" sz="1200" kern="1200" dirty="0">
                <a:solidFill>
                  <a:schemeClr val="tx1"/>
                </a:solidFill>
                <a:effectLst/>
                <a:latin typeface="+mn-lt"/>
                <a:ea typeface="+mn-ea"/>
                <a:cs typeface="+mn-cs"/>
              </a:rPr>
              <a:t>http://www.informationr.net/ir/8-1/paper142.html</a:t>
            </a:r>
          </a:p>
          <a:p>
            <a:r>
              <a:rPr lang="en-CA" sz="1200" kern="1200" dirty="0">
                <a:solidFill>
                  <a:schemeClr val="tx1"/>
                </a:solidFill>
                <a:effectLst/>
                <a:latin typeface="+mn-lt"/>
                <a:ea typeface="+mn-ea"/>
                <a:cs typeface="+mn-cs"/>
              </a:rPr>
              <a:t>http://www.slideshare.net/bonstewart/scholarship-in-abundance</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http://bsrlm.org.uk/IPs/ip13-3/BSRLM-IP-13-3-13.pdf</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61</a:t>
            </a:fld>
            <a:endParaRPr lang="en-CA"/>
          </a:p>
        </p:txBody>
      </p:sp>
    </p:spTree>
    <p:extLst>
      <p:ext uri="{BB962C8B-B14F-4D97-AF65-F5344CB8AC3E}">
        <p14:creationId xmlns:p14="http://schemas.microsoft.com/office/powerpoint/2010/main" val="99030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During the early run of MOOCs the National Research Council was engaged in an internal project called </a:t>
            </a:r>
            <a:r>
              <a:rPr lang="en-CA" sz="1200" kern="1200" dirty="0" err="1">
                <a:solidFill>
                  <a:schemeClr val="tx1"/>
                </a:solidFill>
                <a:effectLst/>
                <a:latin typeface="+mn-lt"/>
                <a:ea typeface="+mn-ea"/>
                <a:cs typeface="+mn-cs"/>
              </a:rPr>
              <a:t>Plearn</a:t>
            </a:r>
            <a:r>
              <a:rPr lang="en-CA" sz="1200" kern="1200" dirty="0">
                <a:solidFill>
                  <a:schemeClr val="tx1"/>
                </a:solidFill>
                <a:effectLst/>
                <a:latin typeface="+mn-lt"/>
                <a:ea typeface="+mn-ea"/>
                <a:cs typeface="+mn-cs"/>
              </a:rPr>
              <a:t>, which was a prototype personal learning environment. This work combined an analysis of the MOOC experience, much of which was published by Helene Fournier and Rita Kop. In </a:t>
            </a:r>
            <a:r>
              <a:rPr lang="en-CA" sz="1200" kern="1200" dirty="0" err="1">
                <a:solidFill>
                  <a:schemeClr val="tx1"/>
                </a:solidFill>
                <a:effectLst/>
                <a:latin typeface="+mn-lt"/>
                <a:ea typeface="+mn-ea"/>
                <a:cs typeface="+mn-cs"/>
              </a:rPr>
              <a:t>Plearn</a:t>
            </a:r>
            <a:r>
              <a:rPr lang="en-CA" sz="1200" kern="1200" dirty="0">
                <a:solidFill>
                  <a:schemeClr val="tx1"/>
                </a:solidFill>
                <a:effectLst/>
                <a:latin typeface="+mn-lt"/>
                <a:ea typeface="+mn-ea"/>
                <a:cs typeface="+mn-cs"/>
              </a:rPr>
              <a:t> the aggregator developed for the MOOC project was adapted for personal learning, personal learning databases were created, and mechanisms for interacting with learning resources and publishing to a network were explored.</a:t>
            </a:r>
          </a:p>
          <a:p>
            <a:r>
              <a:rPr lang="en-CA" sz="1200" kern="1200" dirty="0">
                <a:solidFill>
                  <a:schemeClr val="tx1"/>
                </a:solidFill>
                <a:effectLst/>
                <a:latin typeface="+mn-lt"/>
                <a:ea typeface="+mn-ea"/>
                <a:cs typeface="+mn-cs"/>
              </a:rPr>
              <a:t>http://www.slideshare.net/Ritakop/kopfourniercanadianinstitutedistanceeducationresearchple</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5</a:t>
            </a:fld>
            <a:endParaRPr lang="en-CA"/>
          </a:p>
        </p:txBody>
      </p:sp>
    </p:spTree>
    <p:extLst>
      <p:ext uri="{BB962C8B-B14F-4D97-AF65-F5344CB8AC3E}">
        <p14:creationId xmlns:p14="http://schemas.microsoft.com/office/powerpoint/2010/main" val="123467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Privy Council Office Badges for Learning </a:t>
            </a:r>
            <a:r>
              <a:rPr lang="en-CA" sz="1200" kern="1200" dirty="0">
                <a:solidFill>
                  <a:schemeClr val="tx1"/>
                </a:solidFill>
                <a:effectLst/>
                <a:latin typeface="+mn-lt"/>
                <a:ea typeface="+mn-ea"/>
                <a:cs typeface="+mn-cs"/>
              </a:rPr>
              <a:t>– in this project we examined mechanisms for displaying badges earned inside a secure intranet environment in a person’s personal learning record outside that environment. </a:t>
            </a:r>
          </a:p>
        </p:txBody>
      </p:sp>
      <p:sp>
        <p:nvSpPr>
          <p:cNvPr id="4" name="Slide Number Placeholder 3"/>
          <p:cNvSpPr>
            <a:spLocks noGrp="1"/>
          </p:cNvSpPr>
          <p:nvPr>
            <p:ph type="sldNum" sz="quarter" idx="10"/>
          </p:nvPr>
        </p:nvSpPr>
        <p:spPr/>
        <p:txBody>
          <a:bodyPr/>
          <a:lstStyle/>
          <a:p>
            <a:fld id="{2B6A515A-0131-4FF3-AF70-D26F6F7A4822}" type="slidenum">
              <a:rPr lang="en-CA" smtClean="0"/>
              <a:t>6</a:t>
            </a:fld>
            <a:endParaRPr lang="en-CA"/>
          </a:p>
        </p:txBody>
      </p:sp>
    </p:spTree>
    <p:extLst>
      <p:ext uri="{BB962C8B-B14F-4D97-AF65-F5344CB8AC3E}">
        <p14:creationId xmlns:p14="http://schemas.microsoft.com/office/powerpoint/2010/main" val="201840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treat open educational resources, however, very differently. People focus on the distribution and the licensing of OERs, but few people spend any time on the latter half of the UNESCO definition: “OERs range from textbooks to curricula, syllabi, lecture notes, assignments, tests, projects, audio, video and animation.” This definition limits us in the same ways we were limited with educational words, above. And in particular, pedagogy is limited to knowledge transfer and students are rendered mute.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http://www.unesco.org/new/en/communication-and-information/access-to-knowledge/open-educational-resources/what-are-open-educational-resources-oers/</a:t>
            </a:r>
          </a:p>
        </p:txBody>
      </p:sp>
      <p:sp>
        <p:nvSpPr>
          <p:cNvPr id="4" name="Slide Number Placeholder 3"/>
          <p:cNvSpPr>
            <a:spLocks noGrp="1"/>
          </p:cNvSpPr>
          <p:nvPr>
            <p:ph type="sldNum" sz="quarter" idx="10"/>
          </p:nvPr>
        </p:nvSpPr>
        <p:spPr/>
        <p:txBody>
          <a:bodyPr/>
          <a:lstStyle/>
          <a:p>
            <a:fld id="{2B6A515A-0131-4FF3-AF70-D26F6F7A4822}" type="slidenum">
              <a:rPr lang="en-CA" smtClean="0"/>
              <a:t>12</a:t>
            </a:fld>
            <a:endParaRPr lang="en-CA"/>
          </a:p>
        </p:txBody>
      </p:sp>
    </p:spTree>
    <p:extLst>
      <p:ext uri="{BB962C8B-B14F-4D97-AF65-F5344CB8AC3E}">
        <p14:creationId xmlns:p14="http://schemas.microsoft.com/office/powerpoint/2010/main" val="236478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a paper I presented to the OECD a decade ago on sustainability models for open educational resources I argued that the only sustainable model for OERs was to have then created and consumed by the same people, the students themselves.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“OERs may be supported using what might be called a co-producer model, where the consumers of the resources take an active hand in their production. Such an approach is more likely to depend on decentralized management (if it is managed at all), may involve numerous partnerships, and may involve volunteer contributors.” (Ibid)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traditional education the typical approach to learning is to stop other activities, to go to a classroom or learning centre, to focus on learning a specific body of content, and then return to one’s ordinary life some days or some years later.</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LPSS we have focused on this as an undesirable and overly expensive approach to learning, and as the name of the program – “learning and performance support systems” – suggests, prefer to relocate the context of learning to authentic environments in this a person is attempting to meet some objective or complete a task (indeed, as Jay Cross says, in informal learning “the motivation level of the learner. Informal learning occurs when knowledge or a skill is needed in order to execute or perform a task. This means that the commitment of the learner is at the highest possible level as it is the inner drive that initiates the learning process. Also, learning takes place in connection to a specific situation or task.”)</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 we find when we approach learning this way is that a person’s ‘learning environment’ extends to include a wider social network or community. This is the source of Etienne Wenger’s ‘communities of practice’, referenced earlier. In almost any domain one cares to consider, there is an active and engaged network of interested people exchanging information and resources on the internet.</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These</a:t>
            </a:r>
            <a:r>
              <a:rPr lang="en-CA" sz="1200" kern="1200" dirty="0">
                <a:solidFill>
                  <a:schemeClr val="tx1"/>
                </a:solidFill>
                <a:effectLst/>
                <a:latin typeface="+mn-lt"/>
                <a:ea typeface="+mn-ea"/>
                <a:cs typeface="+mn-cs"/>
              </a:rPr>
              <a:t> are the real open educational resources. These are the source of what is probably most learning in the world (it would be interesting to see a study evaluating the scale and pervasiveness of unauthoritative learning resources and support). Even some of the projects which have become paradigms of the open education movement, such as Khan Academy, began life this way.</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http://www.oecd.org/edu/ceri/36781698.pdf</a:t>
            </a:r>
          </a:p>
          <a:p>
            <a:r>
              <a:rPr lang="en-CA" sz="1200" kern="1200" dirty="0">
                <a:solidFill>
                  <a:schemeClr val="tx1"/>
                </a:solidFill>
                <a:effectLst/>
                <a:latin typeface="+mn-lt"/>
                <a:ea typeface="+mn-ea"/>
                <a:cs typeface="+mn-cs"/>
              </a:rPr>
              <a:t>http://www.webanywhere.org/blog/informal-learning-vs-formal-learning-in-businesses-interview-with-jay-cross/</a:t>
            </a:r>
          </a:p>
          <a:p>
            <a:r>
              <a:rPr lang="en-CA" sz="1200" kern="1200" dirty="0">
                <a:solidFill>
                  <a:schemeClr val="tx1"/>
                </a:solidFill>
                <a:effectLst/>
                <a:latin typeface="+mn-lt"/>
                <a:ea typeface="+mn-ea"/>
                <a:cs typeface="+mn-cs"/>
              </a:rPr>
              <a:t>http://wenger-trayner.com/theory/</a:t>
            </a:r>
          </a:p>
          <a:p>
            <a:r>
              <a:rPr lang="en-CA" sz="1200" kern="1200" dirty="0">
                <a:solidFill>
                  <a:schemeClr val="tx1"/>
                </a:solidFill>
                <a:effectLst/>
                <a:latin typeface="+mn-lt"/>
                <a:ea typeface="+mn-ea"/>
                <a:cs typeface="+mn-cs"/>
              </a:rPr>
              <a:t>http://www.forbes.com/sites/michaelnoer/2012/11/02/one-man-one-computer-10-million-students-how-khan-academy-is-reinventing-education/</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13</a:t>
            </a:fld>
            <a:endParaRPr lang="en-CA"/>
          </a:p>
        </p:txBody>
      </p:sp>
    </p:spTree>
    <p:extLst>
      <p:ext uri="{BB962C8B-B14F-4D97-AF65-F5344CB8AC3E}">
        <p14:creationId xmlns:p14="http://schemas.microsoft.com/office/powerpoint/2010/main" val="195729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development of performance support resources (PSRs) is not the same as the development of formal learning resources. Because these are accessed at the point of need, PSRs need to be convenient, user-friendly and relevant. This means many of the traditional stages of a learning event – gaining attention, assessment, etc. – are often absent. A person needing performance support will attend to the learning for only a short time, preferring to apply what was found immediately and to get back on task.</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Performance support at the point of need is one stage in what can be described as a four stage process. In this process, the objective is not to provide the student with a body of knowledge to remember, but rather, to maximize the effectiveness of the performance support when it is needed. The steps (from Marty </a:t>
            </a:r>
            <a:r>
              <a:rPr lang="en-CA" sz="1200" kern="1200" dirty="0" err="1">
                <a:solidFill>
                  <a:schemeClr val="tx1"/>
                </a:solidFill>
                <a:effectLst/>
                <a:latin typeface="+mn-lt"/>
                <a:ea typeface="+mn-ea"/>
                <a:cs typeface="+mn-cs"/>
              </a:rPr>
              <a:t>Rosenheck</a:t>
            </a:r>
            <a:r>
              <a:rPr lang="en-CA" sz="1200" kern="1200" dirty="0">
                <a:solidFill>
                  <a:schemeClr val="tx1"/>
                </a:solidFill>
                <a:effectLst/>
                <a:latin typeface="+mn-lt"/>
                <a:ea typeface="+mn-ea"/>
                <a:cs typeface="+mn-cs"/>
              </a:rPr>
              <a:t>) are as follows:</a:t>
            </a:r>
          </a:p>
          <a:p>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Scenario-based learning – models and practice in simulations – long before</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Planning, refreshing, running through demonstrations – right before</a:t>
            </a:r>
          </a:p>
          <a:p>
            <a:pPr lvl="0"/>
            <a:r>
              <a:rPr lang="en-CA" sz="1200" kern="1200" dirty="0">
                <a:solidFill>
                  <a:schemeClr val="tx1"/>
                </a:solidFill>
                <a:effectLst/>
                <a:latin typeface="+mn-lt"/>
                <a:ea typeface="+mn-ea"/>
                <a:cs typeface="+mn-cs"/>
              </a:rPr>
              <a:t>Decision and activity support – during</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Action review and reflection –after</a:t>
            </a: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http://elearningindustry.com/performance-support-more-than-just-training</a:t>
            </a:r>
          </a:p>
          <a:p>
            <a:r>
              <a:rPr lang="en-CA" sz="1200" kern="1200" dirty="0">
                <a:solidFill>
                  <a:schemeClr val="tx1"/>
                </a:solidFill>
                <a:effectLst/>
                <a:latin typeface="+mn-lt"/>
                <a:ea typeface="+mn-ea"/>
                <a:cs typeface="+mn-cs"/>
              </a:rPr>
              <a:t>http://www.cognitiveadvisors.com/resources/mobile-performance-support-design-principles</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14</a:t>
            </a:fld>
            <a:endParaRPr lang="en-CA"/>
          </a:p>
        </p:txBody>
      </p:sp>
    </p:spTree>
    <p:extLst>
      <p:ext uri="{BB962C8B-B14F-4D97-AF65-F5344CB8AC3E}">
        <p14:creationId xmlns:p14="http://schemas.microsoft.com/office/powerpoint/2010/main" val="91557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the case of personal learning, the resources produced in the fourth step feed back into the first three steps. Two key activities take place (with respect to the resources) at this step. First, the resources that were used to prepare for performance support are reviewed, and either endorsed or critiques. Second, the process of review and reflection results in the creation of </a:t>
            </a:r>
            <a:r>
              <a:rPr lang="en-CA" sz="1200" i="1" kern="1200" dirty="0">
                <a:solidFill>
                  <a:schemeClr val="tx1"/>
                </a:solidFill>
                <a:effectLst/>
                <a:latin typeface="+mn-lt"/>
                <a:ea typeface="+mn-ea"/>
                <a:cs typeface="+mn-cs"/>
              </a:rPr>
              <a:t>new</a:t>
            </a:r>
            <a:r>
              <a:rPr lang="en-CA" sz="1200" kern="1200" dirty="0">
                <a:solidFill>
                  <a:schemeClr val="tx1"/>
                </a:solidFill>
                <a:effectLst/>
                <a:latin typeface="+mn-lt"/>
                <a:ea typeface="+mn-ea"/>
                <a:cs typeface="+mn-cs"/>
              </a:rPr>
              <a:t> resources which feed back into the performance support system. </a:t>
            </a:r>
            <a:r>
              <a:rPr lang="en-CA" sz="1200" kern="1200" dirty="0" err="1">
                <a:solidFill>
                  <a:schemeClr val="tx1"/>
                </a:solidFill>
                <a:effectLst/>
                <a:latin typeface="+mn-lt"/>
                <a:ea typeface="+mn-ea"/>
                <a:cs typeface="+mn-cs"/>
              </a:rPr>
              <a:t>Rosenheck</a:t>
            </a:r>
            <a:r>
              <a:rPr lang="en-CA" sz="1200" kern="1200" dirty="0">
                <a:solidFill>
                  <a:schemeClr val="tx1"/>
                </a:solidFill>
                <a:effectLst/>
                <a:latin typeface="+mn-lt"/>
                <a:ea typeface="+mn-ea"/>
                <a:cs typeface="+mn-cs"/>
              </a:rPr>
              <a:t> diagrams the process as follows:</a:t>
            </a:r>
          </a:p>
          <a:p>
            <a:endParaRPr lang="en-CA" dirty="0"/>
          </a:p>
        </p:txBody>
      </p:sp>
      <p:sp>
        <p:nvSpPr>
          <p:cNvPr id="4" name="Slide Number Placeholder 3"/>
          <p:cNvSpPr>
            <a:spLocks noGrp="1"/>
          </p:cNvSpPr>
          <p:nvPr>
            <p:ph type="sldNum" sz="quarter" idx="10"/>
          </p:nvPr>
        </p:nvSpPr>
        <p:spPr/>
        <p:txBody>
          <a:bodyPr/>
          <a:lstStyle/>
          <a:p>
            <a:fld id="{2B6A515A-0131-4FF3-AF70-D26F6F7A4822}" type="slidenum">
              <a:rPr lang="en-CA" smtClean="0"/>
              <a:t>15</a:t>
            </a:fld>
            <a:endParaRPr lang="en-CA"/>
          </a:p>
        </p:txBody>
      </p:sp>
    </p:spTree>
    <p:extLst>
      <p:ext uri="{BB962C8B-B14F-4D97-AF65-F5344CB8AC3E}">
        <p14:creationId xmlns:p14="http://schemas.microsoft.com/office/powerpoint/2010/main" val="333968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a production and learning environment, the concept is sometimes referred to as ‘working openly’ or ‘working out loud’. John Stepper writes, “Working Out Loud starts with making your work visible in such a way that it might help others. When you do that – when you work in a more open, connected way – you can build a purposeful network that makes you more effective and provides access to more opportunities.”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http://johnstepper.com/2014/01/04/the-5-elements-of-working-out-loud/</a:t>
            </a:r>
          </a:p>
        </p:txBody>
      </p:sp>
      <p:sp>
        <p:nvSpPr>
          <p:cNvPr id="4" name="Slide Number Placeholder 3"/>
          <p:cNvSpPr>
            <a:spLocks noGrp="1"/>
          </p:cNvSpPr>
          <p:nvPr>
            <p:ph type="sldNum" sz="quarter" idx="10"/>
          </p:nvPr>
        </p:nvSpPr>
        <p:spPr/>
        <p:txBody>
          <a:bodyPr/>
          <a:lstStyle/>
          <a:p>
            <a:fld id="{2B6A515A-0131-4FF3-AF70-D26F6F7A4822}" type="slidenum">
              <a:rPr lang="en-CA" smtClean="0"/>
              <a:t>16</a:t>
            </a:fld>
            <a:endParaRPr lang="en-CA"/>
          </a:p>
        </p:txBody>
      </p:sp>
    </p:spTree>
    <p:extLst>
      <p:ext uri="{BB962C8B-B14F-4D97-AF65-F5344CB8AC3E}">
        <p14:creationId xmlns:p14="http://schemas.microsoft.com/office/powerpoint/2010/main" val="360426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4913CD-723D-4370-B29C-256B59D7DFA5}" type="datetimeFigureOut">
              <a:rPr lang="en-CA" smtClean="0"/>
              <a:t>2016-11-09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34426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913CD-723D-4370-B29C-256B59D7DFA5}" type="datetimeFigureOut">
              <a:rPr lang="en-CA" smtClean="0"/>
              <a:t>2016-11-09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91993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913CD-723D-4370-B29C-256B59D7DFA5}" type="datetimeFigureOut">
              <a:rPr lang="en-CA" smtClean="0"/>
              <a:t>2016-11-09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88880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913CD-723D-4370-B29C-256B59D7DFA5}" type="datetimeFigureOut">
              <a:rPr lang="en-CA" smtClean="0"/>
              <a:t>2016-11-09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276032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913CD-723D-4370-B29C-256B59D7DFA5}" type="datetimeFigureOut">
              <a:rPr lang="en-CA" smtClean="0"/>
              <a:t>2016-11-09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272753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4913CD-723D-4370-B29C-256B59D7DFA5}" type="datetimeFigureOut">
              <a:rPr lang="en-CA" smtClean="0"/>
              <a:t>2016-11-09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9221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4913CD-723D-4370-B29C-256B59D7DFA5}" type="datetimeFigureOut">
              <a:rPr lang="en-CA" smtClean="0"/>
              <a:t>2016-11-09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41770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4913CD-723D-4370-B29C-256B59D7DFA5}" type="datetimeFigureOut">
              <a:rPr lang="en-CA" smtClean="0"/>
              <a:t>2016-11-09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287965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13CD-723D-4370-B29C-256B59D7DFA5}" type="datetimeFigureOut">
              <a:rPr lang="en-CA" smtClean="0"/>
              <a:t>2016-11-09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76035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913CD-723D-4370-B29C-256B59D7DFA5}" type="datetimeFigureOut">
              <a:rPr lang="en-CA" smtClean="0"/>
              <a:t>2016-11-09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180947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913CD-723D-4370-B29C-256B59D7DFA5}" type="datetimeFigureOut">
              <a:rPr lang="en-CA" smtClean="0"/>
              <a:t>2016-11-09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D1BD13-0202-4F5B-9B59-62080FAE788C}" type="slidenum">
              <a:rPr lang="en-CA" smtClean="0"/>
              <a:t>‹#›</a:t>
            </a:fld>
            <a:endParaRPr lang="en-CA"/>
          </a:p>
        </p:txBody>
      </p:sp>
    </p:spTree>
    <p:extLst>
      <p:ext uri="{BB962C8B-B14F-4D97-AF65-F5344CB8AC3E}">
        <p14:creationId xmlns:p14="http://schemas.microsoft.com/office/powerpoint/2010/main" val="230327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913CD-723D-4370-B29C-256B59D7DFA5}" type="datetimeFigureOut">
              <a:rPr lang="en-CA" smtClean="0"/>
              <a:t>2016-11-09</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D1BD13-0202-4F5B-9B59-62080FAE788C}" type="slidenum">
              <a:rPr lang="en-CA" smtClean="0"/>
              <a:t>‹#›</a:t>
            </a:fld>
            <a:endParaRPr lang="en-CA"/>
          </a:p>
        </p:txBody>
      </p:sp>
    </p:spTree>
    <p:extLst>
      <p:ext uri="{BB962C8B-B14F-4D97-AF65-F5344CB8AC3E}">
        <p14:creationId xmlns:p14="http://schemas.microsoft.com/office/powerpoint/2010/main" val="2498481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theglobeandmail.com/news/politics/canadian-heritage-shows-how-public-service-seeks-to-foster-innovation/article2904056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a/search?hl=en&amp;lr=&amp;q=harnad%20OR%20Harnad%20OR%20archivangelism+blogurl:http://openaccess.eprints.org/&amp;ie=UTF-8&amp;tbm=blg&amp;tbs=qdr:m&amp;num=100&amp;c2coff=1&amp;safe=active&amp;gws_rd=ssl#c2coff=1&amp;hl=en&amp;lr=&amp;q=harnad+tail+dog+blogurl:http://openaccess.eprints.org/&amp;safe=active&amp;tbas=0&amp;tbm=blg" TargetMode="External"/><Relationship Id="rId2" Type="http://schemas.openxmlformats.org/officeDocument/2006/relationships/hyperlink" Target="http://scholar.google.ca/scholar?q=(houghton+swan)+%22open+access%22&amp;btnG=&amp;hl=en&amp;as_sdt=0,5" TargetMode="External"/><Relationship Id="rId1" Type="http://schemas.openxmlformats.org/officeDocument/2006/relationships/slideLayout" Target="../slideLayouts/slideLayout2.xml"/><Relationship Id="rId5" Type="http://schemas.openxmlformats.org/officeDocument/2006/relationships/hyperlink" Target="http://www.budapestopenaccessinitiative.org/background" TargetMode="External"/><Relationship Id="rId4" Type="http://schemas.openxmlformats.org/officeDocument/2006/relationships/hyperlink" Target="http://poynder.blogspot.ca/2014/06/the-subversive-proposal-at-20.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unesco.org/new/en/communication-and-information/access-to-knowledge/open-educational-resources/what-are-open-educational-resources-o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khanacademy.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cognitiveadvisors.com/resources/mobile-performance-support-design-principl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johnstepper.com/2014/01/04/the-5-elements-of-working-out-lou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www.adlnet.org/adl-initiative-baa-new-submission-window-open-for-personal-assistant-for-learning-pal-proposals-2/index.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slideshare.net/damonregan/regan-tla-infrastructureforfutureoflearningsintice201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nogoodreason.typepad.co.uk/no_good_reason/2014/05/the-open-viru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oar-repositories.org/files/Aligning-Repository-Networks-Meeting-Report.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educause.edu/ero/article/envisioning-post-lms-era-open-learning-networ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br.org/2015/04/why-no-one-uses-the-corporate-social-network"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ascilite.org.au/ajet/e-jist/docs/vol10_no1/papers/full_papers/taylorj.ht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athabascau.ca/"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lideshare.net/knconsultants/open-access-network-plan-b-dlf-forum-2015"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nytimes.com/2013/11/10/business/they-loved-your-gpa-then-they-saw-your-tweet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opensource.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sites.google.com/site/themoocguide/3-cck08---the-distributed-course"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opensource-socialnetwork/opensource-socialnetwork" TargetMode="External"/><Relationship Id="rId2" Type="http://schemas.openxmlformats.org/officeDocument/2006/relationships/hyperlink" Target="http://sourceforge.net/directory/system-administration/networking/os:windows/freshness:recently-updated/"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exoplatform.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elgg.org/" TargetMode="External"/><Relationship Id="rId1" Type="http://schemas.openxmlformats.org/officeDocument/2006/relationships/slideLayout" Target="../slideLayouts/slideLayout2.xml"/><Relationship Id="rId4" Type="http://schemas.openxmlformats.org/officeDocument/2006/relationships/hyperlink" Target="https://medium.com/synapse/is-slack-the-new-lms-7d1c15ff964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n.sap.com/community/erp/hcm/blog/2015/03/05/craving-more-content-take-a-bite-out-of-the-open-content-network-in-successfactors-learning" TargetMode="External"/><Relationship Id="rId2" Type="http://schemas.openxmlformats.org/officeDocument/2006/relationships/hyperlink" Target="http://platform.europeanmoocs.e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ithknown.com/"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hyperlink" Target="http://www.unesco.org/new/en/communication-and-information/access-to-knowledge/open-educational-resources/what-are-open-educational-resources-oers/"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home.edweb.net/" TargetMode="External"/><Relationship Id="rId2" Type="http://schemas.openxmlformats.org/officeDocument/2006/relationships/hyperlink" Target="https://www.oercommons.org/"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presentations.ocwconsortium.org/uk2012_224_okada_collaborative_networks/"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p2pfoundation.net/Open_Instruc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rel2014.mooc.c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chronicle.com/article/Open-Teaching-When-the/124170/" TargetMode="External"/><Relationship Id="rId1" Type="http://schemas.openxmlformats.org/officeDocument/2006/relationships/slideLayout" Target="../slideLayouts/slideLayout2.xml"/><Relationship Id="rId4" Type="http://schemas.openxmlformats.org/officeDocument/2006/relationships/hyperlink" Target="https://www.flickr.com/photos/courosa/3293199214/in/photostrea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jmir.org/2015/7/e168/"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jime.open.ac.uk/article/download/2005-18/262/"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olcos.org/cms/upload/docs/olcos_roadmap.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ascilite.org.au/conferences/melbourne08/procs/conole.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lrn.dmlhub.net/"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dmlhub.net/wp-content/uploads/files/Connected_Learning_report.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openbadges.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learningoutcomeassessment.org/LOAcommunities.htm" TargetMode="External"/><Relationship Id="rId2" Type="http://schemas.openxmlformats.org/officeDocument/2006/relationships/hyperlink" Target="http://iudpd.indiana.edu/Assessment+Design+Principl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slideshare.net/Ritakop/kopfourniercanadianinstitutedistanceeducationresearchple" TargetMode="External"/><Relationship Id="rId4" Type="http://schemas.openxmlformats.org/officeDocument/2006/relationships/hyperlink" Target="http://www.slideshare.net/Downes/after-moodl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2.webster.edu/~corbetre/philosophy/education/freire/freire-2.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rightattitude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neo4j.com/developer/graph-database/" TargetMode="Externa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oerworkshop.pbworks.com/w/page/33932297/OER%20Worksho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electronicportfolios.org/balance/index.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downes.ca/post/6373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univie.ac.at/constructivism/pub/fos/pdf/scot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informationr.net/ir/8-1/paper142.htm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www.downes.ca/presentation/33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stephen_downes/15710336207/"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www.nrc-cnrc.gc.ca/eng/rd/medica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ncierge.portal.gc.ca/"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7577" b="9092"/>
          <a:stretch/>
        </p:blipFill>
        <p:spPr>
          <a:xfrm>
            <a:off x="20" y="10"/>
            <a:ext cx="9143980"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90"/>
            <a:ext cx="9141618"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73016" y="4337524"/>
            <a:ext cx="8188542" cy="1207269"/>
          </a:xfrm>
        </p:spPr>
        <p:txBody>
          <a:bodyPr>
            <a:normAutofit/>
          </a:bodyPr>
          <a:lstStyle/>
          <a:p>
            <a:pPr>
              <a:lnSpc>
                <a:spcPct val="70000"/>
              </a:lnSpc>
            </a:pPr>
            <a:r>
              <a:rPr lang="en-CA" sz="3800" dirty="0"/>
              <a:t>Learning with Open Resources</a:t>
            </a:r>
            <a:br>
              <a:rPr lang="en-CA" sz="3800" dirty="0"/>
            </a:br>
            <a:endParaRPr lang="en-CA" sz="3800" dirty="0"/>
          </a:p>
        </p:txBody>
      </p:sp>
      <p:sp>
        <p:nvSpPr>
          <p:cNvPr id="3" name="Subtitle 2"/>
          <p:cNvSpPr>
            <a:spLocks noGrp="1"/>
          </p:cNvSpPr>
          <p:nvPr>
            <p:ph type="subTitle" idx="1"/>
          </p:nvPr>
        </p:nvSpPr>
        <p:spPr>
          <a:xfrm>
            <a:off x="473016" y="5245287"/>
            <a:ext cx="8188542" cy="719122"/>
          </a:xfrm>
        </p:spPr>
        <p:txBody>
          <a:bodyPr>
            <a:normAutofit/>
          </a:bodyPr>
          <a:lstStyle/>
          <a:p>
            <a:pPr>
              <a:lnSpc>
                <a:spcPct val="70000"/>
              </a:lnSpc>
            </a:pPr>
            <a:r>
              <a:rPr lang="en-CA" sz="2200" dirty="0">
                <a:solidFill>
                  <a:schemeClr val="tx1">
                    <a:lumMod val="65000"/>
                    <a:lumOff val="35000"/>
                  </a:schemeClr>
                </a:solidFill>
              </a:rPr>
              <a:t>Stephen Downes</a:t>
            </a:r>
          </a:p>
          <a:p>
            <a:pPr>
              <a:lnSpc>
                <a:spcPct val="70000"/>
              </a:lnSpc>
            </a:pPr>
            <a:r>
              <a:rPr lang="en-CA" sz="2200" dirty="0">
                <a:solidFill>
                  <a:schemeClr val="tx1">
                    <a:lumMod val="65000"/>
                    <a:lumOff val="35000"/>
                  </a:schemeClr>
                </a:solidFill>
              </a:rPr>
              <a:t>Beirut, Lebanon, November 9, 2016</a:t>
            </a:r>
          </a:p>
        </p:txBody>
      </p:sp>
    </p:spTree>
    <p:extLst>
      <p:ext uri="{BB962C8B-B14F-4D97-AF65-F5344CB8AC3E}">
        <p14:creationId xmlns:p14="http://schemas.microsoft.com/office/powerpoint/2010/main" val="366631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TBS </a:t>
            </a:r>
            <a:r>
              <a:rPr lang="en-CA" dirty="0" err="1"/>
              <a:t>Micromissions</a:t>
            </a:r>
            <a:endParaRPr lang="en-CA" dirty="0"/>
          </a:p>
        </p:txBody>
      </p:sp>
      <p:sp>
        <p:nvSpPr>
          <p:cNvPr id="5" name="Rectangle 4"/>
          <p:cNvSpPr/>
          <p:nvPr/>
        </p:nvSpPr>
        <p:spPr>
          <a:xfrm>
            <a:off x="775109" y="6064426"/>
            <a:ext cx="8019756" cy="646331"/>
          </a:xfrm>
          <a:prstGeom prst="rect">
            <a:avLst/>
          </a:prstGeom>
        </p:spPr>
        <p:txBody>
          <a:bodyPr wrap="square">
            <a:spAutoFit/>
          </a:bodyPr>
          <a:lstStyle/>
          <a:p>
            <a:r>
              <a:rPr lang="en-CA" dirty="0">
                <a:hlinkClick r:id="rId2"/>
              </a:rPr>
              <a:t>http://www.theglobeandmail.com/news/politics/canadian-heritage-shows-how-public-service-seeks-to-foster-innovation/article29040565/</a:t>
            </a:r>
            <a:r>
              <a:rPr lang="en-CA" dirty="0"/>
              <a:t> </a:t>
            </a:r>
            <a:endParaRPr lang="en-CA" dirty="0"/>
          </a:p>
        </p:txBody>
      </p:sp>
      <p:pic>
        <p:nvPicPr>
          <p:cNvPr id="3" name="Picture 2"/>
          <p:cNvPicPr>
            <a:picLocks noChangeAspect="1"/>
          </p:cNvPicPr>
          <p:nvPr/>
        </p:nvPicPr>
        <p:blipFill>
          <a:blip r:embed="rId3"/>
          <a:stretch>
            <a:fillRect/>
          </a:stretch>
        </p:blipFill>
        <p:spPr>
          <a:xfrm>
            <a:off x="775109" y="1523032"/>
            <a:ext cx="7038223" cy="4160636"/>
          </a:xfrm>
          <a:prstGeom prst="rect">
            <a:avLst/>
          </a:prstGeom>
        </p:spPr>
      </p:pic>
    </p:spTree>
    <p:extLst>
      <p:ext uri="{BB962C8B-B14F-4D97-AF65-F5344CB8AC3E}">
        <p14:creationId xmlns:p14="http://schemas.microsoft.com/office/powerpoint/2010/main" val="51126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‘Open’ in Open Learning</a:t>
            </a:r>
          </a:p>
        </p:txBody>
      </p:sp>
      <p:sp>
        <p:nvSpPr>
          <p:cNvPr id="3" name="Content Placeholder 2"/>
          <p:cNvSpPr>
            <a:spLocks noGrp="1"/>
          </p:cNvSpPr>
          <p:nvPr>
            <p:ph idx="1"/>
          </p:nvPr>
        </p:nvSpPr>
        <p:spPr>
          <a:xfrm>
            <a:off x="628650" y="2199398"/>
            <a:ext cx="7886700" cy="3263504"/>
          </a:xfrm>
        </p:spPr>
        <p:txBody>
          <a:bodyPr/>
          <a:lstStyle/>
          <a:p>
            <a:r>
              <a:rPr lang="en-CA" dirty="0"/>
              <a:t>In the beginning… Open Archives</a:t>
            </a:r>
          </a:p>
          <a:p>
            <a:pPr marL="342900" lvl="1" indent="0">
              <a:buNone/>
            </a:pPr>
            <a:r>
              <a:rPr lang="en-CA" sz="2100" dirty="0"/>
              <a:t>“If governments ignored publisher lobbying and </a:t>
            </a:r>
            <a:r>
              <a:rPr lang="en-CA" sz="2100" dirty="0">
                <a:hlinkClick r:id="rId2"/>
              </a:rPr>
              <a:t>did the arithmetic properly</a:t>
            </a:r>
            <a:r>
              <a:rPr lang="en-CA" sz="2100" dirty="0"/>
              <a:t>, they would immediately see that the interests of publicly funded research </a:t>
            </a:r>
            <a:r>
              <a:rPr lang="en-CA" sz="2100" dirty="0">
                <a:hlinkClick r:id="rId3"/>
              </a:rPr>
              <a:t>vastly eclipse</a:t>
            </a:r>
            <a:r>
              <a:rPr lang="en-CA" sz="2100" dirty="0"/>
              <a:t> those of the research publishing industry.” – </a:t>
            </a:r>
            <a:r>
              <a:rPr lang="en-CA" sz="2100" dirty="0" err="1"/>
              <a:t>Stevan</a:t>
            </a:r>
            <a:r>
              <a:rPr lang="en-CA" sz="2100" dirty="0"/>
              <a:t> </a:t>
            </a:r>
            <a:r>
              <a:rPr lang="en-CA" sz="2100" dirty="0" err="1"/>
              <a:t>Harnad</a:t>
            </a:r>
            <a:endParaRPr lang="en-CA" sz="2100" dirty="0"/>
          </a:p>
          <a:p>
            <a:pPr marL="342900" lvl="1" indent="0">
              <a:buNone/>
            </a:pPr>
            <a:endParaRPr lang="en-CA" sz="2100" dirty="0"/>
          </a:p>
        </p:txBody>
      </p:sp>
      <p:sp>
        <p:nvSpPr>
          <p:cNvPr id="5" name="Rectangle 4"/>
          <p:cNvSpPr/>
          <p:nvPr/>
        </p:nvSpPr>
        <p:spPr>
          <a:xfrm>
            <a:off x="628650" y="4720897"/>
            <a:ext cx="6503069" cy="1131079"/>
          </a:xfrm>
          <a:prstGeom prst="rect">
            <a:avLst/>
          </a:prstGeom>
        </p:spPr>
        <p:txBody>
          <a:bodyPr wrap="square">
            <a:spAutoFit/>
          </a:bodyPr>
          <a:lstStyle/>
          <a:p>
            <a:r>
              <a:rPr lang="en-CA" sz="1350" dirty="0"/>
              <a:t>The Subversive Proposal at 20.  Richard </a:t>
            </a:r>
            <a:r>
              <a:rPr lang="en-CA" sz="1350" dirty="0" err="1"/>
              <a:t>Poynder</a:t>
            </a:r>
            <a:r>
              <a:rPr lang="en-CA" sz="1350" dirty="0"/>
              <a:t>, Open and Shut?</a:t>
            </a:r>
          </a:p>
          <a:p>
            <a:r>
              <a:rPr lang="en-CA" sz="1350" dirty="0">
                <a:hlinkClick r:id="rId4"/>
              </a:rPr>
              <a:t>http://poynder.blogspot.ca/2014/06/the-subversive-proposal-at-20.html</a:t>
            </a:r>
            <a:r>
              <a:rPr lang="en-CA" sz="1350" dirty="0"/>
              <a:t> </a:t>
            </a:r>
          </a:p>
          <a:p>
            <a:endParaRPr lang="en-CA" sz="1350" dirty="0"/>
          </a:p>
          <a:p>
            <a:r>
              <a:rPr lang="en-CA" sz="1350" dirty="0"/>
              <a:t>Budapest Open Access Initiative, 2001</a:t>
            </a:r>
          </a:p>
          <a:p>
            <a:r>
              <a:rPr lang="en-CA" sz="1350" dirty="0">
                <a:hlinkClick r:id="rId5"/>
              </a:rPr>
              <a:t>http://www.budapestopenaccessinitiative.org/background</a:t>
            </a:r>
            <a:endParaRPr lang="en-CA" sz="1350" dirty="0"/>
          </a:p>
        </p:txBody>
      </p:sp>
    </p:spTree>
    <p:extLst>
      <p:ext uri="{BB962C8B-B14F-4D97-AF65-F5344CB8AC3E}">
        <p14:creationId xmlns:p14="http://schemas.microsoft.com/office/powerpoint/2010/main" val="114416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are OERs?</a:t>
            </a:r>
          </a:p>
        </p:txBody>
      </p:sp>
      <p:sp>
        <p:nvSpPr>
          <p:cNvPr id="3" name="Content Placeholder 2"/>
          <p:cNvSpPr>
            <a:spLocks noGrp="1"/>
          </p:cNvSpPr>
          <p:nvPr>
            <p:ph idx="1"/>
          </p:nvPr>
        </p:nvSpPr>
        <p:spPr/>
        <p:txBody>
          <a:bodyPr>
            <a:normAutofit/>
          </a:bodyPr>
          <a:lstStyle/>
          <a:p>
            <a:pPr marL="0" indent="0">
              <a:buNone/>
            </a:pPr>
            <a:r>
              <a:rPr lang="en-CA" sz="3200" dirty="0"/>
              <a:t>“OERs range from textbooks to curricula, syllabi, lecture notes, assignments, tests, projects, audio, video and animation.”</a:t>
            </a:r>
          </a:p>
        </p:txBody>
      </p:sp>
      <p:sp>
        <p:nvSpPr>
          <p:cNvPr id="4" name="Rectangle 3"/>
          <p:cNvSpPr/>
          <p:nvPr/>
        </p:nvSpPr>
        <p:spPr>
          <a:xfrm>
            <a:off x="628650" y="5622836"/>
            <a:ext cx="7683500" cy="923330"/>
          </a:xfrm>
          <a:prstGeom prst="rect">
            <a:avLst/>
          </a:prstGeom>
        </p:spPr>
        <p:txBody>
          <a:bodyPr wrap="square">
            <a:spAutoFit/>
          </a:bodyPr>
          <a:lstStyle/>
          <a:p>
            <a:r>
              <a:rPr lang="en-CA" dirty="0">
                <a:hlinkClick r:id="rId3"/>
              </a:rPr>
              <a:t>http://www.unesco.org/new/en/communication-and-information/access-to-knowledge/open-educational-resources/what-are-open-educational-resources-oers/</a:t>
            </a:r>
            <a:r>
              <a:rPr lang="en-CA" dirty="0"/>
              <a:t> </a:t>
            </a:r>
          </a:p>
        </p:txBody>
      </p:sp>
      <p:pic>
        <p:nvPicPr>
          <p:cNvPr id="17410" name="Picture 2" descr="OE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3553595"/>
            <a:ext cx="4679950" cy="187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18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OERs (Really) Begin</a:t>
            </a:r>
          </a:p>
        </p:txBody>
      </p:sp>
      <p:pic>
        <p:nvPicPr>
          <p:cNvPr id="11266" name="Picture 2" descr="http://freeclassdirectory.com/wp-content/uploads/2012/07/Home-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90689"/>
            <a:ext cx="6867935" cy="4024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7344" y="6038334"/>
            <a:ext cx="3157211" cy="369332"/>
          </a:xfrm>
          <a:prstGeom prst="rect">
            <a:avLst/>
          </a:prstGeom>
        </p:spPr>
        <p:txBody>
          <a:bodyPr wrap="none">
            <a:spAutoFit/>
          </a:bodyPr>
          <a:lstStyle/>
          <a:p>
            <a:r>
              <a:rPr lang="en-CA" dirty="0">
                <a:hlinkClick r:id="rId4"/>
              </a:rPr>
              <a:t>http://www.khanacademy.org/</a:t>
            </a:r>
            <a:r>
              <a:rPr lang="en-CA" dirty="0"/>
              <a:t> </a:t>
            </a:r>
          </a:p>
        </p:txBody>
      </p:sp>
    </p:spTree>
    <p:extLst>
      <p:ext uri="{BB962C8B-B14F-4D97-AF65-F5344CB8AC3E}">
        <p14:creationId xmlns:p14="http://schemas.microsoft.com/office/powerpoint/2010/main" val="202676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Support</a:t>
            </a:r>
          </a:p>
        </p:txBody>
      </p:sp>
      <p:pic>
        <p:nvPicPr>
          <p:cNvPr id="4" name="Picture 3"/>
          <p:cNvPicPr>
            <a:picLocks noChangeAspect="1"/>
          </p:cNvPicPr>
          <p:nvPr/>
        </p:nvPicPr>
        <p:blipFill>
          <a:blip r:embed="rId3"/>
          <a:stretch>
            <a:fillRect/>
          </a:stretch>
        </p:blipFill>
        <p:spPr>
          <a:xfrm>
            <a:off x="1074737" y="1576389"/>
            <a:ext cx="6486525" cy="4514850"/>
          </a:xfrm>
          <a:prstGeom prst="rect">
            <a:avLst/>
          </a:prstGeom>
        </p:spPr>
      </p:pic>
      <p:sp>
        <p:nvSpPr>
          <p:cNvPr id="5" name="Rectangle 4"/>
          <p:cNvSpPr/>
          <p:nvPr/>
        </p:nvSpPr>
        <p:spPr>
          <a:xfrm>
            <a:off x="190500" y="6306235"/>
            <a:ext cx="9232900" cy="369332"/>
          </a:xfrm>
          <a:prstGeom prst="rect">
            <a:avLst/>
          </a:prstGeom>
        </p:spPr>
        <p:txBody>
          <a:bodyPr wrap="square">
            <a:spAutoFit/>
          </a:bodyPr>
          <a:lstStyle/>
          <a:p>
            <a:r>
              <a:rPr lang="en-CA" dirty="0">
                <a:hlinkClick r:id="rId4"/>
              </a:rPr>
              <a:t>http://www.cognitiveadvisors.com/resources/mobile-performance-support-design-principles</a:t>
            </a:r>
            <a:r>
              <a:rPr lang="en-CA" dirty="0"/>
              <a:t> </a:t>
            </a:r>
          </a:p>
        </p:txBody>
      </p:sp>
    </p:spTree>
    <p:extLst>
      <p:ext uri="{BB962C8B-B14F-4D97-AF65-F5344CB8AC3E}">
        <p14:creationId xmlns:p14="http://schemas.microsoft.com/office/powerpoint/2010/main" val="241912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User-Generated OERs</a:t>
            </a:r>
          </a:p>
        </p:txBody>
      </p:sp>
      <p:pic>
        <p:nvPicPr>
          <p:cNvPr id="4" name="Picture 3"/>
          <p:cNvPicPr/>
          <p:nvPr/>
        </p:nvPicPr>
        <p:blipFill>
          <a:blip r:embed="rId3"/>
          <a:stretch>
            <a:fillRect/>
          </a:stretch>
        </p:blipFill>
        <p:spPr>
          <a:xfrm>
            <a:off x="1040765" y="1990090"/>
            <a:ext cx="6604635" cy="4144010"/>
          </a:xfrm>
          <a:prstGeom prst="rect">
            <a:avLst/>
          </a:prstGeom>
        </p:spPr>
      </p:pic>
    </p:spTree>
    <p:extLst>
      <p:ext uri="{BB962C8B-B14F-4D97-AF65-F5344CB8AC3E}">
        <p14:creationId xmlns:p14="http://schemas.microsoft.com/office/powerpoint/2010/main" val="218956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Working Out Loud</a:t>
            </a:r>
          </a:p>
        </p:txBody>
      </p:sp>
      <p:sp>
        <p:nvSpPr>
          <p:cNvPr id="4" name="Rectangle 3"/>
          <p:cNvSpPr/>
          <p:nvPr/>
        </p:nvSpPr>
        <p:spPr>
          <a:xfrm>
            <a:off x="654050" y="5856623"/>
            <a:ext cx="7861300" cy="369332"/>
          </a:xfrm>
          <a:prstGeom prst="rect">
            <a:avLst/>
          </a:prstGeom>
        </p:spPr>
        <p:txBody>
          <a:bodyPr wrap="square">
            <a:spAutoFit/>
          </a:bodyPr>
          <a:lstStyle/>
          <a:p>
            <a:r>
              <a:rPr lang="en-CA" dirty="0">
                <a:effectLst/>
                <a:latin typeface="Calibri" panose="020F0502020204030204" pitchFamily="34" charset="0"/>
                <a:ea typeface="Calibri" panose="020F0502020204030204" pitchFamily="34" charset="0"/>
                <a:cs typeface="Times New Roman" panose="02020603050405020304" pitchFamily="18" charset="0"/>
                <a:hlinkClick r:id="rId3"/>
              </a:rPr>
              <a:t>http://johnstepper.com/2014/01/04/the-5-elements-of-working-out-loud/</a:t>
            </a:r>
            <a:r>
              <a:rPr lang="en-CA"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pic>
        <p:nvPicPr>
          <p:cNvPr id="5" name="Picture 4"/>
          <p:cNvPicPr>
            <a:picLocks noChangeAspect="1"/>
          </p:cNvPicPr>
          <p:nvPr/>
        </p:nvPicPr>
        <p:blipFill>
          <a:blip r:embed="rId4"/>
          <a:stretch>
            <a:fillRect/>
          </a:stretch>
        </p:blipFill>
        <p:spPr>
          <a:xfrm>
            <a:off x="790575" y="1690689"/>
            <a:ext cx="6342185" cy="3660847"/>
          </a:xfrm>
          <a:prstGeom prst="rect">
            <a:avLst/>
          </a:prstGeom>
        </p:spPr>
      </p:pic>
    </p:spTree>
    <p:extLst>
      <p:ext uri="{BB962C8B-B14F-4D97-AF65-F5344CB8AC3E}">
        <p14:creationId xmlns:p14="http://schemas.microsoft.com/office/powerpoint/2010/main" val="255205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 Assistant for Learning</a:t>
            </a:r>
          </a:p>
        </p:txBody>
      </p:sp>
      <p:sp>
        <p:nvSpPr>
          <p:cNvPr id="4" name="Rectangle 3"/>
          <p:cNvSpPr/>
          <p:nvPr/>
        </p:nvSpPr>
        <p:spPr>
          <a:xfrm>
            <a:off x="457200" y="5722033"/>
            <a:ext cx="8890000" cy="830997"/>
          </a:xfrm>
          <a:prstGeom prst="rect">
            <a:avLst/>
          </a:prstGeom>
        </p:spPr>
        <p:txBody>
          <a:bodyPr wrap="square">
            <a:spAutoFit/>
          </a:bodyPr>
          <a:lstStyle/>
          <a:p>
            <a:r>
              <a:rPr lang="en-CA" sz="1600" dirty="0">
                <a:hlinkClick r:id="rId3"/>
              </a:rPr>
              <a:t>http://www.adlnet.org/adl-initiative-baa-new-submission-window-open-for-personal-assistant-for-learning-pal-proposals-2/index.html</a:t>
            </a:r>
            <a:r>
              <a:rPr lang="en-CA" sz="1600" dirty="0"/>
              <a:t> </a:t>
            </a:r>
          </a:p>
          <a:p>
            <a:r>
              <a:rPr lang="en-CA" sz="1600" dirty="0">
                <a:hlinkClick r:id="rId4"/>
              </a:rPr>
              <a:t>http://www.slideshare.net/damonregan/regan-tla-infrastructureforfutureoflearningsintice2013</a:t>
            </a:r>
            <a:r>
              <a:rPr lang="en-CA" sz="1600" dirty="0"/>
              <a:t> </a:t>
            </a:r>
          </a:p>
        </p:txBody>
      </p:sp>
      <p:pic>
        <p:nvPicPr>
          <p:cNvPr id="5" name="Picture 4"/>
          <p:cNvPicPr>
            <a:picLocks noChangeAspect="1"/>
          </p:cNvPicPr>
          <p:nvPr/>
        </p:nvPicPr>
        <p:blipFill>
          <a:blip r:embed="rId5"/>
          <a:stretch>
            <a:fillRect/>
          </a:stretch>
        </p:blipFill>
        <p:spPr>
          <a:xfrm>
            <a:off x="933917" y="1690689"/>
            <a:ext cx="6927383" cy="3910011"/>
          </a:xfrm>
          <a:prstGeom prst="rect">
            <a:avLst/>
          </a:prstGeom>
        </p:spPr>
      </p:pic>
    </p:spTree>
    <p:extLst>
      <p:ext uri="{BB962C8B-B14F-4D97-AF65-F5344CB8AC3E}">
        <p14:creationId xmlns:p14="http://schemas.microsoft.com/office/powerpoint/2010/main" val="98577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 Learning Record</a:t>
            </a:r>
          </a:p>
        </p:txBody>
      </p:sp>
      <p:sp>
        <p:nvSpPr>
          <p:cNvPr id="4" name="Oval 3"/>
          <p:cNvSpPr/>
          <p:nvPr/>
        </p:nvSpPr>
        <p:spPr>
          <a:xfrm>
            <a:off x="3263900" y="4533900"/>
            <a:ext cx="30099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flipH="1" flipV="1">
            <a:off x="2140878" y="3549651"/>
            <a:ext cx="156210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0"/>
          </p:cNvCxnSpPr>
          <p:nvPr/>
        </p:nvCxnSpPr>
        <p:spPr>
          <a:xfrm flipH="1" flipV="1">
            <a:off x="4406900" y="2540000"/>
            <a:ext cx="361950" cy="199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04155" y="4268003"/>
            <a:ext cx="353745" cy="430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9878" y="2905341"/>
            <a:ext cx="3302000" cy="523220"/>
          </a:xfrm>
          <a:prstGeom prst="rect">
            <a:avLst/>
          </a:prstGeom>
          <a:noFill/>
        </p:spPr>
        <p:txBody>
          <a:bodyPr wrap="square" rtlCol="0">
            <a:spAutoFit/>
          </a:bodyPr>
          <a:lstStyle/>
          <a:p>
            <a:r>
              <a:rPr lang="en-CA" sz="2800" dirty="0">
                <a:solidFill>
                  <a:srgbClr val="C00000"/>
                </a:solidFill>
              </a:rPr>
              <a:t>Activity Record - LRS</a:t>
            </a:r>
          </a:p>
        </p:txBody>
      </p:sp>
      <p:sp>
        <p:nvSpPr>
          <p:cNvPr id="12" name="TextBox 11"/>
          <p:cNvSpPr txBox="1"/>
          <p:nvPr/>
        </p:nvSpPr>
        <p:spPr>
          <a:xfrm>
            <a:off x="2603500" y="1816100"/>
            <a:ext cx="4000500" cy="954107"/>
          </a:xfrm>
          <a:prstGeom prst="rect">
            <a:avLst/>
          </a:prstGeom>
          <a:noFill/>
        </p:spPr>
        <p:txBody>
          <a:bodyPr wrap="square" rtlCol="0">
            <a:spAutoFit/>
          </a:bodyPr>
          <a:lstStyle/>
          <a:p>
            <a:r>
              <a:rPr lang="en-CA" sz="2800" dirty="0">
                <a:solidFill>
                  <a:schemeClr val="accent5">
                    <a:lumMod val="75000"/>
                  </a:schemeClr>
                </a:solidFill>
              </a:rPr>
              <a:t>Portfolio, artifacts and evidence</a:t>
            </a:r>
          </a:p>
        </p:txBody>
      </p:sp>
      <p:sp>
        <p:nvSpPr>
          <p:cNvPr id="14" name="TextBox 13"/>
          <p:cNvSpPr txBox="1"/>
          <p:nvPr/>
        </p:nvSpPr>
        <p:spPr>
          <a:xfrm>
            <a:off x="5384800" y="2698055"/>
            <a:ext cx="3175000" cy="1384995"/>
          </a:xfrm>
          <a:prstGeom prst="rect">
            <a:avLst/>
          </a:prstGeom>
          <a:noFill/>
        </p:spPr>
        <p:txBody>
          <a:bodyPr wrap="square" rtlCol="0">
            <a:spAutoFit/>
          </a:bodyPr>
          <a:lstStyle/>
          <a:p>
            <a:r>
              <a:rPr lang="en-CA" sz="2800" dirty="0">
                <a:solidFill>
                  <a:schemeClr val="accent6">
                    <a:lumMod val="75000"/>
                  </a:schemeClr>
                </a:solidFill>
              </a:rPr>
              <a:t>Badges, certificates, credentials, competencies</a:t>
            </a:r>
          </a:p>
        </p:txBody>
      </p:sp>
      <p:cxnSp>
        <p:nvCxnSpPr>
          <p:cNvPr id="17" name="Straight Arrow Connector 16"/>
          <p:cNvCxnSpPr/>
          <p:nvPr/>
        </p:nvCxnSpPr>
        <p:spPr>
          <a:xfrm flipV="1">
            <a:off x="6057900" y="1491785"/>
            <a:ext cx="1333500" cy="46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45400" y="1168619"/>
            <a:ext cx="1498600" cy="584775"/>
          </a:xfrm>
          <a:prstGeom prst="rect">
            <a:avLst/>
          </a:prstGeom>
          <a:noFill/>
        </p:spPr>
        <p:txBody>
          <a:bodyPr wrap="square" rtlCol="0">
            <a:spAutoFit/>
          </a:bodyPr>
          <a:lstStyle/>
          <a:p>
            <a:r>
              <a:rPr lang="en-CA" sz="3200" dirty="0"/>
              <a:t>OERs</a:t>
            </a:r>
            <a:endParaRPr lang="en-CA" dirty="0"/>
          </a:p>
        </p:txBody>
      </p:sp>
      <p:sp>
        <p:nvSpPr>
          <p:cNvPr id="19" name="TextBox 18"/>
          <p:cNvSpPr txBox="1"/>
          <p:nvPr/>
        </p:nvSpPr>
        <p:spPr>
          <a:xfrm>
            <a:off x="4274478" y="4896534"/>
            <a:ext cx="1783422" cy="646331"/>
          </a:xfrm>
          <a:prstGeom prst="rect">
            <a:avLst/>
          </a:prstGeom>
          <a:noFill/>
        </p:spPr>
        <p:txBody>
          <a:bodyPr wrap="square" rtlCol="0">
            <a:spAutoFit/>
          </a:bodyPr>
          <a:lstStyle/>
          <a:p>
            <a:r>
              <a:rPr lang="en-CA" sz="3600" dirty="0"/>
              <a:t>PLR</a:t>
            </a:r>
            <a:endParaRPr lang="en-CA" dirty="0"/>
          </a:p>
        </p:txBody>
      </p:sp>
    </p:spTree>
    <p:extLst>
      <p:ext uri="{BB962C8B-B14F-4D97-AF65-F5344CB8AC3E}">
        <p14:creationId xmlns:p14="http://schemas.microsoft.com/office/powerpoint/2010/main" val="1476172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Informal OER Ecosystem</a:t>
            </a:r>
          </a:p>
        </p:txBody>
      </p:sp>
      <p:pic>
        <p:nvPicPr>
          <p:cNvPr id="4" name="Picture 3"/>
          <p:cNvPicPr>
            <a:picLocks noChangeAspect="1"/>
          </p:cNvPicPr>
          <p:nvPr/>
        </p:nvPicPr>
        <p:blipFill>
          <a:blip r:embed="rId3"/>
          <a:stretch>
            <a:fillRect/>
          </a:stretch>
        </p:blipFill>
        <p:spPr>
          <a:xfrm>
            <a:off x="849312" y="1938337"/>
            <a:ext cx="2695575" cy="1076325"/>
          </a:xfrm>
          <a:prstGeom prst="rect">
            <a:avLst/>
          </a:prstGeom>
        </p:spPr>
      </p:pic>
      <p:pic>
        <p:nvPicPr>
          <p:cNvPr id="6" name="Picture 5"/>
          <p:cNvPicPr>
            <a:picLocks noChangeAspect="1"/>
          </p:cNvPicPr>
          <p:nvPr/>
        </p:nvPicPr>
        <p:blipFill>
          <a:blip r:embed="rId4"/>
          <a:stretch>
            <a:fillRect/>
          </a:stretch>
        </p:blipFill>
        <p:spPr>
          <a:xfrm>
            <a:off x="2197099" y="3151980"/>
            <a:ext cx="2152650" cy="800100"/>
          </a:xfrm>
          <a:prstGeom prst="rect">
            <a:avLst/>
          </a:prstGeom>
        </p:spPr>
      </p:pic>
      <p:pic>
        <p:nvPicPr>
          <p:cNvPr id="7" name="Picture 6"/>
          <p:cNvPicPr>
            <a:picLocks noChangeAspect="1"/>
          </p:cNvPicPr>
          <p:nvPr/>
        </p:nvPicPr>
        <p:blipFill>
          <a:blip r:embed="rId5"/>
          <a:stretch>
            <a:fillRect/>
          </a:stretch>
        </p:blipFill>
        <p:spPr>
          <a:xfrm>
            <a:off x="3862387" y="4543423"/>
            <a:ext cx="4467225" cy="1247775"/>
          </a:xfrm>
          <a:prstGeom prst="rect">
            <a:avLst/>
          </a:prstGeom>
        </p:spPr>
      </p:pic>
      <p:pic>
        <p:nvPicPr>
          <p:cNvPr id="8" name="Picture 7"/>
          <p:cNvPicPr>
            <a:picLocks noChangeAspect="1"/>
          </p:cNvPicPr>
          <p:nvPr/>
        </p:nvPicPr>
        <p:blipFill>
          <a:blip r:embed="rId6"/>
          <a:stretch>
            <a:fillRect/>
          </a:stretch>
        </p:blipFill>
        <p:spPr>
          <a:xfrm>
            <a:off x="1316031" y="4157659"/>
            <a:ext cx="2228856" cy="771527"/>
          </a:xfrm>
          <a:prstGeom prst="rect">
            <a:avLst/>
          </a:prstGeom>
        </p:spPr>
      </p:pic>
      <p:pic>
        <p:nvPicPr>
          <p:cNvPr id="9" name="Picture 8"/>
          <p:cNvPicPr>
            <a:picLocks noChangeAspect="1"/>
          </p:cNvPicPr>
          <p:nvPr/>
        </p:nvPicPr>
        <p:blipFill>
          <a:blip r:embed="rId7"/>
          <a:stretch>
            <a:fillRect/>
          </a:stretch>
        </p:blipFill>
        <p:spPr>
          <a:xfrm>
            <a:off x="4822825" y="2126456"/>
            <a:ext cx="3248025" cy="1981200"/>
          </a:xfrm>
          <a:prstGeom prst="rect">
            <a:avLst/>
          </a:prstGeom>
        </p:spPr>
      </p:pic>
    </p:spTree>
    <p:extLst>
      <p:ext uri="{BB962C8B-B14F-4D97-AF65-F5344CB8AC3E}">
        <p14:creationId xmlns:p14="http://schemas.microsoft.com/office/powerpoint/2010/main" val="1109102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What can we do with open resources?</a:t>
            </a:r>
            <a:br>
              <a:rPr lang="en-CA" sz="2800" dirty="0"/>
            </a:br>
            <a:r>
              <a:rPr lang="en-CA" dirty="0"/>
              <a:t>Some Case Studies </a:t>
            </a:r>
          </a:p>
        </p:txBody>
      </p:sp>
      <p:pic>
        <p:nvPicPr>
          <p:cNvPr id="20482" name="Picture 2" descr="http://denisewakeman.com/wp-content/uploads/2012/10/case-studies-word-clo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44" y="1977566"/>
            <a:ext cx="7386912" cy="377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77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Creating Live OERs</a:t>
            </a:r>
          </a:p>
        </p:txBody>
      </p:sp>
      <p:pic>
        <p:nvPicPr>
          <p:cNvPr id="19458" name="Picture 2" descr="http://www.propublica.org/images/ngen/gypsy_image_630/20150102-ny-med-handout-inset-6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4" y="1649414"/>
            <a:ext cx="6590317" cy="438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25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Open Virus</a:t>
            </a:r>
          </a:p>
        </p:txBody>
      </p:sp>
      <p:sp>
        <p:nvSpPr>
          <p:cNvPr id="3" name="Content Placeholder 2"/>
          <p:cNvSpPr>
            <a:spLocks noGrp="1"/>
          </p:cNvSpPr>
          <p:nvPr>
            <p:ph idx="1"/>
          </p:nvPr>
        </p:nvSpPr>
        <p:spPr>
          <a:xfrm>
            <a:off x="679126" y="1690688"/>
            <a:ext cx="4967695" cy="3699459"/>
          </a:xfrm>
        </p:spPr>
        <p:txBody>
          <a:bodyPr>
            <a:normAutofit/>
          </a:bodyPr>
          <a:lstStyle/>
          <a:p>
            <a:pPr marL="0" indent="0">
              <a:buNone/>
            </a:pPr>
            <a:r>
              <a:rPr lang="en-CA" sz="3200" dirty="0"/>
              <a:t>Martin Weller:</a:t>
            </a:r>
          </a:p>
          <a:p>
            <a:pPr marL="342900" lvl="1" indent="0">
              <a:buNone/>
            </a:pPr>
            <a:r>
              <a:rPr lang="en-CA" dirty="0"/>
              <a:t>“It is no coincidence that many of the MOOC pioneers had also been early adopters of open access, active bloggers, and advocates of open licenses. Creating open courses seemed the next logical step</a:t>
            </a:r>
          </a:p>
          <a:p>
            <a:pPr marL="342900" lvl="1" indent="0">
              <a:buNone/>
            </a:pPr>
            <a:endParaRPr lang="en-CA" sz="2100" dirty="0"/>
          </a:p>
        </p:txBody>
      </p:sp>
      <p:sp>
        <p:nvSpPr>
          <p:cNvPr id="5" name="Rectangle 4"/>
          <p:cNvSpPr/>
          <p:nvPr/>
        </p:nvSpPr>
        <p:spPr>
          <a:xfrm>
            <a:off x="838200" y="5674781"/>
            <a:ext cx="3878180" cy="715581"/>
          </a:xfrm>
          <a:prstGeom prst="rect">
            <a:avLst/>
          </a:prstGeom>
        </p:spPr>
        <p:txBody>
          <a:bodyPr wrap="square">
            <a:spAutoFit/>
          </a:bodyPr>
          <a:lstStyle/>
          <a:p>
            <a:r>
              <a:rPr lang="en-CA" sz="1350" dirty="0"/>
              <a:t>The Open Virus, Martin Weller, The Ed Techie</a:t>
            </a:r>
          </a:p>
          <a:p>
            <a:r>
              <a:rPr lang="en-CA" sz="1350" dirty="0">
                <a:hlinkClick r:id="rId2"/>
              </a:rPr>
              <a:t>http://nogoodreason.typepad.co.uk/no_good_reason/2014/05/the-open-virus.html</a:t>
            </a:r>
            <a:r>
              <a:rPr lang="en-CA" sz="1350" dirty="0"/>
              <a:t> </a:t>
            </a:r>
          </a:p>
        </p:txBody>
      </p:sp>
      <p:pic>
        <p:nvPicPr>
          <p:cNvPr id="6" name="Picture 5"/>
          <p:cNvPicPr>
            <a:picLocks noChangeAspect="1"/>
          </p:cNvPicPr>
          <p:nvPr/>
        </p:nvPicPr>
        <p:blipFill>
          <a:blip r:embed="rId3"/>
          <a:stretch>
            <a:fillRect/>
          </a:stretch>
        </p:blipFill>
        <p:spPr>
          <a:xfrm>
            <a:off x="6025640" y="1690689"/>
            <a:ext cx="2615983" cy="3450316"/>
          </a:xfrm>
          <a:prstGeom prst="rect">
            <a:avLst/>
          </a:prstGeom>
        </p:spPr>
      </p:pic>
    </p:spTree>
    <p:extLst>
      <p:ext uri="{BB962C8B-B14F-4D97-AF65-F5344CB8AC3E}">
        <p14:creationId xmlns:p14="http://schemas.microsoft.com/office/powerpoint/2010/main" val="186200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Open Research Network</a:t>
            </a:r>
          </a:p>
        </p:txBody>
      </p:sp>
      <p:sp>
        <p:nvSpPr>
          <p:cNvPr id="3" name="Content Placeholder 2"/>
          <p:cNvSpPr>
            <a:spLocks noGrp="1"/>
          </p:cNvSpPr>
          <p:nvPr>
            <p:ph idx="1"/>
          </p:nvPr>
        </p:nvSpPr>
        <p:spPr>
          <a:xfrm>
            <a:off x="628650" y="1634230"/>
            <a:ext cx="4216066" cy="2706138"/>
          </a:xfrm>
        </p:spPr>
        <p:txBody>
          <a:bodyPr>
            <a:normAutofit/>
          </a:bodyPr>
          <a:lstStyle/>
          <a:p>
            <a:pPr marL="0" indent="0">
              <a:buNone/>
            </a:pPr>
            <a:r>
              <a:rPr lang="en-CA" dirty="0"/>
              <a:t>Beginnings of a proposal:</a:t>
            </a:r>
          </a:p>
          <a:p>
            <a:pPr marL="342900" lvl="1" indent="0">
              <a:buNone/>
            </a:pPr>
            <a:r>
              <a:rPr lang="en-CA" dirty="0"/>
              <a:t>“The real value of repositories is when they are interconnected to provide unified access to research materials for researchers around the world.”</a:t>
            </a:r>
            <a:endParaRPr lang="en-CA" sz="4400" dirty="0"/>
          </a:p>
        </p:txBody>
      </p:sp>
      <p:sp>
        <p:nvSpPr>
          <p:cNvPr id="5" name="Rectangle 4"/>
          <p:cNvSpPr/>
          <p:nvPr/>
        </p:nvSpPr>
        <p:spPr>
          <a:xfrm>
            <a:off x="628650" y="4932607"/>
            <a:ext cx="7107655" cy="507831"/>
          </a:xfrm>
          <a:prstGeom prst="rect">
            <a:avLst/>
          </a:prstGeom>
        </p:spPr>
        <p:txBody>
          <a:bodyPr wrap="square">
            <a:spAutoFit/>
          </a:bodyPr>
          <a:lstStyle/>
          <a:p>
            <a:r>
              <a:rPr lang="en-CA" sz="1350" dirty="0"/>
              <a:t>Aligning Repository Networks Meeting 2014, Confederation of Open Access Repositories (COAR)</a:t>
            </a:r>
          </a:p>
          <a:p>
            <a:r>
              <a:rPr lang="en-CA" sz="1350" dirty="0">
                <a:hlinkClick r:id="rId2"/>
              </a:rPr>
              <a:t>https://www.coar-repositories.org/files/Aligning-Repository-Networks-Meeting-Report.pdf</a:t>
            </a:r>
            <a:r>
              <a:rPr lang="en-CA" sz="1350" dirty="0"/>
              <a:t> </a:t>
            </a:r>
          </a:p>
        </p:txBody>
      </p:sp>
      <p:pic>
        <p:nvPicPr>
          <p:cNvPr id="3074" name="Picture 2" descr="CO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591" y="1690689"/>
            <a:ext cx="3484641" cy="174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6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Open Learning Network</a:t>
            </a:r>
          </a:p>
        </p:txBody>
      </p:sp>
      <p:sp>
        <p:nvSpPr>
          <p:cNvPr id="3" name="Content Placeholder 2"/>
          <p:cNvSpPr>
            <a:spLocks noGrp="1"/>
          </p:cNvSpPr>
          <p:nvPr>
            <p:ph idx="1"/>
          </p:nvPr>
        </p:nvSpPr>
        <p:spPr>
          <a:xfrm>
            <a:off x="697831" y="1496565"/>
            <a:ext cx="4352424" cy="4374846"/>
          </a:xfrm>
        </p:spPr>
        <p:txBody>
          <a:bodyPr/>
          <a:lstStyle/>
          <a:p>
            <a:pPr marL="0" indent="0">
              <a:buNone/>
            </a:pPr>
            <a:r>
              <a:rPr lang="en-CA" dirty="0"/>
              <a:t>Bridging the LMS and the PLE:</a:t>
            </a:r>
          </a:p>
          <a:p>
            <a:pPr marL="342900" lvl="1" indent="0">
              <a:buNone/>
            </a:pPr>
            <a:r>
              <a:rPr lang="en-CA" dirty="0"/>
              <a:t>“The OLN is built on web services from the ground up. This facilitates authentication federation and data portability. It also allows for granular authentication and rights management within and across OLN modules.”</a:t>
            </a:r>
          </a:p>
        </p:txBody>
      </p:sp>
      <p:sp>
        <p:nvSpPr>
          <p:cNvPr id="4" name="Rectangle 3"/>
          <p:cNvSpPr/>
          <p:nvPr/>
        </p:nvSpPr>
        <p:spPr>
          <a:xfrm>
            <a:off x="697831" y="6049704"/>
            <a:ext cx="6611353" cy="507831"/>
          </a:xfrm>
          <a:prstGeom prst="rect">
            <a:avLst/>
          </a:prstGeom>
        </p:spPr>
        <p:txBody>
          <a:bodyPr wrap="square">
            <a:spAutoFit/>
          </a:bodyPr>
          <a:lstStyle/>
          <a:p>
            <a:r>
              <a:rPr lang="en-CA" sz="1350" dirty="0"/>
              <a:t>Jon Mott. Envisioning the Post-LMS Era: The Open Learning Network, </a:t>
            </a:r>
            <a:r>
              <a:rPr lang="en-CA" sz="1350" dirty="0" err="1"/>
              <a:t>Educause</a:t>
            </a:r>
            <a:r>
              <a:rPr lang="en-CA" sz="1350" dirty="0"/>
              <a:t> Review. </a:t>
            </a:r>
            <a:r>
              <a:rPr lang="en-CA" sz="1350" dirty="0">
                <a:hlinkClick r:id="rId2"/>
              </a:rPr>
              <a:t>http://www.educause.edu/ero/article/envisioning-post-lms-era-open-learning-network</a:t>
            </a:r>
            <a:r>
              <a:rPr lang="en-CA" sz="1350" dirty="0"/>
              <a:t> </a:t>
            </a:r>
          </a:p>
        </p:txBody>
      </p:sp>
      <p:pic>
        <p:nvPicPr>
          <p:cNvPr id="1032" name="Picture 8"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074" y="1984095"/>
            <a:ext cx="3701298" cy="277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8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150402_LI_CORPORATE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142" y="3781150"/>
            <a:ext cx="4318710" cy="20497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Social Networks</a:t>
            </a:r>
          </a:p>
        </p:txBody>
      </p:sp>
      <p:sp>
        <p:nvSpPr>
          <p:cNvPr id="3" name="Content Placeholder 2"/>
          <p:cNvSpPr>
            <a:spLocks noGrp="1"/>
          </p:cNvSpPr>
          <p:nvPr>
            <p:ph idx="1"/>
          </p:nvPr>
        </p:nvSpPr>
        <p:spPr>
          <a:xfrm>
            <a:off x="628650" y="1690688"/>
            <a:ext cx="7886700" cy="1930827"/>
          </a:xfrm>
          <a:solidFill>
            <a:schemeClr val="bg1"/>
          </a:solidFill>
        </p:spPr>
        <p:txBody>
          <a:bodyPr>
            <a:normAutofit/>
          </a:bodyPr>
          <a:lstStyle/>
          <a:p>
            <a:pPr marL="0" indent="0">
              <a:buNone/>
            </a:pPr>
            <a:r>
              <a:rPr lang="en-CA" dirty="0"/>
              <a:t>Why nobody is using the corporate social network</a:t>
            </a:r>
          </a:p>
          <a:p>
            <a:pPr marL="342900" lvl="1" indent="0">
              <a:buNone/>
            </a:pPr>
            <a:r>
              <a:rPr lang="en-CA" sz="2200" dirty="0"/>
              <a:t>“Employees are smart—they won’t waste their time on stunts that are purely for show. Think about the types of engagements you want to have in digital channels—with whom, about what, and when.”</a:t>
            </a:r>
          </a:p>
          <a:p>
            <a:pPr marL="342900" lvl="1" indent="0">
              <a:buNone/>
            </a:pPr>
            <a:endParaRPr lang="en-CA" sz="2100" dirty="0"/>
          </a:p>
        </p:txBody>
      </p:sp>
      <p:sp>
        <p:nvSpPr>
          <p:cNvPr id="5" name="Rectangle 4"/>
          <p:cNvSpPr/>
          <p:nvPr/>
        </p:nvSpPr>
        <p:spPr>
          <a:xfrm>
            <a:off x="791104" y="5990485"/>
            <a:ext cx="5336076" cy="507831"/>
          </a:xfrm>
          <a:prstGeom prst="rect">
            <a:avLst/>
          </a:prstGeom>
        </p:spPr>
        <p:txBody>
          <a:bodyPr wrap="none">
            <a:spAutoFit/>
          </a:bodyPr>
          <a:lstStyle/>
          <a:p>
            <a:r>
              <a:rPr lang="en-CA" sz="1350" dirty="0"/>
              <a:t>Charlene Li, Harvard Business Review</a:t>
            </a:r>
          </a:p>
          <a:p>
            <a:r>
              <a:rPr lang="en-CA" sz="1350" dirty="0">
                <a:hlinkClick r:id="rId3"/>
              </a:rPr>
              <a:t>https://hbr.org/2015/04/why-no-one-uses-the-corporate-social-network</a:t>
            </a:r>
            <a:r>
              <a:rPr lang="en-CA" sz="1350" dirty="0"/>
              <a:t> </a:t>
            </a:r>
          </a:p>
        </p:txBody>
      </p:sp>
    </p:spTree>
    <p:extLst>
      <p:ext uri="{BB962C8B-B14F-4D97-AF65-F5344CB8AC3E}">
        <p14:creationId xmlns:p14="http://schemas.microsoft.com/office/powerpoint/2010/main" val="383090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Many Names of Open</a:t>
            </a:r>
          </a:p>
        </p:txBody>
      </p:sp>
      <p:sp>
        <p:nvSpPr>
          <p:cNvPr id="3" name="Content Placeholder 2"/>
          <p:cNvSpPr>
            <a:spLocks noGrp="1"/>
          </p:cNvSpPr>
          <p:nvPr>
            <p:ph idx="1"/>
          </p:nvPr>
        </p:nvSpPr>
        <p:spPr/>
        <p:txBody>
          <a:bodyPr/>
          <a:lstStyle/>
          <a:p>
            <a:pPr lvl="1"/>
            <a:endParaRPr lang="en-CA" dirty="0"/>
          </a:p>
          <a:p>
            <a:pPr lvl="1"/>
            <a:endParaRPr lang="en-CA"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598" y="1988055"/>
            <a:ext cx="5536644" cy="3005615"/>
          </a:xfrm>
          <a:prstGeom prst="rect">
            <a:avLst/>
          </a:prstGeom>
          <a:noFill/>
        </p:spPr>
      </p:pic>
      <p:sp>
        <p:nvSpPr>
          <p:cNvPr id="5" name="Rectangle 4"/>
          <p:cNvSpPr/>
          <p:nvPr/>
        </p:nvSpPr>
        <p:spPr>
          <a:xfrm>
            <a:off x="300790" y="5268917"/>
            <a:ext cx="8614610" cy="759247"/>
          </a:xfrm>
          <a:prstGeom prst="rect">
            <a:avLst/>
          </a:prstGeom>
        </p:spPr>
        <p:txBody>
          <a:bodyPr wrap="square">
            <a:spAutoFit/>
          </a:bodyPr>
          <a:lstStyle/>
          <a:p>
            <a:pPr>
              <a:lnSpc>
                <a:spcPct val="107000"/>
              </a:lnSpc>
              <a:spcAft>
                <a:spcPts val="600"/>
              </a:spcAft>
            </a:pPr>
            <a:r>
              <a:rPr lang="en-CA" sz="1350" dirty="0">
                <a:latin typeface="Calibri" panose="020F0502020204030204" pitchFamily="34" charset="0"/>
                <a:ea typeface="Calibri" panose="020F0502020204030204" pitchFamily="34" charset="0"/>
                <a:cs typeface="Times New Roman" panose="02020603050405020304" pitchFamily="18" charset="0"/>
              </a:rPr>
              <a:t>Taylor, J.C. 2007. Open courseware futures: Creating a parallel universe. e-Journal of Instructional Science and Technology (e-JIST), </a:t>
            </a:r>
            <a:r>
              <a:rPr lang="en-CA" sz="1350" dirty="0" err="1">
                <a:latin typeface="Calibri" panose="020F0502020204030204" pitchFamily="34" charset="0"/>
                <a:ea typeface="Calibri" panose="020F0502020204030204" pitchFamily="34" charset="0"/>
                <a:cs typeface="Times New Roman" panose="02020603050405020304" pitchFamily="18" charset="0"/>
              </a:rPr>
              <a:t>Vol</a:t>
            </a:r>
            <a:r>
              <a:rPr lang="en-CA" sz="1350" dirty="0">
                <a:latin typeface="Calibri" panose="020F0502020204030204" pitchFamily="34" charset="0"/>
                <a:ea typeface="Calibri" panose="020F0502020204030204" pitchFamily="34" charset="0"/>
                <a:cs typeface="Times New Roman" panose="02020603050405020304" pitchFamily="18" charset="0"/>
              </a:rPr>
              <a:t> 10, No. 1. Online: </a:t>
            </a:r>
            <a:r>
              <a:rPr lang="en-CA"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http://www.ascilite.org.au/ajet/e-jist/docs/vol10_no1/papers/full_papers/taylorj.htm</a:t>
            </a:r>
            <a:r>
              <a:rPr lang="en-CA"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endParaRPr lang="en-CA"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02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Access</a:t>
            </a:r>
          </a:p>
        </p:txBody>
      </p:sp>
      <p:sp>
        <p:nvSpPr>
          <p:cNvPr id="3" name="Content Placeholder 2"/>
          <p:cNvSpPr>
            <a:spLocks noGrp="1"/>
          </p:cNvSpPr>
          <p:nvPr>
            <p:ph idx="1"/>
          </p:nvPr>
        </p:nvSpPr>
        <p:spPr/>
        <p:txBody>
          <a:bodyPr/>
          <a:lstStyle/>
          <a:p>
            <a:r>
              <a:rPr lang="en-CA" dirty="0"/>
              <a:t>Originated in Open University, Athabasca University</a:t>
            </a:r>
          </a:p>
          <a:p>
            <a:r>
              <a:rPr lang="en-CA" dirty="0"/>
              <a:t>No formal requirements for course admission</a:t>
            </a:r>
          </a:p>
          <a:p>
            <a:r>
              <a:rPr lang="en-CA" dirty="0"/>
              <a:t>Issues: preparedness, completion</a:t>
            </a:r>
          </a:p>
          <a:p>
            <a:endParaRPr lang="en-CA" dirty="0"/>
          </a:p>
        </p:txBody>
      </p:sp>
      <p:pic>
        <p:nvPicPr>
          <p:cNvPr id="8194" name="Picture 2" descr="http://www.universitystudy.ca/wp-content/uploads/2013/07/athabasca-university-campus-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47" y="3553890"/>
            <a:ext cx="5660265" cy="17700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5489972"/>
            <a:ext cx="2171877" cy="300082"/>
          </a:xfrm>
          <a:prstGeom prst="rect">
            <a:avLst/>
          </a:prstGeom>
        </p:spPr>
        <p:txBody>
          <a:bodyPr wrap="none">
            <a:spAutoFit/>
          </a:bodyPr>
          <a:lstStyle/>
          <a:p>
            <a:r>
              <a:rPr lang="en-CA" sz="1350" dirty="0">
                <a:hlinkClick r:id="rId3"/>
              </a:rPr>
              <a:t>http://www.athabascau.ca/</a:t>
            </a:r>
            <a:r>
              <a:rPr lang="en-CA" sz="1350" dirty="0"/>
              <a:t> </a:t>
            </a:r>
          </a:p>
        </p:txBody>
      </p:sp>
    </p:spTree>
    <p:extLst>
      <p:ext uri="{BB962C8B-B14F-4D97-AF65-F5344CB8AC3E}">
        <p14:creationId xmlns:p14="http://schemas.microsoft.com/office/powerpoint/2010/main" val="170203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Access Network</a:t>
            </a:r>
          </a:p>
        </p:txBody>
      </p:sp>
      <p:pic>
        <p:nvPicPr>
          <p:cNvPr id="6" name="Picture 5"/>
          <p:cNvPicPr>
            <a:picLocks noChangeAspect="1"/>
          </p:cNvPicPr>
          <p:nvPr/>
        </p:nvPicPr>
        <p:blipFill>
          <a:blip r:embed="rId2"/>
          <a:stretch>
            <a:fillRect/>
          </a:stretch>
        </p:blipFill>
        <p:spPr>
          <a:xfrm>
            <a:off x="783807" y="1690689"/>
            <a:ext cx="7191375" cy="3971925"/>
          </a:xfrm>
          <a:prstGeom prst="rect">
            <a:avLst/>
          </a:prstGeom>
        </p:spPr>
      </p:pic>
      <p:sp>
        <p:nvSpPr>
          <p:cNvPr id="7" name="Rectangle 6"/>
          <p:cNvSpPr/>
          <p:nvPr/>
        </p:nvSpPr>
        <p:spPr>
          <a:xfrm>
            <a:off x="783807" y="5865078"/>
            <a:ext cx="7526004" cy="646331"/>
          </a:xfrm>
          <a:prstGeom prst="rect">
            <a:avLst/>
          </a:prstGeom>
        </p:spPr>
        <p:txBody>
          <a:bodyPr wrap="square">
            <a:spAutoFit/>
          </a:bodyPr>
          <a:lstStyle/>
          <a:p>
            <a:r>
              <a:rPr lang="en-CA" dirty="0">
                <a:hlinkClick r:id="rId3"/>
              </a:rPr>
              <a:t>http://www.slideshare.net/knconsultants/open-access-network-plan-b-dlf-forum-2015</a:t>
            </a:r>
            <a:r>
              <a:rPr lang="en-CA" dirty="0"/>
              <a:t> </a:t>
            </a:r>
            <a:endParaRPr lang="en-CA" dirty="0"/>
          </a:p>
        </p:txBody>
      </p:sp>
    </p:spTree>
    <p:extLst>
      <p:ext uri="{BB962C8B-B14F-4D97-AF65-F5344CB8AC3E}">
        <p14:creationId xmlns:p14="http://schemas.microsoft.com/office/powerpoint/2010/main" val="10228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Access Social Network</a:t>
            </a:r>
          </a:p>
        </p:txBody>
      </p:sp>
      <p:sp>
        <p:nvSpPr>
          <p:cNvPr id="3" name="Content Placeholder 2"/>
          <p:cNvSpPr>
            <a:spLocks noGrp="1"/>
          </p:cNvSpPr>
          <p:nvPr>
            <p:ph idx="1"/>
          </p:nvPr>
        </p:nvSpPr>
        <p:spPr>
          <a:xfrm>
            <a:off x="500314" y="1832672"/>
            <a:ext cx="5281863" cy="3677026"/>
          </a:xfrm>
        </p:spPr>
        <p:txBody>
          <a:bodyPr>
            <a:normAutofit/>
          </a:bodyPr>
          <a:lstStyle/>
          <a:p>
            <a:pPr marL="0" indent="0">
              <a:buNone/>
            </a:pPr>
            <a:r>
              <a:rPr lang="en-CA" dirty="0"/>
              <a:t>They Loved Your G.P.A. Then They Saw Your Tweets</a:t>
            </a:r>
          </a:p>
          <a:p>
            <a:pPr marL="342900" lvl="1" indent="0">
              <a:buNone/>
            </a:pPr>
            <a:r>
              <a:rPr lang="en-CA" sz="2800" dirty="0"/>
              <a:t>“Students’ social media and digital footprint can sometimes play a role in the admissions process,” says Christine Brown, the executive director of K-12 and college prep programs at Kaplan Test Prep</a:t>
            </a:r>
          </a:p>
        </p:txBody>
      </p:sp>
      <p:sp>
        <p:nvSpPr>
          <p:cNvPr id="4" name="Rectangle 3"/>
          <p:cNvSpPr/>
          <p:nvPr/>
        </p:nvSpPr>
        <p:spPr>
          <a:xfrm>
            <a:off x="812130" y="5728861"/>
            <a:ext cx="7703220" cy="507831"/>
          </a:xfrm>
          <a:prstGeom prst="rect">
            <a:avLst/>
          </a:prstGeom>
        </p:spPr>
        <p:txBody>
          <a:bodyPr wrap="square">
            <a:spAutoFit/>
          </a:bodyPr>
          <a:lstStyle/>
          <a:p>
            <a:r>
              <a:rPr lang="en-CA" sz="1350" dirty="0"/>
              <a:t>Natasha Singer, New York Times</a:t>
            </a:r>
          </a:p>
          <a:p>
            <a:r>
              <a:rPr lang="en-CA" sz="1350" dirty="0">
                <a:hlinkClick r:id="rId2"/>
              </a:rPr>
              <a:t>http://www.nytimes.com/2013/11/10/business/they-loved-your-gpa-then-they-saw-your-tweets.html</a:t>
            </a:r>
            <a:r>
              <a:rPr lang="en-CA" sz="1350" dirty="0"/>
              <a:t> </a:t>
            </a:r>
          </a:p>
        </p:txBody>
      </p:sp>
      <p:pic>
        <p:nvPicPr>
          <p:cNvPr id="4098" name="Picture 2" descr="http://static01.nyt.com/images/2013/11/10/business/10-TECHNO/10-TECHNO-master6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2177" y="1909852"/>
            <a:ext cx="2520365" cy="168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70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Source</a:t>
            </a:r>
          </a:p>
        </p:txBody>
      </p:sp>
      <p:sp>
        <p:nvSpPr>
          <p:cNvPr id="3" name="Content Placeholder 2"/>
          <p:cNvSpPr>
            <a:spLocks noGrp="1"/>
          </p:cNvSpPr>
          <p:nvPr>
            <p:ph idx="1"/>
          </p:nvPr>
        </p:nvSpPr>
        <p:spPr>
          <a:xfrm>
            <a:off x="2393282" y="1620046"/>
            <a:ext cx="5499433" cy="4351338"/>
          </a:xfrm>
        </p:spPr>
        <p:txBody>
          <a:bodyPr/>
          <a:lstStyle/>
          <a:p>
            <a:pPr marL="0" indent="0">
              <a:buNone/>
            </a:pPr>
            <a:r>
              <a:rPr lang="en-CA" dirty="0"/>
              <a:t>Open Source Definition</a:t>
            </a:r>
          </a:p>
          <a:p>
            <a:pPr marL="342900" lvl="1" indent="0">
              <a:buNone/>
            </a:pPr>
            <a:r>
              <a:rPr lang="en-CA" dirty="0"/>
              <a:t>“Open source software is software that can be freely used, changed, and shared (in modified or unmodified form) by anyone. Open source software is made by many people, and distributed under licenses that comply with the Open Source Definition.”</a:t>
            </a:r>
          </a:p>
        </p:txBody>
      </p:sp>
      <p:pic>
        <p:nvPicPr>
          <p:cNvPr id="7170" name="Picture 2" descr="http://opensource.org/files/garland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21" y="1859788"/>
            <a:ext cx="1202341" cy="1382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1521" y="6176963"/>
            <a:ext cx="1873270" cy="300082"/>
          </a:xfrm>
          <a:prstGeom prst="rect">
            <a:avLst/>
          </a:prstGeom>
        </p:spPr>
        <p:txBody>
          <a:bodyPr wrap="none">
            <a:spAutoFit/>
          </a:bodyPr>
          <a:lstStyle/>
          <a:p>
            <a:r>
              <a:rPr lang="en-CA" sz="1350" dirty="0">
                <a:hlinkClick r:id="rId3"/>
              </a:rPr>
              <a:t>http://opensource.org/</a:t>
            </a:r>
            <a:r>
              <a:rPr lang="en-CA" sz="1350" dirty="0"/>
              <a:t> </a:t>
            </a:r>
          </a:p>
        </p:txBody>
      </p:sp>
    </p:spTree>
    <p:extLst>
      <p:ext uri="{BB962C8B-B14F-4D97-AF65-F5344CB8AC3E}">
        <p14:creationId xmlns:p14="http://schemas.microsoft.com/office/powerpoint/2010/main" val="323999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MOOC – CCK08</a:t>
            </a:r>
          </a:p>
        </p:txBody>
      </p:sp>
      <p:pic>
        <p:nvPicPr>
          <p:cNvPr id="21508" name="Picture 4" descr="https://sites.google.com/site/themoocguide/_/rsrc/1315273767651/3-cck08---the-distributed-course/Screen%20shot%202011-09-05%20at%2010.49.05%20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970834"/>
            <a:ext cx="5286375" cy="395287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s://47c88746-a-62cb3a1a-s-sites.googlegroups.com/site/themoocguide/3-cck08---the-distributed-course/network.png?attachauth=ANoY7cpGO0ZuErDThRbauG8k6YJM9thu2IWY-XSAhSiiNqTyw09L4kEsnmvq9O_TrMbbTo5SclelszfCPLuvGFXWgnUPLXvCOQ6YMfZV7XEulJc6ySBtN5ty0dXlRekqBzK3kNKzzBLdKt_yikBgOHOv_XSVMzjbwGAVk0EPWKjVBfBCX0NGDF7cg_XsgKY5Vibde2e7JxLKfOxPKLSEdVpkJkhHsQIJIqB20HGgaagyrRlyoWKqYdympb77CH8_vYj4B2r1fJzd&amp;attredirect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0" y="1433417"/>
            <a:ext cx="3986898" cy="2198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6750" y="6203856"/>
            <a:ext cx="7708900" cy="369332"/>
          </a:xfrm>
          <a:prstGeom prst="rect">
            <a:avLst/>
          </a:prstGeom>
        </p:spPr>
        <p:txBody>
          <a:bodyPr wrap="square">
            <a:spAutoFit/>
          </a:bodyPr>
          <a:lstStyle/>
          <a:p>
            <a:r>
              <a:rPr lang="en-CA" dirty="0">
                <a:hlinkClick r:id="rId5"/>
              </a:rPr>
              <a:t>https://sites.google.com/site/themoocguide/3-cck08---the-distributed-course</a:t>
            </a:r>
            <a:r>
              <a:rPr lang="en-CA" dirty="0"/>
              <a:t> </a:t>
            </a:r>
          </a:p>
        </p:txBody>
      </p:sp>
    </p:spTree>
    <p:extLst>
      <p:ext uri="{BB962C8B-B14F-4D97-AF65-F5344CB8AC3E}">
        <p14:creationId xmlns:p14="http://schemas.microsoft.com/office/powerpoint/2010/main" val="226959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Source Network</a:t>
            </a:r>
          </a:p>
        </p:txBody>
      </p:sp>
      <p:sp>
        <p:nvSpPr>
          <p:cNvPr id="3" name="Content Placeholder 2"/>
          <p:cNvSpPr>
            <a:spLocks noGrp="1"/>
          </p:cNvSpPr>
          <p:nvPr>
            <p:ph idx="1"/>
          </p:nvPr>
        </p:nvSpPr>
        <p:spPr/>
        <p:txBody>
          <a:bodyPr/>
          <a:lstStyle/>
          <a:p>
            <a:r>
              <a:rPr lang="en-CA" dirty="0" err="1"/>
              <a:t>SourceForge</a:t>
            </a:r>
            <a:r>
              <a:rPr lang="en-CA" dirty="0"/>
              <a:t> </a:t>
            </a:r>
            <a:r>
              <a:rPr lang="en-CA" sz="1350" dirty="0">
                <a:hlinkClick r:id="rId2"/>
              </a:rPr>
              <a:t>http://sourceforge.net/directory/system-administration/networking/os:windows/freshness:recently-updated/</a:t>
            </a:r>
            <a:r>
              <a:rPr lang="en-CA" sz="1350" dirty="0"/>
              <a:t> </a:t>
            </a:r>
          </a:p>
          <a:p>
            <a:r>
              <a:rPr lang="en-CA" dirty="0" err="1"/>
              <a:t>GitHub</a:t>
            </a:r>
            <a:r>
              <a:rPr lang="en-CA" dirty="0"/>
              <a:t> </a:t>
            </a:r>
            <a:r>
              <a:rPr lang="en-CA" sz="1350" dirty="0">
                <a:hlinkClick r:id="rId3"/>
              </a:rPr>
              <a:t>https://github.com/opensource-socialnetwork/opensource-socialnetwork</a:t>
            </a:r>
            <a:r>
              <a:rPr lang="en-CA" sz="1350" dirty="0"/>
              <a:t> </a:t>
            </a:r>
            <a:endParaRPr lang="en-CA" sz="1500" dirty="0"/>
          </a:p>
        </p:txBody>
      </p:sp>
      <p:pic>
        <p:nvPicPr>
          <p:cNvPr id="4" name="Picture 3"/>
          <p:cNvPicPr>
            <a:picLocks noChangeAspect="1"/>
          </p:cNvPicPr>
          <p:nvPr/>
        </p:nvPicPr>
        <p:blipFill>
          <a:blip r:embed="rId4"/>
          <a:stretch>
            <a:fillRect/>
          </a:stretch>
        </p:blipFill>
        <p:spPr>
          <a:xfrm>
            <a:off x="2280686" y="3338764"/>
            <a:ext cx="4703647" cy="2661987"/>
          </a:xfrm>
          <a:prstGeom prst="rect">
            <a:avLst/>
          </a:prstGeom>
        </p:spPr>
      </p:pic>
    </p:spTree>
    <p:extLst>
      <p:ext uri="{BB962C8B-B14F-4D97-AF65-F5344CB8AC3E}">
        <p14:creationId xmlns:p14="http://schemas.microsoft.com/office/powerpoint/2010/main" val="134973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Source Social Network</a:t>
            </a:r>
          </a:p>
        </p:txBody>
      </p:sp>
      <p:sp>
        <p:nvSpPr>
          <p:cNvPr id="3" name="Content Placeholder 2"/>
          <p:cNvSpPr>
            <a:spLocks noGrp="1"/>
          </p:cNvSpPr>
          <p:nvPr>
            <p:ph idx="1"/>
          </p:nvPr>
        </p:nvSpPr>
        <p:spPr>
          <a:xfrm>
            <a:off x="628650" y="2226469"/>
            <a:ext cx="4686300" cy="4286626"/>
          </a:xfrm>
        </p:spPr>
        <p:txBody>
          <a:bodyPr/>
          <a:lstStyle/>
          <a:p>
            <a:pPr marL="0" indent="0">
              <a:buNone/>
            </a:pPr>
            <a:r>
              <a:rPr lang="en-CA" dirty="0" err="1"/>
              <a:t>eXo</a:t>
            </a:r>
            <a:r>
              <a:rPr lang="en-CA" dirty="0"/>
              <a:t> and Slack</a:t>
            </a:r>
          </a:p>
          <a:p>
            <a:pPr marL="342900" lvl="1" indent="0">
              <a:buNone/>
            </a:pPr>
            <a:r>
              <a:rPr lang="en-CA" dirty="0"/>
              <a:t>“</a:t>
            </a:r>
            <a:r>
              <a:rPr lang="en-CA" dirty="0" err="1"/>
              <a:t>eXo</a:t>
            </a:r>
            <a:r>
              <a:rPr lang="en-CA" dirty="0"/>
              <a:t> Platform is an out-of-the-box social intranet solution. Rich collaboration features such as wikis, forums, calendars and documents are smartly integrated around activity streams, social networking and workspaces.” </a:t>
            </a:r>
            <a:r>
              <a:rPr lang="en-CA" sz="2100" dirty="0">
                <a:hlinkClick r:id="rId2"/>
              </a:rPr>
              <a:t>http://www.exoplatform.com/</a:t>
            </a:r>
            <a:r>
              <a:rPr lang="en-CA" sz="2100" dirty="0"/>
              <a:t> </a:t>
            </a:r>
          </a:p>
        </p:txBody>
      </p:sp>
      <p:pic>
        <p:nvPicPr>
          <p:cNvPr id="5122" name="Picture 2" descr="Image Im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513" y="1795524"/>
            <a:ext cx="2928938"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27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602" y="753517"/>
            <a:ext cx="7886700" cy="6104483"/>
          </a:xfrm>
        </p:spPr>
        <p:txBody>
          <a:bodyPr>
            <a:normAutofit/>
          </a:bodyPr>
          <a:lstStyle/>
          <a:p>
            <a:pPr marL="0" indent="0">
              <a:buNone/>
            </a:pPr>
            <a:r>
              <a:rPr lang="en-CA" sz="3200" dirty="0"/>
              <a:t>Is Slack the new LMS?</a:t>
            </a:r>
          </a:p>
          <a:p>
            <a:pPr marL="457200" lvl="1" indent="0">
              <a:buNone/>
            </a:pPr>
            <a:r>
              <a:rPr lang="en-CA" dirty="0"/>
              <a:t>“Learning is constructed by what activities the students carry out; learning is about what they do, not about what we teachers do.”</a:t>
            </a:r>
          </a:p>
          <a:p>
            <a:pPr lvl="1"/>
            <a:endParaRPr lang="en-CA" sz="2100" dirty="0"/>
          </a:p>
          <a:p>
            <a:pPr lvl="1"/>
            <a:endParaRPr lang="en-CA" sz="2100" dirty="0"/>
          </a:p>
          <a:p>
            <a:pPr lvl="1"/>
            <a:endParaRPr lang="en-CA" sz="2100" dirty="0"/>
          </a:p>
          <a:p>
            <a:pPr lvl="1"/>
            <a:endParaRPr lang="en-CA" sz="2100" dirty="0"/>
          </a:p>
          <a:p>
            <a:pPr lvl="1"/>
            <a:endParaRPr lang="en-CA" sz="2100" dirty="0"/>
          </a:p>
          <a:p>
            <a:pPr lvl="1"/>
            <a:endParaRPr lang="en-CA" sz="2100" dirty="0"/>
          </a:p>
          <a:p>
            <a:pPr lvl="1"/>
            <a:endParaRPr lang="en-CA" sz="2100" dirty="0"/>
          </a:p>
          <a:p>
            <a:pPr lvl="1"/>
            <a:endParaRPr lang="en-CA" sz="2100" dirty="0"/>
          </a:p>
          <a:p>
            <a:pPr lvl="1"/>
            <a:endParaRPr lang="en-CA" sz="2100" dirty="0"/>
          </a:p>
          <a:p>
            <a:pPr marL="342900" lvl="1" indent="0">
              <a:buNone/>
            </a:pPr>
            <a:endParaRPr lang="en-CA" sz="2100" dirty="0"/>
          </a:p>
          <a:p>
            <a:r>
              <a:rPr lang="en-CA" sz="2400" dirty="0" err="1"/>
              <a:t>Elgg</a:t>
            </a:r>
            <a:r>
              <a:rPr lang="en-CA" sz="2400" dirty="0"/>
              <a:t> - </a:t>
            </a:r>
            <a:r>
              <a:rPr lang="en-CA" sz="1500" dirty="0">
                <a:hlinkClick r:id="rId2"/>
              </a:rPr>
              <a:t>https://elgg.org/</a:t>
            </a:r>
            <a:r>
              <a:rPr lang="en-CA" sz="1500" dirty="0"/>
              <a:t> </a:t>
            </a:r>
            <a:endParaRPr lang="en-CA" sz="2400" dirty="0"/>
          </a:p>
        </p:txBody>
      </p:sp>
      <p:pic>
        <p:nvPicPr>
          <p:cNvPr id="6146" name="Picture 2" descr="https://d262ilb51hltx0.cloudfront.net/max/1275/1*63hzgE9GB5TVvN5ioIvUc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02" y="2516321"/>
            <a:ext cx="4642726" cy="2832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1347" y="5938362"/>
            <a:ext cx="4839955" cy="507831"/>
          </a:xfrm>
          <a:prstGeom prst="rect">
            <a:avLst/>
          </a:prstGeom>
        </p:spPr>
        <p:txBody>
          <a:bodyPr wrap="square">
            <a:spAutoFit/>
          </a:bodyPr>
          <a:lstStyle/>
          <a:p>
            <a:r>
              <a:rPr lang="en-CA" sz="1350" dirty="0"/>
              <a:t>Mathias </a:t>
            </a:r>
            <a:r>
              <a:rPr lang="en-CA" sz="1350" dirty="0" err="1"/>
              <a:t>Emrose</a:t>
            </a:r>
            <a:r>
              <a:rPr lang="en-CA" sz="1350" dirty="0"/>
              <a:t>, Medium | The Synapse </a:t>
            </a:r>
            <a:r>
              <a:rPr lang="en-CA" sz="1350" dirty="0">
                <a:hlinkClick r:id="rId4"/>
              </a:rPr>
              <a:t>https://medium.com/synapse/is-slack-the-new-lms-7d1c15ff964f</a:t>
            </a:r>
            <a:r>
              <a:rPr lang="en-CA" sz="1350" dirty="0"/>
              <a:t> </a:t>
            </a:r>
          </a:p>
        </p:txBody>
      </p:sp>
    </p:spTree>
    <p:extLst>
      <p:ext uri="{BB962C8B-B14F-4D97-AF65-F5344CB8AC3E}">
        <p14:creationId xmlns:p14="http://schemas.microsoft.com/office/powerpoint/2010/main" val="131253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Content</a:t>
            </a:r>
          </a:p>
        </p:txBody>
      </p:sp>
      <p:sp>
        <p:nvSpPr>
          <p:cNvPr id="3" name="Content Placeholder 2"/>
          <p:cNvSpPr>
            <a:spLocks noGrp="1"/>
          </p:cNvSpPr>
          <p:nvPr>
            <p:ph idx="1"/>
          </p:nvPr>
        </p:nvSpPr>
        <p:spPr/>
        <p:txBody>
          <a:bodyPr/>
          <a:lstStyle/>
          <a:p>
            <a:r>
              <a:rPr lang="en-CA" dirty="0"/>
              <a:t>Originally thought of as similar to open source</a:t>
            </a:r>
          </a:p>
          <a:p>
            <a:r>
              <a:rPr lang="en-CA" dirty="0"/>
              <a:t>Creative Commons licenses – by, </a:t>
            </a:r>
            <a:r>
              <a:rPr lang="en-CA" dirty="0" err="1"/>
              <a:t>nc</a:t>
            </a:r>
            <a:r>
              <a:rPr lang="en-CA" dirty="0"/>
              <a:t>, </a:t>
            </a:r>
            <a:r>
              <a:rPr lang="en-CA" dirty="0" err="1"/>
              <a:t>sa</a:t>
            </a:r>
            <a:r>
              <a:rPr lang="en-CA" dirty="0"/>
              <a:t>, </a:t>
            </a:r>
            <a:r>
              <a:rPr lang="en-CA" dirty="0" err="1"/>
              <a:t>nd</a:t>
            </a:r>
            <a:r>
              <a:rPr lang="en-CA" dirty="0"/>
              <a:t> clauses</a:t>
            </a:r>
          </a:p>
          <a:p>
            <a:r>
              <a:rPr lang="en-CA" dirty="0"/>
              <a:t>Open access versus open use</a:t>
            </a:r>
          </a:p>
          <a:p>
            <a:endParaRPr lang="en-CA" dirty="0"/>
          </a:p>
        </p:txBody>
      </p:sp>
      <p:pic>
        <p:nvPicPr>
          <p:cNvPr id="9218" name="Picture 2" descr="ocn_provi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804079"/>
            <a:ext cx="5899107" cy="147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944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Content Network</a:t>
            </a:r>
          </a:p>
        </p:txBody>
      </p:sp>
      <p:sp>
        <p:nvSpPr>
          <p:cNvPr id="3" name="Content Placeholder 2"/>
          <p:cNvSpPr>
            <a:spLocks noGrp="1"/>
          </p:cNvSpPr>
          <p:nvPr>
            <p:ph idx="1"/>
          </p:nvPr>
        </p:nvSpPr>
        <p:spPr/>
        <p:txBody>
          <a:bodyPr>
            <a:normAutofit/>
          </a:bodyPr>
          <a:lstStyle/>
          <a:p>
            <a:r>
              <a:rPr lang="en-CA" dirty="0"/>
              <a:t>SAP Community Network</a:t>
            </a:r>
          </a:p>
          <a:p>
            <a:pPr marL="342900" lvl="1" indent="0">
              <a:buNone/>
            </a:pPr>
            <a:r>
              <a:rPr lang="en-CA" sz="2100" dirty="0"/>
              <a:t>“In the b1411 release, </a:t>
            </a:r>
            <a:r>
              <a:rPr lang="en-CA" sz="2100" dirty="0" err="1"/>
              <a:t>SuccessFactors</a:t>
            </a:r>
            <a:r>
              <a:rPr lang="en-CA" sz="2100" dirty="0"/>
              <a:t> introduced the </a:t>
            </a:r>
            <a:r>
              <a:rPr lang="en-CA" sz="2100" i="1" dirty="0"/>
              <a:t>Open Content Network</a:t>
            </a:r>
            <a:r>
              <a:rPr lang="en-CA" sz="2100" dirty="0"/>
              <a:t> for the </a:t>
            </a:r>
            <a:r>
              <a:rPr lang="en-CA" sz="2100" dirty="0" err="1"/>
              <a:t>SuccessFactors</a:t>
            </a:r>
            <a:r>
              <a:rPr lang="en-CA" sz="2100" dirty="0"/>
              <a:t> Learning product.  This extension of the LMS allows for integration with a few select MOOC providers to incorporate a vendor’s courses into the organization’s LMS.  This can allow organizations to present online learning courses from MOOC providers to employees within the LMS directly.”</a:t>
            </a:r>
          </a:p>
          <a:p>
            <a:pPr marL="342900" lvl="1" indent="0">
              <a:buNone/>
            </a:pPr>
            <a:endParaRPr lang="en-CA" sz="2100" dirty="0"/>
          </a:p>
          <a:p>
            <a:pPr marL="342900" lvl="1" indent="0">
              <a:buNone/>
            </a:pPr>
            <a:endParaRPr lang="en-CA" sz="2100" dirty="0"/>
          </a:p>
          <a:p>
            <a:r>
              <a:rPr lang="en-CA" dirty="0"/>
              <a:t>EMMA – European MOOC Aggregator - </a:t>
            </a:r>
            <a:r>
              <a:rPr lang="en-CA" sz="1500" dirty="0">
                <a:hlinkClick r:id="rId2"/>
              </a:rPr>
              <a:t>http://platform.europeanmoocs.eu/</a:t>
            </a:r>
            <a:r>
              <a:rPr lang="en-CA" sz="1500" dirty="0"/>
              <a:t> </a:t>
            </a:r>
          </a:p>
        </p:txBody>
      </p:sp>
      <p:sp>
        <p:nvSpPr>
          <p:cNvPr id="4" name="Rectangle 3"/>
          <p:cNvSpPr/>
          <p:nvPr/>
        </p:nvSpPr>
        <p:spPr>
          <a:xfrm>
            <a:off x="989597" y="4399372"/>
            <a:ext cx="7736306" cy="507831"/>
          </a:xfrm>
          <a:prstGeom prst="rect">
            <a:avLst/>
          </a:prstGeom>
        </p:spPr>
        <p:txBody>
          <a:bodyPr wrap="square">
            <a:spAutoFit/>
          </a:bodyPr>
          <a:lstStyle/>
          <a:p>
            <a:r>
              <a:rPr lang="en-CA" sz="1350" dirty="0">
                <a:hlinkClick r:id="rId3"/>
              </a:rPr>
              <a:t>http://scn.sap.com/community/erp/hcm/blog/2015/03/05/craving-more-content-take-a-bite-out-of-the-open-content-network-in-successfactors-learning</a:t>
            </a:r>
            <a:r>
              <a:rPr lang="en-CA" sz="1350" dirty="0"/>
              <a:t> </a:t>
            </a:r>
          </a:p>
        </p:txBody>
      </p:sp>
    </p:spTree>
    <p:extLst>
      <p:ext uri="{BB962C8B-B14F-4D97-AF65-F5344CB8AC3E}">
        <p14:creationId xmlns:p14="http://schemas.microsoft.com/office/powerpoint/2010/main" val="2234651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Content Social Network</a:t>
            </a:r>
          </a:p>
        </p:txBody>
      </p:sp>
      <p:sp>
        <p:nvSpPr>
          <p:cNvPr id="3" name="Content Placeholder 2"/>
          <p:cNvSpPr>
            <a:spLocks noGrp="1"/>
          </p:cNvSpPr>
          <p:nvPr>
            <p:ph idx="1"/>
          </p:nvPr>
        </p:nvSpPr>
        <p:spPr>
          <a:xfrm>
            <a:off x="628650" y="4728410"/>
            <a:ext cx="7886700" cy="761562"/>
          </a:xfrm>
        </p:spPr>
        <p:txBody>
          <a:bodyPr/>
          <a:lstStyle/>
          <a:p>
            <a:r>
              <a:rPr lang="en-CA" dirty="0"/>
              <a:t>Known</a:t>
            </a:r>
          </a:p>
          <a:p>
            <a:endParaRPr lang="en-CA" dirty="0"/>
          </a:p>
        </p:txBody>
      </p:sp>
      <p:pic>
        <p:nvPicPr>
          <p:cNvPr id="4" name="Content Placeholder 3"/>
          <p:cNvPicPr/>
          <p:nvPr/>
        </p:nvPicPr>
        <p:blipFill>
          <a:blip r:embed="rId2" cstate="print">
            <a:extLst>
              <a:ext uri="{28A0092B-C50C-407E-A947-70E740481C1C}">
                <a14:useLocalDpi xmlns:a14="http://schemas.microsoft.com/office/drawing/2010/main" val="0"/>
              </a:ext>
            </a:extLst>
          </a:blip>
          <a:srcRect l="-20625" r="-17519"/>
          <a:stretch>
            <a:fillRect/>
          </a:stretch>
        </p:blipFill>
        <p:spPr>
          <a:xfrm>
            <a:off x="205314" y="1963554"/>
            <a:ext cx="4108007" cy="2268554"/>
          </a:xfrm>
          <a:prstGeom prst="rect">
            <a:avLst/>
          </a:prstGeom>
        </p:spPr>
      </p:pic>
      <p:sp>
        <p:nvSpPr>
          <p:cNvPr id="6" name="Rectangle 5"/>
          <p:cNvSpPr/>
          <p:nvPr/>
        </p:nvSpPr>
        <p:spPr>
          <a:xfrm>
            <a:off x="628650" y="5555445"/>
            <a:ext cx="1965025" cy="300082"/>
          </a:xfrm>
          <a:prstGeom prst="rect">
            <a:avLst/>
          </a:prstGeom>
        </p:spPr>
        <p:txBody>
          <a:bodyPr wrap="none">
            <a:spAutoFit/>
          </a:bodyPr>
          <a:lstStyle/>
          <a:p>
            <a:r>
              <a:rPr lang="en-CA" sz="1350" dirty="0">
                <a:hlinkClick r:id="rId3"/>
              </a:rPr>
              <a:t>https://withknown.com/</a:t>
            </a:r>
            <a:r>
              <a:rPr lang="en-CA" sz="1350" dirty="0"/>
              <a:t> </a:t>
            </a: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320" y="1963554"/>
            <a:ext cx="2914651" cy="2268554"/>
          </a:xfrm>
          <a:prstGeom prst="rect">
            <a:avLst/>
          </a:prstGeom>
          <a:noFill/>
        </p:spPr>
      </p:pic>
    </p:spTree>
    <p:extLst>
      <p:ext uri="{BB962C8B-B14F-4D97-AF65-F5344CB8AC3E}">
        <p14:creationId xmlns:p14="http://schemas.microsoft.com/office/powerpoint/2010/main" val="51298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Educational Resources</a:t>
            </a:r>
          </a:p>
        </p:txBody>
      </p:sp>
      <p:sp>
        <p:nvSpPr>
          <p:cNvPr id="3" name="Content Placeholder 2"/>
          <p:cNvSpPr>
            <a:spLocks noGrp="1"/>
          </p:cNvSpPr>
          <p:nvPr>
            <p:ph idx="1"/>
          </p:nvPr>
        </p:nvSpPr>
        <p:spPr/>
        <p:txBody>
          <a:bodyPr/>
          <a:lstStyle/>
          <a:p>
            <a:r>
              <a:rPr lang="en-CA" dirty="0"/>
              <a:t>UNESCO Definition</a:t>
            </a:r>
          </a:p>
          <a:p>
            <a:pPr marL="342900" lvl="1" indent="0">
              <a:buNone/>
            </a:pPr>
            <a:r>
              <a:rPr lang="en-CA" sz="2800" dirty="0">
                <a:latin typeface="+mj-lt"/>
              </a:rPr>
              <a:t>“Open Educational Resources (</a:t>
            </a:r>
            <a:r>
              <a:rPr lang="en-CA" sz="2800" b="1" dirty="0">
                <a:latin typeface="+mj-lt"/>
              </a:rPr>
              <a:t>OERs</a:t>
            </a:r>
            <a:r>
              <a:rPr lang="en-CA" sz="2800" dirty="0">
                <a:latin typeface="+mj-lt"/>
              </a:rPr>
              <a:t>) are any type of educational materials that are in the public domain or introduced with an open license. The nature of these open materials means that anyone can legally and freely copy, use, adapt and re-share them.”</a:t>
            </a:r>
          </a:p>
        </p:txBody>
      </p:sp>
      <p:pic>
        <p:nvPicPr>
          <p:cNvPr id="10244" name="Picture 4" descr="http://www.unesco.org/webworld/download/oer/EN/oer_logo_EN_2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7613" y="4510976"/>
            <a:ext cx="2806491" cy="1869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7277" y="5445647"/>
            <a:ext cx="4572000" cy="715581"/>
          </a:xfrm>
          <a:prstGeom prst="rect">
            <a:avLst/>
          </a:prstGeom>
        </p:spPr>
        <p:txBody>
          <a:bodyPr>
            <a:spAutoFit/>
          </a:bodyPr>
          <a:lstStyle/>
          <a:p>
            <a:r>
              <a:rPr lang="en-CA" sz="1350" dirty="0">
                <a:hlinkClick r:id="rId3"/>
              </a:rPr>
              <a:t>http://www.unesco.org/new/en/communication-and-information/access-to-knowledge/open-educational-resources/what-are-open-educational-resources-oers/</a:t>
            </a:r>
            <a:r>
              <a:rPr lang="en-CA" sz="1350" dirty="0"/>
              <a:t> </a:t>
            </a:r>
          </a:p>
        </p:txBody>
      </p:sp>
    </p:spTree>
    <p:extLst>
      <p:ext uri="{BB962C8B-B14F-4D97-AF65-F5344CB8AC3E}">
        <p14:creationId xmlns:p14="http://schemas.microsoft.com/office/powerpoint/2010/main" val="2428874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OER Network</a:t>
            </a:r>
          </a:p>
        </p:txBody>
      </p:sp>
      <p:sp>
        <p:nvSpPr>
          <p:cNvPr id="3" name="Content Placeholder 2"/>
          <p:cNvSpPr>
            <a:spLocks noGrp="1"/>
          </p:cNvSpPr>
          <p:nvPr>
            <p:ph idx="1"/>
          </p:nvPr>
        </p:nvSpPr>
        <p:spPr>
          <a:xfrm>
            <a:off x="628650" y="1825624"/>
            <a:ext cx="7886700" cy="5032375"/>
          </a:xfrm>
        </p:spPr>
        <p:txBody>
          <a:bodyPr>
            <a:normAutofit/>
          </a:bodyPr>
          <a:lstStyle/>
          <a:p>
            <a:pPr lvl="0"/>
            <a:r>
              <a:rPr lang="en-US" dirty="0"/>
              <a:t>Support for community-based OER process</a:t>
            </a:r>
            <a:endParaRPr lang="en-CA" dirty="0"/>
          </a:p>
          <a:p>
            <a:pPr lvl="1"/>
            <a:r>
              <a:rPr lang="en-US" dirty="0"/>
              <a:t>integration of OER development and use within publicly supported curricula</a:t>
            </a:r>
            <a:endParaRPr lang="en-CA" dirty="0"/>
          </a:p>
          <a:p>
            <a:pPr lvl="1"/>
            <a:r>
              <a:rPr lang="en-US" dirty="0"/>
              <a:t>use of OERs in public services and programs</a:t>
            </a:r>
          </a:p>
          <a:p>
            <a:r>
              <a:rPr lang="en-US" dirty="0"/>
              <a:t>OER Commons </a:t>
            </a:r>
            <a:r>
              <a:rPr lang="en-US" sz="1350" dirty="0">
                <a:hlinkClick r:id="rId2"/>
              </a:rPr>
              <a:t>https://www.oercommons.org/</a:t>
            </a:r>
            <a:r>
              <a:rPr lang="en-US" sz="1350" dirty="0"/>
              <a:t> </a:t>
            </a:r>
            <a:endParaRPr lang="en-CA" sz="1350" dirty="0"/>
          </a:p>
          <a:p>
            <a:r>
              <a:rPr lang="en-CA" dirty="0" err="1"/>
              <a:t>EdWeb</a:t>
            </a:r>
            <a:r>
              <a:rPr lang="en-CA" dirty="0"/>
              <a:t> - </a:t>
            </a:r>
            <a:r>
              <a:rPr lang="en-CA" sz="1350" dirty="0">
                <a:hlinkClick r:id="rId3"/>
              </a:rPr>
              <a:t>http://home.edweb.net/</a:t>
            </a:r>
            <a:r>
              <a:rPr lang="en-CA" sz="1350" dirty="0"/>
              <a:t> </a:t>
            </a:r>
          </a:p>
          <a:p>
            <a:r>
              <a:rPr lang="en-CA" dirty="0"/>
              <a:t>Utopia</a:t>
            </a:r>
          </a:p>
          <a:p>
            <a:pPr marL="457200" lvl="1" indent="0">
              <a:buNone/>
            </a:pPr>
            <a:r>
              <a:rPr lang="en-CA" sz="2000" dirty="0">
                <a:latin typeface="+mj-lt"/>
              </a:rPr>
              <a:t>Reading and networking will become one and the same thing “for instance, when a document in Utopia is opened, "a sidebar opens up on the right-hand side and fills with relevant data from external databases and services like </a:t>
            </a:r>
            <a:r>
              <a:rPr lang="en-CA" sz="2000" dirty="0" err="1">
                <a:latin typeface="+mj-lt"/>
              </a:rPr>
              <a:t>Mendeley</a:t>
            </a:r>
            <a:r>
              <a:rPr lang="en-CA" sz="2000" dirty="0">
                <a:latin typeface="+mj-lt"/>
              </a:rPr>
              <a:t>, SHERPA/</a:t>
            </a:r>
            <a:r>
              <a:rPr lang="en-CA" sz="2000" dirty="0" err="1">
                <a:latin typeface="+mj-lt"/>
              </a:rPr>
              <a:t>RoMEO</a:t>
            </a:r>
            <a:r>
              <a:rPr lang="en-CA" sz="2000" dirty="0">
                <a:latin typeface="+mj-lt"/>
              </a:rPr>
              <a:t>, and Wikipedia.” http://utopiadocs.com </a:t>
            </a:r>
          </a:p>
          <a:p>
            <a:endParaRPr lang="en-CA" dirty="0"/>
          </a:p>
        </p:txBody>
      </p:sp>
      <p:pic>
        <p:nvPicPr>
          <p:cNvPr id="5" name="Picture 4"/>
          <p:cNvPicPr>
            <a:picLocks noChangeAspect="1"/>
          </p:cNvPicPr>
          <p:nvPr/>
        </p:nvPicPr>
        <p:blipFill>
          <a:blip r:embed="rId4"/>
          <a:stretch>
            <a:fillRect/>
          </a:stretch>
        </p:blipFill>
        <p:spPr>
          <a:xfrm>
            <a:off x="6444039" y="3016166"/>
            <a:ext cx="1686301" cy="1277005"/>
          </a:xfrm>
          <a:prstGeom prst="rect">
            <a:avLst/>
          </a:prstGeom>
        </p:spPr>
      </p:pic>
    </p:spTree>
    <p:extLst>
      <p:ext uri="{BB962C8B-B14F-4D97-AF65-F5344CB8AC3E}">
        <p14:creationId xmlns:p14="http://schemas.microsoft.com/office/powerpoint/2010/main" val="1027605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OER Social Network</a:t>
            </a:r>
          </a:p>
        </p:txBody>
      </p:sp>
      <p:sp>
        <p:nvSpPr>
          <p:cNvPr id="3" name="Content Placeholder 2"/>
          <p:cNvSpPr>
            <a:spLocks noGrp="1"/>
          </p:cNvSpPr>
          <p:nvPr>
            <p:ph idx="1"/>
          </p:nvPr>
        </p:nvSpPr>
        <p:spPr/>
        <p:txBody>
          <a:bodyPr/>
          <a:lstStyle/>
          <a:p>
            <a:pPr marL="0" indent="0">
              <a:buNone/>
            </a:pPr>
            <a:r>
              <a:rPr lang="en-CA" dirty="0"/>
              <a:t>"</a:t>
            </a:r>
            <a:r>
              <a:rPr lang="en-CA" dirty="0" err="1"/>
              <a:t>Colearning</a:t>
            </a:r>
            <a:r>
              <a:rPr lang="en-CA" dirty="0"/>
              <a:t>" - Collaborative networks for creating, sharing and reusing OER through social media…  </a:t>
            </a:r>
            <a:r>
              <a:rPr lang="en-CA" dirty="0" err="1"/>
              <a:t>OpenScout</a:t>
            </a:r>
            <a:endParaRPr lang="en-CA" dirty="0"/>
          </a:p>
        </p:txBody>
      </p:sp>
      <p:pic>
        <p:nvPicPr>
          <p:cNvPr id="4" name="Picture 3"/>
          <p:cNvPicPr>
            <a:picLocks noChangeAspect="1"/>
          </p:cNvPicPr>
          <p:nvPr/>
        </p:nvPicPr>
        <p:blipFill>
          <a:blip r:embed="rId2"/>
          <a:stretch>
            <a:fillRect/>
          </a:stretch>
        </p:blipFill>
        <p:spPr>
          <a:xfrm>
            <a:off x="842963" y="3504764"/>
            <a:ext cx="3107294" cy="2132973"/>
          </a:xfrm>
          <a:prstGeom prst="rect">
            <a:avLst/>
          </a:prstGeom>
        </p:spPr>
      </p:pic>
      <p:pic>
        <p:nvPicPr>
          <p:cNvPr id="5" name="Picture 4"/>
          <p:cNvPicPr>
            <a:picLocks noChangeAspect="1"/>
          </p:cNvPicPr>
          <p:nvPr/>
        </p:nvPicPr>
        <p:blipFill>
          <a:blip r:embed="rId3"/>
          <a:stretch>
            <a:fillRect/>
          </a:stretch>
        </p:blipFill>
        <p:spPr>
          <a:xfrm>
            <a:off x="4164570" y="3111887"/>
            <a:ext cx="2949101" cy="2333355"/>
          </a:xfrm>
          <a:prstGeom prst="rect">
            <a:avLst/>
          </a:prstGeom>
        </p:spPr>
      </p:pic>
      <p:sp>
        <p:nvSpPr>
          <p:cNvPr id="6" name="Rectangle 5"/>
          <p:cNvSpPr/>
          <p:nvPr/>
        </p:nvSpPr>
        <p:spPr>
          <a:xfrm>
            <a:off x="695409" y="5959103"/>
            <a:ext cx="6509696" cy="507831"/>
          </a:xfrm>
          <a:prstGeom prst="rect">
            <a:avLst/>
          </a:prstGeom>
        </p:spPr>
        <p:txBody>
          <a:bodyPr wrap="square">
            <a:spAutoFit/>
          </a:bodyPr>
          <a:lstStyle/>
          <a:p>
            <a:r>
              <a:rPr lang="en-CA" sz="1350" dirty="0"/>
              <a:t>Alexandra Okada, </a:t>
            </a:r>
            <a:r>
              <a:rPr lang="en-CA" sz="1350" dirty="0">
                <a:hlinkClick r:id="rId4"/>
              </a:rPr>
              <a:t>http://presentations.ocwconsortium.org/uk2012_224_okada_collaborative_networks/</a:t>
            </a:r>
            <a:r>
              <a:rPr lang="en-CA" sz="1350" dirty="0"/>
              <a:t> </a:t>
            </a:r>
          </a:p>
        </p:txBody>
      </p:sp>
    </p:spTree>
    <p:extLst>
      <p:ext uri="{BB962C8B-B14F-4D97-AF65-F5344CB8AC3E}">
        <p14:creationId xmlns:p14="http://schemas.microsoft.com/office/powerpoint/2010/main" val="1344382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Instruction</a:t>
            </a:r>
          </a:p>
        </p:txBody>
      </p:sp>
      <p:sp>
        <p:nvSpPr>
          <p:cNvPr id="3" name="Content Placeholder 2"/>
          <p:cNvSpPr>
            <a:spLocks noGrp="1"/>
          </p:cNvSpPr>
          <p:nvPr>
            <p:ph idx="1"/>
          </p:nvPr>
        </p:nvSpPr>
        <p:spPr/>
        <p:txBody>
          <a:bodyPr>
            <a:normAutofit fontScale="92500" lnSpcReduction="10000"/>
          </a:bodyPr>
          <a:lstStyle/>
          <a:p>
            <a:pPr lvl="0"/>
            <a:r>
              <a:rPr lang="en-CA" dirty="0"/>
              <a:t>“Open Instruction – here we refer to the ‘lecture’ portion of open learning, or rather, the internet analogue of the original lecture described at the top of this post, a series or sequence of activities undertaken by experts…” </a:t>
            </a:r>
            <a:r>
              <a:rPr lang="en-CA" sz="1500" dirty="0">
                <a:hlinkClick r:id="rId2"/>
              </a:rPr>
              <a:t>http://p2pfoundation.net/Open_Instruction</a:t>
            </a:r>
            <a:r>
              <a:rPr lang="en-CA" sz="1500" dirty="0"/>
              <a:t> </a:t>
            </a:r>
            <a:endParaRPr lang="en-CA" dirty="0"/>
          </a:p>
          <a:p>
            <a:pPr lvl="0"/>
            <a:r>
              <a:rPr lang="en-CA" dirty="0"/>
              <a:t>Early open instruction – the Couros course, the Wiley Wiki</a:t>
            </a:r>
          </a:p>
          <a:p>
            <a:pPr lvl="0"/>
            <a:r>
              <a:rPr lang="en-CA" dirty="0"/>
              <a:t>MOOCs as open instruction</a:t>
            </a:r>
          </a:p>
          <a:p>
            <a:pPr lvl="0"/>
            <a:r>
              <a:rPr lang="en-CA" dirty="0"/>
              <a:t>Elements of open instruction:</a:t>
            </a:r>
          </a:p>
          <a:p>
            <a:pPr lvl="1"/>
            <a:r>
              <a:rPr lang="en-CA" dirty="0"/>
              <a:t>Resources</a:t>
            </a:r>
          </a:p>
          <a:p>
            <a:pPr lvl="1"/>
            <a:r>
              <a:rPr lang="en-CA" dirty="0"/>
              <a:t>Lectures</a:t>
            </a:r>
          </a:p>
          <a:p>
            <a:pPr lvl="1"/>
            <a:r>
              <a:rPr lang="en-CA" dirty="0"/>
              <a:t>Activities and projects</a:t>
            </a:r>
          </a:p>
          <a:p>
            <a:endParaRPr lang="en-CA" dirty="0"/>
          </a:p>
        </p:txBody>
      </p:sp>
    </p:spTree>
    <p:extLst>
      <p:ext uri="{BB962C8B-B14F-4D97-AF65-F5344CB8AC3E}">
        <p14:creationId xmlns:p14="http://schemas.microsoft.com/office/powerpoint/2010/main" val="2952931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OIF – MOOC-REL</a:t>
            </a:r>
          </a:p>
        </p:txBody>
      </p:sp>
      <p:pic>
        <p:nvPicPr>
          <p:cNvPr id="4" name="Picture 3"/>
          <p:cNvPicPr>
            <a:picLocks noChangeAspect="1"/>
          </p:cNvPicPr>
          <p:nvPr/>
        </p:nvPicPr>
        <p:blipFill>
          <a:blip r:embed="rId3"/>
          <a:stretch>
            <a:fillRect/>
          </a:stretch>
        </p:blipFill>
        <p:spPr>
          <a:xfrm>
            <a:off x="628650" y="1690689"/>
            <a:ext cx="7645580" cy="3957638"/>
          </a:xfrm>
          <a:prstGeom prst="rect">
            <a:avLst/>
          </a:prstGeom>
        </p:spPr>
      </p:pic>
      <p:sp>
        <p:nvSpPr>
          <p:cNvPr id="5" name="Rectangle 4"/>
          <p:cNvSpPr/>
          <p:nvPr/>
        </p:nvSpPr>
        <p:spPr>
          <a:xfrm>
            <a:off x="628650" y="5936734"/>
            <a:ext cx="2522742" cy="369332"/>
          </a:xfrm>
          <a:prstGeom prst="rect">
            <a:avLst/>
          </a:prstGeom>
        </p:spPr>
        <p:txBody>
          <a:bodyPr wrap="none">
            <a:spAutoFit/>
          </a:bodyPr>
          <a:lstStyle/>
          <a:p>
            <a:r>
              <a:rPr lang="en-CA" dirty="0">
                <a:hlinkClick r:id="rId4"/>
              </a:rPr>
              <a:t>http://rel2014.mooc.ca/</a:t>
            </a:r>
            <a:r>
              <a:rPr lang="en-CA" dirty="0"/>
              <a:t> </a:t>
            </a:r>
          </a:p>
        </p:txBody>
      </p:sp>
    </p:spTree>
    <p:extLst>
      <p:ext uri="{BB962C8B-B14F-4D97-AF65-F5344CB8AC3E}">
        <p14:creationId xmlns:p14="http://schemas.microsoft.com/office/powerpoint/2010/main" val="1464491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Instruction Network</a:t>
            </a:r>
          </a:p>
        </p:txBody>
      </p:sp>
      <p:sp>
        <p:nvSpPr>
          <p:cNvPr id="3" name="Content Placeholder 2"/>
          <p:cNvSpPr>
            <a:spLocks noGrp="1"/>
          </p:cNvSpPr>
          <p:nvPr>
            <p:ph idx="1"/>
          </p:nvPr>
        </p:nvSpPr>
        <p:spPr/>
        <p:txBody>
          <a:bodyPr/>
          <a:lstStyle/>
          <a:p>
            <a:r>
              <a:rPr lang="en-CA" dirty="0"/>
              <a:t>Open Teaching</a:t>
            </a:r>
          </a:p>
          <a:p>
            <a:pPr marL="342900" lvl="1" indent="0">
              <a:buNone/>
            </a:pPr>
            <a:r>
              <a:rPr lang="en-CA" sz="2100" dirty="0"/>
              <a:t>“The Downes-Siemens course has become a landmark in the small but growing push toward ‘open teaching.’”</a:t>
            </a:r>
          </a:p>
        </p:txBody>
      </p:sp>
      <p:sp>
        <p:nvSpPr>
          <p:cNvPr id="4" name="Rectangle 3"/>
          <p:cNvSpPr/>
          <p:nvPr/>
        </p:nvSpPr>
        <p:spPr>
          <a:xfrm>
            <a:off x="969053" y="3200265"/>
            <a:ext cx="4744119" cy="507831"/>
          </a:xfrm>
          <a:prstGeom prst="rect">
            <a:avLst/>
          </a:prstGeom>
        </p:spPr>
        <p:txBody>
          <a:bodyPr wrap="none">
            <a:spAutoFit/>
          </a:bodyPr>
          <a:lstStyle/>
          <a:p>
            <a:r>
              <a:rPr lang="en-CA" sz="1350" dirty="0"/>
              <a:t>Marc Parry, Chronicle of Higher Education</a:t>
            </a:r>
          </a:p>
          <a:p>
            <a:r>
              <a:rPr lang="en-CA" sz="1350" dirty="0">
                <a:hlinkClick r:id="rId2"/>
              </a:rPr>
              <a:t>http://chronicle.com/article/Open-Teaching-When-the/124170/</a:t>
            </a:r>
            <a:r>
              <a:rPr lang="en-CA" sz="1350" dirty="0"/>
              <a:t> </a:t>
            </a:r>
          </a:p>
        </p:txBody>
      </p:sp>
      <p:pic>
        <p:nvPicPr>
          <p:cNvPr id="5" name="Picture 4"/>
          <p:cNvPicPr>
            <a:picLocks noChangeAspect="1"/>
          </p:cNvPicPr>
          <p:nvPr/>
        </p:nvPicPr>
        <p:blipFill>
          <a:blip r:embed="rId3"/>
          <a:stretch>
            <a:fillRect/>
          </a:stretch>
        </p:blipFill>
        <p:spPr>
          <a:xfrm>
            <a:off x="686707" y="3858221"/>
            <a:ext cx="2607093" cy="1970021"/>
          </a:xfrm>
          <a:prstGeom prst="rect">
            <a:avLst/>
          </a:prstGeom>
        </p:spPr>
      </p:pic>
      <p:sp>
        <p:nvSpPr>
          <p:cNvPr id="7" name="Rectangle 6"/>
          <p:cNvSpPr/>
          <p:nvPr/>
        </p:nvSpPr>
        <p:spPr>
          <a:xfrm>
            <a:off x="3618574" y="3858221"/>
            <a:ext cx="5242684" cy="1731243"/>
          </a:xfrm>
          <a:prstGeom prst="rect">
            <a:avLst/>
          </a:prstGeom>
        </p:spPr>
        <p:txBody>
          <a:bodyPr wrap="square">
            <a:spAutoFit/>
          </a:bodyPr>
          <a:lstStyle/>
          <a:p>
            <a:r>
              <a:rPr lang="en-CA" sz="2100" dirty="0"/>
              <a:t>Alec Couros - Open Teaching - Network Sherpa</a:t>
            </a:r>
          </a:p>
          <a:p>
            <a:r>
              <a:rPr lang="en-CA" dirty="0"/>
              <a:t>The concept of "network </a:t>
            </a:r>
            <a:r>
              <a:rPr lang="en-CA" dirty="0" err="1"/>
              <a:t>sherpa</a:t>
            </a:r>
            <a:r>
              <a:rPr lang="en-CA" dirty="0"/>
              <a:t>" projects the role of teacher as one who knows "the terrain", guides students, but who is also led by student interests, objectives, and knowledge.</a:t>
            </a:r>
          </a:p>
          <a:p>
            <a:r>
              <a:rPr lang="en-CA" sz="1350" dirty="0">
                <a:hlinkClick r:id="rId4"/>
              </a:rPr>
              <a:t>https://www.flickr.com/photos/courosa/3293199214/in/photostream/</a:t>
            </a:r>
            <a:r>
              <a:rPr lang="en-CA" sz="1350" dirty="0"/>
              <a:t> </a:t>
            </a:r>
          </a:p>
        </p:txBody>
      </p:sp>
    </p:spTree>
    <p:extLst>
      <p:ext uri="{BB962C8B-B14F-4D97-AF65-F5344CB8AC3E}">
        <p14:creationId xmlns:p14="http://schemas.microsoft.com/office/powerpoint/2010/main" val="2102077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Instruction Social Network?</a:t>
            </a:r>
          </a:p>
        </p:txBody>
      </p:sp>
      <p:sp>
        <p:nvSpPr>
          <p:cNvPr id="3" name="Content Placeholder 2"/>
          <p:cNvSpPr>
            <a:spLocks noGrp="1"/>
          </p:cNvSpPr>
          <p:nvPr>
            <p:ph idx="1"/>
          </p:nvPr>
        </p:nvSpPr>
        <p:spPr/>
        <p:txBody>
          <a:bodyPr/>
          <a:lstStyle/>
          <a:p>
            <a:r>
              <a:rPr lang="en-CA" dirty="0"/>
              <a:t>Examples are hard to come by</a:t>
            </a:r>
          </a:p>
          <a:p>
            <a:r>
              <a:rPr lang="en-CA" dirty="0"/>
              <a:t>See, though, this example in health services</a:t>
            </a:r>
          </a:p>
        </p:txBody>
      </p:sp>
      <p:pic>
        <p:nvPicPr>
          <p:cNvPr id="12290" name="Picture 2" descr="http://www.jmir.org/article/viewFile/3973/1/6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342" y="3151358"/>
            <a:ext cx="6455827" cy="25177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8650" y="5923047"/>
            <a:ext cx="7949495" cy="507831"/>
          </a:xfrm>
          <a:prstGeom prst="rect">
            <a:avLst/>
          </a:prstGeom>
        </p:spPr>
        <p:txBody>
          <a:bodyPr wrap="square">
            <a:spAutoFit/>
          </a:bodyPr>
          <a:lstStyle/>
          <a:p>
            <a:r>
              <a:rPr lang="en-CA" sz="1350" dirty="0" err="1"/>
              <a:t>Jingquan</a:t>
            </a:r>
            <a:r>
              <a:rPr lang="en-CA" sz="1350" dirty="0"/>
              <a:t> Li, A Privacy Preservation Model for Health-Related Social Networking Sites</a:t>
            </a:r>
          </a:p>
          <a:p>
            <a:r>
              <a:rPr lang="en-CA" sz="1350" dirty="0">
                <a:hlinkClick r:id="rId3"/>
              </a:rPr>
              <a:t>http://www.jmir.org/2015/7/e168/</a:t>
            </a:r>
            <a:r>
              <a:rPr lang="en-CA" sz="1350" dirty="0"/>
              <a:t>     </a:t>
            </a:r>
          </a:p>
        </p:txBody>
      </p:sp>
    </p:spTree>
    <p:extLst>
      <p:ext uri="{BB962C8B-B14F-4D97-AF65-F5344CB8AC3E}">
        <p14:creationId xmlns:p14="http://schemas.microsoft.com/office/powerpoint/2010/main" val="2707626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Design</a:t>
            </a:r>
          </a:p>
        </p:txBody>
      </p:sp>
      <p:sp>
        <p:nvSpPr>
          <p:cNvPr id="3" name="Content Placeholder 2"/>
          <p:cNvSpPr>
            <a:spLocks noGrp="1"/>
          </p:cNvSpPr>
          <p:nvPr>
            <p:ph idx="1"/>
          </p:nvPr>
        </p:nvSpPr>
        <p:spPr/>
        <p:txBody>
          <a:bodyPr/>
          <a:lstStyle/>
          <a:p>
            <a:r>
              <a:rPr lang="en-CA" dirty="0"/>
              <a:t>‘Learning Design’ = the organization and structure of a course – </a:t>
            </a:r>
            <a:r>
              <a:rPr lang="en-CA" dirty="0" err="1"/>
              <a:t>eg</a:t>
            </a:r>
            <a:r>
              <a:rPr lang="en-CA" dirty="0"/>
              <a:t>., IMS LD</a:t>
            </a:r>
          </a:p>
          <a:p>
            <a:pPr lvl="1"/>
            <a:r>
              <a:rPr lang="en-CA" dirty="0"/>
              <a:t>Open design – enabling participants to create their own organization and structure</a:t>
            </a:r>
          </a:p>
          <a:p>
            <a:pPr lvl="1"/>
            <a:r>
              <a:rPr lang="en-CA" dirty="0"/>
              <a:t>Example: touring a city </a:t>
            </a:r>
            <a:r>
              <a:rPr lang="en-CA" dirty="0" err="1"/>
              <a:t>vs</a:t>
            </a:r>
            <a:r>
              <a:rPr lang="en-CA" dirty="0"/>
              <a:t> being taken on a tour</a:t>
            </a:r>
          </a:p>
          <a:p>
            <a:pPr lvl="1"/>
            <a:r>
              <a:rPr lang="en-CA" dirty="0"/>
              <a:t>The course as ‘environment’ rather than ‘book’</a:t>
            </a:r>
          </a:p>
          <a:p>
            <a:pPr lvl="1"/>
            <a:r>
              <a:rPr lang="en-CA" dirty="0"/>
              <a:t>Open design in MOOCs</a:t>
            </a:r>
          </a:p>
        </p:txBody>
      </p:sp>
      <p:sp>
        <p:nvSpPr>
          <p:cNvPr id="4" name="Rectangle 3"/>
          <p:cNvSpPr/>
          <p:nvPr/>
        </p:nvSpPr>
        <p:spPr>
          <a:xfrm>
            <a:off x="834441" y="5611423"/>
            <a:ext cx="7000123" cy="1131079"/>
          </a:xfrm>
          <a:prstGeom prst="rect">
            <a:avLst/>
          </a:prstGeom>
        </p:spPr>
        <p:txBody>
          <a:bodyPr wrap="square">
            <a:spAutoFit/>
          </a:bodyPr>
          <a:lstStyle/>
          <a:p>
            <a:r>
              <a:rPr lang="en-CA" sz="1350" dirty="0"/>
              <a:t>Learning Design: A Handbook on Modelling and Delivering Networked Education, By Rob </a:t>
            </a:r>
            <a:r>
              <a:rPr lang="en-CA" sz="1350" dirty="0" err="1"/>
              <a:t>Koper</a:t>
            </a:r>
            <a:r>
              <a:rPr lang="en-CA" sz="1350" dirty="0"/>
              <a:t>, Colin Tattersall (2005!)</a:t>
            </a:r>
          </a:p>
          <a:p>
            <a:r>
              <a:rPr lang="en-CA" sz="1350" dirty="0">
                <a:hlinkClick r:id="rId2"/>
              </a:rPr>
              <a:t>http://jime.open.ac.uk/article/download/2005-18/262/</a:t>
            </a:r>
            <a:endParaRPr lang="en-CA" sz="1350" dirty="0"/>
          </a:p>
          <a:p>
            <a:r>
              <a:rPr lang="en-CA" sz="1350" dirty="0"/>
              <a:t> </a:t>
            </a:r>
          </a:p>
          <a:p>
            <a:r>
              <a:rPr lang="en-CA" sz="1350" dirty="0"/>
              <a:t> </a:t>
            </a:r>
          </a:p>
        </p:txBody>
      </p:sp>
    </p:spTree>
    <p:extLst>
      <p:ext uri="{BB962C8B-B14F-4D97-AF65-F5344CB8AC3E}">
        <p14:creationId xmlns:p14="http://schemas.microsoft.com/office/powerpoint/2010/main" val="761036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Educational Practices</a:t>
            </a:r>
          </a:p>
        </p:txBody>
      </p:sp>
      <p:sp>
        <p:nvSpPr>
          <p:cNvPr id="3" name="Content Placeholder 2"/>
          <p:cNvSpPr>
            <a:spLocks noGrp="1"/>
          </p:cNvSpPr>
          <p:nvPr>
            <p:ph idx="1"/>
          </p:nvPr>
        </p:nvSpPr>
        <p:spPr/>
        <p:txBody>
          <a:bodyPr>
            <a:normAutofit/>
          </a:bodyPr>
          <a:lstStyle/>
          <a:p>
            <a:r>
              <a:rPr lang="en-CA" dirty="0"/>
              <a:t>...the Open Educational Practices movement, developed by Germany's Ulf-Daniel Ehlers and the UK's Gráinne Conole...</a:t>
            </a:r>
          </a:p>
          <a:p>
            <a:r>
              <a:rPr lang="en-CA" dirty="0"/>
              <a:t>Also: Open Educational Practices and Resources</a:t>
            </a:r>
          </a:p>
          <a:p>
            <a:pPr marL="342900" lvl="1" indent="0">
              <a:buNone/>
            </a:pPr>
            <a:r>
              <a:rPr lang="en-CA" sz="2100" dirty="0"/>
              <a:t>“It is important to note that current educational practices are decisive in determining whether – and how – digital educational content, tools and services will be deployed and utilised. If the prevailing practice of teacher-centred knowledge transfer remains intact, then OER will have little effect on making a difference in teaching and learning.”</a:t>
            </a:r>
          </a:p>
          <a:p>
            <a:endParaRPr lang="en-CA" dirty="0"/>
          </a:p>
        </p:txBody>
      </p:sp>
      <p:sp>
        <p:nvSpPr>
          <p:cNvPr id="4" name="Rectangle 3"/>
          <p:cNvSpPr/>
          <p:nvPr/>
        </p:nvSpPr>
        <p:spPr>
          <a:xfrm>
            <a:off x="1007645" y="5059143"/>
            <a:ext cx="4465453" cy="300082"/>
          </a:xfrm>
          <a:prstGeom prst="rect">
            <a:avLst/>
          </a:prstGeom>
        </p:spPr>
        <p:txBody>
          <a:bodyPr wrap="none">
            <a:spAutoFit/>
          </a:bodyPr>
          <a:lstStyle/>
          <a:p>
            <a:r>
              <a:rPr lang="en-CA" sz="1350" dirty="0">
                <a:hlinkClick r:id="rId2"/>
              </a:rPr>
              <a:t>http://www.olcos.org/cms/upload/docs/olcos_roadmap.pdf</a:t>
            </a:r>
            <a:r>
              <a:rPr lang="en-CA" sz="1350" dirty="0"/>
              <a:t> </a:t>
            </a:r>
          </a:p>
        </p:txBody>
      </p:sp>
    </p:spTree>
    <p:extLst>
      <p:ext uri="{BB962C8B-B14F-4D97-AF65-F5344CB8AC3E}">
        <p14:creationId xmlns:p14="http://schemas.microsoft.com/office/powerpoint/2010/main" val="4015865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Learning Design Network</a:t>
            </a:r>
          </a:p>
        </p:txBody>
      </p:sp>
      <p:sp>
        <p:nvSpPr>
          <p:cNvPr id="3" name="Content Placeholder 2"/>
          <p:cNvSpPr>
            <a:spLocks noGrp="1"/>
          </p:cNvSpPr>
          <p:nvPr>
            <p:ph idx="1"/>
          </p:nvPr>
        </p:nvSpPr>
        <p:spPr>
          <a:xfrm>
            <a:off x="628650" y="1690689"/>
            <a:ext cx="7886700" cy="4351338"/>
          </a:xfrm>
        </p:spPr>
        <p:txBody>
          <a:bodyPr>
            <a:normAutofit lnSpcReduction="10000"/>
          </a:bodyPr>
          <a:lstStyle/>
          <a:p>
            <a:r>
              <a:rPr lang="en-CA" dirty="0"/>
              <a:t>Gráinne Conole - </a:t>
            </a:r>
            <a:r>
              <a:rPr lang="en-CA" dirty="0" err="1"/>
              <a:t>Cloudworks</a:t>
            </a:r>
            <a:r>
              <a:rPr lang="en-CA" dirty="0"/>
              <a:t>: Social networking for learning design</a:t>
            </a:r>
          </a:p>
          <a:p>
            <a:pPr lvl="1"/>
            <a:r>
              <a:rPr lang="en-CA" sz="2100" dirty="0"/>
              <a:t>“Traditionally design has been an implicit process, how do we shift to a process of design that is more explicit and hence shareable? Different representations of design have different values and purposes, which representations are appropriate and when?”</a:t>
            </a:r>
          </a:p>
          <a:p>
            <a:r>
              <a:rPr lang="en-CA" dirty="0" err="1"/>
              <a:t>Engeström</a:t>
            </a:r>
            <a:r>
              <a:rPr lang="en-CA" dirty="0"/>
              <a:t> (2005) – “The term 'social networking' makes little sense if we leave out the objects that mediate the ties between people… The fallacy is to think that social networks are just made up of people. They're not; social networks consist of people who are connected by a shared object.”</a:t>
            </a:r>
          </a:p>
          <a:p>
            <a:endParaRPr lang="en-CA" dirty="0"/>
          </a:p>
          <a:p>
            <a:endParaRPr lang="en-CA" dirty="0"/>
          </a:p>
        </p:txBody>
      </p:sp>
      <p:sp>
        <p:nvSpPr>
          <p:cNvPr id="4" name="Rectangle 3"/>
          <p:cNvSpPr/>
          <p:nvPr/>
        </p:nvSpPr>
        <p:spPr>
          <a:xfrm>
            <a:off x="628650" y="6314000"/>
            <a:ext cx="5751095" cy="300082"/>
          </a:xfrm>
          <a:prstGeom prst="rect">
            <a:avLst/>
          </a:prstGeom>
        </p:spPr>
        <p:txBody>
          <a:bodyPr wrap="square">
            <a:spAutoFit/>
          </a:bodyPr>
          <a:lstStyle/>
          <a:p>
            <a:r>
              <a:rPr lang="en-CA" sz="1350" dirty="0">
                <a:hlinkClick r:id="rId2"/>
              </a:rPr>
              <a:t>http://www.ascilite.org.au/conferences/melbourne08/procs/conole.pdf</a:t>
            </a:r>
            <a:r>
              <a:rPr lang="en-CA" sz="1350" dirty="0"/>
              <a:t> </a:t>
            </a:r>
          </a:p>
        </p:txBody>
      </p:sp>
    </p:spTree>
    <p:extLst>
      <p:ext uri="{BB962C8B-B14F-4D97-AF65-F5344CB8AC3E}">
        <p14:creationId xmlns:p14="http://schemas.microsoft.com/office/powerpoint/2010/main" val="3303102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6188" y="4048474"/>
            <a:ext cx="3157162" cy="2359133"/>
          </a:xfrm>
          <a:prstGeom prst="rect">
            <a:avLst/>
          </a:prstGeom>
        </p:spPr>
      </p:pic>
      <p:sp>
        <p:nvSpPr>
          <p:cNvPr id="2" name="Title 1"/>
          <p:cNvSpPr>
            <a:spLocks noGrp="1"/>
          </p:cNvSpPr>
          <p:nvPr>
            <p:ph type="title"/>
          </p:nvPr>
        </p:nvSpPr>
        <p:spPr/>
        <p:txBody>
          <a:bodyPr/>
          <a:lstStyle/>
          <a:p>
            <a:r>
              <a:rPr lang="en-CA" dirty="0"/>
              <a:t>Open Learning Design Social Network</a:t>
            </a:r>
          </a:p>
        </p:txBody>
      </p:sp>
      <p:sp>
        <p:nvSpPr>
          <p:cNvPr id="3" name="Content Placeholder 2"/>
          <p:cNvSpPr>
            <a:spLocks noGrp="1"/>
          </p:cNvSpPr>
          <p:nvPr>
            <p:ph idx="1"/>
          </p:nvPr>
        </p:nvSpPr>
        <p:spPr>
          <a:xfrm>
            <a:off x="628650" y="1903661"/>
            <a:ext cx="7886700" cy="3263504"/>
          </a:xfrm>
        </p:spPr>
        <p:txBody>
          <a:bodyPr/>
          <a:lstStyle/>
          <a:p>
            <a:r>
              <a:rPr lang="en-CA" dirty="0"/>
              <a:t>Connected Learning Research Network</a:t>
            </a:r>
          </a:p>
          <a:p>
            <a:pPr marL="342900" lvl="1" indent="0">
              <a:buNone/>
            </a:pPr>
            <a:r>
              <a:rPr lang="en-CA" sz="2100" dirty="0"/>
              <a:t>“This model is based on evidence that the most resilient, adaptive, and effective learning involves individual interest as well as social support to overcome adversity and provide recognition.”</a:t>
            </a:r>
          </a:p>
        </p:txBody>
      </p:sp>
      <p:sp>
        <p:nvSpPr>
          <p:cNvPr id="4" name="Rectangle 3"/>
          <p:cNvSpPr/>
          <p:nvPr/>
        </p:nvSpPr>
        <p:spPr>
          <a:xfrm>
            <a:off x="6001343" y="6115578"/>
            <a:ext cx="1893339" cy="300082"/>
          </a:xfrm>
          <a:prstGeom prst="rect">
            <a:avLst/>
          </a:prstGeom>
        </p:spPr>
        <p:txBody>
          <a:bodyPr wrap="none">
            <a:spAutoFit/>
          </a:bodyPr>
          <a:lstStyle/>
          <a:p>
            <a:r>
              <a:rPr lang="en-CA" sz="1350" dirty="0">
                <a:hlinkClick r:id="rId3"/>
              </a:rPr>
              <a:t>http://clrn.dmlhub.net/</a:t>
            </a:r>
            <a:r>
              <a:rPr lang="en-CA" sz="1350" dirty="0"/>
              <a:t> </a:t>
            </a:r>
          </a:p>
        </p:txBody>
      </p:sp>
      <p:sp>
        <p:nvSpPr>
          <p:cNvPr id="5" name="Rectangle 4"/>
          <p:cNvSpPr/>
          <p:nvPr/>
        </p:nvSpPr>
        <p:spPr>
          <a:xfrm>
            <a:off x="1004637" y="3511971"/>
            <a:ext cx="6466973" cy="300082"/>
          </a:xfrm>
          <a:prstGeom prst="rect">
            <a:avLst/>
          </a:prstGeom>
        </p:spPr>
        <p:txBody>
          <a:bodyPr wrap="square">
            <a:spAutoFit/>
          </a:bodyPr>
          <a:lstStyle/>
          <a:p>
            <a:r>
              <a:rPr lang="en-CA" sz="1350" dirty="0">
                <a:hlinkClick r:id="rId4"/>
              </a:rPr>
              <a:t>http://dmlhub.net/wp-content/uploads/files/Connected_Learning_report.pdf</a:t>
            </a:r>
            <a:r>
              <a:rPr lang="en-CA" sz="1350" dirty="0"/>
              <a:t> </a:t>
            </a:r>
          </a:p>
        </p:txBody>
      </p:sp>
      <p:sp>
        <p:nvSpPr>
          <p:cNvPr id="6" name="Rectangle 5"/>
          <p:cNvSpPr/>
          <p:nvPr/>
        </p:nvSpPr>
        <p:spPr>
          <a:xfrm>
            <a:off x="4238123" y="4459726"/>
            <a:ext cx="4572000" cy="1384995"/>
          </a:xfrm>
          <a:prstGeom prst="rect">
            <a:avLst/>
          </a:prstGeom>
        </p:spPr>
        <p:txBody>
          <a:bodyPr>
            <a:spAutoFit/>
          </a:bodyPr>
          <a:lstStyle/>
          <a:p>
            <a:r>
              <a:rPr lang="en-CA" sz="2100" dirty="0"/>
              <a:t>“Connected learning centers on an equity agenda of deploying new media to reach and enable youth who otherwise lack access to opportunity.”</a:t>
            </a:r>
          </a:p>
        </p:txBody>
      </p:sp>
    </p:spTree>
    <p:extLst>
      <p:ext uri="{BB962C8B-B14F-4D97-AF65-F5344CB8AC3E}">
        <p14:creationId xmlns:p14="http://schemas.microsoft.com/office/powerpoint/2010/main" val="146083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Credentials</a:t>
            </a:r>
          </a:p>
        </p:txBody>
      </p:sp>
      <p:sp>
        <p:nvSpPr>
          <p:cNvPr id="3" name="Content Placeholder 2"/>
          <p:cNvSpPr>
            <a:spLocks noGrp="1"/>
          </p:cNvSpPr>
          <p:nvPr>
            <p:ph idx="1"/>
          </p:nvPr>
        </p:nvSpPr>
        <p:spPr/>
        <p:txBody>
          <a:bodyPr/>
          <a:lstStyle/>
          <a:p>
            <a:pPr lvl="0"/>
            <a:r>
              <a:rPr lang="en-CA" dirty="0"/>
              <a:t>The argument for closed credentials</a:t>
            </a:r>
          </a:p>
          <a:p>
            <a:pPr lvl="0"/>
            <a:r>
              <a:rPr lang="en-CA" dirty="0"/>
              <a:t>Badges?</a:t>
            </a:r>
          </a:p>
          <a:p>
            <a:pPr lvl="0"/>
            <a:r>
              <a:rPr lang="en-CA" dirty="0"/>
              <a:t>‘You are what you do’</a:t>
            </a:r>
          </a:p>
          <a:p>
            <a:pPr lvl="1"/>
            <a:r>
              <a:rPr lang="en-CA" dirty="0"/>
              <a:t>Privacy and security considerations</a:t>
            </a:r>
          </a:p>
          <a:p>
            <a:endParaRPr lang="en-CA" dirty="0"/>
          </a:p>
        </p:txBody>
      </p:sp>
      <p:pic>
        <p:nvPicPr>
          <p:cNvPr id="14338" name="Picture 2" descr="https://30nevermind.files.wordpress.com/2015/03/jacobsmediablog-com.jpg?w=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193" y="3767200"/>
            <a:ext cx="257175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quot;you are what you d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63" y="3943413"/>
            <a:ext cx="3840137" cy="22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95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Credentials Network</a:t>
            </a:r>
          </a:p>
        </p:txBody>
      </p:sp>
      <p:sp>
        <p:nvSpPr>
          <p:cNvPr id="3" name="Content Placeholder 2"/>
          <p:cNvSpPr>
            <a:spLocks noGrp="1"/>
          </p:cNvSpPr>
          <p:nvPr>
            <p:ph idx="1"/>
          </p:nvPr>
        </p:nvSpPr>
        <p:spPr/>
        <p:txBody>
          <a:bodyPr>
            <a:normAutofit/>
          </a:bodyPr>
          <a:lstStyle/>
          <a:p>
            <a:r>
              <a:rPr lang="en-CA" dirty="0"/>
              <a:t>Open Badges</a:t>
            </a:r>
          </a:p>
          <a:p>
            <a:pPr marL="342900" lvl="1" indent="0">
              <a:buNone/>
            </a:pPr>
            <a:r>
              <a:rPr lang="en-CA" sz="2100" dirty="0"/>
              <a:t>“Collect badges from multiple sources, online and off, into a single backpack. Then display your skills and achievements on social networking profiles, job sites, websites and more.”</a:t>
            </a:r>
          </a:p>
          <a:p>
            <a:pPr marL="342900" lvl="1" indent="0">
              <a:buNone/>
            </a:pPr>
            <a:r>
              <a:rPr lang="en-CA" sz="2100" dirty="0"/>
              <a:t>“Open Badges are information-rich. Each badge has important data built in that links back to the issuer, criteria and verifying evidence.”</a:t>
            </a:r>
          </a:p>
          <a:p>
            <a:endParaRPr lang="en-CA" dirty="0"/>
          </a:p>
          <a:p>
            <a:endParaRPr lang="en-CA" dirty="0"/>
          </a:p>
        </p:txBody>
      </p:sp>
      <p:sp>
        <p:nvSpPr>
          <p:cNvPr id="4" name="Rectangle 3"/>
          <p:cNvSpPr/>
          <p:nvPr/>
        </p:nvSpPr>
        <p:spPr>
          <a:xfrm>
            <a:off x="801796" y="5591175"/>
            <a:ext cx="1904880" cy="300082"/>
          </a:xfrm>
          <a:prstGeom prst="rect">
            <a:avLst/>
          </a:prstGeom>
        </p:spPr>
        <p:txBody>
          <a:bodyPr wrap="none">
            <a:spAutoFit/>
          </a:bodyPr>
          <a:lstStyle/>
          <a:p>
            <a:r>
              <a:rPr lang="en-CA" sz="1350" dirty="0">
                <a:hlinkClick r:id="rId2"/>
              </a:rPr>
              <a:t>http://openbadges.org/</a:t>
            </a:r>
            <a:r>
              <a:rPr lang="en-CA" sz="1350" dirty="0"/>
              <a:t> </a:t>
            </a:r>
          </a:p>
        </p:txBody>
      </p:sp>
      <p:pic>
        <p:nvPicPr>
          <p:cNvPr id="6" name="Picture 5"/>
          <p:cNvPicPr>
            <a:picLocks noChangeAspect="1"/>
          </p:cNvPicPr>
          <p:nvPr/>
        </p:nvPicPr>
        <p:blipFill>
          <a:blip r:embed="rId3"/>
          <a:stretch>
            <a:fillRect/>
          </a:stretch>
        </p:blipFill>
        <p:spPr>
          <a:xfrm>
            <a:off x="1015728" y="4211992"/>
            <a:ext cx="3055756" cy="1166124"/>
          </a:xfrm>
          <a:prstGeom prst="rect">
            <a:avLst/>
          </a:prstGeom>
        </p:spPr>
      </p:pic>
    </p:spTree>
    <p:extLst>
      <p:ext uri="{BB962C8B-B14F-4D97-AF65-F5344CB8AC3E}">
        <p14:creationId xmlns:p14="http://schemas.microsoft.com/office/powerpoint/2010/main" val="3645565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Credentials Social Network?</a:t>
            </a:r>
          </a:p>
        </p:txBody>
      </p:sp>
      <p:pic>
        <p:nvPicPr>
          <p:cNvPr id="4" name="Picture 3"/>
          <p:cNvPicPr>
            <a:picLocks noChangeAspect="1"/>
          </p:cNvPicPr>
          <p:nvPr/>
        </p:nvPicPr>
        <p:blipFill>
          <a:blip r:embed="rId2"/>
          <a:stretch>
            <a:fillRect/>
          </a:stretch>
        </p:blipFill>
        <p:spPr>
          <a:xfrm>
            <a:off x="628650" y="2142990"/>
            <a:ext cx="4585160" cy="3430462"/>
          </a:xfrm>
          <a:prstGeom prst="rect">
            <a:avLst/>
          </a:prstGeom>
        </p:spPr>
      </p:pic>
      <p:pic>
        <p:nvPicPr>
          <p:cNvPr id="5" name="Picture 4"/>
          <p:cNvPicPr>
            <a:picLocks noChangeAspect="1"/>
          </p:cNvPicPr>
          <p:nvPr/>
        </p:nvPicPr>
        <p:blipFill>
          <a:blip r:embed="rId3"/>
          <a:stretch>
            <a:fillRect/>
          </a:stretch>
        </p:blipFill>
        <p:spPr>
          <a:xfrm>
            <a:off x="5395424" y="2142989"/>
            <a:ext cx="3361121" cy="2125214"/>
          </a:xfrm>
          <a:prstGeom prst="rect">
            <a:avLst/>
          </a:prstGeom>
        </p:spPr>
      </p:pic>
    </p:spTree>
    <p:extLst>
      <p:ext uri="{BB962C8B-B14F-4D97-AF65-F5344CB8AC3E}">
        <p14:creationId xmlns:p14="http://schemas.microsoft.com/office/powerpoint/2010/main" val="1151432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Assessment?</a:t>
            </a:r>
          </a:p>
        </p:txBody>
      </p:sp>
      <p:sp>
        <p:nvSpPr>
          <p:cNvPr id="3" name="Content Placeholder 2"/>
          <p:cNvSpPr>
            <a:spLocks noGrp="1"/>
          </p:cNvSpPr>
          <p:nvPr>
            <p:ph idx="1"/>
          </p:nvPr>
        </p:nvSpPr>
        <p:spPr/>
        <p:txBody>
          <a:bodyPr>
            <a:normAutofit/>
          </a:bodyPr>
          <a:lstStyle/>
          <a:p>
            <a:pPr lvl="0"/>
            <a:r>
              <a:rPr lang="en-CA" dirty="0"/>
              <a:t>What is assessment? - Assessment Design Principles</a:t>
            </a:r>
          </a:p>
          <a:p>
            <a:pPr marL="342900" lvl="1" indent="0">
              <a:buNone/>
            </a:pPr>
            <a:r>
              <a:rPr lang="en-CA" sz="2100" dirty="0"/>
              <a:t>“Many projects are enhancing the validity of their badges by having some expert other judge work before badges are awarded. This expert other could be a computer or a human. The projects feel that expert judgment gives the badge more weight.”</a:t>
            </a:r>
          </a:p>
          <a:p>
            <a:pPr marL="0" indent="0">
              <a:buNone/>
            </a:pPr>
            <a:endParaRPr lang="en-CA" dirty="0"/>
          </a:p>
          <a:p>
            <a:r>
              <a:rPr lang="en-CA" dirty="0"/>
              <a:t>Learning Outcomes Assessment Communities </a:t>
            </a:r>
          </a:p>
          <a:p>
            <a:pPr marL="342900" lvl="1" indent="0">
              <a:buNone/>
            </a:pPr>
            <a:r>
              <a:rPr lang="en-CA" sz="2100" dirty="0"/>
              <a:t>“groups, that usually meet in person, that you can join and network about learning outcomes and assessments…”</a:t>
            </a:r>
          </a:p>
        </p:txBody>
      </p:sp>
      <p:sp>
        <p:nvSpPr>
          <p:cNvPr id="4" name="Rectangle 3"/>
          <p:cNvSpPr/>
          <p:nvPr/>
        </p:nvSpPr>
        <p:spPr>
          <a:xfrm>
            <a:off x="985450" y="4001294"/>
            <a:ext cx="4283096" cy="300082"/>
          </a:xfrm>
          <a:prstGeom prst="rect">
            <a:avLst/>
          </a:prstGeom>
        </p:spPr>
        <p:txBody>
          <a:bodyPr wrap="none">
            <a:spAutoFit/>
          </a:bodyPr>
          <a:lstStyle/>
          <a:p>
            <a:r>
              <a:rPr lang="en-CA" sz="1350" dirty="0">
                <a:hlinkClick r:id="rId2"/>
              </a:rPr>
              <a:t>http://iudpd.indiana.edu/Assessment+Design+Principles#</a:t>
            </a:r>
            <a:r>
              <a:rPr lang="en-CA" sz="1350" dirty="0"/>
              <a:t> </a:t>
            </a:r>
          </a:p>
        </p:txBody>
      </p:sp>
      <p:sp>
        <p:nvSpPr>
          <p:cNvPr id="5" name="Rectangle 4"/>
          <p:cNvSpPr/>
          <p:nvPr/>
        </p:nvSpPr>
        <p:spPr>
          <a:xfrm>
            <a:off x="985450" y="5683943"/>
            <a:ext cx="5123585" cy="300082"/>
          </a:xfrm>
          <a:prstGeom prst="rect">
            <a:avLst/>
          </a:prstGeom>
        </p:spPr>
        <p:txBody>
          <a:bodyPr wrap="square">
            <a:spAutoFit/>
          </a:bodyPr>
          <a:lstStyle/>
          <a:p>
            <a:r>
              <a:rPr lang="en-CA" sz="1350" dirty="0">
                <a:hlinkClick r:id="rId3"/>
              </a:rPr>
              <a:t>http://www.learningoutcomeassessment.org/LOAcommunities.htm</a:t>
            </a:r>
            <a:r>
              <a:rPr lang="en-CA" sz="1350" dirty="0"/>
              <a:t> </a:t>
            </a:r>
          </a:p>
        </p:txBody>
      </p:sp>
    </p:spTree>
    <p:extLst>
      <p:ext uri="{BB962C8B-B14F-4D97-AF65-F5344CB8AC3E}">
        <p14:creationId xmlns:p14="http://schemas.microsoft.com/office/powerpoint/2010/main" val="327705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Plearn</a:t>
            </a:r>
            <a:r>
              <a:rPr lang="en-CA" dirty="0"/>
              <a:t> – Importance of the Graph</a:t>
            </a:r>
          </a:p>
        </p:txBody>
      </p:sp>
      <p:pic>
        <p:nvPicPr>
          <p:cNvPr id="4" name="Picture 3"/>
          <p:cNvPicPr>
            <a:picLocks noChangeAspect="1"/>
          </p:cNvPicPr>
          <p:nvPr/>
        </p:nvPicPr>
        <p:blipFill>
          <a:blip r:embed="rId3"/>
          <a:stretch>
            <a:fillRect/>
          </a:stretch>
        </p:blipFill>
        <p:spPr>
          <a:xfrm>
            <a:off x="774700" y="1690689"/>
            <a:ext cx="6819900" cy="4251221"/>
          </a:xfrm>
          <a:prstGeom prst="rect">
            <a:avLst/>
          </a:prstGeom>
        </p:spPr>
      </p:pic>
      <p:sp>
        <p:nvSpPr>
          <p:cNvPr id="5" name="Rectangle 4"/>
          <p:cNvSpPr/>
          <p:nvPr/>
        </p:nvSpPr>
        <p:spPr>
          <a:xfrm>
            <a:off x="876300" y="6068910"/>
            <a:ext cx="7391400" cy="523220"/>
          </a:xfrm>
          <a:prstGeom prst="rect">
            <a:avLst/>
          </a:prstGeom>
        </p:spPr>
        <p:txBody>
          <a:bodyPr wrap="square">
            <a:spAutoFit/>
          </a:bodyPr>
          <a:lstStyle/>
          <a:p>
            <a:r>
              <a:rPr lang="en-CA" sz="1400" dirty="0">
                <a:hlinkClick r:id="rId4"/>
              </a:rPr>
              <a:t>http://www.slideshare.net/Downes/after-moodle</a:t>
            </a:r>
            <a:endParaRPr lang="en-CA" sz="1400" dirty="0"/>
          </a:p>
          <a:p>
            <a:r>
              <a:rPr lang="en-CA" sz="1400" dirty="0">
                <a:hlinkClick r:id="rId5"/>
              </a:rPr>
              <a:t>http://www.slideshare.net/Ritakop/kopfourniercanadianinstitutedistanceeducationresearchple</a:t>
            </a:r>
            <a:r>
              <a:rPr lang="en-CA" sz="1400" dirty="0"/>
              <a:t>  </a:t>
            </a:r>
          </a:p>
        </p:txBody>
      </p:sp>
    </p:spTree>
    <p:extLst>
      <p:ext uri="{BB962C8B-B14F-4D97-AF65-F5344CB8AC3E}">
        <p14:creationId xmlns:p14="http://schemas.microsoft.com/office/powerpoint/2010/main" val="124781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Assessment Networks?</a:t>
            </a:r>
          </a:p>
        </p:txBody>
      </p:sp>
      <p:sp>
        <p:nvSpPr>
          <p:cNvPr id="3" name="Content Placeholder 2"/>
          <p:cNvSpPr>
            <a:spLocks noGrp="1"/>
          </p:cNvSpPr>
          <p:nvPr>
            <p:ph idx="1"/>
          </p:nvPr>
        </p:nvSpPr>
        <p:spPr/>
        <p:txBody>
          <a:bodyPr/>
          <a:lstStyle/>
          <a:p>
            <a:pPr lvl="0"/>
            <a:r>
              <a:rPr lang="en-CA" dirty="0"/>
              <a:t>The paucity of ‘learning contracts’</a:t>
            </a:r>
            <a:endParaRPr lang="en-CA" sz="5400" dirty="0"/>
          </a:p>
          <a:p>
            <a:pPr lvl="0"/>
            <a:r>
              <a:rPr lang="en-CA" dirty="0"/>
              <a:t>Assessment - criteria and metrics</a:t>
            </a:r>
            <a:endParaRPr lang="en-CA" sz="5400" dirty="0"/>
          </a:p>
          <a:p>
            <a:pPr lvl="1"/>
            <a:r>
              <a:rPr lang="en-CA" dirty="0"/>
              <a:t>Content based – formal learning</a:t>
            </a:r>
            <a:endParaRPr lang="en-CA" sz="5400" dirty="0"/>
          </a:p>
          <a:p>
            <a:pPr lvl="1"/>
            <a:r>
              <a:rPr lang="en-CA" dirty="0"/>
              <a:t>Task based – informal learning</a:t>
            </a:r>
            <a:endParaRPr lang="en-CA" sz="5400" dirty="0"/>
          </a:p>
          <a:p>
            <a:pPr lvl="0"/>
            <a:r>
              <a:rPr lang="en-CA" dirty="0"/>
              <a:t>“You decide what counts as success”</a:t>
            </a:r>
            <a:endParaRPr lang="en-CA" sz="5400" dirty="0"/>
          </a:p>
          <a:p>
            <a:endParaRPr lang="en-CA" dirty="0"/>
          </a:p>
        </p:txBody>
      </p:sp>
      <p:pic>
        <p:nvPicPr>
          <p:cNvPr id="15362" name="Picture 2" descr="http://1.bp.blogspot.com/-88ot7Ry3Vco/VCL1TLny_dI/AAAAAAAAI5w/lq2m2oUkKd0/s1600/assess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637" y="1958139"/>
            <a:ext cx="4043363" cy="25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05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Assessments Social Network?</a:t>
            </a:r>
          </a:p>
        </p:txBody>
      </p:sp>
      <p:sp>
        <p:nvSpPr>
          <p:cNvPr id="3" name="Content Placeholder 2"/>
          <p:cNvSpPr>
            <a:spLocks noGrp="1"/>
          </p:cNvSpPr>
          <p:nvPr>
            <p:ph idx="1"/>
          </p:nvPr>
        </p:nvSpPr>
        <p:spPr/>
        <p:txBody>
          <a:bodyPr/>
          <a:lstStyle/>
          <a:p>
            <a:r>
              <a:rPr lang="en-CA" dirty="0"/>
              <a:t>Will what we do in social networks become the ‘assessment’ of the 21</a:t>
            </a:r>
            <a:r>
              <a:rPr lang="en-CA" baseline="30000" dirty="0"/>
              <a:t>st</a:t>
            </a:r>
            <a:r>
              <a:rPr lang="en-CA" dirty="0"/>
              <a:t> century?</a:t>
            </a:r>
          </a:p>
        </p:txBody>
      </p:sp>
      <p:pic>
        <p:nvPicPr>
          <p:cNvPr id="4" name="Picture 3"/>
          <p:cNvPicPr>
            <a:picLocks noChangeAspect="1"/>
          </p:cNvPicPr>
          <p:nvPr/>
        </p:nvPicPr>
        <p:blipFill>
          <a:blip r:embed="rId2"/>
          <a:stretch>
            <a:fillRect/>
          </a:stretch>
        </p:blipFill>
        <p:spPr>
          <a:xfrm>
            <a:off x="628650" y="2887579"/>
            <a:ext cx="7508928" cy="2703596"/>
          </a:xfrm>
          <a:prstGeom prst="rect">
            <a:avLst/>
          </a:prstGeom>
        </p:spPr>
      </p:pic>
    </p:spTree>
    <p:extLst>
      <p:ext uri="{BB962C8B-B14F-4D97-AF65-F5344CB8AC3E}">
        <p14:creationId xmlns:p14="http://schemas.microsoft.com/office/powerpoint/2010/main" val="4143640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Learning Theory</a:t>
            </a:r>
          </a:p>
        </p:txBody>
      </p:sp>
      <p:pic>
        <p:nvPicPr>
          <p:cNvPr id="4" name="Picture 3"/>
          <p:cNvPicPr/>
          <p:nvPr/>
        </p:nvPicPr>
        <p:blipFill>
          <a:blip r:embed="rId2"/>
          <a:stretch>
            <a:fillRect/>
          </a:stretch>
        </p:blipFill>
        <p:spPr>
          <a:xfrm>
            <a:off x="812131" y="2149643"/>
            <a:ext cx="6118057" cy="3472114"/>
          </a:xfrm>
          <a:prstGeom prst="rect">
            <a:avLst/>
          </a:prstGeom>
        </p:spPr>
      </p:pic>
    </p:spTree>
    <p:extLst>
      <p:ext uri="{BB962C8B-B14F-4D97-AF65-F5344CB8AC3E}">
        <p14:creationId xmlns:p14="http://schemas.microsoft.com/office/powerpoint/2010/main" val="2309142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Understanding Knowledge</a:t>
            </a:r>
          </a:p>
        </p:txBody>
      </p:sp>
      <p:pic>
        <p:nvPicPr>
          <p:cNvPr id="6146" name="Picture 2" descr="https://encrypted-tbn3.gstatic.com/images?q=tbn:ANd9GcRwVr8mfT5wYbJdH_a-rpQGGJLfXtSviswbFtGrBCKh3qpz0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590674"/>
            <a:ext cx="6404174" cy="4543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650" y="6331635"/>
            <a:ext cx="8242300" cy="369332"/>
          </a:xfrm>
          <a:prstGeom prst="rect">
            <a:avLst/>
          </a:prstGeom>
        </p:spPr>
        <p:txBody>
          <a:bodyPr wrap="square">
            <a:spAutoFit/>
          </a:bodyPr>
          <a:lstStyle/>
          <a:p>
            <a:r>
              <a:rPr lang="en-CA" dirty="0">
                <a:effectLst/>
                <a:latin typeface="Calibri" panose="020F0502020204030204" pitchFamily="34" charset="0"/>
                <a:ea typeface="Calibri" panose="020F0502020204030204" pitchFamily="34" charset="0"/>
                <a:cs typeface="Times New Roman" panose="02020603050405020304" pitchFamily="18" charset="0"/>
                <a:hlinkClick r:id="rId4"/>
              </a:rPr>
              <a:t>http://www2.webster.edu/~corbetre/philosophy/education/freire/freire-2.html</a:t>
            </a:r>
            <a:r>
              <a:rPr lang="en-CA"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3264249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Knowing a Pile of Facts?</a:t>
            </a:r>
          </a:p>
        </p:txBody>
      </p:sp>
      <p:pic>
        <p:nvPicPr>
          <p:cNvPr id="7170" name="Picture 2" descr="How to Read a Pile of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524000"/>
            <a:ext cx="5927725" cy="44457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0575" y="6165334"/>
            <a:ext cx="3978525" cy="369332"/>
          </a:xfrm>
          <a:prstGeom prst="rect">
            <a:avLst/>
          </a:prstGeom>
        </p:spPr>
        <p:txBody>
          <a:bodyPr wrap="none">
            <a:spAutoFit/>
          </a:bodyPr>
          <a:lstStyle/>
          <a:p>
            <a:r>
              <a:rPr lang="en-CA" dirty="0"/>
              <a:t>Image: </a:t>
            </a:r>
            <a:r>
              <a:rPr lang="en-CA" dirty="0">
                <a:hlinkClick r:id="rId4"/>
              </a:rPr>
              <a:t>http://www.rightattitudes.com/</a:t>
            </a:r>
            <a:r>
              <a:rPr lang="en-CA" dirty="0"/>
              <a:t>  </a:t>
            </a:r>
          </a:p>
        </p:txBody>
      </p:sp>
    </p:spTree>
    <p:extLst>
      <p:ext uri="{BB962C8B-B14F-4D97-AF65-F5344CB8AC3E}">
        <p14:creationId xmlns:p14="http://schemas.microsoft.com/office/powerpoint/2010/main" val="2644357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Graph Database</a:t>
            </a:r>
          </a:p>
        </p:txBody>
      </p:sp>
      <p:pic>
        <p:nvPicPr>
          <p:cNvPr id="8194" name="Picture 2" descr="graphdb g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1577975"/>
            <a:ext cx="2695575" cy="30765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roperty graph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2250618"/>
            <a:ext cx="4606925" cy="29976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79475" y="5623538"/>
            <a:ext cx="4534896" cy="369332"/>
          </a:xfrm>
          <a:prstGeom prst="rect">
            <a:avLst/>
          </a:prstGeom>
        </p:spPr>
        <p:txBody>
          <a:bodyPr wrap="none">
            <a:spAutoFit/>
          </a:bodyPr>
          <a:lstStyle/>
          <a:p>
            <a:r>
              <a:rPr lang="en-CA" dirty="0">
                <a:hlinkClick r:id="rId5"/>
              </a:rPr>
              <a:t>http://neo4j.com/developer/graph-database/</a:t>
            </a:r>
            <a:r>
              <a:rPr lang="en-CA" dirty="0"/>
              <a:t> </a:t>
            </a:r>
          </a:p>
        </p:txBody>
      </p:sp>
    </p:spTree>
    <p:extLst>
      <p:ext uri="{BB962C8B-B14F-4D97-AF65-F5344CB8AC3E}">
        <p14:creationId xmlns:p14="http://schemas.microsoft.com/office/powerpoint/2010/main" val="2157490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 in Context</a:t>
            </a:r>
          </a:p>
        </p:txBody>
      </p:sp>
      <p:pic>
        <p:nvPicPr>
          <p:cNvPr id="10242" name="Picture 2" descr="InformalLearningOppsViaExtended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1690689"/>
            <a:ext cx="5013767" cy="3808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050" y="5499100"/>
            <a:ext cx="6826250" cy="954107"/>
          </a:xfrm>
          <a:prstGeom prst="rect">
            <a:avLst/>
          </a:prstGeom>
          <a:noFill/>
        </p:spPr>
        <p:txBody>
          <a:bodyPr wrap="square" rtlCol="0">
            <a:spAutoFit/>
          </a:bodyPr>
          <a:lstStyle/>
          <a:p>
            <a:r>
              <a:rPr lang="en-CA" sz="2800" dirty="0"/>
              <a:t>Task-Focused</a:t>
            </a:r>
          </a:p>
          <a:p>
            <a:r>
              <a:rPr lang="en-CA" sz="2800" dirty="0"/>
              <a:t>Network-based</a:t>
            </a:r>
          </a:p>
        </p:txBody>
      </p:sp>
    </p:spTree>
    <p:extLst>
      <p:ext uri="{BB962C8B-B14F-4D97-AF65-F5344CB8AC3E}">
        <p14:creationId xmlns:p14="http://schemas.microsoft.com/office/powerpoint/2010/main" val="2047534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Think of OERs as words in a conversation</a:t>
            </a:r>
          </a:p>
        </p:txBody>
      </p:sp>
      <p:pic>
        <p:nvPicPr>
          <p:cNvPr id="13314" name="Picture 2" descr="Magnetic Po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 y="2176461"/>
            <a:ext cx="6918325" cy="426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19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It forces us to think about how they can be used.</a:t>
            </a:r>
          </a:p>
        </p:txBody>
      </p:sp>
      <p:pic>
        <p:nvPicPr>
          <p:cNvPr id="14338" name="Picture 2" descr="http://oerworkshop.pbworks.com/f/1292560539/Open%20Word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899" y="1611315"/>
            <a:ext cx="7064375" cy="4184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650" y="6090334"/>
            <a:ext cx="7461250" cy="369332"/>
          </a:xfrm>
          <a:prstGeom prst="rect">
            <a:avLst/>
          </a:prstGeom>
        </p:spPr>
        <p:txBody>
          <a:bodyPr wrap="square">
            <a:spAutoFit/>
          </a:bodyPr>
          <a:lstStyle/>
          <a:p>
            <a:r>
              <a:rPr lang="en-CA" dirty="0">
                <a:hlinkClick r:id="rId4"/>
              </a:rPr>
              <a:t>http://oerworkshop.pbworks.com/w/page/33932297/OER%20Workshop</a:t>
            </a:r>
            <a:r>
              <a:rPr lang="en-CA" dirty="0"/>
              <a:t> </a:t>
            </a:r>
          </a:p>
        </p:txBody>
      </p:sp>
    </p:spTree>
    <p:extLst>
      <p:ext uri="{BB962C8B-B14F-4D97-AF65-F5344CB8AC3E}">
        <p14:creationId xmlns:p14="http://schemas.microsoft.com/office/powerpoint/2010/main" val="4234103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87474"/>
          </a:xfrm>
        </p:spPr>
        <p:txBody>
          <a:bodyPr>
            <a:normAutofit/>
          </a:bodyPr>
          <a:lstStyle/>
          <a:p>
            <a:r>
              <a:rPr lang="en-CA" dirty="0"/>
              <a:t>Consider how words are used in education. </a:t>
            </a:r>
          </a:p>
        </p:txBody>
      </p:sp>
      <p:pic>
        <p:nvPicPr>
          <p:cNvPr id="15362" name="Picture 2" descr="http://electronicportfolios.org/balance/Balanc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905000"/>
            <a:ext cx="6096000"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5500" y="6242735"/>
            <a:ext cx="6229350" cy="369332"/>
          </a:xfrm>
          <a:prstGeom prst="rect">
            <a:avLst/>
          </a:prstGeom>
        </p:spPr>
        <p:txBody>
          <a:bodyPr wrap="square">
            <a:spAutoFit/>
          </a:bodyPr>
          <a:lstStyle/>
          <a:p>
            <a:r>
              <a:rPr lang="en-CA" dirty="0">
                <a:hlinkClick r:id="rId4"/>
              </a:rPr>
              <a:t>http://electronicportfolios.org/balance/index.html</a:t>
            </a:r>
            <a:r>
              <a:rPr lang="en-CA" dirty="0"/>
              <a:t> </a:t>
            </a:r>
          </a:p>
        </p:txBody>
      </p:sp>
    </p:spTree>
    <p:extLst>
      <p:ext uri="{BB962C8B-B14F-4D97-AF65-F5344CB8AC3E}">
        <p14:creationId xmlns:p14="http://schemas.microsoft.com/office/powerpoint/2010/main" val="274039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PCO Badges for Learning</a:t>
            </a:r>
          </a:p>
        </p:txBody>
      </p:sp>
      <p:pic>
        <p:nvPicPr>
          <p:cNvPr id="22530" name="Picture 2" descr="files/images/Badges-napkin-sketch-2013-infographic-websit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99" y="1690689"/>
            <a:ext cx="7436085" cy="34020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650" y="5504934"/>
            <a:ext cx="3583353" cy="369332"/>
          </a:xfrm>
          <a:prstGeom prst="rect">
            <a:avLst/>
          </a:prstGeom>
        </p:spPr>
        <p:txBody>
          <a:bodyPr wrap="none">
            <a:spAutoFit/>
          </a:bodyPr>
          <a:lstStyle/>
          <a:p>
            <a:r>
              <a:rPr lang="en-CA" dirty="0">
                <a:hlinkClick r:id="rId4"/>
              </a:rPr>
              <a:t>http://www.downes.ca/post/63738</a:t>
            </a:r>
            <a:r>
              <a:rPr lang="en-CA" dirty="0"/>
              <a:t> </a:t>
            </a:r>
          </a:p>
        </p:txBody>
      </p:sp>
    </p:spTree>
    <p:extLst>
      <p:ext uri="{BB962C8B-B14F-4D97-AF65-F5344CB8AC3E}">
        <p14:creationId xmlns:p14="http://schemas.microsoft.com/office/powerpoint/2010/main" val="1060422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Pask</a:t>
            </a:r>
            <a:r>
              <a:rPr lang="en-CA" dirty="0"/>
              <a:t>: Conversational Theory</a:t>
            </a:r>
          </a:p>
        </p:txBody>
      </p:sp>
      <p:pic>
        <p:nvPicPr>
          <p:cNvPr id="4" name="Picture 3"/>
          <p:cNvPicPr>
            <a:picLocks noChangeAspect="1"/>
          </p:cNvPicPr>
          <p:nvPr/>
        </p:nvPicPr>
        <p:blipFill>
          <a:blip r:embed="rId3"/>
          <a:stretch>
            <a:fillRect/>
          </a:stretch>
        </p:blipFill>
        <p:spPr>
          <a:xfrm>
            <a:off x="1104900" y="1578126"/>
            <a:ext cx="6126134" cy="4797273"/>
          </a:xfrm>
          <a:prstGeom prst="rect">
            <a:avLst/>
          </a:prstGeom>
        </p:spPr>
      </p:pic>
      <p:sp>
        <p:nvSpPr>
          <p:cNvPr id="5" name="Rectangle 4"/>
          <p:cNvSpPr/>
          <p:nvPr/>
        </p:nvSpPr>
        <p:spPr>
          <a:xfrm>
            <a:off x="487334" y="6375399"/>
            <a:ext cx="6375400" cy="369332"/>
          </a:xfrm>
          <a:prstGeom prst="rect">
            <a:avLst/>
          </a:prstGeom>
        </p:spPr>
        <p:txBody>
          <a:bodyPr wrap="square">
            <a:spAutoFit/>
          </a:bodyPr>
          <a:lstStyle/>
          <a:p>
            <a:r>
              <a:rPr lang="en-CA" dirty="0">
                <a:hlinkClick r:id="rId4"/>
              </a:rPr>
              <a:t>https://www.univie.ac.at/constructivism/pub/fos/pdf/scott.pdf</a:t>
            </a:r>
            <a:r>
              <a:rPr lang="en-CA" dirty="0"/>
              <a:t> </a:t>
            </a:r>
          </a:p>
        </p:txBody>
      </p:sp>
    </p:spTree>
    <p:extLst>
      <p:ext uri="{BB962C8B-B14F-4D97-AF65-F5344CB8AC3E}">
        <p14:creationId xmlns:p14="http://schemas.microsoft.com/office/powerpoint/2010/main" val="4200141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047874"/>
          </a:xfrm>
        </p:spPr>
        <p:txBody>
          <a:bodyPr>
            <a:normAutofit/>
          </a:bodyPr>
          <a:lstStyle/>
          <a:p>
            <a:r>
              <a:rPr lang="en-CA" dirty="0"/>
              <a:t>Knowledge is reified by, and is the product of, not only an individual, but of the wider community.</a:t>
            </a:r>
          </a:p>
        </p:txBody>
      </p:sp>
      <p:pic>
        <p:nvPicPr>
          <p:cNvPr id="16386" name="Picture 2" descr="http://www.informationr.net/ir/8-1/p142fig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474" y="2413000"/>
            <a:ext cx="7524423" cy="410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650" y="6298168"/>
            <a:ext cx="7683500" cy="369332"/>
          </a:xfrm>
          <a:prstGeom prst="rect">
            <a:avLst/>
          </a:prstGeom>
        </p:spPr>
        <p:txBody>
          <a:bodyPr wrap="square">
            <a:spAutoFit/>
          </a:bodyPr>
          <a:lstStyle/>
          <a:p>
            <a:r>
              <a:rPr lang="en-CA" dirty="0">
                <a:hlinkClick r:id="rId4"/>
              </a:rPr>
              <a:t>http://www.informationr.net/ir/8-1/paper142.html</a:t>
            </a:r>
            <a:r>
              <a:rPr lang="en-CA" dirty="0"/>
              <a:t> </a:t>
            </a:r>
          </a:p>
        </p:txBody>
      </p:sp>
    </p:spTree>
    <p:extLst>
      <p:ext uri="{BB962C8B-B14F-4D97-AF65-F5344CB8AC3E}">
        <p14:creationId xmlns:p14="http://schemas.microsoft.com/office/powerpoint/2010/main" val="1453507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991099"/>
            <a:ext cx="7886700" cy="1236663"/>
          </a:xfrm>
        </p:spPr>
        <p:txBody>
          <a:bodyPr/>
          <a:lstStyle/>
          <a:p>
            <a:pPr marL="0" indent="0">
              <a:buNone/>
            </a:pPr>
            <a:r>
              <a:rPr lang="en-CA" dirty="0"/>
              <a:t>Stephen Downes</a:t>
            </a:r>
          </a:p>
          <a:p>
            <a:pPr marL="0" indent="0">
              <a:buNone/>
            </a:pPr>
            <a:r>
              <a:rPr lang="en-CA" dirty="0"/>
              <a:t>http://www.downes.ca</a:t>
            </a:r>
          </a:p>
        </p:txBody>
      </p:sp>
      <p:pic>
        <p:nvPicPr>
          <p:cNvPr id="4" name="Picture 3"/>
          <p:cNvPicPr>
            <a:picLocks noChangeAspect="1"/>
          </p:cNvPicPr>
          <p:nvPr/>
        </p:nvPicPr>
        <p:blipFill>
          <a:blip r:embed="rId2"/>
          <a:stretch>
            <a:fillRect/>
          </a:stretch>
        </p:blipFill>
        <p:spPr>
          <a:xfrm>
            <a:off x="755650" y="769359"/>
            <a:ext cx="6105525" cy="3915353"/>
          </a:xfrm>
          <a:prstGeom prst="rect">
            <a:avLst/>
          </a:prstGeom>
        </p:spPr>
      </p:pic>
    </p:spTree>
    <p:extLst>
      <p:ext uri="{BB962C8B-B14F-4D97-AF65-F5344CB8AC3E}">
        <p14:creationId xmlns:p14="http://schemas.microsoft.com/office/powerpoint/2010/main" val="285588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ALECSO – Capacity Building</a:t>
            </a:r>
          </a:p>
        </p:txBody>
      </p:sp>
      <p:sp>
        <p:nvSpPr>
          <p:cNvPr id="3" name="Content Placeholder 2"/>
          <p:cNvSpPr>
            <a:spLocks noGrp="1"/>
          </p:cNvSpPr>
          <p:nvPr>
            <p:ph idx="1"/>
          </p:nvPr>
        </p:nvSpPr>
        <p:spPr/>
        <p:txBody>
          <a:bodyPr/>
          <a:lstStyle/>
          <a:p>
            <a:endParaRPr lang="en-CA" dirty="0"/>
          </a:p>
        </p:txBody>
      </p:sp>
      <p:pic>
        <p:nvPicPr>
          <p:cNvPr id="25602" name="Picture 2" descr="https://farm4.staticflickr.com/3740/13420886794_02c91f6da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5" y="1575276"/>
            <a:ext cx="67341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84862" y="3470751"/>
            <a:ext cx="2955925" cy="2269648"/>
          </a:xfrm>
          <a:prstGeom prst="rect">
            <a:avLst/>
          </a:prstGeom>
        </p:spPr>
      </p:pic>
      <p:sp>
        <p:nvSpPr>
          <p:cNvPr id="5" name="Rectangle 4"/>
          <p:cNvSpPr/>
          <p:nvPr/>
        </p:nvSpPr>
        <p:spPr>
          <a:xfrm>
            <a:off x="628650" y="6176963"/>
            <a:ext cx="4136902" cy="369332"/>
          </a:xfrm>
          <a:prstGeom prst="rect">
            <a:avLst/>
          </a:prstGeom>
        </p:spPr>
        <p:txBody>
          <a:bodyPr wrap="none">
            <a:spAutoFit/>
          </a:bodyPr>
          <a:lstStyle/>
          <a:p>
            <a:r>
              <a:rPr lang="en-CA" dirty="0">
                <a:hlinkClick r:id="rId4"/>
              </a:rPr>
              <a:t>http://www.downes.ca/presentation/337</a:t>
            </a:r>
            <a:r>
              <a:rPr lang="en-CA" dirty="0"/>
              <a:t> </a:t>
            </a:r>
          </a:p>
        </p:txBody>
      </p:sp>
    </p:spTree>
    <p:extLst>
      <p:ext uri="{BB962C8B-B14F-4D97-AF65-F5344CB8AC3E}">
        <p14:creationId xmlns:p14="http://schemas.microsoft.com/office/powerpoint/2010/main" val="2562761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Collecting </a:t>
            </a:r>
            <a:r>
              <a:rPr lang="en-CA" dirty="0" err="1"/>
              <a:t>xAPI</a:t>
            </a:r>
            <a:r>
              <a:rPr lang="en-CA" dirty="0"/>
              <a:t> from Med Sims</a:t>
            </a:r>
          </a:p>
        </p:txBody>
      </p:sp>
      <p:pic>
        <p:nvPicPr>
          <p:cNvPr id="4" name="Picture 3"/>
          <p:cNvPicPr>
            <a:picLocks noChangeAspect="1"/>
          </p:cNvPicPr>
          <p:nvPr/>
        </p:nvPicPr>
        <p:blipFill>
          <a:blip r:embed="rId2"/>
          <a:stretch>
            <a:fillRect/>
          </a:stretch>
        </p:blipFill>
        <p:spPr>
          <a:xfrm>
            <a:off x="628650" y="1686441"/>
            <a:ext cx="6907239" cy="3854450"/>
          </a:xfrm>
          <a:prstGeom prst="rect">
            <a:avLst/>
          </a:prstGeom>
        </p:spPr>
      </p:pic>
      <p:sp>
        <p:nvSpPr>
          <p:cNvPr id="5" name="Rectangle 4"/>
          <p:cNvSpPr/>
          <p:nvPr/>
        </p:nvSpPr>
        <p:spPr>
          <a:xfrm>
            <a:off x="628650" y="5607735"/>
            <a:ext cx="7226300" cy="369332"/>
          </a:xfrm>
          <a:prstGeom prst="rect">
            <a:avLst/>
          </a:prstGeom>
        </p:spPr>
        <p:txBody>
          <a:bodyPr wrap="square">
            <a:spAutoFit/>
          </a:bodyPr>
          <a:lstStyle/>
          <a:p>
            <a:r>
              <a:rPr lang="en-CA" dirty="0">
                <a:hlinkClick r:id="rId3"/>
              </a:rPr>
              <a:t>https://www.flickr.com/photos/stephen_downes/15710336207/</a:t>
            </a:r>
            <a:r>
              <a:rPr lang="en-CA" dirty="0"/>
              <a:t> </a:t>
            </a:r>
          </a:p>
        </p:txBody>
      </p:sp>
      <p:sp>
        <p:nvSpPr>
          <p:cNvPr id="6" name="Rectangle 5"/>
          <p:cNvSpPr/>
          <p:nvPr/>
        </p:nvSpPr>
        <p:spPr>
          <a:xfrm>
            <a:off x="628650" y="5977067"/>
            <a:ext cx="4344779" cy="369332"/>
          </a:xfrm>
          <a:prstGeom prst="rect">
            <a:avLst/>
          </a:prstGeom>
        </p:spPr>
        <p:txBody>
          <a:bodyPr wrap="none">
            <a:spAutoFit/>
          </a:bodyPr>
          <a:lstStyle/>
          <a:p>
            <a:r>
              <a:rPr lang="en-CA" dirty="0">
                <a:hlinkClick r:id="rId4"/>
              </a:rPr>
              <a:t>http://www.nrc-cnrc.gc.ca/eng/rd/medical/</a:t>
            </a:r>
            <a:r>
              <a:rPr lang="en-CA" dirty="0"/>
              <a:t> </a:t>
            </a:r>
          </a:p>
        </p:txBody>
      </p:sp>
    </p:spTree>
    <p:extLst>
      <p:ext uri="{BB962C8B-B14F-4D97-AF65-F5344CB8AC3E}">
        <p14:creationId xmlns:p14="http://schemas.microsoft.com/office/powerpoint/2010/main" val="315875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Concierge OMS</a:t>
            </a:r>
          </a:p>
        </p:txBody>
      </p:sp>
      <p:pic>
        <p:nvPicPr>
          <p:cNvPr id="4" name="Picture 3"/>
          <p:cNvPicPr>
            <a:picLocks noChangeAspect="1"/>
          </p:cNvPicPr>
          <p:nvPr/>
        </p:nvPicPr>
        <p:blipFill>
          <a:blip r:embed="rId2"/>
          <a:stretch>
            <a:fillRect/>
          </a:stretch>
        </p:blipFill>
        <p:spPr>
          <a:xfrm>
            <a:off x="628650" y="1468202"/>
            <a:ext cx="7288212" cy="4754797"/>
          </a:xfrm>
          <a:prstGeom prst="rect">
            <a:avLst/>
          </a:prstGeom>
        </p:spPr>
      </p:pic>
      <p:sp>
        <p:nvSpPr>
          <p:cNvPr id="5" name="Rectangle 4"/>
          <p:cNvSpPr/>
          <p:nvPr/>
        </p:nvSpPr>
        <p:spPr>
          <a:xfrm>
            <a:off x="775109" y="6330434"/>
            <a:ext cx="3100079" cy="369332"/>
          </a:xfrm>
          <a:prstGeom prst="rect">
            <a:avLst/>
          </a:prstGeom>
        </p:spPr>
        <p:txBody>
          <a:bodyPr wrap="none">
            <a:spAutoFit/>
          </a:bodyPr>
          <a:lstStyle/>
          <a:p>
            <a:r>
              <a:rPr lang="en-CA" dirty="0">
                <a:hlinkClick r:id="rId3"/>
              </a:rPr>
              <a:t>https://concierge.portal.gc.ca/</a:t>
            </a:r>
            <a:r>
              <a:rPr lang="en-CA" dirty="0"/>
              <a:t> </a:t>
            </a:r>
          </a:p>
        </p:txBody>
      </p:sp>
    </p:spTree>
    <p:extLst>
      <p:ext uri="{BB962C8B-B14F-4D97-AF65-F5344CB8AC3E}">
        <p14:creationId xmlns:p14="http://schemas.microsoft.com/office/powerpoint/2010/main" val="2096060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1070</TotalTime>
  <Words>5332</Words>
  <Application>Microsoft Office PowerPoint</Application>
  <PresentationFormat>On-screen Show (4:3)</PresentationFormat>
  <Paragraphs>391</Paragraphs>
  <Slides>62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Times New Roman</vt:lpstr>
      <vt:lpstr>Office Theme</vt:lpstr>
      <vt:lpstr>Learning with Open Resources </vt:lpstr>
      <vt:lpstr>What can we do with open resources? Some Case Studies </vt:lpstr>
      <vt:lpstr>MOOC – CCK08</vt:lpstr>
      <vt:lpstr>OIF – MOOC-REL</vt:lpstr>
      <vt:lpstr>Plearn – Importance of the Graph</vt:lpstr>
      <vt:lpstr>PCO Badges for Learning</vt:lpstr>
      <vt:lpstr>ALECSO – Capacity Building</vt:lpstr>
      <vt:lpstr>Collecting xAPI from Med Sims</vt:lpstr>
      <vt:lpstr>Concierge OMS</vt:lpstr>
      <vt:lpstr>TBS Micromissions</vt:lpstr>
      <vt:lpstr>The ‘Open’ in Open Learning</vt:lpstr>
      <vt:lpstr>What are OERs?</vt:lpstr>
      <vt:lpstr>How OERs (Really) Begin</vt:lpstr>
      <vt:lpstr>Performance Support</vt:lpstr>
      <vt:lpstr>User-Generated OERs</vt:lpstr>
      <vt:lpstr>Working Out Loud</vt:lpstr>
      <vt:lpstr>Personal Assistant for Learning</vt:lpstr>
      <vt:lpstr>Personal Learning Record</vt:lpstr>
      <vt:lpstr>Informal OER Ecosystem</vt:lpstr>
      <vt:lpstr>Creating Live OERs</vt:lpstr>
      <vt:lpstr>The Open Virus</vt:lpstr>
      <vt:lpstr>The Open Research Network</vt:lpstr>
      <vt:lpstr>The Open Learning Network</vt:lpstr>
      <vt:lpstr>Social Networks</vt:lpstr>
      <vt:lpstr>The Many Names of Open</vt:lpstr>
      <vt:lpstr>Open Access</vt:lpstr>
      <vt:lpstr>Open Access Network</vt:lpstr>
      <vt:lpstr>Open Access Social Network</vt:lpstr>
      <vt:lpstr>Open Source</vt:lpstr>
      <vt:lpstr>Open Source Network</vt:lpstr>
      <vt:lpstr>Open Source Social Network</vt:lpstr>
      <vt:lpstr>PowerPoint Presentation</vt:lpstr>
      <vt:lpstr>Open Content</vt:lpstr>
      <vt:lpstr>Open Content Network</vt:lpstr>
      <vt:lpstr>Open Content Social Network</vt:lpstr>
      <vt:lpstr>Open Educational Resources</vt:lpstr>
      <vt:lpstr>OER Network</vt:lpstr>
      <vt:lpstr>OER Social Network</vt:lpstr>
      <vt:lpstr>Open Instruction</vt:lpstr>
      <vt:lpstr>Open Instruction Network</vt:lpstr>
      <vt:lpstr>Open Instruction Social Network?</vt:lpstr>
      <vt:lpstr>Open Design</vt:lpstr>
      <vt:lpstr>Open Educational Practices</vt:lpstr>
      <vt:lpstr>Open Learning Design Network</vt:lpstr>
      <vt:lpstr>Open Learning Design Social Network</vt:lpstr>
      <vt:lpstr>Open Credentials</vt:lpstr>
      <vt:lpstr>Open Credentials Network</vt:lpstr>
      <vt:lpstr>Open Credentials Social Network?</vt:lpstr>
      <vt:lpstr>Open Assessment?</vt:lpstr>
      <vt:lpstr>Open Assessment Networks?</vt:lpstr>
      <vt:lpstr>Open Assessments Social Network?</vt:lpstr>
      <vt:lpstr>Open Learning Theory</vt:lpstr>
      <vt:lpstr>Understanding Knowledge</vt:lpstr>
      <vt:lpstr>Knowing a Pile of Facts?</vt:lpstr>
      <vt:lpstr>The Graph Database</vt:lpstr>
      <vt:lpstr>Learning in Context</vt:lpstr>
      <vt:lpstr>Think of OERs as words in a conversation</vt:lpstr>
      <vt:lpstr>It forces us to think about how they can be used.</vt:lpstr>
      <vt:lpstr>Consider how words are used in education. </vt:lpstr>
      <vt:lpstr>Pask: Conversational Theory</vt:lpstr>
      <vt:lpstr>Knowledge is reified by, and is the product of, not only an individual, but of the wider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Education and Personal Learning</dc:title>
  <dc:creator>Stephen Downes</dc:creator>
  <cp:lastModifiedBy>Stephen Downes</cp:lastModifiedBy>
  <cp:revision>43</cp:revision>
  <dcterms:created xsi:type="dcterms:W3CDTF">2015-04-23T00:22:02Z</dcterms:created>
  <dcterms:modified xsi:type="dcterms:W3CDTF">2016-11-09T07:34:21Z</dcterms:modified>
</cp:coreProperties>
</file>