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79" r:id="rId5"/>
    <p:sldId id="280" r:id="rId6"/>
    <p:sldId id="261" r:id="rId7"/>
    <p:sldId id="264" r:id="rId8"/>
    <p:sldId id="282" r:id="rId9"/>
    <p:sldId id="278" r:id="rId10"/>
    <p:sldId id="268" r:id="rId11"/>
    <p:sldId id="277" r:id="rId12"/>
    <p:sldId id="267" r:id="rId13"/>
    <p:sldId id="270" r:id="rId14"/>
    <p:sldId id="274" r:id="rId15"/>
    <p:sldId id="265" r:id="rId16"/>
    <p:sldId id="276" r:id="rId17"/>
    <p:sldId id="273" r:id="rId18"/>
    <p:sldId id="272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01FA-A6C9-4E3C-92B5-2D0BE3FF6C20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F122-8498-4744-81A9-FC7EC3EE36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920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aglobal.com/content/dam/acca/global/PDF-technical/futures/pol-af-docus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http://www.learningsolutionsmag.com/articles/315/prudentials-lcms-implementation-learning-strategy-objects-and-the-design-process-part-1-of-2-parts/page2</a:t>
            </a:r>
          </a:p>
          <a:p>
            <a:endParaRPr lang="en-CA" dirty="0"/>
          </a:p>
          <a:p>
            <a:r>
              <a:rPr lang="en-CA" dirty="0" err="1"/>
              <a:t>Eg</a:t>
            </a:r>
            <a:r>
              <a:rPr lang="en-CA" dirty="0"/>
              <a:t>. Group </a:t>
            </a:r>
            <a:r>
              <a:rPr lang="en-CA" dirty="0" err="1"/>
              <a:t>Actuvities</a:t>
            </a:r>
            <a:r>
              <a:rPr lang="en-CA" dirty="0"/>
              <a:t> - https://teaching.unsw.edu.au/moodle-group-activity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3598-85B5-8843-8D76-0BF190BDDB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94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ACCA, 2012, Drivers of Change in the U.S. </a:t>
            </a:r>
            <a:r>
              <a:rPr lang="en-CA" sz="1200" dirty="0">
                <a:hlinkClick r:id="rId3"/>
              </a:rPr>
              <a:t>http://www.accaglobal.com/content/dam/acca/global/PDF-technical/futures/pol-af-docus.pdf</a:t>
            </a:r>
            <a:r>
              <a:rPr lang="en-CA" sz="120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 L. Dolan, Salvador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García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Samantha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Diegoli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Alan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Auerbach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2000. Organisational Values as "Attractors of Chaos”: An Emerging Cultural Change to Manage Organisational Complexity. http://www.econ.upf.edu/docs/papers/downloads/485.pdf 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Donald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L. </a:t>
            </a:r>
            <a:r>
              <a:rPr lang="en-CA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Gilstrap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Strange Attractors and Human Interaction: Leading Complex Organizations through the Use of Metaphors. https://ejournals.library.ualberta.ca/index.php/complicity/article/viewFile/8727/7047 </a:t>
            </a:r>
            <a:endParaRPr lang="en-CA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709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53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98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1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9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41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381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50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775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867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260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578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5EAA2-B7F5-478C-AE58-67E5354DC36D}" type="datetimeFigureOut">
              <a:rPr lang="en-CA" smtClean="0"/>
              <a:t>2016-11-25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936F-B73D-4C0C-8D2D-A41D1A5FFF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244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coinmagazine.com/articles/ibm-deploys-blockchain-as-a-service-announces-initiatives-to-make-the-blockchain-ready-for-business-1455726071" TargetMode="External"/><Relationship Id="rId2" Type="http://schemas.openxmlformats.org/officeDocument/2006/relationships/hyperlink" Target="http://techcrunch.com/2016/02/22/sony-is-building-an-education-and-testing-platform-powered-by-the-blockchai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hackeducation.com/2016/02/25/blockchain-edu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dlnet.gov/introducing-the-next-big-thing-cass/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downes.ca/search/blockch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mlcentral.net/blog/doug-belshaw/peering-deep-future-educational-credential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siablog.acumatica.com/2016/02/acumatica-learning-paths.html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cholarworks.iu.edu/journals/index.php/ijdl/article/view/20137/2826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ndfonline.com/doi/pdf/10.1080/14681360400200202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artner.com/newsroom/id/341201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ublications.cetis.org.uk/wp-content/uploads/2012/12/Institutional-Readiness-for-Analytics-Vol1-No8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mfeldstein.com/analytics-literacy-is-a-major-limiter-of-ed-tech-growt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/>
          </a:blip>
          <a:srcRect/>
          <a:stretch/>
        </p:blipFill>
        <p:spPr>
          <a:xfrm>
            <a:off x="5087210" y="321177"/>
            <a:ext cx="6553545" cy="4423642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237" y="914399"/>
            <a:ext cx="3657600" cy="4733365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</a:rPr>
              <a:t>Trends in education</a:t>
            </a:r>
            <a:br>
              <a:rPr lang="en-CA" sz="4800" dirty="0">
                <a:solidFill>
                  <a:schemeClr val="bg1"/>
                </a:solidFill>
              </a:rPr>
            </a:br>
            <a:br>
              <a:rPr lang="en-CA" sz="4800" dirty="0">
                <a:solidFill>
                  <a:schemeClr val="bg1"/>
                </a:solidFill>
              </a:rPr>
            </a:br>
            <a:r>
              <a:rPr lang="en-CA" sz="4800" dirty="0">
                <a:solidFill>
                  <a:schemeClr val="bg1"/>
                </a:solidFill>
              </a:rPr>
              <a:t> Facts, Fads and Fiction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776" y="5099571"/>
            <a:ext cx="3657600" cy="1525597"/>
          </a:xfrm>
        </p:spPr>
        <p:txBody>
          <a:bodyPr>
            <a:normAutofit/>
          </a:bodyPr>
          <a:lstStyle/>
          <a:p>
            <a:pPr algn="r"/>
            <a:r>
              <a:rPr lang="en-CA" dirty="0">
                <a:solidFill>
                  <a:schemeClr val="bg2">
                    <a:lumMod val="25000"/>
                  </a:schemeClr>
                </a:solidFill>
              </a:rPr>
              <a:t>Stephen Downes</a:t>
            </a:r>
          </a:p>
          <a:p>
            <a:pPr algn="r"/>
            <a:r>
              <a:rPr lang="en-CA" dirty="0">
                <a:solidFill>
                  <a:schemeClr val="bg2">
                    <a:lumMod val="25000"/>
                  </a:schemeClr>
                </a:solidFill>
              </a:rPr>
              <a:t>Brussels, Belgium</a:t>
            </a:r>
          </a:p>
          <a:p>
            <a:pPr algn="r"/>
            <a:r>
              <a:rPr lang="en-CA" dirty="0">
                <a:solidFill>
                  <a:schemeClr val="bg2">
                    <a:lumMod val="25000"/>
                  </a:schemeClr>
                </a:solidFill>
              </a:rPr>
              <a:t>November 25, 2016</a:t>
            </a:r>
          </a:p>
          <a:p>
            <a:endParaRPr lang="en-CA" sz="2000" dirty="0">
              <a:solidFill>
                <a:srgbClr val="C585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47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4296" y="472703"/>
            <a:ext cx="9575104" cy="901343"/>
          </a:xfrm>
        </p:spPr>
        <p:txBody>
          <a:bodyPr/>
          <a:lstStyle/>
          <a:p>
            <a:r>
              <a:rPr lang="en-CA" dirty="0"/>
              <a:t>Badges and Credentials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886884" y="1506256"/>
            <a:ext cx="4000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hlinkClick r:id="rId2"/>
              </a:rPr>
              <a:t>Sony plans to launch</a:t>
            </a:r>
            <a:r>
              <a:rPr lang="en-CA" sz="2800" dirty="0"/>
              <a:t> a testing platform powered by </a:t>
            </a:r>
            <a:r>
              <a:rPr lang="en-CA" sz="2800" dirty="0" err="1"/>
              <a:t>blockchain</a:t>
            </a:r>
            <a:r>
              <a:rPr lang="en-CA" sz="2800" dirty="0"/>
              <a:t> and that IBM plans to offer '</a:t>
            </a:r>
            <a:r>
              <a:rPr lang="en-CA" sz="2800" dirty="0" err="1">
                <a:hlinkClick r:id="rId3"/>
              </a:rPr>
              <a:t>blockchain</a:t>
            </a:r>
            <a:r>
              <a:rPr lang="en-CA" sz="2800" dirty="0">
                <a:hlinkClick r:id="rId3"/>
              </a:rPr>
              <a:t>-as-a-service</a:t>
            </a:r>
            <a:r>
              <a:rPr lang="en-CA" sz="2800" dirty="0"/>
              <a:t>,'"</a:t>
            </a:r>
          </a:p>
        </p:txBody>
      </p:sp>
      <p:sp>
        <p:nvSpPr>
          <p:cNvPr id="9" name="Rectangle 8"/>
          <p:cNvSpPr/>
          <p:nvPr/>
        </p:nvSpPr>
        <p:spPr>
          <a:xfrm>
            <a:off x="949432" y="383765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>
                <a:hlinkClick r:id=""/>
              </a:rPr>
              <a:t>Audrey Watters</a:t>
            </a:r>
          </a:p>
          <a:p>
            <a:r>
              <a:rPr lang="en-CA" sz="1400" dirty="0">
                <a:hlinkClick r:id=""/>
              </a:rPr>
              <a:t>http</a:t>
            </a:r>
            <a:r>
              <a:rPr lang="en-CA" sz="1400" dirty="0">
                <a:hlinkClick r:id="rId4"/>
              </a:rPr>
              <a:t>://hackeducation.com/2016/02/25/blockchain-edu1</a:t>
            </a:r>
            <a:r>
              <a:rPr lang="en-CA" sz="1400" dirty="0"/>
              <a:t> </a:t>
            </a:r>
          </a:p>
        </p:txBody>
      </p:sp>
      <p:pic>
        <p:nvPicPr>
          <p:cNvPr id="2050" name="Picture 2" descr="The Badge and the Blockch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80" y="1506256"/>
            <a:ext cx="4797971" cy="40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27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93433"/>
            <a:ext cx="5997893" cy="3361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81767"/>
            <a:ext cx="5366070" cy="33318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Competency and Skills System (CASS)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278" y="2841299"/>
            <a:ext cx="2052497" cy="1267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8088" y="5008294"/>
            <a:ext cx="5920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https://www.adlnet.gov/introducing-the-next-big-thing-cass/</a:t>
            </a:r>
            <a:r>
              <a:rPr lang="en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2837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36964" y="402275"/>
            <a:ext cx="9575104" cy="1325563"/>
          </a:xfrm>
        </p:spPr>
        <p:txBody>
          <a:bodyPr/>
          <a:lstStyle/>
          <a:p>
            <a:r>
              <a:rPr lang="en-CA" dirty="0"/>
              <a:t>Badges and </a:t>
            </a:r>
            <a:r>
              <a:rPr lang="en-CA" dirty="0" err="1"/>
              <a:t>Blockchain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979485" y="6271704"/>
            <a:ext cx="3301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>
                <a:solidFill>
                  <a:srgbClr val="A85038"/>
                </a:solidFill>
                <a:latin typeface="Ubuntu"/>
                <a:hlinkClick r:id="rId2"/>
              </a:rPr>
              <a:t>http://www.downes.ca/search/blockchain</a:t>
            </a:r>
            <a:r>
              <a:rPr lang="en-CA" sz="1400" dirty="0">
                <a:solidFill>
                  <a:srgbClr val="A85038"/>
                </a:solidFill>
                <a:latin typeface="Ubuntu"/>
              </a:rPr>
              <a:t> </a:t>
            </a:r>
            <a:endParaRPr lang="en-CA" sz="1400" dirty="0"/>
          </a:p>
        </p:txBody>
      </p:sp>
      <p:pic>
        <p:nvPicPr>
          <p:cNvPr id="1026" name="Picture 2" descr="files/images/750px-Cryptographic_Hash_Func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64" y="1423953"/>
            <a:ext cx="5715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194239" y="733314"/>
            <a:ext cx="3887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solidFill>
                  <a:srgbClr val="666666"/>
                </a:solidFill>
              </a:rPr>
              <a:t>"If we used the blockchain for Open Badges then we could prove beyond reasonable doubt that the person receiving badge Y is the same person who created evidence X.</a:t>
            </a:r>
            <a:endParaRPr lang="en-CA" sz="2800" dirty="0"/>
          </a:p>
        </p:txBody>
      </p:sp>
      <p:sp>
        <p:nvSpPr>
          <p:cNvPr id="9" name="Rectangle 8"/>
          <p:cNvSpPr/>
          <p:nvPr/>
        </p:nvSpPr>
        <p:spPr>
          <a:xfrm>
            <a:off x="936964" y="56780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>
                <a:hlinkClick r:id="rId4"/>
              </a:rPr>
              <a:t>http://dmlcentral.net/blog/doug-belshaw/peering-deep-future-educational-credentialing</a:t>
            </a:r>
            <a:r>
              <a:rPr lang="en-CA" sz="14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194239" y="4520582"/>
            <a:ext cx="2245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>
                <a:solidFill>
                  <a:srgbClr val="666666"/>
                </a:solidFill>
              </a:rPr>
              <a:t>Doug </a:t>
            </a:r>
            <a:r>
              <a:rPr lang="en-CA" sz="2800" dirty="0" err="1">
                <a:solidFill>
                  <a:srgbClr val="666666"/>
                </a:solidFill>
              </a:rPr>
              <a:t>Belshaw</a:t>
            </a:r>
            <a:endParaRPr lang="en-CA" sz="28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96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296" y="304569"/>
            <a:ext cx="10515600" cy="1206627"/>
          </a:xfrm>
        </p:spPr>
        <p:txBody>
          <a:bodyPr/>
          <a:lstStyle/>
          <a:p>
            <a:r>
              <a:rPr lang="en-CA" dirty="0"/>
              <a:t>Learning processes / learning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827" y="1630132"/>
            <a:ext cx="4464016" cy="4351338"/>
          </a:xfrm>
        </p:spPr>
        <p:txBody>
          <a:bodyPr/>
          <a:lstStyle/>
          <a:p>
            <a:r>
              <a:rPr lang="en-CA" dirty="0"/>
              <a:t>The objective is to create the ‘ideal learning path’ for the student</a:t>
            </a:r>
          </a:p>
          <a:p>
            <a:r>
              <a:rPr lang="en-CA" dirty="0"/>
              <a:t>The fixed point for all of these is the learning objective, as defined by the competencies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6" y="4357877"/>
            <a:ext cx="3091269" cy="1867531"/>
          </a:xfrm>
          <a:prstGeom prst="rect">
            <a:avLst/>
          </a:prstGeom>
        </p:spPr>
      </p:pic>
      <p:pic>
        <p:nvPicPr>
          <p:cNvPr id="8196" name="Picture 4" descr="https://4.bp.blogspot.com/-zfuKt0NDdqY/VtAwoGwFMvI/AAAAAAAAApM/SVtjEBrusw0/s1600/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2" y="1764993"/>
            <a:ext cx="4616408" cy="215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4565" y="400959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100" dirty="0">
                <a:hlinkClick r:id="rId5"/>
              </a:rPr>
              <a:t>http://asiablog.acumatica.com/2016/02/acumatica-learning-paths.html</a:t>
            </a:r>
            <a:r>
              <a:rPr lang="en-CA" sz="1100" dirty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64693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662" y="299087"/>
            <a:ext cx="8568952" cy="1143000"/>
          </a:xfrm>
        </p:spPr>
        <p:txBody>
          <a:bodyPr>
            <a:normAutofit/>
          </a:bodyPr>
          <a:lstStyle/>
          <a:p>
            <a:r>
              <a:rPr lang="en-CA" dirty="0"/>
              <a:t>What is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995" y="4751931"/>
            <a:ext cx="10675486" cy="1555804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Science as a "combination of evaluating evidence, coordinating evidence and models, and arriving at evidence-based judgments that are communicated through argumentation."</a:t>
            </a:r>
          </a:p>
        </p:txBody>
      </p:sp>
      <p:sp>
        <p:nvSpPr>
          <p:cNvPr id="5" name="Rectangle 4"/>
          <p:cNvSpPr/>
          <p:nvPr/>
        </p:nvSpPr>
        <p:spPr>
          <a:xfrm>
            <a:off x="924995" y="6184864"/>
            <a:ext cx="6750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Ronald W. Rinehart, et.al. 2016. Critical Design Decisions for Successful Model-Based Inquiry in Science Classrooms. </a:t>
            </a:r>
            <a:r>
              <a:rPr lang="en-CA" sz="1100" dirty="0">
                <a:hlinkClick r:id="rId2"/>
              </a:rPr>
              <a:t>https://scholarworks.iu.edu/journals/index.php/ijdl/article/view/20137/28269</a:t>
            </a:r>
            <a:r>
              <a:rPr lang="en-CA" sz="11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95" y="1320974"/>
            <a:ext cx="4768476" cy="31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Design              </a:t>
            </a:r>
            <a:r>
              <a:rPr lang="en-CA" dirty="0" err="1"/>
              <a:t>vs</a:t>
            </a:r>
            <a:r>
              <a:rPr lang="en-CA" dirty="0"/>
              <a:t>             Environment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34933" y="1429431"/>
          <a:ext cx="10635642" cy="39644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Path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Field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Course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Curriculum (as in ‘mapping’)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Sequence / </a:t>
                      </a:r>
                      <a:r>
                        <a:rPr lang="en-CA" sz="2400" dirty="0" err="1">
                          <a:effectLst/>
                        </a:rPr>
                        <a:t>Prequisite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Core / periphery / foundation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Movement / covered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Inquiry / Discovery / Gaps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Threshold / Levels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Coverage /</a:t>
                      </a:r>
                      <a:r>
                        <a:rPr lang="en-CA" sz="2400" baseline="0" dirty="0">
                          <a:effectLst/>
                        </a:rPr>
                        <a:t> </a:t>
                      </a:r>
                      <a:r>
                        <a:rPr lang="en-CA" sz="2400" dirty="0">
                          <a:effectLst/>
                        </a:rPr>
                        <a:t>Construction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Positioning</a:t>
                      </a:r>
                      <a:r>
                        <a:rPr lang="en-CA" sz="2400" dirty="0">
                          <a:effectLst/>
                        </a:rPr>
                        <a:t> – first / last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Grouping</a:t>
                      </a:r>
                      <a:r>
                        <a:rPr lang="en-CA" sz="2400" dirty="0">
                          <a:effectLst/>
                        </a:rPr>
                        <a:t> / Clustering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Objective / target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Serendipity / emergence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Leading / Led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Centred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5834720"/>
            <a:ext cx="7167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Carrie </a:t>
            </a:r>
            <a:r>
              <a:rPr lang="en-CA" dirty="0" err="1"/>
              <a:t>Paechter</a:t>
            </a:r>
            <a:r>
              <a:rPr lang="en-CA" dirty="0"/>
              <a:t>, Metaphors of Space in Educational Theory and Practice  </a:t>
            </a:r>
            <a:r>
              <a:rPr lang="en-CA" dirty="0">
                <a:hlinkClick r:id="rId2"/>
              </a:rPr>
              <a:t>http://www.tandfonline.com/doi/pdf/10.1080/14681360400200202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2532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5039077"/>
            <a:ext cx="1007858" cy="89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Causes of Change</a:t>
            </a:r>
          </a:p>
        </p:txBody>
      </p:sp>
      <p:pic>
        <p:nvPicPr>
          <p:cNvPr id="4" name="Picture 2" descr="http://vignette2.wikia.nocookie.net/fanon/images/4/4c/Stick_Man.jpg/revision/latest?cb=201002280043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1904" y="2780928"/>
            <a:ext cx="1368152" cy="16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07568" y="1556792"/>
            <a:ext cx="2664296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07568" y="4221088"/>
            <a:ext cx="2736304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00056" y="1700808"/>
            <a:ext cx="2808312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600056" y="4149080"/>
            <a:ext cx="2808312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63552" y="227687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Drivers</a:t>
            </a:r>
            <a:endParaRPr lang="en-CA" sz="2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84232" y="442034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Attractors</a:t>
            </a:r>
            <a:endParaRPr lang="en-CA" sz="2000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223792" y="1988840"/>
            <a:ext cx="378042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15780" y="5500439"/>
            <a:ext cx="37084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079776" y="2600037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395700" y="4743508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27948" y="15567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Resistance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7948" y="548628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Inertia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95700" y="2923204"/>
            <a:ext cx="828092" cy="577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287688" y="2996952"/>
            <a:ext cx="52205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575720" y="2780929"/>
            <a:ext cx="792088" cy="14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184232" y="3465004"/>
            <a:ext cx="648072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752184" y="3717033"/>
            <a:ext cx="864096" cy="7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392144" y="422108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919536" y="299695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Costs</a:t>
            </a:r>
          </a:p>
          <a:p>
            <a:r>
              <a:rPr lang="en-CA" dirty="0"/>
              <a:t>Events</a:t>
            </a:r>
          </a:p>
          <a:p>
            <a:r>
              <a:rPr lang="en-CA" dirty="0"/>
              <a:t>Crises</a:t>
            </a:r>
          </a:p>
          <a:p>
            <a:r>
              <a:rPr lang="en-CA" dirty="0"/>
              <a:t>Inventions</a:t>
            </a:r>
          </a:p>
          <a:p>
            <a:r>
              <a:rPr lang="en-CA" dirty="0"/>
              <a:t>Growth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285634" y="3028285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Values</a:t>
            </a:r>
          </a:p>
          <a:p>
            <a:r>
              <a:rPr lang="en-CA" dirty="0"/>
              <a:t>Goals</a:t>
            </a:r>
          </a:p>
          <a:p>
            <a:r>
              <a:rPr lang="en-CA" dirty="0"/>
              <a:t>Desires</a:t>
            </a:r>
          </a:p>
          <a:p>
            <a:r>
              <a:rPr lang="en-CA" dirty="0"/>
              <a:t>Needs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43" y="1700809"/>
            <a:ext cx="723419" cy="7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849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44859" y="388192"/>
            <a:ext cx="7555230" cy="2804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4859" y="3192734"/>
            <a:ext cx="9974151" cy="347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CA" sz="4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Method as Discovery: 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CA" sz="2800" dirty="0">
                <a:ea typeface="Times New Roman" panose="02020603050405020304" pitchFamily="18" charset="0"/>
              </a:rPr>
              <a:t>You don’t learn a language, you discover it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CA" sz="2800" dirty="0">
                <a:ea typeface="Times New Roman" panose="02020603050405020304" pitchFamily="18" charset="0"/>
              </a:rPr>
              <a:t>To discover a language is to be immersed in it, to speak it and listen to people speaking in it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CA" sz="2800" dirty="0">
                <a:ea typeface="Times New Roman" panose="02020603050405020304" pitchFamily="18" charset="0"/>
              </a:rPr>
              <a:t>My scientific method (if it can be called that) is to go to the office each day and immerse myself in the world – to try listening, and to try speaking</a:t>
            </a:r>
          </a:p>
        </p:txBody>
      </p:sp>
    </p:spTree>
    <p:extLst>
      <p:ext uri="{BB962C8B-B14F-4D97-AF65-F5344CB8AC3E}">
        <p14:creationId xmlns:p14="http://schemas.microsoft.com/office/powerpoint/2010/main" val="4133326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5046" y="5073183"/>
            <a:ext cx="8055293" cy="1672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CA" sz="2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Learning is Personal</a:t>
            </a:r>
            <a:endParaRPr lang="en-CA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CA" dirty="0">
              <a:ea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CA" dirty="0">
              <a:solidFill>
                <a:srgbClr val="666666"/>
              </a:solidFill>
              <a:latin typeface="Ubuntu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CA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CA" dirty="0">
              <a:ea typeface="Times New Roman" panose="02020603050405020304" pitchFamily="18" charset="0"/>
            </a:endParaRPr>
          </a:p>
        </p:txBody>
      </p:sp>
      <p:pic>
        <p:nvPicPr>
          <p:cNvPr id="5" name="Picture 4" descr="http://image.slidesharecdn.com/20151113-downes-guayaquil-151113174842-lva1-app6891/95/personal-learning-in-virtual-environments-19-638.jpg?cb=1447437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7" y="197857"/>
            <a:ext cx="11171344" cy="628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42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>
                <a:latin typeface="+mj-lt"/>
              </a:rPr>
              <a:t>http://www.downes.ca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764470"/>
            <a:ext cx="6105525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2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15118" cy="2790451"/>
          </a:xfrm>
        </p:spPr>
        <p:txBody>
          <a:bodyPr>
            <a:normAutofit/>
          </a:bodyPr>
          <a:lstStyle/>
          <a:p>
            <a:r>
              <a:rPr lang="en-CA" dirty="0"/>
              <a:t>It’s harder to predict a failure than it is to predict a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3155576"/>
            <a:ext cx="4087305" cy="3163781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Everything on the upslope looks promising, but few products actually make it into the trough of disillusionment (which actually indicates they’re still worth talking about)</a:t>
            </a:r>
          </a:p>
        </p:txBody>
      </p:sp>
      <p:pic>
        <p:nvPicPr>
          <p:cNvPr id="1026" name="Picture 2" descr="http://na2.www.gartner.com/imagesrv/newsroom/images/emerging-tech-hc-2016.png;wa59f7b006c48409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71" y="672493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56" y="4704142"/>
            <a:ext cx="5695915" cy="16152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21268" y="4297827"/>
            <a:ext cx="4280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dirty="0">
                <a:hlinkClick r:id="rId4"/>
              </a:rPr>
              <a:t>http://www.gartner.com/newsroom/id/3412017</a:t>
            </a:r>
            <a:r>
              <a:rPr lang="en-CA" sz="1600" dirty="0"/>
              <a:t> 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5543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1776" cy="1037851"/>
          </a:xfrm>
        </p:spPr>
        <p:txBody>
          <a:bodyPr>
            <a:normAutofit/>
          </a:bodyPr>
          <a:lstStyle/>
          <a:p>
            <a:r>
              <a:rPr lang="en-CA" dirty="0"/>
              <a:t>Some of the more promising candidates…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95718"/>
            <a:ext cx="4276166" cy="4723639"/>
          </a:xfrm>
        </p:spPr>
        <p:txBody>
          <a:bodyPr/>
          <a:lstStyle/>
          <a:p>
            <a:pPr>
              <a:buFontTx/>
              <a:buChar char="-"/>
            </a:pPr>
            <a:r>
              <a:rPr lang="en-CA" dirty="0"/>
              <a:t>Open online learning</a:t>
            </a:r>
          </a:p>
          <a:p>
            <a:pPr>
              <a:buFontTx/>
              <a:buChar char="-"/>
            </a:pPr>
            <a:r>
              <a:rPr lang="en-CA" dirty="0"/>
              <a:t>Learning analytics</a:t>
            </a:r>
          </a:p>
          <a:p>
            <a:pPr>
              <a:buFontTx/>
              <a:buChar char="-"/>
            </a:pPr>
            <a:r>
              <a:rPr lang="en-CA" dirty="0"/>
              <a:t>Personalized learning</a:t>
            </a:r>
          </a:p>
          <a:p>
            <a:pPr>
              <a:buFontTx/>
              <a:buChar char="-"/>
            </a:pPr>
            <a:r>
              <a:rPr lang="en-CA" dirty="0"/>
              <a:t>Competencies</a:t>
            </a:r>
          </a:p>
          <a:p>
            <a:pPr>
              <a:buFontTx/>
              <a:buChar char="-"/>
            </a:pPr>
            <a:r>
              <a:rPr lang="en-CA" dirty="0"/>
              <a:t>Digital badges</a:t>
            </a:r>
          </a:p>
          <a:p>
            <a:pPr>
              <a:buFontTx/>
              <a:buChar char="-"/>
            </a:pPr>
            <a:r>
              <a:rPr lang="en-CA" dirty="0"/>
              <a:t>Blockchain security</a:t>
            </a:r>
          </a:p>
          <a:p>
            <a:pPr>
              <a:buFontTx/>
              <a:buChar char="-"/>
            </a:pPr>
            <a:r>
              <a:rPr lang="en-CA" dirty="0"/>
              <a:t>Virtual personal assistants</a:t>
            </a:r>
          </a:p>
          <a:p>
            <a:pPr>
              <a:buFontTx/>
              <a:buChar char="-"/>
            </a:pPr>
            <a:r>
              <a:rPr lang="en-CA" dirty="0"/>
              <a:t>Internet of things</a:t>
            </a:r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247" y="1654141"/>
            <a:ext cx="4315992" cy="48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5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053" y="580279"/>
            <a:ext cx="4415118" cy="1605480"/>
          </a:xfrm>
        </p:spPr>
        <p:txBody>
          <a:bodyPr>
            <a:normAutofit/>
          </a:bodyPr>
          <a:lstStyle/>
          <a:p>
            <a:r>
              <a:rPr lang="en-CA" dirty="0"/>
              <a:t>MOOCs and open online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4053" y="2123820"/>
            <a:ext cx="4087305" cy="3163781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 lot of scepticism today… but more people took MOOCs in 2015 than in all previous years combined</a:t>
            </a:r>
          </a:p>
        </p:txBody>
      </p:sp>
      <p:pic>
        <p:nvPicPr>
          <p:cNvPr id="7" name="Picture 4" descr="https://media.licdn.com/mpr/mpr/AAEAAQAAAAAAAAUAAAAAJDBmMTQ0ODg1LTM1YzMtNDc1Yi04ZWNjLTIwODdkMjkyMDhiN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26" y="869474"/>
            <a:ext cx="5717486" cy="42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310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426206"/>
            <a:ext cx="1158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ea typeface="Times New Roman" panose="02020603050405020304" pitchFamily="18" charset="0"/>
              </a:rPr>
              <a:t>Instead of seeing a course as a series of contents to be presented, a course is a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network of participants </a:t>
            </a:r>
            <a:r>
              <a:rPr lang="en-CA" sz="2800" dirty="0">
                <a:ea typeface="Times New Roman" panose="02020603050405020304" pitchFamily="18" charset="0"/>
              </a:rPr>
              <a:t>who find and exchange resources with each other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An initial structure is developed and ‘seeded’ with existing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OERs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Participants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encouraged</a:t>
            </a:r>
            <a:r>
              <a:rPr lang="en-CA" sz="2800" dirty="0">
                <a:ea typeface="Times New Roman" panose="02020603050405020304" pitchFamily="18" charset="0"/>
              </a:rPr>
              <a:t> to use their own sites to create or share resources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 mechanism (</a:t>
            </a:r>
            <a:r>
              <a:rPr lang="en-CA" sz="2800" dirty="0" err="1">
                <a:ea typeface="Times New Roman" panose="02020603050405020304" pitchFamily="18" charset="0"/>
              </a:rPr>
              <a:t>gRSShopper</a:t>
            </a:r>
            <a:r>
              <a:rPr lang="en-CA" sz="2800" dirty="0">
                <a:ea typeface="Times New Roman" panose="02020603050405020304" pitchFamily="18" charset="0"/>
              </a:rPr>
              <a:t>) is employed to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connect them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4" y="1198184"/>
            <a:ext cx="5607686" cy="32280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42" y="1202973"/>
            <a:ext cx="3671888" cy="32232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34859" y="3234652"/>
            <a:ext cx="224742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Connectivist MOOC (</a:t>
            </a:r>
            <a:r>
              <a:rPr lang="en-CA" dirty="0" err="1"/>
              <a:t>cMOOC</a:t>
            </a:r>
            <a:r>
              <a:rPr lang="en-CA" dirty="0"/>
              <a:t>) Design</a:t>
            </a:r>
          </a:p>
        </p:txBody>
      </p:sp>
    </p:spTree>
    <p:extLst>
      <p:ext uri="{BB962C8B-B14F-4D97-AF65-F5344CB8AC3E}">
        <p14:creationId xmlns:p14="http://schemas.microsoft.com/office/powerpoint/2010/main" val="160393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42" y="4081306"/>
            <a:ext cx="4784651" cy="2361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1776" cy="1037851"/>
          </a:xfrm>
        </p:spPr>
        <p:txBody>
          <a:bodyPr>
            <a:normAutofit/>
          </a:bodyPr>
          <a:lstStyle/>
          <a:p>
            <a:r>
              <a:rPr lang="en-CA" dirty="0"/>
              <a:t>Machine learning and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976"/>
            <a:ext cx="10538638" cy="2926663"/>
          </a:xfrm>
        </p:spPr>
        <p:txBody>
          <a:bodyPr>
            <a:normAutofit/>
          </a:bodyPr>
          <a:lstStyle/>
          <a:p>
            <a:pPr marL="342900" lvl="0" indent="-342900"/>
            <a:r>
              <a:rPr lang="en-CA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decision engines </a:t>
            </a:r>
            <a:r>
              <a:rPr lang="en-CA" dirty="0">
                <a:ea typeface="Times New Roman" panose="02020603050405020304" pitchFamily="18" charset="0"/>
              </a:rPr>
              <a:t>- these are expert systems that are based on rule-driven strategies</a:t>
            </a:r>
          </a:p>
          <a:p>
            <a:pPr marL="342900" lvl="0" indent="-342900"/>
            <a:r>
              <a:rPr lang="en-CA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pattern recognition </a:t>
            </a:r>
            <a:r>
              <a:rPr lang="en-CA" dirty="0">
                <a:ea typeface="Times New Roman" panose="02020603050405020304" pitchFamily="18" charset="0"/>
              </a:rPr>
              <a:t>- perceptual systems that identify patterns from partial or disorganized data</a:t>
            </a:r>
          </a:p>
          <a:p>
            <a:pPr marL="342900" lvl="0" indent="-342900"/>
            <a:r>
              <a:rPr lang="en-CA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cluster detection </a:t>
            </a:r>
            <a:r>
              <a:rPr lang="en-CA" dirty="0">
                <a:ea typeface="Times New Roman" panose="02020603050405020304" pitchFamily="18" charset="0"/>
              </a:rPr>
              <a:t>- detecting nearest neighbours and categories of things</a:t>
            </a:r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</p:txBody>
      </p:sp>
      <p:pic>
        <p:nvPicPr>
          <p:cNvPr id="5" name="Picture 2" descr="File:gradingfrom-learning-analytics-e-rubric-criterion-enrichment-explain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48" y="4081306"/>
            <a:ext cx="5727405" cy="2373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8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1776" cy="1037851"/>
          </a:xfrm>
        </p:spPr>
        <p:txBody>
          <a:bodyPr>
            <a:normAutofit/>
          </a:bodyPr>
          <a:lstStyle/>
          <a:p>
            <a:r>
              <a:rPr lang="en-CA" dirty="0"/>
              <a:t>Learning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976"/>
            <a:ext cx="5940056" cy="4792261"/>
          </a:xfrm>
        </p:spPr>
        <p:txBody>
          <a:bodyPr>
            <a:normAutofit/>
          </a:bodyPr>
          <a:lstStyle/>
          <a:p>
            <a:r>
              <a:rPr lang="en-CA" dirty="0"/>
              <a:t>patterns of behaviour for individual learners </a:t>
            </a:r>
          </a:p>
          <a:p>
            <a:r>
              <a:rPr lang="en-CA" dirty="0"/>
              <a:t>predictors of students requiring extra support </a:t>
            </a:r>
          </a:p>
          <a:p>
            <a:r>
              <a:rPr lang="en-CA" dirty="0"/>
              <a:t>to help teachers and support staff plan </a:t>
            </a:r>
          </a:p>
          <a:p>
            <a:r>
              <a:rPr lang="en-CA" dirty="0"/>
              <a:t>improve current courses or develop new offerings</a:t>
            </a:r>
          </a:p>
          <a:p>
            <a:r>
              <a:rPr lang="en-CA" dirty="0"/>
              <a:t>Marketing, efficiency and effectiveness measures</a:t>
            </a:r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838200" y="5930274"/>
            <a:ext cx="9611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http://publications.cetis.org.uk/wp-content/uploads/2012/12/Institutional-Readiness-for-Analytics-Vol1-No8.pdf</a:t>
            </a:r>
            <a:r>
              <a:rPr lang="en-CA" dirty="0"/>
              <a:t> 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76" y="1402977"/>
            <a:ext cx="3007257" cy="427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8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064" y="365125"/>
            <a:ext cx="6406912" cy="1037851"/>
          </a:xfrm>
        </p:spPr>
        <p:txBody>
          <a:bodyPr>
            <a:normAutofit/>
          </a:bodyPr>
          <a:lstStyle/>
          <a:p>
            <a:r>
              <a:rPr lang="en-CA" dirty="0"/>
              <a:t>Learning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064" y="1461654"/>
            <a:ext cx="5940056" cy="4792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“</a:t>
            </a:r>
            <a:r>
              <a:rPr lang="en-CA" dirty="0"/>
              <a:t>Data literacy is going to be a fundamental limiter on the uptake of data-driven educational technology products.” – Michael Feldstein</a:t>
            </a:r>
            <a:endParaRPr lang="en-CA" dirty="0"/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5283064" y="3211453"/>
            <a:ext cx="4482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http://mfeldstein.com/analytics-literacy-is-a-major-limiter-of-ed-tech-growth/</a:t>
            </a:r>
            <a:r>
              <a:rPr lang="en-CA" dirty="0"/>
              <a:t>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26" y="678333"/>
            <a:ext cx="3869764" cy="5814320"/>
          </a:xfrm>
          <a:prstGeom prst="rect">
            <a:avLst/>
          </a:prstGeom>
        </p:spPr>
      </p:pic>
      <p:pic>
        <p:nvPicPr>
          <p:cNvPr id="2050" name="Picture 2" descr="Image result for us el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94" y="4182883"/>
            <a:ext cx="4330817" cy="23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6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1776" cy="1037851"/>
          </a:xfrm>
        </p:spPr>
        <p:txBody>
          <a:bodyPr>
            <a:normAutofit/>
          </a:bodyPr>
          <a:lstStyle/>
          <a:p>
            <a:r>
              <a:rPr lang="en-CA" dirty="0"/>
              <a:t>Personalized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976"/>
            <a:ext cx="5940056" cy="4792261"/>
          </a:xfrm>
        </p:spPr>
        <p:txBody>
          <a:bodyPr>
            <a:normAutofit/>
          </a:bodyPr>
          <a:lstStyle/>
          <a:p>
            <a:r>
              <a:rPr lang="en-CA" dirty="0"/>
              <a:t>Rules-Based Events (like notifications)</a:t>
            </a:r>
          </a:p>
          <a:p>
            <a:r>
              <a:rPr lang="en-CA" dirty="0"/>
              <a:t>User Models </a:t>
            </a:r>
          </a:p>
          <a:p>
            <a:r>
              <a:rPr lang="en-CA" dirty="0"/>
              <a:t>Adaptive Learning</a:t>
            </a:r>
            <a:endParaRPr lang="en-CA" dirty="0"/>
          </a:p>
          <a:p>
            <a:pPr>
              <a:buFontTx/>
              <a:buChar char="-"/>
            </a:pPr>
            <a:endParaRPr lang="en-CA" dirty="0"/>
          </a:p>
          <a:p>
            <a:pPr>
              <a:buFontTx/>
              <a:buChar char="-"/>
            </a:pP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74663"/>
            <a:ext cx="6393131" cy="3160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811" y="617673"/>
            <a:ext cx="3805385" cy="5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7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876</Words>
  <Application>Microsoft Office PowerPoint</Application>
  <PresentationFormat>Widescreen</PresentationFormat>
  <Paragraphs>114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Ubuntu</vt:lpstr>
      <vt:lpstr>Office Theme</vt:lpstr>
      <vt:lpstr>Trends in education   Facts, Fads and Fiction</vt:lpstr>
      <vt:lpstr>It’s harder to predict a failure than it is to predict a success</vt:lpstr>
      <vt:lpstr>Some of the more promising candidates…</vt:lpstr>
      <vt:lpstr>MOOCs and open online learning</vt:lpstr>
      <vt:lpstr>The Connectivist MOOC (cMOOC) Design</vt:lpstr>
      <vt:lpstr>Machine learning and analytics</vt:lpstr>
      <vt:lpstr>Learning analytics</vt:lpstr>
      <vt:lpstr>Learning analytics</vt:lpstr>
      <vt:lpstr>Personalized learning</vt:lpstr>
      <vt:lpstr>Badges and Credentials</vt:lpstr>
      <vt:lpstr>Competency and Skills System (CASS)</vt:lpstr>
      <vt:lpstr>Badges and Blockchain</vt:lpstr>
      <vt:lpstr>Learning processes / learning paths</vt:lpstr>
      <vt:lpstr>What is Education?</vt:lpstr>
      <vt:lpstr>Design              vs             Environment</vt:lpstr>
      <vt:lpstr>Causes of Change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in education: Facts, Fads and Fiction</dc:title>
  <dc:creator>Stephen Downes</dc:creator>
  <cp:lastModifiedBy>Stephen Downes</cp:lastModifiedBy>
  <cp:revision>11</cp:revision>
  <dcterms:created xsi:type="dcterms:W3CDTF">2016-11-25T05:37:01Z</dcterms:created>
  <dcterms:modified xsi:type="dcterms:W3CDTF">2016-11-25T07:08:12Z</dcterms:modified>
</cp:coreProperties>
</file>