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8" r:id="rId3"/>
    <p:sldId id="275" r:id="rId4"/>
    <p:sldId id="270" r:id="rId5"/>
    <p:sldId id="259" r:id="rId6"/>
    <p:sldId id="277" r:id="rId7"/>
    <p:sldId id="281" r:id="rId8"/>
    <p:sldId id="260" r:id="rId9"/>
    <p:sldId id="269" r:id="rId10"/>
    <p:sldId id="263" r:id="rId11"/>
    <p:sldId id="264" r:id="rId12"/>
    <p:sldId id="265" r:id="rId13"/>
    <p:sldId id="266" r:id="rId14"/>
    <p:sldId id="267" r:id="rId15"/>
    <p:sldId id="261" r:id="rId16"/>
    <p:sldId id="272" r:id="rId17"/>
    <p:sldId id="271" r:id="rId18"/>
    <p:sldId id="276" r:id="rId19"/>
    <p:sldId id="273" r:id="rId20"/>
    <p:sldId id="279" r:id="rId21"/>
    <p:sldId id="280" r:id="rId22"/>
    <p:sldId id="274" r:id="rId23"/>
    <p:sldId id="28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76" d="100"/>
          <a:sy n="76" d="100"/>
        </p:scale>
        <p:origin x="4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788DF6-B234-4D7A-A8F8-67A799AAB4FB}" type="datetimeFigureOut">
              <a:rPr lang="en-CA" smtClean="0"/>
              <a:t>2016-11-30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D65271-78CD-4FE8-8F56-9E127C6FB23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07168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caglobal.com/content/dam/acca/global/PDF-technical/futures/pol-af-docus.pdf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dirty="0"/>
              <a:t>ACCA, 2012, Drivers of Change in the U.S. </a:t>
            </a:r>
            <a:r>
              <a:rPr lang="en-CA" sz="1200" dirty="0">
                <a:hlinkClick r:id="rId3"/>
              </a:rPr>
              <a:t>http://www.accaglobal.com/content/dam/acca/global/PDF-technical/futures/pol-af-docus.pdf</a:t>
            </a:r>
            <a:r>
              <a:rPr lang="en-CA" sz="1200" dirty="0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dirty="0"/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Simon L. Dolan, Salvador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García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Samantha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Diegoli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Alan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Auerbach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2000. Organisational Values as "Attractors of Chaos”: An Emerging Cultural Change to Manage Organisational Complexity. http://www.econ.upf.edu/docs/papers/downloads/485.pdf  </a:t>
            </a:r>
          </a:p>
          <a:p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Donald</a:t>
            </a:r>
            <a:r>
              <a:rPr lang="en-CA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L. </a:t>
            </a:r>
            <a:r>
              <a:rPr lang="en-CA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Gilstrap</a:t>
            </a:r>
            <a:r>
              <a:rPr lang="en-CA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2005.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Strange Attractors and Human Interaction: Leading Complex Organizations through the Use of Metaphors. https://ejournals.library.ualberta.ca/index.php/complicity/article/viewFile/8727/7047 </a:t>
            </a:r>
            <a:endParaRPr lang="en-CA" sz="1200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4D773-7C44-460C-8A01-6C66412A91C1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51014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827AB-5022-4F05-833E-8A604AEF84B4}" type="datetimeFigureOut">
              <a:rPr lang="en-CA" smtClean="0"/>
              <a:t>2016-11-29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6B0B8-E60C-4220-AF65-0C4FFB24291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02433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827AB-5022-4F05-833E-8A604AEF84B4}" type="datetimeFigureOut">
              <a:rPr lang="en-CA" smtClean="0"/>
              <a:t>2016-11-29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6B0B8-E60C-4220-AF65-0C4FFB24291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75729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827AB-5022-4F05-833E-8A604AEF84B4}" type="datetimeFigureOut">
              <a:rPr lang="en-CA" smtClean="0"/>
              <a:t>2016-11-29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6B0B8-E60C-4220-AF65-0C4FFB24291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03055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827AB-5022-4F05-833E-8A604AEF84B4}" type="datetimeFigureOut">
              <a:rPr lang="en-CA" smtClean="0"/>
              <a:t>2016-11-29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6B0B8-E60C-4220-AF65-0C4FFB24291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02656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827AB-5022-4F05-833E-8A604AEF84B4}" type="datetimeFigureOut">
              <a:rPr lang="en-CA" smtClean="0"/>
              <a:t>2016-11-29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6B0B8-E60C-4220-AF65-0C4FFB24291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53340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827AB-5022-4F05-833E-8A604AEF84B4}" type="datetimeFigureOut">
              <a:rPr lang="en-CA" smtClean="0"/>
              <a:t>2016-11-29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6B0B8-E60C-4220-AF65-0C4FFB24291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55048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827AB-5022-4F05-833E-8A604AEF84B4}" type="datetimeFigureOut">
              <a:rPr lang="en-CA" smtClean="0"/>
              <a:t>2016-11-29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6B0B8-E60C-4220-AF65-0C4FFB24291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21454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827AB-5022-4F05-833E-8A604AEF84B4}" type="datetimeFigureOut">
              <a:rPr lang="en-CA" smtClean="0"/>
              <a:t>2016-11-29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6B0B8-E60C-4220-AF65-0C4FFB24291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47279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827AB-5022-4F05-833E-8A604AEF84B4}" type="datetimeFigureOut">
              <a:rPr lang="en-CA" smtClean="0"/>
              <a:t>2016-11-29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6B0B8-E60C-4220-AF65-0C4FFB24291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25133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827AB-5022-4F05-833E-8A604AEF84B4}" type="datetimeFigureOut">
              <a:rPr lang="en-CA" smtClean="0"/>
              <a:t>2016-11-29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6B0B8-E60C-4220-AF65-0C4FFB24291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00414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827AB-5022-4F05-833E-8A604AEF84B4}" type="datetimeFigureOut">
              <a:rPr lang="en-CA" smtClean="0"/>
              <a:t>2016-11-29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6B0B8-E60C-4220-AF65-0C4FFB24291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92906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0827AB-5022-4F05-833E-8A604AEF84B4}" type="datetimeFigureOut">
              <a:rPr lang="en-CA" smtClean="0"/>
              <a:t>2016-11-29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F6B0B8-E60C-4220-AF65-0C4FFB24291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5870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hyperlink" Target="http://seapointcenter.com/support-career-disruption/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researchgate.net/publication/24086062_The_Wisdom_of_Collaborative_Network_Organizations_Capturing_the_Value_of_Networked_Individuals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personalizelearning.com/2015_02_01_archive.html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articipatoryartslearning.wordpress.com/the-framework/what-is-a-competency-framework/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gdla.us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formationweek.com/software/information-management/semantic-web-business-going-nowhere-slowly/d/d-id/1113323" TargetMode="External"/><Relationship Id="rId2" Type="http://schemas.openxmlformats.org/officeDocument/2006/relationships/hyperlink" Target="https://gigaom.com/2013/11/03/three-reasons-why-the-semantic-web-has-failed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15343"/>
            <a:ext cx="12243881" cy="81090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222" y="0"/>
            <a:ext cx="9144000" cy="1620837"/>
          </a:xfrm>
        </p:spPr>
        <p:txBody>
          <a:bodyPr>
            <a:normAutofit fontScale="90000"/>
          </a:bodyPr>
          <a:lstStyle/>
          <a:p>
            <a:pPr algn="l"/>
            <a:r>
              <a:rPr lang="en-CA" dirty="0">
                <a:solidFill>
                  <a:schemeClr val="bg1"/>
                </a:solidFill>
              </a:rPr>
              <a:t>Personal learning environments and technologies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827476" y="5365524"/>
            <a:ext cx="3146809" cy="1412089"/>
          </a:xfrm>
        </p:spPr>
        <p:txBody>
          <a:bodyPr/>
          <a:lstStyle/>
          <a:p>
            <a:pPr algn="r"/>
            <a:r>
              <a:rPr lang="en-CA" dirty="0">
                <a:solidFill>
                  <a:schemeClr val="bg1"/>
                </a:solidFill>
              </a:rPr>
              <a:t>Stephen Downes</a:t>
            </a:r>
          </a:p>
          <a:p>
            <a:pPr algn="r"/>
            <a:r>
              <a:rPr lang="en-CA" dirty="0">
                <a:solidFill>
                  <a:schemeClr val="bg1"/>
                </a:solidFill>
              </a:rPr>
              <a:t>Berlin, Germany</a:t>
            </a:r>
          </a:p>
          <a:p>
            <a:pPr algn="r"/>
            <a:r>
              <a:rPr lang="en-CA" dirty="0">
                <a:solidFill>
                  <a:schemeClr val="bg1"/>
                </a:solidFill>
              </a:rPr>
              <a:t>November 30, 2016</a:t>
            </a:r>
          </a:p>
        </p:txBody>
      </p:sp>
    </p:spTree>
    <p:extLst>
      <p:ext uri="{BB962C8B-B14F-4D97-AF65-F5344CB8AC3E}">
        <p14:creationId xmlns:p14="http://schemas.microsoft.com/office/powerpoint/2010/main" val="31915116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Two Approaches…</a:t>
            </a:r>
          </a:p>
        </p:txBody>
      </p:sp>
      <p:sp>
        <p:nvSpPr>
          <p:cNvPr id="4" name="Rectangle 3"/>
          <p:cNvSpPr/>
          <p:nvPr/>
        </p:nvSpPr>
        <p:spPr>
          <a:xfrm>
            <a:off x="242411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2411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5806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5806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9" name="Straight Arrow Connector 8"/>
          <p:cNvCxnSpPr>
            <a:stCxn id="7" idx="2"/>
            <a:endCxn id="6" idx="0"/>
          </p:cNvCxnSpPr>
          <p:nvPr/>
        </p:nvCxnSpPr>
        <p:spPr>
          <a:xfrm>
            <a:off x="872966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79571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1219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Two Approaches…</a:t>
            </a:r>
          </a:p>
        </p:txBody>
      </p:sp>
      <p:sp>
        <p:nvSpPr>
          <p:cNvPr id="4" name="Rectangle 3"/>
          <p:cNvSpPr/>
          <p:nvPr/>
        </p:nvSpPr>
        <p:spPr>
          <a:xfrm>
            <a:off x="242411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2411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5806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5806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9" name="Straight Arrow Connector 8"/>
          <p:cNvCxnSpPr>
            <a:stCxn id="7" idx="2"/>
            <a:endCxn id="6" idx="0"/>
          </p:cNvCxnSpPr>
          <p:nvPr/>
        </p:nvCxnSpPr>
        <p:spPr>
          <a:xfrm>
            <a:off x="872966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79571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14463" y="1857375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Defines an ideal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29663" y="1895772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Defines a desired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4463" y="6081714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Person tests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29663" y="6062663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Person helps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52525" y="5448300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TEST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222706" y="5431483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TRY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8539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Two Approaches…</a:t>
            </a:r>
          </a:p>
        </p:txBody>
      </p:sp>
      <p:sp>
        <p:nvSpPr>
          <p:cNvPr id="4" name="Rectangle 3"/>
          <p:cNvSpPr/>
          <p:nvPr/>
        </p:nvSpPr>
        <p:spPr>
          <a:xfrm>
            <a:off x="242411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2411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5806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5806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9" name="Straight Arrow Connector 8"/>
          <p:cNvCxnSpPr>
            <a:stCxn id="7" idx="2"/>
            <a:endCxn id="6" idx="0"/>
          </p:cNvCxnSpPr>
          <p:nvPr/>
        </p:nvCxnSpPr>
        <p:spPr>
          <a:xfrm>
            <a:off x="872966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79571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14463" y="1857375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Defines an ideal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29663" y="1895772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Defines a desired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4463" y="6081714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Person tests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29663" y="6062663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Person helps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871663" y="2900363"/>
            <a:ext cx="542925" cy="2571750"/>
          </a:xfrm>
          <a:custGeom>
            <a:avLst/>
            <a:gdLst>
              <a:gd name="connsiteX0" fmla="*/ 542925 w 542925"/>
              <a:gd name="connsiteY0" fmla="*/ 2571750 h 2571750"/>
              <a:gd name="connsiteX1" fmla="*/ 0 w 542925"/>
              <a:gd name="connsiteY1" fmla="*/ 1114425 h 2571750"/>
              <a:gd name="connsiteX2" fmla="*/ 542925 w 542925"/>
              <a:gd name="connsiteY2" fmla="*/ 0 h 2571750"/>
              <a:gd name="connsiteX3" fmla="*/ 542925 w 542925"/>
              <a:gd name="connsiteY3" fmla="*/ 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" h="2571750">
                <a:moveTo>
                  <a:pt x="542925" y="2571750"/>
                </a:moveTo>
                <a:cubicBezTo>
                  <a:pt x="271462" y="2057400"/>
                  <a:pt x="0" y="1543050"/>
                  <a:pt x="0" y="1114425"/>
                </a:cubicBezTo>
                <a:cubicBezTo>
                  <a:pt x="0" y="685800"/>
                  <a:pt x="542925" y="0"/>
                  <a:pt x="542925" y="0"/>
                </a:cubicBezTo>
                <a:lnTo>
                  <a:pt x="54292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Freeform 17"/>
          <p:cNvSpPr/>
          <p:nvPr/>
        </p:nvSpPr>
        <p:spPr>
          <a:xfrm flipH="1">
            <a:off x="10101262" y="2824164"/>
            <a:ext cx="500063" cy="2571750"/>
          </a:xfrm>
          <a:custGeom>
            <a:avLst/>
            <a:gdLst>
              <a:gd name="connsiteX0" fmla="*/ 542925 w 542925"/>
              <a:gd name="connsiteY0" fmla="*/ 2571750 h 2571750"/>
              <a:gd name="connsiteX1" fmla="*/ 0 w 542925"/>
              <a:gd name="connsiteY1" fmla="*/ 1114425 h 2571750"/>
              <a:gd name="connsiteX2" fmla="*/ 542925 w 542925"/>
              <a:gd name="connsiteY2" fmla="*/ 0 h 2571750"/>
              <a:gd name="connsiteX3" fmla="*/ 542925 w 542925"/>
              <a:gd name="connsiteY3" fmla="*/ 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" h="2571750">
                <a:moveTo>
                  <a:pt x="542925" y="2571750"/>
                </a:moveTo>
                <a:cubicBezTo>
                  <a:pt x="271462" y="2057400"/>
                  <a:pt x="0" y="1543050"/>
                  <a:pt x="0" y="1114425"/>
                </a:cubicBezTo>
                <a:cubicBezTo>
                  <a:pt x="0" y="685800"/>
                  <a:pt x="542925" y="0"/>
                  <a:pt x="542925" y="0"/>
                </a:cubicBezTo>
                <a:lnTo>
                  <a:pt x="54292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10351293" y="3586162"/>
            <a:ext cx="0" cy="623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143125" y="3586162"/>
            <a:ext cx="0" cy="623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171576" y="4218087"/>
            <a:ext cx="1843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/>
              <a:t>Correction</a:t>
            </a:r>
            <a:endParaRPr lang="en-CA" dirty="0"/>
          </a:p>
        </p:txBody>
      </p:sp>
      <p:sp>
        <p:nvSpPr>
          <p:cNvPr id="25" name="Rectangle 24"/>
          <p:cNvSpPr/>
          <p:nvPr/>
        </p:nvSpPr>
        <p:spPr>
          <a:xfrm>
            <a:off x="9633853" y="4210050"/>
            <a:ext cx="14348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800" dirty="0"/>
              <a:t>Iteration</a:t>
            </a:r>
            <a:endParaRPr lang="en-CA" dirty="0"/>
          </a:p>
        </p:txBody>
      </p:sp>
      <p:sp>
        <p:nvSpPr>
          <p:cNvPr id="26" name="TextBox 25"/>
          <p:cNvSpPr txBox="1"/>
          <p:nvPr/>
        </p:nvSpPr>
        <p:spPr>
          <a:xfrm>
            <a:off x="1152525" y="5448300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TEST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222706" y="5431483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TRY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52525" y="4833938"/>
            <a:ext cx="719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3">
                    <a:lumMod val="75000"/>
                  </a:schemeClr>
                </a:solidFill>
              </a:rPr>
              <a:t>GAP</a:t>
            </a:r>
            <a:endParaRPr lang="en-CA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601325" y="4700216"/>
            <a:ext cx="1273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err="1">
                <a:solidFill>
                  <a:schemeClr val="accent3">
                    <a:lumMod val="75000"/>
                  </a:schemeClr>
                </a:solidFill>
              </a:rPr>
              <a:t>Opport</a:t>
            </a:r>
            <a:r>
              <a:rPr lang="en-CA" sz="2400" dirty="0">
                <a:solidFill>
                  <a:schemeClr val="accent3">
                    <a:lumMod val="75000"/>
                  </a:schemeClr>
                </a:solidFill>
              </a:rPr>
              <a:t>-unity</a:t>
            </a:r>
            <a:endParaRPr lang="en-CA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7355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Library                                              Environment</a:t>
            </a:r>
          </a:p>
        </p:txBody>
      </p:sp>
      <p:sp>
        <p:nvSpPr>
          <p:cNvPr id="4" name="Rectangle 3"/>
          <p:cNvSpPr/>
          <p:nvPr/>
        </p:nvSpPr>
        <p:spPr>
          <a:xfrm>
            <a:off x="242411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2411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5806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5806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9" name="Straight Arrow Connector 8"/>
          <p:cNvCxnSpPr>
            <a:stCxn id="7" idx="2"/>
            <a:endCxn id="6" idx="0"/>
          </p:cNvCxnSpPr>
          <p:nvPr/>
        </p:nvCxnSpPr>
        <p:spPr>
          <a:xfrm>
            <a:off x="872966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79571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14463" y="1857375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Defines an ideal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29663" y="1895772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Defines a desired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4463" y="6081714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Person tests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29663" y="6062663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Person helps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871663" y="2900363"/>
            <a:ext cx="542925" cy="2571750"/>
          </a:xfrm>
          <a:custGeom>
            <a:avLst/>
            <a:gdLst>
              <a:gd name="connsiteX0" fmla="*/ 542925 w 542925"/>
              <a:gd name="connsiteY0" fmla="*/ 2571750 h 2571750"/>
              <a:gd name="connsiteX1" fmla="*/ 0 w 542925"/>
              <a:gd name="connsiteY1" fmla="*/ 1114425 h 2571750"/>
              <a:gd name="connsiteX2" fmla="*/ 542925 w 542925"/>
              <a:gd name="connsiteY2" fmla="*/ 0 h 2571750"/>
              <a:gd name="connsiteX3" fmla="*/ 542925 w 542925"/>
              <a:gd name="connsiteY3" fmla="*/ 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" h="2571750">
                <a:moveTo>
                  <a:pt x="542925" y="2571750"/>
                </a:moveTo>
                <a:cubicBezTo>
                  <a:pt x="271462" y="2057400"/>
                  <a:pt x="0" y="1543050"/>
                  <a:pt x="0" y="1114425"/>
                </a:cubicBezTo>
                <a:cubicBezTo>
                  <a:pt x="0" y="685800"/>
                  <a:pt x="542925" y="0"/>
                  <a:pt x="542925" y="0"/>
                </a:cubicBezTo>
                <a:lnTo>
                  <a:pt x="54292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Freeform 17"/>
          <p:cNvSpPr/>
          <p:nvPr/>
        </p:nvSpPr>
        <p:spPr>
          <a:xfrm flipH="1">
            <a:off x="10101262" y="2824164"/>
            <a:ext cx="500063" cy="2571750"/>
          </a:xfrm>
          <a:custGeom>
            <a:avLst/>
            <a:gdLst>
              <a:gd name="connsiteX0" fmla="*/ 542925 w 542925"/>
              <a:gd name="connsiteY0" fmla="*/ 2571750 h 2571750"/>
              <a:gd name="connsiteX1" fmla="*/ 0 w 542925"/>
              <a:gd name="connsiteY1" fmla="*/ 1114425 h 2571750"/>
              <a:gd name="connsiteX2" fmla="*/ 542925 w 542925"/>
              <a:gd name="connsiteY2" fmla="*/ 0 h 2571750"/>
              <a:gd name="connsiteX3" fmla="*/ 542925 w 542925"/>
              <a:gd name="connsiteY3" fmla="*/ 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" h="2571750">
                <a:moveTo>
                  <a:pt x="542925" y="2571750"/>
                </a:moveTo>
                <a:cubicBezTo>
                  <a:pt x="271462" y="2057400"/>
                  <a:pt x="0" y="1543050"/>
                  <a:pt x="0" y="1114425"/>
                </a:cubicBezTo>
                <a:cubicBezTo>
                  <a:pt x="0" y="685800"/>
                  <a:pt x="542925" y="0"/>
                  <a:pt x="542925" y="0"/>
                </a:cubicBezTo>
                <a:lnTo>
                  <a:pt x="54292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10351293" y="3586162"/>
            <a:ext cx="0" cy="623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143125" y="3586162"/>
            <a:ext cx="0" cy="623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171576" y="4218087"/>
            <a:ext cx="1843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/>
              <a:t>Correction</a:t>
            </a:r>
            <a:endParaRPr lang="en-CA" dirty="0"/>
          </a:p>
        </p:txBody>
      </p:sp>
      <p:sp>
        <p:nvSpPr>
          <p:cNvPr id="25" name="Rectangle 24"/>
          <p:cNvSpPr/>
          <p:nvPr/>
        </p:nvSpPr>
        <p:spPr>
          <a:xfrm>
            <a:off x="9633853" y="4210050"/>
            <a:ext cx="14348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800" dirty="0"/>
              <a:t>Iteration</a:t>
            </a:r>
            <a:endParaRPr lang="en-CA" dirty="0"/>
          </a:p>
        </p:txBody>
      </p:sp>
      <p:sp>
        <p:nvSpPr>
          <p:cNvPr id="26" name="TextBox 25"/>
          <p:cNvSpPr txBox="1"/>
          <p:nvPr/>
        </p:nvSpPr>
        <p:spPr>
          <a:xfrm>
            <a:off x="1152525" y="5448300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TEST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222706" y="5431483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TRY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18852" y="4195763"/>
            <a:ext cx="3005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solidFill>
                  <a:schemeClr val="accent4">
                    <a:lumMod val="75000"/>
                  </a:schemeClr>
                </a:solidFill>
              </a:rPr>
              <a:t>Requirements</a:t>
            </a:r>
            <a:endParaRPr lang="en-CA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760694" y="3581401"/>
            <a:ext cx="2873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solidFill>
                  <a:schemeClr val="accent4">
                    <a:lumMod val="75000"/>
                  </a:schemeClr>
                </a:solidFill>
              </a:rPr>
              <a:t>Affordances</a:t>
            </a:r>
            <a:endParaRPr lang="en-CA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52525" y="4833938"/>
            <a:ext cx="719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3">
                    <a:lumMod val="75000"/>
                  </a:schemeClr>
                </a:solidFill>
              </a:rPr>
              <a:t>GAP</a:t>
            </a:r>
            <a:endParaRPr lang="en-CA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601325" y="4700216"/>
            <a:ext cx="1273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err="1">
                <a:solidFill>
                  <a:schemeClr val="accent3">
                    <a:lumMod val="75000"/>
                  </a:schemeClr>
                </a:solidFill>
              </a:rPr>
              <a:t>Opport</a:t>
            </a:r>
            <a:r>
              <a:rPr lang="en-CA" sz="2400" dirty="0">
                <a:solidFill>
                  <a:schemeClr val="accent3">
                    <a:lumMod val="75000"/>
                  </a:schemeClr>
                </a:solidFill>
              </a:rPr>
              <a:t>-unity</a:t>
            </a:r>
            <a:endParaRPr lang="en-CA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5797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Personalized                                   Personal</a:t>
            </a:r>
            <a:br>
              <a:rPr lang="en-CA" dirty="0"/>
            </a:br>
            <a:r>
              <a:rPr lang="en-CA" sz="2800" dirty="0"/>
              <a:t>           We do for you                                               </a:t>
            </a:r>
            <a:r>
              <a:rPr lang="en-CA" sz="2800" dirty="0" err="1"/>
              <a:t>You</a:t>
            </a:r>
            <a:r>
              <a:rPr lang="en-CA" sz="2800" dirty="0"/>
              <a:t> do for yourself</a:t>
            </a:r>
            <a:endParaRPr lang="en-CA" dirty="0"/>
          </a:p>
        </p:txBody>
      </p:sp>
      <p:sp>
        <p:nvSpPr>
          <p:cNvPr id="4" name="Rectangle 3"/>
          <p:cNvSpPr/>
          <p:nvPr/>
        </p:nvSpPr>
        <p:spPr>
          <a:xfrm>
            <a:off x="242411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2411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5806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5806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9" name="Straight Arrow Connector 8"/>
          <p:cNvCxnSpPr>
            <a:stCxn id="7" idx="2"/>
            <a:endCxn id="6" idx="0"/>
          </p:cNvCxnSpPr>
          <p:nvPr/>
        </p:nvCxnSpPr>
        <p:spPr>
          <a:xfrm>
            <a:off x="872966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79571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14463" y="1857375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Defines an ideal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29663" y="1895772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Defines a desired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4463" y="6081714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Person tests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29663" y="6062663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Person helps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871663" y="2900363"/>
            <a:ext cx="542925" cy="2571750"/>
          </a:xfrm>
          <a:custGeom>
            <a:avLst/>
            <a:gdLst>
              <a:gd name="connsiteX0" fmla="*/ 542925 w 542925"/>
              <a:gd name="connsiteY0" fmla="*/ 2571750 h 2571750"/>
              <a:gd name="connsiteX1" fmla="*/ 0 w 542925"/>
              <a:gd name="connsiteY1" fmla="*/ 1114425 h 2571750"/>
              <a:gd name="connsiteX2" fmla="*/ 542925 w 542925"/>
              <a:gd name="connsiteY2" fmla="*/ 0 h 2571750"/>
              <a:gd name="connsiteX3" fmla="*/ 542925 w 542925"/>
              <a:gd name="connsiteY3" fmla="*/ 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" h="2571750">
                <a:moveTo>
                  <a:pt x="542925" y="2571750"/>
                </a:moveTo>
                <a:cubicBezTo>
                  <a:pt x="271462" y="2057400"/>
                  <a:pt x="0" y="1543050"/>
                  <a:pt x="0" y="1114425"/>
                </a:cubicBezTo>
                <a:cubicBezTo>
                  <a:pt x="0" y="685800"/>
                  <a:pt x="542925" y="0"/>
                  <a:pt x="542925" y="0"/>
                </a:cubicBezTo>
                <a:lnTo>
                  <a:pt x="54292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Freeform 17"/>
          <p:cNvSpPr/>
          <p:nvPr/>
        </p:nvSpPr>
        <p:spPr>
          <a:xfrm flipH="1">
            <a:off x="10101262" y="2824164"/>
            <a:ext cx="500063" cy="2571750"/>
          </a:xfrm>
          <a:custGeom>
            <a:avLst/>
            <a:gdLst>
              <a:gd name="connsiteX0" fmla="*/ 542925 w 542925"/>
              <a:gd name="connsiteY0" fmla="*/ 2571750 h 2571750"/>
              <a:gd name="connsiteX1" fmla="*/ 0 w 542925"/>
              <a:gd name="connsiteY1" fmla="*/ 1114425 h 2571750"/>
              <a:gd name="connsiteX2" fmla="*/ 542925 w 542925"/>
              <a:gd name="connsiteY2" fmla="*/ 0 h 2571750"/>
              <a:gd name="connsiteX3" fmla="*/ 542925 w 542925"/>
              <a:gd name="connsiteY3" fmla="*/ 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" h="2571750">
                <a:moveTo>
                  <a:pt x="542925" y="2571750"/>
                </a:moveTo>
                <a:cubicBezTo>
                  <a:pt x="271462" y="2057400"/>
                  <a:pt x="0" y="1543050"/>
                  <a:pt x="0" y="1114425"/>
                </a:cubicBezTo>
                <a:cubicBezTo>
                  <a:pt x="0" y="685800"/>
                  <a:pt x="542925" y="0"/>
                  <a:pt x="542925" y="0"/>
                </a:cubicBezTo>
                <a:lnTo>
                  <a:pt x="54292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10351293" y="3586162"/>
            <a:ext cx="0" cy="623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143125" y="3586162"/>
            <a:ext cx="0" cy="623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171576" y="4218087"/>
            <a:ext cx="1843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/>
              <a:t>Correction</a:t>
            </a:r>
            <a:endParaRPr lang="en-CA" dirty="0"/>
          </a:p>
        </p:txBody>
      </p:sp>
      <p:sp>
        <p:nvSpPr>
          <p:cNvPr id="25" name="Rectangle 24"/>
          <p:cNvSpPr/>
          <p:nvPr/>
        </p:nvSpPr>
        <p:spPr>
          <a:xfrm>
            <a:off x="9633853" y="4210050"/>
            <a:ext cx="14348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800" dirty="0"/>
              <a:t>Iteration</a:t>
            </a:r>
            <a:endParaRPr lang="en-CA" dirty="0"/>
          </a:p>
        </p:txBody>
      </p:sp>
      <p:sp>
        <p:nvSpPr>
          <p:cNvPr id="26" name="TextBox 25"/>
          <p:cNvSpPr txBox="1"/>
          <p:nvPr/>
        </p:nvSpPr>
        <p:spPr>
          <a:xfrm>
            <a:off x="1152525" y="5448300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TEST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222706" y="5431483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TRY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18852" y="4195763"/>
            <a:ext cx="3005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solidFill>
                  <a:schemeClr val="accent4">
                    <a:lumMod val="75000"/>
                  </a:schemeClr>
                </a:solidFill>
              </a:rPr>
              <a:t>Requirements</a:t>
            </a:r>
            <a:endParaRPr lang="en-CA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760694" y="3581401"/>
            <a:ext cx="2873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solidFill>
                  <a:schemeClr val="accent4">
                    <a:lumMod val="75000"/>
                  </a:schemeClr>
                </a:solidFill>
              </a:rPr>
              <a:t>Affordances</a:t>
            </a:r>
            <a:endParaRPr lang="en-CA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52525" y="4833938"/>
            <a:ext cx="719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3">
                    <a:lumMod val="75000"/>
                  </a:schemeClr>
                </a:solidFill>
              </a:rPr>
              <a:t>GAP</a:t>
            </a:r>
            <a:endParaRPr lang="en-CA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601325" y="4700216"/>
            <a:ext cx="1273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err="1">
                <a:solidFill>
                  <a:schemeClr val="accent3">
                    <a:lumMod val="75000"/>
                  </a:schemeClr>
                </a:solidFill>
              </a:rPr>
              <a:t>Opport</a:t>
            </a:r>
            <a:r>
              <a:rPr lang="en-CA" sz="2400" dirty="0">
                <a:solidFill>
                  <a:schemeClr val="accent3">
                    <a:lumMod val="75000"/>
                  </a:schemeClr>
                </a:solidFill>
              </a:rPr>
              <a:t>-unity</a:t>
            </a:r>
            <a:endParaRPr lang="en-CA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3420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9091" r="10708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Rectangle 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805" y="640263"/>
            <a:ext cx="3759240" cy="2394339"/>
          </a:xfrm>
        </p:spPr>
        <p:txBody>
          <a:bodyPr>
            <a:noAutofit/>
          </a:bodyPr>
          <a:lstStyle/>
          <a:p>
            <a:r>
              <a:rPr lang="en-CA" sz="4800" dirty="0"/>
              <a:t>Innovation and Skills 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110" y="2964263"/>
            <a:ext cx="3764826" cy="2930509"/>
          </a:xfrm>
        </p:spPr>
        <p:txBody>
          <a:bodyPr>
            <a:normAutofit/>
          </a:bodyPr>
          <a:lstStyle/>
          <a:p>
            <a:endParaRPr lang="en-CA" sz="1800" dirty="0"/>
          </a:p>
        </p:txBody>
      </p:sp>
    </p:spTree>
    <p:extLst>
      <p:ext uri="{BB962C8B-B14F-4D97-AF65-F5344CB8AC3E}">
        <p14:creationId xmlns:p14="http://schemas.microsoft.com/office/powerpoint/2010/main" val="6307172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352" y="5039077"/>
            <a:ext cx="1007858" cy="894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Causes of Change</a:t>
            </a:r>
          </a:p>
        </p:txBody>
      </p:sp>
      <p:pic>
        <p:nvPicPr>
          <p:cNvPr id="4" name="Picture 2" descr="http://vignette2.wikia.nocookie.net/fanon/images/4/4c/Stick_Man.jpg/revision/latest?cb=2010022800435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31904" y="2780928"/>
            <a:ext cx="1368152" cy="164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2207568" y="1556792"/>
            <a:ext cx="2664296" cy="14401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2207568" y="4221088"/>
            <a:ext cx="2736304" cy="15121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600056" y="1700808"/>
            <a:ext cx="2808312" cy="12961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6600056" y="4149080"/>
            <a:ext cx="2808312" cy="15841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063552" y="2276873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>
                <a:solidFill>
                  <a:srgbClr val="00B050"/>
                </a:solidFill>
              </a:rPr>
              <a:t>Drivers</a:t>
            </a:r>
            <a:endParaRPr lang="en-CA" sz="2000" dirty="0">
              <a:solidFill>
                <a:srgbClr val="00B05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184232" y="4420344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>
                <a:solidFill>
                  <a:srgbClr val="00B050"/>
                </a:solidFill>
              </a:rPr>
              <a:t>Attractors</a:t>
            </a:r>
            <a:endParaRPr lang="en-CA" sz="2000" dirty="0">
              <a:solidFill>
                <a:srgbClr val="00B050"/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4223792" y="1988840"/>
            <a:ext cx="3780420" cy="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4115780" y="5500439"/>
            <a:ext cx="3708412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4079776" y="2600037"/>
            <a:ext cx="4608512" cy="0"/>
          </a:xfrm>
          <a:prstGeom prst="straightConnector1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3395700" y="4743508"/>
            <a:ext cx="4608512" cy="0"/>
          </a:xfrm>
          <a:prstGeom prst="straightConnector1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5627948" y="1556792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>
                <a:solidFill>
                  <a:schemeClr val="tx2"/>
                </a:solidFill>
              </a:rPr>
              <a:t>Resistance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627948" y="5486281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>
                <a:solidFill>
                  <a:schemeClr val="tx2"/>
                </a:solidFill>
              </a:rPr>
              <a:t>Inertia</a:t>
            </a: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3395700" y="2923204"/>
            <a:ext cx="828092" cy="57780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3287688" y="2996952"/>
            <a:ext cx="522058" cy="936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3575720" y="2780929"/>
            <a:ext cx="792088" cy="1422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8184232" y="3465004"/>
            <a:ext cx="648072" cy="9001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7752184" y="3717033"/>
            <a:ext cx="864096" cy="7033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7392144" y="4221088"/>
            <a:ext cx="864096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1919536" y="2996952"/>
            <a:ext cx="12961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Costs</a:t>
            </a:r>
          </a:p>
          <a:p>
            <a:r>
              <a:rPr lang="en-CA" dirty="0"/>
              <a:t>Events</a:t>
            </a:r>
          </a:p>
          <a:p>
            <a:r>
              <a:rPr lang="en-CA" dirty="0"/>
              <a:t>Crises</a:t>
            </a:r>
          </a:p>
          <a:p>
            <a:r>
              <a:rPr lang="en-CA" dirty="0"/>
              <a:t>Inventions</a:t>
            </a:r>
          </a:p>
          <a:p>
            <a:r>
              <a:rPr lang="en-CA" dirty="0"/>
              <a:t>Growth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9285634" y="3028285"/>
            <a:ext cx="11521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Values</a:t>
            </a:r>
          </a:p>
          <a:p>
            <a:r>
              <a:rPr lang="en-CA" dirty="0"/>
              <a:t>Goals</a:t>
            </a:r>
          </a:p>
          <a:p>
            <a:r>
              <a:rPr lang="en-CA" dirty="0"/>
              <a:t>Desires</a:t>
            </a:r>
          </a:p>
          <a:p>
            <a:r>
              <a:rPr lang="en-CA" dirty="0"/>
              <a:t>Needs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843" y="1700809"/>
            <a:ext cx="723419" cy="707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88883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Beyond Innovation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4461247" y="1804154"/>
            <a:ext cx="2519124" cy="156966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CA" sz="3200" dirty="0">
                <a:solidFill>
                  <a:schemeClr val="accent3">
                    <a:lumMod val="50000"/>
                  </a:schemeClr>
                </a:solidFill>
              </a:rPr>
              <a:t>Idea</a:t>
            </a:r>
            <a:r>
              <a:rPr lang="en-CA" sz="3200" dirty="0"/>
              <a:t> + </a:t>
            </a:r>
            <a:r>
              <a:rPr lang="en-CA" sz="3200" dirty="0">
                <a:solidFill>
                  <a:schemeClr val="accent5">
                    <a:lumMod val="50000"/>
                  </a:schemeClr>
                </a:solidFill>
              </a:rPr>
              <a:t>Execution</a:t>
            </a:r>
            <a:r>
              <a:rPr lang="en-CA" sz="3200" dirty="0"/>
              <a:t> + </a:t>
            </a:r>
            <a:r>
              <a:rPr lang="en-CA" sz="3200" dirty="0">
                <a:solidFill>
                  <a:schemeClr val="accent6">
                    <a:lumMod val="50000"/>
                  </a:schemeClr>
                </a:solidFill>
              </a:rPr>
              <a:t>Benefit</a:t>
            </a:r>
          </a:p>
        </p:txBody>
      </p:sp>
      <p:sp>
        <p:nvSpPr>
          <p:cNvPr id="6" name="Rectangle 5"/>
          <p:cNvSpPr/>
          <p:nvPr/>
        </p:nvSpPr>
        <p:spPr>
          <a:xfrm>
            <a:off x="8152949" y="2235041"/>
            <a:ext cx="24159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4000" dirty="0">
                <a:solidFill>
                  <a:schemeClr val="accent3">
                    <a:lumMod val="50000"/>
                  </a:schemeClr>
                </a:solidFill>
              </a:rPr>
              <a:t>Innovation</a:t>
            </a:r>
            <a:endParaRPr lang="en-CA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60782" y="2050375"/>
            <a:ext cx="183210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3200" dirty="0">
                <a:solidFill>
                  <a:srgbClr val="00B050"/>
                </a:solidFill>
              </a:rPr>
              <a:t>Drivers</a:t>
            </a:r>
          </a:p>
          <a:p>
            <a:r>
              <a:rPr lang="en-CA" sz="3200" dirty="0">
                <a:solidFill>
                  <a:srgbClr val="00B050"/>
                </a:solidFill>
              </a:rPr>
              <a:t>Attractors</a:t>
            </a:r>
            <a:endParaRPr lang="en-CA" dirty="0">
              <a:solidFill>
                <a:srgbClr val="00B050"/>
              </a:solidFill>
            </a:endParaRPr>
          </a:p>
        </p:txBody>
      </p:sp>
      <p:sp>
        <p:nvSpPr>
          <p:cNvPr id="9" name="Explosion 1 8"/>
          <p:cNvSpPr/>
          <p:nvPr/>
        </p:nvSpPr>
        <p:spPr>
          <a:xfrm>
            <a:off x="609600" y="1140064"/>
            <a:ext cx="1462484" cy="941665"/>
          </a:xfrm>
          <a:prstGeom prst="irregularSeal1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dirty="0">
                <a:solidFill>
                  <a:schemeClr val="accent3">
                    <a:lumMod val="50000"/>
                  </a:schemeClr>
                </a:solidFill>
              </a:rPr>
              <a:t>New</a:t>
            </a:r>
            <a:endParaRPr lang="en-CA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80910" y="2235041"/>
            <a:ext cx="75438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CA" sz="4400" b="1" dirty="0">
                <a:solidFill>
                  <a:srgbClr val="FFC000"/>
                </a:solidFill>
              </a:rPr>
              <a:t>=</a:t>
            </a:r>
            <a:endParaRPr lang="en-CA" sz="2000" b="1" dirty="0">
              <a:solidFill>
                <a:srgbClr val="FFC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306227" y="2588984"/>
            <a:ext cx="715863" cy="1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xplosion 1 13"/>
          <p:cNvSpPr/>
          <p:nvPr/>
        </p:nvSpPr>
        <p:spPr>
          <a:xfrm>
            <a:off x="609600" y="3967084"/>
            <a:ext cx="1462484" cy="1050686"/>
          </a:xfrm>
          <a:prstGeom prst="irregularSeal1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dirty="0">
                <a:solidFill>
                  <a:schemeClr val="accent3">
                    <a:lumMod val="50000"/>
                  </a:schemeClr>
                </a:solidFill>
              </a:rPr>
              <a:t>New</a:t>
            </a:r>
            <a:endParaRPr lang="en-CA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196187" y="4431694"/>
            <a:ext cx="15335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3600" dirty="0">
                <a:solidFill>
                  <a:srgbClr val="FF0000"/>
                </a:solidFill>
              </a:rPr>
              <a:t>Benefit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072084" y="3377802"/>
            <a:ext cx="248206" cy="725568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280910" y="4492427"/>
            <a:ext cx="75438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CA" sz="4400" b="1" dirty="0">
                <a:solidFill>
                  <a:srgbClr val="FFC000"/>
                </a:solidFill>
              </a:rPr>
              <a:t>=</a:t>
            </a:r>
            <a:endParaRPr lang="en-CA" sz="2000" b="1" dirty="0">
              <a:solidFill>
                <a:srgbClr val="FFC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461247" y="4339362"/>
            <a:ext cx="21630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3600" dirty="0">
                <a:solidFill>
                  <a:schemeClr val="accent3">
                    <a:lumMod val="50000"/>
                  </a:schemeClr>
                </a:solidFill>
              </a:rPr>
              <a:t>Idea</a:t>
            </a:r>
            <a:r>
              <a:rPr lang="en-CA" sz="3600" dirty="0"/>
              <a:t> + </a:t>
            </a:r>
            <a:r>
              <a:rPr lang="en-CA" sz="3600" dirty="0">
                <a:solidFill>
                  <a:schemeClr val="accent5">
                    <a:lumMod val="50000"/>
                  </a:schemeClr>
                </a:solidFill>
              </a:rPr>
              <a:t>Execution</a:t>
            </a:r>
            <a:endParaRPr lang="en-CA" sz="3600" dirty="0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3620690" y="5016469"/>
            <a:ext cx="715863" cy="1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8152949" y="4523204"/>
            <a:ext cx="33585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4000" dirty="0">
                <a:solidFill>
                  <a:schemeClr val="accent3">
                    <a:lumMod val="50000"/>
                  </a:schemeClr>
                </a:solidFill>
              </a:rPr>
              <a:t>Transformation</a:t>
            </a:r>
            <a:endParaRPr lang="en-CA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3731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What is the new Benefit? An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1617" y="1644754"/>
            <a:ext cx="4812323" cy="1922463"/>
          </a:xfrm>
        </p:spPr>
        <p:txBody>
          <a:bodyPr/>
          <a:lstStyle/>
          <a:p>
            <a:pPr marL="0" indent="0">
              <a:buNone/>
            </a:pPr>
            <a:r>
              <a:rPr lang="en-CA" dirty="0"/>
              <a:t>Employees are expecting new results from workplace learning</a:t>
            </a:r>
          </a:p>
        </p:txBody>
      </p:sp>
      <p:pic>
        <p:nvPicPr>
          <p:cNvPr id="3074" name="Picture 2" descr="Career Disruption S-curve ser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90688"/>
            <a:ext cx="4048125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mployer-Employee Social Contract Jesse Ston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68" y="3955561"/>
            <a:ext cx="7346004" cy="251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73068" y="6474191"/>
            <a:ext cx="41783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400" dirty="0">
                <a:hlinkClick r:id="rId4"/>
              </a:rPr>
              <a:t>http://seapointcenter.com/support-career-disruption/</a:t>
            </a:r>
            <a:r>
              <a:rPr lang="en-CA" sz="1400" dirty="0"/>
              <a:t> </a:t>
            </a:r>
            <a:endParaRPr lang="en-CA" sz="1400" dirty="0"/>
          </a:p>
        </p:txBody>
      </p:sp>
      <p:pic>
        <p:nvPicPr>
          <p:cNvPr id="3078" name="Picture 6" descr="http://seapointcenter.com/wp-content/uploads/2016/03/Whitney-Johnso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4477" y="4846846"/>
            <a:ext cx="2538106" cy="155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60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 New Model of Work and Learning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838200" y="1499948"/>
            <a:ext cx="9558403" cy="4351338"/>
          </a:xfrm>
        </p:spPr>
        <p:txBody>
          <a:bodyPr/>
          <a:lstStyle/>
          <a:p>
            <a:pPr>
              <a:defRPr/>
            </a:pPr>
            <a:r>
              <a:rPr lang="en-CA" sz="3200" dirty="0">
                <a:latin typeface="+mj-lt"/>
              </a:rPr>
              <a:t>Sharing - create linked documents, data, and objects within a distributed network</a:t>
            </a:r>
            <a:endParaRPr lang="en-CA" dirty="0">
              <a:latin typeface="+mj-lt"/>
            </a:endParaRPr>
          </a:p>
          <a:p>
            <a:pPr>
              <a:defRPr/>
            </a:pPr>
            <a:r>
              <a:rPr lang="en-CA" sz="3200" dirty="0">
                <a:latin typeface="+mj-lt"/>
              </a:rPr>
              <a:t>Contributing - employ social networking applications of the Web to facilitate group communication</a:t>
            </a:r>
            <a:endParaRPr lang="en-CA" dirty="0">
              <a:latin typeface="+mj-lt"/>
            </a:endParaRPr>
          </a:p>
          <a:p>
            <a:pPr>
              <a:defRPr/>
            </a:pPr>
            <a:r>
              <a:rPr lang="en-CA" sz="3200" dirty="0">
                <a:latin typeface="+mj-lt"/>
              </a:rPr>
              <a:t>Co-creating - work</a:t>
            </a:r>
            <a:r>
              <a:rPr lang="en-CA" dirty="0">
                <a:latin typeface="+mj-lt"/>
              </a:rPr>
              <a:t> </a:t>
            </a:r>
            <a:r>
              <a:rPr lang="en-CA" sz="3200" dirty="0">
                <a:latin typeface="+mj-lt"/>
              </a:rPr>
              <a:t>through networks that facilitate cooperative group work toward common goals</a:t>
            </a:r>
            <a:endParaRPr lang="en-CA" sz="6600" dirty="0">
              <a:latin typeface="+mj-lt"/>
            </a:endParaRPr>
          </a:p>
          <a:p>
            <a:pPr lvl="1"/>
            <a:endParaRPr lang="en-CA" dirty="0"/>
          </a:p>
        </p:txBody>
      </p:sp>
      <p:sp>
        <p:nvSpPr>
          <p:cNvPr id="3" name="Rectangle 2"/>
          <p:cNvSpPr/>
          <p:nvPr/>
        </p:nvSpPr>
        <p:spPr>
          <a:xfrm>
            <a:off x="983063" y="5994068"/>
            <a:ext cx="104318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200" dirty="0"/>
              <a:t>William  H. Dutton, </a:t>
            </a:r>
            <a:r>
              <a:rPr lang="en-CA" sz="1200" dirty="0">
                <a:hlinkClick r:id="rId2"/>
              </a:rPr>
              <a:t>https://www.researchgate.net/publication/24086062_The_Wisdom_of_Collaborative_Network_Organizations_Capturing_the_Value_of_Networked_Individuals</a:t>
            </a:r>
            <a:r>
              <a:rPr lang="en-CA" sz="1200" dirty="0"/>
              <a:t> </a:t>
            </a:r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33483427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Current Focus in Learning Technology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322651" cy="4351338"/>
          </a:xfrm>
        </p:spPr>
        <p:txBody>
          <a:bodyPr/>
          <a:lstStyle/>
          <a:p>
            <a:r>
              <a:rPr lang="en-CA" dirty="0"/>
              <a:t>Competency Frameworks</a:t>
            </a:r>
          </a:p>
          <a:p>
            <a:r>
              <a:rPr lang="en-CA" dirty="0"/>
              <a:t>Personalized Learning</a:t>
            </a:r>
          </a:p>
          <a:p>
            <a:r>
              <a:rPr lang="en-CA" dirty="0"/>
              <a:t>Innovation &amp; Skills Development</a:t>
            </a:r>
          </a:p>
          <a:p>
            <a:endParaRPr lang="en-CA" dirty="0"/>
          </a:p>
          <a:p>
            <a:pPr marL="0" indent="0">
              <a:buNone/>
            </a:pPr>
            <a:r>
              <a:rPr lang="en-CA" dirty="0"/>
              <a:t>This demand-driven and outcomes-driven approach may not best serve student needs</a:t>
            </a:r>
            <a:endParaRPr lang="en-CA" dirty="0"/>
          </a:p>
        </p:txBody>
      </p:sp>
      <p:sp>
        <p:nvSpPr>
          <p:cNvPr id="4" name="Rectangle 3"/>
          <p:cNvSpPr/>
          <p:nvPr/>
        </p:nvSpPr>
        <p:spPr>
          <a:xfrm>
            <a:off x="6710624" y="5954542"/>
            <a:ext cx="395067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100" dirty="0">
                <a:hlinkClick r:id="rId2"/>
              </a:rPr>
              <a:t>http://www.personalizelearning.com/2015_02_01_archive.html</a:t>
            </a:r>
            <a:r>
              <a:rPr lang="en-CA" sz="1100" dirty="0"/>
              <a:t> </a:t>
            </a:r>
            <a:endParaRPr lang="en-CA" sz="11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5642" y="1805602"/>
            <a:ext cx="4658158" cy="403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6309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CA" dirty="0"/>
              <a:t>Some of the more promising trends…</a:t>
            </a:r>
            <a:endParaRPr lang="en-CA" dirty="0"/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838200" y="1499947"/>
            <a:ext cx="9558403" cy="5051577"/>
          </a:xfrm>
        </p:spPr>
        <p:txBody>
          <a:bodyPr>
            <a:normAutofit lnSpcReduction="10000"/>
          </a:bodyPr>
          <a:lstStyle/>
          <a:p>
            <a:pPr lvl="0">
              <a:buFontTx/>
              <a:buChar char="-"/>
            </a:pPr>
            <a:r>
              <a:rPr lang="en-CA" dirty="0">
                <a:solidFill>
                  <a:prstClr val="black"/>
                </a:solidFill>
              </a:rPr>
              <a:t>Open online learning</a:t>
            </a:r>
          </a:p>
          <a:p>
            <a:pPr lvl="0">
              <a:buFontTx/>
              <a:buChar char="-"/>
            </a:pPr>
            <a:r>
              <a:rPr lang="en-CA" dirty="0">
                <a:solidFill>
                  <a:prstClr val="black"/>
                </a:solidFill>
              </a:rPr>
              <a:t>Learning analytics</a:t>
            </a:r>
          </a:p>
          <a:p>
            <a:pPr lvl="0">
              <a:buFontTx/>
              <a:buChar char="-"/>
            </a:pPr>
            <a:r>
              <a:rPr lang="en-CA" dirty="0">
                <a:solidFill>
                  <a:prstClr val="black"/>
                </a:solidFill>
              </a:rPr>
              <a:t>Personalized learning</a:t>
            </a:r>
          </a:p>
          <a:p>
            <a:pPr lvl="0">
              <a:buFontTx/>
              <a:buChar char="-"/>
            </a:pPr>
            <a:r>
              <a:rPr lang="en-CA" dirty="0">
                <a:solidFill>
                  <a:prstClr val="black"/>
                </a:solidFill>
              </a:rPr>
              <a:t>Competencies</a:t>
            </a:r>
          </a:p>
          <a:p>
            <a:pPr lvl="0">
              <a:buFontTx/>
              <a:buChar char="-"/>
            </a:pPr>
            <a:r>
              <a:rPr lang="en-CA" dirty="0">
                <a:solidFill>
                  <a:prstClr val="black"/>
                </a:solidFill>
              </a:rPr>
              <a:t>Digital badges</a:t>
            </a:r>
          </a:p>
          <a:p>
            <a:pPr lvl="0">
              <a:buFontTx/>
              <a:buChar char="-"/>
            </a:pPr>
            <a:r>
              <a:rPr lang="en-CA" dirty="0">
                <a:solidFill>
                  <a:prstClr val="black"/>
                </a:solidFill>
              </a:rPr>
              <a:t>Blockchain security</a:t>
            </a:r>
          </a:p>
          <a:p>
            <a:pPr lvl="0">
              <a:buFontTx/>
              <a:buChar char="-"/>
            </a:pPr>
            <a:r>
              <a:rPr lang="en-CA" dirty="0">
                <a:solidFill>
                  <a:prstClr val="black"/>
                </a:solidFill>
              </a:rPr>
              <a:t>Virtual personal assistants</a:t>
            </a:r>
          </a:p>
          <a:p>
            <a:pPr lvl="0">
              <a:buFontTx/>
              <a:buChar char="-"/>
            </a:pPr>
            <a:r>
              <a:rPr lang="en-CA" dirty="0">
                <a:solidFill>
                  <a:prstClr val="black"/>
                </a:solidFill>
              </a:rPr>
              <a:t>Internet of things</a:t>
            </a:r>
          </a:p>
          <a:p>
            <a:pPr lvl="0">
              <a:buFontTx/>
              <a:buChar char="-"/>
            </a:pPr>
            <a:r>
              <a:rPr lang="en-CA" dirty="0">
                <a:solidFill>
                  <a:prstClr val="black"/>
                </a:solidFill>
              </a:rPr>
              <a:t>Virtual Reality</a:t>
            </a:r>
          </a:p>
          <a:p>
            <a:pPr lvl="0">
              <a:buFontTx/>
              <a:buChar char="-"/>
            </a:pPr>
            <a:r>
              <a:rPr lang="en-CA" dirty="0">
                <a:solidFill>
                  <a:prstClr val="black"/>
                </a:solidFill>
              </a:rPr>
              <a:t>Games and Gamification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0967" y="1699549"/>
            <a:ext cx="1304088" cy="16143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2952" y="2062974"/>
            <a:ext cx="1932478" cy="23922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3809" y="3867079"/>
            <a:ext cx="950244" cy="11763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0980" y="4654791"/>
            <a:ext cx="1200879" cy="14866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0967" y="4994395"/>
            <a:ext cx="652214" cy="8073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1509" y="1435054"/>
            <a:ext cx="1027245" cy="12716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2300" y="5327112"/>
            <a:ext cx="766891" cy="94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4086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 Personal Learning Architecture</a:t>
            </a:r>
            <a:endParaRPr lang="en-CA" dirty="0"/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737716" y="1989573"/>
            <a:ext cx="4597959" cy="4285623"/>
          </a:xfrm>
        </p:spPr>
        <p:txBody>
          <a:bodyPr>
            <a:normAutofit/>
          </a:bodyPr>
          <a:lstStyle/>
          <a:p>
            <a:pPr marL="342900" lvl="0" indent="-342900"/>
            <a:r>
              <a:rPr lang="en-CA" dirty="0">
                <a:ea typeface="Times New Roman" panose="02020603050405020304" pitchFamily="18" charset="0"/>
              </a:rPr>
              <a:t>Don’t do things to people,                                                           help people do things</a:t>
            </a:r>
          </a:p>
          <a:p>
            <a:pPr marL="342900" lvl="0" indent="-342900"/>
            <a:r>
              <a:rPr lang="en-CA" dirty="0">
                <a:ea typeface="Times New Roman" panose="02020603050405020304" pitchFamily="18" charset="0"/>
              </a:rPr>
              <a:t>If we have to ask “how do                                                              we motivate people” then we’re taking the wrong approach</a:t>
            </a:r>
          </a:p>
          <a:p>
            <a:pPr marL="342900" lvl="0" indent="-342900"/>
            <a:r>
              <a:rPr lang="en-CA" dirty="0">
                <a:ea typeface="Times New Roman" panose="02020603050405020304" pitchFamily="18" charset="0"/>
              </a:rPr>
              <a:t>Provide opportunities for </a:t>
            </a:r>
            <a:r>
              <a:rPr lang="en-CA" dirty="0">
                <a:solidFill>
                  <a:srgbClr val="FF0000"/>
                </a:solidFill>
                <a:ea typeface="Times New Roman" panose="02020603050405020304" pitchFamily="18" charset="0"/>
              </a:rPr>
              <a:t>autonomy, mastery, purpose </a:t>
            </a:r>
            <a:r>
              <a:rPr lang="en-CA" dirty="0">
                <a:ea typeface="Times New Roman" panose="02020603050405020304" pitchFamily="18" charset="0"/>
              </a:rPr>
              <a:t>– Pink</a:t>
            </a:r>
          </a:p>
          <a:p>
            <a:pPr marL="0" lvl="0" indent="0">
              <a:buNone/>
            </a:pPr>
            <a:endParaRPr lang="en-CA" dirty="0">
              <a:solidFill>
                <a:prstClr val="black"/>
              </a:solidFill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675" y="2039814"/>
            <a:ext cx="6297952" cy="3682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36075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944859" y="388192"/>
            <a:ext cx="7555230" cy="28045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44859" y="3489160"/>
            <a:ext cx="9974151" cy="2617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CA" sz="4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Method as Discovery: </a:t>
            </a:r>
          </a:p>
          <a:p>
            <a:pPr marL="257175" indent="-257175">
              <a:buFont typeface="Symbol" panose="05050102010706020507" pitchFamily="18" charset="2"/>
              <a:buChar char=""/>
            </a:pPr>
            <a:r>
              <a:rPr lang="en-CA" sz="2800" dirty="0">
                <a:ea typeface="Times New Roman" panose="02020603050405020304" pitchFamily="18" charset="0"/>
              </a:rPr>
              <a:t>To discover something is to be immersed in it, to speak it and listen to people speaking in it</a:t>
            </a:r>
          </a:p>
          <a:p>
            <a:pPr marL="257175" indent="-257175">
              <a:buFont typeface="Symbol" panose="05050102010706020507" pitchFamily="18" charset="2"/>
              <a:buChar char=""/>
            </a:pPr>
            <a:r>
              <a:rPr lang="en-CA" sz="2800" dirty="0">
                <a:ea typeface="Times New Roman" panose="02020603050405020304" pitchFamily="18" charset="0"/>
              </a:rPr>
              <a:t>To immerse oneself in the world is to try listening and to try speaking</a:t>
            </a:r>
          </a:p>
        </p:txBody>
      </p:sp>
    </p:spTree>
    <p:extLst>
      <p:ext uri="{BB962C8B-B14F-4D97-AF65-F5344CB8AC3E}">
        <p14:creationId xmlns:p14="http://schemas.microsoft.com/office/powerpoint/2010/main" val="34892269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163" r="26288"/>
          <a:stretch/>
        </p:blipFill>
        <p:spPr>
          <a:xfrm>
            <a:off x="4636008" y="640082"/>
            <a:ext cx="6916329" cy="5577837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29" y="629266"/>
            <a:ext cx="3667039" cy="5138488"/>
          </a:xfrm>
        </p:spPr>
        <p:txBody>
          <a:bodyPr>
            <a:normAutofit/>
          </a:bodyPr>
          <a:lstStyle/>
          <a:p>
            <a:r>
              <a:rPr lang="en-CA" sz="6000" dirty="0"/>
              <a:t>Stephen Downes</a:t>
            </a:r>
            <a:br>
              <a:rPr lang="en-CA" dirty="0"/>
            </a:br>
            <a:br>
              <a:rPr lang="en-CA" dirty="0"/>
            </a:br>
            <a:r>
              <a:rPr lang="en-CA" sz="2800" dirty="0"/>
              <a:t>http://www.downes.ca </a:t>
            </a:r>
            <a:br>
              <a:rPr lang="en-CA" dirty="0"/>
            </a:b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161511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0679" r="90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Rectangle 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805" y="640263"/>
            <a:ext cx="3759240" cy="2112985"/>
          </a:xfrm>
        </p:spPr>
        <p:txBody>
          <a:bodyPr>
            <a:noAutofit/>
          </a:bodyPr>
          <a:lstStyle/>
          <a:p>
            <a:r>
              <a:rPr lang="en-CA" sz="4800" dirty="0"/>
              <a:t>Competency Frameworks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110" y="2703007"/>
            <a:ext cx="3764826" cy="3191766"/>
          </a:xfrm>
        </p:spPr>
        <p:txBody>
          <a:bodyPr>
            <a:normAutofit/>
          </a:bodyPr>
          <a:lstStyle/>
          <a:p>
            <a:endParaRPr lang="en-CA" sz="1800" dirty="0"/>
          </a:p>
        </p:txBody>
      </p:sp>
    </p:spTree>
    <p:extLst>
      <p:ext uri="{BB962C8B-B14F-4D97-AF65-F5344CB8AC3E}">
        <p14:creationId xmlns:p14="http://schemas.microsoft.com/office/powerpoint/2010/main" val="4713677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707" y="1842815"/>
            <a:ext cx="5997893" cy="33610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3780" y="3125947"/>
            <a:ext cx="5366070" cy="3331827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CA" dirty="0"/>
              <a:t>Competency and Skills System (CASS)</a:t>
            </a:r>
          </a:p>
        </p:txBody>
      </p:sp>
    </p:spTree>
    <p:extLst>
      <p:ext uri="{BB962C8B-B14F-4D97-AF65-F5344CB8AC3E}">
        <p14:creationId xmlns:p14="http://schemas.microsoft.com/office/powerpoint/2010/main" val="29240013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Competency Framework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CA" dirty="0"/>
              <a:t>Learning outcomes, </a:t>
            </a:r>
          </a:p>
          <a:p>
            <a:pPr lvl="2"/>
            <a:r>
              <a:rPr lang="en-CA" dirty="0"/>
              <a:t>learning objectives but also traits, etc., can be represented</a:t>
            </a:r>
          </a:p>
          <a:p>
            <a:pPr lvl="2"/>
            <a:r>
              <a:rPr lang="en-CA" dirty="0"/>
              <a:t>Asserts – include roll-up rules</a:t>
            </a:r>
          </a:p>
          <a:p>
            <a:pPr lvl="1"/>
            <a:r>
              <a:rPr lang="en-CA" dirty="0"/>
              <a:t>Assertions – assertions of individual competency</a:t>
            </a:r>
          </a:p>
          <a:p>
            <a:pPr lvl="2"/>
            <a:r>
              <a:rPr lang="en-CA" dirty="0"/>
              <a:t>Includes ‘who said so’ – source</a:t>
            </a:r>
          </a:p>
          <a:p>
            <a:pPr lvl="2"/>
            <a:r>
              <a:rPr lang="en-CA" dirty="0"/>
              <a:t>Degree of confidence</a:t>
            </a:r>
          </a:p>
          <a:p>
            <a:pPr lvl="2"/>
            <a:r>
              <a:rPr lang="en-CA" dirty="0"/>
              <a:t>Permissions, privacy and security model</a:t>
            </a:r>
          </a:p>
          <a:p>
            <a:endParaRPr lang="en-CA" dirty="0"/>
          </a:p>
        </p:txBody>
      </p:sp>
      <p:pic>
        <p:nvPicPr>
          <p:cNvPr id="2050" name="Picture 2" descr="https://participatoryartslearning.files.wordpress.com/2011/09/cropped-wordle-ccf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591" y="4510768"/>
            <a:ext cx="895350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66591" y="6512274"/>
            <a:ext cx="98138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400" dirty="0">
                <a:hlinkClick r:id="rId3"/>
              </a:rPr>
              <a:t>https://participatoryartslearning.wordpress.com/the-framework/what-is-a-competency-framework/</a:t>
            </a:r>
            <a:r>
              <a:rPr lang="en-CA" sz="1400" dirty="0"/>
              <a:t> </a:t>
            </a:r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2855572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ADL and CASS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Primary use of CASS is through REST APIs</a:t>
            </a:r>
          </a:p>
          <a:p>
            <a:pPr lvl="1"/>
            <a:r>
              <a:rPr lang="en-CA" dirty="0"/>
              <a:t>Refer to competencies through globally unique GUIDs</a:t>
            </a:r>
          </a:p>
          <a:p>
            <a:pPr lvl="1"/>
            <a:r>
              <a:rPr lang="en-CA" dirty="0"/>
              <a:t>Import / Export in standard formats</a:t>
            </a:r>
          </a:p>
          <a:p>
            <a:endParaRPr lang="en-CA" dirty="0"/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1078380" y="3314383"/>
            <a:ext cx="4578985" cy="286258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6054865" y="3327400"/>
            <a:ext cx="4171950" cy="2984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78380" y="6422432"/>
            <a:ext cx="7132337" cy="29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CA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Robby Robson / </a:t>
            </a:r>
            <a:r>
              <a:rPr lang="en-CA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Eduworks</a:t>
            </a:r>
            <a:r>
              <a:rPr lang="en-CA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/ FGDLA - Federal Government Distance Learning Association / </a:t>
            </a:r>
            <a:r>
              <a:rPr lang="en-CA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http://www.fgdla.us/</a:t>
            </a:r>
            <a:r>
              <a:rPr lang="en-CA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822001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Whither the Semantic Web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904244" cy="4351338"/>
          </a:xfrm>
        </p:spPr>
        <p:txBody>
          <a:bodyPr/>
          <a:lstStyle/>
          <a:p>
            <a:r>
              <a:rPr lang="en-CA" dirty="0"/>
              <a:t>The web of </a:t>
            </a:r>
            <a:r>
              <a:rPr lang="en-CA" dirty="0" err="1"/>
              <a:t>obsoledge</a:t>
            </a:r>
            <a:endParaRPr lang="en-CA" dirty="0"/>
          </a:p>
          <a:p>
            <a:r>
              <a:rPr lang="en-CA" dirty="0"/>
              <a:t>Old paradigms of documents, knowledge and keyword search. </a:t>
            </a:r>
          </a:p>
          <a:p>
            <a:r>
              <a:rPr lang="en-CA" dirty="0"/>
              <a:t>Documents - only a small sliver of the stuff that matters</a:t>
            </a:r>
          </a:p>
          <a:p>
            <a:r>
              <a:rPr lang="en-CA" dirty="0"/>
              <a:t>Information needs to find us, when we need it</a:t>
            </a:r>
            <a:endParaRPr lang="en-CA" dirty="0"/>
          </a:p>
        </p:txBody>
      </p:sp>
      <p:sp>
        <p:nvSpPr>
          <p:cNvPr id="4" name="Rectangle 3"/>
          <p:cNvSpPr/>
          <p:nvPr/>
        </p:nvSpPr>
        <p:spPr>
          <a:xfrm>
            <a:off x="838200" y="6158011"/>
            <a:ext cx="102049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400" dirty="0">
                <a:hlinkClick r:id="rId2"/>
              </a:rPr>
              <a:t>https://gigaom.com/2013/11/03/three-reasons-why-the-semantic-web-has-failed/</a:t>
            </a:r>
            <a:r>
              <a:rPr lang="en-CA" sz="1400" dirty="0"/>
              <a:t> </a:t>
            </a:r>
          </a:p>
          <a:p>
            <a:r>
              <a:rPr lang="en-CA" sz="1400" dirty="0">
                <a:hlinkClick r:id="rId3"/>
              </a:rPr>
              <a:t>http://www.informationweek.com/software/information-management/semantic-web-business-going-nowhere-slowly/d/d-id/1113323</a:t>
            </a:r>
            <a:r>
              <a:rPr lang="en-CA" sz="1400" dirty="0"/>
              <a:t> </a:t>
            </a:r>
            <a:endParaRPr lang="en-CA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3363" y="1690688"/>
            <a:ext cx="4802627" cy="3680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6057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7064" r="9900" b="202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Rectangle 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805" y="640263"/>
            <a:ext cx="3759240" cy="1977333"/>
          </a:xfrm>
        </p:spPr>
        <p:txBody>
          <a:bodyPr>
            <a:noAutofit/>
          </a:bodyPr>
          <a:lstStyle/>
          <a:p>
            <a:r>
              <a:rPr lang="en-CA" sz="4800" dirty="0"/>
              <a:t>Personalized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110" y="2873829"/>
            <a:ext cx="3764826" cy="3020944"/>
          </a:xfrm>
        </p:spPr>
        <p:txBody>
          <a:bodyPr>
            <a:normAutofit/>
          </a:bodyPr>
          <a:lstStyle/>
          <a:p>
            <a:endParaRPr lang="en-CA" sz="1800" dirty="0"/>
          </a:p>
        </p:txBody>
      </p:sp>
    </p:spTree>
    <p:extLst>
      <p:ext uri="{BB962C8B-B14F-4D97-AF65-F5344CB8AC3E}">
        <p14:creationId xmlns:p14="http://schemas.microsoft.com/office/powerpoint/2010/main" val="3954491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Personalization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803111"/>
            <a:ext cx="10515600" cy="1891341"/>
          </a:xfrm>
        </p:spPr>
        <p:txBody>
          <a:bodyPr/>
          <a:lstStyle/>
          <a:p>
            <a:pPr marL="342900" lvl="0" indent="-342900"/>
            <a:r>
              <a:rPr lang="en-CA" dirty="0">
                <a:solidFill>
                  <a:srgbClr val="FF0000"/>
                </a:solidFill>
                <a:ea typeface="Times New Roman" panose="02020603050405020304" pitchFamily="18" charset="0"/>
              </a:rPr>
              <a:t>Rules-Based Events</a:t>
            </a:r>
            <a:r>
              <a:rPr lang="en-CA" dirty="0">
                <a:ea typeface="Times New Roman" panose="02020603050405020304" pitchFamily="18" charset="0"/>
              </a:rPr>
              <a:t> (like notifications)</a:t>
            </a:r>
          </a:p>
          <a:p>
            <a:pPr marL="342900" lvl="0" indent="-342900"/>
            <a:r>
              <a:rPr lang="en-CA" dirty="0">
                <a:solidFill>
                  <a:srgbClr val="FF0000"/>
                </a:solidFill>
                <a:ea typeface="Times New Roman" panose="02020603050405020304" pitchFamily="18" charset="0"/>
              </a:rPr>
              <a:t>User Models</a:t>
            </a:r>
          </a:p>
          <a:p>
            <a:pPr marL="342900" lvl="0" indent="-342900"/>
            <a:r>
              <a:rPr lang="en-CA" dirty="0">
                <a:solidFill>
                  <a:srgbClr val="FF0000"/>
                </a:solidFill>
                <a:ea typeface="Times New Roman" panose="02020603050405020304" pitchFamily="18" charset="0"/>
              </a:rPr>
              <a:t>Adaptive</a:t>
            </a:r>
            <a:r>
              <a:rPr lang="en-CA" dirty="0">
                <a:ea typeface="Times New Roman" panose="02020603050405020304" pitchFamily="18" charset="0"/>
              </a:rPr>
              <a:t> Learning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124" y="1629591"/>
            <a:ext cx="5548354" cy="27428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6699" y="2554402"/>
            <a:ext cx="36023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/>
              <a:t>What we learn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/>
              <a:t>How we Learn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/>
              <a:t>Why we learn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048978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996</TotalTime>
  <Words>758</Words>
  <Application>Microsoft Office PowerPoint</Application>
  <PresentationFormat>Widescreen</PresentationFormat>
  <Paragraphs>167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Symbol</vt:lpstr>
      <vt:lpstr>Times New Roman</vt:lpstr>
      <vt:lpstr>Office Theme</vt:lpstr>
      <vt:lpstr>Personal learning environments and technologies</vt:lpstr>
      <vt:lpstr>Current Focus in Learning Technology</vt:lpstr>
      <vt:lpstr>Competency Frameworks</vt:lpstr>
      <vt:lpstr>Competency and Skills System (CASS)</vt:lpstr>
      <vt:lpstr>Competency Framework</vt:lpstr>
      <vt:lpstr>ADL and CASS</vt:lpstr>
      <vt:lpstr>Whither the Semantic Web</vt:lpstr>
      <vt:lpstr>Personalized Learning</vt:lpstr>
      <vt:lpstr>Personalization</vt:lpstr>
      <vt:lpstr>Two Approaches…</vt:lpstr>
      <vt:lpstr>Two Approaches…</vt:lpstr>
      <vt:lpstr>Two Approaches…</vt:lpstr>
      <vt:lpstr>Library                                              Environment</vt:lpstr>
      <vt:lpstr>Personalized                                   Personal            We do for you                                               You do for yourself</vt:lpstr>
      <vt:lpstr>Innovation and Skills Development</vt:lpstr>
      <vt:lpstr>Causes of Change</vt:lpstr>
      <vt:lpstr>Beyond Innovation</vt:lpstr>
      <vt:lpstr>What is the new Benefit? An Example</vt:lpstr>
      <vt:lpstr>The New Model of Work and Learning</vt:lpstr>
      <vt:lpstr>Some of the more promising trends…</vt:lpstr>
      <vt:lpstr>The Personal Learning Architecture</vt:lpstr>
      <vt:lpstr>PowerPoint Presentation</vt:lpstr>
      <vt:lpstr>Stephen Downes  http://www.downes.ca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Stephen Downes</dc:creator>
  <cp:lastModifiedBy>Stephen Downes</cp:lastModifiedBy>
  <cp:revision>12</cp:revision>
  <dcterms:created xsi:type="dcterms:W3CDTF">2016-11-29T19:55:40Z</dcterms:created>
  <dcterms:modified xsi:type="dcterms:W3CDTF">2016-11-30T12:31:48Z</dcterms:modified>
</cp:coreProperties>
</file>