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omments/comment4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77"/>
  </p:notesMasterIdLst>
  <p:sldIdLst>
    <p:sldId id="256" r:id="rId2"/>
    <p:sldId id="257" r:id="rId3"/>
    <p:sldId id="329" r:id="rId4"/>
    <p:sldId id="330" r:id="rId5"/>
    <p:sldId id="328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98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1" r:id="rId59"/>
    <p:sldId id="312" r:id="rId60"/>
    <p:sldId id="310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Bruno Emond" initials="" lastIdx="1" clrIdx="0"/>
  <p:cmAuthor id="1" name="Irina Kondratova" initials="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5" d="100"/>
          <a:sy n="95" d="100"/>
        </p:scale>
        <p:origin x="-674" y="-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1-24T20:06:45.648" idx="1">
    <p:pos x="6000" y="0"/>
    <p:text>nice visuals and clean slides, kudos to you, Stephen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1-24T20:06:45.648" idx="4">
    <p:pos x="6000" y="0"/>
    <p:text>nice visuals and clean slides, kudos to you, Stephen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1-24T20:05:31.025" idx="2">
    <p:pos x="6000" y="0"/>
    <p:text>Will need some comments, not intuitive for sure :) most of things look like significant</p:tex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1-24T20:04:01.320" idx="3">
    <p:pos x="6000" y="0"/>
    <p:text>Interesting statement - I bet all people believe they have the skills since they use their mobile device all the time to do many things. Do you mean mobile learning design &amp; delivery shall be structured differently than desktop?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1111942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Shape 1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Shape 13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Shape 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-GB" sz="1000">
                <a:solidFill>
                  <a:schemeClr val="dk2"/>
                </a:solidFill>
              </a:rPr>
              <a:t>‹#›</a:t>
            </a:fld>
            <a:endParaRPr lang="en-GB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indowsitpro.com/byod/bring-your-own-acrony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globalknowledge.net/Certifications/Cisco-Certifications/Bring-Your-Own-Device-BYOD-Cisco-Trainin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iserbia.nb.rs/img/doi/0579-6431/2013/0579-64311302404C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springsolutions.com/ispring-suite" TargetMode="External"/><Relationship Id="rId13" Type="http://schemas.openxmlformats.org/officeDocument/2006/relationships/hyperlink" Target="https://www.apereo.org/" TargetMode="External"/><Relationship Id="rId3" Type="http://schemas.openxmlformats.org/officeDocument/2006/relationships/hyperlink" Target="https://adlnet.gov/adl-assets/uploads/2015/12/A_Reference_Model_for_Designing_Mobile_Learning_and_Performance_Support_Haag_Berking.pdf" TargetMode="External"/><Relationship Id="rId7" Type="http://schemas.openxmlformats.org/officeDocument/2006/relationships/hyperlink" Target="https://www.elucidat.com/" TargetMode="External"/><Relationship Id="rId12" Type="http://schemas.openxmlformats.org/officeDocument/2006/relationships/hyperlink" Target="http://www.xerte.org.uk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posica.com/" TargetMode="External"/><Relationship Id="rId11" Type="http://schemas.openxmlformats.org/officeDocument/2006/relationships/hyperlink" Target="http://www.raptivity.com/" TargetMode="External"/><Relationship Id="rId5" Type="http://schemas.openxmlformats.org/officeDocument/2006/relationships/hyperlink" Target="https://articulate.com/award-winning-storyline-360" TargetMode="External"/><Relationship Id="rId10" Type="http://schemas.openxmlformats.org/officeDocument/2006/relationships/hyperlink" Target="https://www.microsoft.com/en-ca/learning/lcds-tool.aspx" TargetMode="External"/><Relationship Id="rId4" Type="http://schemas.openxmlformats.org/officeDocument/2006/relationships/hyperlink" Target="http://www.adobe.com/ca/products/captivate.html" TargetMode="External"/><Relationship Id="rId9" Type="http://schemas.openxmlformats.org/officeDocument/2006/relationships/hyperlink" Target="http://trivantis.com/adwords/lectora-online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news.softpedia.com/news/Free-Lumosity-Brain-Training-App-Released-for-iPhone-iPod-touch-132748.shtml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ise.vub.ac.be/content/context-aware-mobile-application-development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k12education.gatesfoundation.org/student-success/personalized-learning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er.educause.edu/articles/2016/3/personalized-learning-what-it-really-is-and-why-it-really-matters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assproject.org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hyperlink" Target="http://ec.europa.eu/social/main.jsp?catId=1042&amp;langId=en" TargetMode="External"/><Relationship Id="rId13" Type="http://schemas.openxmlformats.org/officeDocument/2006/relationships/hyperlink" Target="http://www.careeronestop.org/" TargetMode="External"/><Relationship Id="rId18" Type="http://schemas.openxmlformats.org/officeDocument/2006/relationships/hyperlink" Target="https://www.regonline.com/custImages/270000/272784/FPReadAhead_19Oct09.pdf" TargetMode="External"/><Relationship Id="rId3" Type="http://schemas.openxmlformats.org/officeDocument/2006/relationships/hyperlink" Target="http://www.australiancurriculum.edu.au/generalcapabilities/general%20capabilities.pdf" TargetMode="External"/><Relationship Id="rId21" Type="http://schemas.openxmlformats.org/officeDocument/2006/relationships/image" Target="../media/image27.png"/><Relationship Id="rId7" Type="http://schemas.openxmlformats.org/officeDocument/2006/relationships/hyperlink" Target="http://www.oecd.org/careers/competency_framework_en.pdf" TargetMode="External"/><Relationship Id="rId12" Type="http://schemas.openxmlformats.org/officeDocument/2006/relationships/hyperlink" Target="http://www.onetonline.org/" TargetMode="External"/><Relationship Id="rId17" Type="http://schemas.openxmlformats.org/officeDocument/2006/relationships/hyperlink" Target="http://www.dtic.mil/dtic/tr/fulltext/u2/a474546.pdf" TargetMode="External"/><Relationship Id="rId2" Type="http://schemas.openxmlformats.org/officeDocument/2006/relationships/hyperlink" Target="http://www.aqf.edu.au/" TargetMode="External"/><Relationship Id="rId16" Type="http://schemas.openxmlformats.org/officeDocument/2006/relationships/hyperlink" Target="http://www5.hrsdc.gc.ca/NOC/English/NOC/2011/Welcome.aspx" TargetMode="External"/><Relationship Id="rId20" Type="http://schemas.openxmlformats.org/officeDocument/2006/relationships/hyperlink" Target="https://www.aacu.org/value-rubric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oecd.org/careers/oecdcorecompetencies.htm" TargetMode="External"/><Relationship Id="rId11" Type="http://schemas.openxmlformats.org/officeDocument/2006/relationships/hyperlink" Target="http://www-03.ibm.com/software/products/en/ibm-kenexa-talent-frameworks" TargetMode="External"/><Relationship Id="rId5" Type="http://schemas.openxmlformats.org/officeDocument/2006/relationships/hyperlink" Target="http://www.nrc-cnrc.gc.ca/eng/careers/behavioural_competencies/index.html" TargetMode="External"/><Relationship Id="rId15" Type="http://schemas.openxmlformats.org/officeDocument/2006/relationships/hyperlink" Target="http://www.careeronestop.org/CompetencyModel/competency-models/building-blocks-model.aspx" TargetMode="External"/><Relationship Id="rId10" Type="http://schemas.openxmlformats.org/officeDocument/2006/relationships/hyperlink" Target="http://conference.usu.edu/SYSTEM/Uploads/pdfs/14612_1926DickFairley.pdf" TargetMode="External"/><Relationship Id="rId19" Type="http://schemas.openxmlformats.org/officeDocument/2006/relationships/hyperlink" Target="http://eduworks.com/current-projects.html#educationProjects" TargetMode="External"/><Relationship Id="rId4" Type="http://schemas.openxmlformats.org/officeDocument/2006/relationships/hyperlink" Target="https://atomqld.files.wordpress.com/2011/07/australiancurriculum.pdf" TargetMode="External"/><Relationship Id="rId9" Type="http://schemas.openxmlformats.org/officeDocument/2006/relationships/hyperlink" Target="https://www.computer.org/web/peb/swecom" TargetMode="External"/><Relationship Id="rId14" Type="http://schemas.openxmlformats.org/officeDocument/2006/relationships/hyperlink" Target="http://www.careeronestop.org/CompetencyModel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filtered.com/" TargetMode="External"/><Relationship Id="rId7" Type="http://schemas.openxmlformats.org/officeDocument/2006/relationships/hyperlink" Target="https://www.unicon.net/sites/default/files/pdf_files/ssp_2_0_brochure_Final.pdf" TargetMode="External"/><Relationship Id="rId2" Type="http://schemas.openxmlformats.org/officeDocument/2006/relationships/hyperlink" Target="https://www.illuminateed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pereo.org/projects/student-success-plan/student-success-plan-ssp-included-apereo-project" TargetMode="External"/><Relationship Id="rId5" Type="http://schemas.openxmlformats.org/officeDocument/2006/relationships/hyperlink" Target="http://www.itslearning.eu/" TargetMode="External"/><Relationship Id="rId4" Type="http://schemas.openxmlformats.org/officeDocument/2006/relationships/hyperlink" Target="https://www.ucl.ac.uk/museums/research/share-academy/miclues" TargetMode="External"/><Relationship Id="rId9" Type="http://schemas.openxmlformats.org/officeDocument/2006/relationships/hyperlink" Target="https://prezi.com/9i69gkg75eqc/copy-of-chloe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ciencedirect.com/science/article/pii/S0169023X13000736?np=y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newton.com/" TargetMode="External"/><Relationship Id="rId13" Type="http://schemas.openxmlformats.org/officeDocument/2006/relationships/hyperlink" Target="http://www.the-fulcrum.com/" TargetMode="External"/><Relationship Id="rId3" Type="http://schemas.openxmlformats.org/officeDocument/2006/relationships/hyperlink" Target="https://www.prodigygame.com/blog/adaptive-learning-technology-guide/" TargetMode="External"/><Relationship Id="rId7" Type="http://schemas.openxmlformats.org/officeDocument/2006/relationships/hyperlink" Target="http://www.mheducation.ca/connect/" TargetMode="External"/><Relationship Id="rId12" Type="http://schemas.openxmlformats.org/officeDocument/2006/relationships/hyperlink" Target="http://realizeitlearning.com/" TargetMode="External"/><Relationship Id="rId2" Type="http://schemas.openxmlformats.org/officeDocument/2006/relationships/hyperlink" Target="https://www.prodigygam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aleks.com/" TargetMode="External"/><Relationship Id="rId11" Type="http://schemas.openxmlformats.org/officeDocument/2006/relationships/hyperlink" Target="http://www.bnedloudcloud.com/" TargetMode="External"/><Relationship Id="rId5" Type="http://schemas.openxmlformats.org/officeDocument/2006/relationships/hyperlink" Target="http://www.mheducation.com/blog/thought-leadership/adaptive-learning-technology-insights.html" TargetMode="External"/><Relationship Id="rId10" Type="http://schemas.openxmlformats.org/officeDocument/2006/relationships/hyperlink" Target="http://www.dreambox.com/adaptive-learning" TargetMode="External"/><Relationship Id="rId4" Type="http://schemas.openxmlformats.org/officeDocument/2006/relationships/hyperlink" Target="https://www.classk12.com/" TargetMode="External"/><Relationship Id="rId9" Type="http://schemas.openxmlformats.org/officeDocument/2006/relationships/hyperlink" Target="https://www.d2l.com/products/leap/" TargetMode="External"/><Relationship Id="rId1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jarche.com/2012/01/informal-learning-the-95-solution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bryanmmathers.com/the-badge-and-the-blockchain/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learningfutures.eu/2016/06/from-blockchain-to-badgechain-2-the-chained-badge/" TargetMode="Externa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con.net/about/articles/getting-started-open-learning-analytics-storage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lib.org/dlib/march08/marshall/03marshall-pt1.html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money.cnn.com/2015/07/28/technology/digital-assistant-interview/" TargetMode="Externa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blogs.ft.com/photo-diary/tag/murmuration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redarchive.nmc.org/news/why-youll-never-hear-me-call-wikipedia-crowdsourcing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hyperlink" Target="https://www.adlnet.gov/oslm/" TargetMode="External"/><Relationship Id="rId7" Type="http://schemas.openxmlformats.org/officeDocument/2006/relationships/hyperlink" Target="http://adapt2.sis.pitt.edu/wiki/Image:Mg_1.png" TargetMode="External"/><Relationship Id="rId2" Type="http://schemas.openxmlformats.org/officeDocument/2006/relationships/hyperlink" Target="http://jarche.com/2014/02/the-seek-sense-share-framework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hyperlink" Target="http://www.downes.ca/post/65705" TargetMode="External"/><Relationship Id="rId4" Type="http://schemas.openxmlformats.org/officeDocument/2006/relationships/hyperlink" Target="http://www.dlib.org/dlib/march16/verbert/03verbert.html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udemy.com/courses/" TargetMode="External"/><Relationship Id="rId3" Type="http://schemas.openxmlformats.org/officeDocument/2006/relationships/hyperlink" Target="https://coursmos.com/" TargetMode="External"/><Relationship Id="rId7" Type="http://schemas.openxmlformats.org/officeDocument/2006/relationships/hyperlink" Target="https://www.openlearning.com/" TargetMode="External"/><Relationship Id="rId2" Type="http://schemas.openxmlformats.org/officeDocument/2006/relationships/hyperlink" Target="http://www.mooclab.club/showcase/category/crowdsourced-education-platforms.9/?prefix_id=15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peneducation.blackboard.com/" TargetMode="External"/><Relationship Id="rId5" Type="http://schemas.openxmlformats.org/officeDocument/2006/relationships/hyperlink" Target="http://www.apple.com/education/itunes-u/" TargetMode="External"/><Relationship Id="rId4" Type="http://schemas.openxmlformats.org/officeDocument/2006/relationships/hyperlink" Target="https://eliademy.com/" TargetMode="External"/><Relationship Id="rId9" Type="http://schemas.openxmlformats.org/officeDocument/2006/relationships/hyperlink" Target="https://www.youtube.com/channel/UCSSlekSYRoyQo8uQGHvq4qQ" TargetMode="Externa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formationr.net/ir/17-3/paper523.html#.WIj-Slw6aUk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ebrtc.org/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econdlifeupdate.com/virtual-world-experiences/virtual-libraries-month-in-second-life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ublichealthontario.ca/en/ServicesAndTools/Pages/Critical-Appraisal-Tool.aspx" TargetMode="External"/><Relationship Id="rId3" Type="http://schemas.openxmlformats.org/officeDocument/2006/relationships/hyperlink" Target="http://www.lop.parl.gc.ca/Content/LOP/ResearchPublications/PublicationsWS.asp?Language=E" TargetMode="External"/><Relationship Id="rId7" Type="http://schemas.openxmlformats.org/officeDocument/2006/relationships/hyperlink" Target="http://www.loc.gov/rr/askalib/ask-contactus.html" TargetMode="External"/><Relationship Id="rId2" Type="http://schemas.openxmlformats.org/officeDocument/2006/relationships/hyperlink" Target="http://www.publications.gc.ca/site/eng/programs/aboutDsp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vlib.org/" TargetMode="External"/><Relationship Id="rId5" Type="http://schemas.openxmlformats.org/officeDocument/2006/relationships/hyperlink" Target="http://library.athabascau.ca/" TargetMode="External"/><Relationship Id="rId10" Type="http://schemas.openxmlformats.org/officeDocument/2006/relationships/image" Target="../media/image50.jpeg"/><Relationship Id="rId4" Type="http://schemas.openxmlformats.org/officeDocument/2006/relationships/hyperlink" Target="http://eap.mcgill.ca/General/browse.htm" TargetMode="External"/><Relationship Id="rId9" Type="http://schemas.openxmlformats.org/officeDocument/2006/relationships/hyperlink" Target="http://www.bl.uk/onlinegallery/virtualbooks/viewall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nparc.cisti-icist.nrc-cnrc.gc.ca/eng/home/" TargetMode="External"/><Relationship Id="rId13" Type="http://schemas.openxmlformats.org/officeDocument/2006/relationships/hyperlink" Target="http://www.bac-lac.gc.ca/eng/discover/films-videos-sound-recordings/virtual-gramophone/Pages/virtual-gramophone.aspx" TargetMode="External"/><Relationship Id="rId18" Type="http://schemas.openxmlformats.org/officeDocument/2006/relationships/hyperlink" Target="http://fsl-bsf.scitech.gc.ca/eng/intranet/about/#nrc_header" TargetMode="External"/><Relationship Id="rId3" Type="http://schemas.openxmlformats.org/officeDocument/2006/relationships/hyperlink" Target="http://www.opengovpartnership.org/country/commitment/virtual-library" TargetMode="External"/><Relationship Id="rId7" Type="http://schemas.openxmlformats.org/officeDocument/2006/relationships/hyperlink" Target="http://www.fja-cmf.gc.ca/home-accueil/index-eng.html" TargetMode="External"/><Relationship Id="rId12" Type="http://schemas.openxmlformats.org/officeDocument/2006/relationships/hyperlink" Target="http://open.canada.ca/en/content/canadas-action-plan-open-government-2014-16" TargetMode="External"/><Relationship Id="rId17" Type="http://schemas.openxmlformats.org/officeDocument/2006/relationships/hyperlink" Target="http://fsl-bsf.scitech.gc.ca/eng/intranet/about/#hc_header" TargetMode="External"/><Relationship Id="rId2" Type="http://schemas.openxmlformats.org/officeDocument/2006/relationships/hyperlink" Target="http://www.cra-arc.gc.ca/gncy/tp/vrr/menu-eng.html" TargetMode="External"/><Relationship Id="rId16" Type="http://schemas.openxmlformats.org/officeDocument/2006/relationships/hyperlink" Target="http://fsl-bsf.scitech.gc.ca/eng/intranet/about/#dfo_header" TargetMode="External"/><Relationship Id="rId20" Type="http://schemas.openxmlformats.org/officeDocument/2006/relationships/hyperlink" Target="https://www.bac-lac.gc.ca/eng/discover/vital-statistics-births-marriages-deaths/Pages/births-marriages-deaths.aspx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aves-vagues.dfo-mpo.gc.ca/waves-vagues/" TargetMode="External"/><Relationship Id="rId11" Type="http://schemas.openxmlformats.org/officeDocument/2006/relationships/hyperlink" Target="https://www.canada.ca/en/library-archives.html" TargetMode="External"/><Relationship Id="rId5" Type="http://schemas.openxmlformats.org/officeDocument/2006/relationships/hyperlink" Target="http://www.dfo-mpo.gc.ca/libraries-bibliotheques/index-eng.htm" TargetMode="External"/><Relationship Id="rId15" Type="http://schemas.openxmlformats.org/officeDocument/2006/relationships/hyperlink" Target="http://fsl-bsf.scitech.gc.ca/eng/intranet/about/#ec_header" TargetMode="External"/><Relationship Id="rId10" Type="http://schemas.openxmlformats.org/officeDocument/2006/relationships/hyperlink" Target="http://www.nrc-cnrc.gc.ca/eng/virtual_store/index.html" TargetMode="External"/><Relationship Id="rId19" Type="http://schemas.openxmlformats.org/officeDocument/2006/relationships/hyperlink" Target="http://fsl-bsf.scitech.gc.ca/eng/intranet/about/#nrcan_header" TargetMode="External"/><Relationship Id="rId4" Type="http://schemas.openxmlformats.org/officeDocument/2006/relationships/hyperlink" Target="http://www.cfc.forces.gc.ca/188/223-eng.html" TargetMode="External"/><Relationship Id="rId9" Type="http://schemas.openxmlformats.org/officeDocument/2006/relationships/hyperlink" Target="http://www.nrc-cnrc.gc.ca/eng/solutions/advisory/codes_centre/online_codes_library.html" TargetMode="External"/><Relationship Id="rId14" Type="http://schemas.openxmlformats.org/officeDocument/2006/relationships/hyperlink" Target="http://fsl-bsf.scitech.gc.ca/eng/intranet/about/#aafc_header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bs-sct.gc.ca/pol/doc-eng.aspx?id=28108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ac-lac.gc.ca/eng/services/issn-canada/Pages/issn-canada.aspx" TargetMode="External"/><Relationship Id="rId3" Type="http://schemas.openxmlformats.org/officeDocument/2006/relationships/hyperlink" Target="http://www.thesaurus.gc.ca/recherche-search/thes-eng.html" TargetMode="External"/><Relationship Id="rId7" Type="http://schemas.openxmlformats.org/officeDocument/2006/relationships/hyperlink" Target="http://www.publications.gc.ca/site/eng/isbn/aboutCatalogueNumbers.htm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ublications.gc.ca/site/eng/isbn/aboutIsbn.html" TargetMode="External"/><Relationship Id="rId5" Type="http://schemas.openxmlformats.org/officeDocument/2006/relationships/hyperlink" Target="http://www.publications.gc.ca/site/eng/programs/aboutDsp.html" TargetMode="External"/><Relationship Id="rId4" Type="http://schemas.openxmlformats.org/officeDocument/2006/relationships/hyperlink" Target="http://www.bac-lac.gc.ca/eng/services/government-information-resources/controlled-vocabularies/pages/controlled-vocabularies.aspx" TargetMode="External"/><Relationship Id="rId9" Type="http://schemas.openxmlformats.org/officeDocument/2006/relationships/hyperlink" Target="http://www.collectionscanada.gc.ca/cip/index-e.html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lideshare.net/Downes/cooperation-and-competition-national-learning-object-repositories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son.org/" TargetMode="External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lod-cloud.net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ifttt.com/create/if?sid=0" TargetMode="Externa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rainsins.com/en/blog/ecommerce-cms-what-is-a-cms/2421" TargetMode="External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hyperlink" Target="https://pkp.sfu.ca/ojs/" TargetMode="External"/><Relationship Id="rId3" Type="http://schemas.openxmlformats.org/officeDocument/2006/relationships/hyperlink" Target="http://files.eprints.org/" TargetMode="External"/><Relationship Id="rId7" Type="http://schemas.openxmlformats.org/officeDocument/2006/relationships/hyperlink" Target="http://mycore.org/" TargetMode="External"/><Relationship Id="rId2" Type="http://schemas.openxmlformats.org/officeDocument/2006/relationships/hyperlink" Target="http://librarians.acm.org/platform-and-feature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reenstone.org/" TargetMode="External"/><Relationship Id="rId5" Type="http://schemas.openxmlformats.org/officeDocument/2006/relationships/hyperlink" Target="http://www.libraryforall.org/" TargetMode="External"/><Relationship Id="rId4" Type="http://schemas.openxmlformats.org/officeDocument/2006/relationships/hyperlink" Target="http://www.fedora-commons.org/" TargetMode="External"/><Relationship Id="rId9" Type="http://schemas.openxmlformats.org/officeDocument/2006/relationships/hyperlink" Target="http://omeka.org/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lib.org/dlib/november08/gazan/11gazan.html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developer.salesforce.com/page/Integration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enteractive.com/content/enterprise-service-bus" TargetMode="External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-apprendre.csps-efpc.gc.ca/" TargetMode="External"/><Relationship Id="rId2" Type="http://schemas.openxmlformats.org/officeDocument/2006/relationships/hyperlink" Target="https://buyandsell.gc.ca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cconnex.gc.ca/splash/" TargetMode="External"/><Relationship Id="rId4" Type="http://schemas.openxmlformats.org/officeDocument/2006/relationships/hyperlink" Target="http://www.gcpedia.gc.ca/" TargetMode="Externa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hyperlink" Target="http://fsl-bsf.scitech.gc.ca/eng/intranet/home/" TargetMode="External"/><Relationship Id="rId2" Type="http://schemas.openxmlformats.org/officeDocument/2006/relationships/hyperlink" Target="https://gccollab.ca/newsfeed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jobbank.gc.ca/" TargetMode="External"/><Relationship Id="rId5" Type="http://schemas.openxmlformats.org/officeDocument/2006/relationships/hyperlink" Target="http://open.canada.ca/en" TargetMode="External"/><Relationship Id="rId4" Type="http://schemas.openxmlformats.org/officeDocument/2006/relationships/hyperlink" Target="https://pwgsc-nh.webex.com/" TargetMode="Externa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open.canada.ca/en/consultations/canadas-new-plan-open-government-2016-2018" TargetMode="External"/><Relationship Id="rId2" Type="http://schemas.openxmlformats.org/officeDocument/2006/relationships/hyperlink" Target="http://www.clerk.gc.ca/eng/feature.asp?pageId=40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bs-sct.gc.ca/psm-fpfm/learning-apprentissage/ptm-grt/pmc-dgr/index-eng.asp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rulioo.com/" TargetMode="External"/><Relationship Id="rId3" Type="http://schemas.openxmlformats.org/officeDocument/2006/relationships/hyperlink" Target="https://itconnect.uw.edu/wares/msinf/ous/gmsa/" TargetMode="External"/><Relationship Id="rId7" Type="http://schemas.openxmlformats.org/officeDocument/2006/relationships/hyperlink" Target="https://shibboleth.net/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orcid.org/" TargetMode="External"/><Relationship Id="rId5" Type="http://schemas.openxmlformats.org/officeDocument/2006/relationships/hyperlink" Target="http://www.geant.org/Networks/Pan-European_network/Pages/Home.aspx" TargetMode="External"/><Relationship Id="rId10" Type="http://schemas.openxmlformats.org/officeDocument/2006/relationships/hyperlink" Target="http://saml.xml.org/" TargetMode="External"/><Relationship Id="rId4" Type="http://schemas.openxmlformats.org/officeDocument/2006/relationships/hyperlink" Target="https://www.eduroam.org/" TargetMode="External"/><Relationship Id="rId9" Type="http://schemas.openxmlformats.org/officeDocument/2006/relationships/hyperlink" Target="http://openid.ne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slideshare.net/larux/affordances-short-introductionlarulet2011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www.iso.org/iso/home/store/catalogue_tc/catalogue_tc_browse.htm?commid=601355&amp;published=on&amp;development=on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lframalpha.com/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crosoft.com/cognitive-services/en-us/" TargetMode="External"/><Relationship Id="rId3" Type="http://schemas.openxmlformats.org/officeDocument/2006/relationships/hyperlink" Target="https://www.virtualbox.org/" TargetMode="External"/><Relationship Id="rId7" Type="http://schemas.openxmlformats.org/officeDocument/2006/relationships/hyperlink" Target="https://www.microsoft.com/en-ca/cloud-platform/windows-server" TargetMode="External"/><Relationship Id="rId2" Type="http://schemas.openxmlformats.org/officeDocument/2006/relationships/hyperlink" Target="http://www.vmware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ws.amazon.com/" TargetMode="External"/><Relationship Id="rId11" Type="http://schemas.openxmlformats.org/officeDocument/2006/relationships/image" Target="../media/image70.png"/><Relationship Id="rId5" Type="http://schemas.openxmlformats.org/officeDocument/2006/relationships/hyperlink" Target="https://www.vagrantup.com/" TargetMode="External"/><Relationship Id="rId10" Type="http://schemas.openxmlformats.org/officeDocument/2006/relationships/hyperlink" Target="https://segment.com/" TargetMode="External"/><Relationship Id="rId4" Type="http://schemas.openxmlformats.org/officeDocument/2006/relationships/hyperlink" Target="https://www.docker.com/" TargetMode="External"/><Relationship Id="rId9" Type="http://schemas.openxmlformats.org/officeDocument/2006/relationships/hyperlink" Target="https://www.wolframalpha.com/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http://corona.aero/" TargetMode="External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3.xml"/><Relationship Id="rId4" Type="http://schemas.openxmlformats.org/officeDocument/2006/relationships/hyperlink" Target="https://www.researchgate.net/publication/230551056_University_students'_behavioral_intention_to_use_mobile_learning_Evaluating_the_technology_acceptance_mode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0688" y="-398995"/>
            <a:ext cx="12363450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0" y="428500"/>
            <a:ext cx="8520600" cy="7197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3600"/>
              <a:t>Current State of Learning Technologies</a:t>
            </a:r>
          </a:p>
        </p:txBody>
      </p:sp>
      <p:pic>
        <p:nvPicPr>
          <p:cNvPr id="5" name="Picture 3" descr="Drapeau_rouge_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951" y="4546262"/>
            <a:ext cx="707955" cy="35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931530" y="4461710"/>
            <a:ext cx="30582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>
                <a:solidFill>
                  <a:schemeClr val="tx1"/>
                </a:solidFill>
              </a:rPr>
              <a:t>               National Research</a:t>
            </a:r>
            <a:br>
              <a:rPr lang="en-CA" dirty="0">
                <a:solidFill>
                  <a:schemeClr val="tx1"/>
                </a:solidFill>
              </a:rPr>
            </a:br>
            <a:r>
              <a:rPr lang="en-CA" dirty="0">
                <a:solidFill>
                  <a:schemeClr val="tx1"/>
                </a:solidFill>
              </a:rPr>
              <a:t>               Council Canada</a:t>
            </a:r>
            <a:endParaRPr lang="en-CA" sz="1600" dirty="0">
              <a:solidFill>
                <a:schemeClr val="tx1"/>
              </a:solidFill>
              <a:latin typeface="Times New Roman"/>
              <a:ea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488541" y="446596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fr-CA" dirty="0">
                <a:solidFill>
                  <a:schemeClr val="tx1"/>
                </a:solidFill>
              </a:rPr>
              <a:t>Conseil national</a:t>
            </a:r>
            <a:br>
              <a:rPr lang="fr-CA" dirty="0">
                <a:solidFill>
                  <a:schemeClr val="tx1"/>
                </a:solidFill>
              </a:rPr>
            </a:br>
            <a:r>
              <a:rPr lang="fr-CA" dirty="0">
                <a:solidFill>
                  <a:schemeClr val="tx1"/>
                </a:solidFill>
              </a:rPr>
              <a:t>de recherches Canada</a:t>
            </a:r>
            <a:endParaRPr lang="en-CA" sz="1600" dirty="0">
              <a:solidFill>
                <a:schemeClr val="tx1"/>
              </a:solidFill>
              <a:latin typeface="Times New Roman"/>
              <a:ea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Mobile Learning Policy Framework</a:t>
            </a:r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1002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sz="1400" dirty="0" smtClean="0"/>
              <a:t>Rationale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sz="1400" dirty="0" smtClean="0"/>
              <a:t>Roadmap</a:t>
            </a:r>
            <a:endParaRPr lang="en-GB" sz="1400" dirty="0"/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sz="1400" dirty="0"/>
              <a:t>Partnerships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sz="1400" dirty="0"/>
              <a:t>Access and Security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sz="1400" dirty="0"/>
              <a:t>Devices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sz="1400" dirty="0"/>
              <a:t>Pedagogy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sz="1400" dirty="0"/>
              <a:t>Resources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sz="1400" dirty="0"/>
              <a:t>Assessment</a:t>
            </a:r>
          </a:p>
          <a:p>
            <a:pPr marL="457200" lvl="0" indent="-228600">
              <a:spcBef>
                <a:spcPts val="0"/>
              </a:spcBef>
              <a:spcAft>
                <a:spcPts val="600"/>
              </a:spcAft>
            </a:pPr>
            <a:r>
              <a:rPr lang="en-GB" sz="1400" dirty="0"/>
              <a:t>Administration</a:t>
            </a:r>
          </a:p>
        </p:txBody>
      </p:sp>
      <p:pic>
        <p:nvPicPr>
          <p:cNvPr id="100" name="Shape 100" descr="screen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0100" y="1088250"/>
            <a:ext cx="4612249" cy="3544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Mobile Development and Delivery Standards</a:t>
            </a:r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1851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/>
              <a:t>Delivery: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IEEE 802.11 (</a:t>
            </a:r>
            <a:r>
              <a:rPr lang="en-GB" dirty="0" err="1"/>
              <a:t>wifi</a:t>
            </a:r>
            <a:r>
              <a:rPr lang="en-GB" dirty="0"/>
              <a:t>)</a:t>
            </a:r>
          </a:p>
          <a:p>
            <a:pPr marL="457200" lvl="0" indent="-228600"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3G, 4G, LTE (mobile)</a:t>
            </a: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4185050" y="1152475"/>
            <a:ext cx="31851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600"/>
              </a:spcAft>
              <a:buNone/>
            </a:pPr>
            <a:r>
              <a:rPr lang="en-GB" dirty="0"/>
              <a:t>Development: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iOS (Apple)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Android (Google)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Windows (Microsoft)</a:t>
            </a:r>
          </a:p>
          <a:p>
            <a:pPr marL="457200" lvl="0" indent="-228600" rtl="0">
              <a:spcBef>
                <a:spcPts val="0"/>
              </a:spcBef>
              <a:spcAft>
                <a:spcPts val="600"/>
              </a:spcAft>
            </a:pPr>
            <a:r>
              <a:rPr lang="en-GB" dirty="0"/>
              <a:t>Web / HTML5</a:t>
            </a:r>
          </a:p>
        </p:txBody>
      </p:sp>
      <p:pic>
        <p:nvPicPr>
          <p:cNvPr id="108" name="Shape 108" descr="graphic_services_mobile_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3800" y="2312525"/>
            <a:ext cx="6138576" cy="259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15" name="Shape 115" descr="52af3a63a59d36.7460280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48975" y="3238650"/>
            <a:ext cx="4384774" cy="1799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Shape 116" descr="mobile stack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9112" y="400262"/>
            <a:ext cx="5953125" cy="3095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Mobile Device Management</a:t>
            </a:r>
          </a:p>
        </p:txBody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311700" y="2715975"/>
            <a:ext cx="8520600" cy="1852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BYOD - Bring Your Own Device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COPE (CYOD) - Corporate Owned Personally Enabled</a:t>
            </a:r>
          </a:p>
          <a:p>
            <a:pPr lvl="0">
              <a:spcBef>
                <a:spcPts val="0"/>
              </a:spcBef>
              <a:buNone/>
            </a:pPr>
            <a:r>
              <a:rPr lang="en-GB"/>
              <a:t>DBYOD - Don’t Bring Your Own Device</a:t>
            </a:r>
          </a:p>
        </p:txBody>
      </p:sp>
      <p:pic>
        <p:nvPicPr>
          <p:cNvPr id="123" name="Shape 123" descr="byod cop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3912" y="1152475"/>
            <a:ext cx="5000625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 txBox="1"/>
          <p:nvPr/>
        </p:nvSpPr>
        <p:spPr>
          <a:xfrm>
            <a:off x="4379700" y="2529700"/>
            <a:ext cx="2221500" cy="39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000" u="sng">
                <a:solidFill>
                  <a:schemeClr val="hlink"/>
                </a:solidFill>
                <a:hlinkClick r:id="rId4"/>
              </a:rPr>
              <a:t>WindowsIT Pro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448475" y="987574"/>
            <a:ext cx="7554000" cy="1338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55600">
              <a:spcBef>
                <a:spcPts val="0"/>
              </a:spcBef>
              <a:buSzPct val="100000"/>
            </a:pPr>
            <a:r>
              <a:rPr lang="en-GB" sz="2000" dirty="0"/>
              <a:t>BYOD policies will vary across departments and institutes</a:t>
            </a:r>
          </a:p>
          <a:p>
            <a:pPr marL="457200" lvl="0" indent="-355600">
              <a:spcBef>
                <a:spcPts val="0"/>
              </a:spcBef>
              <a:buSzPct val="100000"/>
            </a:pPr>
            <a:r>
              <a:rPr lang="en-GB" sz="2000" dirty="0"/>
              <a:t>Mobile learning policies will need to anticipate and adapt to a wide range of devices and associated policies</a:t>
            </a:r>
          </a:p>
        </p:txBody>
      </p:sp>
      <p:pic>
        <p:nvPicPr>
          <p:cNvPr id="131" name="Shape 131" descr="EMEA_Cisco_BYOD_Embrace_diagram_650px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8475" y="2452625"/>
            <a:ext cx="6095150" cy="23911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Shape 132"/>
          <p:cNvSpPr txBox="1"/>
          <p:nvPr/>
        </p:nvSpPr>
        <p:spPr>
          <a:xfrm>
            <a:off x="939000" y="4758075"/>
            <a:ext cx="1646700" cy="357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000" u="sng">
                <a:solidFill>
                  <a:schemeClr val="hlink"/>
                </a:solidFill>
                <a:hlinkClick r:id="rId4"/>
              </a:rPr>
              <a:t>Global Knowledge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Learning With Mobile Technology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29118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-GB" sz="2000">
                <a:solidFill>
                  <a:srgbClr val="666666"/>
                </a:solidFill>
              </a:rPr>
              <a:t>Students cannot be assumed to have mobile-learning skills based on their experience with other forms of learning.</a:t>
            </a:r>
            <a:r>
              <a:rPr lang="en-GB" sz="1100">
                <a:solidFill>
                  <a:schemeClr val="dk1"/>
                </a:solidFill>
              </a:rPr>
              <a:t> </a:t>
            </a:r>
          </a:p>
        </p:txBody>
      </p:sp>
      <p:pic>
        <p:nvPicPr>
          <p:cNvPr id="139" name="Shape 139" descr="mobile-learning-image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5478" y="1310275"/>
            <a:ext cx="4674100" cy="350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3867893"/>
            <a:ext cx="8520600" cy="700981"/>
          </a:xfrm>
        </p:spPr>
        <p:txBody>
          <a:bodyPr/>
          <a:lstStyle/>
          <a:p>
            <a:r>
              <a:rPr lang="en-CA" dirty="0"/>
              <a:t>Mobile Learning Framework</a:t>
            </a:r>
          </a:p>
        </p:txBody>
      </p:sp>
      <p:pic>
        <p:nvPicPr>
          <p:cNvPr id="1026" name="Picture 2" descr="RAS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75606"/>
            <a:ext cx="2809875" cy="231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22860" y="1275606"/>
            <a:ext cx="3888432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Planning learning experiences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Using personal mobile devices professionally and safely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Initiating dialogue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Establishing networking activities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Creating learning activities on the go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Deepening reflection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Considering issues of time and place</a:t>
            </a:r>
          </a:p>
          <a:p>
            <a:endParaRPr lang="en-CA" dirty="0"/>
          </a:p>
        </p:txBody>
      </p:sp>
      <p:sp>
        <p:nvSpPr>
          <p:cNvPr id="5" name="Rectangle 4"/>
          <p:cNvSpPr/>
          <p:nvPr/>
        </p:nvSpPr>
        <p:spPr>
          <a:xfrm>
            <a:off x="398561" y="3628770"/>
            <a:ext cx="1435008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800" u="sng" dirty="0">
                <a:hlinkClick r:id="rId3"/>
              </a:rPr>
              <a:t>Churchill, Fox &amp; King, 2013</a:t>
            </a:r>
            <a:endParaRPr lang="en-CA" sz="800" dirty="0"/>
          </a:p>
        </p:txBody>
      </p:sp>
    </p:spTree>
    <p:extLst>
      <p:ext uri="{BB962C8B-B14F-4D97-AF65-F5344CB8AC3E}">
        <p14:creationId xmlns:p14="http://schemas.microsoft.com/office/powerpoint/2010/main" val="4279407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Content Authoring for Mobile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153468"/>
            <a:ext cx="8520600" cy="3416400"/>
          </a:xfrm>
        </p:spPr>
        <p:txBody>
          <a:bodyPr/>
          <a:lstStyle/>
          <a:p>
            <a:endParaRPr lang="en-CA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53468"/>
            <a:ext cx="5200055" cy="3266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5536" y="4587974"/>
            <a:ext cx="156485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50" u="sng" dirty="0" err="1">
                <a:hlinkClick r:id="rId3"/>
              </a:rPr>
              <a:t>Berking</a:t>
            </a:r>
            <a:r>
              <a:rPr lang="en-CA" sz="1050" u="sng" dirty="0">
                <a:hlinkClick r:id="rId3"/>
              </a:rPr>
              <a:t> &amp; Haag, 2015</a:t>
            </a:r>
            <a:endParaRPr lang="en-CA" sz="105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3091440"/>
              </p:ext>
            </p:extLst>
          </p:nvPr>
        </p:nvGraphicFramePr>
        <p:xfrm>
          <a:off x="5796136" y="1187782"/>
          <a:ext cx="3135436" cy="3256175"/>
        </p:xfrm>
        <a:graphic>
          <a:graphicData uri="http://schemas.openxmlformats.org/drawingml/2006/table">
            <a:tbl>
              <a:tblPr/>
              <a:tblGrid>
                <a:gridCol w="3135436"/>
              </a:tblGrid>
              <a:tr h="3256175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Mobile Learning Resource Authoring </a:t>
                      </a:r>
                      <a:r>
                        <a:rPr lang="en-CA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Systems</a:t>
                      </a:r>
                    </a:p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CA" dirty="0"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288000" indent="-14400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Calibri" panose="020F0502020204030204" pitchFamily="34" charset="0"/>
                        <a:buChar char="−"/>
                      </a:pPr>
                      <a:r>
                        <a:rPr lang="en-CA" sz="1200" b="0" i="0" u="sng" strike="noStrike" dirty="0" smtClean="0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4"/>
                        </a:rPr>
                        <a:t>Adobe 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4"/>
                        </a:rPr>
                        <a:t>Captivate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288000" indent="-14400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Calibri" panose="020F0502020204030204" pitchFamily="34" charset="0"/>
                        <a:buChar char="−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5"/>
                        </a:rPr>
                        <a:t>Articulate Storyline 360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288000" indent="-14400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Calibri" panose="020F0502020204030204" pitchFamily="34" charset="0"/>
                        <a:buChar char="−"/>
                      </a:pPr>
                      <a:r>
                        <a:rPr lang="en-CA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6"/>
                        </a:rPr>
                        <a:t>Composica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288000" indent="-14400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Calibri" panose="020F0502020204030204" pitchFamily="34" charset="0"/>
                        <a:buChar char="−"/>
                      </a:pPr>
                      <a:r>
                        <a:rPr lang="en-CA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7"/>
                        </a:rPr>
                        <a:t>Elucidat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288000" indent="-14400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Calibri" panose="020F0502020204030204" pitchFamily="34" charset="0"/>
                        <a:buChar char="−"/>
                      </a:pPr>
                      <a:r>
                        <a:rPr lang="en-CA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8"/>
                        </a:rPr>
                        <a:t>iSpring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8"/>
                        </a:rPr>
                        <a:t> Suite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288000" indent="-14400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Calibri" panose="020F0502020204030204" pitchFamily="34" charset="0"/>
                        <a:buChar char="−"/>
                      </a:pPr>
                      <a:r>
                        <a:rPr lang="en-CA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9"/>
                        </a:rPr>
                        <a:t>Lectora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9"/>
                        </a:rPr>
                        <a:t> Inspire / Online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</a:t>
                      </a:r>
                    </a:p>
                    <a:p>
                      <a:pPr marL="288000" indent="-14400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Calibri" panose="020F0502020204030204" pitchFamily="34" charset="0"/>
                        <a:buChar char="−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10"/>
                        </a:rPr>
                        <a:t>Microsoft </a:t>
                      </a:r>
                      <a:r>
                        <a:rPr lang="en-CA" sz="1200" b="0" i="0" u="sng" strike="noStrike" dirty="0" smtClean="0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10"/>
                        </a:rPr>
                        <a:t>(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10"/>
                        </a:rPr>
                        <a:t>LCDS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)</a:t>
                      </a:r>
                    </a:p>
                    <a:p>
                      <a:pPr marL="288000" indent="-14400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Calibri" panose="020F0502020204030204" pitchFamily="34" charset="0"/>
                        <a:buChar char="−"/>
                      </a:pPr>
                      <a:r>
                        <a:rPr lang="en-CA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11"/>
                        </a:rPr>
                        <a:t>Raptivity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  <a:p>
                      <a:pPr marL="288000" indent="-144000" rtl="0" fontAlgn="base">
                        <a:spcBef>
                          <a:spcPts val="0"/>
                        </a:spcBef>
                        <a:spcAft>
                          <a:spcPts val="600"/>
                        </a:spcAft>
                        <a:buFont typeface="Calibri" panose="020F0502020204030204" pitchFamily="34" charset="0"/>
                        <a:buChar char="−"/>
                      </a:pPr>
                      <a:r>
                        <a:rPr lang="en-CA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12"/>
                        </a:rPr>
                        <a:t>Xerte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- </a:t>
                      </a:r>
                      <a:r>
                        <a:rPr lang="en-CA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13"/>
                        </a:rPr>
                        <a:t>Apereo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Arial Narrow" panose="020B0606020202030204" pitchFamily="34" charset="0"/>
                          <a:hlinkClick r:id="rId13"/>
                        </a:rPr>
                        <a:t> Foundation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66675" marR="66675" marT="66675" marB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652588" y="16208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828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Criticisms and Failures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2820140" cy="3416400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Need to verify learning effect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Questionable claims by vendors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Need learner-generated content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Need to structure student experiences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 smtClean="0"/>
          </a:p>
        </p:txBody>
      </p:sp>
      <p:pic>
        <p:nvPicPr>
          <p:cNvPr id="3074" name="Picture 2" descr="Image result for lumosity brain training scre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275606"/>
            <a:ext cx="4082827" cy="3042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372200" y="4367285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50" dirty="0" smtClean="0">
                <a:hlinkClick r:id="rId3"/>
              </a:rPr>
              <a:t>Lumosity, 2010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37661369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Future of Mobile Learning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Development of context-based applications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Embedding of mobile technology in applications</a:t>
            </a:r>
          </a:p>
          <a:p>
            <a:pPr marL="285750" lvl="7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dirty="0" smtClean="0"/>
          </a:p>
          <a:p>
            <a:pPr marL="2857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4098" name="Picture 2" descr="Image result for context based mobile applica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31459"/>
            <a:ext cx="4543425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63692" y="4768284"/>
            <a:ext cx="27363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800" dirty="0" smtClean="0">
                <a:hlinkClick r:id="rId3"/>
              </a:rPr>
              <a:t>WISE Research group, 2017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76285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 smtClean="0"/>
              <a:t>Objectives of the Session</a:t>
            </a:r>
            <a:endParaRPr lang="en-GB" dirty="0"/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dirty="0" smtClean="0"/>
              <a:t>The purpose of the project as a whole is to map the state of the art at CSPS with that of the field as a whole</a:t>
            </a:r>
          </a:p>
          <a:p>
            <a:pPr marL="285750" lvl="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CA" dirty="0" smtClean="0"/>
              <a:t>The long term outcome will be suggestions for a description and roadmap for future modernization of CSPS offerings</a:t>
            </a:r>
          </a:p>
        </p:txBody>
      </p:sp>
      <p:pic>
        <p:nvPicPr>
          <p:cNvPr id="1026" name="Picture 2" descr="Image result for landsca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31790"/>
            <a:ext cx="7488832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Research Questions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/>
              <a:t>What elements defined mobile learning for CSPS?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data is there on mobile device employment in the Canadian public service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Are </a:t>
            </a:r>
            <a:r>
              <a:rPr lang="en-CA" sz="1200" dirty="0"/>
              <a:t>mobile policy frameworks in place, or, what would the process be for developing one?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Has </a:t>
            </a:r>
            <a:r>
              <a:rPr lang="en-CA" sz="1200" dirty="0"/>
              <a:t>CSPS adopted mobile delivery standards? Are others </a:t>
            </a:r>
            <a:r>
              <a:rPr lang="en-CA" sz="1200" dirty="0" err="1"/>
              <a:t>extance</a:t>
            </a:r>
            <a:r>
              <a:rPr lang="en-CA" sz="1200" dirty="0"/>
              <a:t> in the Canadian public service?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 </a:t>
            </a:r>
            <a:r>
              <a:rPr lang="en-CA" sz="1200" dirty="0"/>
              <a:t>the resources exist for device provision, or can accommodations be made for BYOD (Bring Your Own Device)?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pedagogical principles inform CSPS, and are they consistent with mobile delivery?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Does </a:t>
            </a:r>
            <a:r>
              <a:rPr lang="en-CA" sz="1200" dirty="0"/>
              <a:t>CSPS have the capacity and tools to author for mobile (</a:t>
            </a:r>
            <a:r>
              <a:rPr lang="en-CA" sz="1200" dirty="0" err="1"/>
              <a:t>eg</a:t>
            </a:r>
            <a:r>
              <a:rPr lang="en-CA" sz="1200" dirty="0"/>
              <a:t>., for Apps? for HTML5)?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 </a:t>
            </a:r>
            <a:r>
              <a:rPr lang="en-CA" sz="1200" dirty="0"/>
              <a:t>existing CSPS assessment and quality control standards map to mobile learning?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Does </a:t>
            </a:r>
            <a:r>
              <a:rPr lang="en-CA" sz="1200" dirty="0"/>
              <a:t>CSPS have the capacity to adapt to future technologies, such as embedded software or context-aware devices?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24506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Part Two: Personalized Learning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5122" name="Picture 2" descr="Image result for personalized learn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73" y="1059582"/>
            <a:ext cx="7419991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732240" y="4557777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00" dirty="0" smtClean="0">
                <a:hlinkClick r:id="rId3"/>
              </a:rPr>
              <a:t>Gates Foundation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565944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rm1622figu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192551"/>
            <a:ext cx="4032448" cy="2684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is Personalized Learning?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CA" dirty="0" smtClean="0"/>
              <a:t>Practices:</a:t>
            </a:r>
          </a:p>
          <a:p>
            <a:pPr marL="324000" indent="-216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Moving content broadcast out of the classroom</a:t>
            </a:r>
          </a:p>
          <a:p>
            <a:pPr marL="324000" indent="-216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Turning homework time into contact time</a:t>
            </a:r>
          </a:p>
          <a:p>
            <a:pPr marL="324000" indent="-216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Providing </a:t>
            </a:r>
            <a:r>
              <a:rPr lang="en-CA" dirty="0" smtClean="0"/>
              <a:t>tutoring</a:t>
            </a:r>
          </a:p>
          <a:p>
            <a:pPr marL="108000" fontAlgn="base">
              <a:spcAft>
                <a:spcPts val="600"/>
              </a:spcAft>
            </a:pP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6012160" y="4761195"/>
            <a:ext cx="135165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900" dirty="0"/>
              <a:t>Feldstein &amp; Hill (</a:t>
            </a:r>
            <a:r>
              <a:rPr lang="en-CA" sz="900" u="sng" dirty="0">
                <a:hlinkClick r:id="rId3"/>
              </a:rPr>
              <a:t>2016</a:t>
            </a:r>
            <a:r>
              <a:rPr lang="en-CA" sz="900" dirty="0"/>
              <a:t>) 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461366" y="1760389"/>
            <a:ext cx="3315812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8000" fontAlgn="base">
              <a:spcAft>
                <a:spcPts val="600"/>
              </a:spcAft>
            </a:pPr>
            <a:endParaRPr lang="en-CA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464100" y="13048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8000" fontAlgn="base">
              <a:spcAft>
                <a:spcPts val="600"/>
              </a:spcAft>
            </a:pPr>
            <a:endParaRPr lang="en-CA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271821" y="2860675"/>
            <a:ext cx="2952328" cy="1860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None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None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08000" fontAlgn="base">
              <a:spcAft>
                <a:spcPts val="600"/>
              </a:spcAft>
            </a:pPr>
            <a:r>
              <a:rPr lang="en-CA" dirty="0" smtClean="0"/>
              <a:t>“…a </a:t>
            </a:r>
            <a:r>
              <a:rPr lang="en-CA" dirty="0"/>
              <a:t>delicate balance between student autonomy and instructor-led direction and </a:t>
            </a:r>
            <a:r>
              <a:rPr lang="en-CA" dirty="0" smtClean="0"/>
              <a:t>scaffolding…”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7095525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915566"/>
            <a:ext cx="3468212" cy="3653309"/>
          </a:xfrm>
        </p:spPr>
        <p:txBody>
          <a:bodyPr/>
          <a:lstStyle/>
          <a:p>
            <a:r>
              <a:rPr lang="en-CA" dirty="0" smtClean="0"/>
              <a:t>A range of approaches (after </a:t>
            </a:r>
            <a:r>
              <a:rPr lang="sv-SE" dirty="0" smtClean="0"/>
              <a:t>Dana Fichtman, Thomas &amp; Boynton, 2011, </a:t>
            </a:r>
            <a:r>
              <a:rPr lang="sv-SE" i="1" dirty="0" smtClean="0"/>
              <a:t>Inquiry: </a:t>
            </a:r>
            <a:r>
              <a:rPr lang="en-CA" i="1" dirty="0"/>
              <a:t>a districtwide approach to staff and student learning</a:t>
            </a:r>
            <a:r>
              <a:rPr lang="sv-SE" dirty="0" smtClean="0"/>
              <a:t>)</a:t>
            </a:r>
            <a:endParaRPr lang="en-CA" dirty="0"/>
          </a:p>
        </p:txBody>
      </p:sp>
      <p:pic>
        <p:nvPicPr>
          <p:cNvPr id="7170" name="Picture 2" descr="IMG_2953-768x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059582"/>
            <a:ext cx="4752528" cy="356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3923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Innovation and Investment Drivers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more </a:t>
            </a:r>
            <a:r>
              <a:rPr lang="en-CA" dirty="0"/>
              <a:t>frequent employee check-ins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better </a:t>
            </a:r>
            <a:r>
              <a:rPr lang="en-CA" dirty="0"/>
              <a:t>employee/manager </a:t>
            </a:r>
            <a:r>
              <a:rPr lang="en-CA" dirty="0" smtClean="0"/>
              <a:t>communications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increased </a:t>
            </a:r>
            <a:r>
              <a:rPr lang="en-CA" dirty="0"/>
              <a:t>peer-to-peer feedback and engagement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addition of more social and informal feedback </a:t>
            </a:r>
            <a:r>
              <a:rPr lang="en-CA" dirty="0" smtClean="0"/>
              <a:t>support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improved </a:t>
            </a:r>
            <a:r>
              <a:rPr lang="en-CA" dirty="0"/>
              <a:t>goal </a:t>
            </a:r>
            <a:r>
              <a:rPr lang="en-CA" dirty="0" smtClean="0"/>
              <a:t>visibility</a:t>
            </a:r>
            <a:endParaRPr lang="en-CA" dirty="0"/>
          </a:p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>
            <a:off x="2411760" y="3473501"/>
            <a:ext cx="6048672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/>
              <a:t>new tools for coaching and </a:t>
            </a:r>
            <a:r>
              <a:rPr lang="en-CA" sz="1800" dirty="0" smtClean="0"/>
              <a:t>mentoring, </a:t>
            </a:r>
            <a:r>
              <a:rPr lang="en-CA" sz="1800" dirty="0"/>
              <a:t>for social and video-based </a:t>
            </a:r>
            <a:r>
              <a:rPr lang="en-CA" sz="1800" dirty="0" smtClean="0"/>
              <a:t>learning</a:t>
            </a:r>
            <a:endParaRPr lang="en-CA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800" dirty="0" smtClean="0"/>
              <a:t>new </a:t>
            </a:r>
            <a:r>
              <a:rPr lang="en-CA" sz="1800" dirty="0"/>
              <a:t>platforms that support the capture and sharing of recognition moments and/or foster wellness</a:t>
            </a:r>
          </a:p>
          <a:p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1043608" y="3473501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TOOLS</a:t>
            </a:r>
            <a:endParaRPr lang="en-CA" sz="2000" dirty="0"/>
          </a:p>
        </p:txBody>
      </p:sp>
      <p:sp>
        <p:nvSpPr>
          <p:cNvPr id="7" name="Rectangle 6"/>
          <p:cNvSpPr/>
          <p:nvPr/>
        </p:nvSpPr>
        <p:spPr>
          <a:xfrm>
            <a:off x="6023167" y="1268545"/>
            <a:ext cx="21836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2000" dirty="0" smtClean="0">
                <a:solidFill>
                  <a:srgbClr val="595959"/>
                </a:solidFill>
              </a:rPr>
              <a:t>PERFORMANCE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3677318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Competencies and Talent Management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11960" y="1152475"/>
            <a:ext cx="4620340" cy="3416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CA" dirty="0" smtClean="0"/>
              <a:t>Composed </a:t>
            </a:r>
            <a:r>
              <a:rPr lang="en-CA" dirty="0"/>
              <a:t>of four or more of the following applications: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Workforce Planning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Recruiting and Onboarding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Performance and Goal Management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Learning Management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Career and Succession Planning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Compensation Management</a:t>
            </a:r>
          </a:p>
          <a:p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  <p:pic>
        <p:nvPicPr>
          <p:cNvPr id="8194" name="Picture 2" descr="Talent Managemen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7614"/>
            <a:ext cx="3551612" cy="2790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9742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394050"/>
            <a:ext cx="6912768" cy="40179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40152" y="3147814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CASS: Competencies and Skills Systems</a:t>
            </a:r>
            <a:endParaRPr lang="en-CA" sz="2400" dirty="0"/>
          </a:p>
        </p:txBody>
      </p:sp>
      <p:sp>
        <p:nvSpPr>
          <p:cNvPr id="6" name="Rectangle 5"/>
          <p:cNvSpPr/>
          <p:nvPr/>
        </p:nvSpPr>
        <p:spPr>
          <a:xfrm>
            <a:off x="5940152" y="4713894"/>
            <a:ext cx="88998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00" dirty="0" smtClean="0"/>
              <a:t> </a:t>
            </a:r>
            <a:r>
              <a:rPr lang="en-CA" sz="1100" u="sng" dirty="0" smtClean="0">
                <a:hlinkClick r:id="rId3"/>
              </a:rPr>
              <a:t>ADL</a:t>
            </a:r>
            <a:r>
              <a:rPr lang="en-CA" sz="1100" u="sng" dirty="0">
                <a:hlinkClick r:id="rId3"/>
              </a:rPr>
              <a:t>, 2016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11314743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Competency Frameworks</a:t>
            </a:r>
            <a:endParaRPr lang="en-CA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228145"/>
              </p:ext>
            </p:extLst>
          </p:nvPr>
        </p:nvGraphicFramePr>
        <p:xfrm>
          <a:off x="467544" y="1152525"/>
          <a:ext cx="7920880" cy="3416300"/>
        </p:xfrm>
        <a:graphic>
          <a:graphicData uri="http://schemas.openxmlformats.org/drawingml/2006/table">
            <a:tbl>
              <a:tblPr/>
              <a:tblGrid>
                <a:gridCol w="7920880"/>
              </a:tblGrid>
              <a:tr h="3416300">
                <a:tc>
                  <a:txBody>
                    <a:bodyPr/>
                    <a:lstStyle/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2"/>
                        </a:rPr>
                        <a:t>Australian qualifications framework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3"/>
                        </a:rPr>
                        <a:t>General capabilities in the Australian Curriculum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4"/>
                        </a:rPr>
                        <a:t>Australian curriculum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5"/>
                        </a:rPr>
                        <a:t>NRC Competency Profiles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6"/>
                        </a:rPr>
                        <a:t>OECD Core Competency Framework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-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hlinkClick r:id="rId6"/>
                        </a:rPr>
                        <a:t> 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(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7"/>
                        </a:rPr>
                        <a:t>Also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8"/>
                        </a:rPr>
                        <a:t>European Competency Framework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9"/>
                        </a:rPr>
                        <a:t>IEEE Software Engineering Competency Model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- 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0"/>
                        </a:rPr>
                        <a:t>Presentation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1"/>
                        </a:rPr>
                        <a:t>IBM Kenexa Competency Frameworks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2"/>
                        </a:rPr>
                        <a:t>ONet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2"/>
                        </a:rPr>
                        <a:t> Online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&amp; </a:t>
                      </a:r>
                      <a:r>
                        <a:rPr lang="en-CA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3"/>
                        </a:rPr>
                        <a:t>CareerOneStop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4"/>
                        </a:rPr>
                        <a:t>Competency Model Clearinghouse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5"/>
                        </a:rPr>
                        <a:t>CareerOneStop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5"/>
                        </a:rPr>
                        <a:t> pyramid model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6"/>
                        </a:rPr>
                        <a:t>National Occupational Classification 2011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the authoritative resource on occupational information in Canada</a:t>
                      </a: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Mission essential competencies. 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7"/>
                        </a:rPr>
                        <a:t>Air force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  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8"/>
                        </a:rPr>
                        <a:t>Marine operations</a:t>
                      </a:r>
                      <a:endParaRPr lang="en-CA" sz="12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19"/>
                        </a:rPr>
                        <a:t>TRADEM-SEM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-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hlinkClick r:id="rId19"/>
                        </a:rPr>
                        <a:t> 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 validate domain and expert models</a:t>
                      </a:r>
                    </a:p>
                    <a:p>
                      <a:pPr marL="252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Association of American Colleges &amp; Universities - </a:t>
                      </a:r>
                      <a:r>
                        <a:rPr lang="en-CA" sz="1200" b="0" i="0" u="sng" strike="noStrike" dirty="0">
                          <a:solidFill>
                            <a:srgbClr val="1155CC"/>
                          </a:solidFill>
                          <a:effectLst/>
                          <a:latin typeface="+mj-lt"/>
                          <a:hlinkClick r:id="rId20"/>
                        </a:rPr>
                        <a:t>Value Rubrics</a:t>
                      </a:r>
                      <a:r>
                        <a:rPr lang="en-CA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 </a:t>
                      </a:r>
                    </a:p>
                  </a:txBody>
                  <a:tcPr marL="57320" marR="57320" marT="57320" marB="5732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062163" y="11525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3" descr="data:image/jpeg;base64,/9j/4AAQSkZJRgABAQAAAQABAAD/2wCEAAkGBxIREhASERESFRAWFRAVEBAPGBAQEBYSFRUWFhURFxUYHSggGBolHRUVITEhJTUuLi4uFx8zODMtNygtLysBCgoKDg0OGxAQGi4lHSUrNy8tKy0tKy0tKy4tKy0rLSsrLS0tLS0tLS0rKy0tLTcrLS0tLS0tNystKzc3KysrK//AABEIAHgAtAMBIgACEQEDEQH/xAAbAAEAAgMBAQAAAAAAAAAAAAAABQYCAwQBB//EADEQAAIBAgUCBAUDBQEAAAAAAAECAAMRBAUSITFBUQYiYXETMoGRoRQjQjNSsdHhov/EABoBAQADAQEBAAAAAAAAAAAAAAABAgMFBAb/xAAiEQACAwACAwACAwAAAAAAAAAAAQIDEQQhEjFBBRMyUXH/2gAMAwEAAhEDEQA/APuMREAREQBERAEREARPJrrV1QXYgD1kNpdsG2eSFxHiOkpsoZz6cTlPiRulE/U9J5Z86iHuRdVyfwssSBw3iRCbOjL/AOhJmjXVgGUgjuJrVyKrP4S0hxa9m2JqNdR/IT0Vl7ia6ipsieAz2SBERAEREAREQBERAEREAREQBPLwZXfEOcFf2qfzH5j29JjddGqPlItGLk8RvzfPlp+VPM/4EgnpvV89R/p0tNdCnoBZxc8zRhsYHLfDPHKnifL8vn2Xb3iPZCtRPcVigpVVS4P8l6RiqlgAxIHccianxQF1Rf3G/iO84MRTYuVdrkc9hPC4uUPP4jVe8OlKyg+XUx62nXSxLoeGCnYgTiw2Lp0R5jad1HM6NUqA4vPdw+OvFTT7MrJPcw7GwuoXUk9wSbzUKDdCw+pm81tDLbcMLbQzlgT1HbqPadN77RhhlRxNdNw9wOjSYy3Ow50uNLSMw9UMgaa66qRfqODNqr5L0yJRLgDPZBZBmBYmm3IGxk7OlXNTjqMmsEREuQIiIAiDObGY1KQ1ObDp3MiUklrB0xIwZzTNrA2PXpOgY1Twb+2/+Ji+TWvpbxZ1xIvDYysWfXTAW/7ZUkkj1va0zxD1GB0ix9xKPl1jxMc9zH4NM2+Y7L/uVDD0WN6hO/O/WdmPRqhGtjcG2/E8xKLTTc2HecP8lfKckvh6aYpI5cU5cW1aHHHYzmxNX4KiwGo82nuBouQ/xGBW5+GRzp6bzzKMEcRiApJKIbm+/HScuul22KtG7kktJDCYT9PhqmJqf1WHkv0vxK0a5A7sxJY+8vPjQWoIoG2pfxPnmPxgRT3JsJ7/AMlDwlGiPpFKHuyZw5/5wtumxEgaVN0OpDx0k3WrhNJ5HJ+sksuytKxDg+U7kj/Ezom4JRwmxIm/DrVGpUC4u1iSONidpOh1cnS24uDbv2M04KmUGrQdNrKRwLCaMDhG+IXJW1m1aTcEkzoL2YGQxAA0seCeJy4vG6tl4mqoAWN+5nRRw422/wBSe/hBI+EqZaozHgC0uMiMhohFPraSwM63Gh4V4YyfZ7ERPQVEREA8lT8WV71EXsv5J/5LZKH4hZjiHsOoFzsNp4udv6sRpX7OzDp5ALG/rJXLKzfINNl3JJNwD0AAt+ZVq+aVFtsu1r9RaSFDHEMpVrarC9tVget7zlU+Sjkjaa/oms+xL06YZHCeZQxYE7NsOAbb9bTfhcR8Skr1F0al8ysbW+u00mgT89Vz6AhB+BAoUh/BSe7eY/cy/wC1YU8SLzGrS1D4TA9GCbi49Zzp5hY2bupsfzO3xDVQUwvDcoqgk+trDb3kNlJFSql+Re1jq+5/5M70rK/8Lw6ZtxegU2A2529ZKeBsJpR6h5Y7ewnBnYBIW28l8rrEU1VRwJP4unLHNi6XWEnm2DFamyH3B9RPk/ijw9WqHTT07E8m28+k1qzyOfdvMLzocuhTasztGdc3HooeA8Nuyj9QQONkNzt6y35ZldkAWyoOL73nS9VaZ/p7d9vvMyiVVOk7Hpvb8cTmNePo23TYmYJfQOQQoPAJ9JhmCqF1cN0ttMERKbanvqHy9VA9JF43FgtzyeCZaBVmqljADo0XN+Z34p9gBI39lG1XJJ352mFXHlyQvHeemuLlLoo3hYMuzK3lvxJ7C4y9pRaZIk5lmJO07KXRgWxakznDhXvO1ZIMoiIB5KNneMAdtxe5l6kPj8hpOdWkaupmN1bmsReEsPnld2qXsD1G3rN9EmnTRSLWAtexa3+fzLNiMn03sJBZzSKabA7gjt26/wDJz7qPCOminrLFgK7lQzOG1WK6V0AC3HJufWVijiKozJ9YdgWKoAz6BRZAwqabadmUr33m7K2rvTAWoiKDY2Uu1vckAfadv6AH56lV/QtpH2W058ZeDemjRKYzH00Vg9RFFiPMQOkqWWYoU6tM3uNVgz7Dfba9+/eT1DB0qe600U/3WF/e/MqWaMPjVNB67aLHp1YHbfpaXqx9EMu2Jpl6ljzsNuJY8FhAigSvZE2v4ZPULfr07y2CdTg1qMWzGx6aXoAyMx+C5Ik1MKiXE9rimimlSanUPChu3QiYk1iLLSseslsXSKG6zowuJDWB57TxT4cGzRWMgGy2o29RvYCRlfw7vfWZeGpgzmq0JrDjwiswq5NlKGRAdSZ0JgLcCWNsPMkws3jBL0irIGngDJbB4O1pJUsMJ1U6MuiDHDU7TrExVZmIB7ERAEREA01qYMrHijA3pE7eU36fWWwicGaYXXTde6m3vMrYeUWWi+yhZEHuwBULsTcFtuPKdhOjxJRqfCLU6joUIJFNQzNva24O29/pPMFRKVDcstxYkbnbgbztxdOmiM7moVUFjcsTYb7AThTSjPT0J6jKq9NB53UDqXIF/vKzngpllNMrptvYeS47HiT2X1qDjXTpqBci7KA23vvOHxCdQX5QATYg3O/W1pavFIh+iW8F1L/DHbV+Ly7CUHwTWsxHvL4jXnX4yyJjP2ZxET0lDTWpBpG1cDY3EmJ4VkYCMoqwnSq3nRomWmMBzfAmS0ZvtPZINQSZgTKIAiIgCIiAIiIAmFQTOeGAUnxZgzdSvl76dpXXpNb5m+5n0TN8PqWVbEYWxM8N3GU3ppGeFfWi/wDcZt/Tk8nb1ki1H0mtkMpHipPSzmdORELUHsZc8LWvKNgVIcS1YNjPdGOIyZOqZlNFFpvlyBERAEREAREQBERAEREAREQBERAEREA11ad5GYnAA3nsQDibLPSajlXpESMATK7HiSWHwxERJB3UltOiIgCIiAIiIAiIgCIiAIiIAiIg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7" name="AutoShape 5" descr="data:image/jpeg;base64,/9j/4AAQSkZJRgABAQAAAQABAAD/2wCEAAkGBxIREhASERESFRAWFRAVEBAPGBAQEBYSFRUWFhURFxUYHSggGBolHRUVITEhJTUuLi4uFx8zODMtNygtLysBCgoKDg0OGxAQGi4lHSUrNy8tKy0tKy0tKy4tKy0rLSsrLS0tLS0tLS0rKy0tLTcrLS0tLS0tNystKzc3KysrK//AABEIAHgAtAMBIgACEQEDEQH/xAAbAAEAAgMBAQAAAAAAAAAAAAAABQYCAwQBB//EADEQAAIBAgUCBAUDBQEAAAAAAAECAAMRBAUSITFBUQYiYXETMoGRoRQjQjNSsdHhov/EABoBAQADAQEBAAAAAAAAAAAAAAABAgMFBAb/xAAiEQACAwACAwACAwAAAAAAAAAAAQIDEQQhEjFBBRMyUXH/2gAMAwEAAhEDEQA/APuMREAREQBERAEREARPJrrV1QXYgD1kNpdsG2eSFxHiOkpsoZz6cTlPiRulE/U9J5Z86iHuRdVyfwssSBw3iRCbOjL/AOhJmjXVgGUgjuJrVyKrP4S0hxa9m2JqNdR/IT0Vl7ia6ipsieAz2SBERAEREAREQBERAEREAREQBPLwZXfEOcFf2qfzH5j29JjddGqPlItGLk8RvzfPlp+VPM/4EgnpvV89R/p0tNdCnoBZxc8zRhsYHLfDPHKnifL8vn2Xb3iPZCtRPcVigpVVS4P8l6RiqlgAxIHccianxQF1Rf3G/iO84MRTYuVdrkc9hPC4uUPP4jVe8OlKyg+XUx62nXSxLoeGCnYgTiw2Lp0R5jad1HM6NUqA4vPdw+OvFTT7MrJPcw7GwuoXUk9wSbzUKDdCw+pm81tDLbcMLbQzlgT1HbqPadN77RhhlRxNdNw9wOjSYy3Ow50uNLSMw9UMgaa66qRfqODNqr5L0yJRLgDPZBZBmBYmm3IGxk7OlXNTjqMmsEREuQIiIAiDObGY1KQ1ObDp3MiUklrB0xIwZzTNrA2PXpOgY1Twb+2/+Ji+TWvpbxZ1xIvDYysWfXTAW/7ZUkkj1va0zxD1GB0ix9xKPl1jxMc9zH4NM2+Y7L/uVDD0WN6hO/O/WdmPRqhGtjcG2/E8xKLTTc2HecP8lfKckvh6aYpI5cU5cW1aHHHYzmxNX4KiwGo82nuBouQ/xGBW5+GRzp6bzzKMEcRiApJKIbm+/HScuul22KtG7kktJDCYT9PhqmJqf1WHkv0vxK0a5A7sxJY+8vPjQWoIoG2pfxPnmPxgRT3JsJ7/AMlDwlGiPpFKHuyZw5/5wtumxEgaVN0OpDx0k3WrhNJ5HJ+sksuytKxDg+U7kj/Ezom4JRwmxIm/DrVGpUC4u1iSONidpOh1cnS24uDbv2M04KmUGrQdNrKRwLCaMDhG+IXJW1m1aTcEkzoL2YGQxAA0seCeJy4vG6tl4mqoAWN+5nRRw422/wBSe/hBI+EqZaozHgC0uMiMhohFPraSwM63Gh4V4YyfZ7ERPQVEREA8lT8WV71EXsv5J/5LZKH4hZjiHsOoFzsNp4udv6sRpX7OzDp5ALG/rJXLKzfINNl3JJNwD0AAt+ZVq+aVFtsu1r9RaSFDHEMpVrarC9tVget7zlU+Sjkjaa/oms+xL06YZHCeZQxYE7NsOAbb9bTfhcR8Skr1F0al8ysbW+u00mgT89Vz6AhB+BAoUh/BSe7eY/cy/wC1YU8SLzGrS1D4TA9GCbi49Zzp5hY2bupsfzO3xDVQUwvDcoqgk+trDb3kNlJFSql+Re1jq+5/5M70rK/8Lw6ZtxegU2A2529ZKeBsJpR6h5Y7ewnBnYBIW28l8rrEU1VRwJP4unLHNi6XWEnm2DFamyH3B9RPk/ijw9WqHTT07E8m28+k1qzyOfdvMLzocuhTasztGdc3HooeA8Nuyj9QQONkNzt6y35ZldkAWyoOL73nS9VaZ/p7d9vvMyiVVOk7Hpvb8cTmNePo23TYmYJfQOQQoPAJ9JhmCqF1cN0ttMERKbanvqHy9VA9JF43FgtzyeCZaBVmqljADo0XN+Z34p9gBI39lG1XJJ352mFXHlyQvHeemuLlLoo3hYMuzK3lvxJ7C4y9pRaZIk5lmJO07KXRgWxakznDhXvO1ZIMoiIB5KNneMAdtxe5l6kPj8hpOdWkaupmN1bmsReEsPnld2qXsD1G3rN9EmnTRSLWAtexa3+fzLNiMn03sJBZzSKabA7gjt26/wDJz7qPCOminrLFgK7lQzOG1WK6V0AC3HJufWVijiKozJ9YdgWKoAz6BRZAwqabadmUr33m7K2rvTAWoiKDY2Uu1vckAfadv6AH56lV/QtpH2W058ZeDemjRKYzH00Vg9RFFiPMQOkqWWYoU6tM3uNVgz7Dfba9+/eT1DB0qe600U/3WF/e/MqWaMPjVNB67aLHp1YHbfpaXqx9EMu2Jpl6ljzsNuJY8FhAigSvZE2v4ZPULfr07y2CdTg1qMWzGx6aXoAyMx+C5Ik1MKiXE9rimimlSanUPChu3QiYk1iLLSseslsXSKG6zowuJDWB57TxT4cGzRWMgGy2o29RvYCRlfw7vfWZeGpgzmq0JrDjwiswq5NlKGRAdSZ0JgLcCWNsPMkws3jBL0irIGngDJbB4O1pJUsMJ1U6MuiDHDU7TrExVZmIB7ERAEREA01qYMrHijA3pE7eU36fWWwicGaYXXTde6m3vMrYeUWWi+yhZEHuwBULsTcFtuPKdhOjxJRqfCLU6joUIJFNQzNva24O29/pPMFRKVDcstxYkbnbgbztxdOmiM7moVUFjcsTYb7AThTSjPT0J6jKq9NB53UDqXIF/vKzngpllNMrptvYeS47HiT2X1qDjXTpqBci7KA23vvOHxCdQX5QATYg3O/W1pavFIh+iW8F1L/DHbV+Ly7CUHwTWsxHvL4jXnX4yyJjP2ZxET0lDTWpBpG1cDY3EmJ4VkYCMoqwnSq3nRomWmMBzfAmS0ZvtPZINQSZgTKIAiIgCIiAIiIAmFQTOeGAUnxZgzdSvl76dpXXpNb5m+5n0TN8PqWVbEYWxM8N3GU3ppGeFfWi/wDcZt/Tk8nb1ki1H0mtkMpHipPSzmdORELUHsZc8LWvKNgVIcS1YNjPdGOIyZOqZlNFFpvlyBERAEREAREQBERAEREAREQBERAEREA11ad5GYnAA3nsQDibLPSajlXpESMATK7HiSWHwxERJB3UltOiIgCIiAIiIAiIgCIiAIiIAiIgH/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275606"/>
            <a:ext cx="2434580" cy="1623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7518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Learning Plan &amp; Learning Path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35896" y="1152475"/>
            <a:ext cx="5196404" cy="3416400"/>
          </a:xfrm>
        </p:spPr>
        <p:txBody>
          <a:bodyPr/>
          <a:lstStyle/>
          <a:p>
            <a:pPr fontAlgn="base"/>
            <a:r>
              <a:rPr lang="en-CA" u="sng" dirty="0">
                <a:hlinkClick r:id="rId2"/>
              </a:rPr>
              <a:t>Illuminate Education</a:t>
            </a:r>
            <a:r>
              <a:rPr lang="en-CA" dirty="0"/>
              <a:t> - data-based learning path</a:t>
            </a:r>
          </a:p>
          <a:p>
            <a:pPr fontAlgn="base"/>
            <a:r>
              <a:rPr lang="en-CA" u="sng" dirty="0" err="1">
                <a:hlinkClick r:id="rId3"/>
              </a:rPr>
              <a:t>FilterED</a:t>
            </a:r>
            <a:r>
              <a:rPr lang="en-CA" dirty="0"/>
              <a:t> Global Filter -  specializes in rapid personal path creation</a:t>
            </a:r>
          </a:p>
          <a:p>
            <a:pPr fontAlgn="base"/>
            <a:r>
              <a:rPr lang="en-CA" u="sng" dirty="0" err="1">
                <a:hlinkClick r:id="rId4"/>
              </a:rPr>
              <a:t>MiCLUES</a:t>
            </a:r>
            <a:r>
              <a:rPr lang="en-CA" dirty="0"/>
              <a:t> - creates personal learning paths through museums and exhibits</a:t>
            </a:r>
          </a:p>
          <a:p>
            <a:pPr fontAlgn="base"/>
            <a:r>
              <a:rPr lang="en-CA" u="sng" dirty="0" err="1">
                <a:hlinkClick r:id="rId5"/>
              </a:rPr>
              <a:t>ItsLearning</a:t>
            </a:r>
            <a:r>
              <a:rPr lang="en-CA" dirty="0"/>
              <a:t> - learning platform</a:t>
            </a:r>
          </a:p>
          <a:p>
            <a:r>
              <a:rPr lang="en-CA" u="sng" dirty="0" err="1">
                <a:hlinkClick r:id="rId6"/>
              </a:rPr>
              <a:t>Apereo</a:t>
            </a:r>
            <a:r>
              <a:rPr lang="en-CA" dirty="0"/>
              <a:t> </a:t>
            </a:r>
            <a:r>
              <a:rPr lang="en-CA" u="sng" dirty="0" err="1">
                <a:hlinkClick r:id="rId7"/>
              </a:rPr>
              <a:t>OpenSSP</a:t>
            </a:r>
            <a:r>
              <a:rPr lang="en-CA" dirty="0"/>
              <a:t> - student success plan</a:t>
            </a:r>
          </a:p>
        </p:txBody>
      </p:sp>
      <p:pic>
        <p:nvPicPr>
          <p:cNvPr id="10242" name="Picture 2" descr="personal learning plan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1590"/>
            <a:ext cx="2962275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6753" y="3491047"/>
            <a:ext cx="5549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00" u="sng" dirty="0" smtClean="0">
                <a:hlinkClick r:id="rId9"/>
              </a:rPr>
              <a:t>Chloe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22240931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6096" y="1152475"/>
            <a:ext cx="3396204" cy="3416400"/>
          </a:xfrm>
        </p:spPr>
        <p:txBody>
          <a:bodyPr/>
          <a:lstStyle/>
          <a:p>
            <a:r>
              <a:rPr lang="en-CA" dirty="0" smtClean="0"/>
              <a:t>Resource Recommendation</a:t>
            </a:r>
          </a:p>
          <a:p>
            <a:pPr marL="285750" indent="-285750">
              <a:buFontTx/>
              <a:buChar char="-"/>
            </a:pPr>
            <a:r>
              <a:rPr lang="en-CA" dirty="0" smtClean="0"/>
              <a:t>Collaborative filtering</a:t>
            </a:r>
          </a:p>
          <a:p>
            <a:pPr marL="285750" indent="-285750">
              <a:buFontTx/>
              <a:buChar char="-"/>
            </a:pPr>
            <a:r>
              <a:rPr lang="en-CA" dirty="0" smtClean="0"/>
              <a:t>Human cognitive modeling</a:t>
            </a:r>
          </a:p>
          <a:p>
            <a:pPr marL="285750" indent="-285750">
              <a:buFontTx/>
              <a:buChar char="-"/>
            </a:pPr>
            <a:r>
              <a:rPr lang="en-CA" dirty="0" smtClean="0"/>
              <a:t>Content analysis</a:t>
            </a:r>
          </a:p>
          <a:p>
            <a:pPr marL="285750" indent="-285750">
              <a:buFontTx/>
              <a:buChar char="-"/>
            </a:pPr>
            <a:r>
              <a:rPr lang="en-CA" dirty="0" smtClean="0"/>
              <a:t>Self-assessment</a:t>
            </a:r>
          </a:p>
          <a:p>
            <a:pPr marL="285750" indent="-285750">
              <a:buFontTx/>
              <a:buChar char="-"/>
            </a:pPr>
            <a:r>
              <a:rPr lang="en-CA" dirty="0" smtClean="0"/>
              <a:t>Sensor &amp; data analysis</a:t>
            </a:r>
          </a:p>
          <a:p>
            <a:endParaRPr lang="en-CA" dirty="0"/>
          </a:p>
        </p:txBody>
      </p:sp>
      <p:pic>
        <p:nvPicPr>
          <p:cNvPr id="11266" name="Picture 2" descr="Sequential pattern based recommendation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87574"/>
            <a:ext cx="4648200" cy="3324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4443958"/>
            <a:ext cx="97013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50" u="sng" dirty="0" err="1" smtClean="0">
                <a:hlinkClick r:id="rId3"/>
              </a:rPr>
              <a:t>Salehi</a:t>
            </a:r>
            <a:r>
              <a:rPr lang="en-CA" sz="1050" u="sng" dirty="0">
                <a:hlinkClick r:id="rId3"/>
              </a:rPr>
              <a:t>, 2013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2989522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Outline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476324" cy="3416400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en-CA" dirty="0" smtClean="0"/>
              <a:t>Mobile Learning</a:t>
            </a:r>
          </a:p>
          <a:p>
            <a:pPr marL="342900" indent="-342900">
              <a:buAutoNum type="arabicPeriod"/>
            </a:pPr>
            <a:r>
              <a:rPr lang="en-CA" dirty="0" smtClean="0"/>
              <a:t>Personalized Learning</a:t>
            </a:r>
          </a:p>
          <a:p>
            <a:pPr marL="342900" indent="-342900">
              <a:buAutoNum type="arabicPeriod"/>
            </a:pPr>
            <a:r>
              <a:rPr lang="en-CA" dirty="0"/>
              <a:t>Shared Learning Space / </a:t>
            </a:r>
            <a:r>
              <a:rPr lang="en-CA" dirty="0" smtClean="0"/>
              <a:t>Crowd-Sourcing</a:t>
            </a:r>
          </a:p>
          <a:p>
            <a:pPr marL="342900" indent="-342900">
              <a:buAutoNum type="arabicPeriod"/>
            </a:pPr>
            <a:r>
              <a:rPr lang="en-CA" dirty="0" smtClean="0"/>
              <a:t>Virtual Library</a:t>
            </a:r>
          </a:p>
          <a:p>
            <a:pPr marL="342900" indent="-342900">
              <a:buAutoNum type="arabicPeriod"/>
            </a:pPr>
            <a:r>
              <a:rPr lang="en-CA" dirty="0"/>
              <a:t>Integration with Social and Collaboration Platforms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0" y="1059582"/>
            <a:ext cx="3600400" cy="1323439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CA" sz="2000" dirty="0" smtClean="0"/>
              <a:t>For each:</a:t>
            </a:r>
          </a:p>
          <a:p>
            <a:pPr marL="285750" indent="-285750">
              <a:buFontTx/>
              <a:buChar char="-"/>
            </a:pPr>
            <a:r>
              <a:rPr lang="en-CA" sz="2000" dirty="0" smtClean="0"/>
              <a:t>25 minutes of presentation</a:t>
            </a:r>
          </a:p>
          <a:p>
            <a:pPr marL="285750" indent="-285750">
              <a:buFontTx/>
              <a:buChar char="-"/>
            </a:pPr>
            <a:r>
              <a:rPr lang="en-CA" sz="2000" dirty="0" smtClean="0"/>
              <a:t>20 minutes of discussion</a:t>
            </a:r>
          </a:p>
          <a:p>
            <a:pPr marL="285750" indent="-285750">
              <a:buFontTx/>
              <a:buChar char="-"/>
            </a:pPr>
            <a:r>
              <a:rPr lang="en-CA" sz="2000" dirty="0" smtClean="0"/>
              <a:t>Short break</a:t>
            </a:r>
            <a:endParaRPr lang="en-CA" sz="2000" dirty="0"/>
          </a:p>
        </p:txBody>
      </p:sp>
      <p:pic>
        <p:nvPicPr>
          <p:cNvPr id="2050" name="Picture 2" descr="'Vivid Grammar' is a simple set of tools and rules that helps us combine words and pictures to discover the essence of any idea, no matter how complex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571750"/>
            <a:ext cx="24669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1765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Adaptive Learning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91880" y="1131590"/>
            <a:ext cx="5544616" cy="3416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CA" sz="1400" dirty="0"/>
              <a:t>- </a:t>
            </a:r>
            <a:r>
              <a:rPr lang="en-CA" sz="1400" u="sng" dirty="0">
                <a:hlinkClick r:id="rId2"/>
              </a:rPr>
              <a:t>Prodigy</a:t>
            </a:r>
            <a:r>
              <a:rPr lang="en-CA" sz="1400" dirty="0"/>
              <a:t> - math game that adjusts questions  (</a:t>
            </a:r>
            <a:r>
              <a:rPr lang="en-CA" sz="1400" u="sng" dirty="0">
                <a:hlinkClick r:id="rId3"/>
              </a:rPr>
              <a:t>Prodigy Blog, 2016</a:t>
            </a:r>
            <a:r>
              <a:rPr lang="en-CA" sz="1400" dirty="0"/>
              <a:t>)</a:t>
            </a:r>
          </a:p>
          <a:p>
            <a:pPr>
              <a:spcAft>
                <a:spcPts val="600"/>
              </a:spcAft>
            </a:pPr>
            <a:r>
              <a:rPr lang="en-CA" sz="1400" dirty="0"/>
              <a:t>- </a:t>
            </a:r>
            <a:r>
              <a:rPr lang="en-CA" sz="1400" u="sng" dirty="0">
                <a:hlinkClick r:id="rId4"/>
              </a:rPr>
              <a:t>ClassK12</a:t>
            </a:r>
            <a:r>
              <a:rPr lang="en-CA" sz="1400" dirty="0"/>
              <a:t> - prepare for standardized tests such as SBAC, PARCC</a:t>
            </a:r>
          </a:p>
          <a:p>
            <a:pPr>
              <a:spcAft>
                <a:spcPts val="600"/>
              </a:spcAft>
            </a:pPr>
            <a:r>
              <a:rPr lang="en-CA" sz="1400" dirty="0"/>
              <a:t>- </a:t>
            </a:r>
            <a:r>
              <a:rPr lang="en-CA" sz="1400" u="sng" dirty="0">
                <a:hlinkClick r:id="rId5"/>
              </a:rPr>
              <a:t>McGraw-Hill</a:t>
            </a:r>
            <a:r>
              <a:rPr lang="en-CA" sz="1400" dirty="0"/>
              <a:t> - has included products like </a:t>
            </a:r>
            <a:r>
              <a:rPr lang="en-CA" sz="1400" u="sng" dirty="0">
                <a:hlinkClick r:id="rId6"/>
              </a:rPr>
              <a:t>ALEKS</a:t>
            </a:r>
            <a:r>
              <a:rPr lang="en-CA" sz="1400" dirty="0"/>
              <a:t> and </a:t>
            </a:r>
            <a:r>
              <a:rPr lang="en-CA" sz="1400" u="sng" dirty="0">
                <a:hlinkClick r:id="rId7"/>
              </a:rPr>
              <a:t>Connect</a:t>
            </a:r>
            <a:endParaRPr lang="en-CA" sz="1400" dirty="0"/>
          </a:p>
          <a:p>
            <a:pPr>
              <a:spcAft>
                <a:spcPts val="600"/>
              </a:spcAft>
            </a:pPr>
            <a:r>
              <a:rPr lang="en-CA" sz="1400" dirty="0"/>
              <a:t>- </a:t>
            </a:r>
            <a:r>
              <a:rPr lang="en-CA" sz="1400" u="sng" dirty="0" err="1">
                <a:hlinkClick r:id="rId8"/>
              </a:rPr>
              <a:t>Knewton</a:t>
            </a:r>
            <a:r>
              <a:rPr lang="en-CA" sz="1400" dirty="0"/>
              <a:t> - adaptive learning path platform</a:t>
            </a:r>
          </a:p>
          <a:p>
            <a:pPr>
              <a:spcAft>
                <a:spcPts val="600"/>
              </a:spcAft>
            </a:pPr>
            <a:r>
              <a:rPr lang="en-CA" sz="1400" dirty="0"/>
              <a:t>- </a:t>
            </a:r>
            <a:r>
              <a:rPr lang="en-CA" sz="1400" u="sng" dirty="0" err="1">
                <a:hlinkClick r:id="rId9"/>
              </a:rPr>
              <a:t>Brightspace</a:t>
            </a:r>
            <a:r>
              <a:rPr lang="en-CA" sz="1400" u="sng" dirty="0">
                <a:hlinkClick r:id="rId9"/>
              </a:rPr>
              <a:t> </a:t>
            </a:r>
            <a:r>
              <a:rPr lang="en-CA" sz="1400" u="sng" dirty="0" err="1">
                <a:hlinkClick r:id="rId9"/>
              </a:rPr>
              <a:t>LeAP</a:t>
            </a:r>
            <a:r>
              <a:rPr lang="en-CA" sz="1400" dirty="0"/>
              <a:t> - spots </a:t>
            </a:r>
            <a:r>
              <a:rPr lang="en-CA" sz="1400" dirty="0" smtClean="0"/>
              <a:t>difficulties </a:t>
            </a:r>
            <a:r>
              <a:rPr lang="en-CA" sz="1400" dirty="0"/>
              <a:t>and recommends resources</a:t>
            </a:r>
          </a:p>
          <a:p>
            <a:pPr>
              <a:spcAft>
                <a:spcPts val="600"/>
              </a:spcAft>
            </a:pPr>
            <a:r>
              <a:rPr lang="en-CA" sz="1400" dirty="0"/>
              <a:t>- </a:t>
            </a:r>
            <a:r>
              <a:rPr lang="en-CA" sz="1400" u="sng" dirty="0" err="1">
                <a:hlinkClick r:id="rId10"/>
              </a:rPr>
              <a:t>Dreambox</a:t>
            </a:r>
            <a:r>
              <a:rPr lang="en-CA" sz="1400" dirty="0"/>
              <a:t> </a:t>
            </a:r>
            <a:r>
              <a:rPr lang="en-CA" sz="1400" dirty="0" smtClean="0"/>
              <a:t>- presentation </a:t>
            </a:r>
            <a:r>
              <a:rPr lang="en-CA" sz="1400" dirty="0"/>
              <a:t>of </a:t>
            </a:r>
            <a:r>
              <a:rPr lang="en-CA" sz="1400" dirty="0" smtClean="0"/>
              <a:t>materials </a:t>
            </a:r>
            <a:r>
              <a:rPr lang="en-CA" sz="1400" dirty="0"/>
              <a:t>based on student input</a:t>
            </a:r>
          </a:p>
          <a:p>
            <a:pPr>
              <a:spcAft>
                <a:spcPts val="600"/>
              </a:spcAft>
            </a:pPr>
            <a:r>
              <a:rPr lang="en-CA" sz="1400" dirty="0"/>
              <a:t>- </a:t>
            </a:r>
            <a:r>
              <a:rPr lang="en-CA" sz="1400" u="sng" dirty="0">
                <a:hlinkClick r:id="rId11"/>
              </a:rPr>
              <a:t>LoudCloud</a:t>
            </a:r>
            <a:r>
              <a:rPr lang="en-CA" sz="1400" dirty="0"/>
              <a:t> - collaborative open content recommendation</a:t>
            </a:r>
          </a:p>
          <a:p>
            <a:pPr>
              <a:spcAft>
                <a:spcPts val="600"/>
              </a:spcAft>
            </a:pPr>
            <a:r>
              <a:rPr lang="en-CA" sz="1400" dirty="0"/>
              <a:t>- </a:t>
            </a:r>
            <a:r>
              <a:rPr lang="en-CA" sz="1400" u="sng" dirty="0" err="1">
                <a:hlinkClick r:id="rId12"/>
              </a:rPr>
              <a:t>RealizeIt</a:t>
            </a:r>
            <a:r>
              <a:rPr lang="en-CA" sz="1400" dirty="0"/>
              <a:t> - mastery-based personal learning path</a:t>
            </a:r>
          </a:p>
          <a:p>
            <a:pPr>
              <a:spcAft>
                <a:spcPts val="600"/>
              </a:spcAft>
            </a:pPr>
            <a:r>
              <a:rPr lang="en-CA" sz="1400" dirty="0"/>
              <a:t>- </a:t>
            </a:r>
            <a:r>
              <a:rPr lang="en-CA" sz="1400" u="sng" dirty="0">
                <a:hlinkClick r:id="rId13"/>
              </a:rPr>
              <a:t>Fulcrum</a:t>
            </a:r>
            <a:r>
              <a:rPr lang="en-CA" sz="1400" dirty="0"/>
              <a:t> - competency-based premium content</a:t>
            </a:r>
          </a:p>
        </p:txBody>
      </p:sp>
      <p:pic>
        <p:nvPicPr>
          <p:cNvPr id="12290" name="Picture 2" descr="intelligent adaptive learning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31590"/>
            <a:ext cx="2838450" cy="362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6094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Informal Learning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514" y="1131590"/>
            <a:ext cx="5404507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48117" y="4659982"/>
            <a:ext cx="14219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50" dirty="0" smtClean="0">
                <a:hlinkClick r:id="rId3"/>
              </a:rPr>
              <a:t>Jarche, 2012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23322285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Credentials and Badges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44034" name="Picture 2" descr="Image result for badges and blockcha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418" y="1203598"/>
            <a:ext cx="3606835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308304" y="4515966"/>
            <a:ext cx="14219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50" dirty="0" smtClean="0">
                <a:hlinkClick r:id="rId3"/>
              </a:rPr>
              <a:t>Mathers, 2016</a:t>
            </a:r>
            <a:endParaRPr lang="en-CA" sz="1050" dirty="0"/>
          </a:p>
        </p:txBody>
      </p:sp>
      <p:pic>
        <p:nvPicPr>
          <p:cNvPr id="44036" name="Picture 4" descr="https://cdn-images-1.medium.com/max/600/1*cQCRrcF8vDv4yu61eLOtXQ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04702"/>
            <a:ext cx="4023320" cy="2266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059832" y="4519354"/>
            <a:ext cx="234888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50" dirty="0">
                <a:hlinkClick r:id="rId5"/>
              </a:rPr>
              <a:t> </a:t>
            </a:r>
            <a:r>
              <a:rPr lang="en-CA" sz="1050" dirty="0" err="1" smtClean="0">
                <a:hlinkClick r:id="rId5"/>
              </a:rPr>
              <a:t>Ravet</a:t>
            </a:r>
            <a:r>
              <a:rPr lang="en-CA" sz="1050" dirty="0" smtClean="0">
                <a:hlinkClick r:id="rId5"/>
              </a:rPr>
              <a:t>, 2016</a:t>
            </a:r>
            <a:endParaRPr lang="en-CA" sz="1050" dirty="0"/>
          </a:p>
        </p:txBody>
      </p:sp>
      <p:sp>
        <p:nvSpPr>
          <p:cNvPr id="6" name="Rectangle 5"/>
          <p:cNvSpPr/>
          <p:nvPr/>
        </p:nvSpPr>
        <p:spPr>
          <a:xfrm>
            <a:off x="467544" y="348927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dirty="0"/>
              <a:t>Open Badges are the substratum from which </a:t>
            </a:r>
            <a:r>
              <a:rPr lang="en-CA" dirty="0" err="1"/>
              <a:t>ePortfolios</a:t>
            </a:r>
            <a:r>
              <a:rPr lang="en-CA" dirty="0"/>
              <a:t> grow organically, like a beehive out of the activity of the bees — bee-badges for hive-portfolios!</a:t>
            </a:r>
          </a:p>
        </p:txBody>
      </p:sp>
    </p:spTree>
    <p:extLst>
      <p:ext uri="{BB962C8B-B14F-4D97-AF65-F5344CB8AC3E}">
        <p14:creationId xmlns:p14="http://schemas.microsoft.com/office/powerpoint/2010/main" val="12236320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Learning Records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5058" name="Picture 2" descr="Image result for personal learning records xa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11498"/>
            <a:ext cx="5867400" cy="3848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08104" y="4759599"/>
            <a:ext cx="125926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50" dirty="0" smtClean="0">
                <a:hlinkClick r:id="rId3"/>
              </a:rPr>
              <a:t>Gilbert, 2015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11679793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Personal Digital Archiving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686" y="945083"/>
            <a:ext cx="8399884" cy="399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12360" y="4838189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CA" sz="1050" dirty="0" smtClean="0">
                <a:hlinkClick r:id="rId3"/>
              </a:rPr>
              <a:t>Marshall, 2008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24431509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PLE and Personal Assistant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7106" name="Picture 2" descr="Image result for personal assistant siri cort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55136"/>
            <a:ext cx="6013242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580112" y="4713817"/>
            <a:ext cx="1008112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50" dirty="0" smtClean="0">
                <a:hlinkClick r:id="rId3"/>
              </a:rPr>
              <a:t>CNN, 2015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18983785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Research Questions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how </a:t>
            </a:r>
            <a:r>
              <a:rPr lang="en-CA" sz="1200" dirty="0"/>
              <a:t>does CSPS define personalized learning, or is there a working definition in place?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existing tools does CSPS employ for performance management, and learning and development?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has </a:t>
            </a:r>
            <a:r>
              <a:rPr lang="en-CA" sz="1200" dirty="0"/>
              <a:t>CSPS adopted a talent management framework or management system?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definitions or management frameworks (if any) for competencies does CSPS employ?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are </a:t>
            </a:r>
            <a:r>
              <a:rPr lang="en-CA" sz="1200" dirty="0"/>
              <a:t>CSPS talent and competency management systems linked to external services, such as job or placement-finding sites?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can </a:t>
            </a:r>
            <a:r>
              <a:rPr lang="en-CA" sz="1200" dirty="0"/>
              <a:t>CSPS support and manage personal learning plans or learning paths? Automated?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approach to and/or technology does CSPS support for content &amp; learning recommendations?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support does CSPS currently provide to support informal learning?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does </a:t>
            </a:r>
            <a:r>
              <a:rPr lang="en-CA" sz="1200" dirty="0"/>
              <a:t>CSPS support personal learning records, and to what granularity (</a:t>
            </a:r>
            <a:r>
              <a:rPr lang="en-CA" sz="1200" dirty="0" err="1"/>
              <a:t>eg</a:t>
            </a:r>
            <a:r>
              <a:rPr lang="en-CA" sz="1200" dirty="0"/>
              <a:t>., do they store activity records? personal </a:t>
            </a:r>
            <a:r>
              <a:rPr lang="en-CA" sz="1200" dirty="0" smtClean="0"/>
              <a:t>portfolios</a:t>
            </a:r>
            <a:r>
              <a:rPr lang="en-CA" sz="1200" dirty="0"/>
              <a:t>?)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does </a:t>
            </a:r>
            <a:r>
              <a:rPr lang="en-CA" sz="1200" dirty="0"/>
              <a:t>CSPS provide upload or storage for personal profiles or personal data archiving?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are </a:t>
            </a:r>
            <a:r>
              <a:rPr lang="en-CA" sz="1200" dirty="0"/>
              <a:t>there automated mechanisms in place for profile creation and assessment?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362247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Shared Learning Space / Crowd-Sourcing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21568"/>
            <a:ext cx="8077919" cy="379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16216" y="4815233"/>
            <a:ext cx="208823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50" dirty="0" smtClean="0">
                <a:hlinkClick r:id="rId3"/>
              </a:rPr>
              <a:t>FT </a:t>
            </a:r>
            <a:r>
              <a:rPr lang="en-CA" sz="1050" dirty="0">
                <a:hlinkClick r:id="rId3"/>
              </a:rPr>
              <a:t>- Owen Humphreys/PA </a:t>
            </a:r>
            <a:r>
              <a:rPr lang="en-CA" sz="1050" dirty="0" smtClean="0">
                <a:hlinkClick r:id="rId3"/>
              </a:rPr>
              <a:t>Wire</a:t>
            </a:r>
            <a:r>
              <a:rPr lang="en-CA" sz="1050" dirty="0" smtClean="0"/>
              <a:t> 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24329518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is Shared and Crowdsourced Learning?</a:t>
            </a:r>
            <a:r>
              <a:rPr lang="en-CA" b="1" dirty="0"/>
              <a:t/>
            </a:r>
            <a:br>
              <a:rPr lang="en-CA" b="1" dirty="0"/>
            </a:b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476324" cy="3416400"/>
          </a:xfrm>
        </p:spPr>
        <p:txBody>
          <a:bodyPr/>
          <a:lstStyle/>
          <a:p>
            <a:pPr marL="252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 smtClean="0"/>
              <a:t>Open learning</a:t>
            </a:r>
          </a:p>
          <a:p>
            <a:pPr marL="252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 smtClean="0"/>
              <a:t>Shared environments</a:t>
            </a:r>
          </a:p>
          <a:p>
            <a:pPr marL="252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 smtClean="0"/>
              <a:t>Social networks</a:t>
            </a:r>
          </a:p>
          <a:p>
            <a:pPr marL="252000" indent="-18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2000" dirty="0" smtClean="0"/>
              <a:t>Co-production</a:t>
            </a:r>
            <a:endParaRPr lang="en-CA" sz="2000" dirty="0"/>
          </a:p>
        </p:txBody>
      </p:sp>
      <p:pic>
        <p:nvPicPr>
          <p:cNvPr id="14338" name="Picture 2" descr="OpenAuthoritySpectr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116884"/>
            <a:ext cx="4517107" cy="3383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38008" y="4587974"/>
            <a:ext cx="1026243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50" u="sng" dirty="0">
                <a:hlinkClick r:id="rId3"/>
              </a:rPr>
              <a:t>Phillips, 2014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25815738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The Wisdom of Crowds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15362" name="Picture 2" descr="https://lh6.googleusercontent.com/WQR1iUQ8HSykeZveA1ExMl4SfyoqfYecBYUGAFXz2gpS4gxWWbRF_PLirJowtr0uR-eUMIsoAVy3FrfJOaHxBQRKerkkKXjkWJ5JaaXiqiX_zdA3HYq5jHjXH5B4VrbxSQr9g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194559"/>
            <a:ext cx="56388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Image result for neural networ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34" y="1194559"/>
            <a:ext cx="3198779" cy="312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532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method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131590"/>
            <a:ext cx="4655517" cy="3490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Methodology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188292" cy="34164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Academic literature search in relevant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Trade literature and product identification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Hands-on experience with many of the technologies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LPSS projects with deep dive in some subject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02240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Models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4" y="3147814"/>
            <a:ext cx="8713218" cy="1832224"/>
          </a:xfrm>
        </p:spPr>
        <p:txBody>
          <a:bodyPr/>
          <a:lstStyle/>
          <a:p>
            <a:pPr marL="285750" indent="-18000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A" sz="1600" dirty="0" smtClean="0"/>
              <a:t>Seek </a:t>
            </a:r>
            <a:r>
              <a:rPr lang="en-CA" sz="1600" dirty="0"/>
              <a:t>Sense Share framework </a:t>
            </a:r>
            <a:r>
              <a:rPr lang="en-CA" sz="1600" dirty="0" smtClean="0"/>
              <a:t>-  </a:t>
            </a:r>
            <a:r>
              <a:rPr lang="en-CA" sz="1600" dirty="0"/>
              <a:t>(</a:t>
            </a:r>
            <a:r>
              <a:rPr lang="en-CA" sz="1600" u="sng" dirty="0">
                <a:hlinkClick r:id="rId2"/>
              </a:rPr>
              <a:t>Jarche, 2014</a:t>
            </a:r>
            <a:r>
              <a:rPr lang="en-CA" sz="1600" dirty="0"/>
              <a:t>)</a:t>
            </a:r>
          </a:p>
          <a:p>
            <a:pPr marL="285750" indent="-18000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A" sz="1600" dirty="0" smtClean="0"/>
              <a:t>ADL </a:t>
            </a:r>
            <a:r>
              <a:rPr lang="en-CA" sz="1600" dirty="0"/>
              <a:t>Open Social Learner Model (OSLM) - </a:t>
            </a:r>
            <a:r>
              <a:rPr lang="en-CA" sz="1600" dirty="0" smtClean="0"/>
              <a:t> </a:t>
            </a:r>
            <a:r>
              <a:rPr lang="en-CA" sz="1600" dirty="0"/>
              <a:t>(</a:t>
            </a:r>
            <a:r>
              <a:rPr lang="en-CA" sz="1600" u="sng" dirty="0">
                <a:hlinkClick r:id="rId3"/>
              </a:rPr>
              <a:t>ADL, 2015</a:t>
            </a:r>
            <a:r>
              <a:rPr lang="en-CA" sz="1600" dirty="0"/>
              <a:t>)</a:t>
            </a:r>
          </a:p>
          <a:p>
            <a:pPr marL="285750" indent="-180000" fontAlgn="base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A" sz="1600" dirty="0" smtClean="0"/>
              <a:t>IEEE </a:t>
            </a:r>
            <a:r>
              <a:rPr lang="en-CA" sz="1600" dirty="0"/>
              <a:t>Resource Aggregation Model for Learning, Education and Training (RAMLET) - (</a:t>
            </a:r>
            <a:r>
              <a:rPr lang="en-CA" sz="1600" u="sng" dirty="0" err="1">
                <a:hlinkClick r:id="rId4"/>
              </a:rPr>
              <a:t>Verber</a:t>
            </a:r>
            <a:r>
              <a:rPr lang="en-CA" sz="1600" u="sng" dirty="0">
                <a:hlinkClick r:id="rId4"/>
              </a:rPr>
              <a:t>, et.al., 2016</a:t>
            </a:r>
            <a:r>
              <a:rPr lang="en-CA" sz="1600" dirty="0"/>
              <a:t>)</a:t>
            </a:r>
          </a:p>
          <a:p>
            <a:pPr marL="285750" indent="-18000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A" sz="1600" dirty="0" smtClean="0"/>
              <a:t>ARRFF </a:t>
            </a:r>
            <a:r>
              <a:rPr lang="en-CA" sz="1600" dirty="0"/>
              <a:t>- Aggregate, Remix, Repurpose, Feed Forward (</a:t>
            </a:r>
            <a:r>
              <a:rPr lang="en-CA" sz="1600" u="sng" dirty="0">
                <a:hlinkClick r:id="rId5"/>
              </a:rPr>
              <a:t>Downes, 2016</a:t>
            </a:r>
            <a:r>
              <a:rPr lang="en-CA" sz="1600" dirty="0" smtClean="0"/>
              <a:t>)</a:t>
            </a:r>
            <a:r>
              <a:rPr lang="en-CA" dirty="0" smtClean="0"/>
              <a:t> </a:t>
            </a:r>
            <a:endParaRPr lang="en-CA" dirty="0"/>
          </a:p>
        </p:txBody>
      </p:sp>
      <p:pic>
        <p:nvPicPr>
          <p:cNvPr id="16386" name="Picture 2" descr="http://adapt2.sis.pitt.edu/w/images/4/43/Mg_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1078422"/>
            <a:ext cx="4284540" cy="200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452320" y="2600564"/>
            <a:ext cx="10310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dirty="0" smtClean="0">
                <a:hlinkClick r:id="rId7"/>
              </a:rPr>
              <a:t>ADL, 2016</a:t>
            </a:r>
            <a:endParaRPr lang="en-CA" dirty="0"/>
          </a:p>
        </p:txBody>
      </p:sp>
      <p:pic>
        <p:nvPicPr>
          <p:cNvPr id="16388" name="Picture 4" descr="http://adapt2.sis.pitt.edu/w/images/5/5e/Arch_v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079526"/>
            <a:ext cx="3084490" cy="209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8449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Environments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3756244" cy="3416400"/>
          </a:xfrm>
        </p:spPr>
        <p:txBody>
          <a:bodyPr/>
          <a:lstStyle/>
          <a:p>
            <a:pPr fontAlgn="base"/>
            <a:r>
              <a:rPr lang="en-CA" sz="1600" dirty="0">
                <a:solidFill>
                  <a:schemeClr val="tx1"/>
                </a:solidFill>
              </a:rPr>
              <a:t>Open learning</a:t>
            </a:r>
            <a:r>
              <a:rPr lang="en-CA" sz="1600" dirty="0"/>
              <a:t>, </a:t>
            </a:r>
            <a:r>
              <a:rPr lang="en-CA" sz="1600" dirty="0" err="1"/>
              <a:t>eg</a:t>
            </a:r>
            <a:r>
              <a:rPr lang="en-CA" sz="1600" dirty="0"/>
              <a:t>., </a:t>
            </a:r>
            <a:r>
              <a:rPr lang="en-CA" sz="1600" dirty="0" err="1"/>
              <a:t>Apereo</a:t>
            </a:r>
            <a:r>
              <a:rPr lang="en-CA" sz="1600" dirty="0"/>
              <a:t> Open Academic Environment</a:t>
            </a:r>
          </a:p>
          <a:p>
            <a:pPr fontAlgn="base"/>
            <a:r>
              <a:rPr lang="en-CA" sz="1600" dirty="0">
                <a:solidFill>
                  <a:schemeClr val="tx1"/>
                </a:solidFill>
              </a:rPr>
              <a:t>Cloud Technologies</a:t>
            </a:r>
            <a:r>
              <a:rPr lang="en-CA" sz="1600" dirty="0"/>
              <a:t>, </a:t>
            </a:r>
            <a:r>
              <a:rPr lang="en-CA" sz="1600" dirty="0" err="1"/>
              <a:t>eg</a:t>
            </a:r>
            <a:r>
              <a:rPr lang="en-CA" sz="1600" dirty="0"/>
              <a:t>. IBM Kenexa, Oracle </a:t>
            </a:r>
            <a:r>
              <a:rPr lang="en-CA" sz="1600" dirty="0" err="1"/>
              <a:t>Taleo</a:t>
            </a:r>
            <a:endParaRPr lang="en-CA" sz="1600" dirty="0"/>
          </a:p>
          <a:p>
            <a:pPr fontAlgn="base"/>
            <a:r>
              <a:rPr lang="en-CA" sz="1600" dirty="0">
                <a:solidFill>
                  <a:schemeClr val="tx1"/>
                </a:solidFill>
              </a:rPr>
              <a:t>Virtual Classrooms</a:t>
            </a:r>
            <a:r>
              <a:rPr lang="en-CA" sz="1600" dirty="0"/>
              <a:t>, </a:t>
            </a:r>
            <a:r>
              <a:rPr lang="en-CA" sz="1600" dirty="0" err="1"/>
              <a:t>eg</a:t>
            </a:r>
            <a:r>
              <a:rPr lang="en-CA" sz="1600" dirty="0"/>
              <a:t>. Connect, Collaborate, Cisco (Spark, </a:t>
            </a:r>
            <a:r>
              <a:rPr lang="en-CA" sz="1600" dirty="0" err="1"/>
              <a:t>WebX</a:t>
            </a:r>
            <a:r>
              <a:rPr lang="en-CA" sz="1600" dirty="0"/>
              <a:t>)</a:t>
            </a:r>
          </a:p>
          <a:p>
            <a:pPr fontAlgn="base"/>
            <a:r>
              <a:rPr lang="en-CA" sz="1600" dirty="0">
                <a:solidFill>
                  <a:schemeClr val="tx1"/>
                </a:solidFill>
              </a:rPr>
              <a:t>Social networks</a:t>
            </a:r>
            <a:r>
              <a:rPr lang="en-CA" sz="1600" dirty="0"/>
              <a:t> for learning, </a:t>
            </a:r>
            <a:r>
              <a:rPr lang="en-CA" sz="1600" dirty="0" err="1"/>
              <a:t>eg</a:t>
            </a:r>
            <a:r>
              <a:rPr lang="en-CA" sz="1600" dirty="0"/>
              <a:t>. </a:t>
            </a:r>
            <a:r>
              <a:rPr lang="en-CA" sz="1600" dirty="0" err="1"/>
              <a:t>Elgg</a:t>
            </a:r>
            <a:endParaRPr lang="en-CA" sz="1600" dirty="0"/>
          </a:p>
          <a:p>
            <a:pPr fontAlgn="base"/>
            <a:r>
              <a:rPr lang="en-CA" sz="1600" dirty="0">
                <a:solidFill>
                  <a:schemeClr val="tx1"/>
                </a:solidFill>
              </a:rPr>
              <a:t>MOOCs</a:t>
            </a:r>
            <a:r>
              <a:rPr lang="en-CA" sz="1600" dirty="0"/>
              <a:t>, </a:t>
            </a:r>
            <a:r>
              <a:rPr lang="en-CA" sz="1600" dirty="0" err="1"/>
              <a:t>eg</a:t>
            </a:r>
            <a:r>
              <a:rPr lang="en-CA" sz="1600" dirty="0"/>
              <a:t>. gRSShopper, </a:t>
            </a:r>
            <a:r>
              <a:rPr lang="en-CA" sz="1600" dirty="0" err="1"/>
              <a:t>Udemy</a:t>
            </a:r>
            <a:endParaRPr lang="en-CA" sz="1600" dirty="0"/>
          </a:p>
          <a:p>
            <a:endParaRPr lang="en-CA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403908"/>
              </p:ext>
            </p:extLst>
          </p:nvPr>
        </p:nvGraphicFramePr>
        <p:xfrm>
          <a:off x="4355976" y="915566"/>
          <a:ext cx="4248472" cy="3813810"/>
        </p:xfrm>
        <a:graphic>
          <a:graphicData uri="http://schemas.openxmlformats.org/drawingml/2006/table">
            <a:tbl>
              <a:tblPr/>
              <a:tblGrid>
                <a:gridCol w="4248472"/>
              </a:tblGrid>
              <a:tr h="0">
                <a:tc>
                  <a:txBody>
                    <a:bodyPr/>
                    <a:lstStyle/>
                    <a:p>
                      <a:pPr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CA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Various contribution-based open course libraries </a:t>
                      </a:r>
                      <a:r>
                        <a:rPr lang="en-CA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(via </a:t>
                      </a:r>
                      <a:r>
                        <a:rPr lang="en-CA" b="0" i="0" u="sng" strike="noStrike" dirty="0" err="1" smtClean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2"/>
                        </a:rPr>
                        <a:t>MOOCLab</a:t>
                      </a:r>
                      <a:r>
                        <a:rPr lang="en-CA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</a:t>
                      </a:r>
                      <a:endParaRPr lang="en-CA" dirty="0">
                        <a:effectLst/>
                      </a:endParaRPr>
                    </a:p>
                    <a:p>
                      <a:pPr marL="0" indent="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</a:pPr>
                      <a:endParaRPr lang="en-CA" b="0" i="0" u="sng" strike="noStrike" dirty="0" smtClean="0">
                        <a:solidFill>
                          <a:srgbClr val="1155CC"/>
                        </a:solidFill>
                        <a:effectLst/>
                        <a:latin typeface="Arial"/>
                        <a:hlinkClick r:id="rId3"/>
                      </a:endParaRPr>
                    </a:p>
                    <a:p>
                      <a:pPr marL="360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b="0" i="0" u="sng" strike="noStrike" dirty="0" smtClean="0">
                          <a:solidFill>
                            <a:srgbClr val="1155CC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  <a:hlinkClick r:id="rId3"/>
                        </a:rPr>
                        <a:t>Coursmos</a:t>
                      </a:r>
                      <a:r>
                        <a:rPr lang="en-CA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n-CA" b="0" i="0" u="none" strike="noStrike" dirty="0">
                          <a:solidFill>
                            <a:srgbClr val="000000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-micro-learning platform                     </a:t>
                      </a:r>
                    </a:p>
                    <a:p>
                      <a:pPr marL="360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b="0" i="0" u="sng" strike="noStrike" dirty="0" err="1" smtClean="0">
                          <a:solidFill>
                            <a:srgbClr val="1155CC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  <a:hlinkClick r:id="rId4"/>
                        </a:rPr>
                        <a:t>Eliademy</a:t>
                      </a:r>
                      <a:r>
                        <a:rPr lang="en-CA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</a:t>
                      </a:r>
                      <a:r>
                        <a:rPr lang="en-CA" b="0" i="0" u="none" strike="noStrike" dirty="0">
                          <a:solidFill>
                            <a:srgbClr val="000000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- free &amp; paid online courses with real-time discussions and task management     </a:t>
                      </a:r>
                    </a:p>
                    <a:p>
                      <a:pPr marL="360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b="0" i="0" u="sng" strike="noStrike" dirty="0">
                          <a:solidFill>
                            <a:srgbClr val="1155CC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  <a:hlinkClick r:id="rId5"/>
                        </a:rPr>
                        <a:t>iTunes U</a:t>
                      </a:r>
                      <a:r>
                        <a:rPr lang="en-CA" b="0" i="0" u="none" strike="noStrike" dirty="0">
                          <a:solidFill>
                            <a:srgbClr val="000000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- free educational app with audio and video resources from top universities </a:t>
                      </a:r>
                    </a:p>
                    <a:p>
                      <a:pPr marL="360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b="0" i="0" u="sng" strike="noStrike" dirty="0">
                          <a:solidFill>
                            <a:srgbClr val="1155CC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  <a:hlinkClick r:id="rId6"/>
                        </a:rPr>
                        <a:t>Open Education powered by Blackboard</a:t>
                      </a:r>
                      <a:r>
                        <a:rPr lang="en-CA" b="0" i="0" u="none" strike="noStrike" dirty="0">
                          <a:solidFill>
                            <a:srgbClr val="000000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- Free online courses from Blackboard's global community of clients</a:t>
                      </a:r>
                    </a:p>
                    <a:p>
                      <a:pPr marL="360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  <a:hlinkClick r:id="rId7"/>
                        </a:rPr>
                        <a:t>OpenLearning</a:t>
                      </a:r>
                      <a:r>
                        <a:rPr lang="en-CA" b="0" i="0" u="none" strike="noStrike" dirty="0">
                          <a:solidFill>
                            <a:srgbClr val="000000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create, run and enrol in a course.</a:t>
                      </a:r>
                    </a:p>
                    <a:p>
                      <a:pPr marL="360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  <a:hlinkClick r:id="rId8"/>
                        </a:rPr>
                        <a:t>Udemy</a:t>
                      </a:r>
                      <a:r>
                        <a:rPr lang="en-CA" b="0" i="0" u="none" strike="noStrike" dirty="0">
                          <a:solidFill>
                            <a:srgbClr val="000000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 create and run online courses. </a:t>
                      </a:r>
                    </a:p>
                    <a:p>
                      <a:pPr marL="360000" indent="-144000" rtl="0" fontAlgn="base">
                        <a:spcBef>
                          <a:spcPts val="0"/>
                        </a:spcBef>
                        <a:spcAft>
                          <a:spcPts val="3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b="0" i="0" u="sng" strike="noStrike" dirty="0">
                          <a:solidFill>
                            <a:srgbClr val="1155CC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  <a:hlinkClick r:id="rId9"/>
                        </a:rPr>
                        <a:t>YouTube Edu</a:t>
                      </a:r>
                      <a:r>
                        <a:rPr lang="en-CA" b="0" i="0" u="none" strike="noStrike" dirty="0">
                          <a:solidFill>
                            <a:srgbClr val="000000"/>
                          </a:solidFill>
                          <a:effectLst/>
                          <a:latin typeface="Nirmala UI" panose="020B0502040204020203" pitchFamily="34" charset="0"/>
                          <a:cs typeface="Nirmala UI" panose="020B0502040204020203" pitchFamily="34" charset="0"/>
                        </a:rPr>
                        <a:t> - video-based courses</a:t>
                      </a:r>
                    </a:p>
                    <a:p>
                      <a:pPr fontAlgn="t"/>
                      <a:endParaRPr lang="en-CA" dirty="0">
                        <a:effectLst/>
                      </a:endParaRPr>
                    </a:p>
                  </a:txBody>
                  <a:tcPr marL="66675" marR="66675" marT="66675" marB="6667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52588" y="746165"/>
            <a:ext cx="184731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48516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Social Network Formation and Management</a:t>
            </a:r>
            <a:r>
              <a:rPr lang="en-CA" b="1" dirty="0"/>
              <a:t/>
            </a:r>
            <a:br>
              <a:rPr lang="en-CA" b="1" dirty="0"/>
            </a:b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3723877"/>
            <a:ext cx="8520600" cy="1152129"/>
          </a:xfrm>
        </p:spPr>
        <p:txBody>
          <a:bodyPr/>
          <a:lstStyle/>
          <a:p>
            <a:r>
              <a:rPr lang="en-CA" dirty="0"/>
              <a:t>A significant area of </a:t>
            </a:r>
            <a:r>
              <a:rPr lang="en-CA" dirty="0" smtClean="0"/>
              <a:t>research </a:t>
            </a:r>
            <a:r>
              <a:rPr lang="en-CA" dirty="0"/>
              <a:t>exists in the area of automated social network creation and management. There are two major approaches to automated social network formation: collaborative filtering, and privacy preserving.</a:t>
            </a:r>
          </a:p>
          <a:p>
            <a:endParaRPr lang="en-CA" dirty="0"/>
          </a:p>
        </p:txBody>
      </p:sp>
      <p:pic>
        <p:nvPicPr>
          <p:cNvPr id="18434" name="Picture 2" descr="Nodes-and-Events-with-their-connection-mode-in-an-event-based-MS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86212"/>
            <a:ext cx="4020865" cy="2349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05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Applications of Crowd-Sourcing</a:t>
            </a:r>
            <a:r>
              <a:rPr lang="en-CA" b="1" dirty="0"/>
              <a:t/>
            </a:r>
            <a:br>
              <a:rPr lang="en-CA" b="1" dirty="0"/>
            </a:b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Crowdsourcing for </a:t>
            </a:r>
            <a:r>
              <a:rPr lang="en-CA" dirty="0" err="1" smtClean="0"/>
              <a:t>publicengagement</a:t>
            </a:r>
            <a:r>
              <a:rPr lang="en-CA" dirty="0" smtClean="0"/>
              <a:t> </a:t>
            </a:r>
          </a:p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Social </a:t>
            </a:r>
            <a:r>
              <a:rPr lang="en-CA" dirty="0" smtClean="0"/>
              <a:t>bookmarking </a:t>
            </a:r>
            <a:r>
              <a:rPr lang="en-CA" dirty="0"/>
              <a:t>and search </a:t>
            </a:r>
            <a:endParaRPr lang="en-CA" dirty="0" smtClean="0"/>
          </a:p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Social learning, properly </a:t>
            </a:r>
            <a:r>
              <a:rPr lang="en-CA" dirty="0" smtClean="0"/>
              <a:t>so-called</a:t>
            </a:r>
          </a:p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Project </a:t>
            </a:r>
            <a:r>
              <a:rPr lang="en-CA" dirty="0"/>
              <a:t>teaming and collaborative </a:t>
            </a:r>
            <a:r>
              <a:rPr lang="en-CA" dirty="0" smtClean="0"/>
              <a:t>learning</a:t>
            </a:r>
          </a:p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Social media for research </a:t>
            </a:r>
            <a:r>
              <a:rPr lang="en-CA" dirty="0" smtClean="0"/>
              <a:t>dissemination</a:t>
            </a:r>
          </a:p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Supporting shared </a:t>
            </a:r>
            <a:r>
              <a:rPr lang="en-CA" dirty="0" smtClean="0"/>
              <a:t>spaces</a:t>
            </a:r>
          </a:p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Scientific research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31590"/>
            <a:ext cx="3762375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717866" y="4299942"/>
            <a:ext cx="97654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50" u="sng" dirty="0">
                <a:hlinkClick r:id="rId3"/>
              </a:rPr>
              <a:t>Zhang, 2013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859697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Social Presence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31589"/>
            <a:ext cx="4104456" cy="3378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89321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Technology standards for collaboration in learning</a:t>
            </a:r>
            <a:br>
              <a:rPr lang="en-CA" dirty="0"/>
            </a:b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044276" cy="3416400"/>
          </a:xfrm>
        </p:spPr>
        <p:txBody>
          <a:bodyPr/>
          <a:lstStyle/>
          <a:p>
            <a:r>
              <a:rPr lang="en-CA" dirty="0" smtClean="0"/>
              <a:t>Things like….</a:t>
            </a:r>
          </a:p>
          <a:p>
            <a:pPr marL="285750" indent="-285750">
              <a:buFontTx/>
              <a:buChar char="-"/>
            </a:pPr>
            <a:r>
              <a:rPr lang="en-CA" dirty="0" smtClean="0"/>
              <a:t>Open CODECs</a:t>
            </a:r>
          </a:p>
          <a:p>
            <a:pPr marL="285750" indent="-285750">
              <a:buFontTx/>
              <a:buChar char="-"/>
            </a:pPr>
            <a:r>
              <a:rPr lang="en-CA" dirty="0" smtClean="0"/>
              <a:t>Signal </a:t>
            </a:r>
            <a:r>
              <a:rPr lang="en-CA" dirty="0" err="1" smtClean="0"/>
              <a:t>envryption</a:t>
            </a:r>
            <a:endParaRPr lang="en-CA" dirty="0" smtClean="0"/>
          </a:p>
          <a:p>
            <a:pPr marL="285750" indent="-285750">
              <a:buFontTx/>
              <a:buChar char="-"/>
            </a:pPr>
            <a:r>
              <a:rPr lang="en-CA" dirty="0" smtClean="0"/>
              <a:t>Echo cancellation</a:t>
            </a:r>
          </a:p>
          <a:p>
            <a:pPr marL="285750" indent="-285750">
              <a:buFontTx/>
              <a:buChar char="-"/>
            </a:pPr>
            <a:r>
              <a:rPr lang="en-CA" dirty="0" smtClean="0"/>
              <a:t>Screen sharing</a:t>
            </a:r>
          </a:p>
          <a:p>
            <a:pPr marL="285750" indent="-285750">
              <a:buFontTx/>
              <a:buChar char="-"/>
            </a:pPr>
            <a:r>
              <a:rPr lang="en-CA" dirty="0" smtClean="0"/>
              <a:t>Video smoothness</a:t>
            </a:r>
          </a:p>
          <a:p>
            <a:pPr marL="285750" indent="-285750">
              <a:buFontTx/>
              <a:buChar char="-"/>
            </a:pPr>
            <a:endParaRPr lang="en-CA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75606"/>
            <a:ext cx="3310880" cy="121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020272" y="4515966"/>
            <a:ext cx="115768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00" dirty="0" smtClean="0">
                <a:hlinkClick r:id="rId3"/>
              </a:rPr>
              <a:t>WebRTC, 2016</a:t>
            </a:r>
            <a:endParaRPr lang="en-CA" sz="1100" dirty="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4718" y="2713930"/>
            <a:ext cx="3197597" cy="1450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8057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Privacy and </a:t>
            </a:r>
            <a:r>
              <a:rPr lang="en-CA" dirty="0" smtClean="0"/>
              <a:t>Security </a:t>
            </a:r>
            <a:r>
              <a:rPr lang="en-CA" dirty="0"/>
              <a:t>Issues</a:t>
            </a:r>
            <a:endParaRPr lang="en-CA" b="1" dirty="0">
              <a:effectLst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50178" name="Picture 2" descr="Image result for social prese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39761"/>
            <a:ext cx="6569566" cy="3500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8290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Research Questions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principles underlie the CSPS understanding of crowd-sourcing?  Open, shared, social and crowdsourced?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If </a:t>
            </a:r>
            <a:r>
              <a:rPr lang="en-CA" sz="1200" dirty="0"/>
              <a:t>there familiarity with crowd-sourcing models (</a:t>
            </a:r>
            <a:r>
              <a:rPr lang="en-CA" sz="1200" dirty="0" err="1"/>
              <a:t>eg</a:t>
            </a:r>
            <a:r>
              <a:rPr lang="en-CA" sz="1200" dirty="0"/>
              <a:t>. Open Social Learner Model), or endorsements of any?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open, shared, social and crowdsourced learning environments are currently supported?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Are </a:t>
            </a:r>
            <a:r>
              <a:rPr lang="en-CA" sz="1200" dirty="0"/>
              <a:t>there tools and/or support for automated social network formation and management?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applications of crowd-sourcing are envisioned? (</a:t>
            </a:r>
            <a:r>
              <a:rPr lang="en-CA" sz="1200" dirty="0" err="1"/>
              <a:t>eg</a:t>
            </a:r>
            <a:r>
              <a:rPr lang="en-CA" sz="1200" dirty="0"/>
              <a:t>. public engagement, problem solving, knowledge bank)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Does </a:t>
            </a:r>
            <a:r>
              <a:rPr lang="en-CA" sz="1200" dirty="0"/>
              <a:t>CSPS employ teaming environments (Jira, Slack, Git, Trello) and/or offer support for these?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provisions are there for authorship, sharing, annotation and ratings </a:t>
            </a:r>
            <a:r>
              <a:rPr lang="en-CA" sz="1200" dirty="0" smtClean="0"/>
              <a:t>within </a:t>
            </a:r>
            <a:r>
              <a:rPr lang="en-CA" sz="1200" dirty="0"/>
              <a:t>the CSPS social environment?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role does social presence and/or social presence theory play in CSPS pedagogical approaches?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Does </a:t>
            </a:r>
            <a:r>
              <a:rPr lang="en-CA" sz="1200" dirty="0"/>
              <a:t>CSPS support common messaging, communications, or other networking protocols?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security and privacy constraints apply to CSPS and other </a:t>
            </a:r>
            <a:r>
              <a:rPr lang="en-CA" sz="1200" dirty="0" err="1"/>
              <a:t>GoC</a:t>
            </a:r>
            <a:r>
              <a:rPr lang="en-CA" sz="1200" dirty="0"/>
              <a:t> environments? Bilingualism?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50327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Virtual Library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0482" name="Picture 2" descr="Virtual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9582"/>
            <a:ext cx="813690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668344" y="4769802"/>
            <a:ext cx="10801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 smtClean="0">
                <a:hlinkClick r:id="rId3"/>
              </a:rPr>
              <a:t>Second Life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8298923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What is a Virtual Library?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6420540" cy="3416400"/>
          </a:xfrm>
        </p:spPr>
        <p:txBody>
          <a:bodyPr/>
          <a:lstStyle/>
          <a:p>
            <a:pPr marL="216000" indent="-180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Acquisitions &amp; Deposits - </a:t>
            </a:r>
            <a:r>
              <a:rPr lang="en-CA" dirty="0" err="1"/>
              <a:t>eg</a:t>
            </a:r>
            <a:r>
              <a:rPr lang="en-CA" dirty="0"/>
              <a:t>. </a:t>
            </a:r>
            <a:r>
              <a:rPr lang="en-CA" dirty="0" err="1"/>
              <a:t>GoC</a:t>
            </a:r>
            <a:r>
              <a:rPr lang="en-CA" dirty="0"/>
              <a:t> </a:t>
            </a:r>
            <a:r>
              <a:rPr lang="en-CA" u="sng" dirty="0">
                <a:hlinkClick r:id="rId2"/>
              </a:rPr>
              <a:t>Depository Services</a:t>
            </a:r>
            <a:endParaRPr lang="en-CA" dirty="0"/>
          </a:p>
          <a:p>
            <a:pPr marL="216000" indent="-180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Recommendations </a:t>
            </a:r>
            <a:r>
              <a:rPr lang="en-CA" dirty="0"/>
              <a:t>and surveys  - </a:t>
            </a:r>
            <a:r>
              <a:rPr lang="en-CA" dirty="0" err="1"/>
              <a:t>eg</a:t>
            </a:r>
            <a:r>
              <a:rPr lang="en-CA" dirty="0"/>
              <a:t>. </a:t>
            </a:r>
            <a:r>
              <a:rPr lang="en-CA" u="sng" dirty="0">
                <a:hlinkClick r:id="rId3"/>
              </a:rPr>
              <a:t>Hill </a:t>
            </a:r>
            <a:r>
              <a:rPr lang="en-CA" u="sng" dirty="0" err="1">
                <a:hlinkClick r:id="rId3"/>
              </a:rPr>
              <a:t>Noters</a:t>
            </a:r>
            <a:r>
              <a:rPr lang="en-CA" dirty="0"/>
              <a:t> </a:t>
            </a:r>
          </a:p>
          <a:p>
            <a:pPr marL="216000" indent="-180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Browse categories - </a:t>
            </a:r>
            <a:r>
              <a:rPr lang="en-CA" dirty="0" err="1"/>
              <a:t>eg</a:t>
            </a:r>
            <a:r>
              <a:rPr lang="en-CA" dirty="0"/>
              <a:t>. McGill’s </a:t>
            </a:r>
            <a:r>
              <a:rPr lang="en-CA" u="sng" dirty="0">
                <a:hlinkClick r:id="rId4"/>
              </a:rPr>
              <a:t>Ecological Agricultural </a:t>
            </a:r>
            <a:endParaRPr lang="en-CA" dirty="0"/>
          </a:p>
          <a:p>
            <a:pPr marL="216000" indent="-180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Search - </a:t>
            </a:r>
            <a:r>
              <a:rPr lang="en-CA" dirty="0" err="1"/>
              <a:t>eg</a:t>
            </a:r>
            <a:r>
              <a:rPr lang="en-CA" dirty="0"/>
              <a:t>., IEEE </a:t>
            </a:r>
            <a:r>
              <a:rPr lang="en-CA" dirty="0" err="1"/>
              <a:t>Xplore</a:t>
            </a:r>
            <a:r>
              <a:rPr lang="en-CA" dirty="0"/>
              <a:t> at </a:t>
            </a:r>
            <a:r>
              <a:rPr lang="en-CA" u="sng" dirty="0">
                <a:hlinkClick r:id="rId5"/>
              </a:rPr>
              <a:t>Athabasca University</a:t>
            </a:r>
            <a:endParaRPr lang="en-CA" dirty="0"/>
          </a:p>
          <a:p>
            <a:pPr marL="216000" indent="-180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Classifications - </a:t>
            </a:r>
            <a:r>
              <a:rPr lang="en-CA" dirty="0" err="1"/>
              <a:t>eg</a:t>
            </a:r>
            <a:r>
              <a:rPr lang="en-CA" dirty="0"/>
              <a:t>. WWW Virtual Library - </a:t>
            </a:r>
            <a:r>
              <a:rPr lang="en-CA" u="sng" dirty="0">
                <a:hlinkClick r:id="rId6"/>
              </a:rPr>
              <a:t>http://vlib.org/</a:t>
            </a:r>
            <a:r>
              <a:rPr lang="en-CA" dirty="0"/>
              <a:t> </a:t>
            </a:r>
          </a:p>
          <a:p>
            <a:pPr marL="216000" indent="-180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Inquiry - </a:t>
            </a:r>
            <a:r>
              <a:rPr lang="en-CA" dirty="0" err="1"/>
              <a:t>eg</a:t>
            </a:r>
            <a:r>
              <a:rPr lang="en-CA" dirty="0"/>
              <a:t>. Library of Congress </a:t>
            </a:r>
            <a:r>
              <a:rPr lang="en-CA" u="sng" dirty="0">
                <a:hlinkClick r:id="rId7"/>
              </a:rPr>
              <a:t>Ask a Librarian</a:t>
            </a:r>
            <a:endParaRPr lang="en-CA" dirty="0"/>
          </a:p>
          <a:p>
            <a:pPr marL="216000" indent="-180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Tools - </a:t>
            </a:r>
            <a:r>
              <a:rPr lang="en-CA" dirty="0" err="1"/>
              <a:t>eg</a:t>
            </a:r>
            <a:r>
              <a:rPr lang="en-CA" dirty="0"/>
              <a:t>., Public Health Ontario </a:t>
            </a:r>
            <a:r>
              <a:rPr lang="en-CA" u="sng" dirty="0" err="1">
                <a:hlinkClick r:id="rId8"/>
              </a:rPr>
              <a:t>MediQAT</a:t>
            </a:r>
            <a:r>
              <a:rPr lang="en-CA" dirty="0"/>
              <a:t> critical appraisal tool</a:t>
            </a:r>
          </a:p>
          <a:p>
            <a:pPr marL="216000" indent="-180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Read / View - </a:t>
            </a:r>
            <a:r>
              <a:rPr lang="en-CA" dirty="0" err="1"/>
              <a:t>eg</a:t>
            </a:r>
            <a:r>
              <a:rPr lang="en-CA" dirty="0"/>
              <a:t>. the British Library’s </a:t>
            </a:r>
            <a:r>
              <a:rPr lang="en-CA" u="sng" dirty="0">
                <a:hlinkClick r:id="rId9"/>
              </a:rPr>
              <a:t>Turning The </a:t>
            </a:r>
            <a:r>
              <a:rPr lang="en-CA" u="sng" dirty="0" smtClean="0">
                <a:hlinkClick r:id="rId9"/>
              </a:rPr>
              <a:t>Pages</a:t>
            </a:r>
            <a:endParaRPr lang="en-CA" dirty="0"/>
          </a:p>
        </p:txBody>
      </p:sp>
      <p:pic>
        <p:nvPicPr>
          <p:cNvPr id="21506" name="Picture 2" descr="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1273628"/>
            <a:ext cx="2292009" cy="305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84141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Part One: Mobile Learning</a:t>
            </a: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62" name="Shape 62" descr="mobile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550" y="1017725"/>
            <a:ext cx="7033825" cy="41257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55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Some Canadian  Examples</a:t>
            </a:r>
            <a:r>
              <a:rPr lang="en-CA" b="1" dirty="0"/>
              <a:t/>
            </a:r>
            <a:br>
              <a:rPr lang="en-CA" b="1" dirty="0"/>
            </a:br>
            <a:endParaRPr lang="en-CA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629352"/>
              </p:ext>
            </p:extLst>
          </p:nvPr>
        </p:nvGraphicFramePr>
        <p:xfrm>
          <a:off x="395536" y="1203598"/>
          <a:ext cx="3888431" cy="3416300"/>
        </p:xfrm>
        <a:graphic>
          <a:graphicData uri="http://schemas.openxmlformats.org/drawingml/2006/table">
            <a:tbl>
              <a:tblPr/>
              <a:tblGrid>
                <a:gridCol w="3888431"/>
              </a:tblGrid>
              <a:tr h="3416300">
                <a:tc>
                  <a:txBody>
                    <a:bodyPr/>
                    <a:lstStyle/>
                    <a:p>
                      <a:pPr marL="171450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Canada Revenue Agency - </a:t>
                      </a: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2"/>
                        </a:rPr>
                        <a:t>virtual reading room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 </a:t>
                      </a:r>
                    </a:p>
                    <a:p>
                      <a:pPr marL="171450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Open Government  </a:t>
                      </a: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3"/>
                        </a:rPr>
                        <a:t>VL component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- 2012 </a:t>
                      </a:r>
                    </a:p>
                    <a:p>
                      <a:pPr marL="171450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Canadian Armed Forces </a:t>
                      </a: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4"/>
                        </a:rPr>
                        <a:t>virtual library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- </a:t>
                      </a:r>
                    </a:p>
                    <a:p>
                      <a:pPr marL="171450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Department of fisheries and Oceans </a:t>
                      </a: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5"/>
                        </a:rPr>
                        <a:t>Virtual Library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and </a:t>
                      </a: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6"/>
                        </a:rPr>
                        <a:t>WAVES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 access point </a:t>
                      </a:r>
                    </a:p>
                    <a:p>
                      <a:pPr marL="171450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Judicial Affairs - </a:t>
                      </a: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7"/>
                        </a:rPr>
                        <a:t>virtual library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  <a:p>
                      <a:pPr marL="171450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National Research Council </a:t>
                      </a: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8"/>
                        </a:rPr>
                        <a:t>nPARC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- staff publications</a:t>
                      </a: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9"/>
                        </a:rPr>
                        <a:t>CODES / GUIDES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0"/>
                        </a:rPr>
                        <a:t>Virtual store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</a:p>
                    <a:p>
                      <a:pPr marL="171450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Library and Archives Canada (</a:t>
                      </a: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1"/>
                        </a:rPr>
                        <a:t>LAC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) </a:t>
                      </a: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Library and Archives Canada  </a:t>
                      </a: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2"/>
                        </a:rPr>
                        <a:t>Action plan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on open government - </a:t>
                      </a: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3"/>
                        </a:rPr>
                        <a:t>Virtual Gramophone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- Canadian Historical Sound Recordings </a:t>
                      </a:r>
                      <a:endParaRPr lang="en-CA" sz="1300" b="0" i="0" u="none" strike="noStrike" dirty="0">
                        <a:solidFill>
                          <a:srgbClr val="1155CC"/>
                        </a:solidFill>
                        <a:effectLst/>
                        <a:latin typeface="Arial"/>
                      </a:endParaRPr>
                    </a:p>
                  </a:txBody>
                  <a:tcPr marL="41662" marR="41662" marT="41662" marB="4166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747963" y="1036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0269536"/>
              </p:ext>
            </p:extLst>
          </p:nvPr>
        </p:nvGraphicFramePr>
        <p:xfrm>
          <a:off x="4716016" y="1203598"/>
          <a:ext cx="3648417" cy="3416300"/>
        </p:xfrm>
        <a:graphic>
          <a:graphicData uri="http://schemas.openxmlformats.org/drawingml/2006/table">
            <a:tbl>
              <a:tblPr/>
              <a:tblGrid>
                <a:gridCol w="3648417"/>
              </a:tblGrid>
              <a:tr h="3416300">
                <a:tc>
                  <a:txBody>
                    <a:bodyPr/>
                    <a:lstStyle/>
                    <a:p>
                      <a:pPr marL="171450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Federal 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Science Library (FSL) portal </a:t>
                      </a: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4"/>
                        </a:rPr>
                        <a:t>Agriculture and </a:t>
                      </a:r>
                      <a:r>
                        <a:rPr lang="en-CA" sz="13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4"/>
                        </a:rPr>
                        <a:t>Agri</a:t>
                      </a: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4"/>
                        </a:rPr>
                        <a:t>-Food Canada (AAFC)</a:t>
                      </a:r>
                      <a:endParaRPr lang="en-CA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5"/>
                        </a:rPr>
                        <a:t>Environment and Climate Change Canada (ECCC)</a:t>
                      </a:r>
                      <a:endParaRPr lang="en-CA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6"/>
                        </a:rPr>
                        <a:t>Fisheries and Oceans Canada (DFO)</a:t>
                      </a:r>
                      <a:endParaRPr lang="en-CA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7"/>
                        </a:rPr>
                        <a:t>Health Canada (HC) / Public Health Agency of Canada (PHAC)</a:t>
                      </a:r>
                      <a:endParaRPr lang="en-CA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8"/>
                        </a:rPr>
                        <a:t>National Research Council Canada (NRC)</a:t>
                      </a:r>
                      <a:endParaRPr lang="en-CA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9"/>
                        </a:rPr>
                        <a:t>Natural Resources Canada (</a:t>
                      </a:r>
                      <a:r>
                        <a:rPr lang="en-CA" sz="1300" b="0" i="0" u="sng" strike="noStrike" dirty="0" err="1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9"/>
                        </a:rPr>
                        <a:t>NRCan</a:t>
                      </a: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9"/>
                        </a:rPr>
                        <a:t>)</a:t>
                      </a:r>
                      <a:endParaRPr lang="en-CA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7"/>
                        </a:rPr>
                        <a:t>Health Canada (HC) / Public Health Agency of Canada (PHAC</a:t>
                      </a:r>
                      <a:r>
                        <a:rPr lang="en-CA" sz="1300" b="0" i="0" u="sng" strike="noStrike" dirty="0" smtClean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17"/>
                        </a:rPr>
                        <a:t>)</a:t>
                      </a:r>
                      <a:endParaRPr lang="en-CA" sz="1300" b="0" i="0" u="sng" strike="noStrike" dirty="0" smtClean="0">
                        <a:solidFill>
                          <a:srgbClr val="1155CC"/>
                        </a:solidFill>
                        <a:effectLst/>
                        <a:latin typeface="Arial"/>
                      </a:endParaRPr>
                    </a:p>
                    <a:p>
                      <a:pPr marL="628650" lvl="1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lang="en-CA" sz="13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  <a:p>
                      <a:pPr marL="171450" indent="-171450"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Vital Statistics - </a:t>
                      </a:r>
                      <a:r>
                        <a:rPr lang="en-CA" sz="1300" b="0" i="0" u="sng" strike="noStrike" dirty="0">
                          <a:solidFill>
                            <a:srgbClr val="1155CC"/>
                          </a:solidFill>
                          <a:effectLst/>
                          <a:latin typeface="Arial"/>
                          <a:hlinkClick r:id="rId20"/>
                        </a:rPr>
                        <a:t>births, marriages and deaths</a:t>
                      </a:r>
                      <a:r>
                        <a:rPr lang="en-CA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endParaRPr lang="en-CA" sz="1300" b="0" i="0" u="none" strike="noStrike" dirty="0">
                        <a:solidFill>
                          <a:srgbClr val="1155CC"/>
                        </a:solidFill>
                        <a:effectLst/>
                        <a:latin typeface="Arial"/>
                      </a:endParaRPr>
                    </a:p>
                  </a:txBody>
                  <a:tcPr marL="41662" marR="41662" marT="41662" marB="41662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747963" y="10366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en-US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3819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56176" y="1152475"/>
            <a:ext cx="2676124" cy="34164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CA" dirty="0" smtClean="0"/>
              <a:t>Open Government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CA" dirty="0" smtClean="0"/>
              <a:t>Open data and open information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CA" dirty="0" smtClean="0"/>
              <a:t>Use of open data on </a:t>
            </a:r>
            <a:r>
              <a:rPr lang="en-CA" dirty="0" err="1" smtClean="0"/>
              <a:t>GoC</a:t>
            </a:r>
            <a:r>
              <a:rPr lang="en-CA" dirty="0" smtClean="0"/>
              <a:t> websites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CA" dirty="0" smtClean="0"/>
              <a:t>Inventories of data and information</a:t>
            </a:r>
          </a:p>
          <a:p>
            <a:pPr marL="285750" indent="-285750">
              <a:spcAft>
                <a:spcPts val="600"/>
              </a:spcAft>
              <a:buFontTx/>
              <a:buChar char="-"/>
            </a:pPr>
            <a:r>
              <a:rPr lang="en-CA" dirty="0" smtClean="0"/>
              <a:t>Removal of access restrictions</a:t>
            </a:r>
            <a:endParaRPr lang="en-CA" dirty="0"/>
          </a:p>
        </p:txBody>
      </p:sp>
      <p:pic>
        <p:nvPicPr>
          <p:cNvPr id="23554" name="Picture 2" descr="virtual libra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66235"/>
            <a:ext cx="5838825" cy="3352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32488" y="4484391"/>
            <a:ext cx="8515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100" u="sng" dirty="0">
                <a:hlinkClick r:id="rId3"/>
              </a:rPr>
              <a:t>TBS, 2009</a:t>
            </a:r>
            <a:endParaRPr lang="en-CA" sz="1100" dirty="0"/>
          </a:p>
        </p:txBody>
      </p:sp>
    </p:spTree>
    <p:extLst>
      <p:ext uri="{BB962C8B-B14F-4D97-AF65-F5344CB8AC3E}">
        <p14:creationId xmlns:p14="http://schemas.microsoft.com/office/powerpoint/2010/main" val="34747656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Standards and Metadata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pic>
        <p:nvPicPr>
          <p:cNvPr id="24578" name="Picture 2" descr="NISO Metadat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992" y="987574"/>
            <a:ext cx="5328592" cy="369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868144" y="1008868"/>
            <a:ext cx="302087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>
                <a:hlinkClick r:id="rId3"/>
              </a:rPr>
              <a:t>Government of Canada Core Subject Thesaurus</a:t>
            </a:r>
            <a:endParaRPr lang="en-CA" dirty="0"/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Library and Archives Canada </a:t>
            </a:r>
            <a:r>
              <a:rPr lang="en-CA" u="sng" dirty="0">
                <a:hlinkClick r:id="rId4"/>
              </a:rPr>
              <a:t>Controlled Vocabularies</a:t>
            </a:r>
            <a:endParaRPr lang="en-CA" dirty="0"/>
          </a:p>
          <a:p>
            <a:pPr marL="144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The</a:t>
            </a:r>
            <a:r>
              <a:rPr lang="en-CA" dirty="0" smtClean="0">
                <a:hlinkClick r:id="rId5"/>
              </a:rPr>
              <a:t> </a:t>
            </a:r>
            <a:r>
              <a:rPr lang="en-CA" u="sng" dirty="0">
                <a:hlinkClick r:id="rId5"/>
              </a:rPr>
              <a:t>Depository Services Program</a:t>
            </a:r>
            <a:r>
              <a:rPr lang="en-CA" dirty="0"/>
              <a:t> (DSP) </a:t>
            </a:r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>
                <a:hlinkClick r:id="rId6"/>
              </a:rPr>
              <a:t>About ISBNs</a:t>
            </a:r>
            <a:endParaRPr lang="en-CA" dirty="0"/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>
                <a:hlinkClick r:id="rId7"/>
              </a:rPr>
              <a:t>About Government of Canada Catalogue Numbers</a:t>
            </a:r>
            <a:endParaRPr lang="en-CA" dirty="0"/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 smtClean="0">
                <a:hlinkClick r:id="rId8"/>
              </a:rPr>
              <a:t>ISSNs</a:t>
            </a:r>
            <a:endParaRPr lang="en-CA" dirty="0"/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>
                <a:hlinkClick r:id="rId9"/>
              </a:rPr>
              <a:t>Cataloguing in Publication (CIP)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0527044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Resource Profiles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87575"/>
            <a:ext cx="8208912" cy="389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24328" y="4757333"/>
            <a:ext cx="120588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50" dirty="0" smtClean="0">
                <a:hlinkClick r:id="rId3"/>
              </a:rPr>
              <a:t>Downes, 2006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557545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Metadata Representation / Serialization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536" y="1131590"/>
            <a:ext cx="4404316" cy="3416400"/>
          </a:xfrm>
        </p:spPr>
        <p:txBody>
          <a:bodyPr/>
          <a:lstStyle/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Plain text (</a:t>
            </a:r>
            <a:r>
              <a:rPr lang="en-CA" dirty="0" err="1"/>
              <a:t>eg</a:t>
            </a:r>
            <a:r>
              <a:rPr lang="en-CA" dirty="0"/>
              <a:t>., VCard)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Databases (relational databases (MSSQL, MySQL, </a:t>
            </a:r>
            <a:r>
              <a:rPr lang="en-CA" dirty="0" err="1"/>
              <a:t>PostGre</a:t>
            </a:r>
            <a:r>
              <a:rPr lang="en-CA" dirty="0"/>
              <a:t>), non-relational database (Mongo), graph databases (Neo4J)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XML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Linked Data and Resource Description Format (RDF)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err="1"/>
              <a:t>Javascript</a:t>
            </a:r>
            <a:r>
              <a:rPr lang="en-CA" dirty="0"/>
              <a:t> Object Notation (JSON)</a:t>
            </a:r>
          </a:p>
          <a:p>
            <a:endParaRPr lang="en-CA" dirty="0"/>
          </a:p>
        </p:txBody>
      </p:sp>
      <p:pic>
        <p:nvPicPr>
          <p:cNvPr id="26626" name="Picture 2" descr="Image result for j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846" y="1231383"/>
            <a:ext cx="417053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69433" y="4241145"/>
            <a:ext cx="6749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050" dirty="0" smtClean="0">
                <a:hlinkClick r:id="rId3"/>
              </a:rPr>
              <a:t>JSON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34850731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Web of Linked Data</a:t>
            </a:r>
            <a:endParaRPr lang="en-CA" dirty="0"/>
          </a:p>
        </p:txBody>
      </p:sp>
      <p:pic>
        <p:nvPicPr>
          <p:cNvPr id="27650" name="Picture 2" descr="Linking Open Data cloud diagram, large vers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27534"/>
            <a:ext cx="6588224" cy="431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76" y="2867219"/>
            <a:ext cx="2989590" cy="2044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19872" y="2499742"/>
            <a:ext cx="864096" cy="504056"/>
          </a:xfrm>
          <a:prstGeom prst="rect">
            <a:avLst/>
          </a:prstGeom>
          <a:noFill/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6" name="Straight Connector 5"/>
          <p:cNvCxnSpPr>
            <a:endCxn id="3" idx="1"/>
          </p:cNvCxnSpPr>
          <p:nvPr/>
        </p:nvCxnSpPr>
        <p:spPr>
          <a:xfrm flipH="1">
            <a:off x="311700" y="2499742"/>
            <a:ext cx="3108172" cy="360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203848" y="3003798"/>
            <a:ext cx="1080120" cy="19081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3351766" y="3003798"/>
            <a:ext cx="6810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596336" y="4812016"/>
            <a:ext cx="12747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50" dirty="0" smtClean="0">
                <a:hlinkClick r:id="rId4"/>
              </a:rPr>
              <a:t>LOD Cloud, 2014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086358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Metadata and Resource Aggregation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5124396" cy="3416400"/>
          </a:xfrm>
        </p:spPr>
        <p:txBody>
          <a:bodyPr/>
          <a:lstStyle/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dirty="0" smtClean="0"/>
              <a:t>Spiders </a:t>
            </a:r>
            <a:r>
              <a:rPr lang="en-CA" dirty="0"/>
              <a:t>and crawlers / scrapers 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dirty="0" smtClean="0"/>
              <a:t>RSS / </a:t>
            </a:r>
            <a:r>
              <a:rPr lang="en-CA" dirty="0" err="1" smtClean="0"/>
              <a:t>AtomPub</a:t>
            </a:r>
            <a:endParaRPr lang="en-CA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dirty="0"/>
              <a:t>Open Archives </a:t>
            </a:r>
            <a:r>
              <a:rPr lang="en-CA" dirty="0" smtClean="0"/>
              <a:t>Initiative / </a:t>
            </a:r>
            <a:r>
              <a:rPr lang="en-CA" dirty="0" err="1" smtClean="0"/>
              <a:t>DSpace</a:t>
            </a:r>
            <a:endParaRPr lang="en-CA" dirty="0"/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dirty="0"/>
              <a:t>Application Programming Interfaces (APIs)</a:t>
            </a:r>
          </a:p>
          <a:p>
            <a:pPr marL="285750" indent="-285750" fontAlgn="base">
              <a:buFont typeface="Arial" panose="020B0604020202020204" pitchFamily="34" charset="0"/>
              <a:buChar char="•"/>
            </a:pPr>
            <a:r>
              <a:rPr lang="en-CA" dirty="0"/>
              <a:t>Integration Systems (</a:t>
            </a:r>
            <a:r>
              <a:rPr lang="en-CA" dirty="0" err="1"/>
              <a:t>eg</a:t>
            </a:r>
            <a:r>
              <a:rPr lang="en-CA" dirty="0"/>
              <a:t>., IFTTT, </a:t>
            </a:r>
            <a:r>
              <a:rPr lang="en-CA" dirty="0" err="1"/>
              <a:t>Zapier</a:t>
            </a:r>
            <a:r>
              <a:rPr lang="en-CA" dirty="0"/>
              <a:t>)</a:t>
            </a:r>
          </a:p>
          <a:p>
            <a:endParaRPr lang="en-CA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347613"/>
            <a:ext cx="2589420" cy="3246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430795" y="4605032"/>
            <a:ext cx="153279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50" dirty="0" smtClean="0">
                <a:hlinkClick r:id="rId3"/>
              </a:rPr>
              <a:t>IFTTT Channels, 2017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9563872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Content and Information Management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CMSs, such as </a:t>
            </a:r>
            <a:r>
              <a:rPr lang="en-CA" dirty="0" err="1"/>
              <a:t>OpenText</a:t>
            </a:r>
            <a:r>
              <a:rPr lang="en-CA" dirty="0"/>
              <a:t>, Lexmark</a:t>
            </a:r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eBooks and Textbooks / Open </a:t>
            </a:r>
            <a:r>
              <a:rPr lang="en-CA" dirty="0" smtClean="0"/>
              <a:t>eBooks </a:t>
            </a:r>
            <a:endParaRPr lang="en-CA" dirty="0"/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Databases – </a:t>
            </a:r>
            <a:r>
              <a:rPr lang="en-CA" dirty="0" err="1"/>
              <a:t>Proquest</a:t>
            </a:r>
            <a:r>
              <a:rPr lang="en-CA" dirty="0"/>
              <a:t>, JSTOR, </a:t>
            </a:r>
            <a:r>
              <a:rPr lang="en-CA" dirty="0" err="1"/>
              <a:t>etc</a:t>
            </a:r>
            <a:r>
              <a:rPr lang="en-CA" dirty="0"/>
              <a:t> </a:t>
            </a:r>
            <a:r>
              <a:rPr lang="en-CA" dirty="0" err="1"/>
              <a:t>etc</a:t>
            </a:r>
            <a:endParaRPr lang="en-CA" dirty="0"/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Course Libraries</a:t>
            </a:r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err="1"/>
              <a:t>GCcampus</a:t>
            </a:r>
            <a:r>
              <a:rPr lang="en-CA" dirty="0"/>
              <a:t> tools (Moodle, Drupal, </a:t>
            </a:r>
            <a:r>
              <a:rPr lang="en-CA" dirty="0" smtClean="0"/>
              <a:t>Saba)</a:t>
            </a:r>
            <a:endParaRPr lang="en-CA" dirty="0"/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EPSS – Electronic Performance Support </a:t>
            </a:r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Media servers, such as Plex, </a:t>
            </a:r>
            <a:r>
              <a:rPr lang="en-CA" dirty="0" err="1"/>
              <a:t>Kaltura</a:t>
            </a:r>
            <a:r>
              <a:rPr lang="en-CA" dirty="0"/>
              <a:t>, </a:t>
            </a:r>
            <a:r>
              <a:rPr lang="en-CA" dirty="0" err="1"/>
              <a:t>Kodi</a:t>
            </a:r>
            <a:endParaRPr lang="en-CA" dirty="0"/>
          </a:p>
          <a:p>
            <a:pPr marL="144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App Marketplaces and Servers</a:t>
            </a:r>
          </a:p>
          <a:p>
            <a:endParaRPr lang="en-CA" dirty="0"/>
          </a:p>
        </p:txBody>
      </p:sp>
      <p:pic>
        <p:nvPicPr>
          <p:cNvPr id="29698" name="Picture 2" descr="How a CMS Work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75606"/>
            <a:ext cx="4075734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812360" y="3565121"/>
            <a:ext cx="1152128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50" dirty="0" smtClean="0">
                <a:hlinkClick r:id="rId3"/>
              </a:rPr>
              <a:t>Brainsins, 2017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31165416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Virtual Library Platforms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>
                <a:hlinkClick r:id="rId2"/>
              </a:rPr>
              <a:t>ACM</a:t>
            </a:r>
            <a:r>
              <a:rPr lang="en-CA" dirty="0"/>
              <a:t> - Association for Computing Machinery - proprietary system that is wholly developed, hosted, and maintained by ACM - open source (?)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 err="1">
                <a:hlinkClick r:id="rId3"/>
              </a:rPr>
              <a:t>EPrints</a:t>
            </a:r>
            <a:r>
              <a:rPr lang="en-CA" dirty="0"/>
              <a:t> - open source software used to manage the </a:t>
            </a:r>
            <a:r>
              <a:rPr lang="en-CA" dirty="0" err="1"/>
              <a:t>EPrints</a:t>
            </a:r>
            <a:r>
              <a:rPr lang="en-CA" dirty="0"/>
              <a:t> publication library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>
                <a:hlinkClick r:id="rId4"/>
              </a:rPr>
              <a:t>Fedora</a:t>
            </a:r>
            <a:r>
              <a:rPr lang="en-CA" dirty="0"/>
              <a:t> - modular open source repository platform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>
                <a:hlinkClick r:id="rId5"/>
              </a:rPr>
              <a:t>Library for All</a:t>
            </a:r>
            <a:r>
              <a:rPr lang="en-CA" dirty="0"/>
              <a:t> - cloud-based low-bandwidth virtual library system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>
                <a:hlinkClick r:id="rId6"/>
              </a:rPr>
              <a:t>Greenstone</a:t>
            </a:r>
            <a:r>
              <a:rPr lang="en-CA" dirty="0"/>
              <a:t> - can publish on DVD or USB stick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 err="1">
                <a:hlinkClick r:id="rId7"/>
              </a:rPr>
              <a:t>MyCoRe</a:t>
            </a:r>
            <a:r>
              <a:rPr lang="en-CA" dirty="0"/>
              <a:t> - open source framework for </a:t>
            </a:r>
            <a:r>
              <a:rPr lang="en-CA" dirty="0" smtClean="0"/>
              <a:t>management </a:t>
            </a:r>
            <a:r>
              <a:rPr lang="en-CA" dirty="0"/>
              <a:t>of digital content </a:t>
            </a:r>
          </a:p>
          <a:p>
            <a:pPr marL="180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>
                <a:hlinkClick r:id="rId8"/>
              </a:rPr>
              <a:t>Public Knowledge Project</a:t>
            </a:r>
            <a:r>
              <a:rPr lang="en-CA" dirty="0"/>
              <a:t> - Open Journal Systems </a:t>
            </a:r>
          </a:p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u="sng" dirty="0" err="1">
                <a:hlinkClick r:id="rId9"/>
              </a:rPr>
              <a:t>Omeka</a:t>
            </a:r>
            <a:r>
              <a:rPr lang="en-CA" dirty="0"/>
              <a:t> - designed for scholars, museums and libraries</a:t>
            </a:r>
          </a:p>
        </p:txBody>
      </p:sp>
    </p:spTree>
    <p:extLst>
      <p:ext uri="{BB962C8B-B14F-4D97-AF65-F5344CB8AC3E}">
        <p14:creationId xmlns:p14="http://schemas.microsoft.com/office/powerpoint/2010/main" val="422182620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Assessments and Quality Control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4011909"/>
            <a:ext cx="8520600" cy="556965"/>
          </a:xfrm>
        </p:spPr>
        <p:txBody>
          <a:bodyPr/>
          <a:lstStyle/>
          <a:p>
            <a:r>
              <a:rPr lang="en-CA" dirty="0" smtClean="0"/>
              <a:t>Social annotations in a virtual library</a:t>
            </a:r>
            <a:endParaRPr lang="en-CA" dirty="0"/>
          </a:p>
        </p:txBody>
      </p:sp>
      <p:pic>
        <p:nvPicPr>
          <p:cNvPr id="51202" name="Picture 2" descr="Image of DELOS Digital Library Resource Domain Concept Ma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9582"/>
            <a:ext cx="6286500" cy="292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44108" y="3829869"/>
            <a:ext cx="14939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050" dirty="0" smtClean="0">
                <a:hlinkClick r:id="rId3"/>
              </a:rPr>
              <a:t>Gazan, 2008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31453266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/>
              <a:t>1.1 What is Mobile Learning?</a:t>
            </a:r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897400" cy="3561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Char char="●"/>
            </a:pPr>
            <a:r>
              <a:rPr lang="en-GB" i="1">
                <a:solidFill>
                  <a:schemeClr val="dk1"/>
                </a:solidFill>
              </a:rPr>
              <a:t>The mobility of the device</a:t>
            </a:r>
            <a:r>
              <a:rPr lang="en-GB">
                <a:solidFill>
                  <a:schemeClr val="dk1"/>
                </a:solidFill>
              </a:rPr>
              <a:t> - </a:t>
            </a:r>
            <a:r>
              <a:rPr lang="en-GB"/>
              <a:t>includes learning enabled with mobile phones, tablets, laptops, and other devices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Char char="●"/>
            </a:pPr>
            <a:r>
              <a:rPr lang="en-GB" i="1">
                <a:solidFill>
                  <a:schemeClr val="dk1"/>
                </a:solidFill>
              </a:rPr>
              <a:t>The mobility of the learner</a:t>
            </a:r>
            <a:r>
              <a:rPr lang="en-GB">
                <a:solidFill>
                  <a:schemeClr val="dk1"/>
                </a:solidFill>
              </a:rPr>
              <a:t> - </a:t>
            </a:r>
            <a:r>
              <a:rPr lang="en-GB"/>
              <a:t>includes the “embeddedness of the learner in the real environment or in context”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Char char="●"/>
            </a:pPr>
            <a:r>
              <a:rPr lang="en-GB" i="1">
                <a:solidFill>
                  <a:schemeClr val="dk1"/>
                </a:solidFill>
              </a:rPr>
              <a:t>The mobility of the information</a:t>
            </a:r>
            <a:r>
              <a:rPr lang="en-GB">
                <a:solidFill>
                  <a:schemeClr val="dk1"/>
                </a:solidFill>
              </a:rPr>
              <a:t> - </a:t>
            </a:r>
            <a:r>
              <a:rPr lang="en-GB"/>
              <a:t>includes the concepts of just-in-time learning and performance support</a:t>
            </a:r>
          </a:p>
        </p:txBody>
      </p:sp>
      <p:pic>
        <p:nvPicPr>
          <p:cNvPr id="69" name="Shape 69" descr="mobile learning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59375" y="1217150"/>
            <a:ext cx="2630100" cy="2152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Rights / Language / Accessibility</a:t>
            </a:r>
            <a:endParaRPr lang="en-CA" dirty="0">
              <a:effectLst/>
            </a:endParaRPr>
          </a:p>
        </p:txBody>
      </p:sp>
      <p:pic>
        <p:nvPicPr>
          <p:cNvPr id="52226" name="Picture 2" descr="Image result for wetkit go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228106"/>
            <a:ext cx="4968552" cy="3297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217121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Research Questions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How </a:t>
            </a:r>
            <a:r>
              <a:rPr lang="en-CA" sz="1200" dirty="0"/>
              <a:t>does CSPS define a virtual library, and what major functions does it envision a VL supporting?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To </a:t>
            </a:r>
            <a:r>
              <a:rPr lang="en-CA" sz="1200" dirty="0"/>
              <a:t>what degree does CSPS leverage and/or is integrated with existing VLs in the </a:t>
            </a:r>
            <a:r>
              <a:rPr lang="en-CA" sz="1200" dirty="0" err="1"/>
              <a:t>GoC</a:t>
            </a:r>
            <a:endParaRPr lang="en-CA" sz="1200" dirty="0"/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Would </a:t>
            </a:r>
            <a:r>
              <a:rPr lang="en-CA" sz="1200" dirty="0"/>
              <a:t>CSPS consider a VL to be part of Canada's wider Open Government initiative?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linkages does CSPS have to the </a:t>
            </a:r>
            <a:r>
              <a:rPr lang="en-CA" sz="1200" dirty="0" err="1"/>
              <a:t>GoC</a:t>
            </a:r>
            <a:r>
              <a:rPr lang="en-CA" sz="1200" dirty="0"/>
              <a:t> and wider library community?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Has </a:t>
            </a:r>
            <a:r>
              <a:rPr lang="en-CA" sz="1200" dirty="0"/>
              <a:t>CSPS adopted internal resource metadata standards and/or tools for implementing those?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Can </a:t>
            </a:r>
            <a:r>
              <a:rPr lang="en-CA" sz="1200" dirty="0"/>
              <a:t>other CSPS tools read, recognize and employ VL metadata records?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is CSPS's information and/or content management environment?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Does </a:t>
            </a:r>
            <a:r>
              <a:rPr lang="en-CA" sz="1200" dirty="0"/>
              <a:t>CSPS employ or provide access to publication databases? If so, which?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Does </a:t>
            </a:r>
            <a:r>
              <a:rPr lang="en-CA" sz="1200" dirty="0"/>
              <a:t>CSPS employ and/or provide access to internal and external course libraries?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To </a:t>
            </a:r>
            <a:r>
              <a:rPr lang="en-CA" sz="1200" dirty="0"/>
              <a:t>what degree does CSPS employ open educational resources, and is there a policy regarding them?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Does </a:t>
            </a:r>
            <a:r>
              <a:rPr lang="en-CA" sz="1200" dirty="0"/>
              <a:t>CSPS currently participate in shared library services?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mechanism, tools and/or standards does CSPS provide for material assessment and quality control?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How </a:t>
            </a:r>
            <a:r>
              <a:rPr lang="en-CA" sz="1200" dirty="0"/>
              <a:t>does CSPS manage Rights / Language / Accessibility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0223367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Integration with </a:t>
            </a:r>
            <a:r>
              <a:rPr lang="en-CA" dirty="0" smtClean="0"/>
              <a:t>Social </a:t>
            </a:r>
            <a:r>
              <a:rPr lang="en-CA" dirty="0"/>
              <a:t>and Collaboration Platforms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97738"/>
            <a:ext cx="7194376" cy="3741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49711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What Does Integration Mean?</a:t>
            </a:r>
            <a:r>
              <a:rPr lang="en-CA" b="1" dirty="0"/>
              <a:t/>
            </a:r>
            <a:br>
              <a:rPr lang="en-CA" b="1" dirty="0"/>
            </a:b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580112" y="1152475"/>
            <a:ext cx="3252188" cy="3416400"/>
          </a:xfrm>
        </p:spPr>
        <p:txBody>
          <a:bodyPr/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400" dirty="0"/>
              <a:t>Full integration into a single management system 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400" dirty="0"/>
              <a:t>Platform-based integration, with external services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400" dirty="0"/>
              <a:t>Custom integration with specialized bus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400" dirty="0"/>
              <a:t>Cloud-based integration with services and APIs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400" dirty="0"/>
              <a:t>Loose integration with services, APIs and middleware</a:t>
            </a:r>
          </a:p>
          <a:p>
            <a:endParaRPr lang="en-CA" dirty="0"/>
          </a:p>
        </p:txBody>
      </p:sp>
      <p:pic>
        <p:nvPicPr>
          <p:cNvPr id="31746" name="Picture 2" descr="Integration-over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203598"/>
            <a:ext cx="5040560" cy="2228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380776" y="3431970"/>
            <a:ext cx="85151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50" u="sng" dirty="0">
                <a:hlinkClick r:id="rId3"/>
              </a:rPr>
              <a:t>Salesforce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388566150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699542"/>
            <a:ext cx="4464496" cy="4032448"/>
          </a:xfrm>
        </p:spPr>
        <p:txBody>
          <a:bodyPr/>
          <a:lstStyle/>
          <a:p>
            <a:pPr marL="216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Inbound </a:t>
            </a:r>
            <a:r>
              <a:rPr lang="en-CA" dirty="0"/>
              <a:t>and outbound messaging </a:t>
            </a:r>
          </a:p>
          <a:p>
            <a:pPr marL="216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SOAP APIs </a:t>
            </a:r>
            <a:r>
              <a:rPr lang="en-CA" dirty="0" smtClean="0"/>
              <a:t>and </a:t>
            </a:r>
            <a:r>
              <a:rPr lang="en-CA" dirty="0"/>
              <a:t>toolkits, such as the Mobile SDK, AJAX Toolkit, Java, .NET, PHP and Adobe Flex integrations</a:t>
            </a:r>
          </a:p>
          <a:p>
            <a:pPr marL="216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HTTP and REST integration using Application Programming Interfaces (APIs)</a:t>
            </a:r>
          </a:p>
          <a:p>
            <a:pPr marL="216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Data aggregation and syndication using RSS, JSON, Open Archives Initiative (OAI)</a:t>
            </a:r>
          </a:p>
          <a:p>
            <a:pPr marL="216000" indent="-14400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Authentication and identity federation</a:t>
            </a:r>
          </a:p>
          <a:p>
            <a:endParaRPr lang="en-CA" dirty="0"/>
          </a:p>
        </p:txBody>
      </p:sp>
      <p:pic>
        <p:nvPicPr>
          <p:cNvPr id="32770" name="Picture 2" descr="esb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771550"/>
            <a:ext cx="3860222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57280" y="3658128"/>
            <a:ext cx="90120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00" u="sng" dirty="0" err="1">
                <a:hlinkClick r:id="rId3"/>
              </a:rPr>
              <a:t>Centeractive</a:t>
            </a:r>
            <a:endParaRPr lang="en-CA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706129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err="1"/>
              <a:t>GoC</a:t>
            </a:r>
            <a:r>
              <a:rPr lang="en-CA" dirty="0"/>
              <a:t> Platforms – what’s out there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BuyAndSell</a:t>
            </a:r>
            <a:r>
              <a:rPr lang="en-CA" dirty="0" smtClean="0"/>
              <a:t> </a:t>
            </a:r>
            <a:r>
              <a:rPr lang="en-CA" dirty="0"/>
              <a:t>- single source for government contracting, sales and services - </a:t>
            </a:r>
            <a:r>
              <a:rPr lang="en-CA" u="sng" dirty="0">
                <a:hlinkClick r:id="rId2"/>
              </a:rPr>
              <a:t>https://buyandsell.gc.ca/</a:t>
            </a:r>
            <a:r>
              <a:rPr lang="en-CA" dirty="0"/>
              <a:t> 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GCCampus</a:t>
            </a:r>
            <a:r>
              <a:rPr lang="en-CA" dirty="0" smtClean="0"/>
              <a:t> </a:t>
            </a:r>
            <a:r>
              <a:rPr lang="en-CA" dirty="0"/>
              <a:t>- the Canada School of Public Service online learning platform, front-ended with Drupal and incorporating Saba, </a:t>
            </a:r>
            <a:r>
              <a:rPr lang="en-CA" dirty="0" err="1"/>
              <a:t>Kaltura</a:t>
            </a:r>
            <a:r>
              <a:rPr lang="en-CA" dirty="0"/>
              <a:t>, and other back-end services - </a:t>
            </a:r>
            <a:r>
              <a:rPr lang="en-CA" u="sng" dirty="0">
                <a:hlinkClick r:id="rId3"/>
              </a:rPr>
              <a:t>https://learn-apprendre.csps-efpc.gc.ca/</a:t>
            </a:r>
            <a:r>
              <a:rPr lang="en-CA" dirty="0"/>
              <a:t> 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err="1" smtClean="0">
                <a:solidFill>
                  <a:schemeClr val="tx1"/>
                </a:solidFill>
              </a:rPr>
              <a:t>GCPedia</a:t>
            </a:r>
            <a:r>
              <a:rPr lang="en-CA" dirty="0" smtClean="0"/>
              <a:t> </a:t>
            </a:r>
            <a:r>
              <a:rPr lang="en-CA" dirty="0"/>
              <a:t>- Wikipedia-like repository of information and resources, accessible to members of the public service  - </a:t>
            </a:r>
            <a:r>
              <a:rPr lang="en-CA" u="sng" dirty="0">
                <a:hlinkClick r:id="rId4"/>
              </a:rPr>
              <a:t>http://www.gcpedia.gc.ca</a:t>
            </a:r>
            <a:r>
              <a:rPr lang="en-CA" dirty="0"/>
              <a:t> </a:t>
            </a:r>
            <a:endParaRPr lang="en-CA" dirty="0" smtClean="0"/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err="1">
                <a:solidFill>
                  <a:schemeClr val="tx1"/>
                </a:solidFill>
              </a:rPr>
              <a:t>GCConnex</a:t>
            </a:r>
            <a:r>
              <a:rPr lang="en-CA" dirty="0"/>
              <a:t> - </a:t>
            </a:r>
            <a:r>
              <a:rPr lang="en-CA" dirty="0" err="1"/>
              <a:t>Elgg</a:t>
            </a:r>
            <a:r>
              <a:rPr lang="en-CA" dirty="0"/>
              <a:t>-based social networking service for members of the public service - </a:t>
            </a:r>
            <a:r>
              <a:rPr lang="en-CA" u="sng" dirty="0">
                <a:hlinkClick r:id="rId5"/>
              </a:rPr>
              <a:t>https://gcconnex.gc.ca/splash/</a:t>
            </a:r>
            <a:endParaRPr lang="en-CA" dirty="0"/>
          </a:p>
          <a:p>
            <a:pPr fontAlgn="base">
              <a:spcAft>
                <a:spcPts val="600"/>
              </a:spcAft>
            </a:pP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endParaRPr lang="en-CA" dirty="0"/>
          </a:p>
          <a:p>
            <a:pPr fontAlgn="base">
              <a:spcAft>
                <a:spcPts val="600"/>
              </a:spcAft>
            </a:pPr>
            <a:r>
              <a:rPr lang="en-CA" dirty="0"/>
              <a:t/>
            </a:r>
            <a:br>
              <a:rPr lang="en-CA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343765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1520" y="483518"/>
            <a:ext cx="8520600" cy="4248472"/>
          </a:xfrm>
        </p:spPr>
        <p:txBody>
          <a:bodyPr/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err="1">
                <a:solidFill>
                  <a:schemeClr val="tx1"/>
                </a:solidFill>
              </a:rPr>
              <a:t>GCCollab</a:t>
            </a:r>
            <a:r>
              <a:rPr lang="en-CA" dirty="0"/>
              <a:t> - Newly launched </a:t>
            </a:r>
            <a:r>
              <a:rPr lang="en-CA" dirty="0" err="1"/>
              <a:t>Elgg</a:t>
            </a:r>
            <a:r>
              <a:rPr lang="en-CA" dirty="0"/>
              <a:t>-based social </a:t>
            </a:r>
            <a:r>
              <a:rPr lang="en-CA" dirty="0" err="1"/>
              <a:t>networkings</a:t>
            </a:r>
            <a:r>
              <a:rPr lang="en-CA" dirty="0"/>
              <a:t> service for members of the federal public service, provincial public service, and college and university members - </a:t>
            </a:r>
            <a:r>
              <a:rPr lang="en-CA" u="sng" dirty="0">
                <a:hlinkClick r:id="rId2"/>
              </a:rPr>
              <a:t>https://</a:t>
            </a:r>
            <a:r>
              <a:rPr lang="en-CA" u="sng" dirty="0" smtClean="0">
                <a:hlinkClick r:id="rId2"/>
              </a:rPr>
              <a:t>gccollab.ca/newsfeed</a:t>
            </a:r>
            <a:r>
              <a:rPr lang="en-CA" u="sng" dirty="0" smtClean="0">
                <a:hlinkClick r:id="rId2"/>
              </a:rPr>
              <a:t>/</a:t>
            </a:r>
            <a:endParaRPr lang="en-CA" u="sng" dirty="0" smtClean="0"/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err="1" smtClean="0">
                <a:solidFill>
                  <a:schemeClr val="tx1"/>
                </a:solidFill>
              </a:rPr>
              <a:t>GCTools</a:t>
            </a:r>
            <a:r>
              <a:rPr lang="en-CA" dirty="0" smtClean="0"/>
              <a:t> also include </a:t>
            </a:r>
            <a:r>
              <a:rPr lang="en-CA" dirty="0" err="1"/>
              <a:t>GCintranet</a:t>
            </a:r>
            <a:r>
              <a:rPr lang="en-CA" dirty="0"/>
              <a:t> and </a:t>
            </a:r>
            <a:r>
              <a:rPr lang="en-CA" dirty="0" err="1"/>
              <a:t>GCdirectory</a:t>
            </a:r>
            <a:endParaRPr lang="en-CA" u="sng" dirty="0" smtClean="0"/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National </a:t>
            </a:r>
            <a:r>
              <a:rPr lang="en-CA" dirty="0">
                <a:solidFill>
                  <a:schemeClr val="tx1"/>
                </a:solidFill>
              </a:rPr>
              <a:t>Science Library</a:t>
            </a:r>
            <a:r>
              <a:rPr lang="en-CA" dirty="0"/>
              <a:t> - as described in the ‘Virtual Libraries’ section above, a single interface to virtual libraries hosted by six of Canada’s science-based departments - </a:t>
            </a:r>
            <a:r>
              <a:rPr lang="en-CA" u="sng" dirty="0">
                <a:hlinkClick r:id="rId3"/>
              </a:rPr>
              <a:t>http://fsl-bsf.scitech.gc.ca/eng/intranet/home/</a:t>
            </a:r>
            <a:r>
              <a:rPr lang="en-CA" dirty="0"/>
              <a:t> </a:t>
            </a:r>
            <a:endParaRPr lang="en-CA" dirty="0" smtClean="0"/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err="1" smtClean="0">
                <a:solidFill>
                  <a:schemeClr val="tx1"/>
                </a:solidFill>
              </a:rPr>
              <a:t>GoC</a:t>
            </a:r>
            <a:r>
              <a:rPr lang="en-CA" dirty="0" smtClean="0">
                <a:solidFill>
                  <a:schemeClr val="tx1"/>
                </a:solidFill>
              </a:rPr>
              <a:t> </a:t>
            </a:r>
            <a:r>
              <a:rPr lang="en-CA" dirty="0" err="1">
                <a:solidFill>
                  <a:schemeClr val="tx1"/>
                </a:solidFill>
              </a:rPr>
              <a:t>webex</a:t>
            </a:r>
            <a:r>
              <a:rPr lang="en-CA" dirty="0"/>
              <a:t> - common conferencing system used by many government of Canada staff and departments - </a:t>
            </a:r>
            <a:r>
              <a:rPr lang="en-CA" u="sng" dirty="0">
                <a:hlinkClick r:id="rId4"/>
              </a:rPr>
              <a:t>https://pwgsc-nh.webex.com</a:t>
            </a:r>
            <a:r>
              <a:rPr lang="en-CA" dirty="0"/>
              <a:t> </a:t>
            </a:r>
            <a:endParaRPr lang="en-CA" dirty="0" smtClean="0"/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Open </a:t>
            </a:r>
            <a:r>
              <a:rPr lang="en-CA" dirty="0">
                <a:solidFill>
                  <a:schemeClr val="tx1"/>
                </a:solidFill>
              </a:rPr>
              <a:t>government portal</a:t>
            </a:r>
            <a:r>
              <a:rPr lang="en-CA" dirty="0"/>
              <a:t> - access to data sets, dialogue on open government, and information requests - </a:t>
            </a:r>
            <a:r>
              <a:rPr lang="en-CA" u="sng" dirty="0">
                <a:hlinkClick r:id="rId5"/>
              </a:rPr>
              <a:t>http://open.canada.ca/en</a:t>
            </a:r>
            <a:r>
              <a:rPr lang="en-CA" dirty="0"/>
              <a:t> </a:t>
            </a:r>
            <a:endParaRPr lang="en-CA" dirty="0" smtClean="0"/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>
                <a:solidFill>
                  <a:schemeClr val="tx1"/>
                </a:solidFill>
              </a:rPr>
              <a:t>Job </a:t>
            </a:r>
            <a:r>
              <a:rPr lang="en-CA" dirty="0">
                <a:solidFill>
                  <a:schemeClr val="tx1"/>
                </a:solidFill>
              </a:rPr>
              <a:t>Bank</a:t>
            </a:r>
            <a:r>
              <a:rPr lang="en-CA" dirty="0"/>
              <a:t> - </a:t>
            </a:r>
            <a:r>
              <a:rPr lang="en-CA" u="sng" dirty="0">
                <a:hlinkClick r:id="rId6"/>
              </a:rPr>
              <a:t>www.jobbank.gc.ca</a:t>
            </a:r>
            <a:r>
              <a:rPr lang="en-CA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28138056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Integration Drivers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6016" y="1152475"/>
            <a:ext cx="4116284" cy="3416400"/>
          </a:xfrm>
        </p:spPr>
        <p:txBody>
          <a:bodyPr/>
          <a:lstStyle/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Engages staff </a:t>
            </a:r>
            <a:r>
              <a:rPr lang="en-CA" dirty="0"/>
              <a:t>and </a:t>
            </a:r>
            <a:r>
              <a:rPr lang="en-CA" dirty="0" smtClean="0"/>
              <a:t>partners</a:t>
            </a:r>
          </a:p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Enhances </a:t>
            </a:r>
            <a:r>
              <a:rPr lang="en-CA" dirty="0"/>
              <a:t>service </a:t>
            </a:r>
            <a:r>
              <a:rPr lang="en-CA" dirty="0" smtClean="0"/>
              <a:t>delivery</a:t>
            </a:r>
          </a:p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Makes </a:t>
            </a:r>
            <a:r>
              <a:rPr lang="en-CA" dirty="0"/>
              <a:t>smart use of new </a:t>
            </a:r>
            <a:r>
              <a:rPr lang="en-CA" dirty="0" smtClean="0"/>
              <a:t>technologies</a:t>
            </a:r>
          </a:p>
          <a:p>
            <a:pPr marL="180000" indent="-144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 smtClean="0"/>
              <a:t>Creates a high-performing workforce</a:t>
            </a:r>
            <a:endParaRPr lang="en-CA" dirty="0"/>
          </a:p>
          <a:p>
            <a:pPr marL="36000" algn="r">
              <a:spcAft>
                <a:spcPts val="600"/>
              </a:spcAft>
            </a:pPr>
            <a:r>
              <a:rPr lang="en-CA" dirty="0" smtClean="0">
                <a:hlinkClick r:id="rId2"/>
              </a:rPr>
              <a:t>Blueprint 2020</a:t>
            </a:r>
            <a:endParaRPr lang="en-CA" dirty="0" smtClean="0"/>
          </a:p>
          <a:p>
            <a:pPr marL="36000">
              <a:spcAft>
                <a:spcPts val="600"/>
              </a:spcAft>
            </a:pPr>
            <a:r>
              <a:rPr lang="en-CA" sz="1400" dirty="0"/>
              <a:t>Canada’s Draft Plan on Open Government (2016-2018) (</a:t>
            </a:r>
            <a:r>
              <a:rPr lang="en-CA" sz="1400" u="sng" dirty="0" err="1">
                <a:hlinkClick r:id="rId3"/>
              </a:rPr>
              <a:t>GoC</a:t>
            </a:r>
            <a:r>
              <a:rPr lang="en-CA" sz="1400" u="sng" dirty="0">
                <a:hlinkClick r:id="rId3"/>
              </a:rPr>
              <a:t>, 2016</a:t>
            </a:r>
            <a:r>
              <a:rPr lang="en-CA" sz="1400" dirty="0"/>
              <a:t>) initiative also envisions linking services and opening access to the public, as evidenced by the 2016-2018 </a:t>
            </a:r>
            <a:r>
              <a:rPr lang="en-CA" sz="1400" dirty="0" smtClean="0"/>
              <a:t>roadmap</a:t>
            </a:r>
            <a:endParaRPr lang="en-CA" sz="1400" dirty="0"/>
          </a:p>
        </p:txBody>
      </p:sp>
      <p:pic>
        <p:nvPicPr>
          <p:cNvPr id="33794" name="Picture 2" descr="c2020chart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763" y="1275606"/>
            <a:ext cx="3609975" cy="293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91490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Employment and Occupations</a:t>
            </a:r>
            <a:endParaRPr lang="en-CA" dirty="0"/>
          </a:p>
        </p:txBody>
      </p:sp>
      <p:pic>
        <p:nvPicPr>
          <p:cNvPr id="34820" name="Picture 4" descr="Image result for employment and occupations linked to learning portal government of ca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36088"/>
            <a:ext cx="5976664" cy="333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36096" y="4559824"/>
            <a:ext cx="12241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100" dirty="0" smtClean="0">
                <a:hlinkClick r:id="rId3"/>
              </a:rPr>
              <a:t>TBS, 2017</a:t>
            </a:r>
            <a:endParaRPr lang="en-CA" dirty="0"/>
          </a:p>
        </p:txBody>
      </p:sp>
      <p:pic>
        <p:nvPicPr>
          <p:cNvPr id="34822" name="Picture 6" descr="Image result for employment and occupations linked to learning portal government of ca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797" y="1113004"/>
            <a:ext cx="2545253" cy="27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26755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uthentication_ch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783" y="1275606"/>
            <a:ext cx="5591175" cy="2962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Authentication and Single-</a:t>
            </a:r>
            <a:r>
              <a:rPr lang="en-CA" dirty="0" err="1"/>
              <a:t>Signon</a:t>
            </a:r>
            <a:r>
              <a:rPr lang="en-CA" b="1" dirty="0"/>
              <a:t/>
            </a:r>
            <a:br>
              <a:rPr lang="en-CA" b="1" dirty="0"/>
            </a:b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4692348" cy="3416400"/>
          </a:xfrm>
        </p:spPr>
        <p:txBody>
          <a:bodyPr/>
          <a:lstStyle/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CA" sz="1200" dirty="0"/>
              <a:t>Group Managed Service Accounts (</a:t>
            </a:r>
            <a:r>
              <a:rPr lang="en-CA" sz="1200" dirty="0" err="1"/>
              <a:t>gMSAs</a:t>
            </a:r>
            <a:r>
              <a:rPr lang="en-CA" sz="1200" dirty="0"/>
              <a:t>) - </a:t>
            </a:r>
            <a:r>
              <a:rPr lang="en-CA" sz="1200" dirty="0" err="1"/>
              <a:t>eg</a:t>
            </a:r>
            <a:r>
              <a:rPr lang="en-CA" sz="1200" dirty="0"/>
              <a:t>., </a:t>
            </a:r>
            <a:r>
              <a:rPr lang="en-CA" sz="1200" u="sng" dirty="0">
                <a:hlinkClick r:id="rId3"/>
              </a:rPr>
              <a:t>University of </a:t>
            </a:r>
            <a:r>
              <a:rPr lang="en-CA" sz="1200" u="sng" dirty="0" smtClean="0">
                <a:hlinkClick r:id="rId3"/>
              </a:rPr>
              <a:t>Washington</a:t>
            </a:r>
            <a:endParaRPr lang="en-CA" sz="1200" dirty="0"/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CA" sz="1200" u="sng" dirty="0" err="1">
                <a:hlinkClick r:id="rId4"/>
              </a:rPr>
              <a:t>EduRoam</a:t>
            </a:r>
            <a:r>
              <a:rPr lang="en-CA" sz="1200" dirty="0"/>
              <a:t> - worldwide academic login developed by the</a:t>
            </a:r>
            <a:r>
              <a:rPr lang="en-CA" sz="1200" dirty="0">
                <a:hlinkClick r:id="rId5"/>
              </a:rPr>
              <a:t> </a:t>
            </a:r>
            <a:r>
              <a:rPr lang="en-CA" sz="1200" u="sng" dirty="0">
                <a:hlinkClick r:id="rId5"/>
              </a:rPr>
              <a:t>GÉANT network</a:t>
            </a:r>
            <a:r>
              <a:rPr lang="en-CA" sz="1200" dirty="0"/>
              <a:t>  in Europe</a:t>
            </a:r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CA" sz="1200" dirty="0" smtClean="0"/>
              <a:t>Open </a:t>
            </a:r>
            <a:r>
              <a:rPr lang="en-CA" sz="1200" dirty="0"/>
              <a:t>Researcher and Contributor ID (</a:t>
            </a:r>
            <a:r>
              <a:rPr lang="en-CA" sz="1200" u="sng" dirty="0">
                <a:hlinkClick r:id="rId6"/>
              </a:rPr>
              <a:t>ORCID</a:t>
            </a:r>
            <a:r>
              <a:rPr lang="en-CA" sz="1200" dirty="0"/>
              <a:t>) </a:t>
            </a:r>
            <a:endParaRPr lang="en-CA" sz="1200" dirty="0" smtClean="0"/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CA" sz="1200" u="sng" dirty="0" smtClean="0">
                <a:hlinkClick r:id="rId7"/>
              </a:rPr>
              <a:t>Shibboleth</a:t>
            </a:r>
            <a:r>
              <a:rPr lang="en-CA" sz="1200" dirty="0" smtClean="0"/>
              <a:t> </a:t>
            </a:r>
            <a:r>
              <a:rPr lang="en-CA" sz="1200" dirty="0"/>
              <a:t>- open source identity federation </a:t>
            </a:r>
            <a:r>
              <a:rPr lang="en-CA" sz="1200" dirty="0" smtClean="0"/>
              <a:t>system</a:t>
            </a:r>
            <a:endParaRPr lang="en-CA" sz="1200" dirty="0"/>
          </a:p>
          <a:p>
            <a:pPr marL="171450" indent="-171450" fontAlgn="base">
              <a:buFont typeface="Arial" panose="020B0604020202020204" pitchFamily="34" charset="0"/>
              <a:buChar char="•"/>
            </a:pPr>
            <a:r>
              <a:rPr lang="en-CA" sz="1200" u="sng" dirty="0" err="1" smtClean="0">
                <a:hlinkClick r:id="rId8"/>
              </a:rPr>
              <a:t>Trulioo</a:t>
            </a:r>
            <a:r>
              <a:rPr lang="en-CA" sz="1200" dirty="0" smtClean="0"/>
              <a:t> </a:t>
            </a:r>
            <a:r>
              <a:rPr lang="en-CA" sz="1200" dirty="0"/>
              <a:t>- </a:t>
            </a:r>
            <a:r>
              <a:rPr lang="en-CA" sz="1200" dirty="0" smtClean="0"/>
              <a:t>for </a:t>
            </a:r>
            <a:r>
              <a:rPr lang="en-CA" sz="1200" dirty="0"/>
              <a:t>APIs and applications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200" u="sng" dirty="0" smtClean="0">
                <a:hlinkClick r:id="rId9"/>
              </a:rPr>
              <a:t>OpenID</a:t>
            </a:r>
            <a:r>
              <a:rPr lang="en-CA" sz="1200" dirty="0" smtClean="0"/>
              <a:t>-like authentication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CA" sz="1200" dirty="0"/>
              <a:t>Security Assertion Markup Language (</a:t>
            </a:r>
            <a:r>
              <a:rPr lang="en-CA" sz="1200" i="1" u="sng" dirty="0">
                <a:hlinkClick r:id="rId10"/>
              </a:rPr>
              <a:t>SAML</a:t>
            </a:r>
            <a:r>
              <a:rPr lang="en-CA" sz="1200" dirty="0"/>
              <a:t>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875332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000">
                <a:solidFill>
                  <a:schemeClr val="dk1"/>
                </a:solidFill>
              </a:rPr>
              <a:t>What does mobile make you think of…?</a:t>
            </a: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personal, spontaneous, opportunistic</a:t>
            </a: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informal, pervasive, situated</a:t>
            </a: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private, context-aware</a:t>
            </a:r>
          </a:p>
          <a:p>
            <a:pPr marL="45720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/>
              <a:t>bite-sized, and portable</a:t>
            </a: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endParaRPr/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1575" y="2182228"/>
            <a:ext cx="4110724" cy="2625624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/>
          <p:nvPr/>
        </p:nvSpPr>
        <p:spPr>
          <a:xfrm>
            <a:off x="8246575" y="4703625"/>
            <a:ext cx="768000" cy="2343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000" u="sng">
                <a:solidFill>
                  <a:schemeClr val="hlink"/>
                </a:solidFill>
                <a:hlinkClick r:id="rId4"/>
              </a:rPr>
              <a:t>Jari Laru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Distributed Platforms and Cloud Computing</a:t>
            </a:r>
            <a:r>
              <a:rPr lang="en-CA" b="1" dirty="0"/>
              <a:t/>
            </a:r>
            <a:br>
              <a:rPr lang="en-CA" b="1" dirty="0"/>
            </a:b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83968" y="1152475"/>
            <a:ext cx="4548332" cy="3416400"/>
          </a:xfrm>
        </p:spPr>
        <p:txBody>
          <a:bodyPr/>
          <a:lstStyle/>
          <a:p>
            <a:r>
              <a:rPr lang="en-CA" dirty="0"/>
              <a:t>ISO/IEC </a:t>
            </a:r>
            <a:r>
              <a:rPr lang="en-CA" u="sng" dirty="0">
                <a:hlinkClick r:id="rId2"/>
              </a:rPr>
              <a:t>JTC 001/SC 38</a:t>
            </a:r>
            <a:r>
              <a:rPr lang="en-CA" dirty="0"/>
              <a:t> "Cloud Computing and Distributed Platforms" manages standards related to: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Service Oriented Architecture (SOA)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Service Level Agreement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Interoperability and Portability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dirty="0"/>
              <a:t>Data and their Flow Across Devices and Cloud Services</a:t>
            </a:r>
          </a:p>
          <a:p>
            <a:endParaRPr lang="en-CA" dirty="0"/>
          </a:p>
        </p:txBody>
      </p:sp>
      <p:pic>
        <p:nvPicPr>
          <p:cNvPr id="36866" name="Picture 2" descr="6a010536b4792f970c01b8d09edeef970c-p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347614"/>
            <a:ext cx="3438525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8315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37890" name="Picture 2" descr="wolfram alph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43558"/>
            <a:ext cx="7272808" cy="3511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80684" y="4361646"/>
            <a:ext cx="13596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u="sng" dirty="0">
                <a:hlinkClick r:id="rId3"/>
              </a:rPr>
              <a:t>Wolfram Alpha</a:t>
            </a:r>
            <a:endParaRPr lang="en-CA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9014655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1152475"/>
            <a:ext cx="2748132" cy="3416400"/>
          </a:xfrm>
        </p:spPr>
        <p:txBody>
          <a:bodyPr/>
          <a:lstStyle/>
          <a:p>
            <a:r>
              <a:rPr lang="en-CA" sz="1600" dirty="0" smtClean="0">
                <a:solidFill>
                  <a:schemeClr val="tx1"/>
                </a:solidFill>
              </a:rPr>
              <a:t>Environments</a:t>
            </a:r>
            <a:r>
              <a:rPr lang="en-CA" sz="1600" dirty="0"/>
              <a:t>: </a:t>
            </a:r>
            <a:r>
              <a:rPr lang="en-CA" sz="1600" u="sng" dirty="0">
                <a:hlinkClick r:id="rId2"/>
              </a:rPr>
              <a:t>VMWare Fusion</a:t>
            </a:r>
            <a:r>
              <a:rPr lang="en-CA" sz="1600" dirty="0"/>
              <a:t>, </a:t>
            </a:r>
            <a:r>
              <a:rPr lang="en-CA" sz="1600" u="sng" dirty="0" err="1">
                <a:hlinkClick r:id="rId3"/>
              </a:rPr>
              <a:t>VirtualBox</a:t>
            </a:r>
            <a:endParaRPr lang="en-CA" sz="1600" dirty="0"/>
          </a:p>
          <a:p>
            <a:r>
              <a:rPr lang="en-CA" sz="1600" dirty="0" err="1" smtClean="0">
                <a:solidFill>
                  <a:schemeClr val="tx1"/>
                </a:solidFill>
              </a:rPr>
              <a:t>Provisioners</a:t>
            </a:r>
            <a:r>
              <a:rPr lang="en-CA" sz="1600" dirty="0"/>
              <a:t>: </a:t>
            </a:r>
            <a:r>
              <a:rPr lang="en-CA" sz="1600" u="sng" dirty="0">
                <a:hlinkClick r:id="rId4"/>
              </a:rPr>
              <a:t>Docker</a:t>
            </a:r>
            <a:r>
              <a:rPr lang="en-CA" sz="1600" dirty="0"/>
              <a:t>, </a:t>
            </a:r>
            <a:r>
              <a:rPr lang="en-CA" sz="1600" u="sng" dirty="0">
                <a:hlinkClick r:id="rId5"/>
              </a:rPr>
              <a:t>Vagrant</a:t>
            </a:r>
            <a:endParaRPr lang="en-CA" sz="1600" dirty="0"/>
          </a:p>
          <a:p>
            <a:r>
              <a:rPr lang="en-CA" sz="1600" dirty="0" smtClean="0">
                <a:solidFill>
                  <a:schemeClr val="tx1"/>
                </a:solidFill>
              </a:rPr>
              <a:t>Providers</a:t>
            </a:r>
            <a:r>
              <a:rPr lang="en-CA" sz="1600" dirty="0"/>
              <a:t>: </a:t>
            </a:r>
            <a:r>
              <a:rPr lang="en-CA" sz="1600" u="sng" dirty="0">
                <a:hlinkClick r:id="rId6"/>
              </a:rPr>
              <a:t>AWS</a:t>
            </a:r>
            <a:r>
              <a:rPr lang="en-CA" sz="1600" dirty="0"/>
              <a:t>, </a:t>
            </a:r>
            <a:r>
              <a:rPr lang="en-CA" sz="1600" u="sng" dirty="0">
                <a:hlinkClick r:id="rId7"/>
              </a:rPr>
              <a:t>MS Server</a:t>
            </a:r>
            <a:endParaRPr lang="en-CA" sz="1600" dirty="0"/>
          </a:p>
          <a:p>
            <a:r>
              <a:rPr lang="en-CA" sz="1600" dirty="0" smtClean="0">
                <a:solidFill>
                  <a:schemeClr val="tx1"/>
                </a:solidFill>
              </a:rPr>
              <a:t>Services</a:t>
            </a:r>
            <a:r>
              <a:rPr lang="en-CA" sz="1600" dirty="0"/>
              <a:t>: </a:t>
            </a:r>
            <a:r>
              <a:rPr lang="en-CA" sz="1600" u="sng" dirty="0">
                <a:hlinkClick r:id="rId8"/>
              </a:rPr>
              <a:t>MS Cognitive</a:t>
            </a:r>
            <a:r>
              <a:rPr lang="en-CA" sz="1600" dirty="0"/>
              <a:t>, </a:t>
            </a:r>
            <a:r>
              <a:rPr lang="en-CA" sz="1600" u="sng" dirty="0">
                <a:hlinkClick r:id="rId9"/>
              </a:rPr>
              <a:t>Wolfram Alpha</a:t>
            </a:r>
            <a:r>
              <a:rPr lang="en-CA" sz="1600" dirty="0"/>
              <a:t>, </a:t>
            </a:r>
            <a:r>
              <a:rPr lang="en-CA" sz="1600" u="sng" dirty="0">
                <a:hlinkClick r:id="rId10"/>
              </a:rPr>
              <a:t>Segment</a:t>
            </a:r>
            <a:endParaRPr lang="en-CA" sz="1600" dirty="0"/>
          </a:p>
          <a:p>
            <a:endParaRPr lang="en-CA" dirty="0"/>
          </a:p>
        </p:txBody>
      </p:sp>
      <p:pic>
        <p:nvPicPr>
          <p:cNvPr id="38914" name="Picture 2" descr="http://3.bp.blogspot.com/-qAC-f6ceVho/U5rfqpzj3VI/AAAAAAAAC8w/Ta4pzEhm-8A/s1600/Screen+Shot+2014-06-13+at+8.34.10+pm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843558"/>
            <a:ext cx="5867400" cy="330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83038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Some Applications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Distributed social networking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Expert search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Second screen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dirty="0" smtClean="0"/>
              <a:t>Cloud-based Simulation</a:t>
            </a:r>
            <a:endParaRPr lang="en-CA" dirty="0"/>
          </a:p>
        </p:txBody>
      </p:sp>
      <p:pic>
        <p:nvPicPr>
          <p:cNvPr id="39938" name="Picture 2" descr="Image result for cloud training and simul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347614"/>
            <a:ext cx="4608512" cy="343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171170" y="4800458"/>
            <a:ext cx="136127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CA" sz="1050" dirty="0" smtClean="0">
                <a:hlinkClick r:id="rId3"/>
              </a:rPr>
              <a:t>Corona Aerospace</a:t>
            </a:r>
            <a:endParaRPr lang="en-CA" sz="1050" dirty="0"/>
          </a:p>
        </p:txBody>
      </p:sp>
    </p:spTree>
    <p:extLst>
      <p:ext uri="{BB962C8B-B14F-4D97-AF65-F5344CB8AC3E}">
        <p14:creationId xmlns:p14="http://schemas.microsoft.com/office/powerpoint/2010/main" val="25350630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Research Questions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constitutes 'other platforms' for the purposes of this project?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does 'integration' mean?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What </a:t>
            </a:r>
            <a:r>
              <a:rPr lang="en-CA" sz="1200" dirty="0"/>
              <a:t>knowledge of other platforms within </a:t>
            </a:r>
            <a:r>
              <a:rPr lang="en-CA" sz="1200" dirty="0" err="1"/>
              <a:t>GoC</a:t>
            </a:r>
            <a:r>
              <a:rPr lang="en-CA" sz="1200" dirty="0"/>
              <a:t> does CSPS have?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Does </a:t>
            </a:r>
            <a:r>
              <a:rPr lang="en-CA" sz="1200" dirty="0"/>
              <a:t>CSPS environ and/or support linkages with employment and occupational platforms?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How </a:t>
            </a:r>
            <a:r>
              <a:rPr lang="en-CA" sz="1200" dirty="0"/>
              <a:t>does CSPS support identification and single sign-on, and are these compatible with external systems?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Could </a:t>
            </a:r>
            <a:r>
              <a:rPr lang="en-CA" sz="1200" dirty="0"/>
              <a:t>CSPS support changing the SSO mechanism with existing technology?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Does </a:t>
            </a:r>
            <a:r>
              <a:rPr lang="en-CA" sz="1200" dirty="0"/>
              <a:t>CSPS have expertise and/or support for distributed environments, virtualized environments, and on- and off-campus provisioning?</a:t>
            </a:r>
          </a:p>
          <a:p>
            <a:pPr marL="285750" indent="-285750" fontAlgn="base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A" sz="1200" dirty="0" smtClean="0"/>
              <a:t>How </a:t>
            </a:r>
            <a:r>
              <a:rPr lang="en-CA" sz="1200" dirty="0"/>
              <a:t>would CSPS work with </a:t>
            </a:r>
            <a:r>
              <a:rPr lang="en-CA" sz="1200" dirty="0" err="1"/>
              <a:t>GCCollab</a:t>
            </a:r>
            <a:r>
              <a:rPr lang="en-CA" sz="1200" dirty="0"/>
              <a:t>? With public interactions?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0587146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Project Team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smtClean="0"/>
              <a:t>Stephen Downes – principle investigator</a:t>
            </a:r>
          </a:p>
          <a:p>
            <a:r>
              <a:rPr lang="en-CA" dirty="0" smtClean="0"/>
              <a:t>Bruno Emond – project lead</a:t>
            </a:r>
          </a:p>
          <a:p>
            <a:r>
              <a:rPr lang="en-US" dirty="0"/>
              <a:t>Hélène</a:t>
            </a:r>
            <a:r>
              <a:rPr lang="en-CA" dirty="0" smtClean="0"/>
              <a:t> Fournier – research officer</a:t>
            </a:r>
          </a:p>
          <a:p>
            <a:r>
              <a:rPr lang="en-CA" dirty="0"/>
              <a:t>Irina </a:t>
            </a:r>
            <a:r>
              <a:rPr lang="en-CA" dirty="0" smtClean="0"/>
              <a:t>Kondratova – research officer</a:t>
            </a:r>
          </a:p>
          <a:p>
            <a:r>
              <a:rPr lang="en-CA" dirty="0" smtClean="0"/>
              <a:t>Shirley MacLeod – knowledge management</a:t>
            </a:r>
          </a:p>
          <a:p>
            <a:endParaRPr lang="en-CA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711624"/>
              </p:ext>
            </p:extLst>
          </p:nvPr>
        </p:nvGraphicFramePr>
        <p:xfrm>
          <a:off x="1018779" y="4301979"/>
          <a:ext cx="6505549" cy="4438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8227"/>
                <a:gridCol w="1564304"/>
                <a:gridCol w="4223018"/>
              </a:tblGrid>
              <a:tr h="4438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  <a:tabLst>
                          <a:tab pos="2743200" algn="ctr"/>
                          <a:tab pos="5486400" algn="r"/>
                        </a:tabLst>
                      </a:pPr>
                      <a:r>
                        <a:rPr lang="en-CA" sz="1000" dirty="0">
                          <a:effectLst/>
                        </a:rPr>
                        <a:t> </a:t>
                      </a:r>
                      <a:endParaRPr lang="en-C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800" marR="5080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CA" sz="900" dirty="0">
                          <a:effectLst/>
                        </a:rPr>
                        <a:t>               National Research</a:t>
                      </a:r>
                      <a:br>
                        <a:rPr lang="en-CA" sz="900" dirty="0">
                          <a:effectLst/>
                        </a:rPr>
                      </a:br>
                      <a:r>
                        <a:rPr lang="en-CA" sz="900" dirty="0">
                          <a:effectLst/>
                        </a:rPr>
                        <a:t>               Council Canada</a:t>
                      </a:r>
                      <a:endParaRPr lang="en-C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800" marR="50800" marT="0" marB="0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A" sz="900" dirty="0">
                          <a:effectLst/>
                        </a:rPr>
                        <a:t>Conseil national</a:t>
                      </a:r>
                      <a:br>
                        <a:rPr lang="fr-CA" sz="900" dirty="0">
                          <a:effectLst/>
                        </a:rPr>
                      </a:br>
                      <a:r>
                        <a:rPr lang="fr-CA" sz="900" dirty="0">
                          <a:effectLst/>
                        </a:rPr>
                        <a:t>de recherches Canada</a:t>
                      </a:r>
                      <a:endParaRPr lang="en-CA" sz="10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0800" marR="50800" marT="0" marB="0">
                    <a:noFill/>
                  </a:tcPr>
                </a:tc>
              </a:tr>
            </a:tbl>
          </a:graphicData>
        </a:graphic>
      </p:graphicFrame>
      <p:pic>
        <p:nvPicPr>
          <p:cNvPr id="40962" name="Picture 3" descr="Drapeau_rouge_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309600"/>
            <a:ext cx="491932" cy="246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6709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39285"/>
              <a:buFont typeface="Arial"/>
              <a:buNone/>
            </a:pPr>
            <a:r>
              <a:rPr lang="en-GB"/>
              <a:t>Adoption of Mobile Learning</a:t>
            </a:r>
          </a:p>
        </p:txBody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3056075" y="1152475"/>
            <a:ext cx="57762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en-GB"/>
              <a:t>30% or more of smartphone owners used their device to access a class (Pew)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-GB"/>
              <a:t>74% of learners used mobile devices for eLearning (Ambient)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-GB"/>
              <a:t>Mobile learning is one of the top three learning priorities for companies in the coming year </a:t>
            </a:r>
          </a:p>
          <a:p>
            <a:pPr marL="457200" lvl="0" indent="-228600" rtl="0">
              <a:spcBef>
                <a:spcPts val="0"/>
              </a:spcBef>
              <a:spcAft>
                <a:spcPts val="0"/>
              </a:spcAft>
            </a:pPr>
            <a:r>
              <a:rPr lang="en-GB"/>
              <a:t>But companies are lagging; 30 percent have limited mobile learning while 25% have none at all (Brandon Hall)</a:t>
            </a:r>
          </a:p>
        </p:txBody>
      </p:sp>
      <p:pic>
        <p:nvPicPr>
          <p:cNvPr id="84" name="Shape 84" descr="PI_2015-04-01_smartphones_0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824" y="1152475"/>
            <a:ext cx="2392989" cy="3705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91" name="Shape 91" descr="mobile adoption parameter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2122" y="1152475"/>
            <a:ext cx="5557875" cy="350820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Shape 92"/>
          <p:cNvSpPr txBox="1"/>
          <p:nvPr/>
        </p:nvSpPr>
        <p:spPr>
          <a:xfrm>
            <a:off x="6378975" y="1228900"/>
            <a:ext cx="2029200" cy="1245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2400">
                <a:solidFill>
                  <a:schemeClr val="dk2"/>
                </a:solidFill>
              </a:rPr>
              <a:t>What factors are relevant to technology acceptance of mobile learning?</a:t>
            </a:r>
          </a:p>
        </p:txBody>
      </p:sp>
      <p:sp>
        <p:nvSpPr>
          <p:cNvPr id="93" name="Shape 93"/>
          <p:cNvSpPr txBox="1"/>
          <p:nvPr/>
        </p:nvSpPr>
        <p:spPr>
          <a:xfrm>
            <a:off x="266800" y="4568875"/>
            <a:ext cx="1956600" cy="509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000" u="sng">
                <a:solidFill>
                  <a:schemeClr val="hlink"/>
                </a:solidFill>
                <a:hlinkClick r:id="rId4"/>
              </a:rPr>
              <a:t>Park, Nam and Cha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2818</Words>
  <Application>Microsoft Office PowerPoint</Application>
  <PresentationFormat>On-screen Show (16:9)</PresentationFormat>
  <Paragraphs>460</Paragraphs>
  <Slides>75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simple-light-2</vt:lpstr>
      <vt:lpstr>Current State of Learning Technologies</vt:lpstr>
      <vt:lpstr>Objectives of the Session</vt:lpstr>
      <vt:lpstr>Outline</vt:lpstr>
      <vt:lpstr>Methodology</vt:lpstr>
      <vt:lpstr>Part One: Mobile Learning</vt:lpstr>
      <vt:lpstr>1.1 What is Mobile Learning?</vt:lpstr>
      <vt:lpstr>PowerPoint Presentation</vt:lpstr>
      <vt:lpstr>Adoption of Mobile Learning</vt:lpstr>
      <vt:lpstr>PowerPoint Presentation</vt:lpstr>
      <vt:lpstr>Mobile Learning Policy Framework</vt:lpstr>
      <vt:lpstr>Mobile Development and Delivery Standards</vt:lpstr>
      <vt:lpstr>PowerPoint Presentation</vt:lpstr>
      <vt:lpstr>Mobile Device Management</vt:lpstr>
      <vt:lpstr>PowerPoint Presentation</vt:lpstr>
      <vt:lpstr>Learning With Mobile Technology</vt:lpstr>
      <vt:lpstr>PowerPoint Presentation</vt:lpstr>
      <vt:lpstr>Content Authoring for Mobile</vt:lpstr>
      <vt:lpstr>Criticisms and Failures</vt:lpstr>
      <vt:lpstr>Future of Mobile Learning</vt:lpstr>
      <vt:lpstr>Research Questions</vt:lpstr>
      <vt:lpstr>Part Two: Personalized Learning</vt:lpstr>
      <vt:lpstr>What is Personalized Learning?</vt:lpstr>
      <vt:lpstr>PowerPoint Presentation</vt:lpstr>
      <vt:lpstr>Innovation and Investment Drivers</vt:lpstr>
      <vt:lpstr>Competencies and Talent Management</vt:lpstr>
      <vt:lpstr>PowerPoint Presentation</vt:lpstr>
      <vt:lpstr>Competency Frameworks</vt:lpstr>
      <vt:lpstr>Personal Learning Plan &amp; Learning Path</vt:lpstr>
      <vt:lpstr>PowerPoint Presentation</vt:lpstr>
      <vt:lpstr>Adaptive Learning</vt:lpstr>
      <vt:lpstr>Informal Learning</vt:lpstr>
      <vt:lpstr>Credentials and Badges</vt:lpstr>
      <vt:lpstr>Personal Learning Records</vt:lpstr>
      <vt:lpstr>Personal Digital Archiving</vt:lpstr>
      <vt:lpstr>PLE and Personal Assistant</vt:lpstr>
      <vt:lpstr>Research Questions</vt:lpstr>
      <vt:lpstr>Shared Learning Space / Crowd-Sourcing</vt:lpstr>
      <vt:lpstr>What is Shared and Crowdsourced Learning? </vt:lpstr>
      <vt:lpstr>The Wisdom of Crowds</vt:lpstr>
      <vt:lpstr>Models</vt:lpstr>
      <vt:lpstr>Environments</vt:lpstr>
      <vt:lpstr>Social Network Formation and Management </vt:lpstr>
      <vt:lpstr>Applications of Crowd-Sourcing </vt:lpstr>
      <vt:lpstr>Social Presence</vt:lpstr>
      <vt:lpstr>Technology standards for collaboration in learning </vt:lpstr>
      <vt:lpstr>Privacy and Security Issues</vt:lpstr>
      <vt:lpstr>Research Questions</vt:lpstr>
      <vt:lpstr>Virtual Library</vt:lpstr>
      <vt:lpstr>What is a Virtual Library?</vt:lpstr>
      <vt:lpstr>Some Canadian  Examples </vt:lpstr>
      <vt:lpstr>PowerPoint Presentation</vt:lpstr>
      <vt:lpstr>Standards and Metadata</vt:lpstr>
      <vt:lpstr>Resource Profiles</vt:lpstr>
      <vt:lpstr>Metadata Representation / Serialization</vt:lpstr>
      <vt:lpstr>PowerPoint Presentation</vt:lpstr>
      <vt:lpstr>Metadata and Resource Aggregation</vt:lpstr>
      <vt:lpstr>Content and Information Management</vt:lpstr>
      <vt:lpstr>Virtual Library Platforms</vt:lpstr>
      <vt:lpstr>Assessments and Quality Control</vt:lpstr>
      <vt:lpstr>Rights / Language / Accessibility</vt:lpstr>
      <vt:lpstr>Research Questions</vt:lpstr>
      <vt:lpstr>Integration with Social and Collaboration Platforms</vt:lpstr>
      <vt:lpstr>What Does Integration Mean? </vt:lpstr>
      <vt:lpstr>PowerPoint Presentation</vt:lpstr>
      <vt:lpstr>GoC Platforms – what’s out there</vt:lpstr>
      <vt:lpstr>PowerPoint Presentation</vt:lpstr>
      <vt:lpstr>Integration Drivers</vt:lpstr>
      <vt:lpstr>Employment and Occupations</vt:lpstr>
      <vt:lpstr>Authentication and Single-Signon </vt:lpstr>
      <vt:lpstr>Distributed Platforms and Cloud Computing </vt:lpstr>
      <vt:lpstr>PowerPoint Presentation</vt:lpstr>
      <vt:lpstr>PowerPoint Presentation</vt:lpstr>
      <vt:lpstr>Some Applications</vt:lpstr>
      <vt:lpstr>Research Questions</vt:lpstr>
      <vt:lpstr>Project Team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Current State of Learning Technologies</dc:title>
  <dc:creator>Downes, Stephen</dc:creator>
  <cp:lastModifiedBy>Downes, Stephen</cp:lastModifiedBy>
  <cp:revision>25</cp:revision>
  <dcterms:modified xsi:type="dcterms:W3CDTF">2017-01-27T14:24:03Z</dcterms:modified>
</cp:coreProperties>
</file>