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9" r:id="rId6"/>
    <p:sldId id="278" r:id="rId7"/>
    <p:sldId id="297" r:id="rId8"/>
    <p:sldId id="280" r:id="rId9"/>
    <p:sldId id="282" r:id="rId10"/>
    <p:sldId id="283" r:id="rId11"/>
    <p:sldId id="281" r:id="rId12"/>
    <p:sldId id="294" r:id="rId13"/>
    <p:sldId id="295" r:id="rId14"/>
    <p:sldId id="296" r:id="rId15"/>
    <p:sldId id="25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wness\AppData\Local\Temp\CSPS%20participation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'[CSPS participation rates.xlsx]Page1_1'!$A$21</c:f>
              <c:strCache>
                <c:ptCount val="1"/>
                <c:pt idx="0">
                  <c:v>Online - Self-Paced</c:v>
                </c:pt>
              </c:strCache>
            </c:strRef>
          </c:tx>
          <c:marker>
            <c:symbol val="none"/>
          </c:marker>
          <c:cat>
            <c:strRef>
              <c:f>'[CSPS participation rates.xlsx]Page1_1'!$B$20:$F$20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'[CSPS participation rates.xlsx]Page1_1'!$B$21:$F$21</c:f>
              <c:numCache>
                <c:formatCode>#,##0</c:formatCode>
                <c:ptCount val="5"/>
                <c:pt idx="0">
                  <c:v>63213</c:v>
                </c:pt>
                <c:pt idx="1">
                  <c:v>150936</c:v>
                </c:pt>
                <c:pt idx="2">
                  <c:v>170167</c:v>
                </c:pt>
                <c:pt idx="3">
                  <c:v>266446</c:v>
                </c:pt>
                <c:pt idx="4">
                  <c:v>315665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76-44ED-B96F-5B4EE284B9E4}"/>
            </c:ext>
          </c:extLst>
        </c:ser>
        <c:ser>
          <c:idx val="1"/>
          <c:order val="1"/>
          <c:tx>
            <c:strRef>
              <c:f>'[CSPS participation rates.xlsx]Page1_1'!$A$22</c:f>
              <c:strCache>
                <c:ptCount val="1"/>
                <c:pt idx="0">
                  <c:v>Classroom</c:v>
                </c:pt>
              </c:strCache>
            </c:strRef>
          </c:tx>
          <c:marker>
            <c:symbol val="none"/>
          </c:marker>
          <c:cat>
            <c:strRef>
              <c:f>'[CSPS participation rates.xlsx]Page1_1'!$B$20:$F$20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'[CSPS participation rates.xlsx]Page1_1'!$B$22:$F$22</c:f>
              <c:numCache>
                <c:formatCode>#,##0</c:formatCode>
                <c:ptCount val="5"/>
                <c:pt idx="0">
                  <c:v>48209</c:v>
                </c:pt>
                <c:pt idx="1">
                  <c:v>45194</c:v>
                </c:pt>
                <c:pt idx="2">
                  <c:v>35464</c:v>
                </c:pt>
                <c:pt idx="3">
                  <c:v>30540</c:v>
                </c:pt>
                <c:pt idx="4">
                  <c:v>25246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76-44ED-B96F-5B4EE284B9E4}"/>
            </c:ext>
          </c:extLst>
        </c:ser>
        <c:ser>
          <c:idx val="2"/>
          <c:order val="2"/>
          <c:tx>
            <c:strRef>
              <c:f>'[CSPS participation rates.xlsx]Page1_1'!$A$23</c:f>
              <c:strCache>
                <c:ptCount val="1"/>
                <c:pt idx="0">
                  <c:v>Virtual Classroom</c:v>
                </c:pt>
              </c:strCache>
            </c:strRef>
          </c:tx>
          <c:marker>
            <c:symbol val="none"/>
          </c:marker>
          <c:cat>
            <c:strRef>
              <c:f>'[CSPS participation rates.xlsx]Page1_1'!$B$20:$F$20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'[CSPS participation rates.xlsx]Page1_1'!$B$23:$F$23</c:f>
              <c:numCache>
                <c:formatCode>#,##0</c:formatCode>
                <c:ptCount val="5"/>
                <c:pt idx="0">
                  <c:v>25906</c:v>
                </c:pt>
                <c:pt idx="1">
                  <c:v>4536</c:v>
                </c:pt>
                <c:pt idx="2">
                  <c:v>6206</c:v>
                </c:pt>
                <c:pt idx="3">
                  <c:v>6302</c:v>
                </c:pt>
                <c:pt idx="4">
                  <c:v>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76-44ED-B96F-5B4EE284B9E4}"/>
            </c:ext>
          </c:extLst>
        </c:ser>
        <c:ser>
          <c:idx val="3"/>
          <c:order val="3"/>
          <c:tx>
            <c:strRef>
              <c:f>'[CSPS participation rates.xlsx]Page1_1'!$A$24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'[CSPS participation rates.xlsx]Page1_1'!$B$20:$F$20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'[CSPS participation rates.xlsx]Page1_1'!$B$24:$F$24</c:f>
              <c:numCache>
                <c:formatCode>#,##0</c:formatCode>
                <c:ptCount val="5"/>
                <c:pt idx="0">
                  <c:v>137328</c:v>
                </c:pt>
                <c:pt idx="1">
                  <c:v>200666</c:v>
                </c:pt>
                <c:pt idx="2">
                  <c:v>211837</c:v>
                </c:pt>
                <c:pt idx="3">
                  <c:v>303288</c:v>
                </c:pt>
                <c:pt idx="4">
                  <c:v>342164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76-44ED-B96F-5B4EE284B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76672"/>
        <c:axId val="18886656"/>
      </c:lineChart>
      <c:catAx>
        <c:axId val="188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86656"/>
        <c:crosses val="autoZero"/>
        <c:auto val="1"/>
        <c:lblAlgn val="ctr"/>
        <c:lblOffset val="100"/>
        <c:noMultiLvlLbl val="0"/>
      </c:catAx>
      <c:valAx>
        <c:axId val="18886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87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02B4-6284-404F-95ED-21508C4DBC7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9FC0548-B1B7-41F5-B120-8CAB5374A6B3}">
      <dgm:prSet custT="1"/>
      <dgm:spPr/>
      <dgm:t>
        <a:bodyPr/>
        <a:lstStyle/>
        <a:p>
          <a:r>
            <a:rPr lang="en-CA" sz="2000" dirty="0"/>
            <a:t>Identify and deliver key learning and performance</a:t>
          </a:r>
          <a:r>
            <a:rPr lang="en-CA" sz="1800" dirty="0"/>
            <a:t> </a:t>
          </a:r>
          <a:r>
            <a:rPr lang="en-CA" sz="2000" dirty="0"/>
            <a:t>support needs </a:t>
          </a:r>
          <a:endParaRPr lang="en-US" sz="2000" dirty="0"/>
        </a:p>
      </dgm:t>
    </dgm:pt>
    <dgm:pt modelId="{89947A0A-51E9-4156-B0A7-0A0C874B2D78}" type="parTrans" cxnId="{3094865B-F1B7-4F77-A1F5-2CCDF709EA3A}">
      <dgm:prSet/>
      <dgm:spPr/>
      <dgm:t>
        <a:bodyPr/>
        <a:lstStyle/>
        <a:p>
          <a:endParaRPr lang="en-US"/>
        </a:p>
      </dgm:t>
    </dgm:pt>
    <dgm:pt modelId="{503B42F4-8E2A-4B17-8C97-7702E48F3EEA}" type="sibTrans" cxnId="{3094865B-F1B7-4F77-A1F5-2CCDF709EA3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23C992B-5861-4FB3-8CEF-B0CCF59A8404}">
      <dgm:prSet custT="1"/>
      <dgm:spPr/>
      <dgm:t>
        <a:bodyPr/>
        <a:lstStyle/>
        <a:p>
          <a:r>
            <a:rPr lang="en-CA" sz="2400" dirty="0"/>
            <a:t>Augmented online social presence</a:t>
          </a:r>
          <a:endParaRPr lang="en-US" sz="2400" dirty="0"/>
        </a:p>
      </dgm:t>
    </dgm:pt>
    <dgm:pt modelId="{759B475A-16D3-4F92-9FF5-FF31D3FAB47D}" type="parTrans" cxnId="{A09A2105-80C1-4986-A74B-5BAEAEFBABDE}">
      <dgm:prSet/>
      <dgm:spPr/>
      <dgm:t>
        <a:bodyPr/>
        <a:lstStyle/>
        <a:p>
          <a:endParaRPr lang="en-US"/>
        </a:p>
      </dgm:t>
    </dgm:pt>
    <dgm:pt modelId="{54146C79-E287-4A92-ACE4-1D6242024D3A}" type="sibTrans" cxnId="{A09A2105-80C1-4986-A74B-5BAEAEFBABD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27306F-A86C-4436-B510-318075FBB199}">
      <dgm:prSet/>
      <dgm:spPr/>
      <dgm:t>
        <a:bodyPr/>
        <a:lstStyle/>
        <a:p>
          <a:r>
            <a:rPr lang="en-CA" dirty="0"/>
            <a:t>Integrated CSPS services with those of other departments and functions </a:t>
          </a:r>
          <a:endParaRPr lang="en-US" dirty="0"/>
        </a:p>
      </dgm:t>
    </dgm:pt>
    <dgm:pt modelId="{6AD896FA-E8A7-4830-B716-1ECE0D87CA78}" type="parTrans" cxnId="{C6D7E833-484D-4093-B3E0-435AFAF1E285}">
      <dgm:prSet/>
      <dgm:spPr/>
      <dgm:t>
        <a:bodyPr/>
        <a:lstStyle/>
        <a:p>
          <a:endParaRPr lang="en-US"/>
        </a:p>
      </dgm:t>
    </dgm:pt>
    <dgm:pt modelId="{BF3F2B81-00DD-48B6-BB80-6F8CF43A1858}" type="sibTrans" cxnId="{C6D7E833-484D-4093-B3E0-435AFAF1E2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7A5C489-7816-4115-A45A-A3A58921C558}">
      <dgm:prSet/>
      <dgm:spPr/>
      <dgm:t>
        <a:bodyPr/>
        <a:lstStyle/>
        <a:p>
          <a:r>
            <a:rPr lang="en-CA" dirty="0"/>
            <a:t>Increased effectiveness of learning and performance support</a:t>
          </a:r>
          <a:endParaRPr lang="en-US" dirty="0"/>
        </a:p>
      </dgm:t>
    </dgm:pt>
    <dgm:pt modelId="{D62335FD-B8E5-45C4-974D-2F7B919FCD69}" type="parTrans" cxnId="{E1FF8F23-9DD1-4E8D-882E-1E8BFA9DB49C}">
      <dgm:prSet/>
      <dgm:spPr/>
      <dgm:t>
        <a:bodyPr/>
        <a:lstStyle/>
        <a:p>
          <a:endParaRPr lang="en-US"/>
        </a:p>
      </dgm:t>
    </dgm:pt>
    <dgm:pt modelId="{A6F9D58E-2056-46EC-B7AA-4E7E970075D8}" type="sibTrans" cxnId="{E1FF8F23-9DD1-4E8D-882E-1E8BFA9DB49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142F8F2-AD0F-4CBD-B73B-CF12DA6D2F40}">
      <dgm:prSet custT="1"/>
      <dgm:spPr/>
      <dgm:t>
        <a:bodyPr/>
        <a:lstStyle/>
        <a:p>
          <a:r>
            <a:rPr lang="en-CA" sz="2200" dirty="0"/>
            <a:t>Continuous improvement in learning technology</a:t>
          </a:r>
          <a:endParaRPr lang="en-US" sz="2200" dirty="0"/>
        </a:p>
      </dgm:t>
    </dgm:pt>
    <dgm:pt modelId="{10440DAE-9AD8-40E3-90FD-E1FF636196C6}" type="parTrans" cxnId="{D2525C06-F168-4604-A04E-BA63D9E2568C}">
      <dgm:prSet/>
      <dgm:spPr/>
      <dgm:t>
        <a:bodyPr/>
        <a:lstStyle/>
        <a:p>
          <a:endParaRPr lang="en-US"/>
        </a:p>
      </dgm:t>
    </dgm:pt>
    <dgm:pt modelId="{847249DA-2DFD-456C-97EF-FAC8909279DF}" type="sibTrans" cxnId="{D2525C06-F168-4604-A04E-BA63D9E2568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A39C261-B5A5-4436-852C-DC4692A34B9C}" type="pres">
      <dgm:prSet presAssocID="{53AB02B4-6284-404F-95ED-21508C4DBC76}" presName="linearFlow" presStyleCnt="0">
        <dgm:presLayoutVars>
          <dgm:dir/>
          <dgm:animLvl val="lvl"/>
          <dgm:resizeHandles val="exact"/>
        </dgm:presLayoutVars>
      </dgm:prSet>
      <dgm:spPr/>
    </dgm:pt>
    <dgm:pt modelId="{DF232775-7A9B-4FA0-8E17-39DE7FF04584}" type="pres">
      <dgm:prSet presAssocID="{A9FC0548-B1B7-41F5-B120-8CAB5374A6B3}" presName="compositeNode" presStyleCnt="0"/>
      <dgm:spPr/>
    </dgm:pt>
    <dgm:pt modelId="{19C6F234-AA63-426A-AFDC-05F3F8B3307A}" type="pres">
      <dgm:prSet presAssocID="{A9FC0548-B1B7-41F5-B120-8CAB5374A6B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BE8AFB-05BD-4D36-8B45-4DF272AC6169}" type="pres">
      <dgm:prSet presAssocID="{A9FC0548-B1B7-41F5-B120-8CAB5374A6B3}" presName="parSh" presStyleCnt="0"/>
      <dgm:spPr/>
    </dgm:pt>
    <dgm:pt modelId="{254E44EA-56F8-493C-A47C-8C6FD63832A6}" type="pres">
      <dgm:prSet presAssocID="{A9FC0548-B1B7-41F5-B120-8CAB5374A6B3}" presName="lineNode" presStyleLbl="alignAccFollowNode1" presStyleIdx="0" presStyleCnt="15"/>
      <dgm:spPr/>
    </dgm:pt>
    <dgm:pt modelId="{0007B942-A786-47C0-AA42-CA0E39A6A44A}" type="pres">
      <dgm:prSet presAssocID="{A9FC0548-B1B7-41F5-B120-8CAB5374A6B3}" presName="lineArrowNode" presStyleLbl="alignAccFollowNode1" presStyleIdx="1" presStyleCnt="15"/>
      <dgm:spPr/>
    </dgm:pt>
    <dgm:pt modelId="{DBCCB8FE-E797-4AA3-941A-D806BFBF0ADF}" type="pres">
      <dgm:prSet presAssocID="{503B42F4-8E2A-4B17-8C97-7702E48F3EEA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BD0CCD64-4DA0-48BC-8806-FF6CB8EF4826}" type="pres">
      <dgm:prSet presAssocID="{503B42F4-8E2A-4B17-8C97-7702E48F3EEA}" presName="spacerBetweenCircleAndCallout" presStyleCnt="0">
        <dgm:presLayoutVars/>
      </dgm:prSet>
      <dgm:spPr/>
    </dgm:pt>
    <dgm:pt modelId="{0B0FBA2D-DEDA-4024-BACF-B01678182A74}" type="pres">
      <dgm:prSet presAssocID="{A9FC0548-B1B7-41F5-B120-8CAB5374A6B3}" presName="nodeText" presStyleLbl="alignAccFollowNode1" presStyleIdx="2" presStyleCnt="15">
        <dgm:presLayoutVars>
          <dgm:bulletEnabled val="1"/>
        </dgm:presLayoutVars>
      </dgm:prSet>
      <dgm:spPr/>
    </dgm:pt>
    <dgm:pt modelId="{9420797D-676A-4F8A-BA1D-49839D09D819}" type="pres">
      <dgm:prSet presAssocID="{503B42F4-8E2A-4B17-8C97-7702E48F3EEA}" presName="sibTransComposite" presStyleCnt="0"/>
      <dgm:spPr/>
    </dgm:pt>
    <dgm:pt modelId="{77176E04-D268-420C-81E4-C036B5755078}" type="pres">
      <dgm:prSet presAssocID="{423C992B-5861-4FB3-8CEF-B0CCF59A8404}" presName="compositeNode" presStyleCnt="0"/>
      <dgm:spPr/>
    </dgm:pt>
    <dgm:pt modelId="{272E9EE1-96FB-4910-88D2-32F2FBE5C3D8}" type="pres">
      <dgm:prSet presAssocID="{423C992B-5861-4FB3-8CEF-B0CCF59A84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53F71E-DE4D-404A-A8D1-5DAB2ACC45F7}" type="pres">
      <dgm:prSet presAssocID="{423C992B-5861-4FB3-8CEF-B0CCF59A8404}" presName="parSh" presStyleCnt="0"/>
      <dgm:spPr/>
    </dgm:pt>
    <dgm:pt modelId="{9AFC5E3A-9DF8-40E9-84D1-B994FA5DC16A}" type="pres">
      <dgm:prSet presAssocID="{423C992B-5861-4FB3-8CEF-B0CCF59A8404}" presName="lineNode" presStyleLbl="alignAccFollowNode1" presStyleIdx="3" presStyleCnt="15"/>
      <dgm:spPr/>
    </dgm:pt>
    <dgm:pt modelId="{496BBEA7-7A52-4508-A14C-423ACAA58601}" type="pres">
      <dgm:prSet presAssocID="{423C992B-5861-4FB3-8CEF-B0CCF59A8404}" presName="lineArrowNode" presStyleLbl="alignAccFollowNode1" presStyleIdx="4" presStyleCnt="15"/>
      <dgm:spPr/>
    </dgm:pt>
    <dgm:pt modelId="{58727726-338C-43CD-9022-19084D63A441}" type="pres">
      <dgm:prSet presAssocID="{54146C79-E287-4A92-ACE4-1D6242024D3A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F35DA220-B6A6-4D66-A00C-3B3734E840AC}" type="pres">
      <dgm:prSet presAssocID="{54146C79-E287-4A92-ACE4-1D6242024D3A}" presName="spacerBetweenCircleAndCallout" presStyleCnt="0">
        <dgm:presLayoutVars/>
      </dgm:prSet>
      <dgm:spPr/>
    </dgm:pt>
    <dgm:pt modelId="{22A4B7F1-3143-4B1C-BFEE-5E2436524EEA}" type="pres">
      <dgm:prSet presAssocID="{423C992B-5861-4FB3-8CEF-B0CCF59A8404}" presName="nodeText" presStyleLbl="alignAccFollowNode1" presStyleIdx="5" presStyleCnt="15">
        <dgm:presLayoutVars>
          <dgm:bulletEnabled val="1"/>
        </dgm:presLayoutVars>
      </dgm:prSet>
      <dgm:spPr/>
    </dgm:pt>
    <dgm:pt modelId="{A250B918-06A4-42F3-B8D4-83852EFC7E37}" type="pres">
      <dgm:prSet presAssocID="{54146C79-E287-4A92-ACE4-1D6242024D3A}" presName="sibTransComposite" presStyleCnt="0"/>
      <dgm:spPr/>
    </dgm:pt>
    <dgm:pt modelId="{5D0E33A3-BC61-4141-92F1-A9B25054442D}" type="pres">
      <dgm:prSet presAssocID="{8B27306F-A86C-4436-B510-318075FBB199}" presName="compositeNode" presStyleCnt="0"/>
      <dgm:spPr/>
    </dgm:pt>
    <dgm:pt modelId="{993A82C4-EAEE-4EDE-9668-1C85BA6DF09F}" type="pres">
      <dgm:prSet presAssocID="{8B27306F-A86C-4436-B510-318075FBB19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A5CAFB2-ED81-421B-AF54-7268857D9EDA}" type="pres">
      <dgm:prSet presAssocID="{8B27306F-A86C-4436-B510-318075FBB199}" presName="parSh" presStyleCnt="0"/>
      <dgm:spPr/>
    </dgm:pt>
    <dgm:pt modelId="{ECBF3F47-6B81-4ABF-B419-6AC8F8012BC6}" type="pres">
      <dgm:prSet presAssocID="{8B27306F-A86C-4436-B510-318075FBB199}" presName="lineNode" presStyleLbl="alignAccFollowNode1" presStyleIdx="6" presStyleCnt="15"/>
      <dgm:spPr/>
    </dgm:pt>
    <dgm:pt modelId="{C60A3E14-A406-442E-939F-C1231F9AB34D}" type="pres">
      <dgm:prSet presAssocID="{8B27306F-A86C-4436-B510-318075FBB199}" presName="lineArrowNode" presStyleLbl="alignAccFollowNode1" presStyleIdx="7" presStyleCnt="15"/>
      <dgm:spPr/>
    </dgm:pt>
    <dgm:pt modelId="{D2FA4EE8-5B6C-47F5-90BE-8E6DA5AAA8EF}" type="pres">
      <dgm:prSet presAssocID="{BF3F2B81-00DD-48B6-BB80-6F8CF43A1858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97A88D25-BD6B-44DA-8711-12F51C92B16B}" type="pres">
      <dgm:prSet presAssocID="{BF3F2B81-00DD-48B6-BB80-6F8CF43A1858}" presName="spacerBetweenCircleAndCallout" presStyleCnt="0">
        <dgm:presLayoutVars/>
      </dgm:prSet>
      <dgm:spPr/>
    </dgm:pt>
    <dgm:pt modelId="{C7BCEAA8-7156-4514-8356-337A6E7CCAC3}" type="pres">
      <dgm:prSet presAssocID="{8B27306F-A86C-4436-B510-318075FBB199}" presName="nodeText" presStyleLbl="alignAccFollowNode1" presStyleIdx="8" presStyleCnt="15">
        <dgm:presLayoutVars>
          <dgm:bulletEnabled val="1"/>
        </dgm:presLayoutVars>
      </dgm:prSet>
      <dgm:spPr/>
    </dgm:pt>
    <dgm:pt modelId="{9428C7F0-4D54-436B-89A9-45400EE8DC7B}" type="pres">
      <dgm:prSet presAssocID="{BF3F2B81-00DD-48B6-BB80-6F8CF43A1858}" presName="sibTransComposite" presStyleCnt="0"/>
      <dgm:spPr/>
    </dgm:pt>
    <dgm:pt modelId="{C9EFAB95-68DA-4117-B242-7B7715B051CE}" type="pres">
      <dgm:prSet presAssocID="{F7A5C489-7816-4115-A45A-A3A58921C558}" presName="compositeNode" presStyleCnt="0"/>
      <dgm:spPr/>
    </dgm:pt>
    <dgm:pt modelId="{F0FB1399-1081-4C2E-9474-110D034AE97F}" type="pres">
      <dgm:prSet presAssocID="{F7A5C489-7816-4115-A45A-A3A58921C55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6C6C8C-3AF5-4939-AC3E-1A9309B5C58F}" type="pres">
      <dgm:prSet presAssocID="{F7A5C489-7816-4115-A45A-A3A58921C558}" presName="parSh" presStyleCnt="0"/>
      <dgm:spPr/>
    </dgm:pt>
    <dgm:pt modelId="{C54C3AB7-C9E3-4ACB-A5F1-AE09564E171F}" type="pres">
      <dgm:prSet presAssocID="{F7A5C489-7816-4115-A45A-A3A58921C558}" presName="lineNode" presStyleLbl="alignAccFollowNode1" presStyleIdx="9" presStyleCnt="15"/>
      <dgm:spPr/>
    </dgm:pt>
    <dgm:pt modelId="{68814166-8312-4282-9341-2B74CF18DDB7}" type="pres">
      <dgm:prSet presAssocID="{F7A5C489-7816-4115-A45A-A3A58921C558}" presName="lineArrowNode" presStyleLbl="alignAccFollowNode1" presStyleIdx="10" presStyleCnt="15"/>
      <dgm:spPr/>
    </dgm:pt>
    <dgm:pt modelId="{AEE37727-3340-4B28-A3AB-024B90BF4757}" type="pres">
      <dgm:prSet presAssocID="{A6F9D58E-2056-46EC-B7AA-4E7E970075D8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4CD647A-A5A3-4CAF-93F8-0EC83013B95D}" type="pres">
      <dgm:prSet presAssocID="{A6F9D58E-2056-46EC-B7AA-4E7E970075D8}" presName="spacerBetweenCircleAndCallout" presStyleCnt="0">
        <dgm:presLayoutVars/>
      </dgm:prSet>
      <dgm:spPr/>
    </dgm:pt>
    <dgm:pt modelId="{3AFDB52F-89D0-4DDC-B652-986C0AFB55CA}" type="pres">
      <dgm:prSet presAssocID="{F7A5C489-7816-4115-A45A-A3A58921C558}" presName="nodeText" presStyleLbl="alignAccFollowNode1" presStyleIdx="11" presStyleCnt="15">
        <dgm:presLayoutVars>
          <dgm:bulletEnabled val="1"/>
        </dgm:presLayoutVars>
      </dgm:prSet>
      <dgm:spPr/>
    </dgm:pt>
    <dgm:pt modelId="{49960428-1661-4B77-98C2-BF99B7A84EEA}" type="pres">
      <dgm:prSet presAssocID="{A6F9D58E-2056-46EC-B7AA-4E7E970075D8}" presName="sibTransComposite" presStyleCnt="0"/>
      <dgm:spPr/>
    </dgm:pt>
    <dgm:pt modelId="{51A3E4A1-EA78-4658-992E-05551A429B2F}" type="pres">
      <dgm:prSet presAssocID="{0142F8F2-AD0F-4CBD-B73B-CF12DA6D2F40}" presName="compositeNode" presStyleCnt="0"/>
      <dgm:spPr/>
    </dgm:pt>
    <dgm:pt modelId="{13F956D9-37F7-42A9-9CA3-9BF9FC072BC4}" type="pres">
      <dgm:prSet presAssocID="{0142F8F2-AD0F-4CBD-B73B-CF12DA6D2F4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F1D7DF-640E-4B10-BD66-6870BA2E05D4}" type="pres">
      <dgm:prSet presAssocID="{0142F8F2-AD0F-4CBD-B73B-CF12DA6D2F40}" presName="parSh" presStyleCnt="0"/>
      <dgm:spPr/>
    </dgm:pt>
    <dgm:pt modelId="{26CF9AD7-C2A0-437E-9529-7A69B948DD2C}" type="pres">
      <dgm:prSet presAssocID="{0142F8F2-AD0F-4CBD-B73B-CF12DA6D2F40}" presName="lineNode" presStyleLbl="alignAccFollowNode1" presStyleIdx="12" presStyleCnt="15"/>
      <dgm:spPr/>
    </dgm:pt>
    <dgm:pt modelId="{D65BE6EE-5ECC-48F0-A5AB-B070BC4D2890}" type="pres">
      <dgm:prSet presAssocID="{0142F8F2-AD0F-4CBD-B73B-CF12DA6D2F40}" presName="lineArrowNode" presStyleLbl="alignAccFollowNode1" presStyleIdx="13" presStyleCnt="15"/>
      <dgm:spPr/>
    </dgm:pt>
    <dgm:pt modelId="{5D50A5F7-5A3F-4FD1-81FA-D3DC57D2145F}" type="pres">
      <dgm:prSet presAssocID="{847249DA-2DFD-456C-97EF-FAC8909279DF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9F437D3-0D92-4C8C-AAEF-12372557DC92}" type="pres">
      <dgm:prSet presAssocID="{847249DA-2DFD-456C-97EF-FAC8909279DF}" presName="spacerBetweenCircleAndCallout" presStyleCnt="0">
        <dgm:presLayoutVars/>
      </dgm:prSet>
      <dgm:spPr/>
    </dgm:pt>
    <dgm:pt modelId="{E02C88B2-B4E4-4092-B386-3F2B5F4386F8}" type="pres">
      <dgm:prSet presAssocID="{0142F8F2-AD0F-4CBD-B73B-CF12DA6D2F4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A09A2105-80C1-4986-A74B-5BAEAEFBABDE}" srcId="{53AB02B4-6284-404F-95ED-21508C4DBC76}" destId="{423C992B-5861-4FB3-8CEF-B0CCF59A8404}" srcOrd="1" destOrd="0" parTransId="{759B475A-16D3-4F92-9FF5-FF31D3FAB47D}" sibTransId="{54146C79-E287-4A92-ACE4-1D6242024D3A}"/>
    <dgm:cxn modelId="{D2525C06-F168-4604-A04E-BA63D9E2568C}" srcId="{53AB02B4-6284-404F-95ED-21508C4DBC76}" destId="{0142F8F2-AD0F-4CBD-B73B-CF12DA6D2F40}" srcOrd="4" destOrd="0" parTransId="{10440DAE-9AD8-40E3-90FD-E1FF636196C6}" sibTransId="{847249DA-2DFD-456C-97EF-FAC8909279DF}"/>
    <dgm:cxn modelId="{335CA011-37FE-4FF4-86C4-E18B539A095B}" type="presOf" srcId="{BF3F2B81-00DD-48B6-BB80-6F8CF43A1858}" destId="{D2FA4EE8-5B6C-47F5-90BE-8E6DA5AAA8EF}" srcOrd="0" destOrd="0" presId="urn:microsoft.com/office/officeart/2016/7/layout/LinearArrowProcessNumbered"/>
    <dgm:cxn modelId="{E1FF8F23-9DD1-4E8D-882E-1E8BFA9DB49C}" srcId="{53AB02B4-6284-404F-95ED-21508C4DBC76}" destId="{F7A5C489-7816-4115-A45A-A3A58921C558}" srcOrd="3" destOrd="0" parTransId="{D62335FD-B8E5-45C4-974D-2F7B919FCD69}" sibTransId="{A6F9D58E-2056-46EC-B7AA-4E7E970075D8}"/>
    <dgm:cxn modelId="{3F9ED72C-6B30-41B6-93D5-9F9A0CB99CD6}" type="presOf" srcId="{A6F9D58E-2056-46EC-B7AA-4E7E970075D8}" destId="{AEE37727-3340-4B28-A3AB-024B90BF4757}" srcOrd="0" destOrd="0" presId="urn:microsoft.com/office/officeart/2016/7/layout/LinearArrowProcessNumbered"/>
    <dgm:cxn modelId="{C6D7E833-484D-4093-B3E0-435AFAF1E285}" srcId="{53AB02B4-6284-404F-95ED-21508C4DBC76}" destId="{8B27306F-A86C-4436-B510-318075FBB199}" srcOrd="2" destOrd="0" parTransId="{6AD896FA-E8A7-4830-B716-1ECE0D87CA78}" sibTransId="{BF3F2B81-00DD-48B6-BB80-6F8CF43A1858}"/>
    <dgm:cxn modelId="{AC69D23B-F492-4A82-A173-373349E925A5}" type="presOf" srcId="{54146C79-E287-4A92-ACE4-1D6242024D3A}" destId="{58727726-338C-43CD-9022-19084D63A441}" srcOrd="0" destOrd="0" presId="urn:microsoft.com/office/officeart/2016/7/layout/LinearArrowProcessNumbered"/>
    <dgm:cxn modelId="{3094865B-F1B7-4F77-A1F5-2CCDF709EA3A}" srcId="{53AB02B4-6284-404F-95ED-21508C4DBC76}" destId="{A9FC0548-B1B7-41F5-B120-8CAB5374A6B3}" srcOrd="0" destOrd="0" parTransId="{89947A0A-51E9-4156-B0A7-0A0C874B2D78}" sibTransId="{503B42F4-8E2A-4B17-8C97-7702E48F3EEA}"/>
    <dgm:cxn modelId="{516ECB4F-C3F1-4333-A576-3CEAF58A8F78}" type="presOf" srcId="{847249DA-2DFD-456C-97EF-FAC8909279DF}" destId="{5D50A5F7-5A3F-4FD1-81FA-D3DC57D2145F}" srcOrd="0" destOrd="0" presId="urn:microsoft.com/office/officeart/2016/7/layout/LinearArrowProcessNumbered"/>
    <dgm:cxn modelId="{D44DC57B-3BF2-431E-83D7-CD11CF721345}" type="presOf" srcId="{A9FC0548-B1B7-41F5-B120-8CAB5374A6B3}" destId="{0B0FBA2D-DEDA-4024-BACF-B01678182A74}" srcOrd="0" destOrd="0" presId="urn:microsoft.com/office/officeart/2016/7/layout/LinearArrowProcessNumbered"/>
    <dgm:cxn modelId="{316A1782-E911-4354-BFC9-55FD13C17A80}" type="presOf" srcId="{0142F8F2-AD0F-4CBD-B73B-CF12DA6D2F40}" destId="{E02C88B2-B4E4-4092-B386-3F2B5F4386F8}" srcOrd="0" destOrd="0" presId="urn:microsoft.com/office/officeart/2016/7/layout/LinearArrowProcessNumbered"/>
    <dgm:cxn modelId="{01C6C58C-3BAC-4064-8DC0-04D08CDC4089}" type="presOf" srcId="{53AB02B4-6284-404F-95ED-21508C4DBC76}" destId="{CA39C261-B5A5-4436-852C-DC4692A34B9C}" srcOrd="0" destOrd="0" presId="urn:microsoft.com/office/officeart/2016/7/layout/LinearArrowProcessNumbered"/>
    <dgm:cxn modelId="{9E52E697-4F70-4FCE-B9DC-45188035EF8C}" type="presOf" srcId="{503B42F4-8E2A-4B17-8C97-7702E48F3EEA}" destId="{DBCCB8FE-E797-4AA3-941A-D806BFBF0ADF}" srcOrd="0" destOrd="0" presId="urn:microsoft.com/office/officeart/2016/7/layout/LinearArrowProcessNumbered"/>
    <dgm:cxn modelId="{8FE013B4-3D4A-43B7-AC43-5E5FAB0471AA}" type="presOf" srcId="{423C992B-5861-4FB3-8CEF-B0CCF59A8404}" destId="{22A4B7F1-3143-4B1C-BFEE-5E2436524EEA}" srcOrd="0" destOrd="0" presId="urn:microsoft.com/office/officeart/2016/7/layout/LinearArrowProcessNumbered"/>
    <dgm:cxn modelId="{D75674D8-BE40-4602-8437-43F8036C2021}" type="presOf" srcId="{8B27306F-A86C-4436-B510-318075FBB199}" destId="{C7BCEAA8-7156-4514-8356-337A6E7CCAC3}" srcOrd="0" destOrd="0" presId="urn:microsoft.com/office/officeart/2016/7/layout/LinearArrowProcessNumbered"/>
    <dgm:cxn modelId="{4C0D87EC-B57C-4607-AD09-9B031EDABE62}" type="presOf" srcId="{F7A5C489-7816-4115-A45A-A3A58921C558}" destId="{3AFDB52F-89D0-4DDC-B652-986C0AFB55CA}" srcOrd="0" destOrd="0" presId="urn:microsoft.com/office/officeart/2016/7/layout/LinearArrowProcessNumbered"/>
    <dgm:cxn modelId="{7B88792A-3980-4847-9EE0-A7713D2A778D}" type="presParOf" srcId="{CA39C261-B5A5-4436-852C-DC4692A34B9C}" destId="{DF232775-7A9B-4FA0-8E17-39DE7FF04584}" srcOrd="0" destOrd="0" presId="urn:microsoft.com/office/officeart/2016/7/layout/LinearArrowProcessNumbered"/>
    <dgm:cxn modelId="{BD4AC106-A06D-4B89-BCBB-42B78874E5A7}" type="presParOf" srcId="{DF232775-7A9B-4FA0-8E17-39DE7FF04584}" destId="{19C6F234-AA63-426A-AFDC-05F3F8B3307A}" srcOrd="0" destOrd="0" presId="urn:microsoft.com/office/officeart/2016/7/layout/LinearArrowProcessNumbered"/>
    <dgm:cxn modelId="{C3C59647-D2D7-4CAD-8023-D5D8F7D3F724}" type="presParOf" srcId="{DF232775-7A9B-4FA0-8E17-39DE7FF04584}" destId="{03BE8AFB-05BD-4D36-8B45-4DF272AC6169}" srcOrd="1" destOrd="0" presId="urn:microsoft.com/office/officeart/2016/7/layout/LinearArrowProcessNumbered"/>
    <dgm:cxn modelId="{9D9C9966-C31F-4E15-B9B3-4AD885EE759B}" type="presParOf" srcId="{03BE8AFB-05BD-4D36-8B45-4DF272AC6169}" destId="{254E44EA-56F8-493C-A47C-8C6FD63832A6}" srcOrd="0" destOrd="0" presId="urn:microsoft.com/office/officeart/2016/7/layout/LinearArrowProcessNumbered"/>
    <dgm:cxn modelId="{89FA2E82-4AEB-45A8-BDB1-8B3FF4295E8C}" type="presParOf" srcId="{03BE8AFB-05BD-4D36-8B45-4DF272AC6169}" destId="{0007B942-A786-47C0-AA42-CA0E39A6A44A}" srcOrd="1" destOrd="0" presId="urn:microsoft.com/office/officeart/2016/7/layout/LinearArrowProcessNumbered"/>
    <dgm:cxn modelId="{9B3D9044-3FD0-47F7-AEDB-1AE6DEAA4FCA}" type="presParOf" srcId="{03BE8AFB-05BD-4D36-8B45-4DF272AC6169}" destId="{DBCCB8FE-E797-4AA3-941A-D806BFBF0ADF}" srcOrd="2" destOrd="0" presId="urn:microsoft.com/office/officeart/2016/7/layout/LinearArrowProcessNumbered"/>
    <dgm:cxn modelId="{F17623A7-735A-4DDB-9B91-A35E2FD5D7DD}" type="presParOf" srcId="{03BE8AFB-05BD-4D36-8B45-4DF272AC6169}" destId="{BD0CCD64-4DA0-48BC-8806-FF6CB8EF4826}" srcOrd="3" destOrd="0" presId="urn:microsoft.com/office/officeart/2016/7/layout/LinearArrowProcessNumbered"/>
    <dgm:cxn modelId="{EBA1698E-ABC0-4895-BE70-3358FD503291}" type="presParOf" srcId="{DF232775-7A9B-4FA0-8E17-39DE7FF04584}" destId="{0B0FBA2D-DEDA-4024-BACF-B01678182A74}" srcOrd="2" destOrd="0" presId="urn:microsoft.com/office/officeart/2016/7/layout/LinearArrowProcessNumbered"/>
    <dgm:cxn modelId="{B49BCD09-C065-43D0-8FF0-6DBC35D6E370}" type="presParOf" srcId="{CA39C261-B5A5-4436-852C-DC4692A34B9C}" destId="{9420797D-676A-4F8A-BA1D-49839D09D819}" srcOrd="1" destOrd="0" presId="urn:microsoft.com/office/officeart/2016/7/layout/LinearArrowProcessNumbered"/>
    <dgm:cxn modelId="{36119FC1-AFA4-4EC2-8E23-14312B6B5A5A}" type="presParOf" srcId="{CA39C261-B5A5-4436-852C-DC4692A34B9C}" destId="{77176E04-D268-420C-81E4-C036B5755078}" srcOrd="2" destOrd="0" presId="urn:microsoft.com/office/officeart/2016/7/layout/LinearArrowProcessNumbered"/>
    <dgm:cxn modelId="{625D9891-74AF-4B9A-884C-0CA530584D4E}" type="presParOf" srcId="{77176E04-D268-420C-81E4-C036B5755078}" destId="{272E9EE1-96FB-4910-88D2-32F2FBE5C3D8}" srcOrd="0" destOrd="0" presId="urn:microsoft.com/office/officeart/2016/7/layout/LinearArrowProcessNumbered"/>
    <dgm:cxn modelId="{06149B5A-E994-48D7-BDAC-490E9B20E401}" type="presParOf" srcId="{77176E04-D268-420C-81E4-C036B5755078}" destId="{B853F71E-DE4D-404A-A8D1-5DAB2ACC45F7}" srcOrd="1" destOrd="0" presId="urn:microsoft.com/office/officeart/2016/7/layout/LinearArrowProcessNumbered"/>
    <dgm:cxn modelId="{BD4DA91E-3FA8-44D3-AAB1-3191CA9FBF39}" type="presParOf" srcId="{B853F71E-DE4D-404A-A8D1-5DAB2ACC45F7}" destId="{9AFC5E3A-9DF8-40E9-84D1-B994FA5DC16A}" srcOrd="0" destOrd="0" presId="urn:microsoft.com/office/officeart/2016/7/layout/LinearArrowProcessNumbered"/>
    <dgm:cxn modelId="{76F4545C-9C98-49AD-A6E2-A9519622D760}" type="presParOf" srcId="{B853F71E-DE4D-404A-A8D1-5DAB2ACC45F7}" destId="{496BBEA7-7A52-4508-A14C-423ACAA58601}" srcOrd="1" destOrd="0" presId="urn:microsoft.com/office/officeart/2016/7/layout/LinearArrowProcessNumbered"/>
    <dgm:cxn modelId="{9AB94C6F-E4D8-4123-8511-2C8FCC160665}" type="presParOf" srcId="{B853F71E-DE4D-404A-A8D1-5DAB2ACC45F7}" destId="{58727726-338C-43CD-9022-19084D63A441}" srcOrd="2" destOrd="0" presId="urn:microsoft.com/office/officeart/2016/7/layout/LinearArrowProcessNumbered"/>
    <dgm:cxn modelId="{2ECC03D1-D8B6-4491-A7D5-A5158A936625}" type="presParOf" srcId="{B853F71E-DE4D-404A-A8D1-5DAB2ACC45F7}" destId="{F35DA220-B6A6-4D66-A00C-3B3734E840AC}" srcOrd="3" destOrd="0" presId="urn:microsoft.com/office/officeart/2016/7/layout/LinearArrowProcessNumbered"/>
    <dgm:cxn modelId="{FD9330B4-74AB-4E56-BE7C-A2C90A8CEE21}" type="presParOf" srcId="{77176E04-D268-420C-81E4-C036B5755078}" destId="{22A4B7F1-3143-4B1C-BFEE-5E2436524EEA}" srcOrd="2" destOrd="0" presId="urn:microsoft.com/office/officeart/2016/7/layout/LinearArrowProcessNumbered"/>
    <dgm:cxn modelId="{3B781D37-966B-473A-86DD-8D86672AF882}" type="presParOf" srcId="{CA39C261-B5A5-4436-852C-DC4692A34B9C}" destId="{A250B918-06A4-42F3-B8D4-83852EFC7E37}" srcOrd="3" destOrd="0" presId="urn:microsoft.com/office/officeart/2016/7/layout/LinearArrowProcessNumbered"/>
    <dgm:cxn modelId="{1753A3E4-3724-4401-80DB-2CC3ADC69EBF}" type="presParOf" srcId="{CA39C261-B5A5-4436-852C-DC4692A34B9C}" destId="{5D0E33A3-BC61-4141-92F1-A9B25054442D}" srcOrd="4" destOrd="0" presId="urn:microsoft.com/office/officeart/2016/7/layout/LinearArrowProcessNumbered"/>
    <dgm:cxn modelId="{6A4AF4F4-4CD0-416C-B6E1-FD7A1AF776B2}" type="presParOf" srcId="{5D0E33A3-BC61-4141-92F1-A9B25054442D}" destId="{993A82C4-EAEE-4EDE-9668-1C85BA6DF09F}" srcOrd="0" destOrd="0" presId="urn:microsoft.com/office/officeart/2016/7/layout/LinearArrowProcessNumbered"/>
    <dgm:cxn modelId="{B5087765-8F70-446D-904C-9D92DEED8DDE}" type="presParOf" srcId="{5D0E33A3-BC61-4141-92F1-A9B25054442D}" destId="{1A5CAFB2-ED81-421B-AF54-7268857D9EDA}" srcOrd="1" destOrd="0" presId="urn:microsoft.com/office/officeart/2016/7/layout/LinearArrowProcessNumbered"/>
    <dgm:cxn modelId="{6430023B-CFA9-414E-A90E-980EC4DCEEB4}" type="presParOf" srcId="{1A5CAFB2-ED81-421B-AF54-7268857D9EDA}" destId="{ECBF3F47-6B81-4ABF-B419-6AC8F8012BC6}" srcOrd="0" destOrd="0" presId="urn:microsoft.com/office/officeart/2016/7/layout/LinearArrowProcessNumbered"/>
    <dgm:cxn modelId="{7479CF4B-9A29-4141-8171-3256D0AF6A27}" type="presParOf" srcId="{1A5CAFB2-ED81-421B-AF54-7268857D9EDA}" destId="{C60A3E14-A406-442E-939F-C1231F9AB34D}" srcOrd="1" destOrd="0" presId="urn:microsoft.com/office/officeart/2016/7/layout/LinearArrowProcessNumbered"/>
    <dgm:cxn modelId="{23107765-7560-454B-ADAE-2DA336B8E778}" type="presParOf" srcId="{1A5CAFB2-ED81-421B-AF54-7268857D9EDA}" destId="{D2FA4EE8-5B6C-47F5-90BE-8E6DA5AAA8EF}" srcOrd="2" destOrd="0" presId="urn:microsoft.com/office/officeart/2016/7/layout/LinearArrowProcessNumbered"/>
    <dgm:cxn modelId="{66344D06-A3AB-450A-8432-C2876E1B5C99}" type="presParOf" srcId="{1A5CAFB2-ED81-421B-AF54-7268857D9EDA}" destId="{97A88D25-BD6B-44DA-8711-12F51C92B16B}" srcOrd="3" destOrd="0" presId="urn:microsoft.com/office/officeart/2016/7/layout/LinearArrowProcessNumbered"/>
    <dgm:cxn modelId="{D092075B-FD45-4339-B36C-419EA075E616}" type="presParOf" srcId="{5D0E33A3-BC61-4141-92F1-A9B25054442D}" destId="{C7BCEAA8-7156-4514-8356-337A6E7CCAC3}" srcOrd="2" destOrd="0" presId="urn:microsoft.com/office/officeart/2016/7/layout/LinearArrowProcessNumbered"/>
    <dgm:cxn modelId="{00BEB6BC-F081-4CC3-8242-AD2DC60B49E9}" type="presParOf" srcId="{CA39C261-B5A5-4436-852C-DC4692A34B9C}" destId="{9428C7F0-4D54-436B-89A9-45400EE8DC7B}" srcOrd="5" destOrd="0" presId="urn:microsoft.com/office/officeart/2016/7/layout/LinearArrowProcessNumbered"/>
    <dgm:cxn modelId="{784E281E-3329-459F-8D0A-CF323BBB4FE5}" type="presParOf" srcId="{CA39C261-B5A5-4436-852C-DC4692A34B9C}" destId="{C9EFAB95-68DA-4117-B242-7B7715B051CE}" srcOrd="6" destOrd="0" presId="urn:microsoft.com/office/officeart/2016/7/layout/LinearArrowProcessNumbered"/>
    <dgm:cxn modelId="{2722C457-E4FA-4E49-B75B-CFEAD7A4529C}" type="presParOf" srcId="{C9EFAB95-68DA-4117-B242-7B7715B051CE}" destId="{F0FB1399-1081-4C2E-9474-110D034AE97F}" srcOrd="0" destOrd="0" presId="urn:microsoft.com/office/officeart/2016/7/layout/LinearArrowProcessNumbered"/>
    <dgm:cxn modelId="{2D85245E-B107-4CF7-B5E0-D842429B30FF}" type="presParOf" srcId="{C9EFAB95-68DA-4117-B242-7B7715B051CE}" destId="{876C6C8C-3AF5-4939-AC3E-1A9309B5C58F}" srcOrd="1" destOrd="0" presId="urn:microsoft.com/office/officeart/2016/7/layout/LinearArrowProcessNumbered"/>
    <dgm:cxn modelId="{4B4F2D4F-8FDB-4B52-BDB4-EABD0AE54F41}" type="presParOf" srcId="{876C6C8C-3AF5-4939-AC3E-1A9309B5C58F}" destId="{C54C3AB7-C9E3-4ACB-A5F1-AE09564E171F}" srcOrd="0" destOrd="0" presId="urn:microsoft.com/office/officeart/2016/7/layout/LinearArrowProcessNumbered"/>
    <dgm:cxn modelId="{9C6F3A96-DF0E-4191-B32E-B5F36496E88D}" type="presParOf" srcId="{876C6C8C-3AF5-4939-AC3E-1A9309B5C58F}" destId="{68814166-8312-4282-9341-2B74CF18DDB7}" srcOrd="1" destOrd="0" presId="urn:microsoft.com/office/officeart/2016/7/layout/LinearArrowProcessNumbered"/>
    <dgm:cxn modelId="{3A82FC49-8527-468A-BE72-0C31C3209E6E}" type="presParOf" srcId="{876C6C8C-3AF5-4939-AC3E-1A9309B5C58F}" destId="{AEE37727-3340-4B28-A3AB-024B90BF4757}" srcOrd="2" destOrd="0" presId="urn:microsoft.com/office/officeart/2016/7/layout/LinearArrowProcessNumbered"/>
    <dgm:cxn modelId="{AC9F92D8-08A8-49E6-99F7-CFE539CCB3BA}" type="presParOf" srcId="{876C6C8C-3AF5-4939-AC3E-1A9309B5C58F}" destId="{C4CD647A-A5A3-4CAF-93F8-0EC83013B95D}" srcOrd="3" destOrd="0" presId="urn:microsoft.com/office/officeart/2016/7/layout/LinearArrowProcessNumbered"/>
    <dgm:cxn modelId="{1012A09C-9827-4BD8-BE21-ECDC76B22A4B}" type="presParOf" srcId="{C9EFAB95-68DA-4117-B242-7B7715B051CE}" destId="{3AFDB52F-89D0-4DDC-B652-986C0AFB55CA}" srcOrd="2" destOrd="0" presId="urn:microsoft.com/office/officeart/2016/7/layout/LinearArrowProcessNumbered"/>
    <dgm:cxn modelId="{E3EB7D0C-D42C-4D1D-A033-C351AB3A2986}" type="presParOf" srcId="{CA39C261-B5A5-4436-852C-DC4692A34B9C}" destId="{49960428-1661-4B77-98C2-BF99B7A84EEA}" srcOrd="7" destOrd="0" presId="urn:microsoft.com/office/officeart/2016/7/layout/LinearArrowProcessNumbered"/>
    <dgm:cxn modelId="{F303A455-C3A4-4350-B41E-DF5E130D79D1}" type="presParOf" srcId="{CA39C261-B5A5-4436-852C-DC4692A34B9C}" destId="{51A3E4A1-EA78-4658-992E-05551A429B2F}" srcOrd="8" destOrd="0" presId="urn:microsoft.com/office/officeart/2016/7/layout/LinearArrowProcessNumbered"/>
    <dgm:cxn modelId="{4D88C87B-F2B3-4425-B131-65BB7BB9F490}" type="presParOf" srcId="{51A3E4A1-EA78-4658-992E-05551A429B2F}" destId="{13F956D9-37F7-42A9-9CA3-9BF9FC072BC4}" srcOrd="0" destOrd="0" presId="urn:microsoft.com/office/officeart/2016/7/layout/LinearArrowProcessNumbered"/>
    <dgm:cxn modelId="{3BCFF1BE-4106-4DEC-A0F4-030573D65C6E}" type="presParOf" srcId="{51A3E4A1-EA78-4658-992E-05551A429B2F}" destId="{19F1D7DF-640E-4B10-BD66-6870BA2E05D4}" srcOrd="1" destOrd="0" presId="urn:microsoft.com/office/officeart/2016/7/layout/LinearArrowProcessNumbered"/>
    <dgm:cxn modelId="{46509C07-13F6-4B8A-AE19-7BA223664FBE}" type="presParOf" srcId="{19F1D7DF-640E-4B10-BD66-6870BA2E05D4}" destId="{26CF9AD7-C2A0-437E-9529-7A69B948DD2C}" srcOrd="0" destOrd="0" presId="urn:microsoft.com/office/officeart/2016/7/layout/LinearArrowProcessNumbered"/>
    <dgm:cxn modelId="{40F860CD-30AB-430A-9F6D-1E3F98D97104}" type="presParOf" srcId="{19F1D7DF-640E-4B10-BD66-6870BA2E05D4}" destId="{D65BE6EE-5ECC-48F0-A5AB-B070BC4D2890}" srcOrd="1" destOrd="0" presId="urn:microsoft.com/office/officeart/2016/7/layout/LinearArrowProcessNumbered"/>
    <dgm:cxn modelId="{1FC7740A-B935-468C-BFB9-FB7500AD616E}" type="presParOf" srcId="{19F1D7DF-640E-4B10-BD66-6870BA2E05D4}" destId="{5D50A5F7-5A3F-4FD1-81FA-D3DC57D2145F}" srcOrd="2" destOrd="0" presId="urn:microsoft.com/office/officeart/2016/7/layout/LinearArrowProcessNumbered"/>
    <dgm:cxn modelId="{848E658A-86EE-4ED7-8549-067C0664C0B9}" type="presParOf" srcId="{19F1D7DF-640E-4B10-BD66-6870BA2E05D4}" destId="{E9F437D3-0D92-4C8C-AAEF-12372557DC92}" srcOrd="3" destOrd="0" presId="urn:microsoft.com/office/officeart/2016/7/layout/LinearArrowProcessNumbered"/>
    <dgm:cxn modelId="{978E8BC4-E070-4D43-B1FB-383C89FD4269}" type="presParOf" srcId="{51A3E4A1-EA78-4658-992E-05551A429B2F}" destId="{E02C88B2-B4E4-4092-B386-3F2B5F4386F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44EA-56F8-493C-A47C-8C6FD63832A6}">
      <dsp:nvSpPr>
        <dsp:cNvPr id="0" name=""/>
        <dsp:cNvSpPr/>
      </dsp:nvSpPr>
      <dsp:spPr>
        <a:xfrm>
          <a:off x="1073896" y="1788626"/>
          <a:ext cx="85806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B942-A786-47C0-AA42-CA0E39A6A44A}">
      <dsp:nvSpPr>
        <dsp:cNvPr id="0" name=""/>
        <dsp:cNvSpPr/>
      </dsp:nvSpPr>
      <dsp:spPr>
        <a:xfrm>
          <a:off x="1983450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CB8FE-E797-4AA3-941A-D806BFBF0ADF}">
      <dsp:nvSpPr>
        <dsp:cNvPr id="0" name=""/>
        <dsp:cNvSpPr/>
      </dsp:nvSpPr>
      <dsp:spPr>
        <a:xfrm>
          <a:off x="534596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1138" y="1483162"/>
        <a:ext cx="610999" cy="610999"/>
      </dsp:txXfrm>
    </dsp:sp>
    <dsp:sp modelId="{0B0FBA2D-DEDA-4024-BACF-B01678182A74}">
      <dsp:nvSpPr>
        <dsp:cNvPr id="0" name=""/>
        <dsp:cNvSpPr/>
      </dsp:nvSpPr>
      <dsp:spPr>
        <a:xfrm>
          <a:off x="1309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Identify and deliver key learning and performance</a:t>
          </a:r>
          <a:r>
            <a:rPr lang="en-CA" sz="1800" kern="1200" dirty="0"/>
            <a:t> </a:t>
          </a:r>
          <a:r>
            <a:rPr lang="en-CA" sz="2000" kern="1200" dirty="0"/>
            <a:t>support needs </a:t>
          </a:r>
          <a:endParaRPr lang="en-US" sz="2000" kern="1200" dirty="0"/>
        </a:p>
      </dsp:txBody>
      <dsp:txXfrm>
        <a:off x="1309" y="2772435"/>
        <a:ext cx="1930656" cy="1763743"/>
      </dsp:txXfrm>
    </dsp:sp>
    <dsp:sp modelId="{9AFC5E3A-9DF8-40E9-84D1-B994FA5DC16A}">
      <dsp:nvSpPr>
        <dsp:cNvPr id="0" name=""/>
        <dsp:cNvSpPr/>
      </dsp:nvSpPr>
      <dsp:spPr>
        <a:xfrm>
          <a:off x="2146483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BEA7-7A52-4508-A14C-423ACAA58601}">
      <dsp:nvSpPr>
        <dsp:cNvPr id="0" name=""/>
        <dsp:cNvSpPr/>
      </dsp:nvSpPr>
      <dsp:spPr>
        <a:xfrm>
          <a:off x="4128624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7726-338C-43CD-9022-19084D63A441}">
      <dsp:nvSpPr>
        <dsp:cNvPr id="0" name=""/>
        <dsp:cNvSpPr/>
      </dsp:nvSpPr>
      <dsp:spPr>
        <a:xfrm>
          <a:off x="2679770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806312" y="1483162"/>
        <a:ext cx="610999" cy="610999"/>
      </dsp:txXfrm>
    </dsp:sp>
    <dsp:sp modelId="{22A4B7F1-3143-4B1C-BFEE-5E2436524EEA}">
      <dsp:nvSpPr>
        <dsp:cNvPr id="0" name=""/>
        <dsp:cNvSpPr/>
      </dsp:nvSpPr>
      <dsp:spPr>
        <a:xfrm>
          <a:off x="2146483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Augmented online social presence</a:t>
          </a:r>
          <a:endParaRPr lang="en-US" sz="2400" kern="1200" dirty="0"/>
        </a:p>
      </dsp:txBody>
      <dsp:txXfrm>
        <a:off x="2146483" y="2772435"/>
        <a:ext cx="1930656" cy="1763743"/>
      </dsp:txXfrm>
    </dsp:sp>
    <dsp:sp modelId="{ECBF3F47-6B81-4ABF-B419-6AC8F8012BC6}">
      <dsp:nvSpPr>
        <dsp:cNvPr id="0" name=""/>
        <dsp:cNvSpPr/>
      </dsp:nvSpPr>
      <dsp:spPr>
        <a:xfrm>
          <a:off x="4291657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A3E14-A406-442E-939F-C1231F9AB34D}">
      <dsp:nvSpPr>
        <dsp:cNvPr id="0" name=""/>
        <dsp:cNvSpPr/>
      </dsp:nvSpPr>
      <dsp:spPr>
        <a:xfrm>
          <a:off x="6273798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4EE8-5B6C-47F5-90BE-8E6DA5AAA8EF}">
      <dsp:nvSpPr>
        <dsp:cNvPr id="0" name=""/>
        <dsp:cNvSpPr/>
      </dsp:nvSpPr>
      <dsp:spPr>
        <a:xfrm>
          <a:off x="4824944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951486" y="1483162"/>
        <a:ext cx="610999" cy="610999"/>
      </dsp:txXfrm>
    </dsp:sp>
    <dsp:sp modelId="{C7BCEAA8-7156-4514-8356-337A6E7CCAC3}">
      <dsp:nvSpPr>
        <dsp:cNvPr id="0" name=""/>
        <dsp:cNvSpPr/>
      </dsp:nvSpPr>
      <dsp:spPr>
        <a:xfrm>
          <a:off x="4291657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Integrated CSPS services with those of other departments and functions </a:t>
          </a:r>
          <a:endParaRPr lang="en-US" sz="2000" kern="1200" dirty="0"/>
        </a:p>
      </dsp:txBody>
      <dsp:txXfrm>
        <a:off x="4291657" y="2772435"/>
        <a:ext cx="1930656" cy="1763743"/>
      </dsp:txXfrm>
    </dsp:sp>
    <dsp:sp modelId="{C54C3AB7-C9E3-4ACB-A5F1-AE09564E171F}">
      <dsp:nvSpPr>
        <dsp:cNvPr id="0" name=""/>
        <dsp:cNvSpPr/>
      </dsp:nvSpPr>
      <dsp:spPr>
        <a:xfrm>
          <a:off x="6436831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4166-8312-4282-9341-2B74CF18DDB7}">
      <dsp:nvSpPr>
        <dsp:cNvPr id="0" name=""/>
        <dsp:cNvSpPr/>
      </dsp:nvSpPr>
      <dsp:spPr>
        <a:xfrm>
          <a:off x="8418972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37727-3340-4B28-A3AB-024B90BF4757}">
      <dsp:nvSpPr>
        <dsp:cNvPr id="0" name=""/>
        <dsp:cNvSpPr/>
      </dsp:nvSpPr>
      <dsp:spPr>
        <a:xfrm>
          <a:off x="6970118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7096660" y="1483162"/>
        <a:ext cx="610999" cy="610999"/>
      </dsp:txXfrm>
    </dsp:sp>
    <dsp:sp modelId="{3AFDB52F-89D0-4DDC-B652-986C0AFB55CA}">
      <dsp:nvSpPr>
        <dsp:cNvPr id="0" name=""/>
        <dsp:cNvSpPr/>
      </dsp:nvSpPr>
      <dsp:spPr>
        <a:xfrm>
          <a:off x="6436831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Increased effectiveness of learning and performance support</a:t>
          </a:r>
          <a:endParaRPr lang="en-US" sz="2000" kern="1200" dirty="0"/>
        </a:p>
      </dsp:txBody>
      <dsp:txXfrm>
        <a:off x="6436831" y="2772435"/>
        <a:ext cx="1930656" cy="1763743"/>
      </dsp:txXfrm>
    </dsp:sp>
    <dsp:sp modelId="{26CF9AD7-C2A0-437E-9529-7A69B948DD2C}">
      <dsp:nvSpPr>
        <dsp:cNvPr id="0" name=""/>
        <dsp:cNvSpPr/>
      </dsp:nvSpPr>
      <dsp:spPr>
        <a:xfrm>
          <a:off x="8582005" y="1788626"/>
          <a:ext cx="96532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A5F7-5A3F-4FD1-81FA-D3DC57D2145F}">
      <dsp:nvSpPr>
        <dsp:cNvPr id="0" name=""/>
        <dsp:cNvSpPr/>
      </dsp:nvSpPr>
      <dsp:spPr>
        <a:xfrm>
          <a:off x="9115291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241833" y="1483162"/>
        <a:ext cx="610999" cy="610999"/>
      </dsp:txXfrm>
    </dsp:sp>
    <dsp:sp modelId="{E02C88B2-B4E4-4092-B386-3F2B5F4386F8}">
      <dsp:nvSpPr>
        <dsp:cNvPr id="0" name=""/>
        <dsp:cNvSpPr/>
      </dsp:nvSpPr>
      <dsp:spPr>
        <a:xfrm>
          <a:off x="8582005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Continuous improvement in learning technology</a:t>
          </a:r>
          <a:endParaRPr lang="en-US" sz="2200" kern="1200" dirty="0"/>
        </a:p>
      </dsp:txBody>
      <dsp:txXfrm>
        <a:off x="8582005" y="2772435"/>
        <a:ext cx="1930656" cy="176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69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08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5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7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41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0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59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0963-C6C7-4353-BF2A-DE3FF1600D5E}" type="datetimeFigureOut">
              <a:rPr lang="en-CA" smtClean="0"/>
              <a:t>2017-05-09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2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261" y="1268667"/>
            <a:ext cx="3520321" cy="3848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50800" dir="5400000" sx="5000" sy="5000" algn="ctr" rotWithShape="0">
                    <a:schemeClr val="tx1">
                      <a:alpha val="43000"/>
                    </a:schemeClr>
                  </a:outerShdw>
                </a:effectLst>
              </a:rPr>
              <a:t>CSPS Technology Integration Projects Overview</a:t>
            </a:r>
            <a:endParaRPr lang="en-CA" sz="4400" dirty="0">
              <a:solidFill>
                <a:schemeClr val="bg1"/>
              </a:solidFill>
              <a:effectLst>
                <a:outerShdw blurRad="50800" dist="50800" dir="5400000" sx="5000" sy="5000" algn="ctr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384" y="5247959"/>
            <a:ext cx="3023616" cy="95951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Stephen Downes</a:t>
            </a:r>
          </a:p>
          <a:p>
            <a:r>
              <a:rPr lang="en-CA" dirty="0">
                <a:solidFill>
                  <a:schemeClr val="bg1"/>
                </a:solidFill>
              </a:rPr>
              <a:t>May 9,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2654" y="5302908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>
                <a:solidFill>
                  <a:schemeClr val="bg1"/>
                </a:solidFill>
              </a:rPr>
              <a:t>National Research Council Canada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0313" y="6133905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>
                <a:solidFill>
                  <a:schemeClr val="bg1"/>
                </a:solidFill>
              </a:rPr>
              <a:t>Conseil</a:t>
            </a:r>
            <a:r>
              <a:rPr lang="en-CA" dirty="0">
                <a:solidFill>
                  <a:schemeClr val="bg1"/>
                </a:solidFill>
              </a:rPr>
              <a:t> national</a:t>
            </a:r>
          </a:p>
          <a:p>
            <a:r>
              <a:rPr lang="en-CA" dirty="0">
                <a:solidFill>
                  <a:schemeClr val="bg1"/>
                </a:solidFill>
              </a:rPr>
              <a:t>de </a:t>
            </a:r>
            <a:r>
              <a:rPr lang="en-CA" dirty="0" err="1">
                <a:solidFill>
                  <a:schemeClr val="bg1"/>
                </a:solidFill>
              </a:rPr>
              <a:t>recherches</a:t>
            </a:r>
            <a:r>
              <a:rPr lang="en-CA" dirty="0">
                <a:solidFill>
                  <a:schemeClr val="bg1"/>
                </a:solidFill>
              </a:rPr>
              <a:t> Canada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" y="6248815"/>
            <a:ext cx="926207" cy="4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4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ccampus cs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44" y="1414836"/>
            <a:ext cx="4684756" cy="51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Review of background Documents</a:t>
            </a:r>
          </a:p>
          <a:p>
            <a:pPr lvl="1"/>
            <a:r>
              <a:rPr lang="en-CA" dirty="0"/>
              <a:t>Usability studies</a:t>
            </a:r>
          </a:p>
          <a:p>
            <a:pPr lvl="1"/>
            <a:r>
              <a:rPr lang="en-CA" dirty="0" err="1"/>
              <a:t>GCCampus</a:t>
            </a:r>
            <a:r>
              <a:rPr lang="en-CA" dirty="0"/>
              <a:t> Business Plan</a:t>
            </a:r>
          </a:p>
          <a:p>
            <a:pPr lvl="1"/>
            <a:r>
              <a:rPr lang="en-CA" dirty="0"/>
              <a:t>CSPS Annual Reports</a:t>
            </a:r>
          </a:p>
          <a:p>
            <a:r>
              <a:rPr lang="en-CA" dirty="0"/>
              <a:t>Interviews with CSPS staff</a:t>
            </a:r>
          </a:p>
          <a:p>
            <a:pPr lvl="1"/>
            <a:r>
              <a:rPr lang="en-CA" dirty="0"/>
              <a:t>12 interviews, 1 hour </a:t>
            </a:r>
            <a:r>
              <a:rPr lang="en-CA" dirty="0" err="1"/>
              <a:t>avg</a:t>
            </a:r>
            <a:r>
              <a:rPr lang="en-CA" dirty="0"/>
              <a:t>, 16 people</a:t>
            </a:r>
          </a:p>
          <a:p>
            <a:pPr lvl="1"/>
            <a:r>
              <a:rPr lang="en-CA" dirty="0"/>
              <a:t>Wide representation of functions</a:t>
            </a:r>
          </a:p>
          <a:p>
            <a:r>
              <a:rPr lang="en-CA" dirty="0"/>
              <a:t>Assessment of CSPS website</a:t>
            </a:r>
          </a:p>
          <a:p>
            <a:pPr lvl="1"/>
            <a:r>
              <a:rPr lang="en-CA" dirty="0"/>
              <a:t>Review of videos, learning aids</a:t>
            </a:r>
          </a:p>
          <a:p>
            <a:pPr lvl="1"/>
            <a:r>
              <a:rPr lang="en-CA" dirty="0"/>
              <a:t>Enrollment and completion of several courses</a:t>
            </a:r>
          </a:p>
          <a:p>
            <a:endParaRPr lang="en-CA" dirty="0"/>
          </a:p>
          <a:p>
            <a:pPr lvl="1"/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/>
          </a:bodyPr>
          <a:lstStyle/>
          <a:p>
            <a:r>
              <a:rPr lang="en-CA" dirty="0"/>
              <a:t>Methodology – Phase 2</a:t>
            </a:r>
          </a:p>
        </p:txBody>
      </p:sp>
    </p:spTree>
    <p:extLst>
      <p:ext uri="{BB962C8B-B14F-4D97-AF65-F5344CB8AC3E}">
        <p14:creationId xmlns:p14="http://schemas.microsoft.com/office/powerpoint/2010/main" val="241392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 – Phase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334824" cy="4555200"/>
          </a:xfrm>
        </p:spPr>
        <p:txBody>
          <a:bodyPr/>
          <a:lstStyle/>
          <a:p>
            <a:pPr marL="380990" indent="-380990"/>
            <a:r>
              <a:rPr lang="en-US" dirty="0"/>
              <a:t>Development of ‘moot’ business case and roadmap based on research</a:t>
            </a:r>
          </a:p>
          <a:p>
            <a:pPr marL="380990" indent="-380990"/>
            <a:r>
              <a:rPr lang="en-US" dirty="0"/>
              <a:t>Collaborative editing of business case and roadmap</a:t>
            </a:r>
          </a:p>
          <a:p>
            <a:pPr marL="380990" indent="-380990"/>
            <a:r>
              <a:rPr lang="en-US" dirty="0"/>
              <a:t>Workshop presenting and discussing new business plan document</a:t>
            </a:r>
          </a:p>
          <a:p>
            <a:pPr marL="380990" indent="-380990"/>
            <a:r>
              <a:rPr lang="en-US" dirty="0"/>
              <a:t>Finalization and submission of the document </a:t>
            </a:r>
          </a:p>
        </p:txBody>
      </p:sp>
      <p:pic>
        <p:nvPicPr>
          <p:cNvPr id="6146" name="Picture 2" descr="Image result for canada school of public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58" y="1356967"/>
            <a:ext cx="5168153" cy="44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3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/>
              <a:t>In-Class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042792" cy="4525963"/>
          </a:xfrm>
        </p:spPr>
        <p:txBody>
          <a:bodyPr>
            <a:normAutofit/>
          </a:bodyPr>
          <a:lstStyle/>
          <a:p>
            <a:r>
              <a:rPr lang="en-CA" sz="3000" dirty="0"/>
              <a:t>Traditional focus on in-class learning</a:t>
            </a:r>
          </a:p>
          <a:p>
            <a:pPr lvl="1"/>
            <a:r>
              <a:rPr lang="en-CA" dirty="0"/>
              <a:t>something the school understands and has developed expertise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4417839"/>
            <a:ext cx="7452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/>
              <a:t>Through online learning has increased dramatically, classroom-based learning has declined by only a bit more than 25 percent.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023992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11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/>
              <a:t>Business Model and Transformation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Learning is offered to departments as a centralized service.</a:t>
            </a:r>
          </a:p>
          <a:p>
            <a:r>
              <a:rPr lang="en-CA" sz="3000" dirty="0"/>
              <a:t>This changes the way the school designs and offers courses.</a:t>
            </a:r>
          </a:p>
          <a:p>
            <a:r>
              <a:rPr lang="en-CA" sz="3000" dirty="0"/>
              <a:t>Data collection and storage is necessary to track usage.</a:t>
            </a:r>
          </a:p>
        </p:txBody>
      </p:sp>
    </p:spTree>
    <p:extLst>
      <p:ext uri="{BB962C8B-B14F-4D97-AF65-F5344CB8AC3E}">
        <p14:creationId xmlns:p14="http://schemas.microsoft.com/office/powerpoint/2010/main" val="128638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/>
              <a:t>GC Campus Suite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Saba learning management system (LMS) </a:t>
            </a:r>
          </a:p>
          <a:p>
            <a:r>
              <a:rPr lang="en-CA" sz="3000" dirty="0"/>
              <a:t>Drupal 7 content management system (CMS)</a:t>
            </a:r>
          </a:p>
          <a:p>
            <a:r>
              <a:rPr lang="en-CA" sz="3000" dirty="0"/>
              <a:t>Moodle LMS</a:t>
            </a:r>
          </a:p>
          <a:p>
            <a:r>
              <a:rPr lang="en-CA" sz="3000" dirty="0" err="1"/>
              <a:t>Kaltura</a:t>
            </a:r>
            <a:r>
              <a:rPr lang="en-CA" sz="3000" dirty="0"/>
              <a:t> OVP</a:t>
            </a:r>
          </a:p>
          <a:p>
            <a:r>
              <a:rPr lang="en-CA" sz="3000" dirty="0"/>
              <a:t>CSPS service bus</a:t>
            </a:r>
          </a:p>
          <a:p>
            <a:r>
              <a:rPr lang="en-CA" sz="3000" dirty="0"/>
              <a:t>Events using WebEx</a:t>
            </a:r>
          </a:p>
          <a:p>
            <a:endParaRPr lang="en-CA" sz="3000" dirty="0"/>
          </a:p>
        </p:txBody>
      </p:sp>
      <p:pic>
        <p:nvPicPr>
          <p:cNvPr id="2050" name="Picture 2" descr="https://lh3.googleusercontent.com/ziakAdoD3tc25Nh2o6EVr9f0Y-6SMOjXJfF0edPp5qjkQMsIfiiYVsACFLRndJJP5C-_XrflEBKfk5G-EYCwaSoxbfZGv1_Mn4Sv7D5WXphL9yGzwQYJyX7qDEmKuvumeLVBFK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852937"/>
            <a:ext cx="3600400" cy="36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CSPS has made significant progress extending its platform beyond the LMS (to include Drupal, Moodle, </a:t>
            </a:r>
            <a:r>
              <a:rPr lang="en-CA" dirty="0" err="1"/>
              <a:t>Kaltura</a:t>
            </a:r>
            <a:r>
              <a:rPr lang="en-CA" dirty="0"/>
              <a:t>)</a:t>
            </a:r>
          </a:p>
          <a:p>
            <a:r>
              <a:rPr lang="en-CA" dirty="0"/>
              <a:t>The school’s structural and service orientation has not aligned to new technologies and pedagogies.</a:t>
            </a:r>
            <a:endParaRPr lang="en-CA" dirty="0">
              <a:effectLst/>
            </a:endParaRPr>
          </a:p>
          <a:p>
            <a:r>
              <a:rPr lang="en-CA" dirty="0"/>
              <a:t>Analyst Recommendations: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define and align to a contemporary model of online learning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conduct an incremental, rather than a rapid expansion of any individual service</a:t>
            </a:r>
          </a:p>
        </p:txBody>
      </p:sp>
    </p:spTree>
    <p:extLst>
      <p:ext uri="{BB962C8B-B14F-4D97-AF65-F5344CB8AC3E}">
        <p14:creationId xmlns:p14="http://schemas.microsoft.com/office/powerpoint/2010/main" val="192371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Existing resource base does not support personalization based on adaptive systems</a:t>
            </a:r>
          </a:p>
          <a:p>
            <a:r>
              <a:rPr lang="en-CA" dirty="0"/>
              <a:t>The future LMS environment (if any) must be defined</a:t>
            </a:r>
          </a:p>
          <a:p>
            <a:r>
              <a:rPr lang="en-CA" dirty="0"/>
              <a:t>Concrete steps can be taken to prepare staff and students</a:t>
            </a:r>
          </a:p>
          <a:p>
            <a:pPr lvl="1"/>
            <a:r>
              <a:rPr lang="en-CA" sz="2800" dirty="0"/>
              <a:t>Content recommendations from </a:t>
            </a:r>
            <a:r>
              <a:rPr lang="en-CA" sz="2800" dirty="0" err="1"/>
              <a:t>GoC</a:t>
            </a:r>
            <a:r>
              <a:rPr lang="en-CA" sz="2800" dirty="0"/>
              <a:t> libraries</a:t>
            </a:r>
          </a:p>
          <a:p>
            <a:pPr lvl="1"/>
            <a:r>
              <a:rPr lang="en-CA" sz="2800" dirty="0"/>
              <a:t>Personalized subscription-based services</a:t>
            </a:r>
          </a:p>
          <a:p>
            <a:pPr lvl="1"/>
            <a:r>
              <a:rPr lang="en-CA" sz="2800" dirty="0"/>
              <a:t>User learning dashboard with metrics</a:t>
            </a:r>
          </a:p>
        </p:txBody>
      </p:sp>
    </p:spTree>
    <p:extLst>
      <p:ext uri="{BB962C8B-B14F-4D97-AF65-F5344CB8AC3E}">
        <p14:creationId xmlns:p14="http://schemas.microsoft.com/office/powerpoint/2010/main" val="37801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Crowdsourcing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Depends on the ability and willingness to integrate learner and third party feedback and contributions</a:t>
            </a:r>
          </a:p>
          <a:p>
            <a:r>
              <a:rPr lang="en-CA" dirty="0"/>
              <a:t>Necessary to develop the school’s capacity and comfort level with crowdsourcing</a:t>
            </a:r>
          </a:p>
          <a:p>
            <a:pPr lvl="1"/>
            <a:r>
              <a:rPr lang="en-CA" sz="2800" dirty="0"/>
              <a:t>Learning and development pedagogy review and pilot process</a:t>
            </a:r>
          </a:p>
          <a:p>
            <a:pPr lvl="1"/>
            <a:r>
              <a:rPr lang="en-CA" sz="2800" dirty="0"/>
              <a:t>Pilot user blog, ratings or recommendations</a:t>
            </a:r>
          </a:p>
          <a:p>
            <a:pPr lvl="1"/>
            <a:r>
              <a:rPr lang="en-CA" sz="2800" dirty="0"/>
              <a:t>Risk assessment for accessibility, privacy, security</a:t>
            </a:r>
          </a:p>
        </p:txBody>
      </p:sp>
    </p:spTree>
    <p:extLst>
      <p:ext uri="{BB962C8B-B14F-4D97-AF65-F5344CB8AC3E}">
        <p14:creationId xmlns:p14="http://schemas.microsoft.com/office/powerpoint/2010/main" val="117702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Integration with other government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Primary target for integration is </a:t>
            </a:r>
            <a:r>
              <a:rPr lang="en-CA" dirty="0" err="1"/>
              <a:t>GCTools</a:t>
            </a:r>
            <a:r>
              <a:rPr lang="en-CA" dirty="0"/>
              <a:t> </a:t>
            </a:r>
          </a:p>
          <a:p>
            <a:r>
              <a:rPr lang="en-CA" dirty="0"/>
              <a:t>Desirable to integrate with human resources, competency and performance management systems</a:t>
            </a:r>
          </a:p>
          <a:p>
            <a:r>
              <a:rPr lang="en-CA" dirty="0"/>
              <a:t>All integration requires coordination with external services, some of which are not yet fully developed</a:t>
            </a:r>
          </a:p>
          <a:p>
            <a:pPr lvl="1"/>
            <a:r>
              <a:rPr lang="en-CA" sz="2800" dirty="0"/>
              <a:t>Integration with single </a:t>
            </a:r>
            <a:r>
              <a:rPr lang="en-CA" sz="2800" dirty="0" err="1"/>
              <a:t>signon</a:t>
            </a:r>
            <a:r>
              <a:rPr lang="en-CA" sz="2800" dirty="0"/>
              <a:t> services – this was single most-requested feature was single-</a:t>
            </a:r>
            <a:r>
              <a:rPr lang="en-CA" sz="2800" dirty="0" err="1"/>
              <a:t>signon</a:t>
            </a:r>
            <a:endParaRPr lang="en-CA" sz="2800" dirty="0"/>
          </a:p>
          <a:p>
            <a:pPr lvl="1"/>
            <a:r>
              <a:rPr lang="en-CA" sz="2800" dirty="0"/>
              <a:t>CSPS resources launched from </a:t>
            </a:r>
            <a:r>
              <a:rPr lang="en-CA" sz="2800" dirty="0" err="1"/>
              <a:t>GCTools</a:t>
            </a:r>
            <a:r>
              <a:rPr lang="en-CA" sz="2800" dirty="0"/>
              <a:t>, </a:t>
            </a:r>
            <a:r>
              <a:rPr lang="en-CA" sz="2800" dirty="0" err="1"/>
              <a:t>GoC</a:t>
            </a:r>
            <a:r>
              <a:rPr lang="en-CA" sz="2800" dirty="0"/>
              <a:t> dashboards</a:t>
            </a:r>
          </a:p>
        </p:txBody>
      </p:sp>
    </p:spTree>
    <p:extLst>
      <p:ext uri="{BB962C8B-B14F-4D97-AF65-F5344CB8AC3E}">
        <p14:creationId xmlns:p14="http://schemas.microsoft.com/office/powerpoint/2010/main" val="192969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Mobile devices are not suited to the delivery of online courses</a:t>
            </a:r>
          </a:p>
          <a:p>
            <a:r>
              <a:rPr lang="en-CA" dirty="0"/>
              <a:t>Not practical to develop platform-specific apps (</a:t>
            </a:r>
            <a:r>
              <a:rPr lang="en-CA" dirty="0" err="1"/>
              <a:t>eg</a:t>
            </a:r>
            <a:r>
              <a:rPr lang="en-CA" dirty="0"/>
              <a:t>. iPhone app).</a:t>
            </a:r>
          </a:p>
          <a:p>
            <a:pPr lvl="1"/>
            <a:r>
              <a:rPr lang="en-CA" dirty="0"/>
              <a:t>Mobile support in this context should focus on responsive and cross-platform design (for example, HTML5-based design)</a:t>
            </a:r>
          </a:p>
          <a:p>
            <a:r>
              <a:rPr lang="en-CA" dirty="0"/>
              <a:t>‘Mobile learning’ entails support for learner </a:t>
            </a:r>
            <a:r>
              <a:rPr lang="en-CA" i="1" dirty="0"/>
              <a:t>mobility</a:t>
            </a:r>
            <a:r>
              <a:rPr lang="en-CA" dirty="0"/>
              <a:t>,</a:t>
            </a:r>
          </a:p>
          <a:p>
            <a:pPr lvl="1"/>
            <a:r>
              <a:rPr lang="en-CA" sz="2800" dirty="0"/>
              <a:t>Support for specific end-user applications</a:t>
            </a:r>
          </a:p>
          <a:p>
            <a:pPr lvl="2"/>
            <a:r>
              <a:rPr lang="en-CA" sz="2400" dirty="0"/>
              <a:t>Includes elements of </a:t>
            </a:r>
            <a:r>
              <a:rPr lang="en-CA" sz="2400" dirty="0" err="1"/>
              <a:t>GCcampus</a:t>
            </a:r>
            <a:r>
              <a:rPr lang="en-CA" sz="2400" dirty="0"/>
              <a:t> website</a:t>
            </a:r>
          </a:p>
          <a:p>
            <a:pPr lvl="2"/>
            <a:r>
              <a:rPr lang="en-CA" sz="2400" dirty="0"/>
              <a:t>Includes learning resources</a:t>
            </a:r>
          </a:p>
          <a:p>
            <a:pPr lvl="2"/>
            <a:r>
              <a:rPr lang="en-CA" sz="2400" dirty="0"/>
              <a:t>Support for crowdsourcing </a:t>
            </a:r>
          </a:p>
          <a:p>
            <a:pPr lvl="1"/>
            <a:r>
              <a:rPr lang="en-CA" sz="2800" dirty="0"/>
              <a:t>Events and podcasts in audio/video viewers</a:t>
            </a:r>
          </a:p>
        </p:txBody>
      </p:sp>
    </p:spTree>
    <p:extLst>
      <p:ext uri="{BB962C8B-B14F-4D97-AF65-F5344CB8AC3E}">
        <p14:creationId xmlns:p14="http://schemas.microsoft.com/office/powerpoint/2010/main" val="345683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3 year </a:t>
            </a:r>
            <a:r>
              <a:rPr lang="en-US" dirty="0" err="1"/>
              <a:t>GCcampus</a:t>
            </a:r>
            <a:r>
              <a:rPr lang="en-US" dirty="0"/>
              <a:t> expansion project was initiated in 2014</a:t>
            </a:r>
          </a:p>
          <a:p>
            <a:r>
              <a:rPr lang="en-US" dirty="0"/>
              <a:t>Planning for next phase of the project is underway</a:t>
            </a:r>
          </a:p>
          <a:p>
            <a:r>
              <a:rPr lang="en-US" dirty="0"/>
              <a:t>CSPS required an evaluation of existing to work and roadmap for the next phase</a:t>
            </a:r>
          </a:p>
          <a:p>
            <a:r>
              <a:rPr lang="en-US" dirty="0"/>
              <a:t>NRC was contracted to perform this work</a:t>
            </a:r>
          </a:p>
        </p:txBody>
      </p:sp>
      <p:pic>
        <p:nvPicPr>
          <p:cNvPr id="4" name="Picture 2" descr="Image result for canada school of public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81" y="892084"/>
            <a:ext cx="3965683" cy="52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1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Virtual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Desirable to provide access to eBooks to support online courses </a:t>
            </a:r>
          </a:p>
          <a:p>
            <a:r>
              <a:rPr lang="en-CA" dirty="0"/>
              <a:t>Not desirable to duplicate library services are being offered in various departments</a:t>
            </a:r>
          </a:p>
          <a:p>
            <a:r>
              <a:rPr lang="en-CA" dirty="0"/>
              <a:t>Purpose of a CSPS virtual library is to support performance support</a:t>
            </a:r>
          </a:p>
          <a:p>
            <a:r>
              <a:rPr lang="en-CA" dirty="0"/>
              <a:t>More than just eBooks; learners require access to videos, podcasts, learning objects </a:t>
            </a:r>
          </a:p>
          <a:p>
            <a:pPr lvl="1"/>
            <a:r>
              <a:rPr lang="en-CA" sz="2800" dirty="0"/>
              <a:t>Standardized performance support function</a:t>
            </a:r>
          </a:p>
          <a:p>
            <a:pPr lvl="1"/>
            <a:r>
              <a:rPr lang="en-CA" sz="2800" dirty="0"/>
              <a:t>Collaborative rapid resource authoring</a:t>
            </a:r>
          </a:p>
          <a:p>
            <a:pPr lvl="1"/>
            <a:r>
              <a:rPr lang="en-CA" sz="2800" dirty="0"/>
              <a:t>Content brokering from </a:t>
            </a:r>
            <a:r>
              <a:rPr lang="en-CA" sz="2800" dirty="0" err="1"/>
              <a:t>GoC</a:t>
            </a:r>
            <a:r>
              <a:rPr lang="en-CA" sz="2800" dirty="0"/>
              <a:t> and partner libraries</a:t>
            </a:r>
          </a:p>
        </p:txBody>
      </p:sp>
    </p:spTree>
    <p:extLst>
      <p:ext uri="{BB962C8B-B14F-4D97-AF65-F5344CB8AC3E}">
        <p14:creationId xmlns:p14="http://schemas.microsoft.com/office/powerpoint/2010/main" val="244045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688" y="548680"/>
            <a:ext cx="3096344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Mandate</a:t>
            </a:r>
          </a:p>
          <a:p>
            <a:pPr algn="ctr"/>
            <a:r>
              <a:rPr lang="en-CA" sz="1000" dirty="0">
                <a:solidFill>
                  <a:schemeClr val="tx1"/>
                </a:solidFill>
              </a:rPr>
              <a:t>Provide a broad range of learning opportunities and establish a culture of learning within the public service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5600" y="1556792"/>
            <a:ext cx="4896544" cy="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4835860" y="1196753"/>
            <a:ext cx="0" cy="366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95600" y="155679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19736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43872" y="156303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462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9214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11686" y="185192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Augmented online social presence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93172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Key learning needs identified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901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Increased effectiveness of support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935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Integrate services in GoC functions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8088" y="185107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Continuous improvement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256" y="18372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Benefits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27832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CSPS resources in GCTools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96776" y="300567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Social &amp; community pedagogies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017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end-user applications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97045" y="366881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Performance support function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4674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recommendations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20414" y="366025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Pilot user blog, ratings, recommends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94674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Personalized subscription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9547" y="3660525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 user learning dashboard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59017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Events and podcasts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88088" y="300005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Rapid resource creation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39816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Single signon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20643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Risk assessments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49360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15742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945500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6307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412449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22188" y="300887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Outcomes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11686" y="554308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Crowd-sourcing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93172" y="554393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Personal-ization</a:t>
            </a:r>
            <a:endParaRPr lang="en-CA" sz="1050" dirty="0"/>
          </a:p>
        </p:txBody>
      </p:sp>
      <p:sp>
        <p:nvSpPr>
          <p:cNvPr id="50" name="Rectangle 49"/>
          <p:cNvSpPr/>
          <p:nvPr/>
        </p:nvSpPr>
        <p:spPr>
          <a:xfrm>
            <a:off x="5684613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Platform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39816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GC Campus Integration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88088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Virtual Library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7329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695437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925195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14276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92144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384836" y="554222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Projects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84836" y="6255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Priority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220643" y="6189774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002129" y="6190632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93570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48773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897045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88088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brokering</a:t>
            </a:r>
          </a:p>
        </p:txBody>
      </p:sp>
    </p:spTree>
    <p:extLst>
      <p:ext uri="{BB962C8B-B14F-4D97-AF65-F5344CB8AC3E}">
        <p14:creationId xmlns:p14="http://schemas.microsoft.com/office/powerpoint/2010/main" val="224407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Benefits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48576"/>
              </p:ext>
            </p:extLst>
          </p:nvPr>
        </p:nvGraphicFramePr>
        <p:xfrm>
          <a:off x="838199" y="679450"/>
          <a:ext cx="10728489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55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2" y="163830"/>
            <a:ext cx="10156518" cy="6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70" y="1347788"/>
            <a:ext cx="9208059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3" y="1510233"/>
            <a:ext cx="8982291" cy="51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Project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Stephen Downes – principle investigator</a:t>
            </a:r>
          </a:p>
          <a:p>
            <a:r>
              <a:rPr lang="en-CA" dirty="0"/>
              <a:t>Bruno Emond – project lead</a:t>
            </a:r>
          </a:p>
          <a:p>
            <a:r>
              <a:rPr lang="en-US" dirty="0"/>
              <a:t>Hélène</a:t>
            </a:r>
            <a:r>
              <a:rPr lang="en-CA" dirty="0"/>
              <a:t> Fournier – research officer</a:t>
            </a:r>
          </a:p>
          <a:p>
            <a:r>
              <a:rPr lang="en-CA" dirty="0"/>
              <a:t>Irina Kondratova – research officer</a:t>
            </a:r>
          </a:p>
          <a:p>
            <a:r>
              <a:rPr lang="en-CA" dirty="0"/>
              <a:t>Shirley MacLeod – knowledge management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8373" y="5735973"/>
          <a:ext cx="8674066" cy="591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               National Research</a:t>
                      </a:r>
                      <a:br>
                        <a:rPr lang="en-CA" sz="1200" dirty="0">
                          <a:effectLst/>
                        </a:rPr>
                      </a:br>
                      <a:r>
                        <a:rPr lang="en-CA" sz="1200" dirty="0">
                          <a:effectLst/>
                        </a:rPr>
                        <a:t>               Council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Conseil national</a:t>
                      </a:r>
                      <a:br>
                        <a:rPr lang="fr-CA" sz="1200" dirty="0">
                          <a:effectLst/>
                        </a:rPr>
                      </a:br>
                      <a:r>
                        <a:rPr lang="fr-CA" sz="1200" dirty="0">
                          <a:effectLst/>
                        </a:rPr>
                        <a:t>de recherches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62" name="Picture 3" descr="Drapeau_rouge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746133"/>
            <a:ext cx="655909" cy="3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7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SOW: </a:t>
            </a:r>
            <a:r>
              <a:rPr lang="en-CA" dirty="0"/>
              <a:t>Goals, objectives and 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0417"/>
              </p:ext>
            </p:extLst>
          </p:nvPr>
        </p:nvGraphicFramePr>
        <p:xfrm>
          <a:off x="1337256" y="1852390"/>
          <a:ext cx="9517487" cy="4548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991">
                  <a:extLst>
                    <a:ext uri="{9D8B030D-6E8A-4147-A177-3AD203B41FA5}">
                      <a16:colId xmlns:a16="http://schemas.microsoft.com/office/drawing/2014/main" val="902170068"/>
                    </a:ext>
                  </a:extLst>
                </a:gridCol>
                <a:gridCol w="2869921">
                  <a:extLst>
                    <a:ext uri="{9D8B030D-6E8A-4147-A177-3AD203B41FA5}">
                      <a16:colId xmlns:a16="http://schemas.microsoft.com/office/drawing/2014/main" val="2459432595"/>
                    </a:ext>
                  </a:extLst>
                </a:gridCol>
                <a:gridCol w="3012331">
                  <a:extLst>
                    <a:ext uri="{9D8B030D-6E8A-4147-A177-3AD203B41FA5}">
                      <a16:colId xmlns:a16="http://schemas.microsoft.com/office/drawing/2014/main" val="3192189450"/>
                    </a:ext>
                  </a:extLst>
                </a:gridCol>
                <a:gridCol w="3011244">
                  <a:extLst>
                    <a:ext uri="{9D8B030D-6E8A-4147-A177-3AD203B41FA5}">
                      <a16:colId xmlns:a16="http://schemas.microsoft.com/office/drawing/2014/main" val="4018363290"/>
                    </a:ext>
                  </a:extLst>
                </a:gridCol>
              </a:tblGrid>
              <a:tr h="199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Goals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Objectives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Outcomes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905610"/>
                  </a:ext>
                </a:extLst>
              </a:tr>
              <a:tr h="4182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The main goal of the CSPS with the current statement of work is to define a business plan to support the strategic deployment of a set of medium to long-term projects.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Provide a business plan outlining the state of the art, current states and gaps related to: a) learning through mobile, b) personalize learning, c) shared learning space (crowd sourcing), d) virtual library, and e) integration with the Government of Canada social and collaboration platforms.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Measurement criteria: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The business plan conforms to the CSPS acceptance criteria defined through a series of project workshops.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The CSPS successfully launches a set of projects in FY18. 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Measurement criteria: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The FY18 projects can be directly attributed to the business plan proposal as delivered through the execution of the current statement of work.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379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1628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300" b="1" i="0" u="none" strike="noStrike" cap="none" normalizeH="0" baseline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SOW: Milestones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79331"/>
              </p:ext>
            </p:extLst>
          </p:nvPr>
        </p:nvGraphicFramePr>
        <p:xfrm>
          <a:off x="1284287" y="1842294"/>
          <a:ext cx="9599613" cy="4202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428">
                  <a:extLst>
                    <a:ext uri="{9D8B030D-6E8A-4147-A177-3AD203B41FA5}">
                      <a16:colId xmlns:a16="http://schemas.microsoft.com/office/drawing/2014/main" val="700711840"/>
                    </a:ext>
                  </a:extLst>
                </a:gridCol>
                <a:gridCol w="5070087">
                  <a:extLst>
                    <a:ext uri="{9D8B030D-6E8A-4147-A177-3AD203B41FA5}">
                      <a16:colId xmlns:a16="http://schemas.microsoft.com/office/drawing/2014/main" val="704687942"/>
                    </a:ext>
                  </a:extLst>
                </a:gridCol>
                <a:gridCol w="1399098">
                  <a:extLst>
                    <a:ext uri="{9D8B030D-6E8A-4147-A177-3AD203B41FA5}">
                      <a16:colId xmlns:a16="http://schemas.microsoft.com/office/drawing/2014/main" val="2941189263"/>
                    </a:ext>
                  </a:extLst>
                </a:gridCol>
              </a:tblGrid>
              <a:tr h="420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Milestone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830715"/>
                  </a:ext>
                </a:extLst>
              </a:tr>
              <a:tr h="420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Project starts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The start of the project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2017-01-09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790778"/>
                  </a:ext>
                </a:extLst>
              </a:tr>
              <a:tr h="840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“State of the art” workshop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Four hours working session with NRC and CSPS on the first phase of the project “State of the art”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2017-01-27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143248"/>
                  </a:ext>
                </a:extLst>
              </a:tr>
              <a:tr h="840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“Current state and gaps” workshop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Four hours working session with NRC and CSPS on the second phase of the project “Current state and gaps”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2017-02-24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430312"/>
                  </a:ext>
                </a:extLst>
              </a:tr>
              <a:tr h="8405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“Business plan” workshop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Four hours working session with NRC and CSPS on the third phase of the project “Business plan”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2017-03-24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261928"/>
                  </a:ext>
                </a:extLst>
              </a:tr>
              <a:tr h="420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Business plan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Delivery of the business plan document.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2017-03-31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580379"/>
                  </a:ext>
                </a:extLst>
              </a:tr>
              <a:tr h="420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Project ends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The end of the project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2017-03-31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9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65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SOW: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3" y="1690688"/>
            <a:ext cx="9556377" cy="4293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46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SOW: Deliverables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440012"/>
              </p:ext>
            </p:extLst>
          </p:nvPr>
        </p:nvGraphicFramePr>
        <p:xfrm>
          <a:off x="1358699" y="1868488"/>
          <a:ext cx="9858800" cy="441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560">
                  <a:extLst>
                    <a:ext uri="{9D8B030D-6E8A-4147-A177-3AD203B41FA5}">
                      <a16:colId xmlns:a16="http://schemas.microsoft.com/office/drawing/2014/main" val="1963954290"/>
                    </a:ext>
                  </a:extLst>
                </a:gridCol>
                <a:gridCol w="7442240">
                  <a:extLst>
                    <a:ext uri="{9D8B030D-6E8A-4147-A177-3AD203B41FA5}">
                      <a16:colId xmlns:a16="http://schemas.microsoft.com/office/drawing/2014/main" val="1342464956"/>
                    </a:ext>
                  </a:extLst>
                </a:gridCol>
              </a:tblGrid>
              <a:tr h="441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Deliverable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9005345"/>
                  </a:ext>
                </a:extLst>
              </a:tr>
              <a:tr h="2649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Business plan</a:t>
                      </a:r>
                      <a:endParaRPr lang="en-US" sz="2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000">
                          <a:effectLst/>
                        </a:rPr>
                        <a:t>Description of the state of the art, current states and gaps related to: a) learning through mobile, b) personalize learning, c) shared learning space (crowd sourcing), d) virtual library, and e) integration with the Government of Canada social and collaboration platforms.</a:t>
                      </a:r>
                      <a:endParaRPr lang="en-US" sz="2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Description of project options related to CSPS strategic interests.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498074"/>
                  </a:ext>
                </a:extLst>
              </a:tr>
              <a:tr h="883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Acceptance criteria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The specific acceptance criteria will be determined and agreed upon between CSPS and NRC through a series of workshops.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544572"/>
                  </a:ext>
                </a:extLst>
              </a:tr>
              <a:tr h="441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Date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2017-03-31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1256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16288" y="3163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8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Evolving model of online learning support</a:t>
            </a:r>
          </a:p>
          <a:p>
            <a:pPr lvl="1"/>
            <a:r>
              <a:rPr lang="en-CA" dirty="0"/>
              <a:t>from classes to mobile support, personalization and crowd-sourcing</a:t>
            </a:r>
          </a:p>
          <a:p>
            <a:pPr lvl="1"/>
            <a:r>
              <a:rPr lang="en-CA" dirty="0"/>
              <a:t>example: Accenture Connected Learning</a:t>
            </a:r>
          </a:p>
          <a:p>
            <a:r>
              <a:rPr lang="en-CA" dirty="0"/>
              <a:t>Expansion of </a:t>
            </a:r>
            <a:r>
              <a:rPr lang="en-CA" dirty="0" err="1"/>
              <a:t>GoC</a:t>
            </a:r>
            <a:r>
              <a:rPr lang="en-CA" dirty="0"/>
              <a:t> intranet support </a:t>
            </a:r>
          </a:p>
          <a:p>
            <a:pPr lvl="1"/>
            <a:r>
              <a:rPr lang="en-CA" dirty="0" err="1"/>
              <a:t>Gctools</a:t>
            </a:r>
            <a:r>
              <a:rPr lang="en-CA" dirty="0"/>
              <a:t> (</a:t>
            </a:r>
            <a:r>
              <a:rPr lang="en-CA" dirty="0" err="1"/>
              <a:t>GCconnect</a:t>
            </a:r>
            <a:r>
              <a:rPr lang="en-CA" dirty="0"/>
              <a:t>, </a:t>
            </a:r>
            <a:r>
              <a:rPr lang="en-CA" dirty="0" err="1"/>
              <a:t>GCcollab</a:t>
            </a:r>
            <a:r>
              <a:rPr lang="en-CA" dirty="0"/>
              <a:t>, </a:t>
            </a:r>
            <a:r>
              <a:rPr lang="en-CA" dirty="0" err="1"/>
              <a:t>GCpedia</a:t>
            </a:r>
            <a:r>
              <a:rPr lang="en-CA" dirty="0"/>
              <a:t>, etc.)</a:t>
            </a:r>
          </a:p>
          <a:p>
            <a:r>
              <a:rPr lang="en-CA" dirty="0"/>
              <a:t>Requirement to follow-up development of </a:t>
            </a:r>
            <a:r>
              <a:rPr lang="en-CA" dirty="0" err="1"/>
              <a:t>GCcampus</a:t>
            </a:r>
            <a:endParaRPr lang="en-CA" dirty="0"/>
          </a:p>
          <a:p>
            <a:pPr lvl="1"/>
            <a:r>
              <a:rPr lang="en-CA" dirty="0"/>
              <a:t>CSPS identified five areas for program </a:t>
            </a:r>
          </a:p>
          <a:p>
            <a:pPr lvl="1"/>
            <a:r>
              <a:rPr lang="en-CA" dirty="0"/>
              <a:t>mobile, personalization, integration with </a:t>
            </a:r>
            <a:r>
              <a:rPr lang="en-CA" dirty="0" err="1"/>
              <a:t>GCtools</a:t>
            </a:r>
            <a:r>
              <a:rPr lang="en-CA" dirty="0"/>
              <a:t>, crowdsourcing and virtual library.  </a:t>
            </a:r>
            <a:endParaRPr lang="en-CA" dirty="0">
              <a:effectLst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5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968432" cy="4555200"/>
          </a:xfrm>
        </p:spPr>
        <p:txBody>
          <a:bodyPr/>
          <a:lstStyle/>
          <a:p>
            <a:pPr marL="457189" indent="-457189">
              <a:buAutoNum type="arabicPeriod"/>
            </a:pPr>
            <a:r>
              <a:rPr lang="en-CA" dirty="0"/>
              <a:t>Mobile Learning</a:t>
            </a:r>
          </a:p>
          <a:p>
            <a:pPr marL="457189" indent="-457189">
              <a:buAutoNum type="arabicPeriod"/>
            </a:pPr>
            <a:r>
              <a:rPr lang="en-CA" dirty="0"/>
              <a:t>Personalized Learning</a:t>
            </a:r>
          </a:p>
          <a:p>
            <a:pPr marL="457189" indent="-457189">
              <a:buAutoNum type="arabicPeriod"/>
            </a:pPr>
            <a:r>
              <a:rPr lang="en-CA" dirty="0"/>
              <a:t>Shared Learning Space / Crowd-Sourcing</a:t>
            </a:r>
          </a:p>
          <a:p>
            <a:pPr marL="457189" indent="-457189">
              <a:buAutoNum type="arabicPeriod"/>
            </a:pPr>
            <a:r>
              <a:rPr lang="en-CA" dirty="0"/>
              <a:t>Virtual Library</a:t>
            </a:r>
          </a:p>
          <a:p>
            <a:pPr marL="457189" indent="-457189">
              <a:buAutoNum type="arabicPeriod"/>
            </a:pPr>
            <a:r>
              <a:rPr lang="en-CA" dirty="0"/>
              <a:t>Integration with Social and Collaboration Platforms</a:t>
            </a:r>
          </a:p>
        </p:txBody>
      </p:sp>
      <p:pic>
        <p:nvPicPr>
          <p:cNvPr id="2050" name="Picture 2" descr="'Vivid Grammar' is a simple set of tools and rules that helps us combine words and pictures to discover the essence of any idea, no matter how comple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68" y="1041400"/>
            <a:ext cx="6398855" cy="45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ethod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1508787"/>
            <a:ext cx="6207356" cy="46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Methodology – Phase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584389" cy="4555200"/>
          </a:xfrm>
        </p:spPr>
        <p:txBody>
          <a:bodyPr/>
          <a:lstStyle/>
          <a:p>
            <a:pPr marL="380990" indent="-380990"/>
            <a:r>
              <a:rPr lang="en-CA" dirty="0"/>
              <a:t>Academic literature search in relevant areas</a:t>
            </a:r>
          </a:p>
          <a:p>
            <a:pPr marL="380990" indent="-380990"/>
            <a:r>
              <a:rPr lang="en-CA" dirty="0"/>
              <a:t>Trade literature and product identification</a:t>
            </a:r>
          </a:p>
          <a:p>
            <a:pPr marL="380990" indent="-380990"/>
            <a:r>
              <a:rPr lang="en-CA" dirty="0"/>
              <a:t>Hands-on experience with many of the technologies</a:t>
            </a:r>
          </a:p>
          <a:p>
            <a:pPr marL="380990" indent="-380990"/>
            <a:r>
              <a:rPr lang="en-CA" dirty="0"/>
              <a:t>LPSS projects with deep dive in some subject areas</a:t>
            </a:r>
          </a:p>
          <a:p>
            <a:pPr marL="380990" indent="-38099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2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1128</Words>
  <Application>Microsoft Office PowerPoint</Application>
  <PresentationFormat>Widescreen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Gothic</vt:lpstr>
      <vt:lpstr>Arial</vt:lpstr>
      <vt:lpstr>Calibri</vt:lpstr>
      <vt:lpstr>Calibri Light</vt:lpstr>
      <vt:lpstr>Symbol</vt:lpstr>
      <vt:lpstr>Times New Roman</vt:lpstr>
      <vt:lpstr>Office Theme</vt:lpstr>
      <vt:lpstr>CSPS Technology Integration Projects Overview</vt:lpstr>
      <vt:lpstr>Context</vt:lpstr>
      <vt:lpstr>SOW: Goals, objectives and outcomes</vt:lpstr>
      <vt:lpstr>SOW: Milestones</vt:lpstr>
      <vt:lpstr>SOW: Schedule</vt:lpstr>
      <vt:lpstr>SOW: Deliverables</vt:lpstr>
      <vt:lpstr>The Challenge</vt:lpstr>
      <vt:lpstr>Outline</vt:lpstr>
      <vt:lpstr>Methodology – Phase 1</vt:lpstr>
      <vt:lpstr>Methodology – Phase 2</vt:lpstr>
      <vt:lpstr>Methodology – Phase 3</vt:lpstr>
      <vt:lpstr>In-Class Learning</vt:lpstr>
      <vt:lpstr>Business Model and Transformation</vt:lpstr>
      <vt:lpstr>GC Campus Suite</vt:lpstr>
      <vt:lpstr>Analysis</vt:lpstr>
      <vt:lpstr>Personalization</vt:lpstr>
      <vt:lpstr>Crowdsourcing</vt:lpstr>
      <vt:lpstr>Integration with other government services</vt:lpstr>
      <vt:lpstr>Mobile</vt:lpstr>
      <vt:lpstr>Virtual Library</vt:lpstr>
      <vt:lpstr>PowerPoint Presentation</vt:lpstr>
      <vt:lpstr>Benefits</vt:lpstr>
      <vt:lpstr>PowerPoint Presentation</vt:lpstr>
      <vt:lpstr>Resources</vt:lpstr>
      <vt:lpstr>Risks</vt:lpstr>
      <vt:lpstr>Project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CSPS Technology Integration Projects Business Case</dc:title>
  <dc:creator>Stephen Downes</dc:creator>
  <cp:lastModifiedBy>Stephen Downes</cp:lastModifiedBy>
  <cp:revision>21</cp:revision>
  <dcterms:created xsi:type="dcterms:W3CDTF">2017-03-24T14:40:36Z</dcterms:created>
  <dcterms:modified xsi:type="dcterms:W3CDTF">2017-05-09T16:15:18Z</dcterms:modified>
</cp:coreProperties>
</file>