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58" r:id="rId4"/>
    <p:sldId id="301" r:id="rId5"/>
    <p:sldId id="259" r:id="rId6"/>
    <p:sldId id="265" r:id="rId7"/>
    <p:sldId id="262" r:id="rId8"/>
    <p:sldId id="260" r:id="rId9"/>
    <p:sldId id="264" r:id="rId10"/>
    <p:sldId id="269" r:id="rId11"/>
    <p:sldId id="268" r:id="rId12"/>
    <p:sldId id="291" r:id="rId13"/>
    <p:sldId id="292" r:id="rId14"/>
    <p:sldId id="267" r:id="rId15"/>
    <p:sldId id="263" r:id="rId16"/>
    <p:sldId id="270" r:id="rId17"/>
    <p:sldId id="271" r:id="rId18"/>
    <p:sldId id="272" r:id="rId19"/>
    <p:sldId id="273" r:id="rId20"/>
    <p:sldId id="274" r:id="rId21"/>
    <p:sldId id="275" r:id="rId22"/>
    <p:sldId id="283" r:id="rId23"/>
    <p:sldId id="266" r:id="rId24"/>
    <p:sldId id="287" r:id="rId25"/>
    <p:sldId id="289" r:id="rId26"/>
    <p:sldId id="290" r:id="rId27"/>
    <p:sldId id="286" r:id="rId28"/>
    <p:sldId id="280" r:id="rId29"/>
    <p:sldId id="294" r:id="rId30"/>
    <p:sldId id="285" r:id="rId31"/>
    <p:sldId id="293" r:id="rId32"/>
    <p:sldId id="295" r:id="rId33"/>
    <p:sldId id="296" r:id="rId34"/>
    <p:sldId id="297" r:id="rId35"/>
    <p:sldId id="298" r:id="rId36"/>
    <p:sldId id="300" r:id="rId37"/>
    <p:sldId id="281" r:id="rId38"/>
    <p:sldId id="302" r:id="rId39"/>
    <p:sldId id="277" r:id="rId40"/>
    <p:sldId id="282" r:id="rId41"/>
    <p:sldId id="278" r:id="rId42"/>
    <p:sldId id="276" r:id="rId43"/>
    <p:sldId id="29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5" d="100"/>
          <a:sy n="85" d="100"/>
        </p:scale>
        <p:origin x="59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31DAE-E20A-4BA9-AAD9-1B975F533744}" type="datetimeFigureOut">
              <a:rPr lang="en-CA" smtClean="0"/>
              <a:t>2017-05-16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B204A1-043B-4DDB-8A2D-262248D6E338}" type="slidenum">
              <a:rPr lang="en-CA" smtClean="0"/>
              <a:t>‹#›</a:t>
            </a:fld>
            <a:endParaRPr lang="en-CA"/>
          </a:p>
        </p:txBody>
      </p:sp>
    </p:spTree>
    <p:extLst>
      <p:ext uri="{BB962C8B-B14F-4D97-AF65-F5344CB8AC3E}">
        <p14:creationId xmlns:p14="http://schemas.microsoft.com/office/powerpoint/2010/main" val="2572725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davidtjones.wordpress.com/2014/03/31/bim-and-bad/"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downes.ca/feed/539" TargetMode="External"/><Relationship Id="rId4" Type="http://schemas.openxmlformats.org/officeDocument/2006/relationships/hyperlink" Target="http://www.downes.ca/author/739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effectLst/>
                <a:hlinkClick r:id="rId3"/>
              </a:rPr>
              <a:t>BIM and BAD</a:t>
            </a:r>
            <a:br>
              <a:rPr lang="en-CA" dirty="0">
                <a:effectLst/>
              </a:rPr>
            </a:br>
            <a:r>
              <a:rPr lang="en-CA" dirty="0">
                <a:hlinkClick r:id="rId4"/>
              </a:rPr>
              <a:t>David T. Jones</a:t>
            </a:r>
            <a:r>
              <a:rPr lang="en-CA" dirty="0">
                <a:effectLst/>
              </a:rPr>
              <a:t>, </a:t>
            </a:r>
            <a:r>
              <a:rPr lang="en-CA" dirty="0">
                <a:hlinkClick r:id="rId5"/>
              </a:rPr>
              <a:t>The Weblog of (a) David Jones</a:t>
            </a:r>
            <a:r>
              <a:rPr lang="en-CA" dirty="0">
                <a:effectLst/>
              </a:rPr>
              <a:t>, Apr 25, 2014</a:t>
            </a:r>
            <a:br>
              <a:rPr lang="en-CA" dirty="0">
                <a:effectLst/>
              </a:rPr>
            </a:br>
            <a:r>
              <a:rPr lang="en-CA" i="1" dirty="0">
                <a:effectLst/>
              </a:rPr>
              <a:t>Commentary by Stephen Downes</a:t>
            </a:r>
            <a:r>
              <a:rPr lang="en-CA" dirty="0">
                <a:effectLst/>
              </a:rPr>
              <a:t> </a:t>
            </a:r>
          </a:p>
          <a:p>
            <a:r>
              <a:rPr lang="en-CA" dirty="0">
                <a:effectLst/>
              </a:rPr>
              <a:t>I like this acronym - it's not complete, but it's a great start: "BAD is an acronym that captures what I think is missing from the institutional approach to university e-learning</a:t>
            </a:r>
          </a:p>
          <a:p>
            <a:br>
              <a:rPr lang="en-CA" dirty="0">
                <a:effectLst/>
              </a:rPr>
            </a:br>
            <a:br>
              <a:rPr lang="en-CA" dirty="0">
                <a:effectLst/>
              </a:rPr>
            </a:br>
            <a:r>
              <a:rPr lang="en-CA" b="1" dirty="0" err="1">
                <a:effectLst/>
              </a:rPr>
              <a:t>B</a:t>
            </a:r>
            <a:r>
              <a:rPr lang="en-CA" dirty="0" err="1">
                <a:effectLst/>
              </a:rPr>
              <a:t>ricolage</a:t>
            </a:r>
            <a:r>
              <a:rPr lang="en-CA" dirty="0">
                <a:effectLst/>
              </a:rPr>
              <a:t> – the LMS as </a:t>
            </a:r>
            <a:r>
              <a:rPr lang="en-CA" dirty="0" err="1">
                <a:effectLst/>
              </a:rPr>
              <a:t>Enteprise</a:t>
            </a:r>
            <a:r>
              <a:rPr lang="en-CA" dirty="0">
                <a:effectLst/>
              </a:rPr>
              <a:t> Systems doesn’t allow or cater for </a:t>
            </a:r>
            <a:r>
              <a:rPr lang="en-CA" dirty="0" err="1">
                <a:effectLst/>
              </a:rPr>
              <a:t>bricolage</a:t>
            </a:r>
            <a:r>
              <a:rPr lang="en-CA" dirty="0">
                <a:effectLst/>
              </a:rPr>
              <a:t>.</a:t>
            </a:r>
          </a:p>
          <a:p>
            <a:br>
              <a:rPr lang="en-CA" dirty="0">
                <a:effectLst/>
              </a:rPr>
            </a:br>
            <a:r>
              <a:rPr lang="en-CA" b="1" dirty="0">
                <a:effectLst/>
              </a:rPr>
              <a:t>A</a:t>
            </a:r>
            <a:r>
              <a:rPr lang="en-CA" dirty="0">
                <a:effectLst/>
              </a:rPr>
              <a:t>ffordances – resulting in an inability to leverage the affordances of technology to improve learning and teaching.</a:t>
            </a:r>
          </a:p>
          <a:p>
            <a:br>
              <a:rPr lang="en-CA" dirty="0">
                <a:effectLst/>
              </a:rPr>
            </a:br>
            <a:r>
              <a:rPr lang="en-CA" b="1" dirty="0">
                <a:effectLst/>
              </a:rPr>
              <a:t>D</a:t>
            </a:r>
            <a:r>
              <a:rPr lang="en-CA" dirty="0">
                <a:effectLst/>
              </a:rPr>
              <a:t>istribution – the idea that knowledge about how to improve L&amp;T is distributed and the implications that has for the institutional practice of e-learning."</a:t>
            </a:r>
          </a:p>
          <a:p>
            <a:br>
              <a:rPr lang="en-CA" dirty="0">
                <a:effectLst/>
              </a:rPr>
            </a:br>
            <a:endParaRPr lang="en-CA" dirty="0">
              <a:effectLst/>
            </a:endParaRPr>
          </a:p>
          <a:p>
            <a:br>
              <a:rPr lang="en-CA" dirty="0">
                <a:effectLst/>
              </a:rPr>
            </a:br>
            <a:r>
              <a:rPr lang="en-CA" dirty="0">
                <a:effectLst/>
              </a:rPr>
              <a:t>This wasn't what we were trying to develop when we developed MOOCs, but if this </a:t>
            </a:r>
            <a:r>
              <a:rPr lang="en-CA" i="1" dirty="0">
                <a:effectLst/>
              </a:rPr>
              <a:t>had</a:t>
            </a:r>
            <a:r>
              <a:rPr lang="en-CA" dirty="0">
                <a:effectLst/>
              </a:rPr>
              <a:t> been the description of what we were trying, it wouldn't have been far off.</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a:t>
            </a:fld>
            <a:endParaRPr lang="en-CA"/>
          </a:p>
        </p:txBody>
      </p:sp>
    </p:spTree>
    <p:extLst>
      <p:ext uri="{BB962C8B-B14F-4D97-AF65-F5344CB8AC3E}">
        <p14:creationId xmlns:p14="http://schemas.microsoft.com/office/powerpoint/2010/main" val="342604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89008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B0723F68-2CEA-404F-9B95-8C4B83A7376C}" type="datetimeFigureOut">
              <a:rPr lang="en-CA" smtClean="0"/>
              <a:t>2017-05-15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1890274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0723F68-2CEA-404F-9B95-8C4B83A7376C}" type="datetimeFigureOut">
              <a:rPr lang="en-CA" smtClean="0"/>
              <a:t>2017-05-15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3226026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0723F68-2CEA-404F-9B95-8C4B83A7376C}" type="datetimeFigureOut">
              <a:rPr lang="en-CA" smtClean="0"/>
              <a:t>2017-05-15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1966093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0723F68-2CEA-404F-9B95-8C4B83A7376C}" type="datetimeFigureOut">
              <a:rPr lang="en-CA" smtClean="0"/>
              <a:t>2017-05-15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204938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723F68-2CEA-404F-9B95-8C4B83A7376C}" type="datetimeFigureOut">
              <a:rPr lang="en-CA" smtClean="0"/>
              <a:t>2017-05-15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40208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B0723F68-2CEA-404F-9B95-8C4B83A7376C}" type="datetimeFigureOut">
              <a:rPr lang="en-CA" smtClean="0"/>
              <a:t>2017-05-15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3301479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B0723F68-2CEA-404F-9B95-8C4B83A7376C}" type="datetimeFigureOut">
              <a:rPr lang="en-CA" smtClean="0"/>
              <a:t>2017-05-15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3283019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B0723F68-2CEA-404F-9B95-8C4B83A7376C}" type="datetimeFigureOut">
              <a:rPr lang="en-CA" smtClean="0"/>
              <a:t>2017-05-15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196810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723F68-2CEA-404F-9B95-8C4B83A7376C}" type="datetimeFigureOut">
              <a:rPr lang="en-CA" smtClean="0"/>
              <a:t>2017-05-15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2544327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723F68-2CEA-404F-9B95-8C4B83A7376C}" type="datetimeFigureOut">
              <a:rPr lang="en-CA" smtClean="0"/>
              <a:t>2017-05-15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3607762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723F68-2CEA-404F-9B95-8C4B83A7376C}" type="datetimeFigureOut">
              <a:rPr lang="en-CA" smtClean="0"/>
              <a:t>2017-05-15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F2449F6-2FB7-4E19-B708-C26305E0870C}" type="slidenum">
              <a:rPr lang="en-CA" smtClean="0"/>
              <a:t>‹#›</a:t>
            </a:fld>
            <a:endParaRPr lang="en-CA"/>
          </a:p>
        </p:txBody>
      </p:sp>
    </p:spTree>
    <p:extLst>
      <p:ext uri="{BB962C8B-B14F-4D97-AF65-F5344CB8AC3E}">
        <p14:creationId xmlns:p14="http://schemas.microsoft.com/office/powerpoint/2010/main" val="22530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723F68-2CEA-404F-9B95-8C4B83A7376C}" type="datetimeFigureOut">
              <a:rPr lang="en-CA" smtClean="0"/>
              <a:t>2017-05-15</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2449F6-2FB7-4E19-B708-C26305E0870C}" type="slidenum">
              <a:rPr lang="en-CA" smtClean="0"/>
              <a:t>‹#›</a:t>
            </a:fld>
            <a:endParaRPr lang="en-CA"/>
          </a:p>
        </p:txBody>
      </p:sp>
    </p:spTree>
    <p:extLst>
      <p:ext uri="{BB962C8B-B14F-4D97-AF65-F5344CB8AC3E}">
        <p14:creationId xmlns:p14="http://schemas.microsoft.com/office/powerpoint/2010/main" val="4014470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twitter.com/downe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mastodon.social/@Downe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odecademy.com/learn"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news.athabascau.ca/news/next-cider-webinar-monthly-session-june-3/"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getpocket.com/" TargetMode="External"/><Relationship Id="rId1" Type="http://schemas.openxmlformats.org/officeDocument/2006/relationships/slideLayout" Target="../slideLayouts/slideLayout2.xml"/><Relationship Id="rId4" Type="http://schemas.openxmlformats.org/officeDocument/2006/relationships/hyperlink" Target="http://grsshopper.downes.c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www.downes.ca/post_list.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lightroom.adobe.com/"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audacityteam.org/download/"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forum.rebus.community/category/17/phil-introduction-to-philosophy-lead-christina-hendricks-ubc"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xsplit.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downes.ca/edradio.htm"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halfanhour.blogspot.com/"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unescochair.blogs.uoc.edu/blog/2014/06/25/a-goal-for-google-and-carnegie-mellons-mooc-research/"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slideshare.net/Downe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downes.ca/presentation/468"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tandfonline.com/doi/pdf/10.1080/14681360400200202"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linkedin.com/pulse/string-learning-blend-objects-geoff-rebbeck?articleId=6932346018329088240"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virtualbox.org/"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aws.amazon.com/console/"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davidtjones.wordpress.com/2014/03/31/bim-and-bad/"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hyperlink" Target="https://www.docker.com/"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adlnet.github.io/xapi-statement-viewer/"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datarepository.wolframcloud.com/"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everycloudtech.com/"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downes.ca/start.html"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feedly.com/i/latest"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www.downes.ca/opml.x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getpocket.com/"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07458" y="299197"/>
            <a:ext cx="9144000" cy="951534"/>
          </a:xfrm>
        </p:spPr>
        <p:txBody>
          <a:bodyPr>
            <a:normAutofit/>
          </a:bodyPr>
          <a:lstStyle/>
          <a:p>
            <a:r>
              <a:rPr lang="en-CA" sz="5400" dirty="0">
                <a:solidFill>
                  <a:schemeClr val="bg1"/>
                </a:solidFill>
              </a:rPr>
              <a:t>A Model of Personal Learning</a:t>
            </a:r>
          </a:p>
        </p:txBody>
      </p:sp>
      <p:sp>
        <p:nvSpPr>
          <p:cNvPr id="3" name="Subtitle 2"/>
          <p:cNvSpPr>
            <a:spLocks noGrp="1"/>
          </p:cNvSpPr>
          <p:nvPr>
            <p:ph type="subTitle" idx="1"/>
          </p:nvPr>
        </p:nvSpPr>
        <p:spPr>
          <a:xfrm>
            <a:off x="8286807" y="5156784"/>
            <a:ext cx="3008722" cy="1100579"/>
          </a:xfrm>
        </p:spPr>
        <p:txBody>
          <a:bodyPr>
            <a:normAutofit fontScale="92500" lnSpcReduction="20000"/>
          </a:bodyPr>
          <a:lstStyle/>
          <a:p>
            <a:pPr algn="r"/>
            <a:r>
              <a:rPr lang="en-CA" dirty="0">
                <a:solidFill>
                  <a:schemeClr val="bg1"/>
                </a:solidFill>
              </a:rPr>
              <a:t>Stephen Downes</a:t>
            </a:r>
          </a:p>
          <a:p>
            <a:pPr algn="r"/>
            <a:r>
              <a:rPr lang="en-CA" dirty="0">
                <a:solidFill>
                  <a:schemeClr val="bg1"/>
                </a:solidFill>
              </a:rPr>
              <a:t>Mexico City</a:t>
            </a:r>
          </a:p>
          <a:p>
            <a:pPr algn="r"/>
            <a:r>
              <a:rPr lang="en-CA" dirty="0">
                <a:solidFill>
                  <a:schemeClr val="bg1"/>
                </a:solidFill>
              </a:rPr>
              <a:t>May 16, 2017</a:t>
            </a:r>
          </a:p>
        </p:txBody>
      </p:sp>
      <p:pic>
        <p:nvPicPr>
          <p:cNvPr id="4" name="Picture 3"/>
          <p:cNvPicPr>
            <a:picLocks noChangeAspect="1"/>
          </p:cNvPicPr>
          <p:nvPr/>
        </p:nvPicPr>
        <p:blipFill>
          <a:blip r:embed="rId2"/>
          <a:stretch>
            <a:fillRect/>
          </a:stretch>
        </p:blipFill>
        <p:spPr>
          <a:xfrm>
            <a:off x="1971053" y="1441262"/>
            <a:ext cx="7067331" cy="4709047"/>
          </a:xfrm>
          <a:prstGeom prst="rect">
            <a:avLst/>
          </a:prstGeom>
        </p:spPr>
      </p:pic>
    </p:spTree>
    <p:extLst>
      <p:ext uri="{BB962C8B-B14F-4D97-AF65-F5344CB8AC3E}">
        <p14:creationId xmlns:p14="http://schemas.microsoft.com/office/powerpoint/2010/main" val="1005813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Day in the Life?</a:t>
            </a:r>
          </a:p>
        </p:txBody>
      </p:sp>
      <p:sp>
        <p:nvSpPr>
          <p:cNvPr id="4" name="Rectangle 3"/>
          <p:cNvSpPr/>
          <p:nvPr/>
        </p:nvSpPr>
        <p:spPr>
          <a:xfrm>
            <a:off x="1862249" y="5978570"/>
            <a:ext cx="2860207" cy="369332"/>
          </a:xfrm>
          <a:prstGeom prst="rect">
            <a:avLst/>
          </a:prstGeom>
        </p:spPr>
        <p:txBody>
          <a:bodyPr wrap="none">
            <a:spAutoFit/>
          </a:bodyPr>
          <a:lstStyle/>
          <a:p>
            <a:r>
              <a:rPr lang="en-CA" dirty="0">
                <a:hlinkClick r:id="rId2"/>
              </a:rPr>
              <a:t>https://twitter.com/downes</a:t>
            </a:r>
            <a:r>
              <a:rPr lang="en-CA" dirty="0"/>
              <a:t> </a:t>
            </a:r>
          </a:p>
        </p:txBody>
      </p:sp>
      <p:sp>
        <p:nvSpPr>
          <p:cNvPr id="9" name="Content Placeholder 8"/>
          <p:cNvSpPr>
            <a:spLocks noGrp="1"/>
          </p:cNvSpPr>
          <p:nvPr>
            <p:ph idx="1"/>
          </p:nvPr>
        </p:nvSpPr>
        <p:spPr/>
        <p:txBody>
          <a:bodyPr/>
          <a:lstStyle/>
          <a:p>
            <a:endParaRPr lang="en-CA" dirty="0"/>
          </a:p>
        </p:txBody>
      </p:sp>
      <p:pic>
        <p:nvPicPr>
          <p:cNvPr id="10" name="Picture 9"/>
          <p:cNvPicPr>
            <a:picLocks noChangeAspect="1"/>
          </p:cNvPicPr>
          <p:nvPr/>
        </p:nvPicPr>
        <p:blipFill>
          <a:blip r:embed="rId3"/>
          <a:stretch>
            <a:fillRect/>
          </a:stretch>
        </p:blipFill>
        <p:spPr>
          <a:xfrm>
            <a:off x="1958789" y="1514201"/>
            <a:ext cx="7479274" cy="4329431"/>
          </a:xfrm>
          <a:prstGeom prst="rect">
            <a:avLst/>
          </a:prstGeom>
        </p:spPr>
      </p:pic>
    </p:spTree>
    <p:extLst>
      <p:ext uri="{BB962C8B-B14F-4D97-AF65-F5344CB8AC3E}">
        <p14:creationId xmlns:p14="http://schemas.microsoft.com/office/powerpoint/2010/main" val="700824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Day in the Life?</a:t>
            </a:r>
          </a:p>
        </p:txBody>
      </p:sp>
      <p:sp>
        <p:nvSpPr>
          <p:cNvPr id="4" name="Rectangle 3"/>
          <p:cNvSpPr/>
          <p:nvPr/>
        </p:nvSpPr>
        <p:spPr>
          <a:xfrm>
            <a:off x="1862249" y="5978570"/>
            <a:ext cx="3540328" cy="369332"/>
          </a:xfrm>
          <a:prstGeom prst="rect">
            <a:avLst/>
          </a:prstGeom>
        </p:spPr>
        <p:txBody>
          <a:bodyPr wrap="none">
            <a:spAutoFit/>
          </a:bodyPr>
          <a:lstStyle/>
          <a:p>
            <a:r>
              <a:rPr lang="en-CA" dirty="0">
                <a:hlinkClick r:id="rId2"/>
              </a:rPr>
              <a:t>https://mastodon.social/@Downes</a:t>
            </a:r>
            <a:r>
              <a:rPr lang="en-CA" dirty="0"/>
              <a:t> </a:t>
            </a:r>
          </a:p>
        </p:txBody>
      </p:sp>
      <p:pic>
        <p:nvPicPr>
          <p:cNvPr id="7" name="Content Placeholder 6"/>
          <p:cNvPicPr>
            <a:picLocks noGrp="1" noChangeAspect="1"/>
          </p:cNvPicPr>
          <p:nvPr>
            <p:ph idx="1"/>
          </p:nvPr>
        </p:nvPicPr>
        <p:blipFill>
          <a:blip r:embed="rId3"/>
          <a:stretch>
            <a:fillRect/>
          </a:stretch>
        </p:blipFill>
        <p:spPr>
          <a:xfrm>
            <a:off x="1827250" y="1547720"/>
            <a:ext cx="8125122" cy="4351338"/>
          </a:xfrm>
          <a:prstGeom prst="rect">
            <a:avLst/>
          </a:prstGeom>
        </p:spPr>
      </p:pic>
    </p:spTree>
    <p:extLst>
      <p:ext uri="{BB962C8B-B14F-4D97-AF65-F5344CB8AC3E}">
        <p14:creationId xmlns:p14="http://schemas.microsoft.com/office/powerpoint/2010/main" val="2010667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Learning</a:t>
            </a:r>
          </a:p>
        </p:txBody>
      </p:sp>
      <p:pic>
        <p:nvPicPr>
          <p:cNvPr id="4" name="Content Placeholder 3"/>
          <p:cNvPicPr>
            <a:picLocks noGrp="1" noChangeAspect="1"/>
          </p:cNvPicPr>
          <p:nvPr>
            <p:ph idx="1"/>
          </p:nvPr>
        </p:nvPicPr>
        <p:blipFill>
          <a:blip r:embed="rId2"/>
          <a:stretch>
            <a:fillRect/>
          </a:stretch>
        </p:blipFill>
        <p:spPr>
          <a:xfrm>
            <a:off x="838200" y="1901082"/>
            <a:ext cx="10515600" cy="4200423"/>
          </a:xfrm>
          <a:prstGeom prst="rect">
            <a:avLst/>
          </a:prstGeom>
        </p:spPr>
      </p:pic>
      <p:sp>
        <p:nvSpPr>
          <p:cNvPr id="5" name="Rectangle 4"/>
          <p:cNvSpPr/>
          <p:nvPr/>
        </p:nvSpPr>
        <p:spPr>
          <a:xfrm>
            <a:off x="1041384" y="5732173"/>
            <a:ext cx="3698577" cy="369332"/>
          </a:xfrm>
          <a:prstGeom prst="rect">
            <a:avLst/>
          </a:prstGeom>
        </p:spPr>
        <p:txBody>
          <a:bodyPr wrap="none">
            <a:spAutoFit/>
          </a:bodyPr>
          <a:lstStyle/>
          <a:p>
            <a:r>
              <a:rPr lang="en-CA" dirty="0">
                <a:hlinkClick r:id="rId3"/>
              </a:rPr>
              <a:t>https://www.codecademy.com/learn</a:t>
            </a:r>
            <a:r>
              <a:rPr lang="en-CA" dirty="0"/>
              <a:t> </a:t>
            </a:r>
          </a:p>
        </p:txBody>
      </p:sp>
    </p:spTree>
    <p:extLst>
      <p:ext uri="{BB962C8B-B14F-4D97-AF65-F5344CB8AC3E}">
        <p14:creationId xmlns:p14="http://schemas.microsoft.com/office/powerpoint/2010/main" val="3168263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Learning</a:t>
            </a:r>
          </a:p>
        </p:txBody>
      </p:sp>
      <p:pic>
        <p:nvPicPr>
          <p:cNvPr id="5" name="Content Placeholder 4"/>
          <p:cNvPicPr>
            <a:picLocks noGrp="1" noChangeAspect="1"/>
          </p:cNvPicPr>
          <p:nvPr>
            <p:ph idx="1"/>
          </p:nvPr>
        </p:nvPicPr>
        <p:blipFill>
          <a:blip r:embed="rId2"/>
          <a:stretch>
            <a:fillRect/>
          </a:stretch>
        </p:blipFill>
        <p:spPr>
          <a:xfrm>
            <a:off x="1461047" y="1650814"/>
            <a:ext cx="8463081" cy="4351338"/>
          </a:xfrm>
          <a:prstGeom prst="rect">
            <a:avLst/>
          </a:prstGeom>
        </p:spPr>
      </p:pic>
      <p:sp>
        <p:nvSpPr>
          <p:cNvPr id="6" name="Rectangle 5"/>
          <p:cNvSpPr/>
          <p:nvPr/>
        </p:nvSpPr>
        <p:spPr>
          <a:xfrm>
            <a:off x="1461047" y="6100046"/>
            <a:ext cx="8050307" cy="369332"/>
          </a:xfrm>
          <a:prstGeom prst="rect">
            <a:avLst/>
          </a:prstGeom>
        </p:spPr>
        <p:txBody>
          <a:bodyPr wrap="square">
            <a:spAutoFit/>
          </a:bodyPr>
          <a:lstStyle/>
          <a:p>
            <a:r>
              <a:rPr lang="en-CA" dirty="0">
                <a:hlinkClick r:id="rId3"/>
              </a:rPr>
              <a:t>http://news.athabascau.ca/news/next-cider-webinar-monthly-session-june-3/</a:t>
            </a:r>
            <a:r>
              <a:rPr lang="en-CA" dirty="0"/>
              <a:t> </a:t>
            </a:r>
          </a:p>
        </p:txBody>
      </p:sp>
    </p:spTree>
    <p:extLst>
      <p:ext uri="{BB962C8B-B14F-4D97-AF65-F5344CB8AC3E}">
        <p14:creationId xmlns:p14="http://schemas.microsoft.com/office/powerpoint/2010/main" val="1571777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Saving</a:t>
            </a:r>
            <a:endParaRPr lang="en-CA" dirty="0"/>
          </a:p>
        </p:txBody>
      </p:sp>
      <p:sp>
        <p:nvSpPr>
          <p:cNvPr id="4" name="Rectangle 3"/>
          <p:cNvSpPr/>
          <p:nvPr/>
        </p:nvSpPr>
        <p:spPr>
          <a:xfrm>
            <a:off x="1862249" y="5978570"/>
            <a:ext cx="2343719" cy="369332"/>
          </a:xfrm>
          <a:prstGeom prst="rect">
            <a:avLst/>
          </a:prstGeom>
        </p:spPr>
        <p:txBody>
          <a:bodyPr wrap="none">
            <a:spAutoFit/>
          </a:bodyPr>
          <a:lstStyle/>
          <a:p>
            <a:r>
              <a:rPr lang="en-CA" dirty="0">
                <a:hlinkClick r:id="rId2"/>
              </a:rPr>
              <a:t>https://getpocket.com</a:t>
            </a:r>
            <a:r>
              <a:rPr lang="en-CA" dirty="0"/>
              <a:t> </a:t>
            </a:r>
          </a:p>
        </p:txBody>
      </p:sp>
      <p:sp>
        <p:nvSpPr>
          <p:cNvPr id="6" name="Content Placeholder 5"/>
          <p:cNvSpPr>
            <a:spLocks noGrp="1"/>
          </p:cNvSpPr>
          <p:nvPr>
            <p:ph idx="1"/>
          </p:nvPr>
        </p:nvSpPr>
        <p:spPr/>
        <p:txBody>
          <a:bodyPr/>
          <a:lstStyle/>
          <a:p>
            <a:endParaRPr lang="en-CA"/>
          </a:p>
        </p:txBody>
      </p:sp>
      <p:pic>
        <p:nvPicPr>
          <p:cNvPr id="7" name="Picture 6"/>
          <p:cNvPicPr>
            <a:picLocks noChangeAspect="1"/>
          </p:cNvPicPr>
          <p:nvPr/>
        </p:nvPicPr>
        <p:blipFill>
          <a:blip r:embed="rId3"/>
          <a:stretch>
            <a:fillRect/>
          </a:stretch>
        </p:blipFill>
        <p:spPr>
          <a:xfrm>
            <a:off x="1725706" y="1430631"/>
            <a:ext cx="9672918" cy="4810158"/>
          </a:xfrm>
          <a:prstGeom prst="rect">
            <a:avLst/>
          </a:prstGeom>
        </p:spPr>
      </p:pic>
      <p:sp>
        <p:nvSpPr>
          <p:cNvPr id="8" name="Rectangle 7"/>
          <p:cNvSpPr/>
          <p:nvPr/>
        </p:nvSpPr>
        <p:spPr>
          <a:xfrm>
            <a:off x="7117691" y="6311900"/>
            <a:ext cx="3038717" cy="369332"/>
          </a:xfrm>
          <a:prstGeom prst="rect">
            <a:avLst/>
          </a:prstGeom>
        </p:spPr>
        <p:txBody>
          <a:bodyPr wrap="none">
            <a:spAutoFit/>
          </a:bodyPr>
          <a:lstStyle/>
          <a:p>
            <a:r>
              <a:rPr lang="en-CA" dirty="0">
                <a:hlinkClick r:id="rId4"/>
              </a:rPr>
              <a:t>http://grsshopper.downes.ca/</a:t>
            </a:r>
            <a:r>
              <a:rPr lang="en-CA" dirty="0"/>
              <a:t> </a:t>
            </a:r>
          </a:p>
        </p:txBody>
      </p:sp>
    </p:spTree>
    <p:extLst>
      <p:ext uri="{BB962C8B-B14F-4D97-AF65-F5344CB8AC3E}">
        <p14:creationId xmlns:p14="http://schemas.microsoft.com/office/powerpoint/2010/main" val="2757722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Post List</a:t>
            </a:r>
          </a:p>
        </p:txBody>
      </p:sp>
      <p:pic>
        <p:nvPicPr>
          <p:cNvPr id="4" name="Content Placeholder 3"/>
          <p:cNvPicPr>
            <a:picLocks noGrp="1" noChangeAspect="1"/>
          </p:cNvPicPr>
          <p:nvPr>
            <p:ph idx="1"/>
          </p:nvPr>
        </p:nvPicPr>
        <p:blipFill>
          <a:blip r:embed="rId2"/>
          <a:stretch>
            <a:fillRect/>
          </a:stretch>
        </p:blipFill>
        <p:spPr>
          <a:xfrm>
            <a:off x="1061918" y="1480484"/>
            <a:ext cx="6464351" cy="4351338"/>
          </a:xfrm>
          <a:prstGeom prst="rect">
            <a:avLst/>
          </a:prstGeom>
        </p:spPr>
      </p:pic>
      <p:pic>
        <p:nvPicPr>
          <p:cNvPr id="5" name="Picture 4"/>
          <p:cNvPicPr>
            <a:picLocks noChangeAspect="1"/>
          </p:cNvPicPr>
          <p:nvPr/>
        </p:nvPicPr>
        <p:blipFill>
          <a:blip r:embed="rId3"/>
          <a:stretch>
            <a:fillRect/>
          </a:stretch>
        </p:blipFill>
        <p:spPr>
          <a:xfrm>
            <a:off x="6686327" y="1480484"/>
            <a:ext cx="6479072" cy="4068824"/>
          </a:xfrm>
          <a:prstGeom prst="rect">
            <a:avLst/>
          </a:prstGeom>
        </p:spPr>
      </p:pic>
      <p:sp>
        <p:nvSpPr>
          <p:cNvPr id="6" name="Rectangle 5"/>
          <p:cNvSpPr/>
          <p:nvPr/>
        </p:nvSpPr>
        <p:spPr>
          <a:xfrm>
            <a:off x="1020355" y="6068216"/>
            <a:ext cx="3785460" cy="369332"/>
          </a:xfrm>
          <a:prstGeom prst="rect">
            <a:avLst/>
          </a:prstGeom>
        </p:spPr>
        <p:txBody>
          <a:bodyPr wrap="none">
            <a:spAutoFit/>
          </a:bodyPr>
          <a:lstStyle/>
          <a:p>
            <a:r>
              <a:rPr lang="en-CA" dirty="0">
                <a:hlinkClick r:id="rId4"/>
              </a:rPr>
              <a:t>http://www.downes.ca/post_list.html</a:t>
            </a:r>
            <a:r>
              <a:rPr lang="en-CA" dirty="0"/>
              <a:t> </a:t>
            </a:r>
          </a:p>
        </p:txBody>
      </p:sp>
    </p:spTree>
    <p:extLst>
      <p:ext uri="{BB962C8B-B14F-4D97-AF65-F5344CB8AC3E}">
        <p14:creationId xmlns:p14="http://schemas.microsoft.com/office/powerpoint/2010/main" val="1169214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Overview of the Concept of PLEs</a:t>
            </a:r>
          </a:p>
        </p:txBody>
      </p:sp>
      <p:sp>
        <p:nvSpPr>
          <p:cNvPr id="4" name="Rounded Rectangle 3"/>
          <p:cNvSpPr/>
          <p:nvPr/>
        </p:nvSpPr>
        <p:spPr>
          <a:xfrm>
            <a:off x="4597052" y="2970757"/>
            <a:ext cx="1778696" cy="926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dirty="0">
                <a:solidFill>
                  <a:srgbClr val="FF0000"/>
                </a:solidFill>
              </a:rPr>
              <a:t>PLE</a:t>
            </a:r>
          </a:p>
        </p:txBody>
      </p:sp>
      <p:sp>
        <p:nvSpPr>
          <p:cNvPr id="5" name="Rounded Rectangle 4"/>
          <p:cNvSpPr/>
          <p:nvPr/>
        </p:nvSpPr>
        <p:spPr>
          <a:xfrm>
            <a:off x="2281826" y="1759657"/>
            <a:ext cx="1778696" cy="926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chemeClr val="accent1">
                    <a:lumMod val="75000"/>
                  </a:schemeClr>
                </a:solidFill>
              </a:rPr>
              <a:t>LMS</a:t>
            </a:r>
            <a:endParaRPr lang="en-CA" sz="2000" dirty="0">
              <a:solidFill>
                <a:schemeClr val="accent1">
                  <a:lumMod val="75000"/>
                </a:schemeClr>
              </a:solidFill>
            </a:endParaRPr>
          </a:p>
        </p:txBody>
      </p:sp>
      <p:sp>
        <p:nvSpPr>
          <p:cNvPr id="6" name="Rounded Rectangle 5"/>
          <p:cNvSpPr/>
          <p:nvPr/>
        </p:nvSpPr>
        <p:spPr>
          <a:xfrm>
            <a:off x="1467633" y="3434220"/>
            <a:ext cx="1778696" cy="926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chemeClr val="accent2">
                    <a:lumMod val="75000"/>
                  </a:schemeClr>
                </a:solidFill>
              </a:rPr>
              <a:t>MOOC</a:t>
            </a:r>
            <a:endParaRPr lang="en-CA" dirty="0">
              <a:solidFill>
                <a:schemeClr val="accent2">
                  <a:lumMod val="75000"/>
                </a:schemeClr>
              </a:solidFill>
            </a:endParaRPr>
          </a:p>
        </p:txBody>
      </p:sp>
      <p:sp>
        <p:nvSpPr>
          <p:cNvPr id="7" name="Rounded Rectangle 6"/>
          <p:cNvSpPr/>
          <p:nvPr/>
        </p:nvSpPr>
        <p:spPr>
          <a:xfrm>
            <a:off x="2594976" y="4645320"/>
            <a:ext cx="1778696" cy="926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chemeClr val="accent4">
                    <a:lumMod val="75000"/>
                  </a:schemeClr>
                </a:solidFill>
              </a:rPr>
              <a:t>Blogger</a:t>
            </a:r>
            <a:endParaRPr lang="en-CA" dirty="0">
              <a:solidFill>
                <a:schemeClr val="accent4">
                  <a:lumMod val="75000"/>
                </a:schemeClr>
              </a:solidFill>
            </a:endParaRPr>
          </a:p>
        </p:txBody>
      </p:sp>
      <p:sp>
        <p:nvSpPr>
          <p:cNvPr id="8" name="Rounded Rectangle 7"/>
          <p:cNvSpPr/>
          <p:nvPr/>
        </p:nvSpPr>
        <p:spPr>
          <a:xfrm>
            <a:off x="7166976" y="1690688"/>
            <a:ext cx="1778696" cy="926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solidFill>
                  <a:schemeClr val="accent6">
                    <a:lumMod val="75000"/>
                  </a:schemeClr>
                </a:solidFill>
              </a:rPr>
              <a:t>Simulation</a:t>
            </a:r>
            <a:endParaRPr lang="en-CA" dirty="0">
              <a:solidFill>
                <a:schemeClr val="accent6">
                  <a:lumMod val="75000"/>
                </a:schemeClr>
              </a:solidFill>
            </a:endParaRPr>
          </a:p>
        </p:txBody>
      </p:sp>
      <p:sp>
        <p:nvSpPr>
          <p:cNvPr id="9" name="Rounded Rectangle 8"/>
          <p:cNvSpPr/>
          <p:nvPr/>
        </p:nvSpPr>
        <p:spPr>
          <a:xfrm>
            <a:off x="7726471" y="3254808"/>
            <a:ext cx="1778696" cy="926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a:solidFill>
                  <a:schemeClr val="bg2">
                    <a:lumMod val="50000"/>
                  </a:schemeClr>
                </a:solidFill>
              </a:rPr>
              <a:t>Chat Room</a:t>
            </a:r>
            <a:endParaRPr lang="en-CA" dirty="0">
              <a:solidFill>
                <a:schemeClr val="bg2">
                  <a:lumMod val="50000"/>
                </a:schemeClr>
              </a:solidFill>
            </a:endParaRPr>
          </a:p>
        </p:txBody>
      </p:sp>
      <p:sp>
        <p:nvSpPr>
          <p:cNvPr id="10" name="Rounded Rectangle 9"/>
          <p:cNvSpPr/>
          <p:nvPr/>
        </p:nvSpPr>
        <p:spPr>
          <a:xfrm>
            <a:off x="6277628" y="4605740"/>
            <a:ext cx="1778696" cy="926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chemeClr val="accent1">
                    <a:lumMod val="75000"/>
                  </a:schemeClr>
                </a:solidFill>
              </a:rPr>
              <a:t>Intranet</a:t>
            </a:r>
            <a:endParaRPr lang="en-CA" dirty="0">
              <a:solidFill>
                <a:schemeClr val="accent1">
                  <a:lumMod val="75000"/>
                </a:schemeClr>
              </a:solidFill>
            </a:endParaRPr>
          </a:p>
        </p:txBody>
      </p:sp>
      <p:cxnSp>
        <p:nvCxnSpPr>
          <p:cNvPr id="12" name="Straight Arrow Connector 11"/>
          <p:cNvCxnSpPr>
            <a:stCxn id="5" idx="3"/>
          </p:cNvCxnSpPr>
          <p:nvPr/>
        </p:nvCxnSpPr>
        <p:spPr>
          <a:xfrm>
            <a:off x="4060522" y="2223120"/>
            <a:ext cx="698326" cy="7476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3"/>
            <a:endCxn id="4" idx="1"/>
          </p:cNvCxnSpPr>
          <p:nvPr/>
        </p:nvCxnSpPr>
        <p:spPr>
          <a:xfrm flipV="1">
            <a:off x="3246329" y="3434220"/>
            <a:ext cx="1350723" cy="46346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221271" y="3897683"/>
            <a:ext cx="589767" cy="7705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277629" y="2487002"/>
            <a:ext cx="889347" cy="5007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4" idx="3"/>
            <a:endCxn id="9" idx="1"/>
          </p:cNvCxnSpPr>
          <p:nvPr/>
        </p:nvCxnSpPr>
        <p:spPr>
          <a:xfrm>
            <a:off x="6375748" y="3434220"/>
            <a:ext cx="1350723" cy="2840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277628" y="3897683"/>
            <a:ext cx="473901" cy="7080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978590" y="5948335"/>
            <a:ext cx="9071975" cy="584775"/>
          </a:xfrm>
          <a:prstGeom prst="rect">
            <a:avLst/>
          </a:prstGeom>
          <a:noFill/>
        </p:spPr>
        <p:txBody>
          <a:bodyPr wrap="square" rtlCol="0">
            <a:spAutoFit/>
          </a:bodyPr>
          <a:lstStyle/>
          <a:p>
            <a:r>
              <a:rPr lang="en-CA" sz="3200" dirty="0"/>
              <a:t>Access to many services in one personal environment</a:t>
            </a:r>
          </a:p>
        </p:txBody>
      </p:sp>
      <p:sp>
        <p:nvSpPr>
          <p:cNvPr id="30" name="Smiley Face 29"/>
          <p:cNvSpPr/>
          <p:nvPr/>
        </p:nvSpPr>
        <p:spPr>
          <a:xfrm>
            <a:off x="5298510" y="4070959"/>
            <a:ext cx="375780" cy="290187"/>
          </a:xfrm>
          <a:prstGeom prst="smileyFac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2" name="Straight Connector 31"/>
          <p:cNvCxnSpPr/>
          <p:nvPr/>
        </p:nvCxnSpPr>
        <p:spPr>
          <a:xfrm>
            <a:off x="5486400" y="4361146"/>
            <a:ext cx="0" cy="495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323562" y="4847573"/>
            <a:ext cx="162838" cy="221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498926" y="4856650"/>
            <a:ext cx="200416" cy="212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288071" y="4492897"/>
            <a:ext cx="210855" cy="121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494229" y="4492897"/>
            <a:ext cx="203026" cy="11006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591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Properties of the PLE…</a:t>
            </a:r>
          </a:p>
        </p:txBody>
      </p:sp>
      <p:sp>
        <p:nvSpPr>
          <p:cNvPr id="3" name="Content Placeholder 2"/>
          <p:cNvSpPr>
            <a:spLocks noGrp="1"/>
          </p:cNvSpPr>
          <p:nvPr>
            <p:ph idx="1"/>
          </p:nvPr>
        </p:nvSpPr>
        <p:spPr>
          <a:xfrm>
            <a:off x="4195174" y="1934956"/>
            <a:ext cx="6802677" cy="4351338"/>
          </a:xfrm>
        </p:spPr>
        <p:txBody>
          <a:bodyPr/>
          <a:lstStyle/>
          <a:p>
            <a:r>
              <a:rPr lang="en-CA" dirty="0"/>
              <a:t>What information should it record?</a:t>
            </a:r>
          </a:p>
          <a:p>
            <a:r>
              <a:rPr lang="en-CA" dirty="0"/>
              <a:t>Who owns the data? How private is it?</a:t>
            </a:r>
          </a:p>
          <a:p>
            <a:r>
              <a:rPr lang="en-CA" dirty="0"/>
              <a:t>What should it </a:t>
            </a:r>
            <a:r>
              <a:rPr lang="en-CA" i="1" dirty="0"/>
              <a:t>do</a:t>
            </a:r>
            <a:r>
              <a:rPr lang="en-CA" dirty="0"/>
              <a:t>?</a:t>
            </a:r>
          </a:p>
          <a:p>
            <a:r>
              <a:rPr lang="en-CA" dirty="0"/>
              <a:t>What would a person do with it?</a:t>
            </a:r>
          </a:p>
          <a:p>
            <a:r>
              <a:rPr lang="en-CA" dirty="0"/>
              <a:t>Where, exactly, is a PLE located?</a:t>
            </a:r>
          </a:p>
        </p:txBody>
      </p:sp>
      <p:sp>
        <p:nvSpPr>
          <p:cNvPr id="4" name="Rounded Rectangle 3"/>
          <p:cNvSpPr/>
          <p:nvPr/>
        </p:nvSpPr>
        <p:spPr>
          <a:xfrm>
            <a:off x="1640910" y="2720236"/>
            <a:ext cx="1778696" cy="9269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dirty="0">
                <a:solidFill>
                  <a:srgbClr val="FF0000"/>
                </a:solidFill>
              </a:rPr>
              <a:t>PLE</a:t>
            </a:r>
          </a:p>
        </p:txBody>
      </p:sp>
      <p:sp>
        <p:nvSpPr>
          <p:cNvPr id="5" name="Smiley Face 4"/>
          <p:cNvSpPr/>
          <p:nvPr/>
        </p:nvSpPr>
        <p:spPr>
          <a:xfrm>
            <a:off x="2342368" y="3820438"/>
            <a:ext cx="375780" cy="290187"/>
          </a:xfrm>
          <a:prstGeom prst="smileyFac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Connector 5"/>
          <p:cNvCxnSpPr/>
          <p:nvPr/>
        </p:nvCxnSpPr>
        <p:spPr>
          <a:xfrm>
            <a:off x="2530258" y="4110625"/>
            <a:ext cx="0" cy="495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367420" y="4597052"/>
            <a:ext cx="162838" cy="221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42784" y="4606129"/>
            <a:ext cx="200416" cy="212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331929" y="4242376"/>
            <a:ext cx="210855" cy="121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538087" y="4242376"/>
            <a:ext cx="203026" cy="11006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191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Network of PLEs</a:t>
            </a:r>
          </a:p>
        </p:txBody>
      </p:sp>
      <p:pic>
        <p:nvPicPr>
          <p:cNvPr id="31" name="Picture 30"/>
          <p:cNvPicPr>
            <a:picLocks noChangeAspect="1"/>
          </p:cNvPicPr>
          <p:nvPr/>
        </p:nvPicPr>
        <p:blipFill>
          <a:blip r:embed="rId2"/>
          <a:stretch>
            <a:fillRect/>
          </a:stretch>
        </p:blipFill>
        <p:spPr>
          <a:xfrm>
            <a:off x="3256767" y="2753501"/>
            <a:ext cx="4462201" cy="2158723"/>
          </a:xfrm>
          <a:prstGeom prst="rect">
            <a:avLst/>
          </a:prstGeom>
        </p:spPr>
      </p:pic>
      <p:pic>
        <p:nvPicPr>
          <p:cNvPr id="32" name="Picture 31"/>
          <p:cNvPicPr>
            <a:picLocks noChangeAspect="1"/>
          </p:cNvPicPr>
          <p:nvPr/>
        </p:nvPicPr>
        <p:blipFill>
          <a:blip r:embed="rId3"/>
          <a:stretch>
            <a:fillRect/>
          </a:stretch>
        </p:blipFill>
        <p:spPr>
          <a:xfrm>
            <a:off x="2333950" y="1690688"/>
            <a:ext cx="1220493" cy="1497578"/>
          </a:xfrm>
          <a:prstGeom prst="rect">
            <a:avLst/>
          </a:prstGeom>
        </p:spPr>
      </p:pic>
      <p:pic>
        <p:nvPicPr>
          <p:cNvPr id="33" name="Picture 32"/>
          <p:cNvPicPr>
            <a:picLocks noChangeAspect="1"/>
          </p:cNvPicPr>
          <p:nvPr/>
        </p:nvPicPr>
        <p:blipFill>
          <a:blip r:embed="rId3"/>
          <a:stretch>
            <a:fillRect/>
          </a:stretch>
        </p:blipFill>
        <p:spPr>
          <a:xfrm>
            <a:off x="4114733" y="1255923"/>
            <a:ext cx="1220493" cy="1497578"/>
          </a:xfrm>
          <a:prstGeom prst="rect">
            <a:avLst/>
          </a:prstGeom>
        </p:spPr>
      </p:pic>
      <p:pic>
        <p:nvPicPr>
          <p:cNvPr id="34" name="Picture 33"/>
          <p:cNvPicPr>
            <a:picLocks noChangeAspect="1"/>
          </p:cNvPicPr>
          <p:nvPr/>
        </p:nvPicPr>
        <p:blipFill>
          <a:blip r:embed="rId3"/>
          <a:stretch>
            <a:fillRect/>
          </a:stretch>
        </p:blipFill>
        <p:spPr>
          <a:xfrm>
            <a:off x="1571303" y="2897362"/>
            <a:ext cx="1220493" cy="1497578"/>
          </a:xfrm>
          <a:prstGeom prst="rect">
            <a:avLst/>
          </a:prstGeom>
        </p:spPr>
      </p:pic>
      <p:pic>
        <p:nvPicPr>
          <p:cNvPr id="35" name="Picture 34"/>
          <p:cNvPicPr>
            <a:picLocks noChangeAspect="1"/>
          </p:cNvPicPr>
          <p:nvPr/>
        </p:nvPicPr>
        <p:blipFill>
          <a:blip r:embed="rId3"/>
          <a:stretch>
            <a:fillRect/>
          </a:stretch>
        </p:blipFill>
        <p:spPr>
          <a:xfrm>
            <a:off x="2181549" y="4621320"/>
            <a:ext cx="1220493" cy="1497578"/>
          </a:xfrm>
          <a:prstGeom prst="rect">
            <a:avLst/>
          </a:prstGeom>
        </p:spPr>
      </p:pic>
      <p:pic>
        <p:nvPicPr>
          <p:cNvPr id="36" name="Picture 35"/>
          <p:cNvPicPr>
            <a:picLocks noChangeAspect="1"/>
          </p:cNvPicPr>
          <p:nvPr/>
        </p:nvPicPr>
        <p:blipFill>
          <a:blip r:embed="rId3"/>
          <a:stretch>
            <a:fillRect/>
          </a:stretch>
        </p:blipFill>
        <p:spPr>
          <a:xfrm>
            <a:off x="6513773" y="1031756"/>
            <a:ext cx="1220493" cy="1497578"/>
          </a:xfrm>
          <a:prstGeom prst="rect">
            <a:avLst/>
          </a:prstGeom>
        </p:spPr>
      </p:pic>
      <p:pic>
        <p:nvPicPr>
          <p:cNvPr id="37" name="Picture 36"/>
          <p:cNvPicPr>
            <a:picLocks noChangeAspect="1"/>
          </p:cNvPicPr>
          <p:nvPr/>
        </p:nvPicPr>
        <p:blipFill>
          <a:blip r:embed="rId3"/>
          <a:stretch>
            <a:fillRect/>
          </a:stretch>
        </p:blipFill>
        <p:spPr>
          <a:xfrm>
            <a:off x="7687154" y="2149121"/>
            <a:ext cx="1220493" cy="1497578"/>
          </a:xfrm>
          <a:prstGeom prst="rect">
            <a:avLst/>
          </a:prstGeom>
        </p:spPr>
      </p:pic>
      <p:pic>
        <p:nvPicPr>
          <p:cNvPr id="38" name="Picture 37"/>
          <p:cNvPicPr>
            <a:picLocks noChangeAspect="1"/>
          </p:cNvPicPr>
          <p:nvPr/>
        </p:nvPicPr>
        <p:blipFill>
          <a:blip r:embed="rId3"/>
          <a:stretch>
            <a:fillRect/>
          </a:stretch>
        </p:blipFill>
        <p:spPr>
          <a:xfrm>
            <a:off x="7687153" y="3960723"/>
            <a:ext cx="1220493" cy="1497578"/>
          </a:xfrm>
          <a:prstGeom prst="rect">
            <a:avLst/>
          </a:prstGeom>
        </p:spPr>
      </p:pic>
      <p:pic>
        <p:nvPicPr>
          <p:cNvPr id="39" name="Picture 38"/>
          <p:cNvPicPr>
            <a:picLocks noChangeAspect="1"/>
          </p:cNvPicPr>
          <p:nvPr/>
        </p:nvPicPr>
        <p:blipFill>
          <a:blip r:embed="rId3"/>
          <a:stretch>
            <a:fillRect/>
          </a:stretch>
        </p:blipFill>
        <p:spPr>
          <a:xfrm>
            <a:off x="6456842" y="5136391"/>
            <a:ext cx="1220493" cy="1497578"/>
          </a:xfrm>
          <a:prstGeom prst="rect">
            <a:avLst/>
          </a:prstGeom>
        </p:spPr>
      </p:pic>
      <p:cxnSp>
        <p:nvCxnSpPr>
          <p:cNvPr id="41" name="Straight Arrow Connector 40"/>
          <p:cNvCxnSpPr/>
          <p:nvPr/>
        </p:nvCxnSpPr>
        <p:spPr>
          <a:xfrm>
            <a:off x="3354931" y="2406109"/>
            <a:ext cx="427929" cy="4912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17355" y="3123742"/>
            <a:ext cx="1097258" cy="9606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944196" y="4141388"/>
            <a:ext cx="610247" cy="5991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4114733" y="1914855"/>
            <a:ext cx="329669" cy="98250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6764337" y="1690689"/>
            <a:ext cx="154863" cy="10780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7124019" y="2556610"/>
            <a:ext cx="683454" cy="3407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392931" y="3969871"/>
            <a:ext cx="414542" cy="1859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7222182" y="2768741"/>
            <a:ext cx="585291" cy="85478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6288066" y="4740519"/>
            <a:ext cx="476271" cy="6295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390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stretch>
            <a:fillRect/>
          </a:stretch>
        </p:blipFill>
        <p:spPr>
          <a:xfrm>
            <a:off x="6513773" y="1031756"/>
            <a:ext cx="1220493" cy="1497578"/>
          </a:xfrm>
          <a:prstGeom prst="rect">
            <a:avLst/>
          </a:prstGeom>
        </p:spPr>
      </p:pic>
      <p:sp>
        <p:nvSpPr>
          <p:cNvPr id="2" name="Title 1"/>
          <p:cNvSpPr>
            <a:spLocks noGrp="1"/>
          </p:cNvSpPr>
          <p:nvPr>
            <p:ph type="title"/>
          </p:nvPr>
        </p:nvSpPr>
        <p:spPr/>
        <p:txBody>
          <a:bodyPr/>
          <a:lstStyle/>
          <a:p>
            <a:r>
              <a:rPr lang="en-CA" dirty="0"/>
              <a:t>The Social Network of PLEs</a:t>
            </a:r>
          </a:p>
        </p:txBody>
      </p:sp>
      <p:pic>
        <p:nvPicPr>
          <p:cNvPr id="31" name="Picture 30"/>
          <p:cNvPicPr>
            <a:picLocks noChangeAspect="1"/>
          </p:cNvPicPr>
          <p:nvPr/>
        </p:nvPicPr>
        <p:blipFill>
          <a:blip r:embed="rId3"/>
          <a:stretch>
            <a:fillRect/>
          </a:stretch>
        </p:blipFill>
        <p:spPr>
          <a:xfrm>
            <a:off x="3256767" y="2753501"/>
            <a:ext cx="4462201" cy="2158723"/>
          </a:xfrm>
          <a:prstGeom prst="rect">
            <a:avLst/>
          </a:prstGeom>
        </p:spPr>
      </p:pic>
      <p:pic>
        <p:nvPicPr>
          <p:cNvPr id="32" name="Picture 31"/>
          <p:cNvPicPr>
            <a:picLocks noChangeAspect="1"/>
          </p:cNvPicPr>
          <p:nvPr/>
        </p:nvPicPr>
        <p:blipFill>
          <a:blip r:embed="rId2"/>
          <a:stretch>
            <a:fillRect/>
          </a:stretch>
        </p:blipFill>
        <p:spPr>
          <a:xfrm>
            <a:off x="2333950" y="1690688"/>
            <a:ext cx="1220493" cy="1497578"/>
          </a:xfrm>
          <a:prstGeom prst="rect">
            <a:avLst/>
          </a:prstGeom>
        </p:spPr>
      </p:pic>
      <p:pic>
        <p:nvPicPr>
          <p:cNvPr id="33" name="Picture 32"/>
          <p:cNvPicPr>
            <a:picLocks noChangeAspect="1"/>
          </p:cNvPicPr>
          <p:nvPr/>
        </p:nvPicPr>
        <p:blipFill>
          <a:blip r:embed="rId2"/>
          <a:stretch>
            <a:fillRect/>
          </a:stretch>
        </p:blipFill>
        <p:spPr>
          <a:xfrm>
            <a:off x="4114733" y="1255923"/>
            <a:ext cx="1220493" cy="1497578"/>
          </a:xfrm>
          <a:prstGeom prst="rect">
            <a:avLst/>
          </a:prstGeom>
        </p:spPr>
      </p:pic>
      <p:pic>
        <p:nvPicPr>
          <p:cNvPr id="34" name="Picture 33"/>
          <p:cNvPicPr>
            <a:picLocks noChangeAspect="1"/>
          </p:cNvPicPr>
          <p:nvPr/>
        </p:nvPicPr>
        <p:blipFill>
          <a:blip r:embed="rId2"/>
          <a:stretch>
            <a:fillRect/>
          </a:stretch>
        </p:blipFill>
        <p:spPr>
          <a:xfrm>
            <a:off x="1571303" y="2897362"/>
            <a:ext cx="1220493" cy="1497578"/>
          </a:xfrm>
          <a:prstGeom prst="rect">
            <a:avLst/>
          </a:prstGeom>
        </p:spPr>
      </p:pic>
      <p:pic>
        <p:nvPicPr>
          <p:cNvPr id="35" name="Picture 34"/>
          <p:cNvPicPr>
            <a:picLocks noChangeAspect="1"/>
          </p:cNvPicPr>
          <p:nvPr/>
        </p:nvPicPr>
        <p:blipFill>
          <a:blip r:embed="rId2"/>
          <a:stretch>
            <a:fillRect/>
          </a:stretch>
        </p:blipFill>
        <p:spPr>
          <a:xfrm>
            <a:off x="2181549" y="4621320"/>
            <a:ext cx="1220493" cy="1497578"/>
          </a:xfrm>
          <a:prstGeom prst="rect">
            <a:avLst/>
          </a:prstGeom>
        </p:spPr>
      </p:pic>
      <p:pic>
        <p:nvPicPr>
          <p:cNvPr id="37" name="Picture 36"/>
          <p:cNvPicPr>
            <a:picLocks noChangeAspect="1"/>
          </p:cNvPicPr>
          <p:nvPr/>
        </p:nvPicPr>
        <p:blipFill>
          <a:blip r:embed="rId2"/>
          <a:stretch>
            <a:fillRect/>
          </a:stretch>
        </p:blipFill>
        <p:spPr>
          <a:xfrm>
            <a:off x="7687154" y="2149121"/>
            <a:ext cx="1220493" cy="1497578"/>
          </a:xfrm>
          <a:prstGeom prst="rect">
            <a:avLst/>
          </a:prstGeom>
        </p:spPr>
      </p:pic>
      <p:pic>
        <p:nvPicPr>
          <p:cNvPr id="38" name="Picture 37"/>
          <p:cNvPicPr>
            <a:picLocks noChangeAspect="1"/>
          </p:cNvPicPr>
          <p:nvPr/>
        </p:nvPicPr>
        <p:blipFill>
          <a:blip r:embed="rId2"/>
          <a:stretch>
            <a:fillRect/>
          </a:stretch>
        </p:blipFill>
        <p:spPr>
          <a:xfrm>
            <a:off x="7687153" y="3960723"/>
            <a:ext cx="1220493" cy="1497578"/>
          </a:xfrm>
          <a:prstGeom prst="rect">
            <a:avLst/>
          </a:prstGeom>
        </p:spPr>
      </p:pic>
      <p:pic>
        <p:nvPicPr>
          <p:cNvPr id="39" name="Picture 38"/>
          <p:cNvPicPr>
            <a:picLocks noChangeAspect="1"/>
          </p:cNvPicPr>
          <p:nvPr/>
        </p:nvPicPr>
        <p:blipFill>
          <a:blip r:embed="rId2"/>
          <a:stretch>
            <a:fillRect/>
          </a:stretch>
        </p:blipFill>
        <p:spPr>
          <a:xfrm>
            <a:off x="6456842" y="5136391"/>
            <a:ext cx="1220493" cy="1497578"/>
          </a:xfrm>
          <a:prstGeom prst="rect">
            <a:avLst/>
          </a:prstGeom>
        </p:spPr>
      </p:pic>
      <p:cxnSp>
        <p:nvCxnSpPr>
          <p:cNvPr id="41" name="Straight Arrow Connector 40"/>
          <p:cNvCxnSpPr/>
          <p:nvPr/>
        </p:nvCxnSpPr>
        <p:spPr>
          <a:xfrm>
            <a:off x="3354931" y="2406109"/>
            <a:ext cx="427929" cy="4912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17355" y="3123742"/>
            <a:ext cx="1097258" cy="9606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944196" y="4141388"/>
            <a:ext cx="610247" cy="5991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4114733" y="1914855"/>
            <a:ext cx="329669" cy="98250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6764337" y="1690689"/>
            <a:ext cx="154863" cy="10780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7124019" y="2556610"/>
            <a:ext cx="683454" cy="3407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392931" y="3969871"/>
            <a:ext cx="414542" cy="1859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7222182" y="2768741"/>
            <a:ext cx="585291" cy="85478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6288066" y="4740519"/>
            <a:ext cx="476271" cy="6295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764651" y="5073918"/>
            <a:ext cx="820522" cy="371395"/>
          </a:xfrm>
          <a:prstGeom prst="rect">
            <a:avLst/>
          </a:prstGeom>
          <a:noFill/>
        </p:spPr>
        <p:txBody>
          <a:bodyPr wrap="square" rtlCol="0">
            <a:spAutoFit/>
          </a:bodyPr>
          <a:lstStyle/>
          <a:p>
            <a:r>
              <a:rPr lang="en-CA" dirty="0">
                <a:solidFill>
                  <a:schemeClr val="accent6">
                    <a:lumMod val="50000"/>
                  </a:schemeClr>
                </a:solidFill>
              </a:rPr>
              <a:t>email</a:t>
            </a:r>
          </a:p>
        </p:txBody>
      </p:sp>
      <p:sp>
        <p:nvSpPr>
          <p:cNvPr id="22" name="TextBox 21"/>
          <p:cNvSpPr txBox="1"/>
          <p:nvPr/>
        </p:nvSpPr>
        <p:spPr>
          <a:xfrm>
            <a:off x="5511655" y="2245253"/>
            <a:ext cx="820522" cy="371395"/>
          </a:xfrm>
          <a:prstGeom prst="rect">
            <a:avLst/>
          </a:prstGeom>
          <a:noFill/>
        </p:spPr>
        <p:txBody>
          <a:bodyPr wrap="square" rtlCol="0">
            <a:spAutoFit/>
          </a:bodyPr>
          <a:lstStyle/>
          <a:p>
            <a:r>
              <a:rPr lang="en-CA" dirty="0">
                <a:solidFill>
                  <a:schemeClr val="accent6">
                    <a:lumMod val="50000"/>
                  </a:schemeClr>
                </a:solidFill>
              </a:rPr>
              <a:t>twitter</a:t>
            </a:r>
          </a:p>
        </p:txBody>
      </p:sp>
      <p:sp>
        <p:nvSpPr>
          <p:cNvPr id="23" name="TextBox 22"/>
          <p:cNvSpPr txBox="1"/>
          <p:nvPr/>
        </p:nvSpPr>
        <p:spPr>
          <a:xfrm>
            <a:off x="4488253" y="2494189"/>
            <a:ext cx="1159544" cy="369332"/>
          </a:xfrm>
          <a:prstGeom prst="rect">
            <a:avLst/>
          </a:prstGeom>
          <a:noFill/>
        </p:spPr>
        <p:txBody>
          <a:bodyPr wrap="square" rtlCol="0">
            <a:spAutoFit/>
          </a:bodyPr>
          <a:lstStyle/>
          <a:p>
            <a:r>
              <a:rPr lang="en-CA" dirty="0" err="1">
                <a:solidFill>
                  <a:schemeClr val="accent6">
                    <a:lumMod val="50000"/>
                  </a:schemeClr>
                </a:solidFill>
              </a:rPr>
              <a:t>facebook</a:t>
            </a:r>
            <a:endParaRPr lang="en-CA" dirty="0">
              <a:solidFill>
                <a:schemeClr val="accent6">
                  <a:lumMod val="50000"/>
                </a:schemeClr>
              </a:solidFill>
            </a:endParaRPr>
          </a:p>
        </p:txBody>
      </p:sp>
      <p:cxnSp>
        <p:nvCxnSpPr>
          <p:cNvPr id="7" name="Straight Connector 6"/>
          <p:cNvCxnSpPr>
            <a:endCxn id="23" idx="2"/>
          </p:cNvCxnSpPr>
          <p:nvPr/>
        </p:nvCxnSpPr>
        <p:spPr>
          <a:xfrm flipH="1" flipV="1">
            <a:off x="5068025" y="2863521"/>
            <a:ext cx="267201" cy="618715"/>
          </a:xfrm>
          <a:prstGeom prst="line">
            <a:avLst/>
          </a:prstGeom>
        </p:spPr>
        <p:style>
          <a:lnRef idx="1">
            <a:schemeClr val="accent4"/>
          </a:lnRef>
          <a:fillRef idx="0">
            <a:schemeClr val="accent4"/>
          </a:fillRef>
          <a:effectRef idx="0">
            <a:schemeClr val="accent4"/>
          </a:effectRef>
          <a:fontRef idx="minor">
            <a:schemeClr val="tx1"/>
          </a:fontRef>
        </p:style>
      </p:cxnSp>
      <p:cxnSp>
        <p:nvCxnSpPr>
          <p:cNvPr id="9" name="Straight Connector 8"/>
          <p:cNvCxnSpPr>
            <a:endCxn id="22" idx="2"/>
          </p:cNvCxnSpPr>
          <p:nvPr/>
        </p:nvCxnSpPr>
        <p:spPr>
          <a:xfrm flipV="1">
            <a:off x="5519620" y="2616648"/>
            <a:ext cx="402296" cy="851847"/>
          </a:xfrm>
          <a:prstGeom prst="line">
            <a:avLst/>
          </a:prstGeom>
        </p:spPr>
        <p:style>
          <a:lnRef idx="1">
            <a:schemeClr val="accent6"/>
          </a:lnRef>
          <a:fillRef idx="0">
            <a:schemeClr val="accent6"/>
          </a:fillRef>
          <a:effectRef idx="0">
            <a:schemeClr val="accent6"/>
          </a:effectRef>
          <a:fontRef idx="minor">
            <a:schemeClr val="tx1"/>
          </a:fontRef>
        </p:style>
      </p:cxnSp>
      <p:cxnSp>
        <p:nvCxnSpPr>
          <p:cNvPr id="11" name="Straight Connector 10"/>
          <p:cNvCxnSpPr>
            <a:endCxn id="3" idx="0"/>
          </p:cNvCxnSpPr>
          <p:nvPr/>
        </p:nvCxnSpPr>
        <p:spPr>
          <a:xfrm flipH="1">
            <a:off x="5174912" y="3969871"/>
            <a:ext cx="84170" cy="1104047"/>
          </a:xfrm>
          <a:prstGeom prst="line">
            <a:avLst/>
          </a:prstGeom>
        </p:spPr>
        <p:style>
          <a:lnRef idx="1">
            <a:schemeClr val="accent6"/>
          </a:lnRef>
          <a:fillRef idx="0">
            <a:schemeClr val="accent6"/>
          </a:fillRef>
          <a:effectRef idx="0">
            <a:schemeClr val="accent6"/>
          </a:effectRef>
          <a:fontRef idx="minor">
            <a:schemeClr val="tx1"/>
          </a:fontRef>
        </p:style>
      </p:cxnSp>
      <p:cxnSp>
        <p:nvCxnSpPr>
          <p:cNvPr id="13" name="Straight Connector 12"/>
          <p:cNvCxnSpPr/>
          <p:nvPr/>
        </p:nvCxnSpPr>
        <p:spPr>
          <a:xfrm flipV="1">
            <a:off x="6095817" y="1670071"/>
            <a:ext cx="534467" cy="625545"/>
          </a:xfrm>
          <a:prstGeom prst="line">
            <a:avLst/>
          </a:prstGeom>
        </p:spPr>
        <p:style>
          <a:lnRef idx="1">
            <a:schemeClr val="accent5"/>
          </a:lnRef>
          <a:fillRef idx="0">
            <a:schemeClr val="accent5"/>
          </a:fillRef>
          <a:effectRef idx="0">
            <a:schemeClr val="accent5"/>
          </a:effectRef>
          <a:fontRef idx="minor">
            <a:schemeClr val="tx1"/>
          </a:fontRef>
        </p:style>
      </p:cxnSp>
      <p:cxnSp>
        <p:nvCxnSpPr>
          <p:cNvPr id="16" name="Straight Connector 15"/>
          <p:cNvCxnSpPr>
            <a:stCxn id="22" idx="3"/>
          </p:cNvCxnSpPr>
          <p:nvPr/>
        </p:nvCxnSpPr>
        <p:spPr>
          <a:xfrm>
            <a:off x="6332177" y="2430951"/>
            <a:ext cx="1475296" cy="98383"/>
          </a:xfrm>
          <a:prstGeom prst="line">
            <a:avLst/>
          </a:prstGeom>
        </p:spPr>
        <p:style>
          <a:lnRef idx="1">
            <a:schemeClr val="accent5"/>
          </a:lnRef>
          <a:fillRef idx="0">
            <a:schemeClr val="accent5"/>
          </a:fillRef>
          <a:effectRef idx="0">
            <a:schemeClr val="accent5"/>
          </a:effectRef>
          <a:fontRef idx="minor">
            <a:schemeClr val="tx1"/>
          </a:fontRef>
        </p:style>
      </p:cxnSp>
      <p:cxnSp>
        <p:nvCxnSpPr>
          <p:cNvPr id="18" name="Straight Connector 17"/>
          <p:cNvCxnSpPr/>
          <p:nvPr/>
        </p:nvCxnSpPr>
        <p:spPr>
          <a:xfrm flipH="1" flipV="1">
            <a:off x="5186853" y="1931329"/>
            <a:ext cx="500826" cy="3452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3" idx="1"/>
          </p:cNvCxnSpPr>
          <p:nvPr/>
        </p:nvCxnSpPr>
        <p:spPr>
          <a:xfrm flipH="1" flipV="1">
            <a:off x="3425574" y="2178323"/>
            <a:ext cx="1062679" cy="500532"/>
          </a:xfrm>
          <a:prstGeom prst="line">
            <a:avLst/>
          </a:prstGeom>
        </p:spPr>
        <p:style>
          <a:lnRef idx="1">
            <a:schemeClr val="accent4"/>
          </a:lnRef>
          <a:fillRef idx="0">
            <a:schemeClr val="accent4"/>
          </a:fillRef>
          <a:effectRef idx="0">
            <a:schemeClr val="accent4"/>
          </a:effectRef>
          <a:fontRef idx="minor">
            <a:schemeClr val="tx1"/>
          </a:fontRef>
        </p:style>
      </p:cxnSp>
      <p:cxnSp>
        <p:nvCxnSpPr>
          <p:cNvPr id="25" name="Straight Connector 24"/>
          <p:cNvCxnSpPr/>
          <p:nvPr/>
        </p:nvCxnSpPr>
        <p:spPr>
          <a:xfrm flipH="1">
            <a:off x="2657655" y="2732949"/>
            <a:ext cx="1750018" cy="455317"/>
          </a:xfrm>
          <a:prstGeom prst="line">
            <a:avLst/>
          </a:prstGeom>
        </p:spPr>
        <p:style>
          <a:lnRef idx="1">
            <a:schemeClr val="accent4"/>
          </a:lnRef>
          <a:fillRef idx="0">
            <a:schemeClr val="accent4"/>
          </a:fillRef>
          <a:effectRef idx="0">
            <a:schemeClr val="accent4"/>
          </a:effectRef>
          <a:fontRef idx="minor">
            <a:schemeClr val="tx1"/>
          </a:fontRef>
        </p:style>
      </p:cxnSp>
      <p:cxnSp>
        <p:nvCxnSpPr>
          <p:cNvPr id="27" name="Straight Connector 26"/>
          <p:cNvCxnSpPr/>
          <p:nvPr/>
        </p:nvCxnSpPr>
        <p:spPr>
          <a:xfrm flipH="1">
            <a:off x="3059730" y="2827657"/>
            <a:ext cx="1886120" cy="1958242"/>
          </a:xfrm>
          <a:prstGeom prst="line">
            <a:avLst/>
          </a:prstGeom>
        </p:spPr>
        <p:style>
          <a:lnRef idx="1">
            <a:schemeClr val="accent4"/>
          </a:lnRef>
          <a:fillRef idx="0">
            <a:schemeClr val="accent4"/>
          </a:fillRef>
          <a:effectRef idx="0">
            <a:schemeClr val="accent4"/>
          </a:effectRef>
          <a:fontRef idx="minor">
            <a:schemeClr val="tx1"/>
          </a:fontRef>
        </p:style>
      </p:cxnSp>
      <p:cxnSp>
        <p:nvCxnSpPr>
          <p:cNvPr id="29" name="Straight Connector 28"/>
          <p:cNvCxnSpPr/>
          <p:nvPr/>
        </p:nvCxnSpPr>
        <p:spPr>
          <a:xfrm flipV="1">
            <a:off x="5487867" y="2616649"/>
            <a:ext cx="2275430" cy="113369"/>
          </a:xfrm>
          <a:prstGeom prst="line">
            <a:avLst/>
          </a:prstGeom>
        </p:spPr>
        <p:style>
          <a:lnRef idx="1">
            <a:schemeClr val="accent4"/>
          </a:lnRef>
          <a:fillRef idx="0">
            <a:schemeClr val="accent4"/>
          </a:fillRef>
          <a:effectRef idx="0">
            <a:schemeClr val="accent4"/>
          </a:effectRef>
          <a:fontRef idx="minor">
            <a:schemeClr val="tx1"/>
          </a:fontRef>
        </p:style>
      </p:cxnSp>
      <p:cxnSp>
        <p:nvCxnSpPr>
          <p:cNvPr id="42" name="Straight Connector 41"/>
          <p:cNvCxnSpPr/>
          <p:nvPr/>
        </p:nvCxnSpPr>
        <p:spPr>
          <a:xfrm>
            <a:off x="5256207" y="2850181"/>
            <a:ext cx="2551266" cy="1413407"/>
          </a:xfrm>
          <a:prstGeom prst="line">
            <a:avLst/>
          </a:prstGeom>
        </p:spPr>
        <p:style>
          <a:lnRef idx="1">
            <a:schemeClr val="accent4"/>
          </a:lnRef>
          <a:fillRef idx="0">
            <a:schemeClr val="accent4"/>
          </a:fillRef>
          <a:effectRef idx="0">
            <a:schemeClr val="accent4"/>
          </a:effectRef>
          <a:fontRef idx="minor">
            <a:schemeClr val="tx1"/>
          </a:fontRef>
        </p:style>
      </p:cxnSp>
      <p:cxnSp>
        <p:nvCxnSpPr>
          <p:cNvPr id="46" name="Straight Connector 45"/>
          <p:cNvCxnSpPr>
            <a:stCxn id="3" idx="1"/>
          </p:cNvCxnSpPr>
          <p:nvPr/>
        </p:nvCxnSpPr>
        <p:spPr>
          <a:xfrm flipH="1" flipV="1">
            <a:off x="3269100" y="4986870"/>
            <a:ext cx="1495551" cy="272746"/>
          </a:xfrm>
          <a:prstGeom prst="line">
            <a:avLst/>
          </a:prstGeom>
        </p:spPr>
        <p:style>
          <a:lnRef idx="1">
            <a:schemeClr val="accent6"/>
          </a:lnRef>
          <a:fillRef idx="0">
            <a:schemeClr val="accent6"/>
          </a:fillRef>
          <a:effectRef idx="0">
            <a:schemeClr val="accent6"/>
          </a:effectRef>
          <a:fontRef idx="minor">
            <a:schemeClr val="tx1"/>
          </a:fontRef>
        </p:style>
      </p:cxnSp>
      <p:cxnSp>
        <p:nvCxnSpPr>
          <p:cNvPr id="48" name="Straight Connector 47"/>
          <p:cNvCxnSpPr/>
          <p:nvPr/>
        </p:nvCxnSpPr>
        <p:spPr>
          <a:xfrm>
            <a:off x="5437266" y="5316025"/>
            <a:ext cx="1188316" cy="242871"/>
          </a:xfrm>
          <a:prstGeom prst="line">
            <a:avLst/>
          </a:prstGeom>
        </p:spPr>
        <p:style>
          <a:lnRef idx="1">
            <a:schemeClr val="accent6"/>
          </a:lnRef>
          <a:fillRef idx="0">
            <a:schemeClr val="accent6"/>
          </a:fillRef>
          <a:effectRef idx="0">
            <a:schemeClr val="accent6"/>
          </a:effectRef>
          <a:fontRef idx="minor">
            <a:schemeClr val="tx1"/>
          </a:fontRef>
        </p:style>
      </p:cxnSp>
      <p:cxnSp>
        <p:nvCxnSpPr>
          <p:cNvPr id="51" name="Straight Connector 50"/>
          <p:cNvCxnSpPr>
            <a:stCxn id="3" idx="1"/>
          </p:cNvCxnSpPr>
          <p:nvPr/>
        </p:nvCxnSpPr>
        <p:spPr>
          <a:xfrm flipH="1" flipV="1">
            <a:off x="2643093" y="3630189"/>
            <a:ext cx="2121558" cy="1629427"/>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76075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normAutofit fontScale="92500" lnSpcReduction="10000"/>
          </a:bodyPr>
          <a:lstStyle/>
          <a:p>
            <a:r>
              <a:rPr lang="en-CA" dirty="0"/>
              <a:t>What does personal learning look like? Stephen Downes demonstrates the model he has developed over fifteen years of research on education technology and learning design. Based on </a:t>
            </a:r>
            <a:r>
              <a:rPr lang="en-CA" dirty="0" err="1"/>
              <a:t>gRSShopper</a:t>
            </a:r>
            <a:r>
              <a:rPr lang="en-CA" dirty="0"/>
              <a:t> – the software developed to run his newsletter and a series of Massive Open Online Courses (MOOCs) - Downes looks at the day-to-day routine of a personal learner with examples from his practice and a live demonstration of learning activities. Through the presentation Downes will explain the philosophy of Connectivism, a learning approach based on developing and growing personal learning networks, and will describe the ARRFF (Aggregate Remodel Repurpose Feed Forward) model of learning activities. Finally, he will offer insights regarding some key technologies on the horizon, such as server virtualization and augmented reality, and offer thoughts on the future of online learning.</a:t>
            </a:r>
          </a:p>
        </p:txBody>
      </p:sp>
    </p:spTree>
    <p:extLst>
      <p:ext uri="{BB962C8B-B14F-4D97-AF65-F5344CB8AC3E}">
        <p14:creationId xmlns:p14="http://schemas.microsoft.com/office/powerpoint/2010/main" val="3973619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Properties of the Network…</a:t>
            </a:r>
          </a:p>
        </p:txBody>
      </p:sp>
      <p:sp>
        <p:nvSpPr>
          <p:cNvPr id="3" name="Content Placeholder 2"/>
          <p:cNvSpPr>
            <a:spLocks noGrp="1"/>
          </p:cNvSpPr>
          <p:nvPr>
            <p:ph idx="1"/>
          </p:nvPr>
        </p:nvSpPr>
        <p:spPr>
          <a:xfrm>
            <a:off x="4233796" y="1825625"/>
            <a:ext cx="7120003" cy="4351338"/>
          </a:xfrm>
        </p:spPr>
        <p:txBody>
          <a:bodyPr/>
          <a:lstStyle/>
          <a:p>
            <a:r>
              <a:rPr lang="en-CA" dirty="0"/>
              <a:t>How do people find each other? Services?</a:t>
            </a:r>
          </a:p>
          <a:p>
            <a:r>
              <a:rPr lang="en-CA" dirty="0"/>
              <a:t>How do they communicate? What do they share?</a:t>
            </a:r>
          </a:p>
          <a:p>
            <a:r>
              <a:rPr lang="en-CA" dirty="0"/>
              <a:t>How does a single PLE work with services?</a:t>
            </a:r>
          </a:p>
          <a:p>
            <a:r>
              <a:rPr lang="en-CA" dirty="0"/>
              <a:t>Do we need centralized registries?</a:t>
            </a:r>
          </a:p>
          <a:p>
            <a:endParaRPr lang="en-CA" dirty="0"/>
          </a:p>
        </p:txBody>
      </p:sp>
      <p:pic>
        <p:nvPicPr>
          <p:cNvPr id="4" name="Picture 3"/>
          <p:cNvPicPr>
            <a:picLocks noChangeAspect="1"/>
          </p:cNvPicPr>
          <p:nvPr/>
        </p:nvPicPr>
        <p:blipFill>
          <a:blip r:embed="rId2"/>
          <a:stretch>
            <a:fillRect/>
          </a:stretch>
        </p:blipFill>
        <p:spPr>
          <a:xfrm>
            <a:off x="298471" y="2492680"/>
            <a:ext cx="3815521" cy="2266362"/>
          </a:xfrm>
          <a:prstGeom prst="rect">
            <a:avLst/>
          </a:prstGeom>
        </p:spPr>
      </p:pic>
    </p:spTree>
    <p:extLst>
      <p:ext uri="{BB962C8B-B14F-4D97-AF65-F5344CB8AC3E}">
        <p14:creationId xmlns:p14="http://schemas.microsoft.com/office/powerpoint/2010/main" val="3361061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Why a personal learning environment?</a:t>
            </a:r>
          </a:p>
        </p:txBody>
      </p:sp>
      <p:sp>
        <p:nvSpPr>
          <p:cNvPr id="3" name="Content Placeholder 2"/>
          <p:cNvSpPr>
            <a:spLocks noGrp="1"/>
          </p:cNvSpPr>
          <p:nvPr>
            <p:ph idx="1"/>
          </p:nvPr>
        </p:nvSpPr>
        <p:spPr>
          <a:xfrm>
            <a:off x="838200" y="1600629"/>
            <a:ext cx="10515600" cy="4351338"/>
          </a:xfrm>
        </p:spPr>
        <p:txBody>
          <a:bodyPr/>
          <a:lstStyle/>
          <a:p>
            <a:r>
              <a:rPr lang="en-CA" dirty="0"/>
              <a:t>What is the </a:t>
            </a:r>
            <a:r>
              <a:rPr lang="en-CA" i="1" dirty="0"/>
              <a:t>value proposition</a:t>
            </a:r>
            <a:r>
              <a:rPr lang="en-CA" dirty="0"/>
              <a:t> for a PLE?</a:t>
            </a:r>
          </a:p>
          <a:p>
            <a:pPr lvl="1"/>
            <a:r>
              <a:rPr lang="en-CA" sz="2800" dirty="0"/>
              <a:t>Note: value isn’t what you can </a:t>
            </a:r>
            <a:r>
              <a:rPr lang="en-CA" sz="2800" i="1" dirty="0"/>
              <a:t>do</a:t>
            </a:r>
            <a:r>
              <a:rPr lang="en-CA" sz="2800" dirty="0"/>
              <a:t>, it’s how you benefit</a:t>
            </a:r>
          </a:p>
          <a:p>
            <a:pPr lvl="1"/>
            <a:r>
              <a:rPr lang="en-CA" sz="2800" dirty="0"/>
              <a:t>This is usually stated in financial terms (earn more, cost less)</a:t>
            </a:r>
          </a:p>
          <a:p>
            <a:pPr lvl="1"/>
            <a:r>
              <a:rPr lang="en-CA" sz="2800" dirty="0"/>
              <a:t>Can also be stated in terms of quality: faster, bigger, better</a:t>
            </a:r>
          </a:p>
          <a:p>
            <a:pPr lvl="1"/>
            <a:r>
              <a:rPr lang="en-CA" sz="2800" dirty="0"/>
              <a:t>And can be non-financial goods: satisfaction, happiness, memories</a:t>
            </a:r>
          </a:p>
        </p:txBody>
      </p:sp>
      <p:sp>
        <p:nvSpPr>
          <p:cNvPr id="4" name="Rectangle 3"/>
          <p:cNvSpPr/>
          <p:nvPr/>
        </p:nvSpPr>
        <p:spPr>
          <a:xfrm>
            <a:off x="10448033" y="230188"/>
            <a:ext cx="1467068" cy="369332"/>
          </a:xfrm>
          <a:prstGeom prst="rect">
            <a:avLst/>
          </a:prstGeom>
        </p:spPr>
        <p:txBody>
          <a:bodyPr wrap="none">
            <a:spAutoFit/>
          </a:bodyPr>
          <a:lstStyle/>
          <a:p>
            <a:r>
              <a:rPr lang="en-CA" dirty="0">
                <a:effectLst/>
                <a:latin typeface="Calibri" panose="020F0502020204030204" pitchFamily="34" charset="0"/>
                <a:ea typeface="Calibri" panose="020F0502020204030204" pitchFamily="34" charset="0"/>
                <a:cs typeface="Times New Roman" panose="02020603050405020304" pitchFamily="18" charset="0"/>
              </a:rPr>
              <a:t>10:30 – 11:30</a:t>
            </a:r>
            <a:endParaRPr lang="en-CA" dirty="0"/>
          </a:p>
        </p:txBody>
      </p:sp>
    </p:spTree>
    <p:extLst>
      <p:ext uri="{BB962C8B-B14F-4D97-AF65-F5344CB8AC3E}">
        <p14:creationId xmlns:p14="http://schemas.microsoft.com/office/powerpoint/2010/main" val="633333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a:t>
            </a:r>
          </a:p>
        </p:txBody>
      </p:sp>
      <p:sp>
        <p:nvSpPr>
          <p:cNvPr id="3" name="Content Placeholder 2"/>
          <p:cNvSpPr>
            <a:spLocks noGrp="1"/>
          </p:cNvSpPr>
          <p:nvPr>
            <p:ph idx="1"/>
          </p:nvPr>
        </p:nvSpPr>
        <p:spPr/>
        <p:txBody>
          <a:bodyPr/>
          <a:lstStyle/>
          <a:p>
            <a:endParaRPr lang="en-CA"/>
          </a:p>
        </p:txBody>
      </p:sp>
      <p:pic>
        <p:nvPicPr>
          <p:cNvPr id="5" name="Picture 4"/>
          <p:cNvPicPr>
            <a:picLocks noChangeAspect="1"/>
          </p:cNvPicPr>
          <p:nvPr/>
        </p:nvPicPr>
        <p:blipFill>
          <a:blip r:embed="rId2"/>
          <a:stretch>
            <a:fillRect/>
          </a:stretch>
        </p:blipFill>
        <p:spPr>
          <a:xfrm>
            <a:off x="1560136" y="1703346"/>
            <a:ext cx="9213130" cy="4595896"/>
          </a:xfrm>
          <a:prstGeom prst="rect">
            <a:avLst/>
          </a:prstGeom>
        </p:spPr>
      </p:pic>
    </p:spTree>
    <p:extLst>
      <p:ext uri="{BB962C8B-B14F-4D97-AF65-F5344CB8AC3E}">
        <p14:creationId xmlns:p14="http://schemas.microsoft.com/office/powerpoint/2010/main" val="892314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a:t>
            </a:r>
          </a:p>
        </p:txBody>
      </p:sp>
      <p:sp>
        <p:nvSpPr>
          <p:cNvPr id="3" name="Content Placeholder 2"/>
          <p:cNvSpPr>
            <a:spLocks noGrp="1"/>
          </p:cNvSpPr>
          <p:nvPr>
            <p:ph idx="1"/>
          </p:nvPr>
        </p:nvSpPr>
        <p:spPr/>
        <p:txBody>
          <a:bodyPr/>
          <a:lstStyle/>
          <a:p>
            <a:endParaRPr lang="en-CA" dirty="0"/>
          </a:p>
        </p:txBody>
      </p:sp>
      <p:pic>
        <p:nvPicPr>
          <p:cNvPr id="4" name="Picture 3"/>
          <p:cNvPicPr>
            <a:picLocks noChangeAspect="1"/>
          </p:cNvPicPr>
          <p:nvPr/>
        </p:nvPicPr>
        <p:blipFill>
          <a:blip r:embed="rId2"/>
          <a:stretch>
            <a:fillRect/>
          </a:stretch>
        </p:blipFill>
        <p:spPr>
          <a:xfrm>
            <a:off x="1425709" y="1690688"/>
            <a:ext cx="7850957" cy="4079194"/>
          </a:xfrm>
          <a:prstGeom prst="rect">
            <a:avLst/>
          </a:prstGeom>
        </p:spPr>
      </p:pic>
      <p:sp>
        <p:nvSpPr>
          <p:cNvPr id="5" name="Rectangle 4"/>
          <p:cNvSpPr/>
          <p:nvPr/>
        </p:nvSpPr>
        <p:spPr>
          <a:xfrm>
            <a:off x="1469710" y="6058609"/>
            <a:ext cx="3075009" cy="369332"/>
          </a:xfrm>
          <a:prstGeom prst="rect">
            <a:avLst/>
          </a:prstGeom>
        </p:spPr>
        <p:txBody>
          <a:bodyPr wrap="none">
            <a:spAutoFit/>
          </a:bodyPr>
          <a:lstStyle/>
          <a:p>
            <a:r>
              <a:rPr lang="en-CA" dirty="0">
                <a:hlinkClick r:id="rId3"/>
              </a:rPr>
              <a:t>https://lightroom.adobe.com/</a:t>
            </a:r>
            <a:r>
              <a:rPr lang="en-CA" dirty="0"/>
              <a:t> </a:t>
            </a:r>
          </a:p>
        </p:txBody>
      </p:sp>
    </p:spTree>
    <p:extLst>
      <p:ext uri="{BB962C8B-B14F-4D97-AF65-F5344CB8AC3E}">
        <p14:creationId xmlns:p14="http://schemas.microsoft.com/office/powerpoint/2010/main" val="2209911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1669377" y="1389004"/>
            <a:ext cx="7905652" cy="4825220"/>
          </a:xfrm>
          <a:prstGeom prst="rect">
            <a:avLst/>
          </a:prstGeom>
        </p:spPr>
      </p:pic>
      <p:sp>
        <p:nvSpPr>
          <p:cNvPr id="5" name="Rectangle 4"/>
          <p:cNvSpPr/>
          <p:nvPr/>
        </p:nvSpPr>
        <p:spPr>
          <a:xfrm>
            <a:off x="1857235" y="6251484"/>
            <a:ext cx="4184672" cy="369332"/>
          </a:xfrm>
          <a:prstGeom prst="rect">
            <a:avLst/>
          </a:prstGeom>
        </p:spPr>
        <p:txBody>
          <a:bodyPr wrap="none">
            <a:spAutoFit/>
          </a:bodyPr>
          <a:lstStyle/>
          <a:p>
            <a:r>
              <a:rPr lang="en-CA" dirty="0">
                <a:hlinkClick r:id="rId3"/>
              </a:rPr>
              <a:t>http://www.audacityteam.org/download/</a:t>
            </a:r>
            <a:r>
              <a:rPr lang="en-CA" dirty="0"/>
              <a:t> </a:t>
            </a:r>
          </a:p>
        </p:txBody>
      </p:sp>
    </p:spTree>
    <p:extLst>
      <p:ext uri="{BB962C8B-B14F-4D97-AF65-F5344CB8AC3E}">
        <p14:creationId xmlns:p14="http://schemas.microsoft.com/office/powerpoint/2010/main" val="681581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1701486" y="1558823"/>
            <a:ext cx="8562680" cy="4282561"/>
          </a:xfrm>
          <a:prstGeom prst="rect">
            <a:avLst/>
          </a:prstGeom>
        </p:spPr>
      </p:pic>
      <p:sp>
        <p:nvSpPr>
          <p:cNvPr id="5" name="Rectangle 4"/>
          <p:cNvSpPr/>
          <p:nvPr/>
        </p:nvSpPr>
        <p:spPr>
          <a:xfrm>
            <a:off x="2091972" y="6127234"/>
            <a:ext cx="2629694" cy="369332"/>
          </a:xfrm>
          <a:prstGeom prst="rect">
            <a:avLst/>
          </a:prstGeom>
        </p:spPr>
        <p:txBody>
          <a:bodyPr wrap="none">
            <a:spAutoFit/>
          </a:bodyPr>
          <a:lstStyle/>
          <a:p>
            <a:r>
              <a:rPr lang="en-CA" dirty="0">
                <a:hlinkClick r:id="rId3"/>
              </a:rPr>
              <a:t>https://docs.google.com/</a:t>
            </a:r>
            <a:r>
              <a:rPr lang="en-CA" dirty="0"/>
              <a:t> </a:t>
            </a:r>
          </a:p>
        </p:txBody>
      </p:sp>
    </p:spTree>
    <p:extLst>
      <p:ext uri="{BB962C8B-B14F-4D97-AF65-F5344CB8AC3E}">
        <p14:creationId xmlns:p14="http://schemas.microsoft.com/office/powerpoint/2010/main" val="945321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a:t>
            </a:r>
          </a:p>
        </p:txBody>
      </p:sp>
      <p:pic>
        <p:nvPicPr>
          <p:cNvPr id="4" name="Content Placeholder 3"/>
          <p:cNvPicPr>
            <a:picLocks noGrp="1" noChangeAspect="1"/>
          </p:cNvPicPr>
          <p:nvPr>
            <p:ph idx="1"/>
          </p:nvPr>
        </p:nvPicPr>
        <p:blipFill>
          <a:blip r:embed="rId2"/>
          <a:stretch>
            <a:fillRect/>
          </a:stretch>
        </p:blipFill>
        <p:spPr>
          <a:xfrm>
            <a:off x="1253346" y="1601507"/>
            <a:ext cx="9263966" cy="4351338"/>
          </a:xfrm>
          <a:prstGeom prst="rect">
            <a:avLst/>
          </a:prstGeom>
        </p:spPr>
      </p:pic>
      <p:sp>
        <p:nvSpPr>
          <p:cNvPr id="5" name="Rectangle 4"/>
          <p:cNvSpPr/>
          <p:nvPr/>
        </p:nvSpPr>
        <p:spPr>
          <a:xfrm>
            <a:off x="1253346" y="6077635"/>
            <a:ext cx="6096000" cy="646331"/>
          </a:xfrm>
          <a:prstGeom prst="rect">
            <a:avLst/>
          </a:prstGeom>
        </p:spPr>
        <p:txBody>
          <a:bodyPr>
            <a:spAutoFit/>
          </a:bodyPr>
          <a:lstStyle/>
          <a:p>
            <a:r>
              <a:rPr lang="en-CA" dirty="0">
                <a:hlinkClick r:id="rId3"/>
              </a:rPr>
              <a:t>https://forum.rebus.community/category/17/phil-introduction-to-philosophy-lead-christina-hendricks-ubc</a:t>
            </a:r>
            <a:r>
              <a:rPr lang="en-CA" dirty="0"/>
              <a:t> </a:t>
            </a:r>
          </a:p>
        </p:txBody>
      </p:sp>
    </p:spTree>
    <p:extLst>
      <p:ext uri="{BB962C8B-B14F-4D97-AF65-F5344CB8AC3E}">
        <p14:creationId xmlns:p14="http://schemas.microsoft.com/office/powerpoint/2010/main" val="4155974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a:t>
            </a:r>
          </a:p>
        </p:txBody>
      </p:sp>
      <p:sp>
        <p:nvSpPr>
          <p:cNvPr id="4" name="Rectangle 3"/>
          <p:cNvSpPr/>
          <p:nvPr/>
        </p:nvSpPr>
        <p:spPr>
          <a:xfrm>
            <a:off x="1892915" y="5888923"/>
            <a:ext cx="2542363" cy="369332"/>
          </a:xfrm>
          <a:prstGeom prst="rect">
            <a:avLst/>
          </a:prstGeom>
        </p:spPr>
        <p:txBody>
          <a:bodyPr wrap="none">
            <a:spAutoFit/>
          </a:bodyPr>
          <a:lstStyle/>
          <a:p>
            <a:r>
              <a:rPr lang="en-CA" dirty="0">
                <a:hlinkClick r:id="rId2"/>
              </a:rPr>
              <a:t>https://www.xsplit.com/</a:t>
            </a:r>
            <a:r>
              <a:rPr lang="en-CA" dirty="0"/>
              <a:t> </a:t>
            </a:r>
          </a:p>
        </p:txBody>
      </p:sp>
      <p:pic>
        <p:nvPicPr>
          <p:cNvPr id="5" name="Picture 4"/>
          <p:cNvPicPr>
            <a:picLocks noChangeAspect="1"/>
          </p:cNvPicPr>
          <p:nvPr/>
        </p:nvPicPr>
        <p:blipFill>
          <a:blip r:embed="rId3"/>
          <a:stretch>
            <a:fillRect/>
          </a:stretch>
        </p:blipFill>
        <p:spPr>
          <a:xfrm>
            <a:off x="1335740" y="1547452"/>
            <a:ext cx="7528333" cy="4341471"/>
          </a:xfrm>
          <a:prstGeom prst="rect">
            <a:avLst/>
          </a:prstGeom>
        </p:spPr>
      </p:pic>
    </p:spTree>
    <p:extLst>
      <p:ext uri="{BB962C8B-B14F-4D97-AF65-F5344CB8AC3E}">
        <p14:creationId xmlns:p14="http://schemas.microsoft.com/office/powerpoint/2010/main" val="1950272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Sharing</a:t>
            </a:r>
          </a:p>
        </p:txBody>
      </p:sp>
      <p:pic>
        <p:nvPicPr>
          <p:cNvPr id="4" name="Picture 3"/>
          <p:cNvPicPr>
            <a:picLocks noChangeAspect="1"/>
          </p:cNvPicPr>
          <p:nvPr/>
        </p:nvPicPr>
        <p:blipFill>
          <a:blip r:embed="rId2"/>
          <a:stretch>
            <a:fillRect/>
          </a:stretch>
        </p:blipFill>
        <p:spPr>
          <a:xfrm>
            <a:off x="1530375" y="1757494"/>
            <a:ext cx="7002123" cy="3948125"/>
          </a:xfrm>
          <a:prstGeom prst="rect">
            <a:avLst/>
          </a:prstGeom>
        </p:spPr>
      </p:pic>
      <p:sp>
        <p:nvSpPr>
          <p:cNvPr id="5" name="Rectangle 4"/>
          <p:cNvSpPr/>
          <p:nvPr/>
        </p:nvSpPr>
        <p:spPr>
          <a:xfrm>
            <a:off x="1530375" y="5884440"/>
            <a:ext cx="3655040" cy="369332"/>
          </a:xfrm>
          <a:prstGeom prst="rect">
            <a:avLst/>
          </a:prstGeom>
        </p:spPr>
        <p:txBody>
          <a:bodyPr wrap="none">
            <a:spAutoFit/>
          </a:bodyPr>
          <a:lstStyle/>
          <a:p>
            <a:r>
              <a:rPr lang="en-CA" dirty="0">
                <a:hlinkClick r:id="rId3"/>
              </a:rPr>
              <a:t>http://www.downes.ca/edradio.htm</a:t>
            </a:r>
            <a:r>
              <a:rPr lang="en-CA" dirty="0"/>
              <a:t> </a:t>
            </a:r>
          </a:p>
        </p:txBody>
      </p:sp>
    </p:spTree>
    <p:extLst>
      <p:ext uri="{BB962C8B-B14F-4D97-AF65-F5344CB8AC3E}">
        <p14:creationId xmlns:p14="http://schemas.microsoft.com/office/powerpoint/2010/main" val="1183172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Sharing</a:t>
            </a:r>
          </a:p>
        </p:txBody>
      </p:sp>
      <p:pic>
        <p:nvPicPr>
          <p:cNvPr id="4" name="Content Placeholder 3"/>
          <p:cNvPicPr>
            <a:picLocks noGrp="1" noChangeAspect="1"/>
          </p:cNvPicPr>
          <p:nvPr>
            <p:ph idx="1"/>
          </p:nvPr>
        </p:nvPicPr>
        <p:blipFill>
          <a:blip r:embed="rId2"/>
          <a:stretch>
            <a:fillRect/>
          </a:stretch>
        </p:blipFill>
        <p:spPr>
          <a:xfrm>
            <a:off x="1612647" y="1825625"/>
            <a:ext cx="8966705" cy="4351338"/>
          </a:xfrm>
          <a:prstGeom prst="rect">
            <a:avLst/>
          </a:prstGeom>
        </p:spPr>
      </p:pic>
      <p:sp>
        <p:nvSpPr>
          <p:cNvPr id="5" name="Rectangle 4"/>
          <p:cNvSpPr/>
          <p:nvPr/>
        </p:nvSpPr>
        <p:spPr>
          <a:xfrm>
            <a:off x="3217163" y="6311900"/>
            <a:ext cx="3264292" cy="369332"/>
          </a:xfrm>
          <a:prstGeom prst="rect">
            <a:avLst/>
          </a:prstGeom>
        </p:spPr>
        <p:txBody>
          <a:bodyPr wrap="none">
            <a:spAutoFit/>
          </a:bodyPr>
          <a:lstStyle/>
          <a:p>
            <a:r>
              <a:rPr lang="en-CA" dirty="0">
                <a:hlinkClick r:id="rId3"/>
              </a:rPr>
              <a:t>http://halfanhour.blogspot.com</a:t>
            </a:r>
            <a:r>
              <a:rPr lang="en-CA" dirty="0"/>
              <a:t>  </a:t>
            </a:r>
          </a:p>
        </p:txBody>
      </p:sp>
    </p:spTree>
    <p:extLst>
      <p:ext uri="{BB962C8B-B14F-4D97-AF65-F5344CB8AC3E}">
        <p14:creationId xmlns:p14="http://schemas.microsoft.com/office/powerpoint/2010/main" val="1043364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Note About Models</a:t>
            </a:r>
          </a:p>
        </p:txBody>
      </p:sp>
      <p:sp>
        <p:nvSpPr>
          <p:cNvPr id="3" name="Content Placeholder 2"/>
          <p:cNvSpPr>
            <a:spLocks noGrp="1"/>
          </p:cNvSpPr>
          <p:nvPr>
            <p:ph idx="1"/>
          </p:nvPr>
        </p:nvSpPr>
        <p:spPr>
          <a:xfrm>
            <a:off x="1169893" y="1674237"/>
            <a:ext cx="9529483" cy="4351338"/>
          </a:xfrm>
        </p:spPr>
        <p:txBody>
          <a:bodyPr/>
          <a:lstStyle/>
          <a:p>
            <a:r>
              <a:rPr lang="en-CA" dirty="0"/>
              <a:t>With models, the answers are determined before the system or simulation is ever run…</a:t>
            </a:r>
          </a:p>
          <a:p>
            <a:r>
              <a:rPr lang="en-CA" dirty="0" err="1"/>
              <a:t>Eg</a:t>
            </a:r>
            <a:r>
              <a:rPr lang="en-CA" dirty="0"/>
              <a:t>. “Carnegie Melon University received a two-year grant for research on and development of MOOCs platforms '</a:t>
            </a:r>
            <a:r>
              <a:rPr lang="en-CA" i="1" dirty="0"/>
              <a:t>intelligent enough to mimic the traditional classroom experience'</a:t>
            </a:r>
            <a:r>
              <a:rPr lang="en-CA" dirty="0"/>
              <a:t>.”</a:t>
            </a:r>
          </a:p>
          <a:p>
            <a:endParaRPr lang="en-CA" dirty="0"/>
          </a:p>
        </p:txBody>
      </p:sp>
      <p:sp>
        <p:nvSpPr>
          <p:cNvPr id="4" name="Rectangle 3"/>
          <p:cNvSpPr/>
          <p:nvPr/>
        </p:nvSpPr>
        <p:spPr>
          <a:xfrm>
            <a:off x="1061120" y="5379244"/>
            <a:ext cx="7326560"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dirty="0">
                <a:hlinkClick r:id="rId2"/>
              </a:rPr>
              <a:t>http://unescochair.blogs.uoc.edu/blog/2014/06/25/a-goal-for-google-and-carnegie-mellons-mooc-research/</a:t>
            </a:r>
            <a:endParaRPr lang="en-CA" dirty="0"/>
          </a:p>
        </p:txBody>
      </p:sp>
    </p:spTree>
    <p:extLst>
      <p:ext uri="{BB962C8B-B14F-4D97-AF65-F5344CB8AC3E}">
        <p14:creationId xmlns:p14="http://schemas.microsoft.com/office/powerpoint/2010/main" val="3597463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Sharing</a:t>
            </a:r>
          </a:p>
        </p:txBody>
      </p:sp>
      <p:sp>
        <p:nvSpPr>
          <p:cNvPr id="3" name="Content Placeholder 2"/>
          <p:cNvSpPr>
            <a:spLocks noGrp="1"/>
          </p:cNvSpPr>
          <p:nvPr>
            <p:ph idx="1"/>
          </p:nvPr>
        </p:nvSpPr>
        <p:spPr/>
        <p:txBody>
          <a:bodyPr/>
          <a:lstStyle/>
          <a:p>
            <a:endParaRPr lang="en-CA" dirty="0"/>
          </a:p>
        </p:txBody>
      </p:sp>
      <p:sp>
        <p:nvSpPr>
          <p:cNvPr id="4" name="Rectangle 3"/>
          <p:cNvSpPr/>
          <p:nvPr/>
        </p:nvSpPr>
        <p:spPr>
          <a:xfrm>
            <a:off x="1650239" y="6077181"/>
            <a:ext cx="3664208" cy="369332"/>
          </a:xfrm>
          <a:prstGeom prst="rect">
            <a:avLst/>
          </a:prstGeom>
        </p:spPr>
        <p:txBody>
          <a:bodyPr wrap="none">
            <a:spAutoFit/>
          </a:bodyPr>
          <a:lstStyle/>
          <a:p>
            <a:r>
              <a:rPr lang="en-CA" dirty="0">
                <a:hlinkClick r:id="rId2"/>
              </a:rPr>
              <a:t>https://www.slideshare.net/Downes</a:t>
            </a:r>
            <a:r>
              <a:rPr lang="en-CA" dirty="0"/>
              <a:t> </a:t>
            </a:r>
          </a:p>
        </p:txBody>
      </p:sp>
      <p:pic>
        <p:nvPicPr>
          <p:cNvPr id="5" name="Picture 4"/>
          <p:cNvPicPr>
            <a:picLocks noChangeAspect="1"/>
          </p:cNvPicPr>
          <p:nvPr/>
        </p:nvPicPr>
        <p:blipFill>
          <a:blip r:embed="rId3"/>
          <a:stretch>
            <a:fillRect/>
          </a:stretch>
        </p:blipFill>
        <p:spPr>
          <a:xfrm>
            <a:off x="1717359" y="1653988"/>
            <a:ext cx="7635500" cy="4090546"/>
          </a:xfrm>
          <a:prstGeom prst="rect">
            <a:avLst/>
          </a:prstGeom>
        </p:spPr>
      </p:pic>
    </p:spTree>
    <p:extLst>
      <p:ext uri="{BB962C8B-B14F-4D97-AF65-F5344CB8AC3E}">
        <p14:creationId xmlns:p14="http://schemas.microsoft.com/office/powerpoint/2010/main" val="1725543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Sharing</a:t>
            </a:r>
          </a:p>
        </p:txBody>
      </p:sp>
      <p:pic>
        <p:nvPicPr>
          <p:cNvPr id="5" name="Content Placeholder 4"/>
          <p:cNvPicPr>
            <a:picLocks noGrp="1" noChangeAspect="1"/>
          </p:cNvPicPr>
          <p:nvPr>
            <p:ph idx="1"/>
          </p:nvPr>
        </p:nvPicPr>
        <p:blipFill>
          <a:blip r:embed="rId2"/>
          <a:stretch>
            <a:fillRect/>
          </a:stretch>
        </p:blipFill>
        <p:spPr>
          <a:xfrm>
            <a:off x="1224418" y="1646332"/>
            <a:ext cx="8506033" cy="4351338"/>
          </a:xfrm>
          <a:prstGeom prst="rect">
            <a:avLst/>
          </a:prstGeom>
        </p:spPr>
      </p:pic>
      <p:sp>
        <p:nvSpPr>
          <p:cNvPr id="6" name="Rectangle 5"/>
          <p:cNvSpPr/>
          <p:nvPr/>
        </p:nvSpPr>
        <p:spPr>
          <a:xfrm>
            <a:off x="1449751" y="6036375"/>
            <a:ext cx="4136902" cy="369332"/>
          </a:xfrm>
          <a:prstGeom prst="rect">
            <a:avLst/>
          </a:prstGeom>
        </p:spPr>
        <p:txBody>
          <a:bodyPr wrap="none">
            <a:spAutoFit/>
          </a:bodyPr>
          <a:lstStyle/>
          <a:p>
            <a:r>
              <a:rPr lang="en-CA" dirty="0">
                <a:hlinkClick r:id="rId3"/>
              </a:rPr>
              <a:t>http://www.downes.ca/presentation/468</a:t>
            </a:r>
            <a:r>
              <a:rPr lang="en-CA" dirty="0"/>
              <a:t> </a:t>
            </a:r>
          </a:p>
        </p:txBody>
      </p:sp>
    </p:spTree>
    <p:extLst>
      <p:ext uri="{BB962C8B-B14F-4D97-AF65-F5344CB8AC3E}">
        <p14:creationId xmlns:p14="http://schemas.microsoft.com/office/powerpoint/2010/main" val="2384795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New learning Paradigms</a:t>
            </a:r>
          </a:p>
        </p:txBody>
      </p:sp>
      <p:graphicFrame>
        <p:nvGraphicFramePr>
          <p:cNvPr id="4" name="Content Placeholder 3"/>
          <p:cNvGraphicFramePr>
            <a:graphicFrameLocks noGrp="1"/>
          </p:cNvGraphicFramePr>
          <p:nvPr>
            <p:ph idx="1"/>
            <p:extLst/>
          </p:nvPr>
        </p:nvGraphicFramePr>
        <p:xfrm>
          <a:off x="934933" y="1429431"/>
          <a:ext cx="10635642" cy="3964417"/>
        </p:xfrm>
        <a:graphic>
          <a:graphicData uri="http://schemas.openxmlformats.org/drawingml/2006/table">
            <a:tbl>
              <a:tblPr firstRow="1" firstCol="1" bandRow="1">
                <a:tableStyleId>{5940675A-B579-460E-94D1-54222C63F5DA}</a:tableStyleId>
              </a:tblPr>
              <a:tblGrid>
                <a:gridCol w="5317821">
                  <a:extLst>
                    <a:ext uri="{9D8B030D-6E8A-4147-A177-3AD203B41FA5}">
                      <a16:colId xmlns:a16="http://schemas.microsoft.com/office/drawing/2014/main" val="20000"/>
                    </a:ext>
                  </a:extLst>
                </a:gridCol>
                <a:gridCol w="5317821">
                  <a:extLst>
                    <a:ext uri="{9D8B030D-6E8A-4147-A177-3AD203B41FA5}">
                      <a16:colId xmlns:a16="http://schemas.microsoft.com/office/drawing/2014/main" val="20001"/>
                    </a:ext>
                  </a:extLst>
                </a:gridCol>
              </a:tblGrid>
              <a:tr h="491067">
                <a:tc>
                  <a:txBody>
                    <a:bodyPr/>
                    <a:lstStyle/>
                    <a:p>
                      <a:pPr>
                        <a:lnSpc>
                          <a:spcPct val="107000"/>
                        </a:lnSpc>
                        <a:spcAft>
                          <a:spcPts val="0"/>
                        </a:spcAft>
                      </a:pPr>
                      <a:r>
                        <a:rPr lang="en-CA" sz="2400" dirty="0">
                          <a:solidFill>
                            <a:srgbClr val="FF0000"/>
                          </a:solidFill>
                          <a:effectLst/>
                        </a:rPr>
                        <a:t>Path</a:t>
                      </a:r>
                      <a:endParaRPr lang="en-C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solidFill>
                            <a:srgbClr val="FF0000"/>
                          </a:solidFill>
                          <a:effectLst/>
                        </a:rPr>
                        <a:t>Field</a:t>
                      </a:r>
                      <a:endParaRPr lang="en-C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91067">
                <a:tc>
                  <a:txBody>
                    <a:bodyPr/>
                    <a:lstStyle/>
                    <a:p>
                      <a:pPr>
                        <a:lnSpc>
                          <a:spcPct val="107000"/>
                        </a:lnSpc>
                        <a:spcAft>
                          <a:spcPts val="0"/>
                        </a:spcAft>
                      </a:pPr>
                      <a:r>
                        <a:rPr lang="en-CA" sz="2400" dirty="0">
                          <a:effectLst/>
                        </a:rPr>
                        <a:t>Course</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Curriculum (as in ‘mapping’)</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91067">
                <a:tc>
                  <a:txBody>
                    <a:bodyPr/>
                    <a:lstStyle/>
                    <a:p>
                      <a:pPr>
                        <a:lnSpc>
                          <a:spcPct val="107000"/>
                        </a:lnSpc>
                        <a:spcAft>
                          <a:spcPts val="0"/>
                        </a:spcAft>
                      </a:pPr>
                      <a:r>
                        <a:rPr lang="en-CA" sz="2400" dirty="0">
                          <a:effectLst/>
                        </a:rPr>
                        <a:t>Sequence / </a:t>
                      </a:r>
                      <a:r>
                        <a:rPr lang="en-CA" sz="2400" dirty="0" err="1">
                          <a:effectLst/>
                        </a:rPr>
                        <a:t>Prequisite</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a:effectLst/>
                        </a:rPr>
                        <a:t>Core / periphery / foundation</a:t>
                      </a:r>
                      <a:endParaRPr lang="en-C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91067">
                <a:tc>
                  <a:txBody>
                    <a:bodyPr/>
                    <a:lstStyle/>
                    <a:p>
                      <a:pPr>
                        <a:lnSpc>
                          <a:spcPct val="107000"/>
                        </a:lnSpc>
                        <a:spcAft>
                          <a:spcPts val="0"/>
                        </a:spcAft>
                      </a:pPr>
                      <a:r>
                        <a:rPr lang="en-CA" sz="2400" dirty="0">
                          <a:effectLst/>
                        </a:rPr>
                        <a:t>Movement / covered</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Inquiry / Discovery / Gaps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491067">
                <a:tc>
                  <a:txBody>
                    <a:bodyPr/>
                    <a:lstStyle/>
                    <a:p>
                      <a:pPr>
                        <a:lnSpc>
                          <a:spcPct val="107000"/>
                        </a:lnSpc>
                        <a:spcAft>
                          <a:spcPts val="0"/>
                        </a:spcAft>
                      </a:pPr>
                      <a:r>
                        <a:rPr lang="en-CA" sz="2400" dirty="0">
                          <a:effectLst/>
                        </a:rPr>
                        <a:t>Threshold / Levels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Coverage /</a:t>
                      </a:r>
                      <a:r>
                        <a:rPr lang="en-CA" sz="2400" baseline="0" dirty="0">
                          <a:effectLst/>
                        </a:rPr>
                        <a:t> </a:t>
                      </a:r>
                      <a:r>
                        <a:rPr lang="en-CA" sz="2400" dirty="0">
                          <a:effectLst/>
                        </a:rPr>
                        <a:t>Construction</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526948">
                <a:tc>
                  <a:txBody>
                    <a:bodyPr/>
                    <a:lstStyle/>
                    <a:p>
                      <a:pPr>
                        <a:lnSpc>
                          <a:spcPct val="107000"/>
                        </a:lnSpc>
                        <a:spcAft>
                          <a:spcPts val="0"/>
                        </a:spcAft>
                      </a:pPr>
                      <a:r>
                        <a:rPr lang="en-CA" sz="2400" kern="1200" dirty="0">
                          <a:solidFill>
                            <a:schemeClr val="tx1"/>
                          </a:solidFill>
                          <a:effectLst/>
                          <a:latin typeface="+mn-lt"/>
                          <a:ea typeface="+mn-ea"/>
                          <a:cs typeface="+mn-cs"/>
                        </a:rPr>
                        <a:t>Positioning</a:t>
                      </a:r>
                      <a:r>
                        <a:rPr lang="en-CA" sz="2400" dirty="0">
                          <a:effectLst/>
                        </a:rPr>
                        <a:t> – first / last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kern="1200" dirty="0">
                          <a:solidFill>
                            <a:schemeClr val="tx1"/>
                          </a:solidFill>
                          <a:effectLst/>
                          <a:latin typeface="+mn-lt"/>
                          <a:ea typeface="+mn-ea"/>
                          <a:cs typeface="+mn-cs"/>
                        </a:rPr>
                        <a:t>Grouping</a:t>
                      </a:r>
                      <a:r>
                        <a:rPr lang="en-CA" sz="2400" dirty="0">
                          <a:effectLst/>
                        </a:rPr>
                        <a:t> / Clustering</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491067">
                <a:tc>
                  <a:txBody>
                    <a:bodyPr/>
                    <a:lstStyle/>
                    <a:p>
                      <a:pPr>
                        <a:lnSpc>
                          <a:spcPct val="107000"/>
                        </a:lnSpc>
                        <a:spcAft>
                          <a:spcPts val="0"/>
                        </a:spcAft>
                      </a:pPr>
                      <a:r>
                        <a:rPr lang="en-CA" sz="2400" dirty="0">
                          <a:effectLst/>
                        </a:rPr>
                        <a:t>Objective / target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Serendipity / emergence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491067">
                <a:tc>
                  <a:txBody>
                    <a:bodyPr/>
                    <a:lstStyle/>
                    <a:p>
                      <a:pPr>
                        <a:lnSpc>
                          <a:spcPct val="107000"/>
                        </a:lnSpc>
                        <a:spcAft>
                          <a:spcPts val="0"/>
                        </a:spcAft>
                      </a:pPr>
                      <a:r>
                        <a:rPr lang="en-CA" sz="2400">
                          <a:effectLst/>
                        </a:rPr>
                        <a:t>Leading / Led</a:t>
                      </a:r>
                      <a:endParaRPr lang="en-CA"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dirty="0">
                          <a:effectLst/>
                        </a:rPr>
                        <a:t>Centred</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5" name="Rectangle 4"/>
          <p:cNvSpPr/>
          <p:nvPr/>
        </p:nvSpPr>
        <p:spPr>
          <a:xfrm>
            <a:off x="838200" y="5834720"/>
            <a:ext cx="7167154" cy="646331"/>
          </a:xfrm>
          <a:prstGeom prst="rect">
            <a:avLst/>
          </a:prstGeom>
        </p:spPr>
        <p:txBody>
          <a:bodyPr wrap="square">
            <a:spAutoFit/>
          </a:bodyPr>
          <a:lstStyle/>
          <a:p>
            <a:r>
              <a:rPr lang="en-CA" dirty="0"/>
              <a:t>Carrie </a:t>
            </a:r>
            <a:r>
              <a:rPr lang="en-CA" dirty="0" err="1"/>
              <a:t>Paechter</a:t>
            </a:r>
            <a:r>
              <a:rPr lang="en-CA" dirty="0"/>
              <a:t>, Metaphors of Space in Educational Theory and Practice  </a:t>
            </a:r>
            <a:r>
              <a:rPr lang="en-CA" dirty="0">
                <a:hlinkClick r:id="rId2"/>
              </a:rPr>
              <a:t>http://www.tandfonline.com/doi/pdf/10.1080/14681360400200202</a:t>
            </a:r>
            <a:r>
              <a:rPr lang="en-CA" dirty="0"/>
              <a:t> </a:t>
            </a:r>
          </a:p>
        </p:txBody>
      </p:sp>
    </p:spTree>
    <p:extLst>
      <p:ext uri="{BB962C8B-B14F-4D97-AF65-F5344CB8AC3E}">
        <p14:creationId xmlns:p14="http://schemas.microsoft.com/office/powerpoint/2010/main" val="3949062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4426206"/>
            <a:ext cx="11582400" cy="2246769"/>
          </a:xfrm>
          <a:prstGeom prst="rect">
            <a:avLst/>
          </a:prstGeom>
        </p:spPr>
        <p:txBody>
          <a:bodyPr wrap="square">
            <a:spAutoFit/>
          </a:bodyPr>
          <a:lstStyle/>
          <a:p>
            <a:pPr lvl="0">
              <a:spcAft>
                <a:spcPts val="0"/>
              </a:spcAft>
            </a:pPr>
            <a:r>
              <a:rPr lang="en-CA" sz="2800" dirty="0">
                <a:ea typeface="Times New Roman" panose="02020603050405020304" pitchFamily="18" charset="0"/>
              </a:rPr>
              <a:t>Instead of seeing a course as a series of contents to be presented, a course is a </a:t>
            </a:r>
            <a:r>
              <a:rPr lang="en-CA" sz="2800" dirty="0">
                <a:solidFill>
                  <a:srgbClr val="FF0000"/>
                </a:solidFill>
                <a:ea typeface="Times New Roman" panose="02020603050405020304" pitchFamily="18" charset="0"/>
              </a:rPr>
              <a:t>network of participants </a:t>
            </a:r>
            <a:r>
              <a:rPr lang="en-CA" sz="2800" dirty="0">
                <a:ea typeface="Times New Roman" panose="02020603050405020304" pitchFamily="18" charset="0"/>
              </a:rPr>
              <a:t>who find and exchange resources with each other</a:t>
            </a:r>
          </a:p>
          <a:p>
            <a:pPr marL="342900" lvl="0" indent="-342900">
              <a:spcAft>
                <a:spcPts val="0"/>
              </a:spcAft>
              <a:buFont typeface="Arial" panose="020B0604020202020204" pitchFamily="34" charset="0"/>
              <a:buChar char="•"/>
            </a:pPr>
            <a:r>
              <a:rPr lang="en-CA" sz="2800" dirty="0">
                <a:ea typeface="Times New Roman" panose="02020603050405020304" pitchFamily="18" charset="0"/>
              </a:rPr>
              <a:t>An initial structure is developed and ‘seeded’ with existing </a:t>
            </a:r>
            <a:r>
              <a:rPr lang="en-CA" sz="2800" dirty="0">
                <a:solidFill>
                  <a:srgbClr val="FF0000"/>
                </a:solidFill>
                <a:ea typeface="Times New Roman" panose="02020603050405020304" pitchFamily="18" charset="0"/>
              </a:rPr>
              <a:t>OERs</a:t>
            </a:r>
          </a:p>
          <a:p>
            <a:pPr marL="342900" lvl="0" indent="-342900">
              <a:spcAft>
                <a:spcPts val="0"/>
              </a:spcAft>
              <a:buFont typeface="Arial" panose="020B0604020202020204" pitchFamily="34" charset="0"/>
              <a:buChar char="•"/>
            </a:pPr>
            <a:r>
              <a:rPr lang="en-CA" sz="2800" dirty="0">
                <a:ea typeface="Times New Roman" panose="02020603050405020304" pitchFamily="18" charset="0"/>
              </a:rPr>
              <a:t>Participants </a:t>
            </a:r>
            <a:r>
              <a:rPr lang="en-CA" sz="2800" dirty="0">
                <a:solidFill>
                  <a:srgbClr val="FF0000"/>
                </a:solidFill>
                <a:ea typeface="Times New Roman" panose="02020603050405020304" pitchFamily="18" charset="0"/>
              </a:rPr>
              <a:t>encouraged</a:t>
            </a:r>
            <a:r>
              <a:rPr lang="en-CA" sz="2800" dirty="0">
                <a:ea typeface="Times New Roman" panose="02020603050405020304" pitchFamily="18" charset="0"/>
              </a:rPr>
              <a:t> to use their own sites to create or share resources</a:t>
            </a:r>
          </a:p>
          <a:p>
            <a:pPr marL="342900" lvl="0" indent="-342900">
              <a:spcAft>
                <a:spcPts val="0"/>
              </a:spcAft>
              <a:buFont typeface="Arial" panose="020B0604020202020204" pitchFamily="34" charset="0"/>
              <a:buChar char="•"/>
            </a:pPr>
            <a:r>
              <a:rPr lang="en-CA" sz="2800" dirty="0">
                <a:ea typeface="Times New Roman" panose="02020603050405020304" pitchFamily="18" charset="0"/>
              </a:rPr>
              <a:t>A mechanism (</a:t>
            </a:r>
            <a:r>
              <a:rPr lang="en-CA" sz="2800" dirty="0" err="1">
                <a:ea typeface="Times New Roman" panose="02020603050405020304" pitchFamily="18" charset="0"/>
              </a:rPr>
              <a:t>gRSShopper</a:t>
            </a:r>
            <a:r>
              <a:rPr lang="en-CA" sz="2800" dirty="0">
                <a:ea typeface="Times New Roman" panose="02020603050405020304" pitchFamily="18" charset="0"/>
              </a:rPr>
              <a:t>) is employed to </a:t>
            </a:r>
            <a:r>
              <a:rPr lang="en-CA" sz="2800" dirty="0">
                <a:solidFill>
                  <a:srgbClr val="FF0000"/>
                </a:solidFill>
                <a:ea typeface="Times New Roman" panose="02020603050405020304" pitchFamily="18" charset="0"/>
              </a:rPr>
              <a:t>connect them</a:t>
            </a:r>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4564" y="1198184"/>
            <a:ext cx="5607686" cy="3228022"/>
          </a:xfrm>
          <a:prstGeom prst="rect">
            <a:avLst/>
          </a:prstGeom>
          <a:noFill/>
        </p:spPr>
      </p:pic>
      <p:pic>
        <p:nvPicPr>
          <p:cNvPr id="3" name="Picture 2"/>
          <p:cNvPicPr>
            <a:picLocks noChangeAspect="1"/>
          </p:cNvPicPr>
          <p:nvPr/>
        </p:nvPicPr>
        <p:blipFill>
          <a:blip r:embed="rId3"/>
          <a:stretch>
            <a:fillRect/>
          </a:stretch>
        </p:blipFill>
        <p:spPr>
          <a:xfrm>
            <a:off x="6855142" y="1202973"/>
            <a:ext cx="3671888" cy="3223233"/>
          </a:xfrm>
          <a:prstGeom prst="rect">
            <a:avLst/>
          </a:prstGeom>
        </p:spPr>
      </p:pic>
      <p:sp>
        <p:nvSpPr>
          <p:cNvPr id="2" name="Rectangle 1"/>
          <p:cNvSpPr/>
          <p:nvPr/>
        </p:nvSpPr>
        <p:spPr>
          <a:xfrm>
            <a:off x="4034859" y="3234652"/>
            <a:ext cx="224742" cy="312650"/>
          </a:xfrm>
          <a:prstGeom prst="rect">
            <a:avLst/>
          </a:prstGeom>
        </p:spPr>
        <p:txBody>
          <a:bodyPr wrap="none">
            <a:spAutoFit/>
          </a:bodyPr>
          <a:lstStyle/>
          <a:p>
            <a:pPr>
              <a:lnSpc>
                <a:spcPct val="107000"/>
              </a:lnSpc>
              <a:spcAft>
                <a:spcPts val="800"/>
              </a:spcAft>
            </a:pPr>
            <a:r>
              <a:rPr lang="en-CA" sz="1400" dirty="0">
                <a:effectLst/>
                <a:ea typeface="Calibri" panose="020F0502020204030204" pitchFamily="34" charset="0"/>
                <a:cs typeface="Times New Roman" panose="02020603050405020304" pitchFamily="18" charset="0"/>
              </a:rPr>
              <a:t> </a:t>
            </a:r>
          </a:p>
        </p:txBody>
      </p:sp>
      <p:sp>
        <p:nvSpPr>
          <p:cNvPr id="6" name="Title 1"/>
          <p:cNvSpPr>
            <a:spLocks noGrp="1"/>
          </p:cNvSpPr>
          <p:nvPr>
            <p:ph type="title"/>
          </p:nvPr>
        </p:nvSpPr>
        <p:spPr>
          <a:xfrm>
            <a:off x="609600" y="274638"/>
            <a:ext cx="10972800" cy="1143000"/>
          </a:xfrm>
        </p:spPr>
        <p:txBody>
          <a:bodyPr/>
          <a:lstStyle/>
          <a:p>
            <a:r>
              <a:rPr lang="en-CA" dirty="0"/>
              <a:t>The Connectivist MOOC (</a:t>
            </a:r>
            <a:r>
              <a:rPr lang="en-CA" dirty="0" err="1"/>
              <a:t>cMOOC</a:t>
            </a:r>
            <a:r>
              <a:rPr lang="en-CA" dirty="0"/>
              <a:t>) Design</a:t>
            </a:r>
          </a:p>
        </p:txBody>
      </p:sp>
    </p:spTree>
    <p:extLst>
      <p:ext uri="{BB962C8B-B14F-4D97-AF65-F5344CB8AC3E}">
        <p14:creationId xmlns:p14="http://schemas.microsoft.com/office/powerpoint/2010/main" val="645401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4727" y="5621244"/>
            <a:ext cx="10740390" cy="2199192"/>
          </a:xfrm>
          <a:prstGeom prst="rect">
            <a:avLst/>
          </a:prstGeom>
        </p:spPr>
        <p:txBody>
          <a:bodyPr wrap="square">
            <a:spAutoFit/>
          </a:bodyPr>
          <a:lstStyle/>
          <a:p>
            <a:pPr>
              <a:lnSpc>
                <a:spcPct val="107000"/>
              </a:lnSpc>
              <a:spcAft>
                <a:spcPts val="800"/>
              </a:spcAft>
            </a:pPr>
            <a:r>
              <a:rPr lang="en-CA" sz="3200" dirty="0">
                <a:solidFill>
                  <a:srgbClr val="FF0000"/>
                </a:solidFill>
                <a:effectLst/>
                <a:ea typeface="Calibri" panose="020F0502020204030204" pitchFamily="34" charset="0"/>
                <a:cs typeface="Times New Roman" panose="02020603050405020304" pitchFamily="18" charset="0"/>
              </a:rPr>
              <a:t>Learning is Personal</a:t>
            </a:r>
            <a:endParaRPr lang="en-CA" sz="2400" dirty="0">
              <a:solidFill>
                <a:srgbClr val="FF0000"/>
              </a:solidFill>
              <a:effectLst/>
              <a:ea typeface="Calibri" panose="020F0502020204030204" pitchFamily="34" charset="0"/>
              <a:cs typeface="Times New Roman" panose="02020603050405020304" pitchFamily="18" charset="0"/>
            </a:endParaRPr>
          </a:p>
          <a:p>
            <a:pPr marL="342900" lvl="0" indent="-342900">
              <a:spcAft>
                <a:spcPts val="0"/>
              </a:spcAft>
              <a:buFont typeface="Arial" panose="020B0604020202020204" pitchFamily="34" charset="0"/>
              <a:buChar char="•"/>
            </a:pPr>
            <a:endParaRPr lang="en-CA" sz="2400" dirty="0">
              <a:ea typeface="Times New Roman" panose="02020603050405020304" pitchFamily="18" charset="0"/>
            </a:endParaRPr>
          </a:p>
          <a:p>
            <a:pPr marL="342900" lvl="0" indent="-342900">
              <a:spcAft>
                <a:spcPts val="0"/>
              </a:spcAft>
              <a:buFont typeface="Arial" panose="020B0604020202020204" pitchFamily="34" charset="0"/>
              <a:buChar char="•"/>
            </a:pPr>
            <a:endParaRPr lang="en-CA" sz="2400" dirty="0">
              <a:solidFill>
                <a:srgbClr val="666666"/>
              </a:solidFill>
              <a:latin typeface="Ubuntu"/>
            </a:endParaRPr>
          </a:p>
          <a:p>
            <a:pPr marL="342900" lvl="0" indent="-342900">
              <a:spcAft>
                <a:spcPts val="0"/>
              </a:spcAft>
              <a:buFont typeface="Arial" panose="020B0604020202020204" pitchFamily="34" charset="0"/>
              <a:buChar char="•"/>
            </a:pPr>
            <a:endParaRPr lang="en-CA" sz="2400" dirty="0"/>
          </a:p>
          <a:p>
            <a:pPr marL="342900" lvl="0" indent="-342900">
              <a:spcAft>
                <a:spcPts val="0"/>
              </a:spcAft>
              <a:buFont typeface="Arial" panose="020B0604020202020204" pitchFamily="34" charset="0"/>
              <a:buChar char="•"/>
            </a:pPr>
            <a:endParaRPr lang="en-CA" sz="2400" dirty="0">
              <a:ea typeface="Times New Roman" panose="02020603050405020304" pitchFamily="18" charset="0"/>
            </a:endParaRPr>
          </a:p>
        </p:txBody>
      </p:sp>
      <p:pic>
        <p:nvPicPr>
          <p:cNvPr id="5" name="Picture 4" descr="http://image.slidesharecdn.com/20151113-downes-guayaquil-151113174842-lva1-app6891/95/personal-learning-in-virtual-environments-19-638.jpg?cb=14474371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47" y="296228"/>
            <a:ext cx="9707154" cy="546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685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1827" y="4700526"/>
            <a:ext cx="10740390" cy="3416320"/>
          </a:xfrm>
          <a:prstGeom prst="rect">
            <a:avLst/>
          </a:prstGeom>
        </p:spPr>
        <p:txBody>
          <a:bodyPr wrap="square">
            <a:spAutoFit/>
          </a:bodyPr>
          <a:lstStyle/>
          <a:p>
            <a:pPr marL="342900" lvl="0" indent="-342900">
              <a:spcAft>
                <a:spcPts val="0"/>
              </a:spcAft>
              <a:buFont typeface="Arial" panose="020B0604020202020204" pitchFamily="34" charset="0"/>
              <a:buChar char="•"/>
            </a:pPr>
            <a:r>
              <a:rPr lang="en-CA" sz="2400" dirty="0">
                <a:solidFill>
                  <a:srgbClr val="FF0000"/>
                </a:solidFill>
                <a:ea typeface="Times New Roman" panose="02020603050405020304" pitchFamily="18" charset="0"/>
              </a:rPr>
              <a:t>Learning a discipline is a total state and not a collection of specific states</a:t>
            </a:r>
          </a:p>
          <a:p>
            <a:pPr marL="342900" lvl="0" indent="-342900">
              <a:spcAft>
                <a:spcPts val="0"/>
              </a:spcAft>
              <a:buFont typeface="Arial" panose="020B0604020202020204" pitchFamily="34" charset="0"/>
              <a:buChar char="•"/>
            </a:pPr>
            <a:r>
              <a:rPr lang="en-CA" sz="2400" dirty="0">
                <a:ea typeface="Times New Roman" panose="02020603050405020304" pitchFamily="18" charset="0"/>
              </a:rPr>
              <a:t>It is obtained through immersion in an environment rather than acquisition of particular entities</a:t>
            </a:r>
          </a:p>
          <a:p>
            <a:pPr marL="342900" lvl="0" indent="-342900">
              <a:spcAft>
                <a:spcPts val="0"/>
              </a:spcAft>
              <a:buFont typeface="Arial" panose="020B0604020202020204" pitchFamily="34" charset="0"/>
              <a:buChar char="•"/>
            </a:pPr>
            <a:r>
              <a:rPr lang="en-CA" sz="2400" dirty="0">
                <a:ea typeface="Times New Roman" panose="02020603050405020304" pitchFamily="18" charset="0"/>
              </a:rPr>
              <a:t>It is expressed functionally (can you perform ‘as a geographer’?) rather than cognitively (can you state ‘geography facts’ or do ‘geography tasks’?)</a:t>
            </a:r>
          </a:p>
          <a:p>
            <a:pPr marL="342900" lvl="0" indent="-342900">
              <a:spcAft>
                <a:spcPts val="0"/>
              </a:spcAft>
              <a:buFont typeface="Arial" panose="020B0604020202020204" pitchFamily="34" charset="0"/>
              <a:buChar char="•"/>
            </a:pPr>
            <a:endParaRPr lang="en-CA" sz="2400" dirty="0">
              <a:ea typeface="Times New Roman" panose="02020603050405020304" pitchFamily="18" charset="0"/>
            </a:endParaRPr>
          </a:p>
          <a:p>
            <a:pPr marL="342900" lvl="0" indent="-342900">
              <a:spcAft>
                <a:spcPts val="0"/>
              </a:spcAft>
              <a:buFont typeface="Arial" panose="020B0604020202020204" pitchFamily="34" charset="0"/>
              <a:buChar char="•"/>
            </a:pPr>
            <a:endParaRPr lang="en-CA" sz="2400" dirty="0">
              <a:solidFill>
                <a:srgbClr val="666666"/>
              </a:solidFill>
              <a:latin typeface="Ubuntu"/>
            </a:endParaRPr>
          </a:p>
          <a:p>
            <a:pPr marL="342900" lvl="0" indent="-342900">
              <a:spcAft>
                <a:spcPts val="0"/>
              </a:spcAft>
              <a:buFont typeface="Arial" panose="020B0604020202020204" pitchFamily="34" charset="0"/>
              <a:buChar char="•"/>
            </a:pPr>
            <a:endParaRPr lang="en-CA" sz="2400" dirty="0"/>
          </a:p>
          <a:p>
            <a:pPr marL="342900" lvl="0" indent="-342900">
              <a:spcAft>
                <a:spcPts val="0"/>
              </a:spcAft>
              <a:buFont typeface="Arial" panose="020B0604020202020204" pitchFamily="34" charset="0"/>
              <a:buChar char="•"/>
            </a:pPr>
            <a:endParaRPr lang="en-CA" sz="2400" dirty="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060447" y="1207708"/>
            <a:ext cx="8077817" cy="3492818"/>
          </a:xfrm>
          <a:prstGeom prst="rect">
            <a:avLst/>
          </a:prstGeom>
        </p:spPr>
      </p:pic>
      <p:sp>
        <p:nvSpPr>
          <p:cNvPr id="6" name="Title 1"/>
          <p:cNvSpPr>
            <a:spLocks noGrp="1"/>
          </p:cNvSpPr>
          <p:nvPr>
            <p:ph type="title"/>
          </p:nvPr>
        </p:nvSpPr>
        <p:spPr>
          <a:xfrm>
            <a:off x="609600" y="274638"/>
            <a:ext cx="10972800" cy="1143000"/>
          </a:xfrm>
        </p:spPr>
        <p:txBody>
          <a:bodyPr/>
          <a:lstStyle/>
          <a:p>
            <a:r>
              <a:rPr lang="en-CA" dirty="0"/>
              <a:t>Learning Outcomes</a:t>
            </a:r>
          </a:p>
        </p:txBody>
      </p:sp>
    </p:spTree>
    <p:extLst>
      <p:ext uri="{BB962C8B-B14F-4D97-AF65-F5344CB8AC3E}">
        <p14:creationId xmlns:p14="http://schemas.microsoft.com/office/powerpoint/2010/main" val="3337292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Extended Cognition</a:t>
            </a:r>
          </a:p>
        </p:txBody>
      </p:sp>
      <p:sp>
        <p:nvSpPr>
          <p:cNvPr id="3" name="Content Placeholder 2"/>
          <p:cNvSpPr>
            <a:spLocks noGrp="1"/>
          </p:cNvSpPr>
          <p:nvPr>
            <p:ph idx="1"/>
          </p:nvPr>
        </p:nvSpPr>
        <p:spPr/>
        <p:txBody>
          <a:bodyPr/>
          <a:lstStyle/>
          <a:p>
            <a:r>
              <a:rPr lang="en-CA" dirty="0"/>
              <a:t>More than neural networks?</a:t>
            </a:r>
          </a:p>
          <a:p>
            <a:pPr lvl="1"/>
            <a:r>
              <a:rPr lang="en-CA" dirty="0"/>
              <a:t>Embodied learning, </a:t>
            </a:r>
            <a:r>
              <a:rPr lang="en-CA" dirty="0" err="1"/>
              <a:t>stigmergy</a:t>
            </a:r>
            <a:r>
              <a:rPr lang="en-CA" dirty="0"/>
              <a:t>, extended memory (Andy Clark)</a:t>
            </a:r>
          </a:p>
          <a:p>
            <a:r>
              <a:rPr lang="en-CA" dirty="0"/>
              <a:t>Is my library a part of my cognition?</a:t>
            </a:r>
          </a:p>
          <a:p>
            <a:pPr lvl="1"/>
            <a:r>
              <a:rPr lang="en-CA" dirty="0"/>
              <a:t>Which books?</a:t>
            </a:r>
          </a:p>
          <a:p>
            <a:r>
              <a:rPr lang="en-CA" dirty="0"/>
              <a:t>The problem of explanation</a:t>
            </a:r>
          </a:p>
          <a:p>
            <a:pPr lvl="1"/>
            <a:endParaRPr lang="en-CA" dirty="0"/>
          </a:p>
        </p:txBody>
      </p:sp>
    </p:spTree>
    <p:extLst>
      <p:ext uri="{BB962C8B-B14F-4D97-AF65-F5344CB8AC3E}">
        <p14:creationId xmlns:p14="http://schemas.microsoft.com/office/powerpoint/2010/main" val="3077835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Cloud Environments</a:t>
            </a:r>
          </a:p>
        </p:txBody>
      </p:sp>
      <p:sp>
        <p:nvSpPr>
          <p:cNvPr id="3" name="Content Placeholder 2"/>
          <p:cNvSpPr>
            <a:spLocks noGrp="1"/>
          </p:cNvSpPr>
          <p:nvPr>
            <p:ph idx="1"/>
          </p:nvPr>
        </p:nvSpPr>
        <p:spPr/>
        <p:txBody>
          <a:bodyPr/>
          <a:lstStyle/>
          <a:p>
            <a:endParaRPr lang="en-CA"/>
          </a:p>
        </p:txBody>
      </p:sp>
      <p:sp>
        <p:nvSpPr>
          <p:cNvPr id="4" name="Rectangle 3"/>
          <p:cNvSpPr/>
          <p:nvPr/>
        </p:nvSpPr>
        <p:spPr>
          <a:xfrm>
            <a:off x="797859" y="6095564"/>
            <a:ext cx="6096000" cy="646331"/>
          </a:xfrm>
          <a:prstGeom prst="rect">
            <a:avLst/>
          </a:prstGeom>
        </p:spPr>
        <p:txBody>
          <a:bodyPr>
            <a:spAutoFit/>
          </a:bodyPr>
          <a:lstStyle/>
          <a:p>
            <a:r>
              <a:rPr lang="en-CA" dirty="0">
                <a:hlinkClick r:id="rId2"/>
              </a:rPr>
              <a:t>https://www.linkedin.com/pulse/string-learning-blend-objects-geoff-rebbeck?articleId=6932346018329088240</a:t>
            </a:r>
            <a:r>
              <a:rPr lang="en-CA" dirty="0"/>
              <a:t> </a:t>
            </a:r>
          </a:p>
        </p:txBody>
      </p:sp>
      <p:pic>
        <p:nvPicPr>
          <p:cNvPr id="1026" name="Picture 2" descr="https://media.licdn.com/mpr/mpr/AAEAAQAAAAAAAAfzAAAAJDRiZGNhNTg3LTE4OTctNGJmMi1iZjk0LWE0YjE1MWZmYWQ4N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059" y="1358993"/>
            <a:ext cx="6502868" cy="460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765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Making</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1679957" y="1407321"/>
            <a:ext cx="7840487" cy="4792787"/>
          </a:xfrm>
          <a:prstGeom prst="rect">
            <a:avLst/>
          </a:prstGeom>
        </p:spPr>
      </p:pic>
      <p:sp>
        <p:nvSpPr>
          <p:cNvPr id="5" name="Rectangle 4"/>
          <p:cNvSpPr/>
          <p:nvPr/>
        </p:nvSpPr>
        <p:spPr>
          <a:xfrm>
            <a:off x="1935900" y="6223253"/>
            <a:ext cx="2893421" cy="369332"/>
          </a:xfrm>
          <a:prstGeom prst="rect">
            <a:avLst/>
          </a:prstGeom>
        </p:spPr>
        <p:txBody>
          <a:bodyPr wrap="none">
            <a:spAutoFit/>
          </a:bodyPr>
          <a:lstStyle/>
          <a:p>
            <a:r>
              <a:rPr lang="en-CA" dirty="0">
                <a:hlinkClick r:id="rId3"/>
              </a:rPr>
              <a:t>https://www.virtualbox.org/</a:t>
            </a:r>
            <a:r>
              <a:rPr lang="en-CA" dirty="0"/>
              <a:t> </a:t>
            </a:r>
          </a:p>
        </p:txBody>
      </p:sp>
    </p:spTree>
    <p:extLst>
      <p:ext uri="{BB962C8B-B14F-4D97-AF65-F5344CB8AC3E}">
        <p14:creationId xmlns:p14="http://schemas.microsoft.com/office/powerpoint/2010/main" val="3548233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Cloud Environments</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1356845" y="1592246"/>
            <a:ext cx="9233647" cy="4422069"/>
          </a:xfrm>
          <a:prstGeom prst="rect">
            <a:avLst/>
          </a:prstGeom>
        </p:spPr>
      </p:pic>
      <p:sp>
        <p:nvSpPr>
          <p:cNvPr id="5" name="Rectangle 4"/>
          <p:cNvSpPr/>
          <p:nvPr/>
        </p:nvSpPr>
        <p:spPr>
          <a:xfrm>
            <a:off x="1306311" y="6311900"/>
            <a:ext cx="3465821" cy="369332"/>
          </a:xfrm>
          <a:prstGeom prst="rect">
            <a:avLst/>
          </a:prstGeom>
        </p:spPr>
        <p:txBody>
          <a:bodyPr wrap="none">
            <a:spAutoFit/>
          </a:bodyPr>
          <a:lstStyle/>
          <a:p>
            <a:r>
              <a:rPr lang="en-CA" dirty="0">
                <a:hlinkClick r:id="rId3"/>
              </a:rPr>
              <a:t>https://aws.amazon.com/console/</a:t>
            </a:r>
            <a:r>
              <a:rPr lang="en-CA" dirty="0"/>
              <a:t> </a:t>
            </a:r>
          </a:p>
        </p:txBody>
      </p:sp>
    </p:spTree>
    <p:extLst>
      <p:ext uri="{BB962C8B-B14F-4D97-AF65-F5344CB8AC3E}">
        <p14:creationId xmlns:p14="http://schemas.microsoft.com/office/powerpoint/2010/main" val="77983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118" y="667545"/>
            <a:ext cx="4112114" cy="5458618"/>
          </a:xfrm>
        </p:spPr>
        <p:txBody>
          <a:bodyPr>
            <a:normAutofit/>
          </a:bodyPr>
          <a:lstStyle/>
          <a:p>
            <a:pPr algn="l"/>
            <a:r>
              <a:rPr lang="en-CA" sz="4000" dirty="0"/>
              <a:t>What’s missing in the standard-based models-based approach is what we used to think of as BAD</a:t>
            </a:r>
          </a:p>
        </p:txBody>
      </p:sp>
      <p:sp>
        <p:nvSpPr>
          <p:cNvPr id="3" name="Content Placeholder 2"/>
          <p:cNvSpPr>
            <a:spLocks noGrp="1"/>
          </p:cNvSpPr>
          <p:nvPr>
            <p:ph idx="1"/>
          </p:nvPr>
        </p:nvSpPr>
        <p:spPr>
          <a:xfrm>
            <a:off x="5519936" y="1952365"/>
            <a:ext cx="4896544" cy="4525963"/>
          </a:xfrm>
        </p:spPr>
        <p:txBody>
          <a:bodyPr>
            <a:normAutofit/>
          </a:bodyPr>
          <a:lstStyle/>
          <a:p>
            <a:r>
              <a:rPr lang="en-CA" b="1" dirty="0" err="1"/>
              <a:t>B</a:t>
            </a:r>
            <a:r>
              <a:rPr lang="en-CA" dirty="0" err="1"/>
              <a:t>ricolage</a:t>
            </a:r>
            <a:r>
              <a:rPr lang="en-CA" dirty="0"/>
              <a:t> – the doesn’t allow or cater for </a:t>
            </a:r>
            <a:r>
              <a:rPr lang="en-CA" dirty="0" err="1"/>
              <a:t>bricolage</a:t>
            </a:r>
            <a:r>
              <a:rPr lang="en-CA" dirty="0"/>
              <a:t>.</a:t>
            </a:r>
          </a:p>
          <a:p>
            <a:r>
              <a:rPr lang="en-CA" b="1" dirty="0"/>
              <a:t>A</a:t>
            </a:r>
            <a:r>
              <a:rPr lang="en-CA" dirty="0"/>
              <a:t>ffordances – leverage the technology to improve learning and teaching.</a:t>
            </a:r>
          </a:p>
          <a:p>
            <a:r>
              <a:rPr lang="en-CA" b="1" dirty="0"/>
              <a:t>D</a:t>
            </a:r>
            <a:r>
              <a:rPr lang="en-CA" dirty="0"/>
              <a:t>istribution – implications for the institutional practice of e-learning."</a:t>
            </a:r>
          </a:p>
          <a:p>
            <a:endParaRPr lang="en-CA" dirty="0"/>
          </a:p>
        </p:txBody>
      </p:sp>
      <p:sp>
        <p:nvSpPr>
          <p:cNvPr id="4" name="Rectangle 3"/>
          <p:cNvSpPr/>
          <p:nvPr/>
        </p:nvSpPr>
        <p:spPr>
          <a:xfrm>
            <a:off x="1794992" y="6262321"/>
            <a:ext cx="6606480" cy="369332"/>
          </a:xfrm>
          <a:prstGeom prst="rect">
            <a:avLst/>
          </a:prstGeom>
        </p:spPr>
        <p:txBody>
          <a:bodyPr wrap="square">
            <a:spAutoFit/>
          </a:bodyPr>
          <a:lstStyle/>
          <a:p>
            <a:r>
              <a:rPr lang="en-CA" dirty="0">
                <a:hlinkClick r:id="rId3"/>
              </a:rPr>
              <a:t>http://davidtjones.wordpress.com/2014/03/31/bim-and-bad/</a:t>
            </a:r>
            <a:endParaRPr lang="en-CA" dirty="0"/>
          </a:p>
        </p:txBody>
      </p:sp>
      <p:pic>
        <p:nvPicPr>
          <p:cNvPr id="9218" name="Picture 2" descr="http://intosoul.nl/wp-content/uploads/2012/09/michael-jackson-bad-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1984" y="266400"/>
            <a:ext cx="2724274" cy="153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22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Cloud Environments</a:t>
            </a:r>
          </a:p>
        </p:txBody>
      </p:sp>
      <p:pic>
        <p:nvPicPr>
          <p:cNvPr id="4" name="Picture 3"/>
          <p:cNvPicPr>
            <a:picLocks noChangeAspect="1"/>
          </p:cNvPicPr>
          <p:nvPr/>
        </p:nvPicPr>
        <p:blipFill>
          <a:blip r:embed="rId2"/>
          <a:stretch>
            <a:fillRect/>
          </a:stretch>
        </p:blipFill>
        <p:spPr>
          <a:xfrm>
            <a:off x="1399879" y="1619177"/>
            <a:ext cx="8920899" cy="4211981"/>
          </a:xfrm>
          <a:prstGeom prst="rect">
            <a:avLst/>
          </a:prstGeom>
        </p:spPr>
      </p:pic>
      <p:sp>
        <p:nvSpPr>
          <p:cNvPr id="5" name="Rectangle 4"/>
          <p:cNvSpPr/>
          <p:nvPr/>
        </p:nvSpPr>
        <p:spPr>
          <a:xfrm>
            <a:off x="1728469" y="6086516"/>
            <a:ext cx="2660537" cy="369332"/>
          </a:xfrm>
          <a:prstGeom prst="rect">
            <a:avLst/>
          </a:prstGeom>
        </p:spPr>
        <p:txBody>
          <a:bodyPr wrap="none">
            <a:spAutoFit/>
          </a:bodyPr>
          <a:lstStyle/>
          <a:p>
            <a:r>
              <a:rPr lang="en-CA" dirty="0">
                <a:hlinkClick r:id="rId3"/>
              </a:rPr>
              <a:t>https://www.docker.com/</a:t>
            </a:r>
            <a:r>
              <a:rPr lang="en-CA" dirty="0"/>
              <a:t> </a:t>
            </a:r>
          </a:p>
        </p:txBody>
      </p:sp>
    </p:spTree>
    <p:extLst>
      <p:ext uri="{BB962C8B-B14F-4D97-AF65-F5344CB8AC3E}">
        <p14:creationId xmlns:p14="http://schemas.microsoft.com/office/powerpoint/2010/main" val="741312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Learning Record Store</a:t>
            </a:r>
          </a:p>
        </p:txBody>
      </p:sp>
      <p:sp>
        <p:nvSpPr>
          <p:cNvPr id="3" name="Content Placeholder 2"/>
          <p:cNvSpPr>
            <a:spLocks noGrp="1"/>
          </p:cNvSpPr>
          <p:nvPr>
            <p:ph idx="1"/>
          </p:nvPr>
        </p:nvSpPr>
        <p:spPr/>
        <p:txBody>
          <a:bodyPr/>
          <a:lstStyle/>
          <a:p>
            <a:endParaRPr lang="en-CA" dirty="0"/>
          </a:p>
        </p:txBody>
      </p:sp>
      <p:pic>
        <p:nvPicPr>
          <p:cNvPr id="4" name="Picture 3"/>
          <p:cNvPicPr>
            <a:picLocks noChangeAspect="1"/>
          </p:cNvPicPr>
          <p:nvPr/>
        </p:nvPicPr>
        <p:blipFill>
          <a:blip r:embed="rId2"/>
          <a:stretch>
            <a:fillRect/>
          </a:stretch>
        </p:blipFill>
        <p:spPr>
          <a:xfrm>
            <a:off x="1310326" y="1582281"/>
            <a:ext cx="7711125" cy="4416687"/>
          </a:xfrm>
          <a:prstGeom prst="rect">
            <a:avLst/>
          </a:prstGeom>
        </p:spPr>
      </p:pic>
      <p:sp>
        <p:nvSpPr>
          <p:cNvPr id="5" name="Rectangle 4"/>
          <p:cNvSpPr/>
          <p:nvPr/>
        </p:nvSpPr>
        <p:spPr>
          <a:xfrm>
            <a:off x="1068329" y="6311900"/>
            <a:ext cx="4650119" cy="369332"/>
          </a:xfrm>
          <a:prstGeom prst="rect">
            <a:avLst/>
          </a:prstGeom>
        </p:spPr>
        <p:txBody>
          <a:bodyPr wrap="none">
            <a:spAutoFit/>
          </a:bodyPr>
          <a:lstStyle/>
          <a:p>
            <a:r>
              <a:rPr lang="en-CA" dirty="0">
                <a:hlinkClick r:id="rId3"/>
              </a:rPr>
              <a:t>http://adlnet.github.io/xapi-statement-viewer/</a:t>
            </a:r>
            <a:r>
              <a:rPr lang="en-CA" dirty="0"/>
              <a:t> </a:t>
            </a:r>
          </a:p>
        </p:txBody>
      </p:sp>
    </p:spTree>
    <p:extLst>
      <p:ext uri="{BB962C8B-B14F-4D97-AF65-F5344CB8AC3E}">
        <p14:creationId xmlns:p14="http://schemas.microsoft.com/office/powerpoint/2010/main" val="4162999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Cloud Services</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959223" y="1600544"/>
            <a:ext cx="7840050" cy="4396044"/>
          </a:xfrm>
          <a:prstGeom prst="rect">
            <a:avLst/>
          </a:prstGeom>
        </p:spPr>
      </p:pic>
      <p:sp>
        <p:nvSpPr>
          <p:cNvPr id="6" name="Rectangle 5"/>
          <p:cNvSpPr/>
          <p:nvPr/>
        </p:nvSpPr>
        <p:spPr>
          <a:xfrm>
            <a:off x="1013012" y="6217234"/>
            <a:ext cx="6096000" cy="369332"/>
          </a:xfrm>
          <a:prstGeom prst="rect">
            <a:avLst/>
          </a:prstGeom>
        </p:spPr>
        <p:txBody>
          <a:bodyPr>
            <a:spAutoFit/>
          </a:bodyPr>
          <a:lstStyle/>
          <a:p>
            <a:r>
              <a:rPr lang="en-CA" dirty="0">
                <a:hlinkClick r:id="rId3"/>
              </a:rPr>
              <a:t>https://datarepository.wolframcloud.com/</a:t>
            </a:r>
            <a:r>
              <a:rPr lang="en-CA" dirty="0"/>
              <a:t> </a:t>
            </a:r>
          </a:p>
        </p:txBody>
      </p:sp>
    </p:spTree>
    <p:extLst>
      <p:ext uri="{BB962C8B-B14F-4D97-AF65-F5344CB8AC3E}">
        <p14:creationId xmlns:p14="http://schemas.microsoft.com/office/powerpoint/2010/main" val="3012990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3246837" y="867896"/>
            <a:ext cx="497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600" kern="0" dirty="0">
                <a:latin typeface="Calibri" panose="020F0502020204030204" pitchFamily="34" charset="0"/>
              </a:rPr>
              <a:t>Stephen Downes</a:t>
            </a:r>
            <a:endParaRPr lang="en-US" sz="2800" kern="0" dirty="0">
              <a:latin typeface="Calibri" panose="020F0502020204030204" pitchFamily="34" charset="0"/>
            </a:endParaRPr>
          </a:p>
        </p:txBody>
      </p:sp>
      <p:sp>
        <p:nvSpPr>
          <p:cNvPr id="53251" name="Rectangle 3"/>
          <p:cNvSpPr>
            <a:spLocks noChangeArrowheads="1"/>
          </p:cNvSpPr>
          <p:nvPr/>
        </p:nvSpPr>
        <p:spPr bwMode="auto">
          <a:xfrm>
            <a:off x="3246837" y="6172203"/>
            <a:ext cx="627816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kern="0">
              <a:latin typeface="Calibri" panose="020F0502020204030204" pitchFamily="34" charset="0"/>
            </a:endParaRPr>
          </a:p>
        </p:txBody>
      </p:sp>
      <p:sp>
        <p:nvSpPr>
          <p:cNvPr id="53252" name="Text Box 4"/>
          <p:cNvSpPr txBox="1">
            <a:spLocks noChangeArrowheads="1"/>
          </p:cNvSpPr>
          <p:nvPr/>
        </p:nvSpPr>
        <p:spPr bwMode="auto">
          <a:xfrm>
            <a:off x="3246837" y="1482582"/>
            <a:ext cx="4972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3200" kern="0" dirty="0"/>
              <a:t>http://www.downes.ca</a:t>
            </a:r>
            <a:endParaRPr lang="en-US" sz="3600" kern="0" dirty="0">
              <a:latin typeface="Calibri" panose="020F0502020204030204" pitchFamily="34" charset="0"/>
            </a:endParaRPr>
          </a:p>
        </p:txBody>
      </p:sp>
      <p:pic>
        <p:nvPicPr>
          <p:cNvPr id="532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6837" y="2250387"/>
            <a:ext cx="5071888"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888088" y="5157192"/>
            <a:ext cx="1728192" cy="261610"/>
          </a:xfrm>
          <a:prstGeom prst="rect">
            <a:avLst/>
          </a:prstGeom>
          <a:solidFill>
            <a:schemeClr val="bg1"/>
          </a:solidFill>
        </p:spPr>
        <p:txBody>
          <a:bodyPr wrap="square" rtlCol="0">
            <a:spAutoFit/>
          </a:bodyPr>
          <a:lstStyle/>
          <a:p>
            <a:r>
              <a:rPr lang="en-CA" sz="1100" kern="0" dirty="0">
                <a:solidFill>
                  <a:schemeClr val="accent3">
                    <a:lumMod val="75000"/>
                  </a:schemeClr>
                </a:solidFill>
              </a:rPr>
              <a:t>Moncton, Canada, 2005</a:t>
            </a:r>
          </a:p>
        </p:txBody>
      </p:sp>
      <p:sp>
        <p:nvSpPr>
          <p:cNvPr id="7" name="TextBox 6"/>
          <p:cNvSpPr txBox="1"/>
          <p:nvPr/>
        </p:nvSpPr>
        <p:spPr>
          <a:xfrm>
            <a:off x="3149301" y="5796126"/>
            <a:ext cx="7911512" cy="584775"/>
          </a:xfrm>
          <a:prstGeom prst="rect">
            <a:avLst/>
          </a:prstGeom>
          <a:noFill/>
        </p:spPr>
        <p:txBody>
          <a:bodyPr wrap="square" rtlCol="0">
            <a:spAutoFit/>
          </a:bodyPr>
          <a:lstStyle/>
          <a:p>
            <a:r>
              <a:rPr lang="en-CA" sz="3200" dirty="0"/>
              <a:t>http://www.downes.ca/presentation/389</a:t>
            </a:r>
          </a:p>
        </p:txBody>
      </p:sp>
    </p:spTree>
    <p:extLst>
      <p:ext uri="{BB962C8B-B14F-4D97-AF65-F5344CB8AC3E}">
        <p14:creationId xmlns:p14="http://schemas.microsoft.com/office/powerpoint/2010/main" val="237935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Day in the Life?</a:t>
            </a:r>
          </a:p>
        </p:txBody>
      </p:sp>
      <p:pic>
        <p:nvPicPr>
          <p:cNvPr id="4" name="Content Placeholder 3"/>
          <p:cNvPicPr>
            <a:picLocks noGrp="1" noChangeAspect="1"/>
          </p:cNvPicPr>
          <p:nvPr>
            <p:ph idx="1"/>
          </p:nvPr>
        </p:nvPicPr>
        <p:blipFill>
          <a:blip r:embed="rId2"/>
          <a:stretch>
            <a:fillRect/>
          </a:stretch>
        </p:blipFill>
        <p:spPr>
          <a:xfrm>
            <a:off x="1779962" y="1825625"/>
            <a:ext cx="8632075" cy="4351338"/>
          </a:xfrm>
          <a:prstGeom prst="rect">
            <a:avLst/>
          </a:prstGeom>
        </p:spPr>
      </p:pic>
    </p:spTree>
    <p:extLst>
      <p:ext uri="{BB962C8B-B14F-4D97-AF65-F5344CB8AC3E}">
        <p14:creationId xmlns:p14="http://schemas.microsoft.com/office/powerpoint/2010/main" val="4154973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Day in the Life?</a:t>
            </a:r>
          </a:p>
        </p:txBody>
      </p:sp>
      <p:sp>
        <p:nvSpPr>
          <p:cNvPr id="5" name="Content Placeholder 4"/>
          <p:cNvSpPr>
            <a:spLocks noGrp="1"/>
          </p:cNvSpPr>
          <p:nvPr>
            <p:ph idx="1"/>
          </p:nvPr>
        </p:nvSpPr>
        <p:spPr/>
        <p:txBody>
          <a:bodyPr/>
          <a:lstStyle/>
          <a:p>
            <a:endParaRPr lang="en-CA"/>
          </a:p>
        </p:txBody>
      </p:sp>
      <p:pic>
        <p:nvPicPr>
          <p:cNvPr id="6" name="Picture 5"/>
          <p:cNvPicPr>
            <a:picLocks noChangeAspect="1"/>
          </p:cNvPicPr>
          <p:nvPr/>
        </p:nvPicPr>
        <p:blipFill>
          <a:blip r:embed="rId2"/>
          <a:stretch>
            <a:fillRect/>
          </a:stretch>
        </p:blipFill>
        <p:spPr>
          <a:xfrm>
            <a:off x="1696356" y="1690688"/>
            <a:ext cx="7517777" cy="4521310"/>
          </a:xfrm>
          <a:prstGeom prst="rect">
            <a:avLst/>
          </a:prstGeom>
        </p:spPr>
      </p:pic>
      <p:sp>
        <p:nvSpPr>
          <p:cNvPr id="7" name="Rectangle 6"/>
          <p:cNvSpPr/>
          <p:nvPr/>
        </p:nvSpPr>
        <p:spPr>
          <a:xfrm>
            <a:off x="5791568" y="6346935"/>
            <a:ext cx="3489801" cy="369332"/>
          </a:xfrm>
          <a:prstGeom prst="rect">
            <a:avLst/>
          </a:prstGeom>
        </p:spPr>
        <p:txBody>
          <a:bodyPr wrap="none">
            <a:spAutoFit/>
          </a:bodyPr>
          <a:lstStyle/>
          <a:p>
            <a:r>
              <a:rPr lang="en-CA" dirty="0">
                <a:hlinkClick r:id="rId3"/>
              </a:rPr>
              <a:t>https://www.everycloudtech.com/</a:t>
            </a:r>
            <a:r>
              <a:rPr lang="en-CA" dirty="0"/>
              <a:t> </a:t>
            </a:r>
          </a:p>
        </p:txBody>
      </p:sp>
    </p:spTree>
    <p:extLst>
      <p:ext uri="{BB962C8B-B14F-4D97-AF65-F5344CB8AC3E}">
        <p14:creationId xmlns:p14="http://schemas.microsoft.com/office/powerpoint/2010/main" val="1188334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Day in the Life?</a:t>
            </a:r>
          </a:p>
        </p:txBody>
      </p:sp>
      <p:pic>
        <p:nvPicPr>
          <p:cNvPr id="6" name="Content Placeholder 5"/>
          <p:cNvPicPr>
            <a:picLocks noGrp="1" noChangeAspect="1"/>
          </p:cNvPicPr>
          <p:nvPr>
            <p:ph idx="1"/>
          </p:nvPr>
        </p:nvPicPr>
        <p:blipFill>
          <a:blip r:embed="rId2"/>
          <a:stretch>
            <a:fillRect/>
          </a:stretch>
        </p:blipFill>
        <p:spPr>
          <a:xfrm>
            <a:off x="1816735" y="1643554"/>
            <a:ext cx="6222437" cy="4351338"/>
          </a:xfrm>
          <a:prstGeom prst="rect">
            <a:avLst/>
          </a:prstGeom>
        </p:spPr>
      </p:pic>
      <p:sp>
        <p:nvSpPr>
          <p:cNvPr id="7" name="Rectangle 6"/>
          <p:cNvSpPr/>
          <p:nvPr/>
        </p:nvSpPr>
        <p:spPr>
          <a:xfrm>
            <a:off x="8161156" y="5625560"/>
            <a:ext cx="3416897" cy="369332"/>
          </a:xfrm>
          <a:prstGeom prst="rect">
            <a:avLst/>
          </a:prstGeom>
        </p:spPr>
        <p:txBody>
          <a:bodyPr wrap="none">
            <a:spAutoFit/>
          </a:bodyPr>
          <a:lstStyle/>
          <a:p>
            <a:r>
              <a:rPr lang="en-CA" dirty="0">
                <a:hlinkClick r:id="rId3"/>
              </a:rPr>
              <a:t>http://www.downes.ca/start.html</a:t>
            </a:r>
            <a:r>
              <a:rPr lang="en-CA" dirty="0"/>
              <a:t> </a:t>
            </a:r>
          </a:p>
        </p:txBody>
      </p:sp>
    </p:spTree>
    <p:extLst>
      <p:ext uri="{BB962C8B-B14F-4D97-AF65-F5344CB8AC3E}">
        <p14:creationId xmlns:p14="http://schemas.microsoft.com/office/powerpoint/2010/main" val="785038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Day in the Life?</a:t>
            </a:r>
          </a:p>
        </p:txBody>
      </p:sp>
      <p:sp>
        <p:nvSpPr>
          <p:cNvPr id="5" name="Content Placeholder 4"/>
          <p:cNvSpPr>
            <a:spLocks noGrp="1"/>
          </p:cNvSpPr>
          <p:nvPr>
            <p:ph idx="1"/>
          </p:nvPr>
        </p:nvSpPr>
        <p:spPr/>
        <p:txBody>
          <a:bodyPr/>
          <a:lstStyle/>
          <a:p>
            <a:endParaRPr lang="en-CA" dirty="0"/>
          </a:p>
        </p:txBody>
      </p:sp>
      <p:pic>
        <p:nvPicPr>
          <p:cNvPr id="6" name="Picture 5"/>
          <p:cNvPicPr>
            <a:picLocks noChangeAspect="1"/>
          </p:cNvPicPr>
          <p:nvPr/>
        </p:nvPicPr>
        <p:blipFill>
          <a:blip r:embed="rId2"/>
          <a:stretch>
            <a:fillRect/>
          </a:stretch>
        </p:blipFill>
        <p:spPr>
          <a:xfrm>
            <a:off x="1860499" y="1580266"/>
            <a:ext cx="7555583" cy="4430294"/>
          </a:xfrm>
          <a:prstGeom prst="rect">
            <a:avLst/>
          </a:prstGeom>
        </p:spPr>
      </p:pic>
      <p:sp>
        <p:nvSpPr>
          <p:cNvPr id="7" name="Rectangle 6"/>
          <p:cNvSpPr/>
          <p:nvPr/>
        </p:nvSpPr>
        <p:spPr>
          <a:xfrm>
            <a:off x="2003935" y="6229581"/>
            <a:ext cx="2727285" cy="369332"/>
          </a:xfrm>
          <a:prstGeom prst="rect">
            <a:avLst/>
          </a:prstGeom>
        </p:spPr>
        <p:txBody>
          <a:bodyPr wrap="none">
            <a:spAutoFit/>
          </a:bodyPr>
          <a:lstStyle/>
          <a:p>
            <a:r>
              <a:rPr lang="en-CA" dirty="0">
                <a:hlinkClick r:id="rId3"/>
              </a:rPr>
              <a:t>https://feedly.com/i/latest</a:t>
            </a:r>
            <a:r>
              <a:rPr lang="en-CA" dirty="0"/>
              <a:t> </a:t>
            </a:r>
          </a:p>
        </p:txBody>
      </p:sp>
      <p:sp>
        <p:nvSpPr>
          <p:cNvPr id="8" name="Rectangle 7"/>
          <p:cNvSpPr/>
          <p:nvPr/>
        </p:nvSpPr>
        <p:spPr>
          <a:xfrm>
            <a:off x="5606369" y="6229581"/>
            <a:ext cx="3371949" cy="369332"/>
          </a:xfrm>
          <a:prstGeom prst="rect">
            <a:avLst/>
          </a:prstGeom>
        </p:spPr>
        <p:txBody>
          <a:bodyPr wrap="none">
            <a:spAutoFit/>
          </a:bodyPr>
          <a:lstStyle/>
          <a:p>
            <a:r>
              <a:rPr lang="en-CA" dirty="0">
                <a:hlinkClick r:id="rId4"/>
              </a:rPr>
              <a:t>http://www.downes.ca/opml.xml</a:t>
            </a:r>
            <a:r>
              <a:rPr lang="en-CA" dirty="0"/>
              <a:t> </a:t>
            </a:r>
          </a:p>
        </p:txBody>
      </p:sp>
    </p:spTree>
    <p:extLst>
      <p:ext uri="{BB962C8B-B14F-4D97-AF65-F5344CB8AC3E}">
        <p14:creationId xmlns:p14="http://schemas.microsoft.com/office/powerpoint/2010/main" val="3080726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Day in the Life?</a:t>
            </a:r>
          </a:p>
        </p:txBody>
      </p:sp>
      <p:pic>
        <p:nvPicPr>
          <p:cNvPr id="3" name="Content Placeholder 2"/>
          <p:cNvPicPr>
            <a:picLocks noGrp="1" noChangeAspect="1"/>
          </p:cNvPicPr>
          <p:nvPr>
            <p:ph idx="1"/>
          </p:nvPr>
        </p:nvPicPr>
        <p:blipFill>
          <a:blip r:embed="rId2"/>
          <a:stretch>
            <a:fillRect/>
          </a:stretch>
        </p:blipFill>
        <p:spPr>
          <a:xfrm>
            <a:off x="1915058" y="1480483"/>
            <a:ext cx="7242555" cy="4351338"/>
          </a:xfrm>
          <a:prstGeom prst="rect">
            <a:avLst/>
          </a:prstGeom>
        </p:spPr>
      </p:pic>
      <p:sp>
        <p:nvSpPr>
          <p:cNvPr id="4" name="Rectangle 3"/>
          <p:cNvSpPr/>
          <p:nvPr/>
        </p:nvSpPr>
        <p:spPr>
          <a:xfrm>
            <a:off x="1862249" y="5978570"/>
            <a:ext cx="2343719" cy="369332"/>
          </a:xfrm>
          <a:prstGeom prst="rect">
            <a:avLst/>
          </a:prstGeom>
        </p:spPr>
        <p:txBody>
          <a:bodyPr wrap="none">
            <a:spAutoFit/>
          </a:bodyPr>
          <a:lstStyle/>
          <a:p>
            <a:r>
              <a:rPr lang="en-CA" dirty="0">
                <a:hlinkClick r:id="rId3"/>
              </a:rPr>
              <a:t>https://getpocket.com</a:t>
            </a:r>
            <a:r>
              <a:rPr lang="en-CA" dirty="0"/>
              <a:t> </a:t>
            </a:r>
          </a:p>
        </p:txBody>
      </p:sp>
    </p:spTree>
    <p:extLst>
      <p:ext uri="{BB962C8B-B14F-4D97-AF65-F5344CB8AC3E}">
        <p14:creationId xmlns:p14="http://schemas.microsoft.com/office/powerpoint/2010/main" val="584304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1327</TotalTime>
  <Words>1059</Words>
  <Application>Microsoft Office PowerPoint</Application>
  <PresentationFormat>Widescreen</PresentationFormat>
  <Paragraphs>152</Paragraphs>
  <Slides>43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Calibri Light</vt:lpstr>
      <vt:lpstr>Times New Roman</vt:lpstr>
      <vt:lpstr>Ubuntu</vt:lpstr>
      <vt:lpstr>Office Theme</vt:lpstr>
      <vt:lpstr>A Model of Personal Learning</vt:lpstr>
      <vt:lpstr>PowerPoint Presentation</vt:lpstr>
      <vt:lpstr>A Note About Models</vt:lpstr>
      <vt:lpstr>What’s missing in the standard-based models-based approach is what we used to think of as BAD</vt:lpstr>
      <vt:lpstr>A Day in the Life?</vt:lpstr>
      <vt:lpstr>A Day in the Life?</vt:lpstr>
      <vt:lpstr>A Day in the Life?</vt:lpstr>
      <vt:lpstr>A Day in the Life?</vt:lpstr>
      <vt:lpstr>A Day in the Life?</vt:lpstr>
      <vt:lpstr>A Day in the Life?</vt:lpstr>
      <vt:lpstr>A Day in the Life?</vt:lpstr>
      <vt:lpstr>Learning</vt:lpstr>
      <vt:lpstr>Learning</vt:lpstr>
      <vt:lpstr>Saving</vt:lpstr>
      <vt:lpstr>Post List</vt:lpstr>
      <vt:lpstr>Overview of the Concept of PLEs</vt:lpstr>
      <vt:lpstr>Properties of the PLE…</vt:lpstr>
      <vt:lpstr>The Network of PLEs</vt:lpstr>
      <vt:lpstr>The Social Network of PLEs</vt:lpstr>
      <vt:lpstr>Properties of the Network…</vt:lpstr>
      <vt:lpstr>Why a personal learning environment?</vt:lpstr>
      <vt:lpstr>Making</vt:lpstr>
      <vt:lpstr>Making</vt:lpstr>
      <vt:lpstr>Making</vt:lpstr>
      <vt:lpstr>Making</vt:lpstr>
      <vt:lpstr>Making</vt:lpstr>
      <vt:lpstr>Making</vt:lpstr>
      <vt:lpstr>Sharing</vt:lpstr>
      <vt:lpstr>Sharing</vt:lpstr>
      <vt:lpstr>Sharing</vt:lpstr>
      <vt:lpstr>Sharing</vt:lpstr>
      <vt:lpstr>New learning Paradigms</vt:lpstr>
      <vt:lpstr>The Connectivist MOOC (cMOOC) Design</vt:lpstr>
      <vt:lpstr>PowerPoint Presentation</vt:lpstr>
      <vt:lpstr>Learning Outcomes</vt:lpstr>
      <vt:lpstr>Extended Cognition</vt:lpstr>
      <vt:lpstr>Cloud Environments</vt:lpstr>
      <vt:lpstr>Making</vt:lpstr>
      <vt:lpstr>Cloud Environments</vt:lpstr>
      <vt:lpstr>Cloud Environments</vt:lpstr>
      <vt:lpstr>Learning Record Store</vt:lpstr>
      <vt:lpstr>Cloud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Model of Personal Learning</dc:title>
  <dc:creator>Stephen Downes</dc:creator>
  <cp:lastModifiedBy>Stephen Downes</cp:lastModifiedBy>
  <cp:revision>21</cp:revision>
  <dcterms:created xsi:type="dcterms:W3CDTF">2017-05-16T00:39:41Z</dcterms:created>
  <dcterms:modified xsi:type="dcterms:W3CDTF">2017-05-16T22:47:26Z</dcterms:modified>
</cp:coreProperties>
</file>