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67" r:id="rId14"/>
    <p:sldId id="274" r:id="rId15"/>
    <p:sldId id="268" r:id="rId16"/>
    <p:sldId id="269" r:id="rId17"/>
    <p:sldId id="270" r:id="rId18"/>
    <p:sldId id="271" r:id="rId19"/>
    <p:sldId id="272"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338" y="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984651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381000" y="685800"/>
            <a:ext cx="6096000" cy="3429000"/>
          </a:xfrm>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8900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descr="dark crowd.JPG"/>
          <p:cNvPicPr preferRelativeResize="0"/>
          <p:nvPr/>
        </p:nvPicPr>
        <p:blipFill>
          <a:blip r:embed="rId3">
            <a:alphaModFix/>
          </a:blip>
          <a:stretch>
            <a:fillRect/>
          </a:stretch>
        </p:blipFill>
        <p:spPr>
          <a:xfrm>
            <a:off x="0" y="3082301"/>
            <a:ext cx="9144001" cy="2236597"/>
          </a:xfrm>
          <a:prstGeom prst="rect">
            <a:avLst/>
          </a:prstGeom>
          <a:noFill/>
          <a:ln>
            <a:noFill/>
          </a:ln>
        </p:spPr>
      </p:pic>
      <p:sp>
        <p:nvSpPr>
          <p:cNvPr id="55" name="Shape 55"/>
          <p:cNvSpPr txBox="1">
            <a:spLocks noGrp="1"/>
          </p:cNvSpPr>
          <p:nvPr>
            <p:ph type="ctrTitle"/>
          </p:nvPr>
        </p:nvSpPr>
        <p:spPr>
          <a:xfrm>
            <a:off x="311700" y="3082300"/>
            <a:ext cx="8520600" cy="1151400"/>
          </a:xfrm>
          <a:prstGeom prst="rect">
            <a:avLst/>
          </a:prstGeom>
        </p:spPr>
        <p:txBody>
          <a:bodyPr lIns="91425" tIns="91425" rIns="91425" bIns="91425" anchor="b" anchorCtr="0">
            <a:noAutofit/>
          </a:bodyPr>
          <a:lstStyle/>
          <a:p>
            <a:pPr lvl="0">
              <a:spcBef>
                <a:spcPts val="0"/>
              </a:spcBef>
              <a:buNone/>
            </a:pPr>
            <a:r>
              <a:rPr lang="en-GB">
                <a:solidFill>
                  <a:srgbClr val="F3F3F3"/>
                </a:solidFill>
              </a:rPr>
              <a:t>Leading Into Our Futures</a:t>
            </a:r>
          </a:p>
        </p:txBody>
      </p:sp>
      <p:sp>
        <p:nvSpPr>
          <p:cNvPr id="56" name="Shape 56"/>
          <p:cNvSpPr txBox="1">
            <a:spLocks noGrp="1"/>
          </p:cNvSpPr>
          <p:nvPr>
            <p:ph type="subTitle" idx="1"/>
          </p:nvPr>
        </p:nvSpPr>
        <p:spPr>
          <a:xfrm>
            <a:off x="435675" y="4149375"/>
            <a:ext cx="8520600" cy="1100700"/>
          </a:xfrm>
          <a:prstGeom prst="rect">
            <a:avLst/>
          </a:prstGeom>
        </p:spPr>
        <p:txBody>
          <a:bodyPr lIns="91425" tIns="91425" rIns="91425" bIns="91425" anchor="t" anchorCtr="0">
            <a:noAutofit/>
          </a:bodyPr>
          <a:lstStyle/>
          <a:p>
            <a:pPr lvl="0">
              <a:spcBef>
                <a:spcPts val="0"/>
              </a:spcBef>
              <a:buNone/>
            </a:pPr>
            <a:r>
              <a:rPr lang="en-GB" sz="1800">
                <a:solidFill>
                  <a:srgbClr val="D9D9D9"/>
                </a:solidFill>
              </a:rPr>
              <a:t>Stephen Downes - Mont Tremblant, Quebec - July 8, 2017</a:t>
            </a:r>
          </a:p>
          <a:p>
            <a:pPr lvl="0">
              <a:spcBef>
                <a:spcPts val="0"/>
              </a:spcBef>
              <a:buNone/>
            </a:pPr>
            <a:r>
              <a:rPr lang="en-GB" sz="1800">
                <a:solidFill>
                  <a:srgbClr val="D9D9D9"/>
                </a:solidFill>
              </a:rPr>
              <a:t>Colleges and Institutes Canada Leadership Institutes</a:t>
            </a:r>
          </a:p>
          <a:p>
            <a:pPr lvl="0">
              <a:spcBef>
                <a:spcPts val="0"/>
              </a:spcBef>
              <a:buNone/>
            </a:pPr>
            <a:r>
              <a:rPr lang="en-GB" sz="1800">
                <a:solidFill>
                  <a:srgbClr val="D9D9D9"/>
                </a:solidFill>
              </a:rPr>
              <a:t>http://www.downes.ca/presentation/471</a:t>
            </a:r>
          </a:p>
        </p:txBody>
      </p:sp>
      <p:pic>
        <p:nvPicPr>
          <p:cNvPr id="57" name="Shape 57" descr="tremblant.JPG"/>
          <p:cNvPicPr preferRelativeResize="0"/>
          <p:nvPr/>
        </p:nvPicPr>
        <p:blipFill>
          <a:blip r:embed="rId4">
            <a:alphaModFix/>
          </a:blip>
          <a:stretch>
            <a:fillRect/>
          </a:stretch>
        </p:blipFill>
        <p:spPr>
          <a:xfrm>
            <a:off x="0" y="1"/>
            <a:ext cx="9143997" cy="30822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Activity</a:t>
            </a:r>
          </a:p>
        </p:txBody>
      </p:sp>
      <p:sp>
        <p:nvSpPr>
          <p:cNvPr id="115" name="Shape 1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Method - in groups of 4 or 5, make an inventory of 10 or so key new affordances - give each member of the group a copy</a:t>
            </a:r>
          </a:p>
          <a:p>
            <a:pPr lvl="0">
              <a:spcBef>
                <a:spcPts val="0"/>
              </a:spcBef>
              <a:buNone/>
            </a:pPr>
            <a:endParaRPr/>
          </a:p>
        </p:txBody>
      </p:sp>
      <p:pic>
        <p:nvPicPr>
          <p:cNvPr id="116" name="Shape 116" descr="Figure 9.jpg"/>
          <p:cNvPicPr preferRelativeResize="0"/>
          <p:nvPr/>
        </p:nvPicPr>
        <p:blipFill>
          <a:blip r:embed="rId3">
            <a:alphaModFix/>
          </a:blip>
          <a:stretch>
            <a:fillRect/>
          </a:stretch>
        </p:blipFill>
        <p:spPr>
          <a:xfrm>
            <a:off x="867275" y="2243300"/>
            <a:ext cx="7092249" cy="2259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take a break | SigNote Cloud is for everyone loves SigNote. … | Flickr"/>
          <p:cNvPicPr preferRelativeResize="0"/>
          <p:nvPr/>
        </p:nvPicPr>
        <p:blipFill>
          <a:blip r:embed="rId3">
            <a:alphaModFix/>
          </a:blip>
          <a:stretch>
            <a:fillRect/>
          </a:stretch>
        </p:blipFill>
        <p:spPr>
          <a:xfrm>
            <a:off x="1216100" y="-126475"/>
            <a:ext cx="5143500" cy="5143500"/>
          </a:xfrm>
          <a:prstGeom prst="rect">
            <a:avLst/>
          </a:prstGeom>
          <a:noFill/>
          <a:ln>
            <a:noFill/>
          </a:ln>
        </p:spPr>
      </p:pic>
      <p:sp>
        <p:nvSpPr>
          <p:cNvPr id="122" name="Shape 1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Break</a:t>
            </a:r>
          </a:p>
        </p:txBody>
      </p:sp>
      <p:sp>
        <p:nvSpPr>
          <p:cNvPr id="123" name="Shape 12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Impact</a:t>
            </a:r>
          </a:p>
        </p:txBody>
      </p:sp>
      <p:sp>
        <p:nvSpPr>
          <p:cNvPr id="129" name="Shape 12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Concept - how will ‘normal education’ change as a result of new affordances?</a:t>
            </a:r>
          </a:p>
          <a:p>
            <a:pPr marL="457200" lvl="0" indent="0" rtl="0">
              <a:spcBef>
                <a:spcPts val="0"/>
              </a:spcBef>
              <a:spcAft>
                <a:spcPts val="0"/>
              </a:spcAft>
              <a:buNone/>
            </a:pPr>
            <a:endParaRPr>
              <a:solidFill>
                <a:schemeClr val="dk1"/>
              </a:solidFill>
            </a:endParaRPr>
          </a:p>
          <a:p>
            <a:pPr marL="914400" lvl="0" indent="-228600" rtl="0">
              <a:spcBef>
                <a:spcPts val="0"/>
              </a:spcBef>
              <a:spcAft>
                <a:spcPts val="0"/>
              </a:spcAft>
              <a:buClr>
                <a:schemeClr val="dk1"/>
              </a:buClr>
              <a:buChar char="-"/>
            </a:pPr>
            <a:r>
              <a:rPr lang="en-GB">
                <a:solidFill>
                  <a:schemeClr val="dk1"/>
                </a:solidFill>
              </a:rPr>
              <a:t>classrooms</a:t>
            </a:r>
          </a:p>
          <a:p>
            <a:pPr marL="914400" lvl="0" indent="-228600" rtl="0">
              <a:spcBef>
                <a:spcPts val="0"/>
              </a:spcBef>
              <a:spcAft>
                <a:spcPts val="0"/>
              </a:spcAft>
              <a:buClr>
                <a:schemeClr val="dk1"/>
              </a:buClr>
              <a:buChar char="-"/>
            </a:pPr>
            <a:r>
              <a:rPr lang="en-GB">
                <a:solidFill>
                  <a:schemeClr val="dk1"/>
                </a:solidFill>
              </a:rPr>
              <a:t>cohorts</a:t>
            </a:r>
          </a:p>
          <a:p>
            <a:pPr marL="914400" lvl="0" indent="-228600" rtl="0">
              <a:spcBef>
                <a:spcPts val="0"/>
              </a:spcBef>
              <a:spcAft>
                <a:spcPts val="0"/>
              </a:spcAft>
              <a:buClr>
                <a:schemeClr val="dk1"/>
              </a:buClr>
              <a:buChar char="-"/>
            </a:pPr>
            <a:r>
              <a:rPr lang="en-GB">
                <a:solidFill>
                  <a:schemeClr val="dk1"/>
                </a:solidFill>
              </a:rPr>
              <a:t>resources (texts, etc)</a:t>
            </a:r>
          </a:p>
          <a:p>
            <a:pPr marL="914400" lvl="0" indent="-228600" rtl="0">
              <a:spcBef>
                <a:spcPts val="0"/>
              </a:spcBef>
              <a:spcAft>
                <a:spcPts val="0"/>
              </a:spcAft>
              <a:buClr>
                <a:schemeClr val="dk1"/>
              </a:buClr>
              <a:buChar char="-"/>
            </a:pPr>
            <a:r>
              <a:rPr lang="en-GB">
                <a:solidFill>
                  <a:schemeClr val="dk1"/>
                </a:solidFill>
              </a:rPr>
              <a:t>assessment</a:t>
            </a:r>
          </a:p>
          <a:p>
            <a:pPr marL="914400" lvl="0" indent="-228600" rtl="0">
              <a:spcBef>
                <a:spcPts val="0"/>
              </a:spcBef>
              <a:spcAft>
                <a:spcPts val="0"/>
              </a:spcAft>
              <a:buClr>
                <a:schemeClr val="dk1"/>
              </a:buClr>
              <a:buChar char="-"/>
            </a:pPr>
            <a:r>
              <a:rPr lang="en-GB">
                <a:solidFill>
                  <a:schemeClr val="dk1"/>
                </a:solidFill>
              </a:rPr>
              <a:t>credentials </a:t>
            </a:r>
          </a:p>
          <a:p>
            <a:pPr marL="457200" lvl="0" indent="-69850" rtl="0">
              <a:spcBef>
                <a:spcPts val="0"/>
              </a:spcBef>
              <a:spcAft>
                <a:spcPts val="0"/>
              </a:spcAft>
              <a:buClr>
                <a:schemeClr val="dk1"/>
              </a:buClr>
              <a:buSzPct val="100000"/>
              <a:buFont typeface="Arial"/>
              <a:buNone/>
            </a:pPr>
            <a:endParaRPr sz="1100">
              <a:solidFill>
                <a:schemeClr val="dk1"/>
              </a:solidFill>
            </a:endParaRPr>
          </a:p>
          <a:p>
            <a:pPr marL="457200" lvl="0" indent="-69850" rtl="0">
              <a:spcBef>
                <a:spcPts val="0"/>
              </a:spcBef>
              <a:spcAft>
                <a:spcPts val="0"/>
              </a:spcAft>
              <a:buClr>
                <a:schemeClr val="dk1"/>
              </a:buClr>
              <a:buSzPct val="61111"/>
              <a:buFont typeface="Arial"/>
              <a:buNone/>
            </a:pPr>
            <a:endParaRPr/>
          </a:p>
        </p:txBody>
      </p:sp>
      <p:pic>
        <p:nvPicPr>
          <p:cNvPr id="130" name="Shape 130" descr="Free vector graphic: Classrooms, Seating, Arrangements - Free ..."/>
          <p:cNvPicPr preferRelativeResize="0"/>
          <p:nvPr/>
        </p:nvPicPr>
        <p:blipFill>
          <a:blip r:embed="rId3">
            <a:alphaModFix/>
          </a:blip>
          <a:stretch>
            <a:fillRect/>
          </a:stretch>
        </p:blipFill>
        <p:spPr>
          <a:xfrm>
            <a:off x="3996750" y="1911524"/>
            <a:ext cx="4013025" cy="3231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Activity</a:t>
            </a:r>
          </a:p>
        </p:txBody>
      </p:sp>
      <p:sp>
        <p:nvSpPr>
          <p:cNvPr id="136" name="Shape 13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Method - shuffle the groups - then, for each of the five items, using the affordance inventories available to the group, agree on a key change in existing practice; create an index card for each and place in the cluster of index cards on the wall</a:t>
            </a:r>
          </a:p>
          <a:p>
            <a:pPr marL="457200" lvl="0" indent="-69850" rtl="0">
              <a:spcBef>
                <a:spcPts val="0"/>
              </a:spcBef>
              <a:spcAft>
                <a:spcPts val="0"/>
              </a:spcAft>
              <a:buClr>
                <a:schemeClr val="dk1"/>
              </a:buClr>
              <a:buSzPct val="61111"/>
              <a:buFont typeface="Arial"/>
              <a:buNone/>
            </a:pPr>
            <a:endParaRPr>
              <a:solidFill>
                <a:schemeClr val="dk1"/>
              </a:solidFill>
            </a:endParaRPr>
          </a:p>
          <a:p>
            <a:pPr marL="457200" lvl="0" indent="-69850" rtl="0">
              <a:spcBef>
                <a:spcPts val="0"/>
              </a:spcBef>
              <a:spcAft>
                <a:spcPts val="0"/>
              </a:spcAft>
              <a:buClr>
                <a:schemeClr val="dk1"/>
              </a:buClr>
              <a:buSzPct val="61111"/>
              <a:buFont typeface="Arial"/>
              <a:buNone/>
            </a:pPr>
            <a:r>
              <a:rPr lang="en-GB">
                <a:solidFill>
                  <a:schemeClr val="dk1"/>
                </a:solidFill>
              </a:rPr>
              <a:t>Reflection - draw connections between the existing cards on the wall and the new cards, and indicate them with string. Do we have any outliers? (ie., things not connected with string) Do we have any conflicts? Mark the connection as a conflict with an </a:t>
            </a:r>
            <a:r>
              <a:rPr lang="en-GB">
                <a:solidFill>
                  <a:srgbClr val="0000FF"/>
                </a:solidFill>
              </a:rPr>
              <a:t>explosion icon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843558"/>
            <a:ext cx="5085184" cy="3813888"/>
          </a:xfrm>
          <a:prstGeom prst="rect">
            <a:avLst/>
          </a:prstGeom>
        </p:spPr>
      </p:pic>
      <p:sp>
        <p:nvSpPr>
          <p:cNvPr id="2" name="Title 1"/>
          <p:cNvSpPr>
            <a:spLocks noGrp="1"/>
          </p:cNvSpPr>
          <p:nvPr>
            <p:ph type="title"/>
          </p:nvPr>
        </p:nvSpPr>
        <p:spPr>
          <a:xfrm>
            <a:off x="311700" y="445024"/>
            <a:ext cx="8520600" cy="902589"/>
          </a:xfrm>
          <a:solidFill>
            <a:schemeClr val="bg1"/>
          </a:solidFill>
        </p:spPr>
        <p:txBody>
          <a:bodyPr/>
          <a:lstStyle/>
          <a:p>
            <a:r>
              <a:rPr lang="en-CA" dirty="0"/>
              <a:t>Completed Diagram</a:t>
            </a:r>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8626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Services and Trends</a:t>
            </a:r>
          </a:p>
        </p:txBody>
      </p:sp>
      <p:sp>
        <p:nvSpPr>
          <p:cNvPr id="142" name="Shape 14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Concept - given what we understand so far, how would we assess and/or use the major ‘trends’ being identified? (Or would you identify </a:t>
            </a:r>
            <a:r>
              <a:rPr lang="en-GB" i="1">
                <a:solidFill>
                  <a:schemeClr val="dk1"/>
                </a:solidFill>
              </a:rPr>
              <a:t>new</a:t>
            </a:r>
            <a:r>
              <a:rPr lang="en-GB">
                <a:solidFill>
                  <a:schemeClr val="dk1"/>
                </a:solidFill>
              </a:rPr>
              <a:t> services?)  Here are some of the major trends: </a:t>
            </a:r>
          </a:p>
          <a:p>
            <a:pPr marL="457200" lvl="0" indent="-69850" rtl="0">
              <a:spcBef>
                <a:spcPts val="0"/>
              </a:spcBef>
              <a:spcAft>
                <a:spcPts val="0"/>
              </a:spcAft>
              <a:buClr>
                <a:schemeClr val="dk1"/>
              </a:buClr>
              <a:buSzPct val="61111"/>
              <a:buFont typeface="Arial"/>
              <a:buNone/>
            </a:pPr>
            <a:endParaRPr>
              <a:solidFill>
                <a:schemeClr val="dk1"/>
              </a:solidFill>
            </a:endParaRPr>
          </a:p>
          <a:p>
            <a:pPr marL="914400" lvl="0" indent="-228600" rtl="0">
              <a:spcBef>
                <a:spcPts val="0"/>
              </a:spcBef>
              <a:spcAft>
                <a:spcPts val="0"/>
              </a:spcAft>
              <a:buClr>
                <a:schemeClr val="dk1"/>
              </a:buClr>
              <a:buChar char="-"/>
            </a:pPr>
            <a:r>
              <a:rPr lang="en-GB">
                <a:solidFill>
                  <a:schemeClr val="dk1"/>
                </a:solidFill>
              </a:rPr>
              <a:t>Personalization &amp; Predictive Analytics</a:t>
            </a:r>
          </a:p>
          <a:p>
            <a:pPr marL="914400" lvl="0" indent="-228600" rtl="0">
              <a:spcBef>
                <a:spcPts val="0"/>
              </a:spcBef>
              <a:spcAft>
                <a:spcPts val="0"/>
              </a:spcAft>
              <a:buClr>
                <a:schemeClr val="dk1"/>
              </a:buClr>
              <a:buChar char="-"/>
            </a:pPr>
            <a:r>
              <a:rPr lang="en-GB">
                <a:solidFill>
                  <a:schemeClr val="dk1"/>
                </a:solidFill>
              </a:rPr>
              <a:t>Bots and automation</a:t>
            </a:r>
          </a:p>
          <a:p>
            <a:pPr marL="914400" lvl="0" indent="-228600" rtl="0">
              <a:spcBef>
                <a:spcPts val="0"/>
              </a:spcBef>
              <a:spcAft>
                <a:spcPts val="0"/>
              </a:spcAft>
              <a:buClr>
                <a:schemeClr val="dk1"/>
              </a:buClr>
              <a:buChar char="-"/>
            </a:pPr>
            <a:r>
              <a:rPr lang="en-GB">
                <a:solidFill>
                  <a:schemeClr val="dk1"/>
                </a:solidFill>
              </a:rPr>
              <a:t>Virtualization &amp; distributed networks</a:t>
            </a:r>
          </a:p>
          <a:p>
            <a:pPr marL="914400" lvl="0" indent="-228600" rtl="0">
              <a:spcBef>
                <a:spcPts val="0"/>
              </a:spcBef>
              <a:spcAft>
                <a:spcPts val="0"/>
              </a:spcAft>
              <a:buClr>
                <a:schemeClr val="dk1"/>
              </a:buClr>
              <a:buChar char="-"/>
            </a:pPr>
            <a:r>
              <a:rPr lang="en-GB">
                <a:solidFill>
                  <a:schemeClr val="dk1"/>
                </a:solidFill>
              </a:rPr>
              <a:t>From medium to environment (from content to field)</a:t>
            </a:r>
          </a:p>
          <a:p>
            <a:pPr marL="914400" lvl="0" indent="-228600" rtl="0">
              <a:spcBef>
                <a:spcPts val="0"/>
              </a:spcBef>
              <a:spcAft>
                <a:spcPts val="0"/>
              </a:spcAft>
              <a:buClr>
                <a:schemeClr val="dk1"/>
              </a:buClr>
              <a:buChar char="-"/>
            </a:pPr>
            <a:r>
              <a:rPr lang="en-GB" i="1">
                <a:solidFill>
                  <a:schemeClr val="dk1"/>
                </a:solidFill>
              </a:rPr>
              <a:t>more?</a:t>
            </a:r>
          </a:p>
          <a:p>
            <a:pPr marL="457200" lvl="0" indent="-69850" rtl="0">
              <a:spcBef>
                <a:spcPts val="0"/>
              </a:spcBef>
              <a:spcAft>
                <a:spcPts val="0"/>
              </a:spcAft>
              <a:buClr>
                <a:schemeClr val="dk1"/>
              </a:buClr>
              <a:buSzPct val="100000"/>
              <a:buFont typeface="Arial"/>
              <a:buNone/>
            </a:pPr>
            <a:endParaRPr sz="1100">
              <a:solidFill>
                <a:schemeClr val="dk1"/>
              </a:solidFill>
            </a:endParaRPr>
          </a:p>
          <a:p>
            <a:pPr marL="457200" lvl="0" indent="-69850" rtl="0">
              <a:spcBef>
                <a:spcPts val="0"/>
              </a:spcBef>
              <a:spcAft>
                <a:spcPts val="0"/>
              </a:spcAft>
              <a:buClr>
                <a:schemeClr val="dk1"/>
              </a:buClr>
              <a:buSzPct val="61111"/>
              <a:buFont typeface="Arial"/>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Activity</a:t>
            </a:r>
          </a:p>
        </p:txBody>
      </p:sp>
      <p:sp>
        <p:nvSpPr>
          <p:cNvPr id="148" name="Shape 14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Method: in groups, for these and other trends:</a:t>
            </a:r>
          </a:p>
          <a:p>
            <a:pPr marL="914400" lvl="0" indent="-228600" rtl="0">
              <a:spcBef>
                <a:spcPts val="0"/>
              </a:spcBef>
              <a:spcAft>
                <a:spcPts val="0"/>
              </a:spcAft>
              <a:buClr>
                <a:schemeClr val="dk1"/>
              </a:buClr>
              <a:buChar char="-"/>
            </a:pPr>
            <a:r>
              <a:rPr lang="en-GB">
                <a:solidFill>
                  <a:schemeClr val="dk1"/>
                </a:solidFill>
              </a:rPr>
              <a:t>Assess the trends and select one of more trends to focus on. Create an index card for that trend.</a:t>
            </a:r>
          </a:p>
          <a:p>
            <a:pPr marL="914400" lvl="0" indent="-228600" rtl="0">
              <a:spcBef>
                <a:spcPts val="0"/>
              </a:spcBef>
              <a:spcAft>
                <a:spcPts val="0"/>
              </a:spcAft>
              <a:buClr>
                <a:schemeClr val="dk1"/>
              </a:buClr>
              <a:buChar char="-"/>
            </a:pPr>
            <a:r>
              <a:rPr lang="en-GB">
                <a:solidFill>
                  <a:schemeClr val="dk1"/>
                </a:solidFill>
              </a:rPr>
              <a:t>Compare the trend(s) against the cards on the wall</a:t>
            </a:r>
          </a:p>
          <a:p>
            <a:pPr marL="914400" lvl="0" indent="-228600" rtl="0">
              <a:spcBef>
                <a:spcPts val="0"/>
              </a:spcBef>
              <a:spcAft>
                <a:spcPts val="0"/>
              </a:spcAft>
              <a:buClr>
                <a:schemeClr val="dk1"/>
              </a:buClr>
              <a:buChar char="-"/>
            </a:pPr>
            <a:r>
              <a:rPr lang="en-GB">
                <a:solidFill>
                  <a:schemeClr val="dk1"/>
                </a:solidFill>
              </a:rPr>
              <a:t>Can we see these trends as </a:t>
            </a:r>
            <a:r>
              <a:rPr lang="en-GB" i="1">
                <a:solidFill>
                  <a:schemeClr val="dk1"/>
                </a:solidFill>
              </a:rPr>
              <a:t>outcomes</a:t>
            </a:r>
            <a:r>
              <a:rPr lang="en-GB">
                <a:solidFill>
                  <a:schemeClr val="dk1"/>
                </a:solidFill>
              </a:rPr>
              <a:t> of what we’ve already identified? Ie., do they </a:t>
            </a:r>
            <a:r>
              <a:rPr lang="en-GB" i="1">
                <a:solidFill>
                  <a:schemeClr val="dk1"/>
                </a:solidFill>
              </a:rPr>
              <a:t>deliver</a:t>
            </a:r>
            <a:r>
              <a:rPr lang="en-GB">
                <a:solidFill>
                  <a:schemeClr val="dk1"/>
                </a:solidFill>
              </a:rPr>
              <a:t> what we’ve targeted thus far? Connect with a string.</a:t>
            </a:r>
          </a:p>
          <a:p>
            <a:pPr marL="914400" lvl="0" indent="-228600" rtl="0">
              <a:spcBef>
                <a:spcPts val="0"/>
              </a:spcBef>
              <a:spcAft>
                <a:spcPts val="0"/>
              </a:spcAft>
              <a:buClr>
                <a:schemeClr val="dk1"/>
              </a:buClr>
              <a:buChar char="-"/>
            </a:pPr>
            <a:r>
              <a:rPr lang="en-GB">
                <a:solidFill>
                  <a:schemeClr val="dk1"/>
                </a:solidFill>
              </a:rPr>
              <a:t>Can we see these trends as </a:t>
            </a:r>
            <a:r>
              <a:rPr lang="en-GB" i="1">
                <a:solidFill>
                  <a:schemeClr val="dk1"/>
                </a:solidFill>
              </a:rPr>
              <a:t>opposing</a:t>
            </a:r>
            <a:r>
              <a:rPr lang="en-GB">
                <a:solidFill>
                  <a:schemeClr val="dk1"/>
                </a:solidFill>
              </a:rPr>
              <a:t> what we’ve already identified?</a:t>
            </a:r>
          </a:p>
          <a:p>
            <a:pPr marL="457200" lvl="0" indent="-69850" rtl="0">
              <a:spcBef>
                <a:spcPts val="0"/>
              </a:spcBef>
              <a:spcAft>
                <a:spcPts val="0"/>
              </a:spcAft>
              <a:buClr>
                <a:schemeClr val="dk1"/>
              </a:buClr>
              <a:buSzPct val="61111"/>
              <a:buFont typeface="Arial"/>
              <a:buNone/>
            </a:pPr>
            <a:endParaRPr>
              <a:solidFill>
                <a:schemeClr val="dk1"/>
              </a:solidFill>
            </a:endParaRPr>
          </a:p>
          <a:p>
            <a:pPr marL="457200" lvl="0" indent="-69850" rtl="0">
              <a:spcBef>
                <a:spcPts val="0"/>
              </a:spcBef>
              <a:spcAft>
                <a:spcPts val="0"/>
              </a:spcAft>
              <a:buClr>
                <a:schemeClr val="dk1"/>
              </a:buClr>
              <a:buSzPct val="61111"/>
              <a:buFont typeface="Arial"/>
              <a:buNone/>
            </a:pPr>
            <a:r>
              <a:rPr lang="en-GB">
                <a:solidFill>
                  <a:schemeClr val="dk1"/>
                </a:solidFill>
              </a:rPr>
              <a:t>Reflection - draw connections between the existing cards on the wall and the new cards, and indicate them with string. Do we have any outliers? (ie., things not connected with string) Do we have any conflicts? </a:t>
            </a:r>
          </a:p>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Designing the Future Institution</a:t>
            </a:r>
            <a:br>
              <a:rPr lang="en-GB"/>
            </a:br>
            <a:endParaRPr lang="en-GB"/>
          </a:p>
        </p:txBody>
      </p:sp>
      <p:sp>
        <p:nvSpPr>
          <p:cNvPr id="154" name="Shape 15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Concept - how would we now design the education system from the ground up...</a:t>
            </a:r>
          </a:p>
          <a:p>
            <a:pPr marL="457200" lvl="0" indent="-69850" rtl="0">
              <a:spcBef>
                <a:spcPts val="0"/>
              </a:spcBef>
              <a:spcAft>
                <a:spcPts val="0"/>
              </a:spcAft>
              <a:buClr>
                <a:schemeClr val="dk1"/>
              </a:buClr>
              <a:buSzPct val="61111"/>
              <a:buFont typeface="Arial"/>
              <a:buNone/>
            </a:pPr>
            <a:endParaRPr>
              <a:solidFill>
                <a:schemeClr val="dk1"/>
              </a:solidFill>
            </a:endParaRPr>
          </a:p>
          <a:p>
            <a:pPr marR="0" lvl="0" algn="l" rtl="0">
              <a:lnSpc>
                <a:spcPct val="115000"/>
              </a:lnSpc>
              <a:spcBef>
                <a:spcPts val="0"/>
              </a:spcBef>
              <a:spcAft>
                <a:spcPts val="0"/>
              </a:spcAft>
              <a:buNone/>
            </a:pPr>
            <a:endParaRPr>
              <a:solidFill>
                <a:schemeClr val="dk1"/>
              </a:solidFill>
            </a:endParaRPr>
          </a:p>
        </p:txBody>
      </p:sp>
      <p:sp>
        <p:nvSpPr>
          <p:cNvPr id="155" name="Shape 155"/>
          <p:cNvSpPr txBox="1"/>
          <p:nvPr/>
        </p:nvSpPr>
        <p:spPr>
          <a:xfrm>
            <a:off x="311700" y="1964650"/>
            <a:ext cx="5809500" cy="2715000"/>
          </a:xfrm>
          <a:prstGeom prst="rect">
            <a:avLst/>
          </a:prstGeom>
          <a:noFill/>
          <a:ln>
            <a:noFill/>
          </a:ln>
        </p:spPr>
        <p:txBody>
          <a:bodyPr lIns="91425" tIns="91425" rIns="91425" bIns="91425" anchor="t" anchorCtr="0">
            <a:noAutofit/>
          </a:bodyPr>
          <a:lstStyle/>
          <a:p>
            <a:pPr marL="914400" lvl="0" indent="-342900" rtl="0">
              <a:lnSpc>
                <a:spcPct val="115000"/>
              </a:lnSpc>
              <a:spcBef>
                <a:spcPts val="0"/>
              </a:spcBef>
              <a:buClr>
                <a:schemeClr val="dk1"/>
              </a:buClr>
              <a:buSzPct val="100000"/>
              <a:buChar char="-"/>
            </a:pPr>
            <a:r>
              <a:rPr lang="en-GB" sz="1800">
                <a:solidFill>
                  <a:schemeClr val="dk1"/>
                </a:solidFill>
              </a:rPr>
              <a:t>Defining the logic model:</a:t>
            </a:r>
          </a:p>
          <a:p>
            <a:pPr marL="914400" lvl="0" indent="-69850" rtl="0">
              <a:lnSpc>
                <a:spcPct val="115000"/>
              </a:lnSpc>
              <a:spcBef>
                <a:spcPts val="0"/>
              </a:spcBef>
              <a:buClr>
                <a:schemeClr val="dk1"/>
              </a:buClr>
              <a:buFont typeface="Arial"/>
              <a:buNone/>
            </a:pPr>
            <a:r>
              <a:rPr lang="en-GB">
                <a:solidFill>
                  <a:schemeClr val="dk1"/>
                </a:solidFill>
              </a:rPr>
              <a:t>Stakeholders - benefits - attractors - affordances - impact - services</a:t>
            </a:r>
            <a:r>
              <a:rPr lang="en-GB" sz="1800">
                <a:solidFill>
                  <a:schemeClr val="dk1"/>
                </a:solidFill>
              </a:rPr>
              <a:t> </a:t>
            </a:r>
          </a:p>
          <a:p>
            <a:pPr marL="914400" lvl="0" indent="387350" rtl="0">
              <a:lnSpc>
                <a:spcPct val="115000"/>
              </a:lnSpc>
              <a:spcBef>
                <a:spcPts val="0"/>
              </a:spcBef>
              <a:buClr>
                <a:schemeClr val="dk1"/>
              </a:buClr>
              <a:buFont typeface="Arial"/>
              <a:buNone/>
            </a:pPr>
            <a:endParaRPr sz="1800">
              <a:solidFill>
                <a:schemeClr val="dk1"/>
              </a:solidFill>
            </a:endParaRPr>
          </a:p>
          <a:p>
            <a:pPr marL="914400" lvl="0" indent="-342900" rtl="0">
              <a:lnSpc>
                <a:spcPct val="115000"/>
              </a:lnSpc>
              <a:spcBef>
                <a:spcPts val="0"/>
              </a:spcBef>
              <a:buClr>
                <a:schemeClr val="dk1"/>
              </a:buClr>
              <a:buSzPct val="100000"/>
              <a:buChar char="-"/>
            </a:pPr>
            <a:r>
              <a:rPr lang="en-GB" sz="1800">
                <a:solidFill>
                  <a:schemeClr val="dk1"/>
                </a:solidFill>
              </a:rPr>
              <a:t>What is the business model? How do we sustain?</a:t>
            </a:r>
          </a:p>
          <a:p>
            <a:pPr marL="1371600" lvl="1" indent="-228600" rtl="0">
              <a:lnSpc>
                <a:spcPct val="115000"/>
              </a:lnSpc>
              <a:spcBef>
                <a:spcPts val="0"/>
              </a:spcBef>
              <a:buClr>
                <a:schemeClr val="dk1"/>
              </a:buClr>
              <a:buChar char="-"/>
            </a:pPr>
            <a:r>
              <a:rPr lang="en-GB">
                <a:solidFill>
                  <a:schemeClr val="dk1"/>
                </a:solidFill>
              </a:rPr>
              <a:t>Have we achieved greater efficiencies?</a:t>
            </a:r>
          </a:p>
          <a:p>
            <a:pPr marL="1371600" lvl="1" indent="-228600" rtl="0">
              <a:lnSpc>
                <a:spcPct val="115000"/>
              </a:lnSpc>
              <a:spcBef>
                <a:spcPts val="0"/>
              </a:spcBef>
              <a:buClr>
                <a:schemeClr val="dk1"/>
              </a:buClr>
              <a:buChar char="-"/>
            </a:pPr>
            <a:r>
              <a:rPr lang="en-GB">
                <a:solidFill>
                  <a:schemeClr val="dk1"/>
                </a:solidFill>
              </a:rPr>
              <a:t>Have we generated greater value?</a:t>
            </a:r>
          </a:p>
          <a:p>
            <a:pPr marL="1371600" lvl="1" indent="-228600" rtl="0">
              <a:lnSpc>
                <a:spcPct val="115000"/>
              </a:lnSpc>
              <a:spcBef>
                <a:spcPts val="0"/>
              </a:spcBef>
              <a:buClr>
                <a:schemeClr val="dk1"/>
              </a:buClr>
              <a:buChar char="-"/>
            </a:pPr>
            <a:r>
              <a:rPr lang="en-GB">
                <a:solidFill>
                  <a:schemeClr val="dk1"/>
                </a:solidFill>
              </a:rPr>
              <a:t>What is the nature of the value produced? (economic, personal, social, cultural…?)</a:t>
            </a:r>
          </a:p>
        </p:txBody>
      </p:sp>
      <p:pic>
        <p:nvPicPr>
          <p:cNvPr id="156" name="Shape 156" descr="Graduation - Free images on Pixabay"/>
          <p:cNvPicPr preferRelativeResize="0"/>
          <p:nvPr/>
        </p:nvPicPr>
        <p:blipFill>
          <a:blip r:embed="rId3">
            <a:alphaModFix/>
          </a:blip>
          <a:stretch>
            <a:fillRect/>
          </a:stretch>
        </p:blipFill>
        <p:spPr>
          <a:xfrm>
            <a:off x="6189050" y="1736975"/>
            <a:ext cx="2824725" cy="3288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GB"/>
              <a:t>Designing the Future Institution</a:t>
            </a:r>
            <a:br>
              <a:rPr lang="en-GB"/>
            </a:br>
            <a:endParaRPr lang="en-GB"/>
          </a:p>
        </p:txBody>
      </p:sp>
      <p:sp>
        <p:nvSpPr>
          <p:cNvPr id="162" name="Shape 16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0" rtl="0">
              <a:spcBef>
                <a:spcPts val="0"/>
              </a:spcBef>
              <a:spcAft>
                <a:spcPts val="0"/>
              </a:spcAft>
              <a:buNone/>
            </a:pPr>
            <a:r>
              <a:rPr lang="en-GB">
                <a:solidFill>
                  <a:schemeClr val="dk1"/>
                </a:solidFill>
              </a:rPr>
              <a:t>Concept - how would we now design the education system from the ground up...</a:t>
            </a:r>
          </a:p>
          <a:p>
            <a:pPr marL="457200" lvl="0" indent="0" rtl="0">
              <a:spcBef>
                <a:spcPts val="0"/>
              </a:spcBef>
              <a:spcAft>
                <a:spcPts val="0"/>
              </a:spcAft>
              <a:buNone/>
            </a:pPr>
            <a:endParaRPr>
              <a:solidFill>
                <a:schemeClr val="dk1"/>
              </a:solidFill>
            </a:endParaRPr>
          </a:p>
          <a:p>
            <a:pPr marL="914400" lvl="0" indent="-228600" rtl="0">
              <a:spcBef>
                <a:spcPts val="0"/>
              </a:spcBef>
              <a:spcAft>
                <a:spcPts val="0"/>
              </a:spcAft>
              <a:buClr>
                <a:schemeClr val="dk1"/>
              </a:buClr>
              <a:buChar char="-"/>
            </a:pPr>
            <a:r>
              <a:rPr lang="en-GB">
                <a:solidFill>
                  <a:schemeClr val="dk1"/>
                </a:solidFill>
              </a:rPr>
              <a:t>What is the strategy?</a:t>
            </a:r>
          </a:p>
          <a:p>
            <a:pPr marL="1371600" lvl="2" indent="-228600" rtl="0">
              <a:spcBef>
                <a:spcPts val="0"/>
              </a:spcBef>
              <a:spcAft>
                <a:spcPts val="0"/>
              </a:spcAft>
              <a:buClr>
                <a:schemeClr val="dk1"/>
              </a:buClr>
              <a:buChar char="-"/>
            </a:pPr>
            <a:r>
              <a:rPr lang="en-GB">
                <a:solidFill>
                  <a:schemeClr val="dk1"/>
                </a:solidFill>
              </a:rPr>
              <a:t>How do we structure our institutions</a:t>
            </a:r>
          </a:p>
          <a:p>
            <a:pPr marL="1371600" lvl="2" indent="-228600" rtl="0">
              <a:spcBef>
                <a:spcPts val="0"/>
              </a:spcBef>
              <a:spcAft>
                <a:spcPts val="0"/>
              </a:spcAft>
              <a:buClr>
                <a:schemeClr val="dk1"/>
              </a:buClr>
              <a:buChar char="-"/>
            </a:pPr>
            <a:r>
              <a:rPr lang="en-GB">
                <a:solidFill>
                  <a:schemeClr val="dk1"/>
                </a:solidFill>
              </a:rPr>
              <a:t>(or do we even have institutions)?</a:t>
            </a:r>
          </a:p>
          <a:p>
            <a:pPr marL="1371600" lvl="2" indent="-228600" rtl="0">
              <a:spcBef>
                <a:spcPts val="0"/>
              </a:spcBef>
              <a:spcAft>
                <a:spcPts val="0"/>
              </a:spcAft>
              <a:buClr>
                <a:schemeClr val="dk1"/>
              </a:buClr>
              <a:buChar char="-"/>
            </a:pPr>
            <a:r>
              <a:rPr lang="en-GB">
                <a:solidFill>
                  <a:schemeClr val="dk1"/>
                </a:solidFill>
              </a:rPr>
              <a:t>What are the services and value offered</a:t>
            </a:r>
          </a:p>
          <a:p>
            <a:pPr marL="1371600" lvl="2" indent="-228600" rtl="0">
              <a:spcBef>
                <a:spcPts val="0"/>
              </a:spcBef>
              <a:spcAft>
                <a:spcPts val="0"/>
              </a:spcAft>
              <a:buClr>
                <a:schemeClr val="dk1"/>
              </a:buClr>
              <a:buChar char="-"/>
            </a:pPr>
            <a:r>
              <a:rPr lang="en-GB">
                <a:solidFill>
                  <a:schemeClr val="dk1"/>
                </a:solidFill>
              </a:rPr>
              <a:t>Positioning and marketing</a:t>
            </a:r>
          </a:p>
          <a:p>
            <a:pPr marL="914400" lvl="0" indent="0" rtl="0">
              <a:spcBef>
                <a:spcPts val="0"/>
              </a:spcBef>
              <a:spcAft>
                <a:spcPts val="0"/>
              </a:spcAft>
              <a:buNone/>
            </a:pPr>
            <a:endParaRPr>
              <a:solidFill>
                <a:schemeClr val="dk1"/>
              </a:solidFill>
            </a:endParaRPr>
          </a:p>
          <a:p>
            <a:pPr marL="914400" lvl="0" indent="-228600" rtl="0">
              <a:spcBef>
                <a:spcPts val="0"/>
              </a:spcBef>
              <a:spcAft>
                <a:spcPts val="0"/>
              </a:spcAft>
              <a:buClr>
                <a:schemeClr val="dk1"/>
              </a:buClr>
              <a:buChar char="-"/>
            </a:pPr>
            <a:r>
              <a:rPr lang="en-GB">
                <a:solidFill>
                  <a:schemeClr val="dk1"/>
                </a:solidFill>
              </a:rPr>
              <a:t>What are the outcomes?</a:t>
            </a:r>
          </a:p>
          <a:p>
            <a:pPr marL="1371600" lvl="2" indent="-228600" rtl="0">
              <a:spcBef>
                <a:spcPts val="0"/>
              </a:spcBef>
              <a:spcAft>
                <a:spcPts val="0"/>
              </a:spcAft>
              <a:buClr>
                <a:schemeClr val="dk1"/>
              </a:buClr>
              <a:buChar char="-"/>
            </a:pPr>
            <a:r>
              <a:rPr lang="en-GB">
                <a:solidFill>
                  <a:schemeClr val="dk1"/>
                </a:solidFill>
              </a:rPr>
              <a:t>What constitutes ‘success’ in this future environment?</a:t>
            </a:r>
          </a:p>
          <a:p>
            <a:pPr marL="1371600" lvl="2" indent="-228600" rtl="0">
              <a:spcBef>
                <a:spcPts val="0"/>
              </a:spcBef>
              <a:spcAft>
                <a:spcPts val="0"/>
              </a:spcAft>
              <a:buClr>
                <a:schemeClr val="dk1"/>
              </a:buClr>
              <a:buChar char="-"/>
            </a:pPr>
            <a:r>
              <a:rPr lang="en-GB">
                <a:solidFill>
                  <a:schemeClr val="dk1"/>
                </a:solidFill>
              </a:rPr>
              <a:t>How is it measured?</a:t>
            </a:r>
            <a:br>
              <a:rPr lang="en-GB">
                <a:solidFill>
                  <a:schemeClr val="dk1"/>
                </a:solidFill>
              </a:rPr>
            </a:br>
            <a:endParaRPr lang="en-GB">
              <a:solidFill>
                <a:schemeClr val="dk1"/>
              </a:solidFill>
            </a:endParaRPr>
          </a:p>
        </p:txBody>
      </p:sp>
      <p:pic>
        <p:nvPicPr>
          <p:cNvPr id="163" name="Shape 163" descr="Graduation - Free images on Pixabay"/>
          <p:cNvPicPr preferRelativeResize="0"/>
          <p:nvPr/>
        </p:nvPicPr>
        <p:blipFill>
          <a:blip r:embed="rId3">
            <a:alphaModFix/>
          </a:blip>
          <a:stretch>
            <a:fillRect/>
          </a:stretch>
        </p:blipFill>
        <p:spPr>
          <a:xfrm>
            <a:off x="6189050" y="1736975"/>
            <a:ext cx="2824725" cy="3288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Activity</a:t>
            </a:r>
          </a:p>
        </p:txBody>
      </p:sp>
      <p:sp>
        <p:nvSpPr>
          <p:cNvPr id="169" name="Shape 16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Method (Converting the Network into a System?)</a:t>
            </a:r>
          </a:p>
          <a:p>
            <a:pPr marL="914400" lvl="0" indent="-228600" rtl="0">
              <a:spcBef>
                <a:spcPts val="0"/>
              </a:spcBef>
              <a:spcAft>
                <a:spcPts val="0"/>
              </a:spcAft>
              <a:buClr>
                <a:schemeClr val="dk1"/>
              </a:buClr>
              <a:buChar char="-"/>
            </a:pPr>
            <a:r>
              <a:rPr lang="en-GB">
                <a:solidFill>
                  <a:schemeClr val="dk1"/>
                </a:solidFill>
              </a:rPr>
              <a:t>In group or as individuals:</a:t>
            </a:r>
          </a:p>
          <a:p>
            <a:pPr marL="1371600" lvl="1" indent="-342900" rtl="0">
              <a:spcBef>
                <a:spcPts val="0"/>
              </a:spcBef>
              <a:spcAft>
                <a:spcPts val="0"/>
              </a:spcAft>
              <a:buClr>
                <a:schemeClr val="dk1"/>
              </a:buClr>
              <a:buSzPct val="100000"/>
              <a:buChar char="-"/>
            </a:pPr>
            <a:r>
              <a:rPr lang="en-GB" sz="1800">
                <a:solidFill>
                  <a:schemeClr val="dk1"/>
                </a:solidFill>
              </a:rPr>
              <a:t>Study the collection of cards on the wall</a:t>
            </a:r>
          </a:p>
          <a:p>
            <a:pPr marL="1371600" lvl="1" indent="-342900" rtl="0">
              <a:spcBef>
                <a:spcPts val="0"/>
              </a:spcBef>
              <a:spcAft>
                <a:spcPts val="0"/>
              </a:spcAft>
              <a:buClr>
                <a:schemeClr val="dk1"/>
              </a:buClr>
              <a:buSzPct val="100000"/>
              <a:buChar char="-"/>
            </a:pPr>
            <a:r>
              <a:rPr lang="en-GB" sz="1800">
                <a:solidFill>
                  <a:schemeClr val="dk1"/>
                </a:solidFill>
              </a:rPr>
              <a:t>Identify patterns of connectivity - this will define the logic model connecting stakeholders - benefits - attractors - affordances - impact - services </a:t>
            </a:r>
          </a:p>
          <a:p>
            <a:pPr marL="914400" lvl="0" indent="-228600" rtl="0">
              <a:spcBef>
                <a:spcPts val="0"/>
              </a:spcBef>
              <a:spcAft>
                <a:spcPts val="0"/>
              </a:spcAft>
              <a:buClr>
                <a:schemeClr val="dk1"/>
              </a:buClr>
              <a:buChar char="-"/>
            </a:pPr>
            <a:r>
              <a:rPr lang="en-GB">
                <a:solidFill>
                  <a:schemeClr val="dk1"/>
                </a:solidFill>
              </a:rPr>
              <a:t>Describe inputs and outputs</a:t>
            </a:r>
          </a:p>
          <a:p>
            <a:pPr marL="1371600" lvl="1" indent="-342900" rtl="0">
              <a:spcBef>
                <a:spcPts val="0"/>
              </a:spcBef>
              <a:spcAft>
                <a:spcPts val="0"/>
              </a:spcAft>
              <a:buClr>
                <a:schemeClr val="dk1"/>
              </a:buClr>
              <a:buSzPct val="100000"/>
              <a:buChar char="-"/>
            </a:pPr>
            <a:r>
              <a:rPr lang="en-GB" sz="1800">
                <a:solidFill>
                  <a:schemeClr val="dk1"/>
                </a:solidFill>
              </a:rPr>
              <a:t>Inputs - external resources (funds, people, whatever)</a:t>
            </a:r>
          </a:p>
          <a:p>
            <a:pPr marL="1371600" lvl="1" indent="-342900" rtl="0">
              <a:spcBef>
                <a:spcPts val="0"/>
              </a:spcBef>
              <a:spcAft>
                <a:spcPts val="0"/>
              </a:spcAft>
              <a:buClr>
                <a:schemeClr val="dk1"/>
              </a:buClr>
              <a:buSzPct val="100000"/>
              <a:buChar char="-"/>
            </a:pPr>
            <a:r>
              <a:rPr lang="en-GB" sz="1800">
                <a:solidFill>
                  <a:schemeClr val="dk1"/>
                </a:solidFill>
              </a:rPr>
              <a:t>Outputs - the ‘product’ delivered by the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rgbClr val="000000"/>
              </a:buClr>
              <a:buSzPct val="39285"/>
              <a:buFont typeface="Arial"/>
              <a:buNone/>
            </a:pPr>
            <a:r>
              <a:rPr lang="en-GB"/>
              <a:t>Leading Into Our Futures</a:t>
            </a:r>
          </a:p>
        </p:txBody>
      </p:sp>
      <p:sp>
        <p:nvSpPr>
          <p:cNvPr id="63" name="Shape 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0" rtl="0">
              <a:spcBef>
                <a:spcPts val="0"/>
              </a:spcBef>
              <a:spcAft>
                <a:spcPts val="0"/>
              </a:spcAft>
              <a:buNone/>
            </a:pPr>
            <a:r>
              <a:rPr lang="en-GB">
                <a:solidFill>
                  <a:schemeClr val="dk1"/>
                </a:solidFill>
              </a:rPr>
              <a:t>This is a design exercise</a:t>
            </a:r>
          </a:p>
          <a:p>
            <a:pPr marL="457200" lvl="0" indent="-69850" rtl="0">
              <a:spcBef>
                <a:spcPts val="0"/>
              </a:spcBef>
              <a:spcAft>
                <a:spcPts val="0"/>
              </a:spcAft>
              <a:buClr>
                <a:schemeClr val="dk1"/>
              </a:buClr>
              <a:buSzPct val="78571"/>
              <a:buFont typeface="Arial"/>
              <a:buNone/>
            </a:pPr>
            <a:r>
              <a:rPr lang="en-GB" sz="1400">
                <a:solidFill>
                  <a:schemeClr val="dk1"/>
                </a:solidFill>
              </a:rPr>
              <a:t>We will consider a series of concepts and issues and engage in a series of ‘what would you do?’ exercises. The Scenario: what if education were a startup? How would we design the system from scratch? </a:t>
            </a:r>
          </a:p>
          <a:p>
            <a:pPr marL="457200" lvl="0" indent="-69850" rtl="0">
              <a:spcBef>
                <a:spcPts val="0"/>
              </a:spcBef>
              <a:spcAft>
                <a:spcPts val="0"/>
              </a:spcAft>
              <a:buClr>
                <a:schemeClr val="dk1"/>
              </a:buClr>
              <a:buSzPct val="78571"/>
              <a:buFont typeface="Arial"/>
              <a:buNone/>
            </a:pPr>
            <a:endParaRPr sz="1400">
              <a:solidFill>
                <a:schemeClr val="dk1"/>
              </a:solidFill>
            </a:endParaRPr>
          </a:p>
          <a:p>
            <a:pPr marL="457200" lvl="0" indent="-69850" rtl="0">
              <a:spcBef>
                <a:spcPts val="0"/>
              </a:spcBef>
              <a:spcAft>
                <a:spcPts val="0"/>
              </a:spcAft>
              <a:buClr>
                <a:schemeClr val="dk1"/>
              </a:buClr>
              <a:buSzPct val="61111"/>
              <a:buFont typeface="Arial"/>
              <a:buNone/>
            </a:pPr>
            <a:r>
              <a:rPr lang="en-GB">
                <a:solidFill>
                  <a:schemeClr val="dk1"/>
                </a:solidFill>
              </a:rPr>
              <a:t>Objectives of this approach</a:t>
            </a:r>
          </a:p>
          <a:p>
            <a:pPr marL="914400" lvl="0" indent="-317500" rtl="0">
              <a:spcBef>
                <a:spcPts val="0"/>
              </a:spcBef>
              <a:spcAft>
                <a:spcPts val="0"/>
              </a:spcAft>
              <a:buClr>
                <a:schemeClr val="dk1"/>
              </a:buClr>
              <a:buSzPct val="100000"/>
              <a:buChar char="-"/>
            </a:pPr>
            <a:r>
              <a:rPr lang="en-GB" sz="1400">
                <a:solidFill>
                  <a:schemeClr val="dk1"/>
                </a:solidFill>
              </a:rPr>
              <a:t>To emphasize the complexity of the topic - we are not looking at simple on-off choices</a:t>
            </a:r>
          </a:p>
          <a:p>
            <a:pPr marL="914400" lvl="0" indent="-317500" rtl="0">
              <a:spcBef>
                <a:spcPts val="0"/>
              </a:spcBef>
              <a:spcAft>
                <a:spcPts val="0"/>
              </a:spcAft>
              <a:buClr>
                <a:schemeClr val="dk1"/>
              </a:buClr>
              <a:buSzPct val="100000"/>
              <a:buChar char="-"/>
            </a:pPr>
            <a:r>
              <a:rPr lang="en-GB" sz="1400">
                <a:solidFill>
                  <a:schemeClr val="dk1"/>
                </a:solidFill>
              </a:rPr>
              <a:t>To provide experience in distributed and non-consensual decision-making, ie.</a:t>
            </a:r>
          </a:p>
          <a:p>
            <a:pPr marL="1371600" lvl="1" indent="-228600" rtl="0">
              <a:spcBef>
                <a:spcPts val="0"/>
              </a:spcBef>
              <a:spcAft>
                <a:spcPts val="0"/>
              </a:spcAft>
              <a:buClr>
                <a:schemeClr val="dk1"/>
              </a:buClr>
              <a:buChar char="-"/>
            </a:pPr>
            <a:r>
              <a:rPr lang="en-GB">
                <a:solidFill>
                  <a:schemeClr val="dk1"/>
                </a:solidFill>
              </a:rPr>
              <a:t>Each person retains their own perspective</a:t>
            </a:r>
          </a:p>
          <a:p>
            <a:pPr marL="1371600" lvl="1" indent="-228600" rtl="0">
              <a:spcBef>
                <a:spcPts val="0"/>
              </a:spcBef>
              <a:spcAft>
                <a:spcPts val="0"/>
              </a:spcAft>
              <a:buClr>
                <a:schemeClr val="dk1"/>
              </a:buClr>
              <a:buChar char="-"/>
            </a:pPr>
            <a:r>
              <a:rPr lang="en-GB">
                <a:solidFill>
                  <a:schemeClr val="dk1"/>
                </a:solidFill>
              </a:rPr>
              <a:t>The output of the workshop is </a:t>
            </a:r>
            <a:r>
              <a:rPr lang="en-GB" i="1">
                <a:solidFill>
                  <a:schemeClr val="dk1"/>
                </a:solidFill>
              </a:rPr>
              <a:t>emergent</a:t>
            </a:r>
            <a:r>
              <a:rPr lang="en-GB">
                <a:solidFill>
                  <a:schemeClr val="dk1"/>
                </a:solidFill>
              </a:rPr>
              <a:t> from individual decisions</a:t>
            </a:r>
          </a:p>
          <a:p>
            <a:pPr marL="1371600" lvl="1" indent="-228600" rtl="0">
              <a:spcBef>
                <a:spcPts val="0"/>
              </a:spcBef>
              <a:spcAft>
                <a:spcPts val="0"/>
              </a:spcAft>
              <a:buClr>
                <a:schemeClr val="dk1"/>
              </a:buClr>
              <a:buChar char="-"/>
            </a:pPr>
            <a:r>
              <a:rPr lang="en-GB">
                <a:solidFill>
                  <a:schemeClr val="dk1"/>
                </a:solidFill>
              </a:rPr>
              <a:t>This outcome is a complex pattern, not simple statements</a:t>
            </a: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435128" y="650922"/>
            <a:ext cx="37290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700" dirty="0">
                <a:latin typeface="Calibri" panose="020F0502020204030204" pitchFamily="34" charset="0"/>
              </a:rPr>
              <a:t>Stephen Downes</a:t>
            </a:r>
            <a:endParaRPr lang="en-US" sz="2100" dirty="0">
              <a:latin typeface="Calibri" panose="020F0502020204030204" pitchFamily="34" charset="0"/>
            </a:endParaRPr>
          </a:p>
        </p:txBody>
      </p:sp>
      <p:sp>
        <p:nvSpPr>
          <p:cNvPr id="53251" name="Rectangle 3"/>
          <p:cNvSpPr>
            <a:spLocks noChangeArrowheads="1"/>
          </p:cNvSpPr>
          <p:nvPr/>
        </p:nvSpPr>
        <p:spPr bwMode="auto">
          <a:xfrm>
            <a:off x="2435128" y="4629153"/>
            <a:ext cx="4708624"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kern="0">
              <a:latin typeface="Calibri" panose="020F0502020204030204" pitchFamily="34" charset="0"/>
            </a:endParaRPr>
          </a:p>
        </p:txBody>
      </p:sp>
      <p:sp>
        <p:nvSpPr>
          <p:cNvPr id="53252" name="Text Box 4"/>
          <p:cNvSpPr txBox="1">
            <a:spLocks noChangeArrowheads="1"/>
          </p:cNvSpPr>
          <p:nvPr/>
        </p:nvSpPr>
        <p:spPr bwMode="auto">
          <a:xfrm>
            <a:off x="2435128" y="1111937"/>
            <a:ext cx="372903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dirty="0"/>
              <a:t>http://www.downes.ca</a:t>
            </a:r>
            <a:endParaRPr lang="en-US" sz="2700" dirty="0">
              <a:latin typeface="Calibri" panose="020F0502020204030204" pitchFamily="34" charset="0"/>
            </a:endParaRPr>
          </a:p>
        </p:txBody>
      </p:sp>
      <p:pic>
        <p:nvPicPr>
          <p:cNvPr id="532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128" y="1687790"/>
            <a:ext cx="3803916"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66066" y="3867894"/>
            <a:ext cx="1296144" cy="196208"/>
          </a:xfrm>
          <a:prstGeom prst="rect">
            <a:avLst/>
          </a:prstGeom>
          <a:solidFill>
            <a:schemeClr val="bg1"/>
          </a:solidFill>
        </p:spPr>
        <p:txBody>
          <a:bodyPr wrap="square" lIns="68580" tIns="34290" rIns="68580" bIns="34290" rtlCol="0">
            <a:spAutoFit/>
          </a:bodyPr>
          <a:lstStyle/>
          <a:p>
            <a:r>
              <a:rPr lang="en-CA" sz="800" dirty="0">
                <a:solidFill>
                  <a:schemeClr val="accent3">
                    <a:lumMod val="75000"/>
                  </a:schemeClr>
                </a:solidFill>
              </a:rPr>
              <a:t>Moncton, Canada, 2005</a:t>
            </a:r>
          </a:p>
        </p:txBody>
      </p:sp>
      <p:sp>
        <p:nvSpPr>
          <p:cNvPr id="7" name="TextBox 6"/>
          <p:cNvSpPr txBox="1"/>
          <p:nvPr/>
        </p:nvSpPr>
        <p:spPr>
          <a:xfrm>
            <a:off x="2361976" y="4347095"/>
            <a:ext cx="5933634" cy="438581"/>
          </a:xfrm>
          <a:prstGeom prst="rect">
            <a:avLst/>
          </a:prstGeom>
          <a:noFill/>
        </p:spPr>
        <p:txBody>
          <a:bodyPr wrap="square" lIns="68580" tIns="34290" rIns="68580" bIns="34290" rtlCol="0">
            <a:spAutoFit/>
          </a:bodyPr>
          <a:lstStyle/>
          <a:p>
            <a:r>
              <a:rPr lang="en-CA" sz="2400" dirty="0"/>
              <a:t>http://www.downes.ca/presentation/471</a:t>
            </a:r>
          </a:p>
        </p:txBody>
      </p:sp>
    </p:spTree>
    <p:extLst>
      <p:ext uri="{BB962C8B-B14F-4D97-AF65-F5344CB8AC3E}">
        <p14:creationId xmlns:p14="http://schemas.microsoft.com/office/powerpoint/2010/main" val="316123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Schedule</a:t>
            </a:r>
          </a:p>
        </p:txBody>
      </p:sp>
      <p:sp>
        <p:nvSpPr>
          <p:cNvPr id="69" name="Shape 6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0" rtl="0">
              <a:spcBef>
                <a:spcPts val="0"/>
              </a:spcBef>
              <a:spcAft>
                <a:spcPts val="0"/>
              </a:spcAft>
              <a:buNone/>
            </a:pPr>
            <a:r>
              <a:rPr lang="en-GB" sz="1400">
                <a:solidFill>
                  <a:schemeClr val="dk1"/>
                </a:solidFill>
              </a:rPr>
              <a:t>9:15 - drivers and attractors</a:t>
            </a:r>
          </a:p>
          <a:p>
            <a:pPr marL="457200" lvl="0" indent="-69850" rtl="0">
              <a:spcBef>
                <a:spcPts val="0"/>
              </a:spcBef>
              <a:spcAft>
                <a:spcPts val="0"/>
              </a:spcAft>
              <a:buClr>
                <a:schemeClr val="dk1"/>
              </a:buClr>
              <a:buSzPct val="78571"/>
              <a:buFont typeface="Arial"/>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en-GB" sz="1400">
                <a:solidFill>
                  <a:schemeClr val="dk1"/>
                </a:solidFill>
              </a:rPr>
              <a:t>9:35 - stakeholders and benefits</a:t>
            </a:r>
          </a:p>
          <a:p>
            <a:pPr marL="457200" lvl="0" indent="0" rtl="0">
              <a:spcBef>
                <a:spcPts val="0"/>
              </a:spcBef>
              <a:spcAft>
                <a:spcPts val="0"/>
              </a:spcAft>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en-GB" sz="1400">
                <a:solidFill>
                  <a:schemeClr val="dk1"/>
                </a:solidFill>
              </a:rPr>
              <a:t>9:55 - affordances </a:t>
            </a:r>
          </a:p>
          <a:p>
            <a:pPr marL="457200" lvl="0" indent="0" rtl="0">
              <a:spcBef>
                <a:spcPts val="0"/>
              </a:spcBef>
              <a:spcAft>
                <a:spcPts val="0"/>
              </a:spcAft>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en-GB" sz="1400">
                <a:solidFill>
                  <a:schemeClr val="dk1"/>
                </a:solidFill>
              </a:rPr>
              <a:t>10:15 - break</a:t>
            </a:r>
          </a:p>
          <a:p>
            <a:pPr marL="457200" lvl="0" indent="0" rtl="0">
              <a:spcBef>
                <a:spcPts val="0"/>
              </a:spcBef>
              <a:spcAft>
                <a:spcPts val="0"/>
              </a:spcAft>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en-GB" sz="1400">
                <a:solidFill>
                  <a:schemeClr val="dk1"/>
                </a:solidFill>
              </a:rPr>
              <a:t>10:30 - impact</a:t>
            </a:r>
          </a:p>
          <a:p>
            <a:pPr marL="457200" lvl="0" indent="0" rtl="0">
              <a:spcBef>
                <a:spcPts val="0"/>
              </a:spcBef>
              <a:spcAft>
                <a:spcPts val="0"/>
              </a:spcAft>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en-GB" sz="1400">
                <a:solidFill>
                  <a:schemeClr val="dk1"/>
                </a:solidFill>
              </a:rPr>
              <a:t>11:00 - services and trends</a:t>
            </a:r>
          </a:p>
          <a:p>
            <a:pPr marL="457200" lvl="0" indent="0" rtl="0">
              <a:spcBef>
                <a:spcPts val="0"/>
              </a:spcBef>
              <a:spcAft>
                <a:spcPts val="0"/>
              </a:spcAft>
              <a:buNone/>
            </a:pPr>
            <a:endParaRPr sz="1400">
              <a:solidFill>
                <a:schemeClr val="dk1"/>
              </a:solidFill>
            </a:endParaRPr>
          </a:p>
          <a:p>
            <a:pPr marL="457200" lvl="0" indent="-69850" rtl="0">
              <a:spcBef>
                <a:spcPts val="0"/>
              </a:spcBef>
              <a:spcAft>
                <a:spcPts val="0"/>
              </a:spcAft>
              <a:buClr>
                <a:schemeClr val="dk1"/>
              </a:buClr>
              <a:buSzPct val="78571"/>
              <a:buFont typeface="Arial"/>
              <a:buNone/>
            </a:pPr>
            <a:r>
              <a:rPr lang="en-GB" sz="1400">
                <a:solidFill>
                  <a:schemeClr val="dk1"/>
                </a:solidFill>
              </a:rPr>
              <a:t>11:30 - designing the future institution</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Drivers and Attractors</a:t>
            </a:r>
          </a:p>
        </p:txBody>
      </p:sp>
      <p:pic>
        <p:nvPicPr>
          <p:cNvPr id="75" name="Shape 75" descr="disruptive-innovations-in-learning-7-638.jpg"/>
          <p:cNvPicPr preferRelativeResize="0"/>
          <p:nvPr/>
        </p:nvPicPr>
        <p:blipFill>
          <a:blip r:embed="rId3">
            <a:alphaModFix/>
          </a:blip>
          <a:stretch>
            <a:fillRect/>
          </a:stretch>
        </p:blipFill>
        <p:spPr>
          <a:xfrm>
            <a:off x="628537" y="1222624"/>
            <a:ext cx="7402624" cy="4165399"/>
          </a:xfrm>
          <a:prstGeom prst="rect">
            <a:avLst/>
          </a:prstGeom>
          <a:noFill/>
          <a:ln>
            <a:noFill/>
          </a:ln>
        </p:spPr>
      </p:pic>
      <p:sp>
        <p:nvSpPr>
          <p:cNvPr id="76" name="Shape 76"/>
          <p:cNvSpPr/>
          <p:nvPr/>
        </p:nvSpPr>
        <p:spPr>
          <a:xfrm>
            <a:off x="2909050" y="1382850"/>
            <a:ext cx="2841600" cy="5727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77" name="Shape 77"/>
          <p:cNvSpPr txBox="1">
            <a:spLocks noGrp="1"/>
          </p:cNvSpPr>
          <p:nvPr>
            <p:ph type="body" idx="1"/>
          </p:nvPr>
        </p:nvSpPr>
        <p:spPr>
          <a:xfrm>
            <a:off x="429750" y="1017725"/>
            <a:ext cx="8520600" cy="8121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Concept: do we shape change, or react to it? Do we work toward something, or work to avoid something?</a:t>
            </a:r>
          </a:p>
          <a:p>
            <a:pPr marL="457200" marR="0" lvl="0" indent="-69850" algn="l" rtl="0">
              <a:lnSpc>
                <a:spcPct val="115000"/>
              </a:lnSpc>
              <a:spcBef>
                <a:spcPts val="0"/>
              </a:spcBef>
              <a:spcAft>
                <a:spcPts val="0"/>
              </a:spcAft>
              <a:buClr>
                <a:srgbClr val="000000"/>
              </a:buClr>
              <a:buSzPct val="100000"/>
              <a:buFont typeface="Arial"/>
              <a:buNone/>
            </a:pPr>
            <a:endParaRPr sz="1100">
              <a:solidFill>
                <a:schemeClr val="dk1"/>
              </a:solidFill>
            </a:endParaRPr>
          </a:p>
          <a:p>
            <a:pPr marL="457200" lvl="0" indent="-69850" rtl="0">
              <a:spcBef>
                <a:spcPts val="0"/>
              </a:spcBef>
              <a:spcAft>
                <a:spcPts val="0"/>
              </a:spcAft>
              <a:buClr>
                <a:schemeClr val="dk1"/>
              </a:buClr>
              <a:buSzPct val="61111"/>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Activity</a:t>
            </a:r>
          </a:p>
        </p:txBody>
      </p:sp>
      <p:pic>
        <p:nvPicPr>
          <p:cNvPr id="83" name="Shape 83" descr="Free stock photo of activity, blocks, boy"/>
          <p:cNvPicPr preferRelativeResize="0"/>
          <p:nvPr/>
        </p:nvPicPr>
        <p:blipFill>
          <a:blip r:embed="rId3">
            <a:alphaModFix/>
          </a:blip>
          <a:stretch>
            <a:fillRect/>
          </a:stretch>
        </p:blipFill>
        <p:spPr>
          <a:xfrm>
            <a:off x="610575" y="3018650"/>
            <a:ext cx="4465473" cy="2301925"/>
          </a:xfrm>
          <a:prstGeom prst="rect">
            <a:avLst/>
          </a:prstGeom>
          <a:noFill/>
          <a:ln>
            <a:noFill/>
          </a:ln>
        </p:spPr>
      </p:pic>
      <p:sp>
        <p:nvSpPr>
          <p:cNvPr id="84" name="Shape 8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Core questions: </a:t>
            </a:r>
          </a:p>
          <a:p>
            <a:pPr marL="914400" lvl="0" indent="-228600" rtl="0">
              <a:spcBef>
                <a:spcPts val="0"/>
              </a:spcBef>
              <a:spcAft>
                <a:spcPts val="0"/>
              </a:spcAft>
              <a:buClr>
                <a:schemeClr val="dk1"/>
              </a:buClr>
              <a:buChar char="-"/>
            </a:pPr>
            <a:r>
              <a:rPr lang="en-GB">
                <a:solidFill>
                  <a:schemeClr val="dk1"/>
                </a:solidFill>
              </a:rPr>
              <a:t>What is driving change in our field? (eg., tech, economy, climate change, etc)</a:t>
            </a:r>
          </a:p>
          <a:p>
            <a:pPr marL="914400" lvl="0" indent="-228600" rtl="0">
              <a:spcBef>
                <a:spcPts val="0"/>
              </a:spcBef>
              <a:spcAft>
                <a:spcPts val="0"/>
              </a:spcAft>
              <a:buClr>
                <a:schemeClr val="dk1"/>
              </a:buClr>
              <a:buChar char="-"/>
            </a:pPr>
            <a:r>
              <a:rPr lang="en-GB">
                <a:solidFill>
                  <a:schemeClr val="dk1"/>
                </a:solidFill>
              </a:rPr>
              <a:t>What are the attractors in our field (learning, prosperity, etc) </a:t>
            </a:r>
          </a:p>
          <a:p>
            <a:pPr marL="457200" lvl="0" indent="-69850" rtl="0">
              <a:spcBef>
                <a:spcPts val="0"/>
              </a:spcBef>
              <a:spcAft>
                <a:spcPts val="0"/>
              </a:spcAft>
              <a:buClr>
                <a:schemeClr val="dk1"/>
              </a:buClr>
              <a:buSzPct val="61111"/>
              <a:buFont typeface="Arial"/>
              <a:buNone/>
            </a:pPr>
            <a:endParaRPr>
              <a:solidFill>
                <a:schemeClr val="dk1"/>
              </a:solidFill>
            </a:endParaRPr>
          </a:p>
          <a:p>
            <a:pPr marL="457200" lvl="0" indent="0" rtl="0">
              <a:spcBef>
                <a:spcPts val="0"/>
              </a:spcBef>
              <a:spcAft>
                <a:spcPts val="0"/>
              </a:spcAft>
              <a:buNone/>
            </a:pPr>
            <a:r>
              <a:rPr lang="en-GB">
                <a:solidFill>
                  <a:schemeClr val="dk1"/>
                </a:solidFill>
              </a:rPr>
              <a:t>Method - groups of two, in two stages - discuss and then select </a:t>
            </a:r>
            <a:r>
              <a:rPr lang="en-GB" i="1">
                <a:solidFill>
                  <a:schemeClr val="dk1"/>
                </a:solidFill>
              </a:rPr>
              <a:t>one</a:t>
            </a:r>
            <a:r>
              <a:rPr lang="en-GB">
                <a:solidFill>
                  <a:schemeClr val="dk1"/>
                </a:solidFill>
              </a:rPr>
              <a:t> driver; </a:t>
            </a:r>
            <a:r>
              <a:rPr lang="en-GB" i="1">
                <a:solidFill>
                  <a:schemeClr val="dk1"/>
                </a:solidFill>
              </a:rPr>
              <a:t>one</a:t>
            </a:r>
            <a:r>
              <a:rPr lang="en-GB">
                <a:solidFill>
                  <a:schemeClr val="dk1"/>
                </a:solidFill>
              </a:rPr>
              <a:t> attractor (record on </a:t>
            </a:r>
            <a:r>
              <a:rPr lang="en-GB">
                <a:solidFill>
                  <a:srgbClr val="0000FF"/>
                </a:solidFill>
              </a:rPr>
              <a:t>index card</a:t>
            </a:r>
            <a:r>
              <a:rPr lang="en-GB">
                <a:solidFill>
                  <a:schemeClr val="dk1"/>
                </a:solidFill>
              </a:rPr>
              <a:t>, place as cluster on wall)</a:t>
            </a:r>
          </a:p>
          <a:p>
            <a:pPr marL="457200" lvl="0" indent="0" rtl="0">
              <a:spcBef>
                <a:spcPts val="0"/>
              </a:spcBef>
              <a:spcAft>
                <a:spcPts val="0"/>
              </a:spcAft>
              <a:buNone/>
            </a:pPr>
            <a:endParaRPr>
              <a:solidFill>
                <a:schemeClr val="dk1"/>
              </a:solidFill>
            </a:endParaRPr>
          </a:p>
          <a:p>
            <a:pPr marL="457200" lvl="0" indent="-69850" rtl="0">
              <a:spcBef>
                <a:spcPts val="0"/>
              </a:spcBef>
              <a:spcAft>
                <a:spcPts val="0"/>
              </a:spcAft>
              <a:buClr>
                <a:schemeClr val="dk1"/>
              </a:buClr>
              <a:buSzPct val="61111"/>
              <a:buFont typeface="Arial"/>
              <a:buNone/>
            </a:pPr>
            <a:endParaRPr>
              <a:solidFill>
                <a:schemeClr val="dk1"/>
              </a:solidFill>
            </a:endParaRP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rgbClr val="000000"/>
              </a:buClr>
              <a:buSzPct val="39285"/>
              <a:buFont typeface="Arial"/>
              <a:buNone/>
            </a:pPr>
            <a:r>
              <a:rPr lang="en-GB"/>
              <a:t>Stakeholders and Benefits</a:t>
            </a:r>
          </a:p>
        </p:txBody>
      </p:sp>
      <p:sp>
        <p:nvSpPr>
          <p:cNvPr id="90" name="Shape 90"/>
          <p:cNvSpPr txBox="1">
            <a:spLocks noGrp="1"/>
          </p:cNvSpPr>
          <p:nvPr>
            <p:ph type="body" idx="1"/>
          </p:nvPr>
        </p:nvSpPr>
        <p:spPr>
          <a:xfrm>
            <a:off x="311700" y="1152475"/>
            <a:ext cx="8520600" cy="8037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Concept: why are we doing what we do? If we assume directionality, toward what are we working?</a:t>
            </a:r>
          </a:p>
          <a:p>
            <a:pPr lvl="0" rtl="0">
              <a:spcBef>
                <a:spcPts val="0"/>
              </a:spcBef>
              <a:spcAft>
                <a:spcPts val="0"/>
              </a:spcAft>
              <a:buNone/>
            </a:pPr>
            <a:endParaRPr sz="1400">
              <a:solidFill>
                <a:schemeClr val="dk1"/>
              </a:solidFill>
            </a:endParaRPr>
          </a:p>
          <a:p>
            <a:pPr marL="457200" lvl="0" indent="-69850" rtl="0">
              <a:spcBef>
                <a:spcPts val="0"/>
              </a:spcBef>
              <a:spcAft>
                <a:spcPts val="0"/>
              </a:spcAft>
              <a:buClr>
                <a:schemeClr val="dk1"/>
              </a:buClr>
              <a:buSzPct val="100000"/>
              <a:buFont typeface="Arial"/>
              <a:buNone/>
            </a:pPr>
            <a:endParaRPr sz="1100">
              <a:solidFill>
                <a:schemeClr val="dk1"/>
              </a:solidFill>
            </a:endParaRPr>
          </a:p>
          <a:p>
            <a:pPr lvl="0">
              <a:spcBef>
                <a:spcPts val="0"/>
              </a:spcBef>
              <a:buNone/>
            </a:pPr>
            <a:endParaRPr/>
          </a:p>
        </p:txBody>
      </p:sp>
      <p:sp>
        <p:nvSpPr>
          <p:cNvPr id="91" name="Shape 91"/>
          <p:cNvSpPr txBox="1"/>
          <p:nvPr/>
        </p:nvSpPr>
        <p:spPr>
          <a:xfrm>
            <a:off x="311700" y="2023700"/>
            <a:ext cx="5691600" cy="2588700"/>
          </a:xfrm>
          <a:prstGeom prst="rect">
            <a:avLst/>
          </a:prstGeom>
          <a:noFill/>
          <a:ln>
            <a:noFill/>
          </a:ln>
        </p:spPr>
        <p:txBody>
          <a:bodyPr lIns="91425" tIns="91425" rIns="91425" bIns="91425" anchor="t" anchorCtr="0">
            <a:noAutofit/>
          </a:bodyPr>
          <a:lstStyle/>
          <a:p>
            <a:pPr marL="457200" lvl="0" indent="-69850" rtl="0">
              <a:lnSpc>
                <a:spcPct val="115000"/>
              </a:lnSpc>
              <a:spcBef>
                <a:spcPts val="0"/>
              </a:spcBef>
              <a:buClr>
                <a:schemeClr val="dk1"/>
              </a:buClr>
              <a:buSzPct val="61111"/>
              <a:buFont typeface="Arial"/>
              <a:buNone/>
            </a:pPr>
            <a:r>
              <a:rPr lang="en-GB" sz="1800">
                <a:solidFill>
                  <a:schemeClr val="dk1"/>
                </a:solidFill>
              </a:rPr>
              <a:t>Core questions:</a:t>
            </a:r>
          </a:p>
          <a:p>
            <a:pPr marL="914400" lvl="0" indent="-342900" rtl="0">
              <a:lnSpc>
                <a:spcPct val="115000"/>
              </a:lnSpc>
              <a:spcBef>
                <a:spcPts val="0"/>
              </a:spcBef>
              <a:buClr>
                <a:schemeClr val="dk1"/>
              </a:buClr>
              <a:buSzPct val="100000"/>
              <a:buChar char="-"/>
            </a:pPr>
            <a:r>
              <a:rPr lang="en-GB" sz="1800">
                <a:solidFill>
                  <a:schemeClr val="dk1"/>
                </a:solidFill>
              </a:rPr>
              <a:t>Who do we serve? </a:t>
            </a:r>
            <a:r>
              <a:rPr lang="en-GB">
                <a:solidFill>
                  <a:schemeClr val="dk1"/>
                </a:solidFill>
              </a:rPr>
              <a:t>(students, industry, governments, society, etc) - but we want to focus - ‘government’ eg. is too vague, do we mean ‘support the party in power’, ‘further a policy agenda’, ‘work for broad social goods’ etc?</a:t>
            </a:r>
          </a:p>
          <a:p>
            <a:pPr marL="914400" lvl="0" indent="-342900" rtl="0">
              <a:lnSpc>
                <a:spcPct val="115000"/>
              </a:lnSpc>
              <a:spcBef>
                <a:spcPts val="0"/>
              </a:spcBef>
              <a:buClr>
                <a:schemeClr val="dk1"/>
              </a:buClr>
              <a:buSzPct val="100000"/>
              <a:buChar char="-"/>
            </a:pPr>
            <a:r>
              <a:rPr lang="en-GB" sz="1800">
                <a:solidFill>
                  <a:schemeClr val="dk1"/>
                </a:solidFill>
              </a:rPr>
              <a:t>What is the benefit </a:t>
            </a:r>
            <a:r>
              <a:rPr lang="en-GB">
                <a:solidFill>
                  <a:schemeClr val="dk1"/>
                </a:solidFill>
              </a:rPr>
              <a:t>- not just the good that is produced (graduates, certifications, etc) but the value that is produced (jobs, growth, prosperity)</a:t>
            </a:r>
          </a:p>
        </p:txBody>
      </p:sp>
      <p:pic>
        <p:nvPicPr>
          <p:cNvPr id="92" name="Shape 92" descr="SemanticAttractor.jpg"/>
          <p:cNvPicPr preferRelativeResize="0"/>
          <p:nvPr/>
        </p:nvPicPr>
        <p:blipFill>
          <a:blip r:embed="rId3">
            <a:alphaModFix/>
          </a:blip>
          <a:stretch>
            <a:fillRect/>
          </a:stretch>
        </p:blipFill>
        <p:spPr>
          <a:xfrm>
            <a:off x="6155700" y="2090925"/>
            <a:ext cx="2835900" cy="2287626"/>
          </a:xfrm>
          <a:prstGeom prst="rect">
            <a:avLst/>
          </a:prstGeom>
          <a:noFill/>
          <a:ln>
            <a:noFill/>
          </a:ln>
        </p:spPr>
      </p:pic>
      <p:sp>
        <p:nvSpPr>
          <p:cNvPr id="93" name="Shape 93"/>
          <p:cNvSpPr txBox="1"/>
          <p:nvPr/>
        </p:nvSpPr>
        <p:spPr>
          <a:xfrm>
            <a:off x="6644400" y="2554875"/>
            <a:ext cx="657600" cy="269700"/>
          </a:xfrm>
          <a:prstGeom prst="rect">
            <a:avLst/>
          </a:prstGeom>
          <a:solidFill>
            <a:schemeClr val="lt1"/>
          </a:solidFill>
          <a:ln>
            <a:noFill/>
          </a:ln>
        </p:spPr>
        <p:txBody>
          <a:bodyPr lIns="91425" tIns="91425" rIns="91425" bIns="91425" anchor="t" anchorCtr="0">
            <a:noAutofit/>
          </a:bodyPr>
          <a:lstStyle/>
          <a:p>
            <a:pPr lvl="0">
              <a:spcBef>
                <a:spcPts val="0"/>
              </a:spcBef>
              <a:buNone/>
            </a:pPr>
            <a:r>
              <a:rPr lang="en-GB"/>
              <a:t>Jobs</a:t>
            </a:r>
          </a:p>
        </p:txBody>
      </p:sp>
      <p:sp>
        <p:nvSpPr>
          <p:cNvPr id="94" name="Shape 94"/>
          <p:cNvSpPr txBox="1"/>
          <p:nvPr/>
        </p:nvSpPr>
        <p:spPr>
          <a:xfrm>
            <a:off x="8052500" y="2588625"/>
            <a:ext cx="699900" cy="320400"/>
          </a:xfrm>
          <a:prstGeom prst="rect">
            <a:avLst/>
          </a:prstGeom>
          <a:solidFill>
            <a:schemeClr val="lt1"/>
          </a:solidFill>
          <a:ln>
            <a:noFill/>
          </a:ln>
        </p:spPr>
        <p:txBody>
          <a:bodyPr lIns="91425" tIns="91425" rIns="91425" bIns="91425" anchor="t" anchorCtr="0">
            <a:noAutofit/>
          </a:bodyPr>
          <a:lstStyle/>
          <a:p>
            <a:pPr lvl="0">
              <a:spcBef>
                <a:spcPts val="0"/>
              </a:spcBef>
              <a:buNone/>
            </a:pPr>
            <a:r>
              <a:rPr lang="en-GB" sz="1200"/>
              <a:t>Growth</a:t>
            </a:r>
          </a:p>
        </p:txBody>
      </p:sp>
      <p:sp>
        <p:nvSpPr>
          <p:cNvPr id="95" name="Shape 95"/>
          <p:cNvSpPr txBox="1"/>
          <p:nvPr/>
        </p:nvSpPr>
        <p:spPr>
          <a:xfrm>
            <a:off x="7268300" y="3743775"/>
            <a:ext cx="784200" cy="227700"/>
          </a:xfrm>
          <a:prstGeom prst="rect">
            <a:avLst/>
          </a:prstGeom>
          <a:solidFill>
            <a:schemeClr val="lt1"/>
          </a:solidFill>
          <a:ln>
            <a:noFill/>
          </a:ln>
        </p:spPr>
        <p:txBody>
          <a:bodyPr lIns="91425" tIns="91425" rIns="91425" bIns="91425" anchor="t" anchorCtr="0">
            <a:noAutofit/>
          </a:bodyPr>
          <a:lstStyle/>
          <a:p>
            <a:pPr lvl="0">
              <a:spcBef>
                <a:spcPts val="0"/>
              </a:spcBef>
              <a:buNone/>
            </a:pPr>
            <a:r>
              <a:rPr lang="en-GB"/>
              <a:t>Values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Activity</a:t>
            </a:r>
          </a:p>
        </p:txBody>
      </p:sp>
      <p:sp>
        <p:nvSpPr>
          <p:cNvPr id="101" name="Shape 10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Method - groups of two, in two stages - discuss and then select </a:t>
            </a:r>
            <a:r>
              <a:rPr lang="en-GB" i="1">
                <a:solidFill>
                  <a:schemeClr val="dk1"/>
                </a:solidFill>
              </a:rPr>
              <a:t>one</a:t>
            </a:r>
            <a:r>
              <a:rPr lang="en-GB">
                <a:solidFill>
                  <a:schemeClr val="dk1"/>
                </a:solidFill>
              </a:rPr>
              <a:t> stakeholder; </a:t>
            </a:r>
            <a:r>
              <a:rPr lang="en-GB" i="1">
                <a:solidFill>
                  <a:schemeClr val="dk1"/>
                </a:solidFill>
              </a:rPr>
              <a:t>one</a:t>
            </a:r>
            <a:r>
              <a:rPr lang="en-GB">
                <a:solidFill>
                  <a:schemeClr val="dk1"/>
                </a:solidFill>
              </a:rPr>
              <a:t> benefit (record on index card, place as cluster on wall)</a:t>
            </a:r>
          </a:p>
          <a:p>
            <a:pPr marL="457200" lvl="0" indent="-69850" rtl="0">
              <a:spcBef>
                <a:spcPts val="0"/>
              </a:spcBef>
              <a:spcAft>
                <a:spcPts val="0"/>
              </a:spcAft>
              <a:buClr>
                <a:schemeClr val="dk1"/>
              </a:buClr>
              <a:buSzPct val="61111"/>
              <a:buFont typeface="Arial"/>
              <a:buNone/>
            </a:pPr>
            <a:endParaRPr>
              <a:solidFill>
                <a:schemeClr val="dk1"/>
              </a:solidFill>
            </a:endParaRPr>
          </a:p>
          <a:p>
            <a:pPr marL="457200" lvl="0" indent="-69850" rtl="0">
              <a:spcBef>
                <a:spcPts val="0"/>
              </a:spcBef>
              <a:spcAft>
                <a:spcPts val="0"/>
              </a:spcAft>
              <a:buClr>
                <a:schemeClr val="dk1"/>
              </a:buClr>
              <a:buSzPct val="61111"/>
              <a:buFont typeface="Arial"/>
              <a:buNone/>
            </a:pPr>
            <a:r>
              <a:rPr lang="en-GB">
                <a:solidFill>
                  <a:schemeClr val="dk1"/>
                </a:solidFill>
              </a:rPr>
              <a:t>Reflect: do we see any connections between the cards on the wall? - draw connections with </a:t>
            </a:r>
            <a:r>
              <a:rPr lang="en-GB">
                <a:solidFill>
                  <a:srgbClr val="0000FF"/>
                </a:solidFill>
              </a:rPr>
              <a:t>string or thread</a:t>
            </a:r>
          </a:p>
          <a:p>
            <a:pPr lvl="0">
              <a:spcBef>
                <a:spcPts val="0"/>
              </a:spcBef>
              <a:buNone/>
            </a:pPr>
            <a:endParaRPr/>
          </a:p>
        </p:txBody>
      </p:sp>
      <p:pic>
        <p:nvPicPr>
          <p:cNvPr id="102" name="Shape 102" descr="Peer-to-peer - Wikipedia"/>
          <p:cNvPicPr preferRelativeResize="0"/>
          <p:nvPr/>
        </p:nvPicPr>
        <p:blipFill>
          <a:blip r:embed="rId3">
            <a:alphaModFix/>
          </a:blip>
          <a:stretch>
            <a:fillRect/>
          </a:stretch>
        </p:blipFill>
        <p:spPr>
          <a:xfrm>
            <a:off x="3296900" y="2959624"/>
            <a:ext cx="5146923" cy="2040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90" y="627534"/>
            <a:ext cx="5517232" cy="4137924"/>
          </a:xfrm>
          <a:prstGeom prst="rect">
            <a:avLst/>
          </a:prstGeom>
        </p:spPr>
      </p:pic>
      <p:sp>
        <p:nvSpPr>
          <p:cNvPr id="2" name="Title 1"/>
          <p:cNvSpPr>
            <a:spLocks noGrp="1"/>
          </p:cNvSpPr>
          <p:nvPr>
            <p:ph type="title"/>
          </p:nvPr>
        </p:nvSpPr>
        <p:spPr>
          <a:xfrm>
            <a:off x="311700" y="445024"/>
            <a:ext cx="8520600" cy="902589"/>
          </a:xfrm>
          <a:solidFill>
            <a:schemeClr val="bg1"/>
          </a:solidFill>
        </p:spPr>
        <p:txBody>
          <a:bodyPr/>
          <a:lstStyle/>
          <a:p>
            <a:r>
              <a:rPr lang="en-CA" dirty="0"/>
              <a:t>Building the Diagram</a:t>
            </a:r>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0803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Affordances</a:t>
            </a:r>
          </a:p>
        </p:txBody>
      </p:sp>
      <p:sp>
        <p:nvSpPr>
          <p:cNvPr id="108" name="Shape 108"/>
          <p:cNvSpPr txBox="1">
            <a:spLocks noGrp="1"/>
          </p:cNvSpPr>
          <p:nvPr>
            <p:ph type="body" idx="1"/>
          </p:nvPr>
        </p:nvSpPr>
        <p:spPr>
          <a:xfrm>
            <a:off x="311700" y="1152475"/>
            <a:ext cx="5629200" cy="3416400"/>
          </a:xfrm>
          <a:prstGeom prst="rect">
            <a:avLst/>
          </a:prstGeom>
        </p:spPr>
        <p:txBody>
          <a:bodyPr lIns="91425" tIns="91425" rIns="91425" bIns="91425" anchor="t" anchorCtr="0">
            <a:noAutofit/>
          </a:bodyPr>
          <a:lstStyle/>
          <a:p>
            <a:pPr marL="457200" lvl="0" indent="-69850" rtl="0">
              <a:spcBef>
                <a:spcPts val="0"/>
              </a:spcBef>
              <a:spcAft>
                <a:spcPts val="0"/>
              </a:spcAft>
              <a:buClr>
                <a:schemeClr val="dk1"/>
              </a:buClr>
              <a:buSzPct val="61111"/>
              <a:buFont typeface="Arial"/>
              <a:buNone/>
            </a:pPr>
            <a:r>
              <a:rPr lang="en-GB">
                <a:solidFill>
                  <a:schemeClr val="dk1"/>
                </a:solidFill>
              </a:rPr>
              <a:t>Concept: what new things will we be able to do?</a:t>
            </a:r>
          </a:p>
          <a:p>
            <a:pPr marL="457200" lvl="0" indent="-69850" rtl="0">
              <a:spcBef>
                <a:spcPts val="0"/>
              </a:spcBef>
              <a:spcAft>
                <a:spcPts val="0"/>
              </a:spcAft>
              <a:buClr>
                <a:schemeClr val="dk1"/>
              </a:buClr>
              <a:buSzPct val="61111"/>
              <a:buFont typeface="Arial"/>
              <a:buNone/>
            </a:pPr>
            <a:endParaRPr>
              <a:solidFill>
                <a:schemeClr val="dk1"/>
              </a:solidFill>
            </a:endParaRPr>
          </a:p>
          <a:p>
            <a:pPr marL="457200" lvl="0" indent="-69850" rtl="0">
              <a:spcBef>
                <a:spcPts val="0"/>
              </a:spcBef>
              <a:spcAft>
                <a:spcPts val="0"/>
              </a:spcAft>
              <a:buClr>
                <a:schemeClr val="dk1"/>
              </a:buClr>
              <a:buSzPct val="61111"/>
              <a:buFont typeface="Arial"/>
              <a:buNone/>
            </a:pPr>
            <a:r>
              <a:rPr lang="en-GB">
                <a:solidFill>
                  <a:schemeClr val="dk1"/>
                </a:solidFill>
              </a:rPr>
              <a:t>Core questions: </a:t>
            </a:r>
          </a:p>
          <a:p>
            <a:pPr marL="914400" lvl="0" indent="-228600" rtl="0">
              <a:spcBef>
                <a:spcPts val="0"/>
              </a:spcBef>
              <a:spcAft>
                <a:spcPts val="0"/>
              </a:spcAft>
              <a:buClr>
                <a:schemeClr val="dk1"/>
              </a:buClr>
              <a:buChar char="-"/>
            </a:pPr>
            <a:r>
              <a:rPr lang="en-GB">
                <a:solidFill>
                  <a:schemeClr val="dk1"/>
                </a:solidFill>
              </a:rPr>
              <a:t>How is technology changing? </a:t>
            </a:r>
          </a:p>
          <a:p>
            <a:pPr marL="1371600" lvl="2" indent="-228600" rtl="0">
              <a:spcBef>
                <a:spcPts val="0"/>
              </a:spcBef>
              <a:spcAft>
                <a:spcPts val="0"/>
              </a:spcAft>
              <a:buClr>
                <a:schemeClr val="dk1"/>
              </a:buClr>
              <a:buChar char="-"/>
            </a:pPr>
            <a:r>
              <a:rPr lang="en-GB">
                <a:solidFill>
                  <a:schemeClr val="dk1"/>
                </a:solidFill>
              </a:rPr>
              <a:t> bandwidth, computing power, social media, internet of things, new interfaces and VR, analytics, etc</a:t>
            </a:r>
          </a:p>
          <a:p>
            <a:pPr marL="914400" lvl="0" indent="-228600" rtl="0">
              <a:spcBef>
                <a:spcPts val="0"/>
              </a:spcBef>
              <a:spcAft>
                <a:spcPts val="0"/>
              </a:spcAft>
              <a:buClr>
                <a:schemeClr val="dk1"/>
              </a:buClr>
              <a:buChar char="-"/>
            </a:pPr>
            <a:r>
              <a:rPr lang="en-GB">
                <a:solidFill>
                  <a:schemeClr val="dk1"/>
                </a:solidFill>
              </a:rPr>
              <a:t>What new things can we do? </a:t>
            </a:r>
          </a:p>
          <a:p>
            <a:pPr marL="1371600" lvl="2" indent="-228600" rtl="0">
              <a:spcBef>
                <a:spcPts val="0"/>
              </a:spcBef>
              <a:spcAft>
                <a:spcPts val="0"/>
              </a:spcAft>
              <a:buClr>
                <a:schemeClr val="dk1"/>
              </a:buClr>
              <a:buChar char="-"/>
            </a:pPr>
            <a:r>
              <a:rPr lang="en-GB">
                <a:solidFill>
                  <a:schemeClr val="dk1"/>
                </a:solidFill>
              </a:rPr>
              <a:t>Immersion and simulating, making, predicting, analyzing...</a:t>
            </a:r>
          </a:p>
          <a:p>
            <a:pPr marL="457200" lvl="0" indent="-69850" rtl="0">
              <a:spcBef>
                <a:spcPts val="0"/>
              </a:spcBef>
              <a:spcAft>
                <a:spcPts val="0"/>
              </a:spcAft>
              <a:buClr>
                <a:schemeClr val="dk1"/>
              </a:buClr>
              <a:buSzPct val="100000"/>
              <a:buFont typeface="Arial"/>
              <a:buNone/>
            </a:pPr>
            <a:endParaRPr sz="1100">
              <a:solidFill>
                <a:schemeClr val="dk1"/>
              </a:solidFill>
            </a:endParaRPr>
          </a:p>
          <a:p>
            <a:pPr marL="457200" lvl="0" indent="-69850" rtl="0">
              <a:spcBef>
                <a:spcPts val="0"/>
              </a:spcBef>
              <a:spcAft>
                <a:spcPts val="0"/>
              </a:spcAft>
              <a:buClr>
                <a:schemeClr val="dk1"/>
              </a:buClr>
              <a:buSzPct val="100000"/>
              <a:buFont typeface="Arial"/>
              <a:buNone/>
            </a:pPr>
            <a:endParaRPr sz="1100">
              <a:solidFill>
                <a:schemeClr val="dk1"/>
              </a:solidFill>
            </a:endParaRPr>
          </a:p>
          <a:p>
            <a:pPr marL="457200" lvl="0" indent="-69850" rtl="0">
              <a:spcBef>
                <a:spcPts val="0"/>
              </a:spcBef>
              <a:spcAft>
                <a:spcPts val="0"/>
              </a:spcAft>
              <a:buClr>
                <a:schemeClr val="dk1"/>
              </a:buClr>
              <a:buSzPct val="61111"/>
              <a:buFont typeface="Arial"/>
              <a:buNone/>
            </a:pPr>
            <a:endParaRPr/>
          </a:p>
        </p:txBody>
      </p:sp>
      <p:pic>
        <p:nvPicPr>
          <p:cNvPr id="109" name="Shape 109" descr="Knit Elvis | From the book &amp;quot;Knitted Icons&amp;quot; by Carol Meldrum.… | Flickr"/>
          <p:cNvPicPr preferRelativeResize="0"/>
          <p:nvPr/>
        </p:nvPicPr>
        <p:blipFill>
          <a:blip r:embed="rId3">
            <a:alphaModFix/>
          </a:blip>
          <a:stretch>
            <a:fillRect/>
          </a:stretch>
        </p:blipFill>
        <p:spPr>
          <a:xfrm>
            <a:off x="6093300" y="1170125"/>
            <a:ext cx="2898299" cy="3206083"/>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1102</Words>
  <Application>Microsoft Office PowerPoint</Application>
  <PresentationFormat>On-screen Show (16:9)</PresentationFormat>
  <Paragraphs>125</Paragraphs>
  <Slides>20</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simple-light-2</vt:lpstr>
      <vt:lpstr>Leading Into Our Futures</vt:lpstr>
      <vt:lpstr>Leading Into Our Futures</vt:lpstr>
      <vt:lpstr>Schedule</vt:lpstr>
      <vt:lpstr>Drivers and Attractors</vt:lpstr>
      <vt:lpstr>Activity</vt:lpstr>
      <vt:lpstr>Stakeholders and Benefits</vt:lpstr>
      <vt:lpstr>Activity</vt:lpstr>
      <vt:lpstr>Building the Diagram</vt:lpstr>
      <vt:lpstr>Affordances</vt:lpstr>
      <vt:lpstr>Activity</vt:lpstr>
      <vt:lpstr>Break</vt:lpstr>
      <vt:lpstr>Impact</vt:lpstr>
      <vt:lpstr>Activity</vt:lpstr>
      <vt:lpstr>Completed Diagram</vt:lpstr>
      <vt:lpstr>Services and Trends</vt:lpstr>
      <vt:lpstr>Activity</vt:lpstr>
      <vt:lpstr>Designing the Future Institution </vt:lpstr>
      <vt:lpstr>Designing the Future Institution </vt:lpstr>
      <vt:lpstr>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Into Our Futures</dc:title>
  <dc:creator>Downes, Stephen</dc:creator>
  <cp:lastModifiedBy>Stephen Downes</cp:lastModifiedBy>
  <cp:revision>3</cp:revision>
  <dcterms:modified xsi:type="dcterms:W3CDTF">2017-09-13T19:02:48Z</dcterms:modified>
</cp:coreProperties>
</file>