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5"/>
  </p:notesMasterIdLst>
  <p:sldIdLst>
    <p:sldId id="256" r:id="rId3"/>
    <p:sldId id="25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60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97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Downes" userId="f0dfc684359bc6c7" providerId="LiveId" clId="{13BBE69C-730B-43F7-A6EA-9D862024DCE4}"/>
    <pc:docChg chg="modSld">
      <pc:chgData name="Stephen Downes" userId="f0dfc684359bc6c7" providerId="LiveId" clId="{13BBE69C-730B-43F7-A6EA-9D862024DCE4}" dt="2017-10-08T20:10:44.046" v="5"/>
      <pc:docMkLst>
        <pc:docMk/>
      </pc:docMkLst>
      <pc:sldChg chg="modSp setBg">
        <pc:chgData name="Stephen Downes" userId="f0dfc684359bc6c7" providerId="LiveId" clId="{13BBE69C-730B-43F7-A6EA-9D862024DCE4}" dt="2017-10-08T20:10:44.046" v="5"/>
        <pc:sldMkLst>
          <pc:docMk/>
          <pc:sldMk cId="2433864706" sldId="316"/>
        </pc:sldMkLst>
        <pc:spChg chg="mod">
          <ac:chgData name="Stephen Downes" userId="f0dfc684359bc6c7" providerId="LiveId" clId="{13BBE69C-730B-43F7-A6EA-9D862024DCE4}" dt="2017-10-08T20:08:36.712" v="0" actId="1076"/>
          <ac:spMkLst>
            <pc:docMk/>
            <pc:sldMk cId="2433864706" sldId="316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ADACE-5F56-4110-8284-85FFB3D67BF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09861-0BED-454C-9F73-D58193EA5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28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70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51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59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13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9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98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05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1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92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15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16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9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1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705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579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225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57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95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36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4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80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55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55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62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002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19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89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28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1306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74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13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7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52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0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75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11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34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84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3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7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67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56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93FC3D1-C4B4-490B-A282-07382D74BE0A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809EF-4C39-4284-BE25-ECE1F762C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02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://blockgeeks.com/guides/what-is-blockchain-technology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ld.seattletimes.com/html/opinion/2018504888_guest25blakecole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epiloguesystems.com/about/" TargetMode="External"/><Relationship Id="rId3" Type="http://schemas.openxmlformats.org/officeDocument/2006/relationships/hyperlink" Target="https://openbadges.org/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://www.downes.ca/post/6487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ownes.ca/news/OLDaily.htm" TargetMode="External"/><Relationship Id="rId5" Type="http://schemas.openxmlformats.org/officeDocument/2006/relationships/hyperlink" Target="https://www.td.org/Publications/Blogs/Science-of-Learning-Blog/2015/01/Spaced-Learning-an-Approach-to-Minimize-the-Forgetting-Curve" TargetMode="External"/><Relationship Id="rId4" Type="http://schemas.openxmlformats.org/officeDocument/2006/relationships/hyperlink" Target="http://www.nrc-cnrc.gc.ca/eng/solutions/collaborative/lpss.htm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andfonline.com/doi/pdf/10.1080/14681360400200202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ideshare.net/CatherineFarrant/connectivist-learning-theory" TargetMode="External"/><Relationship Id="rId3" Type="http://schemas.openxmlformats.org/officeDocument/2006/relationships/hyperlink" Target="https://www.adlnet.gov/introducing-the-next-big-thing-cass/" TargetMode="External"/><Relationship Id="rId7" Type="http://schemas.openxmlformats.org/officeDocument/2006/relationships/hyperlink" Target="http://grasshopper.downes.ca/" TargetMode="External"/><Relationship Id="rId2" Type="http://schemas.openxmlformats.org/officeDocument/2006/relationships/hyperlink" Target="http://www.csps-efpc.gc.ca/index-eng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ooc.ca/" TargetMode="External"/><Relationship Id="rId5" Type="http://schemas.openxmlformats.org/officeDocument/2006/relationships/hyperlink" Target="http://candl.mooc.ca/" TargetMode="External"/><Relationship Id="rId4" Type="http://schemas.openxmlformats.org/officeDocument/2006/relationships/hyperlink" Target="http://www.federica.eu/c/connectivism_and_learning" TargetMode="Externa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ightroom.adobe.co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dacityteam.org/download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um.rebus.community/category/17/phil-introduction-to-philosophy-lead-christina-hendricks-ubc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xspli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ownes.ca/edradio.htm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com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etsmakesomeartdammit.blogspot.bcom/" TargetMode="Externa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slideshare.net/Downe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resentation/468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nybates.ca/2014/10/13/comparing-xmoocs-and-cmoocs-philosophy-and-practice/" TargetMode="External"/><Relationship Id="rId2" Type="http://schemas.openxmlformats.org/officeDocument/2006/relationships/hyperlink" Target="https://sites.google.com/site/themoocguide/hom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://www.downes.ca/presentation/380" TargetMode="External"/><Relationship Id="rId4" Type="http://schemas.openxmlformats.org/officeDocument/2006/relationships/hyperlink" Target="https://www.futurelearn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rmaworld.com/smpp/1925728116-26233474/ftinterface~db=all~content=a788101161~fulltext=71324092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s.cmu.edu/~tom7/csnotes/fall02/semantics.gif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kbergman.com/category/description-logics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occasionbasedmarketing.com/what-it-is" TargetMode="Externa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npmjs.com/package/fxos-web-server" TargetMode="External"/><Relationship Id="rId7" Type="http://schemas.openxmlformats.org/officeDocument/2006/relationships/hyperlink" Target="https://ipfs.io/" TargetMode="External"/><Relationship Id="rId2" Type="http://schemas.openxmlformats.org/officeDocument/2006/relationships/hyperlink" Target="http://mashable.com/2009/06/15/opera-unit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eybase.io/" TargetMode="External"/><Relationship Id="rId5" Type="http://schemas.openxmlformats.org/officeDocument/2006/relationships/hyperlink" Target="https://solid.mit.edu/" TargetMode="External"/><Relationship Id="rId4" Type="http://schemas.openxmlformats.org/officeDocument/2006/relationships/hyperlink" Target="https://www.joindiaspora.com/" TargetMode="External"/><Relationship Id="rId9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potlight.macfound.org/btr/entry/new_media_literacies/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filmtvcareers.about.com/od/gettingthejob/a/GJ_Actor_Tips.ht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tsedge.kennedy-center.org/content/2343/" TargetMode="External"/><Relationship Id="rId5" Type="http://schemas.openxmlformats.org/officeDocument/2006/relationships/hyperlink" Target="http://www.let.rug.nl/koster/papers/JHP.Koster2.Edit.pdf" TargetMode="External"/><Relationship Id="rId4" Type="http://schemas.openxmlformats.org/officeDocument/2006/relationships/hyperlink" Target="http://en.wikipedia.org/wiki/Stanislavski's_syste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crosoft.com/cognitive-services/en-us/" TargetMode="External"/><Relationship Id="rId3" Type="http://schemas.openxmlformats.org/officeDocument/2006/relationships/hyperlink" Target="https://www.virtualbox.org/" TargetMode="External"/><Relationship Id="rId7" Type="http://schemas.openxmlformats.org/officeDocument/2006/relationships/hyperlink" Target="https://www.microsoft.com/en-ca/cloud-platform/windows-server" TargetMode="External"/><Relationship Id="rId12" Type="http://schemas.openxmlformats.org/officeDocument/2006/relationships/image" Target="../media/image15.png"/><Relationship Id="rId2" Type="http://schemas.openxmlformats.org/officeDocument/2006/relationships/hyperlink" Target="http://www.vmwar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" TargetMode="External"/><Relationship Id="rId11" Type="http://schemas.openxmlformats.org/officeDocument/2006/relationships/hyperlink" Target="http://www.downes.ca/post/66459" TargetMode="External"/><Relationship Id="rId5" Type="http://schemas.openxmlformats.org/officeDocument/2006/relationships/hyperlink" Target="https://www.vagrantup.com/" TargetMode="External"/><Relationship Id="rId10" Type="http://schemas.openxmlformats.org/officeDocument/2006/relationships/hyperlink" Target="https://segment.com/" TargetMode="External"/><Relationship Id="rId4" Type="http://schemas.openxmlformats.org/officeDocument/2006/relationships/hyperlink" Target="https://www.docker.com/" TargetMode="External"/><Relationship Id="rId9" Type="http://schemas.openxmlformats.org/officeDocument/2006/relationships/hyperlink" Target="https://www.wolframalpha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jtholden/the-learning-styles-revelation-research-from-cognitive-science" TargetMode="External"/><Relationship Id="rId2" Type="http://schemas.openxmlformats.org/officeDocument/2006/relationships/hyperlink" Target="https://www.mnsu.edu/its/academic/isalt_social_presence_theory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wncloud.org/" TargetMode="External"/><Relationship Id="rId7" Type="http://schemas.openxmlformats.org/officeDocument/2006/relationships/hyperlink" Target="http://taftportfolio.blogspot.com/p/personal-learning-environment-ple.html" TargetMode="External"/><Relationship Id="rId2" Type="http://schemas.openxmlformats.org/officeDocument/2006/relationships/hyperlink" Target="http://ec.europa.eu/ipg/standards/markup/web-content-syndication/index_en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slideshare.net/KarlSeiler/mlaas-machine-learning-as-a-service" TargetMode="External"/><Relationship Id="rId4" Type="http://schemas.openxmlformats.org/officeDocument/2006/relationships/hyperlink" Target="https://www.adlnet.gov/tla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resentation/369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r.educause.edu/articles/2015/3/credentialing-in-higher-education-current-challenges-and-innovative-trends" TargetMode="External"/><Relationship Id="rId4" Type="http://schemas.openxmlformats.org/officeDocument/2006/relationships/hyperlink" Target="https://en.wikipedia.org/wiki/Social_proo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7456-6D8F-4D0C-9C85-49D3E3402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2582159"/>
          </a:xfrm>
        </p:spPr>
        <p:txBody>
          <a:bodyPr/>
          <a:lstStyle/>
          <a:p>
            <a:r>
              <a:rPr lang="en-US" dirty="0"/>
              <a:t>Topics in Connectivism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7F4BE8-E6C8-4540-BC96-91BE70ABE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Stephen Downes</a:t>
            </a:r>
          </a:p>
          <a:p>
            <a:r>
              <a:rPr lang="en-US" dirty="0"/>
              <a:t>Warsaw, Poland</a:t>
            </a:r>
          </a:p>
          <a:p>
            <a:r>
              <a:rPr lang="en-US" dirty="0"/>
              <a:t>August 28,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793FA-CD55-4699-94D1-C8051C61F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300" y="4777380"/>
            <a:ext cx="1805988" cy="1182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ACF03-4C60-4633-9A23-640A2B99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229" y="4774238"/>
            <a:ext cx="1867264" cy="1185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77746-9608-4FA2-BD9B-2B2AC8B77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434" y="4774238"/>
            <a:ext cx="1861092" cy="1185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E637FE-E4FC-435E-AD81-ACA71AAB0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468" y="4774238"/>
            <a:ext cx="1900226" cy="118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77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Challenges to Educational Institutions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6350" y="1825625"/>
            <a:ext cx="4977449" cy="4351338"/>
          </a:xfrm>
        </p:spPr>
        <p:txBody>
          <a:bodyPr>
            <a:normAutofit/>
          </a:bodyPr>
          <a:lstStyle/>
          <a:p>
            <a:r>
              <a:rPr lang="en-CA" dirty="0"/>
              <a:t>Public Education Vs. Private Sector</a:t>
            </a:r>
          </a:p>
          <a:p>
            <a:r>
              <a:rPr lang="en-CA" dirty="0"/>
              <a:t>Funding: Tuition, Grants, </a:t>
            </a:r>
            <a:r>
              <a:rPr lang="en-CA" dirty="0" err="1"/>
              <a:t>Reseach</a:t>
            </a:r>
            <a:r>
              <a:rPr lang="en-CA" dirty="0"/>
              <a:t>….?</a:t>
            </a:r>
          </a:p>
          <a:p>
            <a:r>
              <a:rPr lang="en-CA" dirty="0"/>
              <a:t>Enterprise Vs. Distributed?</a:t>
            </a:r>
          </a:p>
          <a:p>
            <a:r>
              <a:rPr lang="en-CA" dirty="0"/>
              <a:t>Federated Vs. Open? (Social </a:t>
            </a:r>
            <a:r>
              <a:rPr lang="en-CA" dirty="0" err="1"/>
              <a:t>signon</a:t>
            </a:r>
            <a:r>
              <a:rPr lang="en-CA" dirty="0"/>
              <a:t> Vs. Single </a:t>
            </a:r>
            <a:r>
              <a:rPr lang="en-CA" dirty="0" err="1"/>
              <a:t>Signon</a:t>
            </a:r>
            <a:r>
              <a:rPr lang="en-CA" dirty="0"/>
              <a:t> Vs. ??)</a:t>
            </a:r>
          </a:p>
          <a:p>
            <a:r>
              <a:rPr lang="en-CA" dirty="0"/>
              <a:t>Transcripts Vs. Blockchain Vs. ?? </a:t>
            </a:r>
            <a:r>
              <a:rPr lang="en-CA" sz="1200" dirty="0">
                <a:hlinkClick r:id="rId2"/>
              </a:rPr>
              <a:t>http://blockgeeks.com/guides/what-is-blockchain-technology/</a:t>
            </a:r>
            <a:r>
              <a:rPr lang="en-CA" sz="1200" dirty="0"/>
              <a:t> 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82" y="1760391"/>
            <a:ext cx="5672328" cy="46085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2945" y="6368967"/>
            <a:ext cx="8413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http://old.seattletimes.com/html/opinion/2018504888_guest25blakecole.html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0333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Moving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07892" cy="4351338"/>
          </a:xfrm>
        </p:spPr>
        <p:txBody>
          <a:bodyPr>
            <a:normAutofit/>
          </a:bodyPr>
          <a:lstStyle/>
          <a:p>
            <a:r>
              <a:rPr lang="en-CA" dirty="0"/>
              <a:t>Competencies? Vs. Capabilities </a:t>
            </a:r>
            <a:r>
              <a:rPr lang="en-CA" sz="2000" dirty="0">
                <a:hlinkClick r:id="rId2"/>
              </a:rPr>
              <a:t>http://www.downes.ca/post/64879</a:t>
            </a:r>
            <a:r>
              <a:rPr lang="en-CA" sz="2000" dirty="0"/>
              <a:t> </a:t>
            </a:r>
            <a:endParaRPr lang="en-CA" dirty="0"/>
          </a:p>
          <a:p>
            <a:r>
              <a:rPr lang="en-CA" dirty="0"/>
              <a:t>Badges? Vs. Evidence </a:t>
            </a:r>
            <a:r>
              <a:rPr lang="en-CA" sz="2000" dirty="0">
                <a:hlinkClick r:id="rId3"/>
              </a:rPr>
              <a:t>https://openbadges.org/</a:t>
            </a:r>
            <a:r>
              <a:rPr lang="en-CA" sz="2000" dirty="0"/>
              <a:t> </a:t>
            </a:r>
            <a:endParaRPr lang="en-CA" dirty="0"/>
          </a:p>
          <a:p>
            <a:r>
              <a:rPr lang="en-CA" dirty="0"/>
              <a:t>Classes Vs. Performance Support </a:t>
            </a:r>
            <a:r>
              <a:rPr lang="en-CA" sz="1600" dirty="0">
                <a:hlinkClick r:id="rId4"/>
              </a:rPr>
              <a:t>http://www.nrc-cnrc.gc.ca/eng/solutions/collaborative/lpss.html</a:t>
            </a:r>
            <a:r>
              <a:rPr lang="en-CA" sz="1600" dirty="0"/>
              <a:t> </a:t>
            </a:r>
          </a:p>
          <a:p>
            <a:r>
              <a:rPr lang="en-CA" dirty="0"/>
              <a:t>Microlearning? Vs. Spaced Learning - </a:t>
            </a:r>
            <a:r>
              <a:rPr lang="en-CA" sz="1400" dirty="0">
                <a:hlinkClick r:id="rId5"/>
              </a:rPr>
              <a:t>https://www.td.org/Publications/Blogs/Science-of-Learning-Blog/2015/01/Spaced-Learning-an-Approach-to-Minimize-the-Forgetting-Curve</a:t>
            </a:r>
            <a:r>
              <a:rPr lang="en-CA" sz="1400" dirty="0"/>
              <a:t> </a:t>
            </a:r>
          </a:p>
          <a:p>
            <a:r>
              <a:rPr lang="en-CA" dirty="0"/>
              <a:t>Course Libraries? Vs. Subscription-based Learning - </a:t>
            </a:r>
            <a:r>
              <a:rPr lang="en-CA" sz="1800" dirty="0">
                <a:hlinkClick r:id="rId6"/>
              </a:rPr>
              <a:t>http://www.downes.ca/news/OLDaily.htm</a:t>
            </a:r>
            <a:r>
              <a:rPr lang="en-CA" sz="1800" dirty="0"/>
              <a:t> </a:t>
            </a:r>
            <a:endParaRPr lang="en-CA" dirty="0"/>
          </a:p>
          <a:p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104" y="523673"/>
            <a:ext cx="4998307" cy="59552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67887" y="6452854"/>
            <a:ext cx="3605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8"/>
              </a:rPr>
              <a:t>http://epiloguesystems.com/about/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6414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699AA-B977-4AC8-99FC-C507AFB30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1E692-6AB5-4FBD-8078-50AA6A41B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575" y="1346301"/>
            <a:ext cx="7169842" cy="50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83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New learning Paradigms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934933" y="1429431"/>
          <a:ext cx="10635642" cy="396441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1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solidFill>
                            <a:srgbClr val="FF0000"/>
                          </a:solidFill>
                          <a:effectLst/>
                        </a:rPr>
                        <a:t>Path</a:t>
                      </a:r>
                      <a:endParaRPr lang="en-CA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solidFill>
                            <a:srgbClr val="FF0000"/>
                          </a:solidFill>
                          <a:effectLst/>
                        </a:rPr>
                        <a:t>Field</a:t>
                      </a:r>
                      <a:endParaRPr lang="en-CA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Course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Curriculum (as in ‘mapping’)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Sequence / </a:t>
                      </a:r>
                      <a:r>
                        <a:rPr lang="en-CA" sz="2400" dirty="0" err="1">
                          <a:effectLst/>
                        </a:rPr>
                        <a:t>Prequisite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</a:rPr>
                        <a:t>Core / periphery / foundation</a:t>
                      </a:r>
                      <a:endParaRPr lang="en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Movement / covered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Inquiry / Discovery / Gaps 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Threshold / Levels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Coverage /</a:t>
                      </a:r>
                      <a:r>
                        <a:rPr lang="en-CA" sz="2400" baseline="0" dirty="0">
                          <a:effectLst/>
                        </a:rPr>
                        <a:t> </a:t>
                      </a:r>
                      <a:r>
                        <a:rPr lang="en-CA" sz="2400" dirty="0">
                          <a:effectLst/>
                        </a:rPr>
                        <a:t>Construction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9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Positioning</a:t>
                      </a:r>
                      <a:r>
                        <a:rPr lang="en-CA" sz="2400" dirty="0">
                          <a:effectLst/>
                        </a:rPr>
                        <a:t> – first / last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Grouping</a:t>
                      </a:r>
                      <a:r>
                        <a:rPr lang="en-CA" sz="2400" dirty="0">
                          <a:effectLst/>
                        </a:rPr>
                        <a:t> / Clustering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Objective / target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Serendipity / emergence 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</a:rPr>
                        <a:t>Leading / Led</a:t>
                      </a:r>
                      <a:endParaRPr lang="en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Centred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38200" y="5834720"/>
            <a:ext cx="7167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Carrie </a:t>
            </a:r>
            <a:r>
              <a:rPr lang="en-CA" dirty="0" err="1"/>
              <a:t>Paechter</a:t>
            </a:r>
            <a:r>
              <a:rPr lang="en-CA" dirty="0"/>
              <a:t>, Metaphors of Space in Educational Theory and Practice  </a:t>
            </a:r>
            <a:r>
              <a:rPr lang="en-CA" dirty="0">
                <a:hlinkClick r:id="rId2"/>
              </a:rPr>
              <a:t>http://www.tandfonline.com/doi/pdf/10.1080/14681360400200202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9062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4426206"/>
            <a:ext cx="11582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CA" sz="2800" dirty="0">
                <a:ea typeface="Times New Roman" panose="02020603050405020304" pitchFamily="18" charset="0"/>
              </a:rPr>
              <a:t>Instead of seeing a course as a series of contents to be presented, a course is a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network of participants </a:t>
            </a:r>
            <a:r>
              <a:rPr lang="en-CA" sz="2800" dirty="0">
                <a:ea typeface="Times New Roman" panose="02020603050405020304" pitchFamily="18" charset="0"/>
              </a:rPr>
              <a:t>who find and exchange resources with each other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An initial structure is developed and ‘seeded’ with existing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OERs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Participants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encouraged</a:t>
            </a:r>
            <a:r>
              <a:rPr lang="en-CA" sz="2800" dirty="0">
                <a:ea typeface="Times New Roman" panose="02020603050405020304" pitchFamily="18" charset="0"/>
              </a:rPr>
              <a:t> to use their own sites to create or share resources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ea typeface="Times New Roman" panose="02020603050405020304" pitchFamily="18" charset="0"/>
              </a:rPr>
              <a:t>A mechanism (</a:t>
            </a:r>
            <a:r>
              <a:rPr lang="en-CA" sz="2800" dirty="0" err="1">
                <a:solidFill>
                  <a:schemeClr val="bg1"/>
                </a:solidFill>
                <a:ea typeface="Times New Roman" panose="02020603050405020304" pitchFamily="18" charset="0"/>
              </a:rPr>
              <a:t>gRSShopper</a:t>
            </a:r>
            <a:r>
              <a:rPr lang="en-CA" sz="2800" dirty="0">
                <a:solidFill>
                  <a:schemeClr val="bg1"/>
                </a:solidFill>
                <a:ea typeface="Times New Roman" panose="02020603050405020304" pitchFamily="18" charset="0"/>
              </a:rPr>
              <a:t>) is employed to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connect them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4" y="1198184"/>
            <a:ext cx="5607686" cy="322802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142" y="1202973"/>
            <a:ext cx="3671888" cy="32232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34859" y="3234652"/>
            <a:ext cx="224742" cy="312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The Connectivist MOOC (</a:t>
            </a:r>
            <a:r>
              <a:rPr lang="en-CA" dirty="0" err="1"/>
              <a:t>cMOOC</a:t>
            </a:r>
            <a:r>
              <a:rPr lang="en-CA" dirty="0"/>
              <a:t>) Design</a:t>
            </a:r>
          </a:p>
        </p:txBody>
      </p:sp>
    </p:spTree>
    <p:extLst>
      <p:ext uri="{BB962C8B-B14F-4D97-AF65-F5344CB8AC3E}">
        <p14:creationId xmlns:p14="http://schemas.microsoft.com/office/powerpoint/2010/main" val="645401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Personalization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541" y="4502794"/>
            <a:ext cx="10515600" cy="1891341"/>
          </a:xfrm>
        </p:spPr>
        <p:txBody>
          <a:bodyPr/>
          <a:lstStyle/>
          <a:p>
            <a:pPr marL="342900" lvl="0" indent="-342900"/>
            <a:r>
              <a:rPr lang="en-CA" dirty="0">
                <a:solidFill>
                  <a:srgbClr val="FF0000"/>
                </a:solidFill>
                <a:ea typeface="Times New Roman" panose="02020603050405020304" pitchFamily="18" charset="0"/>
              </a:rPr>
              <a:t>Rules-Based Events</a:t>
            </a:r>
            <a:r>
              <a:rPr lang="en-CA" dirty="0">
                <a:ea typeface="Times New Roman" panose="02020603050405020304" pitchFamily="18" charset="0"/>
              </a:rPr>
              <a:t> (like notifications)</a:t>
            </a:r>
          </a:p>
          <a:p>
            <a:pPr marL="342900" lvl="0" indent="-342900"/>
            <a:r>
              <a:rPr lang="en-CA" dirty="0">
                <a:solidFill>
                  <a:srgbClr val="FF0000"/>
                </a:solidFill>
                <a:ea typeface="Times New Roman" panose="02020603050405020304" pitchFamily="18" charset="0"/>
              </a:rPr>
              <a:t>User Models</a:t>
            </a:r>
          </a:p>
          <a:p>
            <a:pPr marL="342900" lvl="0" indent="-342900"/>
            <a:r>
              <a:rPr lang="en-CA" dirty="0">
                <a:solidFill>
                  <a:srgbClr val="FF0000"/>
                </a:solidFill>
                <a:ea typeface="Times New Roman" panose="02020603050405020304" pitchFamily="18" charset="0"/>
              </a:rPr>
              <a:t>Adaptive</a:t>
            </a:r>
            <a:r>
              <a:rPr lang="en-CA" dirty="0">
                <a:ea typeface="Times New Roman" panose="02020603050405020304" pitchFamily="18" charset="0"/>
              </a:rPr>
              <a:t>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24" y="1629591"/>
            <a:ext cx="5548354" cy="2742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6699" y="2554402"/>
            <a:ext cx="36023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What we learn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How we Learn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Why we learn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18377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6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Person tests you</a:t>
            </a:r>
            <a:endParaRPr lang="en-C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Person helps you</a:t>
            </a:r>
            <a:endParaRPr lang="en-C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55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Person tests you</a:t>
            </a:r>
            <a:endParaRPr lang="en-C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Person helps you</a:t>
            </a:r>
            <a:endParaRPr lang="en-C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40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Library                                              Environment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Person tests you</a:t>
            </a:r>
            <a:endParaRPr lang="en-C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Person helps you</a:t>
            </a:r>
            <a:endParaRPr lang="en-C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6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5475A-E610-441E-B138-6C0B9091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26B82-2827-407B-B1A8-093985AD7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27" y="1431708"/>
            <a:ext cx="7565765" cy="49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2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Personalized                                   Personal</a:t>
            </a:r>
            <a:br>
              <a:rPr lang="en-CA" dirty="0"/>
            </a:br>
            <a:r>
              <a:rPr lang="en-CA" sz="2800" dirty="0"/>
              <a:t>           We do for you                                               </a:t>
            </a:r>
            <a:r>
              <a:rPr lang="en-CA" sz="2800" dirty="0" err="1"/>
              <a:t>You</a:t>
            </a:r>
            <a:r>
              <a:rPr lang="en-CA" sz="2800" dirty="0"/>
              <a:t>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Person tests you</a:t>
            </a:r>
            <a:endParaRPr lang="en-C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Person helps you</a:t>
            </a:r>
            <a:endParaRPr lang="en-C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49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D2539-B9F8-4DCE-99D4-7F5878780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Personal Learning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80554-62E3-48AC-8C37-CF4BFC7FC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0ED6C-700F-45FB-8D89-F9225FFFB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61" y="1489681"/>
            <a:ext cx="7692369" cy="49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34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54B12DF-04BF-4ED3-A21A-4B6DB760781B}"/>
              </a:ext>
            </a:extLst>
          </p:cNvPr>
          <p:cNvSpPr/>
          <p:nvPr/>
        </p:nvSpPr>
        <p:spPr>
          <a:xfrm>
            <a:off x="1757082" y="1541929"/>
            <a:ext cx="6795247" cy="4334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Overview of the Concept of PLEs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97052" y="2970757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>
                <a:solidFill>
                  <a:srgbClr val="FF0000"/>
                </a:solidFill>
              </a:rPr>
              <a:t>PLE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1826" y="1759657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solidFill>
                  <a:schemeClr val="accent1">
                    <a:lumMod val="75000"/>
                  </a:schemeClr>
                </a:solidFill>
              </a:rPr>
              <a:t>LMS</a:t>
            </a:r>
            <a:endParaRPr lang="en-C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67633" y="3434220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solidFill>
                  <a:schemeClr val="accent2">
                    <a:lumMod val="75000"/>
                  </a:schemeClr>
                </a:solidFill>
              </a:rPr>
              <a:t>MOOC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94976" y="4645320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solidFill>
                  <a:schemeClr val="accent4">
                    <a:lumMod val="75000"/>
                  </a:schemeClr>
                </a:solidFill>
              </a:rPr>
              <a:t>Blogger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66976" y="1690688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accent6">
                    <a:lumMod val="75000"/>
                  </a:schemeClr>
                </a:solidFill>
              </a:rPr>
              <a:t>Simulation</a:t>
            </a:r>
            <a:endParaRPr lang="en-CA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26471" y="3254808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bg2">
                    <a:lumMod val="50000"/>
                  </a:schemeClr>
                </a:solidFill>
              </a:rPr>
              <a:t>Chat Room</a:t>
            </a:r>
            <a:endParaRPr lang="en-CA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77628" y="4605740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solidFill>
                  <a:schemeClr val="accent1">
                    <a:lumMod val="75000"/>
                  </a:schemeClr>
                </a:solidFill>
              </a:rPr>
              <a:t>Intranet</a:t>
            </a:r>
            <a:endParaRPr lang="en-CA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>
            <a:stCxn id="5" idx="3"/>
          </p:cNvCxnSpPr>
          <p:nvPr/>
        </p:nvCxnSpPr>
        <p:spPr>
          <a:xfrm>
            <a:off x="4060522" y="2223120"/>
            <a:ext cx="698326" cy="7476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4" idx="1"/>
          </p:cNvCxnSpPr>
          <p:nvPr/>
        </p:nvCxnSpPr>
        <p:spPr>
          <a:xfrm flipV="1">
            <a:off x="3246329" y="3434220"/>
            <a:ext cx="1350723" cy="4634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221271" y="3897683"/>
            <a:ext cx="589767" cy="7705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277629" y="2487002"/>
            <a:ext cx="889347" cy="5007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3"/>
            <a:endCxn id="9" idx="1"/>
          </p:cNvCxnSpPr>
          <p:nvPr/>
        </p:nvCxnSpPr>
        <p:spPr>
          <a:xfrm>
            <a:off x="6375748" y="3434220"/>
            <a:ext cx="1350723" cy="2840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277628" y="3897683"/>
            <a:ext cx="473901" cy="7080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78590" y="6067732"/>
            <a:ext cx="9071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Access to many services in one personal environment</a:t>
            </a:r>
          </a:p>
        </p:txBody>
      </p:sp>
      <p:sp>
        <p:nvSpPr>
          <p:cNvPr id="30" name="Smiley Face 29"/>
          <p:cNvSpPr/>
          <p:nvPr/>
        </p:nvSpPr>
        <p:spPr>
          <a:xfrm>
            <a:off x="5298510" y="4070959"/>
            <a:ext cx="375780" cy="290187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2" name="Straight Connector 31"/>
          <p:cNvCxnSpPr/>
          <p:nvPr/>
        </p:nvCxnSpPr>
        <p:spPr>
          <a:xfrm>
            <a:off x="5486400" y="4361146"/>
            <a:ext cx="0" cy="495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323562" y="4847573"/>
            <a:ext cx="162838" cy="221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498926" y="4856650"/>
            <a:ext cx="200416" cy="212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288071" y="4492897"/>
            <a:ext cx="210855" cy="121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494229" y="4492897"/>
            <a:ext cx="203026" cy="110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008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25C79A-B4B9-4102-8C08-21919AB3B051}"/>
              </a:ext>
            </a:extLst>
          </p:cNvPr>
          <p:cNvSpPr/>
          <p:nvPr/>
        </p:nvSpPr>
        <p:spPr>
          <a:xfrm>
            <a:off x="1757082" y="1541929"/>
            <a:ext cx="6795247" cy="4334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Properties of the PLE…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5174" y="1934956"/>
            <a:ext cx="6802677" cy="4351338"/>
          </a:xfrm>
        </p:spPr>
        <p:txBody>
          <a:bodyPr/>
          <a:lstStyle/>
          <a:p>
            <a:r>
              <a:rPr lang="en-CA" dirty="0"/>
              <a:t>What information should it record?</a:t>
            </a:r>
          </a:p>
          <a:p>
            <a:r>
              <a:rPr lang="en-CA" dirty="0"/>
              <a:t>Who owns the data? How private is it?</a:t>
            </a:r>
          </a:p>
          <a:p>
            <a:r>
              <a:rPr lang="en-CA" dirty="0"/>
              <a:t>What should it </a:t>
            </a:r>
            <a:r>
              <a:rPr lang="en-CA" i="1" dirty="0"/>
              <a:t>do</a:t>
            </a:r>
            <a:r>
              <a:rPr lang="en-CA" dirty="0"/>
              <a:t>?</a:t>
            </a:r>
          </a:p>
          <a:p>
            <a:r>
              <a:rPr lang="en-CA" dirty="0"/>
              <a:t>What would a person do with it?</a:t>
            </a:r>
          </a:p>
          <a:p>
            <a:r>
              <a:rPr lang="en-CA" dirty="0"/>
              <a:t>Where, exactly, is a PLE located?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40910" y="2720236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>
                <a:solidFill>
                  <a:srgbClr val="FF0000"/>
                </a:solidFill>
              </a:rPr>
              <a:t>PLE</a:t>
            </a:r>
          </a:p>
        </p:txBody>
      </p:sp>
      <p:sp>
        <p:nvSpPr>
          <p:cNvPr id="5" name="Smiley Face 4"/>
          <p:cNvSpPr/>
          <p:nvPr/>
        </p:nvSpPr>
        <p:spPr>
          <a:xfrm>
            <a:off x="2342368" y="3820438"/>
            <a:ext cx="375780" cy="290187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/>
          <p:cNvCxnSpPr/>
          <p:nvPr/>
        </p:nvCxnSpPr>
        <p:spPr>
          <a:xfrm>
            <a:off x="2530258" y="4110625"/>
            <a:ext cx="0" cy="495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367420" y="4597052"/>
            <a:ext cx="162838" cy="221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42784" y="4606129"/>
            <a:ext cx="200416" cy="212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331929" y="4242376"/>
            <a:ext cx="210855" cy="121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38087" y="4242376"/>
            <a:ext cx="203026" cy="110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70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D78519-CF23-4DC4-BDAD-5290FE4A0088}"/>
              </a:ext>
            </a:extLst>
          </p:cNvPr>
          <p:cNvSpPr/>
          <p:nvPr/>
        </p:nvSpPr>
        <p:spPr>
          <a:xfrm>
            <a:off x="1757082" y="1541929"/>
            <a:ext cx="6795247" cy="4334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Network of PLEs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767" y="2753501"/>
            <a:ext cx="4462201" cy="21587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950" y="1690688"/>
            <a:ext cx="1220493" cy="14975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33" y="1255923"/>
            <a:ext cx="1220493" cy="14975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303" y="2897362"/>
            <a:ext cx="1220493" cy="149757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549" y="4621320"/>
            <a:ext cx="1220493" cy="14975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773" y="1031756"/>
            <a:ext cx="1220493" cy="149757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154" y="2149121"/>
            <a:ext cx="1220493" cy="149757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153" y="3960723"/>
            <a:ext cx="1220493" cy="149757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842" y="5136391"/>
            <a:ext cx="1220493" cy="1497578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3354931" y="2406109"/>
            <a:ext cx="427929" cy="4912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617355" y="3123742"/>
            <a:ext cx="1097258" cy="960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944196" y="4141388"/>
            <a:ext cx="610247" cy="5991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114733" y="1914855"/>
            <a:ext cx="329669" cy="9825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6764337" y="1690689"/>
            <a:ext cx="154863" cy="10780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7124019" y="2556610"/>
            <a:ext cx="683454" cy="3407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7392931" y="3969871"/>
            <a:ext cx="414542" cy="1859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7222182" y="2768741"/>
            <a:ext cx="585291" cy="8547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288066" y="4740519"/>
            <a:ext cx="476271" cy="6295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93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BA5BC04-ADFE-44CC-B60B-A7F6B70F02B4}"/>
              </a:ext>
            </a:extLst>
          </p:cNvPr>
          <p:cNvSpPr/>
          <p:nvPr/>
        </p:nvSpPr>
        <p:spPr>
          <a:xfrm>
            <a:off x="1757082" y="1541929"/>
            <a:ext cx="6795247" cy="4334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773" y="1031756"/>
            <a:ext cx="1220493" cy="1497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292" y="175703"/>
            <a:ext cx="9603275" cy="1049235"/>
          </a:xfrm>
        </p:spPr>
        <p:txBody>
          <a:bodyPr/>
          <a:lstStyle/>
          <a:p>
            <a:r>
              <a:rPr lang="en-CA" dirty="0"/>
              <a:t>The Social Network of PLEs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767" y="2753501"/>
            <a:ext cx="4462201" cy="21587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950" y="1690688"/>
            <a:ext cx="1220493" cy="14975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33" y="1255923"/>
            <a:ext cx="1220493" cy="14975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03" y="2897362"/>
            <a:ext cx="1220493" cy="149757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549" y="4621320"/>
            <a:ext cx="1220493" cy="149757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154" y="2149121"/>
            <a:ext cx="1220493" cy="149757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153" y="3960723"/>
            <a:ext cx="1220493" cy="149757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842" y="5136391"/>
            <a:ext cx="1220493" cy="1497578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3354931" y="2406109"/>
            <a:ext cx="427929" cy="4912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617355" y="3123742"/>
            <a:ext cx="1097258" cy="960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944196" y="4141388"/>
            <a:ext cx="610247" cy="5991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114733" y="1914855"/>
            <a:ext cx="329669" cy="9825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6764337" y="1690689"/>
            <a:ext cx="154863" cy="10780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7124019" y="2556610"/>
            <a:ext cx="683454" cy="3407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7392931" y="3969871"/>
            <a:ext cx="414542" cy="1859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7222182" y="2768741"/>
            <a:ext cx="585291" cy="8547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288066" y="4740519"/>
            <a:ext cx="476271" cy="6295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764651" y="5073918"/>
            <a:ext cx="820522" cy="37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email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11655" y="2245253"/>
            <a:ext cx="820522" cy="37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twitter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88253" y="2494189"/>
            <a:ext cx="1159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solidFill>
                  <a:schemeClr val="accent6">
                    <a:lumMod val="50000"/>
                  </a:schemeClr>
                </a:solidFill>
              </a:rPr>
              <a:t>facebook</a:t>
            </a:r>
            <a:endParaRPr lang="en-CA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>
            <a:endCxn id="23" idx="2"/>
          </p:cNvCxnSpPr>
          <p:nvPr/>
        </p:nvCxnSpPr>
        <p:spPr>
          <a:xfrm flipH="1" flipV="1">
            <a:off x="5068025" y="2863521"/>
            <a:ext cx="267201" cy="61871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22" idx="2"/>
          </p:cNvCxnSpPr>
          <p:nvPr/>
        </p:nvCxnSpPr>
        <p:spPr>
          <a:xfrm flipV="1">
            <a:off x="5519620" y="2616648"/>
            <a:ext cx="402296" cy="8518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3" idx="0"/>
          </p:cNvCxnSpPr>
          <p:nvPr/>
        </p:nvCxnSpPr>
        <p:spPr>
          <a:xfrm flipH="1">
            <a:off x="5174912" y="3969871"/>
            <a:ext cx="84170" cy="11040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095817" y="1670071"/>
            <a:ext cx="534467" cy="625545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2" idx="3"/>
          </p:cNvCxnSpPr>
          <p:nvPr/>
        </p:nvCxnSpPr>
        <p:spPr>
          <a:xfrm>
            <a:off x="6332177" y="2430951"/>
            <a:ext cx="1475296" cy="9838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186853" y="1931329"/>
            <a:ext cx="500826" cy="3452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3" idx="1"/>
          </p:cNvCxnSpPr>
          <p:nvPr/>
        </p:nvCxnSpPr>
        <p:spPr>
          <a:xfrm flipH="1" flipV="1">
            <a:off x="3425574" y="2178323"/>
            <a:ext cx="1062679" cy="50053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657655" y="2732949"/>
            <a:ext cx="1750018" cy="45531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059730" y="2827657"/>
            <a:ext cx="1886120" cy="195824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487867" y="2616649"/>
            <a:ext cx="2275430" cy="11336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256207" y="2850181"/>
            <a:ext cx="2551266" cy="141340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" idx="1"/>
          </p:cNvCxnSpPr>
          <p:nvPr/>
        </p:nvCxnSpPr>
        <p:spPr>
          <a:xfrm flipH="1" flipV="1">
            <a:off x="3269100" y="4986870"/>
            <a:ext cx="1495551" cy="27274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437266" y="5316025"/>
            <a:ext cx="1188316" cy="24287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" idx="1"/>
          </p:cNvCxnSpPr>
          <p:nvPr/>
        </p:nvCxnSpPr>
        <p:spPr>
          <a:xfrm flipH="1" flipV="1">
            <a:off x="2643093" y="3630189"/>
            <a:ext cx="2121558" cy="162942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864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Properties of the Network…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894" y="2164975"/>
            <a:ext cx="5611905" cy="4011987"/>
          </a:xfrm>
        </p:spPr>
        <p:txBody>
          <a:bodyPr/>
          <a:lstStyle/>
          <a:p>
            <a:r>
              <a:rPr lang="en-CA" dirty="0"/>
              <a:t>How do people find each other? Services?</a:t>
            </a:r>
          </a:p>
          <a:p>
            <a:r>
              <a:rPr lang="en-CA" dirty="0"/>
              <a:t>How do they communicate? What do they share?</a:t>
            </a:r>
          </a:p>
          <a:p>
            <a:r>
              <a:rPr lang="en-CA" dirty="0"/>
              <a:t>How does a single PLE work with services?</a:t>
            </a:r>
          </a:p>
          <a:p>
            <a:r>
              <a:rPr lang="en-CA" dirty="0"/>
              <a:t>Do we need centralized registries?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277527"/>
            <a:ext cx="3815521" cy="226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89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a personal learning environment?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2635"/>
            <a:ext cx="10515600" cy="4589332"/>
          </a:xfrm>
        </p:spPr>
        <p:txBody>
          <a:bodyPr/>
          <a:lstStyle/>
          <a:p>
            <a:r>
              <a:rPr lang="en-CA" dirty="0"/>
              <a:t>What is the </a:t>
            </a:r>
            <a:r>
              <a:rPr lang="en-CA" i="1" dirty="0"/>
              <a:t>value proposition</a:t>
            </a:r>
            <a:r>
              <a:rPr lang="en-CA" dirty="0"/>
              <a:t> for a PLE?</a:t>
            </a:r>
          </a:p>
          <a:p>
            <a:pPr lvl="1"/>
            <a:r>
              <a:rPr lang="en-CA" sz="2800" dirty="0"/>
              <a:t>Note: value isn’t what you can </a:t>
            </a:r>
            <a:r>
              <a:rPr lang="en-CA" sz="2800" i="1" dirty="0"/>
              <a:t>do</a:t>
            </a:r>
            <a:r>
              <a:rPr lang="en-CA" sz="2800" dirty="0"/>
              <a:t>, it’s how you benefit</a:t>
            </a:r>
          </a:p>
          <a:p>
            <a:pPr lvl="1"/>
            <a:r>
              <a:rPr lang="en-CA" sz="2800" dirty="0"/>
              <a:t>This is usually stated in financial terms (earn more, cost less)</a:t>
            </a:r>
          </a:p>
          <a:p>
            <a:pPr lvl="1"/>
            <a:r>
              <a:rPr lang="en-CA" sz="2800" dirty="0"/>
              <a:t>Can also be stated in terms of quality: faster, bigger, better</a:t>
            </a:r>
          </a:p>
          <a:p>
            <a:pPr lvl="1"/>
            <a:r>
              <a:rPr lang="en-CA" sz="2800" dirty="0"/>
              <a:t>And can be non-financial goods: satisfaction, happiness, memories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48033" y="230188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10:30 – 11:30</a:t>
            </a:r>
            <a:endParaRPr lang="en-CA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3" y="4205288"/>
            <a:ext cx="9356407" cy="215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447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7947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800" dirty="0"/>
              <a:t>Education is not a search problem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605155"/>
            <a:ext cx="3905568" cy="579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335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136" y="1703346"/>
            <a:ext cx="9213130" cy="459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41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Current 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CA" dirty="0" err="1"/>
              <a:t>Elearning</a:t>
            </a:r>
            <a:r>
              <a:rPr lang="en-CA" dirty="0"/>
              <a:t> Landscape – TBA</a:t>
            </a:r>
          </a:p>
          <a:p>
            <a:r>
              <a:rPr lang="en-CA" dirty="0"/>
              <a:t>Future of eLearning – TBA</a:t>
            </a:r>
          </a:p>
          <a:p>
            <a:r>
              <a:rPr lang="en-CA" dirty="0"/>
              <a:t>Canada School of Public Service - </a:t>
            </a:r>
            <a:r>
              <a:rPr lang="en-CA" sz="2000" dirty="0">
                <a:hlinkClick r:id="rId2"/>
              </a:rPr>
              <a:t>http://www.csps-efpc.gc.ca/index-eng.aspx</a:t>
            </a:r>
            <a:r>
              <a:rPr lang="en-CA" sz="2000" dirty="0"/>
              <a:t> </a:t>
            </a:r>
            <a:endParaRPr lang="en-CA" dirty="0"/>
          </a:p>
          <a:p>
            <a:r>
              <a:rPr lang="en-CA" dirty="0"/>
              <a:t>CASS - </a:t>
            </a:r>
            <a:r>
              <a:rPr lang="en-CA" dirty="0">
                <a:hlinkClick r:id="rId3"/>
              </a:rPr>
              <a:t>https://www.adlnet.gov/introducing-the-next-big-thing-cass/</a:t>
            </a:r>
            <a:endParaRPr lang="en-CA" dirty="0"/>
          </a:p>
          <a:p>
            <a:r>
              <a:rPr lang="en-CA" dirty="0"/>
              <a:t>MOOCs – yes, still – </a:t>
            </a:r>
            <a:r>
              <a:rPr lang="en-CA" dirty="0">
                <a:hlinkClick r:id="rId4"/>
              </a:rPr>
              <a:t>http://www.federica.eu/c/connectivism_and_learning</a:t>
            </a:r>
            <a:r>
              <a:rPr lang="en-CA" dirty="0"/>
              <a:t> </a:t>
            </a:r>
            <a:r>
              <a:rPr lang="en-CA" dirty="0">
                <a:hlinkClick r:id="rId5"/>
              </a:rPr>
              <a:t>http://candl.mooc.ca</a:t>
            </a:r>
            <a:endParaRPr lang="en-CA" dirty="0"/>
          </a:p>
          <a:p>
            <a:r>
              <a:rPr lang="en-CA" dirty="0"/>
              <a:t>MOOC Aggregation Engine – </a:t>
            </a:r>
            <a:r>
              <a:rPr lang="en-CA" dirty="0">
                <a:hlinkClick r:id="rId6"/>
              </a:rPr>
              <a:t>http://www.mooc.ca</a:t>
            </a:r>
            <a:endParaRPr lang="en-CA" dirty="0"/>
          </a:p>
          <a:p>
            <a:r>
              <a:rPr lang="en-CA" dirty="0"/>
              <a:t>Personal Learning Environments – </a:t>
            </a:r>
            <a:r>
              <a:rPr lang="en-CA" dirty="0" err="1"/>
              <a:t>gRSShopper</a:t>
            </a:r>
            <a:r>
              <a:rPr lang="en-CA" dirty="0"/>
              <a:t> in a Box – </a:t>
            </a:r>
            <a:r>
              <a:rPr lang="en-CA" dirty="0">
                <a:hlinkClick r:id="rId7"/>
              </a:rPr>
              <a:t>http://grasshopper.downes.ca</a:t>
            </a:r>
            <a:r>
              <a:rPr lang="en-CA" dirty="0"/>
              <a:t> </a:t>
            </a:r>
          </a:p>
          <a:p>
            <a:r>
              <a:rPr lang="en-CA" dirty="0"/>
              <a:t>Connectivism - </a:t>
            </a:r>
            <a:r>
              <a:rPr lang="en-CA" sz="2000" dirty="0">
                <a:hlinkClick r:id="rId8"/>
              </a:rPr>
              <a:t>https://www.slideshare.net/CatherineFarrant/connectivist-learning-theory</a:t>
            </a:r>
            <a:r>
              <a:rPr lang="en-CA" sz="2000" dirty="0"/>
              <a:t> 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251898"/>
            <a:ext cx="4406368" cy="263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34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709" y="1690688"/>
            <a:ext cx="7850957" cy="40791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9710" y="6058609"/>
            <a:ext cx="3075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https://lightroom.adobe.com/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6254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377" y="1389004"/>
            <a:ext cx="7905652" cy="48252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7235" y="6251484"/>
            <a:ext cx="4184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http://www.audacityteam.org/download/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1987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Making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33" y="1251585"/>
            <a:ext cx="643589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26" y="1558822"/>
            <a:ext cx="8562680" cy="42825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7125" y="6000234"/>
            <a:ext cx="262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https://docs.google.com/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7945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Making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506" y="1504987"/>
            <a:ext cx="9263966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3346" y="60776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>
                <a:hlinkClick r:id="rId3"/>
              </a:rPr>
              <a:t>https://forum.rebus.community/category/17/phil-introduction-to-philosophy-lead-christina-hendricks-ubc</a:t>
            </a:r>
            <a:r>
              <a:rPr lang="en-CA" dirty="0"/>
              <a:t> </a:t>
            </a:r>
          </a:p>
        </p:txBody>
      </p:sp>
      <p:pic>
        <p:nvPicPr>
          <p:cNvPr id="15362" name="Picture 2" descr="Image result for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3591559"/>
            <a:ext cx="3266440" cy="326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open textbook syste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99" y="1060464"/>
            <a:ext cx="4236085" cy="31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580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8995" y="6073589"/>
            <a:ext cx="2542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2"/>
              </a:rPr>
              <a:t>https://www.xsplit.com/</a:t>
            </a:r>
            <a:r>
              <a:rPr lang="en-CA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60" y="1654132"/>
            <a:ext cx="7528333" cy="4341471"/>
          </a:xfrm>
          <a:prstGeom prst="rect">
            <a:avLst/>
          </a:prstGeom>
        </p:spPr>
      </p:pic>
      <p:pic>
        <p:nvPicPr>
          <p:cNvPr id="16386" name="Picture 2" descr="Image result for youtube livestream no mans sky screensh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5" y="1110572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640" y="3371257"/>
            <a:ext cx="4671281" cy="329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416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microph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8" y="1564340"/>
            <a:ext cx="2763617" cy="37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Sharing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735" y="1523814"/>
            <a:ext cx="7002123" cy="3948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0375" y="5884440"/>
            <a:ext cx="3655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http://www.downes.ca/edradio.htm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7588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9" y="1882385"/>
            <a:ext cx="6808278" cy="395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378926" y="5933440"/>
            <a:ext cx="3264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http://halfanhour.blogspot.com</a:t>
            </a:r>
            <a:r>
              <a:rPr lang="en-CA" dirty="0"/>
              <a:t>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7" y="2194736"/>
            <a:ext cx="6190933" cy="333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02302" y="5572482"/>
            <a:ext cx="4675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5"/>
              </a:rPr>
              <a:t>http://letsmakesomeartdammit.blogspot.com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8892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1650239" y="6077181"/>
            <a:ext cx="3664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2"/>
              </a:rPr>
              <a:t>https://www.slideshare.net/Downes</a:t>
            </a:r>
            <a:r>
              <a:rPr lang="en-CA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359" y="1653988"/>
            <a:ext cx="7635500" cy="409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43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Sharing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418" y="1646332"/>
            <a:ext cx="8506033" cy="4351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9751" y="6036375"/>
            <a:ext cx="4136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http://www.downes.ca/presentation/468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3045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1FD47-46A8-43A3-AEE1-C9DC0770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Literacies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6997B-3C53-4ABB-BBDD-860615422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18" y="1361444"/>
            <a:ext cx="7697086" cy="48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35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MOOCs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82530" cy="4351338"/>
          </a:xfrm>
        </p:spPr>
        <p:txBody>
          <a:bodyPr>
            <a:normAutofit/>
          </a:bodyPr>
          <a:lstStyle/>
          <a:p>
            <a:r>
              <a:rPr lang="en-CA" dirty="0"/>
              <a:t>True History of the MOOC - </a:t>
            </a:r>
            <a:r>
              <a:rPr lang="en-CA" sz="2000" dirty="0">
                <a:hlinkClick r:id="rId2"/>
              </a:rPr>
              <a:t>https://sites.google.com/site/themoocguide/home</a:t>
            </a:r>
            <a:r>
              <a:rPr lang="en-CA" sz="2000" dirty="0"/>
              <a:t> </a:t>
            </a:r>
            <a:endParaRPr lang="en-CA" dirty="0"/>
          </a:p>
          <a:p>
            <a:r>
              <a:rPr lang="en-CA" dirty="0" err="1"/>
              <a:t>cMOOC</a:t>
            </a:r>
            <a:r>
              <a:rPr lang="en-CA" dirty="0"/>
              <a:t> and </a:t>
            </a:r>
            <a:r>
              <a:rPr lang="en-CA" dirty="0" err="1"/>
              <a:t>xMOOC</a:t>
            </a:r>
            <a:r>
              <a:rPr lang="en-CA" dirty="0"/>
              <a:t> - </a:t>
            </a:r>
            <a:r>
              <a:rPr lang="en-CA" sz="1200" dirty="0">
                <a:hlinkClick r:id="rId3"/>
              </a:rPr>
              <a:t>http://www.tonybates.ca/2014/10/13/comparing-xmoocs-and-cmoocs-philosophy-and-practice/</a:t>
            </a:r>
            <a:r>
              <a:rPr lang="en-CA" sz="1200" dirty="0"/>
              <a:t> </a:t>
            </a:r>
          </a:p>
          <a:p>
            <a:r>
              <a:rPr lang="en-CA" dirty="0" err="1"/>
              <a:t>FutureLearn</a:t>
            </a:r>
            <a:r>
              <a:rPr lang="en-CA" dirty="0"/>
              <a:t> - </a:t>
            </a:r>
            <a:r>
              <a:rPr lang="en-CA" sz="2400" dirty="0">
                <a:hlinkClick r:id="rId4"/>
              </a:rPr>
              <a:t>https://www.futurelearn.com/</a:t>
            </a:r>
            <a:r>
              <a:rPr lang="en-CA" sz="2400" dirty="0"/>
              <a:t> </a:t>
            </a:r>
          </a:p>
          <a:p>
            <a:r>
              <a:rPr lang="en-CA" dirty="0"/>
              <a:t>Personal Learning- </a:t>
            </a:r>
            <a:r>
              <a:rPr lang="en-CA" sz="1800" dirty="0">
                <a:hlinkClick r:id="rId5"/>
              </a:rPr>
              <a:t>http://www.downes.ca/presentation/380</a:t>
            </a:r>
            <a:r>
              <a:rPr lang="en-CA" sz="1800" dirty="0"/>
              <a:t>  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E0C988-C2FD-4C82-A9F9-02C2FA50A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320" y="1441213"/>
            <a:ext cx="3797259" cy="385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346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133600" y="457200"/>
            <a:ext cx="73914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/>
              <a:t>Science as language, learning as conversation, knowledge as inference</a:t>
            </a:r>
            <a:endParaRPr lang="en-US" sz="3600" dirty="0"/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201864" y="5422060"/>
            <a:ext cx="69342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latin typeface="Calibri" panose="020F0502020204030204" pitchFamily="34" charset="0"/>
              </a:rPr>
              <a:t>“What if…”: The Use of Conceptual Simulations in Scientific Reasoning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http://www.informaworld.com/smpp/1925728116-26233474/ftinterface~db=all~content=a788101161~fulltext=713240928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5604" name="Picture 6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600201"/>
            <a:ext cx="6850063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824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133600" y="457200"/>
            <a:ext cx="73914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The Second Thesis, Part B</a:t>
            </a:r>
            <a:endParaRPr lang="en-US" sz="2800" dirty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/>
              <a:t>This means getting beyond narrow text-based conceptions we have of media</a:t>
            </a:r>
            <a:endParaRPr lang="en-US" dirty="0"/>
          </a:p>
        </p:txBody>
      </p:sp>
      <p:pic>
        <p:nvPicPr>
          <p:cNvPr id="26627" name="Picture 5" descr="fe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133600"/>
            <a:ext cx="5819775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4978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133600" y="457200"/>
            <a:ext cx="739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/>
              <a:t>Conceptions Like: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2505636" y="1255060"/>
            <a:ext cx="70866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messages have a sender and a receiver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words get meaning from what they represent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truth is based on the real world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events have a cause, and causes can be known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science is based on forming and testing hypotheses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dirty="0">
              <a:solidFill>
                <a:srgbClr val="ACAB8C"/>
              </a:solidFill>
            </a:endParaRP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2057400" y="3810001"/>
            <a:ext cx="7467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dirty="0"/>
              <a:t>These, taken together, constitute, a static, linear, coherent picture of the world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dirty="0"/>
              <a:t>The world, as though it were a book, or a library</a:t>
            </a:r>
            <a:endParaRPr lang="en-US" dirty="0"/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2460811" y="5463988"/>
            <a:ext cx="525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Not everyone sees it that way</a:t>
            </a:r>
          </a:p>
        </p:txBody>
      </p:sp>
    </p:spTree>
    <p:extLst>
      <p:ext uri="{BB962C8B-B14F-4D97-AF65-F5344CB8AC3E}">
        <p14:creationId xmlns:p14="http://schemas.microsoft.com/office/powerpoint/2010/main" val="3879861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133600" y="457200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/>
              <a:t>A frame for understanding new media</a:t>
            </a:r>
          </a:p>
        </p:txBody>
      </p:sp>
      <p:sp>
        <p:nvSpPr>
          <p:cNvPr id="28675" name="Rectangle 7"/>
          <p:cNvSpPr>
            <a:spLocks noChangeArrowheads="1"/>
          </p:cNvSpPr>
          <p:nvPr/>
        </p:nvSpPr>
        <p:spPr bwMode="auto">
          <a:xfrm>
            <a:off x="2133600" y="1066800"/>
            <a:ext cx="485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ACAB8C"/>
                </a:solidFill>
              </a:rPr>
              <a:t>Morris, Derrida and a little Lao Tzu</a:t>
            </a:r>
          </a:p>
        </p:txBody>
      </p:sp>
      <p:graphicFrame>
        <p:nvGraphicFramePr>
          <p:cNvPr id="45096" name="Group 40"/>
          <p:cNvGraphicFramePr>
            <a:graphicFrameLocks noGrp="1"/>
          </p:cNvGraphicFramePr>
          <p:nvPr/>
        </p:nvGraphicFramePr>
        <p:xfrm>
          <a:off x="2286000" y="1676401"/>
          <a:ext cx="6858000" cy="4064001"/>
        </p:xfrm>
        <a:graphic>
          <a:graphicData uri="http://schemas.openxmlformats.org/drawingml/2006/table">
            <a:tbl>
              <a:tblPr/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5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libri" pitchFamily="34" charset="0"/>
                        </a:rPr>
                        <a:t>Syntax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libri" pitchFamily="34" charset="0"/>
                        </a:rPr>
                        <a:t>Cognition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5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libri" pitchFamily="34" charset="0"/>
                        </a:rPr>
                        <a:t>Semantics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libri" pitchFamily="34" charset="0"/>
                        </a:rPr>
                        <a:t>Context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libri" pitchFamily="34" charset="0"/>
                        </a:rPr>
                        <a:t>Pragmatics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libri" pitchFamily="34" charset="0"/>
                        </a:rPr>
                        <a:t>Change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690" name="Text Box 41"/>
          <p:cNvSpPr txBox="1">
            <a:spLocks noChangeArrowheads="1"/>
          </p:cNvSpPr>
          <p:nvPr/>
        </p:nvSpPr>
        <p:spPr bwMode="auto">
          <a:xfrm>
            <a:off x="2209800" y="6019800"/>
            <a:ext cx="662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ACAB8C"/>
                </a:solidFill>
              </a:rPr>
              <a:t>We need this frame because (as Jukes said) if we aren’t looking for these things, we just won’t see them.</a:t>
            </a:r>
            <a:r>
              <a:rPr lang="en-US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28794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133600" y="457200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7030A0"/>
                </a:solidFill>
              </a:rPr>
              <a:t>Syntax</a:t>
            </a:r>
          </a:p>
        </p:txBody>
      </p:sp>
      <p:sp>
        <p:nvSpPr>
          <p:cNvPr id="29699" name="Text Box 18"/>
          <p:cNvSpPr txBox="1">
            <a:spLocks noChangeArrowheads="1"/>
          </p:cNvSpPr>
          <p:nvPr/>
        </p:nvSpPr>
        <p:spPr bwMode="auto">
          <a:xfrm>
            <a:off x="2057400" y="4953000"/>
            <a:ext cx="7391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Forms: archetypes? Platonic ideals?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Rules: grammar = logical syntax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Operations: procedures, motor skills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</a:rPr>
              <a:t>Patterns: regularities,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</a:rPr>
              <a:t>substitutivity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</a:rPr>
              <a:t> (eggcorns, tropes)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</a:rPr>
              <a:t>Similarities: Tversky - properties,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</a:rPr>
              <a:t>etc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700" name="Text Box 19"/>
          <p:cNvSpPr txBox="1">
            <a:spLocks noChangeArrowheads="1"/>
          </p:cNvSpPr>
          <p:nvPr/>
        </p:nvSpPr>
        <p:spPr bwMode="auto">
          <a:xfrm>
            <a:off x="2819400" y="12954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ACAB8C"/>
                </a:solidFill>
              </a:rPr>
              <a:t>Not just rules and grammar</a:t>
            </a: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29701" name="Picture 20" descr="synta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52601"/>
            <a:ext cx="60071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8395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133600" y="457200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7030A0"/>
                </a:solidFill>
              </a:rPr>
              <a:t>Semantics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828800" y="4953000"/>
            <a:ext cx="8534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-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Sense and reference (connotation and denotation)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- Interpretation (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. In probability, Carnap - logical space; Reichenbach - frequency; Ramsey - wagering / strength of belief)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</a:rPr>
              <a:t>- Forms of association: Hebbian, contiguity, back-prop, Boltzmann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</a:rPr>
              <a:t>- Decisions and decision theory: voting / consensus / emergence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667000" y="1219201"/>
            <a:ext cx="685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latin typeface="Calibri" panose="020F0502020204030204" pitchFamily="34" charset="0"/>
              </a:rPr>
              <a:t>theories of truth / meaning / purpose / goal</a:t>
            </a:r>
            <a:endParaRPr lang="en-US" sz="2800" dirty="0"/>
          </a:p>
        </p:txBody>
      </p:sp>
      <p:pic>
        <p:nvPicPr>
          <p:cNvPr id="30725" name="Picture 6" descr="semant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39624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4648201" y="4800601"/>
            <a:ext cx="33448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http://www.cs.cmu.edu/~tom7/csnotes/fall02/semantics.gif</a:t>
            </a: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72170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133600" y="457200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7030A0"/>
                </a:solidFill>
              </a:rPr>
              <a:t>Pragmatics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057400" y="4724400"/>
            <a:ext cx="83058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Speech acts (J.L. Austin, Searle)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assertives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, directives,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commissives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expressives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, declarations (but also - harmful acts, harassment,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etc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</a:rPr>
              <a:t> Interrogation (Heidegger) </a:t>
            </a:r>
            <a:r>
              <a:rPr lang="en-US" sz="2400" dirty="0">
                <a:solidFill>
                  <a:srgbClr val="ACAB8C"/>
                </a:solidFill>
                <a:latin typeface="Calibri" panose="020F0502020204030204" pitchFamily="34" charset="0"/>
              </a:rPr>
              <a:t>and presupposition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</a:rPr>
              <a:t> Meaning (Wittgenstein - meaning is use)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743200" y="990600"/>
            <a:ext cx="685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ACAB8C"/>
                </a:solidFill>
                <a:latin typeface="Calibri" panose="020F0502020204030204" pitchFamily="34" charset="0"/>
              </a:rPr>
              <a:t>use, actions, impact</a:t>
            </a:r>
            <a:endParaRPr lang="en-US" sz="3600">
              <a:solidFill>
                <a:srgbClr val="ACAB8C"/>
              </a:solidFill>
            </a:endParaRPr>
          </a:p>
        </p:txBody>
      </p:sp>
      <p:pic>
        <p:nvPicPr>
          <p:cNvPr id="31749" name="Picture 8" descr="chp_lang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524001"/>
            <a:ext cx="484981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4266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133600" y="457200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7030A0"/>
                </a:solidFill>
              </a:rPr>
              <a:t>Cognition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833282" y="4734342"/>
            <a:ext cx="8305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description - X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rgbClr val="ACAB8C"/>
                </a:solidFill>
                <a:latin typeface="Calibri" panose="020F0502020204030204" pitchFamily="34" charset="0"/>
              </a:rPr>
              <a:t>(definite description, allegory, metaphor)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definition - X is Y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rgbClr val="ACAB8C"/>
                </a:solidFill>
                <a:latin typeface="Calibri" panose="020F0502020204030204" pitchFamily="34" charset="0"/>
              </a:rPr>
              <a:t>(ostensive, lexical, logical (</a:t>
            </a:r>
            <a:r>
              <a:rPr lang="en-US" dirty="0" err="1">
                <a:solidFill>
                  <a:srgbClr val="ACAB8C"/>
                </a:solidFill>
                <a:latin typeface="Calibri" panose="020F0502020204030204" pitchFamily="34" charset="0"/>
              </a:rPr>
              <a:t>necess</a:t>
            </a:r>
            <a:r>
              <a:rPr lang="en-US" dirty="0">
                <a:solidFill>
                  <a:srgbClr val="ACAB8C"/>
                </a:solidFill>
                <a:latin typeface="Calibri" panose="020F0502020204030204" pitchFamily="34" charset="0"/>
              </a:rPr>
              <a:t>. &amp; </a:t>
            </a:r>
            <a:r>
              <a:rPr lang="en-US" dirty="0" err="1">
                <a:solidFill>
                  <a:srgbClr val="ACAB8C"/>
                </a:solidFill>
                <a:latin typeface="Calibri" panose="020F0502020204030204" pitchFamily="34" charset="0"/>
              </a:rPr>
              <a:t>suff</a:t>
            </a:r>
            <a:r>
              <a:rPr lang="en-US" dirty="0">
                <a:solidFill>
                  <a:srgbClr val="ACAB8C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ACAB8C"/>
                </a:solidFill>
                <a:latin typeface="Calibri" panose="020F0502020204030204" pitchFamily="34" charset="0"/>
              </a:rPr>
              <a:t>conds</a:t>
            </a:r>
            <a:r>
              <a:rPr lang="en-US" dirty="0">
                <a:solidFill>
                  <a:srgbClr val="ACAB8C"/>
                </a:solidFill>
                <a:latin typeface="Calibri" panose="020F0502020204030204" pitchFamily="34" charset="0"/>
              </a:rPr>
              <a:t>), family resemblance - but also, identity, personal identity, </a:t>
            </a:r>
            <a:r>
              <a:rPr lang="en-US" dirty="0" err="1">
                <a:solidFill>
                  <a:srgbClr val="ACAB8C"/>
                </a:solidFill>
                <a:latin typeface="Calibri" panose="020F0502020204030204" pitchFamily="34" charset="0"/>
              </a:rPr>
              <a:t>etc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argument - X therefore Y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- </a:t>
            </a:r>
            <a:r>
              <a:rPr lang="en-US" dirty="0">
                <a:solidFill>
                  <a:srgbClr val="ACAB8C"/>
                </a:solidFill>
                <a:latin typeface="Calibri" panose="020F0502020204030204" pitchFamily="34" charset="0"/>
              </a:rPr>
              <a:t>inductive, deductive, abductive (but also: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modal, probability (Bayesian), deontic (obligations), doxastic (belief), etc.)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</a:rPr>
              <a:t>explanation - X because of Y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(causal, statistical, chaotic/emergent)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743200" y="9906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ACAB8C"/>
                </a:solidFill>
                <a:latin typeface="Calibri" panose="020F0502020204030204" pitchFamily="34" charset="0"/>
              </a:rPr>
              <a:t>reasoning, inference and explanation</a:t>
            </a:r>
            <a:endParaRPr lang="en-US" sz="3600">
              <a:solidFill>
                <a:srgbClr val="ACAB8C"/>
              </a:solidFill>
            </a:endParaRPr>
          </a:p>
        </p:txBody>
      </p:sp>
      <p:pic>
        <p:nvPicPr>
          <p:cNvPr id="32773" name="Picture 6" descr="090212_box_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1"/>
            <a:ext cx="44958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5410200" y="4419600"/>
            <a:ext cx="4470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http://www.mkbergman.com/category/description-logics/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95789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133600" y="457200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7030A0"/>
                </a:solidFill>
              </a:rPr>
              <a:t>Context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981200" y="5334000"/>
            <a:ext cx="8305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</a:rPr>
              <a:t>-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explanation (Hanson, van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Fraassen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, Heidegger)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- meaning (Quine);  tense - range of possibilities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</a:rPr>
              <a:t>- vocabulary (Derrida); ontologies, logical space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</a:rPr>
              <a:t> Frames (Lakoff) and worldviews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743200" y="990600"/>
            <a:ext cx="685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ACAB8C"/>
                </a:solidFill>
              </a:rPr>
              <a:t>placement, environment</a:t>
            </a:r>
          </a:p>
        </p:txBody>
      </p:sp>
      <p:pic>
        <p:nvPicPr>
          <p:cNvPr id="33797" name="Picture 6" descr="culture-of-food-chart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00201"/>
            <a:ext cx="23749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 descr="zones-of-qual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1"/>
            <a:ext cx="5272088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3733800" y="4852989"/>
            <a:ext cx="5697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hlinkClick r:id="rId5"/>
              </a:rPr>
              <a:t>http://www.occasionbasedmarketing.com/what-it-is</a:t>
            </a: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52896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133600" y="304800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FF"/>
                </a:solidFill>
              </a:rPr>
              <a:t>Change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828800" y="4575175"/>
            <a:ext cx="8305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</a:rPr>
              <a:t> relation and connection: I Ching,  logical relation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</a:rPr>
              <a:t> flow:  Hegel - historicity, directionality; McLuhan - 4 things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</a:rPr>
              <a:t>- progression / logic -- games, for example: quiz&amp;points, branch-and-tree, database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</a:rPr>
              <a:t>- scheduling - timetabling - events; activity theory / LaaN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4820" name="Picture 9" descr="Activity+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1"/>
            <a:ext cx="701040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463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Distributed Social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Opera Unite - </a:t>
            </a:r>
            <a:r>
              <a:rPr lang="en-CA" dirty="0">
                <a:hlinkClick r:id="rId2"/>
              </a:rPr>
              <a:t>http://mashable.com/2009/06/15/opera-unite/</a:t>
            </a:r>
            <a:r>
              <a:rPr lang="en-CA" dirty="0"/>
              <a:t> </a:t>
            </a:r>
          </a:p>
          <a:p>
            <a:r>
              <a:rPr lang="en-CA" dirty="0"/>
              <a:t>Mozilla OS - </a:t>
            </a:r>
            <a:r>
              <a:rPr lang="en-CA" dirty="0">
                <a:hlinkClick r:id="rId3"/>
              </a:rPr>
              <a:t>https://www.npmjs.com/package/fxos-web-server</a:t>
            </a:r>
            <a:r>
              <a:rPr lang="en-CA" dirty="0"/>
              <a:t> </a:t>
            </a:r>
          </a:p>
          <a:p>
            <a:r>
              <a:rPr lang="en-CA" dirty="0"/>
              <a:t>Diaspora - </a:t>
            </a:r>
            <a:r>
              <a:rPr lang="en-CA" dirty="0">
                <a:hlinkClick r:id="rId4"/>
              </a:rPr>
              <a:t>https://www.joindiaspora.com/</a:t>
            </a:r>
            <a:r>
              <a:rPr lang="en-CA" dirty="0"/>
              <a:t> </a:t>
            </a:r>
          </a:p>
          <a:p>
            <a:r>
              <a:rPr lang="en-CA" dirty="0"/>
              <a:t>Solid - "social linked data“ - </a:t>
            </a:r>
            <a:r>
              <a:rPr lang="en-CA" dirty="0">
                <a:hlinkClick r:id="rId5"/>
              </a:rPr>
              <a:t>https://solid.mit.edu/</a:t>
            </a:r>
            <a:r>
              <a:rPr lang="en-CA" dirty="0"/>
              <a:t> </a:t>
            </a:r>
          </a:p>
          <a:p>
            <a:r>
              <a:rPr lang="en-CA" dirty="0" err="1"/>
              <a:t>Keybase</a:t>
            </a:r>
            <a:r>
              <a:rPr lang="en-CA" dirty="0"/>
              <a:t> - </a:t>
            </a:r>
            <a:r>
              <a:rPr lang="en-CA" dirty="0">
                <a:hlinkClick r:id="rId6"/>
              </a:rPr>
              <a:t>https://keybase.io/</a:t>
            </a:r>
            <a:r>
              <a:rPr lang="en-CA" dirty="0"/>
              <a:t> </a:t>
            </a:r>
          </a:p>
          <a:p>
            <a:r>
              <a:rPr lang="en-CA" dirty="0" err="1"/>
              <a:t>InterPlanetary</a:t>
            </a:r>
            <a:r>
              <a:rPr lang="en-CA" dirty="0"/>
              <a:t> File System (IPFS) - </a:t>
            </a:r>
            <a:r>
              <a:rPr lang="en-CA" dirty="0">
                <a:hlinkClick r:id="rId7"/>
              </a:rPr>
              <a:t>https://ipfs.io/</a:t>
            </a:r>
            <a:r>
              <a:rPr lang="en-CA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41" y="4907648"/>
            <a:ext cx="3435178" cy="1950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330" y="4907649"/>
            <a:ext cx="4212709" cy="195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665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33600" y="304800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21</a:t>
            </a:r>
            <a:r>
              <a:rPr lang="en-US" sz="3600" baseline="30000" dirty="0">
                <a:solidFill>
                  <a:schemeClr val="accent6">
                    <a:lumMod val="75000"/>
                  </a:schemeClr>
                </a:solidFill>
              </a:rPr>
              <a:t>st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Century Skills Languages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1071564"/>
            <a:ext cx="439420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2166939" y="4765022"/>
            <a:ext cx="75723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CA" sz="2800" dirty="0"/>
              <a:t>The ‘skills’ described by Jenkins – </a:t>
            </a:r>
            <a:r>
              <a:rPr lang="en-CA" sz="2800" i="1" dirty="0">
                <a:solidFill>
                  <a:srgbClr val="92D050"/>
                </a:solidFill>
              </a:rPr>
              <a:t>performance, simulation, appropriation, </a:t>
            </a:r>
            <a:r>
              <a:rPr lang="en-CA" sz="2800" i="1" dirty="0" err="1">
                <a:solidFill>
                  <a:srgbClr val="92D050"/>
                </a:solidFill>
              </a:rPr>
              <a:t>etc</a:t>
            </a:r>
            <a:r>
              <a:rPr lang="en-CA" sz="2800" dirty="0">
                <a:solidFill>
                  <a:srgbClr val="92D050"/>
                </a:solidFill>
              </a:rPr>
              <a:t> </a:t>
            </a:r>
            <a:r>
              <a:rPr lang="en-CA" sz="2800" dirty="0">
                <a:solidFill>
                  <a:srgbClr val="EEECE1"/>
                </a:solidFill>
              </a:rPr>
              <a:t>- </a:t>
            </a:r>
            <a:r>
              <a:rPr lang="en-CA" sz="2800" dirty="0"/>
              <a:t>are actually </a:t>
            </a:r>
            <a:r>
              <a:rPr lang="en-CA" sz="2800" i="1" dirty="0">
                <a:solidFill>
                  <a:srgbClr val="00B0F0"/>
                </a:solidFill>
              </a:rPr>
              <a:t>languages</a:t>
            </a:r>
            <a:r>
              <a:rPr lang="en-CA" sz="2800" dirty="0">
                <a:solidFill>
                  <a:srgbClr val="EEECE1"/>
                </a:solidFill>
              </a:rPr>
              <a:t> </a:t>
            </a:r>
            <a:r>
              <a:rPr lang="en-CA" sz="2800" dirty="0"/>
              <a:t>and should be </a:t>
            </a:r>
            <a:r>
              <a:rPr lang="en-CA" sz="2800" dirty="0">
                <a:solidFill>
                  <a:srgbClr val="EEECE1"/>
                </a:solidFill>
              </a:rPr>
              <a:t>understood in terms of these six dimensions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38688" y="428626"/>
            <a:ext cx="1143000" cy="428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738688" y="428626"/>
            <a:ext cx="1071562" cy="5000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47" name="Rectangle 15"/>
          <p:cNvSpPr>
            <a:spLocks noChangeArrowheads="1"/>
          </p:cNvSpPr>
          <p:nvPr/>
        </p:nvSpPr>
        <p:spPr bwMode="auto">
          <a:xfrm>
            <a:off x="2166939" y="4000501"/>
            <a:ext cx="671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hlinkClick r:id="rId4"/>
              </a:rPr>
              <a:t>http://spotlight.macfound.org/btr/entry/new_media_literacies/</a:t>
            </a:r>
            <a:r>
              <a:rPr lang="en-CA" sz="140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93803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133600" y="304800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FF"/>
                </a:solidFill>
              </a:rPr>
              <a:t>21</a:t>
            </a:r>
            <a:r>
              <a:rPr lang="en-US" sz="3600" baseline="30000">
                <a:solidFill>
                  <a:srgbClr val="FFFFFF"/>
                </a:solidFill>
              </a:rPr>
              <a:t>st</a:t>
            </a:r>
            <a:r>
              <a:rPr lang="en-US" sz="3600">
                <a:solidFill>
                  <a:srgbClr val="FFFFFF"/>
                </a:solidFill>
              </a:rPr>
              <a:t> Century Languages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166939" y="1285876"/>
          <a:ext cx="7786688" cy="51686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46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6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6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6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352">
                <a:tc>
                  <a:txBody>
                    <a:bodyPr/>
                    <a:lstStyle/>
                    <a:p>
                      <a:r>
                        <a:rPr lang="en-CA" sz="1800" dirty="0"/>
                        <a:t>             Languages</a:t>
                      </a:r>
                    </a:p>
                    <a:p>
                      <a:endParaRPr lang="en-CA" sz="1800" dirty="0"/>
                    </a:p>
                    <a:p>
                      <a:r>
                        <a:rPr lang="en-CA" sz="1800" dirty="0"/>
                        <a:t>Elements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Performance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Simulation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Appropriation</a:t>
                      </a:r>
                    </a:p>
                  </a:txBody>
                  <a:tcPr marL="91439" marR="91439"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318">
                <a:tc>
                  <a:txBody>
                    <a:bodyPr/>
                    <a:lstStyle/>
                    <a:p>
                      <a:r>
                        <a:rPr lang="en-CA" sz="1800" dirty="0"/>
                        <a:t>Syntax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L="91439" marR="91439"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318">
                <a:tc>
                  <a:txBody>
                    <a:bodyPr/>
                    <a:lstStyle/>
                    <a:p>
                      <a:r>
                        <a:rPr lang="en-CA" sz="1800" dirty="0"/>
                        <a:t>Semantics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L="91439" marR="91439"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318">
                <a:tc>
                  <a:txBody>
                    <a:bodyPr/>
                    <a:lstStyle/>
                    <a:p>
                      <a:r>
                        <a:rPr lang="en-CA" sz="1800" dirty="0"/>
                        <a:t>Pragmatics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L="91439" marR="91439"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318">
                <a:tc>
                  <a:txBody>
                    <a:bodyPr/>
                    <a:lstStyle/>
                    <a:p>
                      <a:r>
                        <a:rPr lang="en-CA" sz="1800" dirty="0"/>
                        <a:t>Cognition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L="91439" marR="91439"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3318">
                <a:tc>
                  <a:txBody>
                    <a:bodyPr/>
                    <a:lstStyle/>
                    <a:p>
                      <a:r>
                        <a:rPr lang="en-CA" sz="1800" dirty="0"/>
                        <a:t>Context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L="91439" marR="91439"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3318">
                <a:tc>
                  <a:txBody>
                    <a:bodyPr/>
                    <a:lstStyle/>
                    <a:p>
                      <a:r>
                        <a:rPr lang="en-CA" sz="1800" dirty="0"/>
                        <a:t>Change</a:t>
                      </a:r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L="91439" marR="91439" marT="45718" marB="45718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L="91439" marR="91439" marT="45718" marB="4571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2166938" y="1285875"/>
            <a:ext cx="2000250" cy="9286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8621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133600" y="304800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/>
              <a:t>Example: Performance - Syntax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166938" y="1285875"/>
            <a:ext cx="2000250" cy="9286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166938" y="1143001"/>
          <a:ext cx="8001000" cy="539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7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8549">
                <a:tc>
                  <a:txBody>
                    <a:bodyPr/>
                    <a:lstStyle/>
                    <a:p>
                      <a:r>
                        <a:rPr lang="en-CA" sz="1800" dirty="0"/>
                        <a:t>             Languages</a:t>
                      </a:r>
                    </a:p>
                    <a:p>
                      <a:endParaRPr lang="en-CA" sz="1800" dirty="0"/>
                    </a:p>
                    <a:p>
                      <a:endParaRPr lang="en-CA" sz="1800" dirty="0"/>
                    </a:p>
                    <a:p>
                      <a:r>
                        <a:rPr lang="en-CA" sz="1800" dirty="0"/>
                        <a:t>Elements</a:t>
                      </a: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Performance </a:t>
                      </a:r>
                      <a:r>
                        <a:rPr lang="en-CA" sz="1400" b="1" kern="1200" baseline="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(the ability to adopt alternative identities for the purpose of improvisation and discovery)</a:t>
                      </a:r>
                      <a:r>
                        <a:rPr lang="en-CA" sz="2000" dirty="0"/>
                        <a:t>(subcategories?)</a:t>
                      </a:r>
                      <a:endParaRPr lang="en-CA" sz="2800" dirty="0"/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2726">
                <a:tc>
                  <a:txBody>
                    <a:bodyPr/>
                    <a:lstStyle/>
                    <a:p>
                      <a:r>
                        <a:rPr lang="en-CA" sz="3600" dirty="0"/>
                        <a:t>Syntax:</a:t>
                      </a:r>
                    </a:p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- Forms</a:t>
                      </a:r>
                    </a:p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- Rules</a:t>
                      </a:r>
                    </a:p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- Operations</a:t>
                      </a:r>
                    </a:p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- Patterns</a:t>
                      </a:r>
                    </a:p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- Similarities</a:t>
                      </a:r>
                    </a:p>
                    <a:p>
                      <a:endParaRPr lang="en-CA" sz="3600" dirty="0"/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  <a:p>
                      <a:r>
                        <a:rPr lang="en-CA" sz="2400" dirty="0">
                          <a:latin typeface="Arial" pitchFamily="34" charset="0"/>
                          <a:cs typeface="Arial" pitchFamily="34" charset="0"/>
                        </a:rPr>
                        <a:t>- Presentation acting, method acting</a:t>
                      </a:r>
                    </a:p>
                    <a:p>
                      <a:r>
                        <a:rPr lang="en-CA" sz="2400" dirty="0">
                          <a:latin typeface="Arial" pitchFamily="34" charset="0"/>
                          <a:cs typeface="Arial" pitchFamily="34" charset="0"/>
                        </a:rPr>
                        <a:t>- “Know your lines” etc </a:t>
                      </a:r>
                      <a:r>
                        <a:rPr lang="en-CA" sz="1100" dirty="0">
                          <a:latin typeface="Arial" pitchFamily="34" charset="0"/>
                          <a:cs typeface="Arial" pitchFamily="34" charset="0"/>
                          <a:hlinkClick r:id="rId3"/>
                        </a:rPr>
                        <a:t>http://filmtvcareers.about.com/od/gettingthejob/a/GJ_Actor_Tips.htm</a:t>
                      </a:r>
                      <a:r>
                        <a:rPr lang="en-CA" sz="11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CA" sz="2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CA" sz="2400" dirty="0"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en-CA" sz="2400" dirty="0" err="1">
                          <a:latin typeface="Arial" pitchFamily="34" charset="0"/>
                          <a:cs typeface="Arial" pitchFamily="34" charset="0"/>
                        </a:rPr>
                        <a:t>Stanislavski’s</a:t>
                      </a:r>
                      <a:r>
                        <a:rPr lang="en-CA" sz="2400" dirty="0">
                          <a:latin typeface="Arial" pitchFamily="34" charset="0"/>
                          <a:cs typeface="Arial" pitchFamily="34" charset="0"/>
                        </a:rPr>
                        <a:t> system (etc…) </a:t>
                      </a:r>
                      <a:r>
                        <a:rPr lang="en-CA" sz="1200" dirty="0">
                          <a:latin typeface="Arial" pitchFamily="34" charset="0"/>
                          <a:cs typeface="Arial" pitchFamily="34" charset="0"/>
                          <a:hlinkClick r:id="rId4"/>
                        </a:rPr>
                        <a:t>http://en.wikipedia.org/wiki/Stanislavski%27s_system</a:t>
                      </a:r>
                      <a:r>
                        <a:rPr lang="en-CA" sz="12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CA" sz="2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CA" sz="2400" dirty="0">
                          <a:latin typeface="Arial" pitchFamily="34" charset="0"/>
                          <a:cs typeface="Arial" pitchFamily="34" charset="0"/>
                        </a:rPr>
                        <a:t>- Ritual Performance</a:t>
                      </a:r>
                      <a:r>
                        <a:rPr lang="en-CA" sz="2400" baseline="0" dirty="0">
                          <a:latin typeface="Arial" pitchFamily="34" charset="0"/>
                          <a:cs typeface="Arial" pitchFamily="34" charset="0"/>
                        </a:rPr>
                        <a:t> (etc.) </a:t>
                      </a:r>
                      <a:r>
                        <a:rPr lang="en-CA" sz="1200" baseline="0" dirty="0">
                          <a:latin typeface="Arial" pitchFamily="34" charset="0"/>
                          <a:cs typeface="Arial" pitchFamily="34" charset="0"/>
                          <a:hlinkClick r:id="rId5"/>
                        </a:rPr>
                        <a:t>http://www.let.rug.nl/koster/papers/JHP.Koster2.Edit.pdf</a:t>
                      </a:r>
                      <a:r>
                        <a:rPr lang="en-CA" sz="12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CA" sz="2400" baseline="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CA" sz="2400" dirty="0">
                          <a:latin typeface="Arial" pitchFamily="34" charset="0"/>
                          <a:cs typeface="Arial" pitchFamily="34" charset="0"/>
                        </a:rPr>
                        <a:t>- Comparing Tales (etc.) </a:t>
                      </a:r>
                    </a:p>
                    <a:p>
                      <a:r>
                        <a:rPr lang="en-CA" sz="1200" dirty="0">
                          <a:latin typeface="Arial" pitchFamily="34" charset="0"/>
                          <a:cs typeface="Arial" pitchFamily="34" charset="0"/>
                          <a:hlinkClick r:id="rId6"/>
                        </a:rPr>
                        <a:t>http://artsedge.kennedy-center.org/content/2343/</a:t>
                      </a:r>
                      <a:r>
                        <a:rPr lang="en-CA" sz="12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CA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2166939" y="1143000"/>
            <a:ext cx="3786187" cy="1214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66939" y="1143000"/>
            <a:ext cx="2071687" cy="1143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876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Cloud Infrastructures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67184" cy="4351338"/>
          </a:xfrm>
        </p:spPr>
        <p:txBody>
          <a:bodyPr>
            <a:normAutofit/>
          </a:bodyPr>
          <a:lstStyle/>
          <a:p>
            <a:r>
              <a:rPr lang="en-CA" dirty="0"/>
              <a:t>Environments: </a:t>
            </a:r>
            <a:r>
              <a:rPr lang="en-CA" u="sng" dirty="0">
                <a:hlinkClick r:id="rId2"/>
              </a:rPr>
              <a:t>VMWare Fusion</a:t>
            </a:r>
            <a:r>
              <a:rPr lang="en-CA" dirty="0"/>
              <a:t>, </a:t>
            </a:r>
            <a:r>
              <a:rPr lang="en-CA" u="sng" dirty="0" err="1">
                <a:hlinkClick r:id="rId3"/>
              </a:rPr>
              <a:t>VirtualBox</a:t>
            </a:r>
            <a:endParaRPr lang="en-CA" dirty="0"/>
          </a:p>
          <a:p>
            <a:r>
              <a:rPr lang="en-CA" dirty="0" err="1"/>
              <a:t>Provisioners</a:t>
            </a:r>
            <a:r>
              <a:rPr lang="en-CA" dirty="0"/>
              <a:t>: </a:t>
            </a:r>
            <a:r>
              <a:rPr lang="en-CA" u="sng" dirty="0">
                <a:hlinkClick r:id="rId4"/>
              </a:rPr>
              <a:t>Docker</a:t>
            </a:r>
            <a:r>
              <a:rPr lang="en-CA" dirty="0"/>
              <a:t>, </a:t>
            </a:r>
            <a:r>
              <a:rPr lang="en-CA" u="sng" dirty="0">
                <a:hlinkClick r:id="rId5"/>
              </a:rPr>
              <a:t>Vagrant</a:t>
            </a:r>
            <a:endParaRPr lang="en-CA" u="sng" dirty="0"/>
          </a:p>
          <a:p>
            <a:r>
              <a:rPr lang="en-CA" dirty="0"/>
              <a:t>Configuration: Chef, Puppet</a:t>
            </a:r>
          </a:p>
          <a:p>
            <a:r>
              <a:rPr lang="en-CA" dirty="0"/>
              <a:t>Providers: </a:t>
            </a:r>
            <a:r>
              <a:rPr lang="en-CA" u="sng" dirty="0">
                <a:hlinkClick r:id="rId6"/>
              </a:rPr>
              <a:t>AWS</a:t>
            </a:r>
            <a:r>
              <a:rPr lang="en-CA" dirty="0"/>
              <a:t>, </a:t>
            </a:r>
            <a:r>
              <a:rPr lang="en-CA" u="sng" dirty="0">
                <a:hlinkClick r:id="rId7"/>
              </a:rPr>
              <a:t>MS Server</a:t>
            </a:r>
            <a:endParaRPr lang="en-CA" dirty="0"/>
          </a:p>
          <a:p>
            <a:r>
              <a:rPr lang="en-CA" dirty="0"/>
              <a:t>Services: </a:t>
            </a:r>
            <a:r>
              <a:rPr lang="en-CA" u="sng" dirty="0">
                <a:hlinkClick r:id="rId8"/>
              </a:rPr>
              <a:t>MS Cognitive</a:t>
            </a:r>
            <a:r>
              <a:rPr lang="en-CA" dirty="0"/>
              <a:t>, </a:t>
            </a:r>
            <a:r>
              <a:rPr lang="en-CA" u="sng" dirty="0">
                <a:hlinkClick r:id="rId9"/>
              </a:rPr>
              <a:t>Wolfram Alpha</a:t>
            </a:r>
            <a:r>
              <a:rPr lang="en-CA" dirty="0"/>
              <a:t>, </a:t>
            </a:r>
            <a:r>
              <a:rPr lang="en-CA" u="sng" dirty="0">
                <a:hlinkClick r:id="rId10"/>
              </a:rPr>
              <a:t>Segment</a:t>
            </a:r>
            <a:endParaRPr lang="en-CA" u="sng" dirty="0"/>
          </a:p>
          <a:p>
            <a:r>
              <a:rPr lang="en-CA" dirty="0" err="1"/>
              <a:t>Serverless</a:t>
            </a:r>
            <a:r>
              <a:rPr lang="en-CA" dirty="0"/>
              <a:t> CMS - </a:t>
            </a:r>
            <a:r>
              <a:rPr lang="en-CA" sz="2400" dirty="0">
                <a:hlinkClick r:id="rId11"/>
              </a:rPr>
              <a:t>http://www.downes.ca/post/66459</a:t>
            </a:r>
            <a:r>
              <a:rPr lang="en-CA" sz="2400" dirty="0"/>
              <a:t> </a:t>
            </a:r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43" y="1316847"/>
            <a:ext cx="5476231" cy="433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49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Immersive Reality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4864" y="1825625"/>
            <a:ext cx="6908936" cy="4351338"/>
          </a:xfrm>
        </p:spPr>
        <p:txBody>
          <a:bodyPr/>
          <a:lstStyle/>
          <a:p>
            <a:r>
              <a:rPr lang="en-CA" dirty="0"/>
              <a:t>What is ‘Immersive’ – a VR helmet?</a:t>
            </a:r>
          </a:p>
          <a:p>
            <a:r>
              <a:rPr lang="en-CA" dirty="0"/>
              <a:t>Key element of immersion: belief</a:t>
            </a:r>
          </a:p>
          <a:p>
            <a:pPr lvl="1"/>
            <a:r>
              <a:rPr lang="en-CA" dirty="0"/>
              <a:t>(authentic) applications that matter</a:t>
            </a:r>
          </a:p>
          <a:p>
            <a:pPr lvl="1"/>
            <a:r>
              <a:rPr lang="en-CA" dirty="0"/>
              <a:t>social presence (cognitive presence, teaching presence) - </a:t>
            </a:r>
            <a:r>
              <a:rPr lang="en-CA" sz="1600" dirty="0">
                <a:hlinkClick r:id="rId2"/>
              </a:rPr>
              <a:t>https://www.mnsu.edu/its/academic/isalt_social_presence_theory.pdf</a:t>
            </a:r>
            <a:r>
              <a:rPr lang="en-CA" sz="1600" dirty="0"/>
              <a:t> </a:t>
            </a:r>
            <a:endParaRPr lang="en-CA" dirty="0"/>
          </a:p>
          <a:p>
            <a:pPr lvl="1"/>
            <a:r>
              <a:rPr lang="en-CA" dirty="0"/>
              <a:t>multi-modality – cognitive + kinesthetic, etc. - </a:t>
            </a:r>
            <a:r>
              <a:rPr lang="en-CA" sz="1600" dirty="0">
                <a:hlinkClick r:id="rId3"/>
              </a:rPr>
              <a:t>https://www.slideshare.net/jtholden/the-learning-styles-revelation-research-from-cognitive-science</a:t>
            </a:r>
            <a:r>
              <a:rPr lang="en-CA" sz="1600" dirty="0"/>
              <a:t> </a:t>
            </a:r>
          </a:p>
          <a:p>
            <a:r>
              <a:rPr lang="en-CA" dirty="0"/>
              <a:t>Games and Gamification?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5" y="1918300"/>
            <a:ext cx="3795257" cy="38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00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Personal Learning Environments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Resource Repository Network (Aggregation) - </a:t>
            </a:r>
            <a:r>
              <a:rPr lang="en-CA" sz="2000" dirty="0">
                <a:hlinkClick r:id="rId2"/>
              </a:rPr>
              <a:t>http://ec.europa.eu/ipg/standards/markup/web-content-syndication/index_en.htm</a:t>
            </a:r>
            <a:r>
              <a:rPr lang="en-CA" sz="2000" dirty="0"/>
              <a:t> </a:t>
            </a:r>
          </a:p>
          <a:p>
            <a:r>
              <a:rPr lang="en-CA" dirty="0"/>
              <a:t>Personal Cloud – Dropbox, </a:t>
            </a:r>
            <a:r>
              <a:rPr lang="en-CA" dirty="0" err="1"/>
              <a:t>OwnCloud</a:t>
            </a:r>
            <a:r>
              <a:rPr lang="en-CA" dirty="0"/>
              <a:t>, etc. </a:t>
            </a:r>
            <a:r>
              <a:rPr lang="en-CA" dirty="0">
                <a:hlinkClick r:id="rId3"/>
              </a:rPr>
              <a:t>https://owncloud.org/</a:t>
            </a:r>
            <a:r>
              <a:rPr lang="en-CA" dirty="0"/>
              <a:t> </a:t>
            </a:r>
          </a:p>
          <a:p>
            <a:r>
              <a:rPr lang="en-CA" dirty="0"/>
              <a:t>Personal Learning Record – Learning Record Store (</a:t>
            </a:r>
            <a:r>
              <a:rPr lang="en-CA" dirty="0" err="1"/>
              <a:t>xAPI</a:t>
            </a:r>
            <a:r>
              <a:rPr lang="en-CA" dirty="0"/>
              <a:t>) </a:t>
            </a:r>
            <a:r>
              <a:rPr lang="en-CA" sz="1600" dirty="0">
                <a:hlinkClick r:id="rId4"/>
              </a:rPr>
              <a:t>https://www.adlnet.gov/tla/</a:t>
            </a:r>
            <a:r>
              <a:rPr lang="en-CA" sz="1600" dirty="0"/>
              <a:t> </a:t>
            </a:r>
          </a:p>
          <a:p>
            <a:r>
              <a:rPr lang="en-CA" dirty="0"/>
              <a:t>Personal Learning Assistant </a:t>
            </a:r>
          </a:p>
          <a:p>
            <a:pPr lvl="1"/>
            <a:r>
              <a:rPr lang="en-CA" dirty="0"/>
              <a:t> like Siri? Alexa?</a:t>
            </a:r>
          </a:p>
          <a:p>
            <a:r>
              <a:rPr lang="en-CA" dirty="0"/>
              <a:t>Distributed Intelligence – </a:t>
            </a:r>
            <a:r>
              <a:rPr lang="en-CA" dirty="0" err="1"/>
              <a:t>MLaaS</a:t>
            </a:r>
            <a:r>
              <a:rPr lang="en-CA" dirty="0"/>
              <a:t> </a:t>
            </a:r>
          </a:p>
          <a:p>
            <a:pPr marL="0" indent="0">
              <a:buNone/>
            </a:pPr>
            <a:r>
              <a:rPr lang="en-CA" sz="1800" dirty="0"/>
              <a:t>    </a:t>
            </a:r>
            <a:r>
              <a:rPr lang="en-CA" sz="1200" dirty="0">
                <a:hlinkClick r:id="rId5"/>
              </a:rPr>
              <a:t>https://www.slideshare.net/KarlSeiler/mlaas-machine-learning-as-a-service</a:t>
            </a:r>
            <a:r>
              <a:rPr lang="en-CA" sz="120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296" y="3687378"/>
            <a:ext cx="5494638" cy="26899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95718" y="61467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Heather Taft </a:t>
            </a:r>
            <a:r>
              <a:rPr lang="en-CA" dirty="0">
                <a:hlinkClick r:id="rId7"/>
              </a:rPr>
              <a:t>http://taftportfolio.blogspot.com/p/personal-learning-environment-ple.html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7508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1568357"/>
            <a:ext cx="5908556" cy="2852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Challenges to Learning Providers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CA" dirty="0"/>
              <a:t>Content Knowledge Vs. Literacies</a:t>
            </a:r>
          </a:p>
          <a:p>
            <a:pPr lvl="1"/>
            <a:r>
              <a:rPr lang="en-CA" dirty="0"/>
              <a:t>Not just reading and writing… </a:t>
            </a:r>
          </a:p>
          <a:p>
            <a:pPr lvl="1"/>
            <a:r>
              <a:rPr lang="en-CA" sz="1800" dirty="0">
                <a:hlinkClick r:id="rId3"/>
              </a:rPr>
              <a:t>http://www.downes.ca/presentation/369</a:t>
            </a:r>
            <a:r>
              <a:rPr lang="en-CA" sz="1800" dirty="0"/>
              <a:t> </a:t>
            </a:r>
          </a:p>
          <a:p>
            <a:r>
              <a:rPr lang="en-CA" dirty="0"/>
              <a:t>Employment skills Vs. Education</a:t>
            </a:r>
          </a:p>
          <a:p>
            <a:r>
              <a:rPr lang="en-CA" dirty="0"/>
              <a:t>Courses Vs.  Performance Support</a:t>
            </a:r>
          </a:p>
          <a:p>
            <a:r>
              <a:rPr lang="en-CA" dirty="0"/>
              <a:t>Authority Vs. the Wisdom of Crowds</a:t>
            </a:r>
          </a:p>
          <a:p>
            <a:pPr lvl="1"/>
            <a:r>
              <a:rPr lang="en-CA" dirty="0"/>
              <a:t>Autonomy, Diversity, Openness, Interactivity</a:t>
            </a:r>
          </a:p>
          <a:p>
            <a:pPr lvl="1"/>
            <a:r>
              <a:rPr lang="en-CA" dirty="0"/>
              <a:t>Social Proof? </a:t>
            </a:r>
            <a:r>
              <a:rPr lang="en-CA" dirty="0">
                <a:hlinkClick r:id="rId4"/>
              </a:rPr>
              <a:t>https://en.wikipedia.org/wiki/Social_proof</a:t>
            </a:r>
            <a:r>
              <a:rPr lang="en-CA" dirty="0"/>
              <a:t> </a:t>
            </a:r>
          </a:p>
          <a:p>
            <a:r>
              <a:rPr lang="en-CA" dirty="0"/>
              <a:t>Credentials Vs. Learning Vs. Connections - </a:t>
            </a:r>
            <a:r>
              <a:rPr lang="en-CA" dirty="0">
                <a:hlinkClick r:id="rId5"/>
              </a:rPr>
              <a:t>http://er.educause.edu/articles/2015/3/credentialing-in-higher-education-current-challenges-and-innovative-trends</a:t>
            </a:r>
            <a:r>
              <a:rPr lang="en-CA" dirty="0"/>
              <a:t> </a:t>
            </a:r>
          </a:p>
          <a:p>
            <a:pPr lvl="1"/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4175774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291</TotalTime>
  <Words>2129</Words>
  <Application>Microsoft Office PowerPoint</Application>
  <PresentationFormat>Widescreen</PresentationFormat>
  <Paragraphs>323</Paragraphs>
  <Slides>52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Century Gothic</vt:lpstr>
      <vt:lpstr>Gill Sans MT</vt:lpstr>
      <vt:lpstr>Times New Roman</vt:lpstr>
      <vt:lpstr>Wingdings 3</vt:lpstr>
      <vt:lpstr>Gallery</vt:lpstr>
      <vt:lpstr>Ion</vt:lpstr>
      <vt:lpstr>Topics in Connectivism</vt:lpstr>
      <vt:lpstr>Open Networks</vt:lpstr>
      <vt:lpstr>Current Work</vt:lpstr>
      <vt:lpstr>MOOCs</vt:lpstr>
      <vt:lpstr>Distributed Social Networks</vt:lpstr>
      <vt:lpstr>Cloud Infrastructures</vt:lpstr>
      <vt:lpstr>Immersive Reality</vt:lpstr>
      <vt:lpstr>Personal Learning Environments</vt:lpstr>
      <vt:lpstr>Challenges to Learning Providers</vt:lpstr>
      <vt:lpstr>Challenges to Educational Institutions</vt:lpstr>
      <vt:lpstr>Moving Forward</vt:lpstr>
      <vt:lpstr>Personal Learning</vt:lpstr>
      <vt:lpstr>New learning Paradigms</vt:lpstr>
      <vt:lpstr>The Connectivist MOOC (cMOOC) Design</vt:lpstr>
      <vt:lpstr>Personalization</vt:lpstr>
      <vt:lpstr>Two Approaches…</vt:lpstr>
      <vt:lpstr>Two Approaches…</vt:lpstr>
      <vt:lpstr>Two Approaches…</vt:lpstr>
      <vt:lpstr>Library                                              Environment</vt:lpstr>
      <vt:lpstr>Personalized                                   Personal            We do for you                                               You do for yourself</vt:lpstr>
      <vt:lpstr>The Personal Learning Environment</vt:lpstr>
      <vt:lpstr>Overview of the Concept of PLEs</vt:lpstr>
      <vt:lpstr>Properties of the PLE…</vt:lpstr>
      <vt:lpstr>The Network of PLEs</vt:lpstr>
      <vt:lpstr>The Social Network of PLEs</vt:lpstr>
      <vt:lpstr>Properties of the Network…</vt:lpstr>
      <vt:lpstr>Why a personal learning environment?</vt:lpstr>
      <vt:lpstr>PowerPoint Presentation</vt:lpstr>
      <vt:lpstr>Making</vt:lpstr>
      <vt:lpstr>Making</vt:lpstr>
      <vt:lpstr>Making</vt:lpstr>
      <vt:lpstr>Making</vt:lpstr>
      <vt:lpstr>Making</vt:lpstr>
      <vt:lpstr>Making</vt:lpstr>
      <vt:lpstr>Sharing</vt:lpstr>
      <vt:lpstr>Sharing</vt:lpstr>
      <vt:lpstr>Sharing</vt:lpstr>
      <vt:lpstr>Sharing</vt:lpstr>
      <vt:lpstr>Critical Literacies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Topics in Connectivism</dc:title>
  <dc:creator>Stephen Downes</dc:creator>
  <cp:lastModifiedBy>Stephen Downes</cp:lastModifiedBy>
  <cp:revision>5</cp:revision>
  <dcterms:created xsi:type="dcterms:W3CDTF">2017-08-28T06:08:59Z</dcterms:created>
  <dcterms:modified xsi:type="dcterms:W3CDTF">2017-10-08T20:10:53Z</dcterms:modified>
</cp:coreProperties>
</file>