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6" r:id="rId2"/>
    <p:sldId id="294" r:id="rId3"/>
    <p:sldId id="293" r:id="rId4"/>
    <p:sldId id="257" r:id="rId5"/>
    <p:sldId id="258" r:id="rId6"/>
    <p:sldId id="295" r:id="rId7"/>
    <p:sldId id="277" r:id="rId8"/>
    <p:sldId id="261" r:id="rId9"/>
    <p:sldId id="285" r:id="rId10"/>
    <p:sldId id="296" r:id="rId11"/>
    <p:sldId id="278" r:id="rId12"/>
    <p:sldId id="297" r:id="rId13"/>
    <p:sldId id="260" r:id="rId14"/>
    <p:sldId id="301" r:id="rId15"/>
    <p:sldId id="279" r:id="rId16"/>
    <p:sldId id="282" r:id="rId17"/>
    <p:sldId id="292" r:id="rId18"/>
    <p:sldId id="307" r:id="rId19"/>
    <p:sldId id="281" r:id="rId20"/>
    <p:sldId id="300" r:id="rId21"/>
    <p:sldId id="308" r:id="rId22"/>
    <p:sldId id="299" r:id="rId23"/>
    <p:sldId id="312" r:id="rId24"/>
    <p:sldId id="302" r:id="rId25"/>
    <p:sldId id="303" r:id="rId26"/>
    <p:sldId id="304" r:id="rId27"/>
    <p:sldId id="305" r:id="rId28"/>
    <p:sldId id="262" r:id="rId29"/>
    <p:sldId id="298" r:id="rId30"/>
    <p:sldId id="315" r:id="rId31"/>
    <p:sldId id="263" r:id="rId32"/>
    <p:sldId id="283" r:id="rId33"/>
    <p:sldId id="314" r:id="rId34"/>
    <p:sldId id="309" r:id="rId35"/>
    <p:sldId id="310" r:id="rId36"/>
    <p:sldId id="311" r:id="rId37"/>
    <p:sldId id="306" r:id="rId38"/>
    <p:sldId id="291" r:id="rId39"/>
    <p:sldId id="313" r:id="rId40"/>
    <p:sldId id="264" r:id="rId41"/>
    <p:sldId id="265" r:id="rId42"/>
    <p:sldId id="266" r:id="rId43"/>
    <p:sldId id="267" r:id="rId44"/>
    <p:sldId id="268" r:id="rId45"/>
    <p:sldId id="27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369CA-E6A7-472E-9D2A-FAD4468BA33E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82E49-D0D1-41D0-8237-586609F2B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99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 rules-based interactions – </a:t>
            </a:r>
            <a:r>
              <a:rPr lang="en-CA" dirty="0" err="1"/>
              <a:t>eg</a:t>
            </a:r>
            <a:r>
              <a:rPr lang="en-CA" dirty="0"/>
              <a:t>. Personalized Learning Designer (Blackboard / </a:t>
            </a:r>
            <a:r>
              <a:rPr lang="en-CA" dirty="0" err="1"/>
              <a:t>Moodlerooms</a:t>
            </a:r>
            <a:r>
              <a:rPr lang="en-CA" dirty="0"/>
              <a:t>) http://www.moodlerooms.com/3-rules-you-cant-live-without-the-personalized-learning-designer/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3598-85B5-8843-8D76-0BF190BDDB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LTI </a:t>
            </a:r>
            <a:r>
              <a:rPr lang="en-CA" dirty="0" err="1"/>
              <a:t>Proivider</a:t>
            </a:r>
            <a:r>
              <a:rPr lang="en-CA" dirty="0"/>
              <a:t> plugin - https://moodle.org/plugins/local_ltiprovider</a:t>
            </a:r>
          </a:p>
          <a:p>
            <a:endParaRPr lang="en-CA" dirty="0"/>
          </a:p>
          <a:p>
            <a:pPr fontAlgn="base"/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LTI Provider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an application which provides features that other people want to and can connect to from their own LMS.</a:t>
            </a: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access to full courses or single activities.</a:t>
            </a: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sign on</a:t>
            </a: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navigation block of a course or activity for displaying information and links only regarding to your current course.</a:t>
            </a: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 backs course or activity final grades to the LTI consumer tool</a:t>
            </a: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the course or activity page for hiding the header, footer and left or right blocks</a:t>
            </a:r>
          </a:p>
          <a:p>
            <a:pPr fontAlgn="base"/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LTI Consumer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an application which can connect to the 3rd party Provider system to avail of the features it has.</a:t>
            </a:r>
          </a:p>
          <a:p>
            <a:r>
              <a:rPr lang="en-CA" dirty="0" err="1"/>
              <a:t>Eg</a:t>
            </a:r>
            <a:r>
              <a:rPr lang="en-CA" dirty="0"/>
              <a:t>. http://support.mediacore.com/customer/portal/articles/869178-configuring-a-lti-consumer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3598-85B5-8843-8D76-0BF190BDDB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9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MoodleCoud</a:t>
            </a:r>
            <a:r>
              <a:rPr lang="en-CA" dirty="0"/>
              <a:t>  - https://moodle.com/cloud/ </a:t>
            </a:r>
          </a:p>
          <a:p>
            <a:r>
              <a:rPr lang="en-CA" dirty="0"/>
              <a:t>    (includes </a:t>
            </a:r>
            <a:r>
              <a:rPr lang="en-CA" dirty="0" err="1"/>
              <a:t>BigBlueButton</a:t>
            </a:r>
            <a:r>
              <a:rPr lang="en-CA" dirty="0"/>
              <a:t>)</a:t>
            </a:r>
          </a:p>
          <a:p>
            <a:r>
              <a:rPr lang="en-CA" dirty="0"/>
              <a:t>Cloud storage - https://docs.moodle.org/30/en/Working_with_files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3598-85B5-8843-8D76-0BF190BDDB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2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http://www.tomsitpro.com/articles/docker-enterprise-hub-orchestration,1-2375.html </a:t>
            </a:r>
          </a:p>
          <a:p>
            <a:r>
              <a:rPr lang="en-CA" dirty="0"/>
              <a:t>https://www.youtube.com/watch?v=pgiFwriExYg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3598-85B5-8843-8D76-0BF190BDDB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5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28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037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097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01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69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206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788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530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98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29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084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AD921-564F-4B93-AC53-011B5B18B3D3}" type="datetimeFigureOut">
              <a:rPr lang="en-CA" smtClean="0"/>
              <a:t>2017-10-18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96399-7707-458C-9B15-088A48EE6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189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resentation/47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slideshare.net/PhilHill3/hill-slides-world-congress-session-20171018/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kleinerperkins/2016-internet-trends-report?ref=http://www.kpcb.com/internet-trend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ideas/build-a-talking-face-recognizing-doorbell-for-about-100" TargetMode="External"/><Relationship Id="rId2" Type="http://schemas.openxmlformats.org/officeDocument/2006/relationships/hyperlink" Target="https://www.forbes.com/sites/roberthof/2016/05/07/ai-on-a-chip-soon-will-make-phones-drones-and-more-a-lot-smart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a/explore/magic-bands/?lp=true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www.gizmodo.com.au/2017/03/how-i-let-disney-track-my-every-mov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ortune.com/2014/05/27/a-tennis-racquet-that-isnt-just-strung-but-wired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ownes.ca/search/blockch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mlcentral.net/blog/doug-belshaw/peering-deep-future-educational-credential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gazine.backfeed.cc/dao-alive-now-let-evolution-begin/" TargetMode="External"/><Relationship Id="rId2" Type="http://schemas.openxmlformats.org/officeDocument/2006/relationships/hyperlink" Target="https://www.ethereum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newswire.com/news-releases/hyperledger-launches-first-free-massive-open-online-course-mooc-on-edxorg-300532968.html" TargetMode="External"/><Relationship Id="rId2" Type="http://schemas.openxmlformats.org/officeDocument/2006/relationships/hyperlink" Target="https://www.hyperledger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coinmagazine.com/articles/ibm-deploys-blockchain-as-a-service-announces-initiatives-to-make-the-blockchain-ready-for-business-1455726071" TargetMode="External"/><Relationship Id="rId2" Type="http://schemas.openxmlformats.org/officeDocument/2006/relationships/hyperlink" Target="http://techcrunch.com/2016/02/22/sony-is-building-an-education-and-testing-platform-powered-by-the-blockchai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://hackeducation.com/2016/02/25/blockchain-edu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bit.ly/icde201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etheeducators.com/we-the-educators-privatisation-a9180abae5d8" TargetMode="External"/><Relationship Id="rId2" Type="http://schemas.openxmlformats.org/officeDocument/2006/relationships/hyperlink" Target="https://www.nmc.org/publication-type/horizon-repor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igitalpromise.org/initiative/educator-micro-credentials/" TargetMode="Externa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dlnet.gov/introducing-the-next-big-thing-cass/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agecentertraining.psu.edu/public-relations-ethics/core-ethical-principles/lesson-2-sample-title/the-pillars-of-public-relations-ethic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theglobeandmail.com/report-on-business/rob-magazine/the-future-is-smart/article24586994/?ref=http://www.theglobeandmail.com&amp;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rayofthings.github.io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msglobal.org/specs/ltiv1p0/implementation-guid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cbc.ca/news/canada/car-tracking-devices-spark-privacy-concerns-1.136668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zmodo.com/roombas-next-big-step-is-selling-maps-of-your-home-to-t-1797187829" TargetMode="Externa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trendmicro.com/trendlabs-security-intelligence/internet-things-ecosystem-broken-fix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quantum-edit" TargetMode="External"/><Relationship Id="rId2" Type="http://schemas.openxmlformats.org/officeDocument/2006/relationships/hyperlink" Target="http://bit.ly/quantum-lea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gamesn.com/grand-theft-auto-v/the-best-grand-theft-auto-v-mods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badgeville.com/wiki/Gamification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downes.ca/search/oculu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naldclarkplanb.blogspot.ca/2014/11/oculus-rift-freezers-smilers-grippers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jtholden/the-learning-styles-revelation-research-from-cognitive-science" TargetMode="External"/><Relationship Id="rId2" Type="http://schemas.openxmlformats.org/officeDocument/2006/relationships/hyperlink" Target="https://www.mnsu.edu/its/academic/isalt_social_presence_theory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deotelephony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cnbc.com/2017/10/04/google-translation-earbuds-google-pixel-buds-launched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t.slideshare.net/AnantCorp/team-collaboration-slack-airtable-trello-what-makes-them-good-76384318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://www.tomsitpro.com/articles/docker-enterprise-hub-orchestration,1-2375.html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cognitive-services/en-us/" TargetMode="External"/><Relationship Id="rId3" Type="http://schemas.openxmlformats.org/officeDocument/2006/relationships/hyperlink" Target="https://www.virtualbox.org/" TargetMode="External"/><Relationship Id="rId7" Type="http://schemas.openxmlformats.org/officeDocument/2006/relationships/hyperlink" Target="https://www.microsoft.com/en-ca/cloud-platform/windows-server" TargetMode="External"/><Relationship Id="rId12" Type="http://schemas.openxmlformats.org/officeDocument/2006/relationships/image" Target="../media/image45.png"/><Relationship Id="rId2" Type="http://schemas.openxmlformats.org/officeDocument/2006/relationships/hyperlink" Target="http://www.vmwar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" TargetMode="External"/><Relationship Id="rId11" Type="http://schemas.openxmlformats.org/officeDocument/2006/relationships/hyperlink" Target="http://www.downes.ca/post/66459" TargetMode="External"/><Relationship Id="rId5" Type="http://schemas.openxmlformats.org/officeDocument/2006/relationships/hyperlink" Target="https://www.vagrantup.com/" TargetMode="External"/><Relationship Id="rId10" Type="http://schemas.openxmlformats.org/officeDocument/2006/relationships/hyperlink" Target="https://segment.com/" TargetMode="External"/><Relationship Id="rId4" Type="http://schemas.openxmlformats.org/officeDocument/2006/relationships/hyperlink" Target="https://www.docker.com/" TargetMode="External"/><Relationship Id="rId9" Type="http://schemas.openxmlformats.org/officeDocument/2006/relationships/hyperlink" Target="https://www.wolframalpha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.law.harvard.edu/research/cooperation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arche.com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1319157813000372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4.ncsu.edu/unity/lockers/users/f/felder/public/Columns/Active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online.ca/tools-trends/exploring-future-education/2016-look-future-online-learning-part-1" TargetMode="External"/><Relationship Id="rId2" Type="http://schemas.openxmlformats.org/officeDocument/2006/relationships/hyperlink" Target="http://halfanhour.blogspot.com.tr/2016/03/the-2016-look-at-future-of-online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as.com/content/subconsciousmusings/2014/08/22/looking-backwards-looking-forwards-sas-data-mining-and-machine-learnin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cmbishop/prml/" TargetMode="External"/><Relationship Id="rId2" Type="http://schemas.openxmlformats.org/officeDocument/2006/relationships/hyperlink" Target="http://www.wtec.org/loyola/kb/c1_s1.ht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quantifiedself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r.educause.edu/articles/2011/9/penetrating-the-fog-analytics-in-learning-and-educ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773" y="391286"/>
            <a:ext cx="9619665" cy="951739"/>
          </a:xfrm>
        </p:spPr>
        <p:txBody>
          <a:bodyPr>
            <a:normAutofit/>
          </a:bodyPr>
          <a:lstStyle/>
          <a:p>
            <a:pPr algn="l"/>
            <a:r>
              <a:rPr lang="en-CA" sz="4800" dirty="0"/>
              <a:t>Change, Challenge and Opportunity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687" y="1285876"/>
            <a:ext cx="2964546" cy="5450204"/>
          </a:xfrm>
        </p:spPr>
        <p:txBody>
          <a:bodyPr>
            <a:normAutofit/>
          </a:bodyPr>
          <a:lstStyle/>
          <a:p>
            <a:pPr algn="l"/>
            <a:r>
              <a:rPr lang="en-CA" sz="2800" dirty="0"/>
              <a:t>Six Trends Defining the Future of Online Learning</a:t>
            </a:r>
          </a:p>
          <a:p>
            <a:pPr algn="l"/>
            <a:endParaRPr lang="en-CA" sz="2800" dirty="0"/>
          </a:p>
          <a:p>
            <a:pPr algn="l"/>
            <a:endParaRPr lang="en-CA" sz="2800" dirty="0"/>
          </a:p>
          <a:p>
            <a:pPr algn="l"/>
            <a:r>
              <a:rPr lang="en-CA" sz="2000" dirty="0">
                <a:solidFill>
                  <a:schemeClr val="accent1">
                    <a:lumMod val="75000"/>
                  </a:schemeClr>
                </a:solidFill>
              </a:rPr>
              <a:t>Stephen Downes</a:t>
            </a:r>
          </a:p>
          <a:p>
            <a:pPr algn="l"/>
            <a:r>
              <a:rPr lang="en-CA" sz="2000" dirty="0"/>
              <a:t>World Conference in Online Learning, Toronto, Canada, October 18,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B3579-F87F-48F2-8770-1289E04A8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343025"/>
            <a:ext cx="7126452" cy="4757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541E35-0EAE-4F62-B83B-49DB68D80815}"/>
              </a:ext>
            </a:extLst>
          </p:cNvPr>
          <p:cNvSpPr/>
          <p:nvPr/>
        </p:nvSpPr>
        <p:spPr>
          <a:xfrm>
            <a:off x="357773" y="6221577"/>
            <a:ext cx="5439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http://www.downes.ca/presentation/478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475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C3DD5-D41B-4A40-B5A2-A957F8C00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Handheld and Mobile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B1114-7973-4807-A64B-9FDADC35D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275" y="4187825"/>
            <a:ext cx="2857500" cy="2732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Student laptop, tablet and smartphone ownership; EDUCAUSE survey, 2016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https://www.slideshare.net/PhilHill3/hill-slides-world-congress-session-20171018/1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14C04-260B-4532-A11F-3D8D25B1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33" y="1459654"/>
            <a:ext cx="7158001" cy="4843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9ED01-0E3A-45AD-88B5-CE3F98E1D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2" y="6348412"/>
            <a:ext cx="4934359" cy="4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1582380"/>
            <a:ext cx="7683818" cy="4594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6176963"/>
            <a:ext cx="9627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Mary Meeker </a:t>
            </a:r>
            <a:r>
              <a:rPr lang="en-CA" sz="1200" dirty="0">
                <a:hlinkClick r:id="rId3"/>
              </a:rPr>
              <a:t>http://www.slideshare.net/kleinerperkins/2016-internet-trends-report?ref=http://www.kpcb.com/internet-trends</a:t>
            </a:r>
            <a:r>
              <a:rPr lang="en-CA" sz="12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Smartphone Unit Shipments</a:t>
            </a:r>
          </a:p>
        </p:txBody>
      </p:sp>
    </p:spTree>
    <p:extLst>
      <p:ext uri="{BB962C8B-B14F-4D97-AF65-F5344CB8AC3E}">
        <p14:creationId xmlns:p14="http://schemas.microsoft.com/office/powerpoint/2010/main" val="3941699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4E90-C491-4700-B69F-958BCC48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Microcomputing in Unexpected 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9ECF5-EE12-4F95-8A0B-C720576A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7029" cy="4351338"/>
          </a:xfrm>
        </p:spPr>
        <p:txBody>
          <a:bodyPr/>
          <a:lstStyle/>
          <a:p>
            <a:r>
              <a:rPr lang="en-US" dirty="0"/>
              <a:t>Forbes writes about</a:t>
            </a:r>
            <a:r>
              <a:rPr lang="en-US" dirty="0">
                <a:hlinkClick r:id="rId2"/>
              </a:rPr>
              <a:t> </a:t>
            </a:r>
            <a:r>
              <a:rPr lang="en-US" u="sng" dirty="0">
                <a:hlinkClick r:id="rId2"/>
              </a:rPr>
              <a:t>AI on a chip</a:t>
            </a:r>
            <a:endParaRPr lang="en-US" u="sng" dirty="0"/>
          </a:p>
          <a:p>
            <a:r>
              <a:rPr lang="en-US" dirty="0"/>
              <a:t>A man built a face-recognizing doorbell for about $100 (</a:t>
            </a:r>
            <a:r>
              <a:rPr lang="en-US" u="sng" dirty="0">
                <a:hlinkClick r:id="rId3"/>
              </a:rPr>
              <a:t>from O’Reilly</a:t>
            </a:r>
            <a:r>
              <a:rPr lang="en-US" dirty="0"/>
              <a:t>).</a:t>
            </a:r>
          </a:p>
          <a:p>
            <a:r>
              <a:rPr lang="en-US" dirty="0" err="1"/>
              <a:t>MagicBand</a:t>
            </a:r>
            <a:r>
              <a:rPr lang="en-US" dirty="0"/>
              <a:t>. It’s a bracelet Disney hands out (</a:t>
            </a:r>
            <a:r>
              <a:rPr lang="en-US" u="sng" dirty="0">
                <a:hlinkClick r:id="rId4"/>
              </a:rPr>
              <a:t>story on Gizmodo</a:t>
            </a:r>
            <a:r>
              <a:rPr lang="en-US" dirty="0"/>
              <a:t>)</a:t>
            </a:r>
          </a:p>
        </p:txBody>
      </p:sp>
      <p:pic>
        <p:nvPicPr>
          <p:cNvPr id="3074" name="Picture 2" descr="Image result for disney magic band">
            <a:extLst>
              <a:ext uri="{FF2B5EF4-FFF2-40B4-BE49-F238E27FC236}">
                <a16:creationId xmlns:a16="http://schemas.microsoft.com/office/drawing/2014/main" id="{5D379EB0-4263-43AC-96B5-D160731B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2" y="1403577"/>
            <a:ext cx="4773386" cy="477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03B1C3-BC05-42D7-BDE4-4D2BADE6E6C1}"/>
              </a:ext>
            </a:extLst>
          </p:cNvPr>
          <p:cNvSpPr/>
          <p:nvPr/>
        </p:nvSpPr>
        <p:spPr>
          <a:xfrm>
            <a:off x="5391890" y="5753491"/>
            <a:ext cx="5501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https://www.pinterest.ca/explore/magic-bands/?lp=true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7418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ortunedotcom.files.wordpress.com/2014/05/140525193150-babolat-play-pure-drive-tennis-racquet-620xa.jpg?quality=80&amp;w=550&amp;h=348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56" y="1950885"/>
            <a:ext cx="5238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Performance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96" y="1825625"/>
            <a:ext cx="4233797" cy="4351338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j-lt"/>
              </a:rPr>
              <a:t>The future of learning isn’t the mobile phone</a:t>
            </a:r>
          </a:p>
          <a:p>
            <a:r>
              <a:rPr lang="en-CA" sz="3600" dirty="0">
                <a:latin typeface="+mj-lt"/>
              </a:rPr>
              <a:t>It’s in the </a:t>
            </a:r>
            <a:r>
              <a:rPr lang="en-CA" sz="3600" i="1" dirty="0">
                <a:latin typeface="+mj-lt"/>
              </a:rPr>
              <a:t>integrated</a:t>
            </a:r>
            <a:r>
              <a:rPr lang="en-CA" sz="3600" dirty="0">
                <a:latin typeface="+mj-lt"/>
              </a:rPr>
              <a:t> performance support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3748" y="6127234"/>
            <a:ext cx="8417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http://fortune.com/2014/05/27/a-tennis-racquet-that-isnt-just-strung-but-wired/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2809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9051-B3A3-4498-9D80-FD79BE51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Badges and Blockchain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63827-B6B3-4379-8BD4-5F2DBA6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15" y="1443866"/>
            <a:ext cx="8813017" cy="49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98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3. Badges and </a:t>
            </a:r>
            <a:r>
              <a:rPr lang="en-CA" dirty="0" err="1"/>
              <a:t>Blockchain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1900918" y="6303010"/>
            <a:ext cx="439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A85038"/>
                </a:solidFill>
                <a:latin typeface="Ubuntu"/>
                <a:hlinkClick r:id="rId2"/>
              </a:rPr>
              <a:t>http://www.downes.ca/search/blockchain</a:t>
            </a:r>
            <a:r>
              <a:rPr lang="en-CA" dirty="0">
                <a:solidFill>
                  <a:srgbClr val="A85038"/>
                </a:solidFill>
                <a:latin typeface="Ubuntu"/>
              </a:rPr>
              <a:t> </a:t>
            </a:r>
            <a:endParaRPr lang="en-CA" dirty="0"/>
          </a:p>
        </p:txBody>
      </p:sp>
      <p:pic>
        <p:nvPicPr>
          <p:cNvPr id="1026" name="Picture 2" descr="files/images/750px-Cryptographic_Hash_Func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696" y="1459230"/>
            <a:ext cx="5715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715250" y="1777276"/>
            <a:ext cx="31775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666666"/>
                </a:solidFill>
                <a:latin typeface="Ubuntu"/>
              </a:rPr>
              <a:t>Doug Belshaw:</a:t>
            </a:r>
          </a:p>
          <a:p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r>
              <a:rPr lang="en-CA" sz="2400" dirty="0">
                <a:solidFill>
                  <a:srgbClr val="666666"/>
                </a:solidFill>
                <a:latin typeface="Ubuntu"/>
              </a:rPr>
              <a:t>"If we used the </a:t>
            </a:r>
            <a:r>
              <a:rPr lang="en-CA" sz="2400" dirty="0" err="1">
                <a:solidFill>
                  <a:srgbClr val="666666"/>
                </a:solidFill>
                <a:latin typeface="Ubuntu"/>
              </a:rPr>
              <a:t>blockchain</a:t>
            </a:r>
            <a:r>
              <a:rPr lang="en-CA" sz="2400" dirty="0">
                <a:solidFill>
                  <a:srgbClr val="666666"/>
                </a:solidFill>
                <a:latin typeface="Ubuntu"/>
              </a:rPr>
              <a:t> for Open Badges," he writes, "then we could prove beyond reasonable doubt that the person receiving badge Y is the same person who created evidence X.</a:t>
            </a:r>
            <a:endParaRPr lang="en-CA" sz="2400" dirty="0"/>
          </a:p>
        </p:txBody>
      </p:sp>
      <p:sp>
        <p:nvSpPr>
          <p:cNvPr id="9" name="Rectangle 8"/>
          <p:cNvSpPr/>
          <p:nvPr/>
        </p:nvSpPr>
        <p:spPr>
          <a:xfrm>
            <a:off x="1839384" y="56566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>
                <a:hlinkClick r:id="rId4"/>
              </a:rPr>
              <a:t>http://dmlcentral.net/blog/doug-belshaw/peering-deep-future-educational-credentialing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189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The Dao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8696" y="1525816"/>
            <a:ext cx="781107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 err="1"/>
              <a:t>Ethereum</a:t>
            </a:r>
            <a:r>
              <a:rPr lang="en-CA" sz="2800" dirty="0"/>
              <a:t> is a decentralized platform that runs smart contracts </a:t>
            </a:r>
            <a:r>
              <a:rPr lang="en-CA" dirty="0">
                <a:hlinkClick r:id="rId2"/>
              </a:rPr>
              <a:t>https://www.ethereum.org/</a:t>
            </a:r>
            <a:r>
              <a:rPr lang="en-CA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The Dao is a 'distributed corporation' that receives investments, chooses projects, and pays for their development; some of these projects return revenue to Dao and others don't. </a:t>
            </a:r>
            <a:r>
              <a:rPr lang="en-CA" dirty="0">
                <a:hlinkClick r:id="rId3"/>
              </a:rPr>
              <a:t>https://magazine.backfeed.cc/dao-alive-now-let-evolution-begin/</a:t>
            </a:r>
            <a:r>
              <a:rPr lang="en-CA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7" y="4616767"/>
            <a:ext cx="667988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F0BD-F343-400F-954B-116EB3B7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Hyperledger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172AE-3EB8-4A58-B8F1-4D51A30E1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EA696B-FAE4-4831-9100-71C7624DF790}"/>
              </a:ext>
            </a:extLst>
          </p:cNvPr>
          <p:cNvSpPr/>
          <p:nvPr/>
        </p:nvSpPr>
        <p:spPr>
          <a:xfrm>
            <a:off x="876300" y="5758159"/>
            <a:ext cx="10810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Hyperledger</a:t>
            </a:r>
            <a:r>
              <a:rPr lang="en-US" dirty="0"/>
              <a:t> - </a:t>
            </a:r>
            <a:r>
              <a:rPr lang="en-US" dirty="0">
                <a:hlinkClick r:id="rId2"/>
              </a:rPr>
              <a:t>https://www.hyperledger.org/</a:t>
            </a:r>
            <a:r>
              <a:rPr lang="en-US" dirty="0"/>
              <a:t> </a:t>
            </a:r>
          </a:p>
          <a:p>
            <a:r>
              <a:rPr lang="en-US" dirty="0"/>
              <a:t>MOOC on EdX - </a:t>
            </a:r>
            <a:r>
              <a:rPr lang="en-US" dirty="0">
                <a:hlinkClick r:id="rId3"/>
              </a:rPr>
              <a:t>http://www.prnewswire.com/news-releases/hyperledger-launches-first-free-massive-open-online-course-mooc-on-edxorg-300532968.html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F1369-E24E-497B-A150-E4BA74210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1572944"/>
            <a:ext cx="10420350" cy="39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78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710" y="365125"/>
            <a:ext cx="9102090" cy="1325563"/>
          </a:xfrm>
        </p:spPr>
        <p:txBody>
          <a:bodyPr/>
          <a:lstStyle/>
          <a:p>
            <a:r>
              <a:rPr lang="en-CA" dirty="0"/>
              <a:t>Personal Learning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27" y="1434307"/>
            <a:ext cx="7556146" cy="4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Credentials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671" y="1525816"/>
            <a:ext cx="50335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>
                <a:hlinkClick r:id="rId2"/>
              </a:rPr>
              <a:t>Sony plans to launch</a:t>
            </a:r>
            <a:r>
              <a:rPr lang="en-CA" sz="3600" dirty="0"/>
              <a:t> a testing platform powered by </a:t>
            </a:r>
            <a:r>
              <a:rPr lang="en-CA" sz="3600" dirty="0" err="1"/>
              <a:t>blockchain</a:t>
            </a:r>
            <a:r>
              <a:rPr lang="en-CA" sz="3600" dirty="0"/>
              <a:t> and that IBM plans to offer '</a:t>
            </a:r>
            <a:r>
              <a:rPr lang="en-CA" sz="3600" dirty="0" err="1">
                <a:hlinkClick r:id="rId3"/>
              </a:rPr>
              <a:t>blockchain</a:t>
            </a:r>
            <a:r>
              <a:rPr lang="en-CA" sz="3600" dirty="0">
                <a:hlinkClick r:id="rId3"/>
              </a:rPr>
              <a:t>-as-a-service</a:t>
            </a:r>
            <a:r>
              <a:rPr lang="en-CA" sz="3600" dirty="0"/>
              <a:t>,'"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9384" y="56566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>
                <a:hlinkClick r:id="rId4"/>
              </a:rPr>
              <a:t>Audrey Watters</a:t>
            </a:r>
          </a:p>
          <a:p>
            <a:r>
              <a:rPr lang="en-CA" sz="1400" dirty="0">
                <a:hlinkClick r:id="rId4"/>
              </a:rPr>
              <a:t>http://hackeducation.com/2016/02/25/blockchain-edu1</a:t>
            </a:r>
            <a:r>
              <a:rPr lang="en-CA" sz="1400" dirty="0"/>
              <a:t> </a:t>
            </a:r>
          </a:p>
        </p:txBody>
      </p:sp>
      <p:pic>
        <p:nvPicPr>
          <p:cNvPr id="2050" name="Picture 2" descr="The Badge and the Blockch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54" y="1634549"/>
            <a:ext cx="4797971" cy="40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3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5426-680D-42DB-9BBE-B63195E8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Backchannel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27423-358C-4C28-9AD8-4DF986995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825625"/>
            <a:ext cx="3381375" cy="44513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Use Twitter with the hashtag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#icde2017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 go to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http://bit.ly/icde2017</a:t>
            </a:r>
            <a:r>
              <a:rPr lang="en-US" dirty="0"/>
              <a:t> and use the live comments 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it looks broken, just reload it.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BEE6D-64C8-4165-AB41-20E4AEB3F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1920875"/>
            <a:ext cx="7467600" cy="40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1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6E0D-4E52-4413-88FD-7C0F64C5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DB489-EBDC-4BB6-8A12-C68B08EC9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Disaggregation of the traditional degree, breaking it into component parts (</a:t>
            </a:r>
            <a:r>
              <a:rPr lang="en-US" u="sng" dirty="0">
                <a:hlinkClick r:id="rId2"/>
              </a:rPr>
              <a:t>Horizon Report</a:t>
            </a:r>
            <a:r>
              <a:rPr lang="en-US" dirty="0"/>
              <a:t>).</a:t>
            </a:r>
          </a:p>
          <a:p>
            <a:r>
              <a:rPr lang="en-US" dirty="0"/>
              <a:t>“To be profitable </a:t>
            </a:r>
            <a:r>
              <a:rPr lang="en-US" dirty="0" err="1"/>
              <a:t>privatisation</a:t>
            </a:r>
            <a:r>
              <a:rPr lang="en-US" dirty="0"/>
              <a:t> depends on </a:t>
            </a:r>
            <a:r>
              <a:rPr lang="en-US" dirty="0" err="1"/>
              <a:t>standardisation</a:t>
            </a:r>
            <a:r>
              <a:rPr lang="en-US" dirty="0"/>
              <a:t> to scale.” (</a:t>
            </a:r>
            <a:r>
              <a:rPr lang="en-US" u="sng" dirty="0">
                <a:hlinkClick r:id="rId3"/>
              </a:rPr>
              <a:t>We The Educators</a:t>
            </a:r>
            <a:r>
              <a:rPr lang="en-US" u="sng" dirty="0"/>
              <a:t>)</a:t>
            </a:r>
          </a:p>
          <a:p>
            <a:r>
              <a:rPr lang="en-US" dirty="0"/>
              <a:t>Credentials earn careers, but competencies earn gigs.</a:t>
            </a:r>
          </a:p>
        </p:txBody>
      </p:sp>
      <p:pic>
        <p:nvPicPr>
          <p:cNvPr id="4098" name="Picture 2" descr="Image result for microcredentials">
            <a:extLst>
              <a:ext uri="{FF2B5EF4-FFF2-40B4-BE49-F238E27FC236}">
                <a16:creationId xmlns:a16="http://schemas.microsoft.com/office/drawing/2014/main" id="{28122783-210F-4224-84BE-4DBC7ECF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60020"/>
            <a:ext cx="4762498" cy="181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72400-C057-4EAC-8112-EB719311971E}"/>
              </a:ext>
            </a:extLst>
          </p:cNvPr>
          <p:cNvSpPr/>
          <p:nvPr/>
        </p:nvSpPr>
        <p:spPr>
          <a:xfrm>
            <a:off x="5980624" y="6311900"/>
            <a:ext cx="5520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5"/>
              </a:rPr>
              <a:t>http://digitalpromise.org/initiative/educator-micro-credentials/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063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170" y="365125"/>
            <a:ext cx="8850630" cy="1325563"/>
          </a:xfrm>
        </p:spPr>
        <p:txBody>
          <a:bodyPr/>
          <a:lstStyle/>
          <a:p>
            <a:r>
              <a:rPr lang="en-CA" dirty="0"/>
              <a:t>CASS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7813" y="3582195"/>
            <a:ext cx="1476375" cy="561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274" y="1537608"/>
            <a:ext cx="5479913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544" y="1716541"/>
            <a:ext cx="1495425" cy="638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306" y="2384653"/>
            <a:ext cx="1476375" cy="561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92570" y="3244334"/>
            <a:ext cx="2518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rgbClr val="585C5F"/>
                </a:solidFill>
                <a:latin typeface="Lato"/>
              </a:rPr>
              <a:t>Competency and Skills System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0514" y="627113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5"/>
              </a:rPr>
              <a:t>https://www.adlnet.gov/introducing-the-next-big-thing-cass/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0131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B19B-E9A2-40BB-8407-941731F4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Assessment Dilemma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9FBD0-9425-4AEC-BA5F-B20E2DEC4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we design assessment systems that accurately and honestly measure a student’s achievement? </a:t>
            </a:r>
          </a:p>
          <a:p>
            <a:r>
              <a:rPr lang="en-US" dirty="0"/>
              <a:t>Even more to the point, how can create incentives for </a:t>
            </a:r>
            <a:r>
              <a:rPr lang="en-US" i="1" dirty="0"/>
              <a:t>honest</a:t>
            </a:r>
            <a:r>
              <a:rPr lang="en-US" dirty="0"/>
              <a:t> academic </a:t>
            </a:r>
            <a:r>
              <a:rPr lang="en-US" dirty="0" err="1"/>
              <a:t>behaviour</a:t>
            </a:r>
            <a:r>
              <a:rPr lang="en-US" dirty="0"/>
              <a:t>?</a:t>
            </a:r>
          </a:p>
        </p:txBody>
      </p:sp>
      <p:pic>
        <p:nvPicPr>
          <p:cNvPr id="5122" name="Picture 2" descr="Image result for ethical assessment">
            <a:extLst>
              <a:ext uri="{FF2B5EF4-FFF2-40B4-BE49-F238E27FC236}">
                <a16:creationId xmlns:a16="http://schemas.microsoft.com/office/drawing/2014/main" id="{325863DE-4672-4AD6-AB01-AA1B028C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85" y="3631059"/>
            <a:ext cx="7239001" cy="25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26FDC2-E5DB-4968-834E-526E78452C1A}"/>
              </a:ext>
            </a:extLst>
          </p:cNvPr>
          <p:cNvSpPr/>
          <p:nvPr/>
        </p:nvSpPr>
        <p:spPr>
          <a:xfrm>
            <a:off x="8528956" y="5155364"/>
            <a:ext cx="3222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http://pagecentertraining.psu.edu/public-relations-ethics/core-ethical-principles/lesson-2-sample-title/the-pillars-of-public-relations-ethics/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723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204582" y="365125"/>
            <a:ext cx="9149218" cy="1325563"/>
          </a:xfrm>
        </p:spPr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981200" y="5410200"/>
            <a:ext cx="8229600" cy="1295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>
                <a:solidFill>
                  <a:srgbClr val="AB0000"/>
                </a:solidFill>
                <a:latin typeface="Calibri" charset="0"/>
              </a:rPr>
              <a:t>	</a:t>
            </a:r>
            <a:r>
              <a:rPr lang="en-US" dirty="0">
                <a:latin typeface="+mj-lt"/>
              </a:rPr>
              <a:t>There are not specific bits of knowledge or competencies, but rather, personal capacities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43" y="1566565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2057400" y="3962400"/>
            <a:ext cx="403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We recognize this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6248400" y="4724400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By </a:t>
            </a:r>
            <a:r>
              <a:rPr lang="en-US" sz="2400" dirty="0" err="1"/>
              <a:t>perfomance</a:t>
            </a:r>
            <a:r>
              <a:rPr lang="en-US" sz="2400" dirty="0"/>
              <a:t> in this</a:t>
            </a:r>
          </a:p>
        </p:txBody>
      </p:sp>
    </p:spTree>
    <p:extLst>
      <p:ext uri="{BB962C8B-B14F-4D97-AF65-F5344CB8AC3E}">
        <p14:creationId xmlns:p14="http://schemas.microsoft.com/office/powerpoint/2010/main" val="3886858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2E89-F3F4-4801-B5C9-06796180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Internet of (Broken)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18FD7-63EF-48D7-BC9B-E91B7E6E7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6C2FB-FB4D-4EBA-BE8A-B04685EF5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16" y="1825625"/>
            <a:ext cx="5658968" cy="3604257"/>
          </a:xfrm>
          <a:prstGeom prst="rect">
            <a:avLst/>
          </a:prstGeom>
        </p:spPr>
      </p:pic>
      <p:pic>
        <p:nvPicPr>
          <p:cNvPr id="6148" name="Picture 4" descr="Image result for internet of broken things">
            <a:extLst>
              <a:ext uri="{FF2B5EF4-FFF2-40B4-BE49-F238E27FC236}">
                <a16:creationId xmlns:a16="http://schemas.microsoft.com/office/drawing/2014/main" id="{FB61829E-5933-41B7-B1FB-F5179B60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2901043"/>
            <a:ext cx="4025900" cy="34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43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A1EC-5454-4313-A456-657774C0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of Things is Already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065EA-BC46-483C-8399-0AD74FF08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2AD69-AB09-43FC-97ED-D372B058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3" y="1271708"/>
            <a:ext cx="8877300" cy="46966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05A0D6-B97F-491A-90BF-B11390D115BB}"/>
              </a:ext>
            </a:extLst>
          </p:cNvPr>
          <p:cNvSpPr/>
          <p:nvPr/>
        </p:nvSpPr>
        <p:spPr>
          <a:xfrm>
            <a:off x="3924300" y="5968385"/>
            <a:ext cx="8060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https://beta.theglobeandmail.com/report-on-business/rob-magazine/the-future-is-smart/article24586994/?ref=http://www.theglobeandmail.com&amp;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691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A01E-612D-49A0-AFD9-AD7698D9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Enablers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F6980-B22D-4219-93FA-A102D31A8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Microcomputing &amp; cloud computing</a:t>
            </a:r>
          </a:p>
          <a:p>
            <a:r>
              <a:rPr lang="en-US" dirty="0"/>
              <a:t>Wireless communication (and communication standards)</a:t>
            </a:r>
          </a:p>
          <a:p>
            <a:r>
              <a:rPr lang="en-US" dirty="0"/>
              <a:t>Sensors (and AI-augmented sensors)</a:t>
            </a:r>
          </a:p>
          <a:p>
            <a:r>
              <a:rPr lang="en-US" dirty="0"/>
              <a:t>Remote control / interfaces</a:t>
            </a:r>
          </a:p>
        </p:txBody>
      </p:sp>
      <p:pic>
        <p:nvPicPr>
          <p:cNvPr id="8194" name="Picture 2" descr="https://arrayofthings.github.io/images/Updated%20Asthma.png">
            <a:extLst>
              <a:ext uri="{FF2B5EF4-FFF2-40B4-BE49-F238E27FC236}">
                <a16:creationId xmlns:a16="http://schemas.microsoft.com/office/drawing/2014/main" id="{5FBEE121-56FB-4C1C-9795-CE0BD8F5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807" y="20002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FFC6C2-AA5A-44DE-BD67-5C189282864A}"/>
              </a:ext>
            </a:extLst>
          </p:cNvPr>
          <p:cNvSpPr/>
          <p:nvPr/>
        </p:nvSpPr>
        <p:spPr>
          <a:xfrm>
            <a:off x="8080404" y="6311900"/>
            <a:ext cx="3181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https://arrayofthings.github.io/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377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790" y="365125"/>
            <a:ext cx="9605010" cy="1325563"/>
          </a:xfrm>
        </p:spPr>
        <p:txBody>
          <a:bodyPr/>
          <a:lstStyle/>
          <a:p>
            <a:r>
              <a:rPr lang="en-CA" dirty="0"/>
              <a:t>Learning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670" y="1825625"/>
            <a:ext cx="9422130" cy="4351338"/>
          </a:xfrm>
        </p:spPr>
        <p:txBody>
          <a:bodyPr/>
          <a:lstStyle/>
          <a:p>
            <a:r>
              <a:rPr lang="en-CA" dirty="0"/>
              <a:t>LTI Producer – provides features </a:t>
            </a:r>
          </a:p>
          <a:p>
            <a:r>
              <a:rPr lang="en-CA" dirty="0"/>
              <a:t>LTI Consumer – connects to features</a:t>
            </a:r>
          </a:p>
        </p:txBody>
      </p:sp>
      <p:pic>
        <p:nvPicPr>
          <p:cNvPr id="3074" name="Picture 2" descr="https://www.imsglobal.org/sites/default/files/lti/blti/bltiv1p0/images/ltiBLTIimgv1p0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03" y="2836409"/>
            <a:ext cx="6005860" cy="347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15003" y="6308503"/>
            <a:ext cx="674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https://www.imsglobal.org/specs/ltiv1p0/implementation-guide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120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3748" y="6127234"/>
            <a:ext cx="9043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http://www.cbc.ca/news/canada/car-tracking-devices-spark-privacy-concerns-1.1366687</a:t>
            </a:r>
            <a:r>
              <a:rPr lang="en-CA" dirty="0"/>
              <a:t> </a:t>
            </a:r>
          </a:p>
        </p:txBody>
      </p:sp>
      <p:pic>
        <p:nvPicPr>
          <p:cNvPr id="3074" name="Picture 2" descr="Some motorists, hoping for insurance savings, are opting to install telematic devices that are able to record the number of kilometres driven annually, the number of times a driver brakes hard or accelerates quickly and the time of day that a car is drive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19" y="1476613"/>
            <a:ext cx="5905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78696" y="4972833"/>
            <a:ext cx="9068844" cy="1204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What happens when companies know the state of all your devices?</a:t>
            </a:r>
          </a:p>
        </p:txBody>
      </p:sp>
      <p:pic>
        <p:nvPicPr>
          <p:cNvPr id="7170" name="Picture 2" descr="Article preview thumbnail">
            <a:extLst>
              <a:ext uri="{FF2B5EF4-FFF2-40B4-BE49-F238E27FC236}">
                <a16:creationId xmlns:a16="http://schemas.microsoft.com/office/drawing/2014/main" id="{026142E6-699D-45C0-B653-FA53CF21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09" y="1216390"/>
            <a:ext cx="3825647" cy="21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7ECB09-6DBF-4517-888D-08FD0E7199D1}"/>
              </a:ext>
            </a:extLst>
          </p:cNvPr>
          <p:cNvSpPr/>
          <p:nvPr/>
        </p:nvSpPr>
        <p:spPr>
          <a:xfrm>
            <a:off x="8191500" y="3560485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https://gizmodo.com/roombas-next-big-step-is-selling-maps-of-your-home-to-t-1797187829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981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yn-ddos-attack-diagram">
            <a:extLst>
              <a:ext uri="{FF2B5EF4-FFF2-40B4-BE49-F238E27FC236}">
                <a16:creationId xmlns:a16="http://schemas.microsoft.com/office/drawing/2014/main" id="{6439DC2E-0CE5-44CD-BDED-A1B5F3ED7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27" y="1342977"/>
            <a:ext cx="7293429" cy="52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14973-6858-4A04-B9AB-FF3233689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they Break?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D62A3-31D8-4A28-9850-5EA8253FE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14999"/>
            <a:ext cx="10515600" cy="461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Botnets and worse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E9825D-3EA8-4858-AD01-ED4C16B16DF0}"/>
              </a:ext>
            </a:extLst>
          </p:cNvPr>
          <p:cNvSpPr/>
          <p:nvPr/>
        </p:nvSpPr>
        <p:spPr>
          <a:xfrm>
            <a:off x="6362700" y="60940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http://blog.trendmicro.com/trendlabs-security-intelligence/internet-things-ecosystem-broken-fix/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504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7946-276D-4112-BAA0-20932143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Report…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F491-1EFF-418F-9B01-BBB5D45D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613" y="1654175"/>
            <a:ext cx="632936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can download this report from: </a:t>
            </a:r>
            <a:r>
              <a:rPr lang="en-US" dirty="0">
                <a:hlinkClick r:id="rId2"/>
              </a:rPr>
              <a:t>http://bit.ly/quantum-leaps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report talks a lot about what will change (and some about what will not_ and also about </a:t>
            </a:r>
            <a:r>
              <a:rPr lang="en-US" i="1" dirty="0"/>
              <a:t>how</a:t>
            </a:r>
            <a:r>
              <a:rPr lang="en-US" dirty="0"/>
              <a:t> things change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 your comments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http://bit.ly/quantum-edit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1A6D2-177B-48DC-BE6A-630BF7CC4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72" y="1690687"/>
            <a:ext cx="3541215" cy="44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19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5039-BF3D-496C-A398-BBC76DAD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 Games, Sims and Virtual Reality</a:t>
            </a:r>
            <a:endParaRPr lang="en-US" dirty="0"/>
          </a:p>
        </p:txBody>
      </p:sp>
      <p:pic>
        <p:nvPicPr>
          <p:cNvPr id="11266" name="Picture 2" descr="Image result for 5. Games, Sims and Virtual Reality">
            <a:extLst>
              <a:ext uri="{FF2B5EF4-FFF2-40B4-BE49-F238E27FC236}">
                <a16:creationId xmlns:a16="http://schemas.microsoft.com/office/drawing/2014/main" id="{5B04EF49-AE9E-4D97-96C3-1F31D207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18" y="1457325"/>
            <a:ext cx="8445954" cy="47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772141-18E8-419E-ACF8-E4F4E4B2F032}"/>
              </a:ext>
            </a:extLst>
          </p:cNvPr>
          <p:cNvSpPr/>
          <p:nvPr/>
        </p:nvSpPr>
        <p:spPr>
          <a:xfrm>
            <a:off x="921204" y="6279021"/>
            <a:ext cx="10091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https://www.pcgamesn.com/grand-theft-auto-v/the-best-grand-theft-auto-v-mods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617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97" y="1825625"/>
            <a:ext cx="40584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‘</a:t>
            </a:r>
            <a:r>
              <a:rPr lang="en-CA" sz="3600" dirty="0" err="1">
                <a:latin typeface="+mj-lt"/>
              </a:rPr>
              <a:t>Gamification</a:t>
            </a:r>
            <a:r>
              <a:rPr lang="en-CA" sz="3600" dirty="0">
                <a:latin typeface="+mj-lt"/>
              </a:rPr>
              <a:t>’ – adds game elements to learning</a:t>
            </a:r>
          </a:p>
          <a:p>
            <a:pPr marL="0" indent="0">
              <a:buNone/>
            </a:pPr>
            <a:r>
              <a:rPr lang="en-CA" sz="3600" dirty="0">
                <a:latin typeface="+mj-lt"/>
              </a:rPr>
              <a:t>‘Serious Games’ – employs a game to facilitate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3748" y="6127234"/>
            <a:ext cx="8417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https://badgeville.com/wiki/Gamification</a:t>
            </a:r>
            <a:r>
              <a:rPr lang="en-CA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325" y="1755325"/>
            <a:ext cx="5202477" cy="34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Oculus Rift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3748" y="6127234"/>
            <a:ext cx="8417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http://www.downes.ca/search/oculus</a:t>
            </a:r>
            <a:r>
              <a:rPr lang="en-CA" dirty="0"/>
              <a:t> </a:t>
            </a:r>
          </a:p>
        </p:txBody>
      </p:sp>
      <p:pic>
        <p:nvPicPr>
          <p:cNvPr id="3076" name="Picture 4" descr="files/images/_MG_27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3" y="1690688"/>
            <a:ext cx="4053504" cy="35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 noChangeArrowheads="1"/>
          </p:cNvSpPr>
          <p:nvPr>
            <p:ph idx="1"/>
          </p:nvPr>
        </p:nvSpPr>
        <p:spPr bwMode="auto">
          <a:xfrm>
            <a:off x="2817383" y="1903644"/>
            <a:ext cx="2156424" cy="30748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1902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1. Freezers</a:t>
            </a:r>
            <a:r>
              <a:rPr kumimoji="0" lang="en-US" sz="32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2. </a:t>
            </a:r>
            <a:r>
              <a:rPr kumimoji="0" lang="en-US" sz="3200" b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Smilers</a:t>
            </a:r>
            <a:r>
              <a:rPr kumimoji="0" lang="en-US" sz="32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3. Grippers</a:t>
            </a:r>
            <a:r>
              <a:rPr kumimoji="0" lang="en-US" sz="32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4. </a:t>
            </a:r>
            <a:r>
              <a:rPr kumimoji="0" lang="en-US" sz="3200" b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Swayers</a:t>
            </a:r>
            <a:r>
              <a:rPr kumimoji="0" lang="en-US" sz="3200" b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 </a:t>
            </a:r>
            <a:endParaRPr kumimoji="0" lang="en-US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5. Screamers</a:t>
            </a:r>
            <a:endParaRPr kumimoji="0" lang="en-US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</a:rPr>
              <a:t>6. Freak-outs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696" y="54043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hlinkClick r:id="rId4"/>
              </a:rPr>
              <a:t>http://donaldclarkplanb.blogspot.ca/2014/11/oculus-rift-freezers-smilers-grippers.html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3513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Immersive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864" y="1825625"/>
            <a:ext cx="6908936" cy="4351338"/>
          </a:xfrm>
        </p:spPr>
        <p:txBody>
          <a:bodyPr/>
          <a:lstStyle/>
          <a:p>
            <a:r>
              <a:rPr lang="en-CA" dirty="0"/>
              <a:t>What is ‘Immersive’ – a VR helmet?</a:t>
            </a:r>
          </a:p>
          <a:p>
            <a:r>
              <a:rPr lang="en-CA" dirty="0"/>
              <a:t>Key element of immersion: belief</a:t>
            </a:r>
          </a:p>
          <a:p>
            <a:pPr lvl="1"/>
            <a:r>
              <a:rPr lang="en-CA" dirty="0"/>
              <a:t>(authentic) applications that matter</a:t>
            </a:r>
          </a:p>
          <a:p>
            <a:pPr lvl="1"/>
            <a:r>
              <a:rPr lang="en-CA" dirty="0"/>
              <a:t>social presence (cognitive presence, teaching presence) - </a:t>
            </a:r>
            <a:r>
              <a:rPr lang="en-CA" sz="1600" dirty="0">
                <a:hlinkClick r:id="rId2"/>
              </a:rPr>
              <a:t>https://www.mnsu.edu/its/academic/isalt_social_presence_theory.pdf</a:t>
            </a:r>
            <a:r>
              <a:rPr lang="en-CA" sz="1600" dirty="0"/>
              <a:t> </a:t>
            </a:r>
            <a:endParaRPr lang="en-CA" dirty="0"/>
          </a:p>
          <a:p>
            <a:pPr lvl="1"/>
            <a:r>
              <a:rPr lang="en-CA" dirty="0"/>
              <a:t>multi-modality – cognitive + kinesthetic, etc. - </a:t>
            </a:r>
            <a:r>
              <a:rPr lang="en-CA" sz="1600" dirty="0">
                <a:hlinkClick r:id="rId3"/>
              </a:rPr>
              <a:t>https://www.slideshare.net/jtholden/the-learning-styles-revelation-research-from-cognitive-science</a:t>
            </a:r>
            <a:r>
              <a:rPr lang="en-CA" sz="1600" dirty="0"/>
              <a:t> </a:t>
            </a:r>
          </a:p>
          <a:p>
            <a:r>
              <a:rPr lang="en-CA" dirty="0"/>
              <a:t>Games and Gamification?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5" y="1918300"/>
            <a:ext cx="3795257" cy="38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0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FCB52-6D0E-4006-B310-75F9D3CF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en-CA" dirty="0"/>
              <a:t>Translation and Collaborative Technology</a:t>
            </a:r>
            <a:endParaRPr lang="en-US" dirty="0"/>
          </a:p>
        </p:txBody>
      </p:sp>
      <p:pic>
        <p:nvPicPr>
          <p:cNvPr id="10242" name="Picture 2" descr="Image result for Translation and Collaborative Technology">
            <a:extLst>
              <a:ext uri="{FF2B5EF4-FFF2-40B4-BE49-F238E27FC236}">
                <a16:creationId xmlns:a16="http://schemas.microsoft.com/office/drawing/2014/main" id="{F21F9B6F-A1D1-49B6-B4AA-40D6FBAD65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15" y="1638222"/>
            <a:ext cx="6896100" cy="443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5BE5A8-1653-46F5-9A76-29FF59F74C56}"/>
              </a:ext>
            </a:extLst>
          </p:cNvPr>
          <p:cNvSpPr/>
          <p:nvPr/>
        </p:nvSpPr>
        <p:spPr>
          <a:xfrm>
            <a:off x="5688396" y="6319549"/>
            <a:ext cx="455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https://en.wikipedia.org/wiki/Videotelephony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340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8AC7-3B69-49BC-AF32-E9DE005C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93129" cy="4010932"/>
          </a:xfrm>
        </p:spPr>
        <p:txBody>
          <a:bodyPr>
            <a:normAutofit/>
          </a:bodyPr>
          <a:lstStyle/>
          <a:p>
            <a:r>
              <a:rPr lang="en-US" dirty="0"/>
              <a:t>Google shows off wireless headphones that it says can translate languages on the fly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7D48EB-D39D-4AB4-8B4D-46C267C463A1}"/>
              </a:ext>
            </a:extLst>
          </p:cNvPr>
          <p:cNvSpPr/>
          <p:nvPr/>
        </p:nvSpPr>
        <p:spPr>
          <a:xfrm>
            <a:off x="838200" y="39266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https://www.cnbc.com/2017/10/04/google-translation-earbuds-google-pixel-buds-launched.html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9291B-EAA7-47F8-9FDA-0912F799B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551" y="616117"/>
            <a:ext cx="6295577" cy="3090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EC7E2-32EE-43F6-9041-4386ED747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57" y="3926637"/>
            <a:ext cx="5834743" cy="23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80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E10F-95CE-4B71-835C-9AEF791F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EAC37-C856-43AF-B59D-143D40AF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E674E-9BD7-4044-BF9F-E7131E27B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30" y="892034"/>
            <a:ext cx="7067762" cy="5138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1930C8-6BF7-433E-8BE9-3ECDEE55E5A7}"/>
              </a:ext>
            </a:extLst>
          </p:cNvPr>
          <p:cNvSpPr/>
          <p:nvPr/>
        </p:nvSpPr>
        <p:spPr>
          <a:xfrm>
            <a:off x="8392885" y="4422637"/>
            <a:ext cx="31840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Slack, </a:t>
            </a:r>
            <a:r>
              <a:rPr lang="en-US" dirty="0" err="1"/>
              <a:t>Airtable</a:t>
            </a:r>
            <a:r>
              <a:rPr lang="en-US" dirty="0"/>
              <a:t>, Trello: what makes them good?</a:t>
            </a:r>
          </a:p>
          <a:p>
            <a:r>
              <a:rPr lang="en-US" dirty="0">
                <a:hlinkClick r:id="rId3"/>
              </a:rPr>
              <a:t>https://pt.slideshare.net/AnantCorp/team-collaboration-slack-airtable-trello-what-makes-them-good-76384318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3556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50" y="365125"/>
            <a:ext cx="9239250" cy="1325563"/>
          </a:xfrm>
        </p:spPr>
        <p:txBody>
          <a:bodyPr/>
          <a:lstStyle/>
          <a:p>
            <a:r>
              <a:rPr lang="en-CA" dirty="0"/>
              <a:t>Cloud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5625"/>
            <a:ext cx="9372600" cy="4351338"/>
          </a:xfrm>
        </p:spPr>
        <p:txBody>
          <a:bodyPr/>
          <a:lstStyle/>
          <a:p>
            <a:r>
              <a:rPr lang="en-CA" dirty="0"/>
              <a:t>Cloud hosting of Moodle</a:t>
            </a:r>
          </a:p>
          <a:p>
            <a:r>
              <a:rPr lang="en-CA" dirty="0"/>
              <a:t>File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2975217"/>
            <a:ext cx="5258026" cy="33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7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430" y="365125"/>
            <a:ext cx="9056370" cy="1325563"/>
          </a:xfrm>
        </p:spPr>
        <p:txBody>
          <a:bodyPr/>
          <a:lstStyle/>
          <a:p>
            <a:r>
              <a:rPr lang="en-CA" dirty="0" err="1"/>
              <a:t>Docker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39614" y="700995"/>
            <a:ext cx="2515331" cy="1712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000" y="6082283"/>
            <a:ext cx="843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http://www.tomsitpro.com/articles/docker-enterprise-hub-orchestration,1-2375.html</a:t>
            </a:r>
            <a:r>
              <a:rPr lang="en-CA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520" y="2542496"/>
            <a:ext cx="7647005" cy="28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75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Cloud Infrastructures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67184" cy="4351338"/>
          </a:xfrm>
        </p:spPr>
        <p:txBody>
          <a:bodyPr>
            <a:normAutofit/>
          </a:bodyPr>
          <a:lstStyle/>
          <a:p>
            <a:r>
              <a:rPr lang="en-CA" dirty="0"/>
              <a:t>Environments: </a:t>
            </a:r>
            <a:r>
              <a:rPr lang="en-CA" u="sng" dirty="0">
                <a:hlinkClick r:id="rId2"/>
              </a:rPr>
              <a:t>VMWare Fusion</a:t>
            </a:r>
            <a:r>
              <a:rPr lang="en-CA" dirty="0"/>
              <a:t>, </a:t>
            </a:r>
            <a:r>
              <a:rPr lang="en-CA" u="sng" dirty="0" err="1">
                <a:hlinkClick r:id="rId3"/>
              </a:rPr>
              <a:t>VirtualBox</a:t>
            </a:r>
            <a:endParaRPr lang="en-CA" dirty="0"/>
          </a:p>
          <a:p>
            <a:r>
              <a:rPr lang="en-CA" dirty="0" err="1"/>
              <a:t>Provisioners</a:t>
            </a:r>
            <a:r>
              <a:rPr lang="en-CA" dirty="0"/>
              <a:t>: </a:t>
            </a:r>
            <a:r>
              <a:rPr lang="en-CA" u="sng" dirty="0">
                <a:hlinkClick r:id="rId4"/>
              </a:rPr>
              <a:t>Docker</a:t>
            </a:r>
            <a:r>
              <a:rPr lang="en-CA" dirty="0"/>
              <a:t>, </a:t>
            </a:r>
            <a:r>
              <a:rPr lang="en-CA" u="sng" dirty="0">
                <a:hlinkClick r:id="rId5"/>
              </a:rPr>
              <a:t>Vagrant</a:t>
            </a:r>
            <a:endParaRPr lang="en-CA" u="sng" dirty="0"/>
          </a:p>
          <a:p>
            <a:r>
              <a:rPr lang="en-CA" dirty="0"/>
              <a:t>Configuration: Chef, Puppet</a:t>
            </a:r>
          </a:p>
          <a:p>
            <a:r>
              <a:rPr lang="en-CA" dirty="0"/>
              <a:t>Providers: </a:t>
            </a:r>
            <a:r>
              <a:rPr lang="en-CA" u="sng" dirty="0">
                <a:hlinkClick r:id="rId6"/>
              </a:rPr>
              <a:t>AWS</a:t>
            </a:r>
            <a:r>
              <a:rPr lang="en-CA" dirty="0"/>
              <a:t>, </a:t>
            </a:r>
            <a:r>
              <a:rPr lang="en-CA" u="sng" dirty="0">
                <a:hlinkClick r:id="rId7"/>
              </a:rPr>
              <a:t>MS Server</a:t>
            </a:r>
            <a:endParaRPr lang="en-CA" dirty="0"/>
          </a:p>
          <a:p>
            <a:r>
              <a:rPr lang="en-CA" dirty="0"/>
              <a:t>Services: </a:t>
            </a:r>
            <a:r>
              <a:rPr lang="en-CA" u="sng" dirty="0">
                <a:hlinkClick r:id="rId8"/>
              </a:rPr>
              <a:t>MS Cognitive</a:t>
            </a:r>
            <a:r>
              <a:rPr lang="en-CA" dirty="0"/>
              <a:t>, </a:t>
            </a:r>
            <a:r>
              <a:rPr lang="en-CA" u="sng" dirty="0">
                <a:hlinkClick r:id="rId9"/>
              </a:rPr>
              <a:t>Wolfram Alpha</a:t>
            </a:r>
            <a:r>
              <a:rPr lang="en-CA" dirty="0"/>
              <a:t>, </a:t>
            </a:r>
            <a:r>
              <a:rPr lang="en-CA" u="sng" dirty="0">
                <a:hlinkClick r:id="rId10"/>
              </a:rPr>
              <a:t>Segment</a:t>
            </a:r>
            <a:endParaRPr lang="en-CA" u="sng" dirty="0"/>
          </a:p>
          <a:p>
            <a:r>
              <a:rPr lang="en-CA" dirty="0" err="1"/>
              <a:t>Serverless</a:t>
            </a:r>
            <a:r>
              <a:rPr lang="en-CA" dirty="0"/>
              <a:t> CMS - </a:t>
            </a:r>
            <a:r>
              <a:rPr lang="en-CA" sz="2400" dirty="0">
                <a:hlinkClick r:id="rId11"/>
              </a:rPr>
              <a:t>http://www.downes.ca/post/66459</a:t>
            </a:r>
            <a:r>
              <a:rPr lang="en-CA" sz="2400" dirty="0"/>
              <a:t> 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43" y="1316847"/>
            <a:ext cx="5476231" cy="43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The Inflexible Law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96" y="1825625"/>
            <a:ext cx="90187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400" dirty="0">
                <a:latin typeface="+mj-lt"/>
              </a:rPr>
              <a:t>It's when we do stuff that we learn, not when stuff does something for 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4" y="3501278"/>
            <a:ext cx="6167046" cy="28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95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arche.com/wp-content/uploads/2014/03/cooperation-and-collabo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72" y="1506022"/>
            <a:ext cx="59626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97" y="1825625"/>
            <a:ext cx="4609578" cy="4351338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j-lt"/>
              </a:rPr>
              <a:t>Communication is and will be everywhere</a:t>
            </a:r>
          </a:p>
          <a:p>
            <a:r>
              <a:rPr lang="en-CA" sz="3600" dirty="0">
                <a:latin typeface="+mj-lt"/>
              </a:rPr>
              <a:t>But the future lies in cooperation, not collaboration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3748" y="6127234"/>
            <a:ext cx="8417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https://cyber.law.harvard.edu/research/cooperation</a:t>
            </a:r>
            <a:endParaRPr lang="en-CA" dirty="0"/>
          </a:p>
          <a:p>
            <a:r>
              <a:rPr lang="en-CA" dirty="0"/>
              <a:t>Image: </a:t>
            </a:r>
            <a:r>
              <a:rPr lang="en-CA" dirty="0">
                <a:hlinkClick r:id="rId4"/>
              </a:rPr>
              <a:t>http://Jarche.com</a:t>
            </a:r>
            <a:r>
              <a:rPr lang="en-CA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7748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Part Two. What Does Learning Become?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97" y="1825625"/>
            <a:ext cx="6087648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Context-Sensitive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Engaging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Personal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28331">
            <a:off x="5986961" y="2293607"/>
            <a:ext cx="3312218" cy="42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57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Any Time / Any Place?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0517" y="1868261"/>
            <a:ext cx="4559473" cy="4351338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j-lt"/>
              </a:rPr>
              <a:t>It’s all about context</a:t>
            </a:r>
          </a:p>
          <a:p>
            <a:r>
              <a:rPr lang="en-CA" sz="3600" dirty="0">
                <a:latin typeface="+mj-lt"/>
              </a:rPr>
              <a:t>The airplane cockpit is no place for a two week course</a:t>
            </a:r>
          </a:p>
          <a:p>
            <a:r>
              <a:rPr lang="en-CA" sz="3600" dirty="0">
                <a:latin typeface="+mj-lt"/>
              </a:rPr>
              <a:t>Learning will be like water or electricity – or text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008" y="1868261"/>
            <a:ext cx="2862416" cy="4057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0554" y="6212506"/>
            <a:ext cx="7749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http://www.sciencedirect.com/science/article/pii/S1319157813000372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7432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Engaging = Immersive + Wanted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96" y="1690688"/>
            <a:ext cx="7816242" cy="4351338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j-lt"/>
              </a:rPr>
              <a:t>Just because it’s interactive doesn’t make it engaging</a:t>
            </a:r>
          </a:p>
          <a:p>
            <a:r>
              <a:rPr lang="en-CA" sz="3600" dirty="0">
                <a:latin typeface="+mj-lt"/>
              </a:rPr>
              <a:t>We have to </a:t>
            </a:r>
            <a:r>
              <a:rPr lang="en-CA" sz="3600" i="1" dirty="0">
                <a:latin typeface="+mj-lt"/>
              </a:rPr>
              <a:t>want</a:t>
            </a:r>
            <a:r>
              <a:rPr lang="en-CA" sz="3600" dirty="0">
                <a:latin typeface="+mj-lt"/>
              </a:rPr>
              <a:t> to be there</a:t>
            </a:r>
          </a:p>
          <a:p>
            <a:r>
              <a:rPr lang="en-CA" sz="3600" dirty="0">
                <a:latin typeface="+mj-lt"/>
              </a:rPr>
              <a:t>And we have to </a:t>
            </a:r>
            <a:r>
              <a:rPr lang="en-CA" sz="3600" i="1" dirty="0">
                <a:latin typeface="+mj-lt"/>
              </a:rPr>
              <a:t>believe</a:t>
            </a:r>
            <a:r>
              <a:rPr lang="en-CA" sz="3600" dirty="0">
                <a:latin typeface="+mj-lt"/>
              </a:rPr>
              <a:t> that we’re there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3748" y="6127234"/>
            <a:ext cx="8417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http://www4.ncsu.edu/unity/lockers/users/f/felder/public/Columns/Active.pdf</a:t>
            </a:r>
            <a:r>
              <a:rPr lang="en-CA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748" y="4221075"/>
            <a:ext cx="7239391" cy="182095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55326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Learning is Personal</a:t>
            </a:r>
          </a:p>
        </p:txBody>
      </p:sp>
      <p:pic>
        <p:nvPicPr>
          <p:cNvPr id="7172" name="Picture 4" descr="http://image.slidesharecdn.com/20151113-downes-guayaquil-151113174842-lva1-app6891/95/personal-learning-in-virtual-environments-19-638.jpg?cb=1447437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25" y="1690688"/>
            <a:ext cx="6761147" cy="380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7F7F4-81F6-494F-8029-5D9427A79A01}"/>
              </a:ext>
            </a:extLst>
          </p:cNvPr>
          <p:cNvSpPr txBox="1"/>
          <p:nvPr/>
        </p:nvSpPr>
        <p:spPr>
          <a:xfrm>
            <a:off x="1729710" y="6039335"/>
            <a:ext cx="932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Tomorrow: 9:45 a.m. – Birchwood Room – Mezzanine Level</a:t>
            </a:r>
          </a:p>
        </p:txBody>
      </p:sp>
    </p:spTree>
    <p:extLst>
      <p:ext uri="{BB962C8B-B14F-4D97-AF65-F5344CB8AC3E}">
        <p14:creationId xmlns:p14="http://schemas.microsoft.com/office/powerpoint/2010/main" val="1311589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3405" y="5911635"/>
            <a:ext cx="4551095" cy="646331"/>
          </a:xfrm>
          <a:prstGeom prst="rect">
            <a:avLst/>
          </a:prstGeom>
          <a:solidFill>
            <a:srgbClr val="BFBFB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http://</a:t>
            </a:r>
            <a:r>
              <a:rPr lang="en-US" sz="3600" dirty="0" err="1"/>
              <a:t>www.downes.ca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52943-C75E-44A9-9FC5-B36A2A686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05" y="269774"/>
            <a:ext cx="4569909" cy="564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Part One.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96" y="1825625"/>
            <a:ext cx="901874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Machine learning and artificial intelligence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Handheld and Mobile Computing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Badges and </a:t>
            </a:r>
            <a:r>
              <a:rPr lang="en-CA" sz="3600" dirty="0" err="1">
                <a:latin typeface="+mj-lt"/>
              </a:rPr>
              <a:t>Blockchain</a:t>
            </a:r>
            <a:endParaRPr lang="en-CA" sz="3600" dirty="0">
              <a:latin typeface="+mj-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Internet of Things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Games, Sims and Virtual Reality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>
                <a:latin typeface="+mj-lt"/>
              </a:rPr>
              <a:t>Translation and Collaborative Technology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8696" y="6176963"/>
            <a:ext cx="8175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http://halfanhour.blogspot.com.tr/2016/03/the-2016-look-at-future-of-online.html</a:t>
            </a:r>
            <a:r>
              <a:rPr lang="en-CA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8696" y="5807631"/>
            <a:ext cx="10354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http://teachonline.ca/tools-trends/exploring-future-education/2016-look-future-online-learning-part-1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536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7D3B-B3FD-4753-AC01-344C6B46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Machine Learning and AI</a:t>
            </a:r>
          </a:p>
        </p:txBody>
      </p:sp>
      <p:pic>
        <p:nvPicPr>
          <p:cNvPr id="1026" name="Picture 2" descr="https://qph.ec.quoracdn.net/main-qimg-1fe1214ca297810b430810626af75fc8">
            <a:extLst>
              <a:ext uri="{FF2B5EF4-FFF2-40B4-BE49-F238E27FC236}">
                <a16:creationId xmlns:a16="http://schemas.microsoft.com/office/drawing/2014/main" id="{FAE0009A-D27B-4D2B-974C-FC509D04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328737"/>
            <a:ext cx="8281987" cy="50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A8A7D2-69DF-4EAF-99E8-6CC6BF72E67D}"/>
              </a:ext>
            </a:extLst>
          </p:cNvPr>
          <p:cNvSpPr/>
          <p:nvPr/>
        </p:nvSpPr>
        <p:spPr>
          <a:xfrm>
            <a:off x="4828554" y="6144496"/>
            <a:ext cx="7111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" panose="020B0604020202020204" pitchFamily="34" charset="0"/>
              </a:rPr>
              <a:t>Picture taken from a data mining primer course SAS offered in 1998. </a:t>
            </a:r>
            <a:r>
              <a:rPr lang="en-US" sz="1100" dirty="0">
                <a:solidFill>
                  <a:srgbClr val="333333"/>
                </a:solidFill>
                <a:latin typeface="Helvetica" panose="020B0604020202020204" pitchFamily="34" charset="0"/>
                <a:hlinkClick r:id="rId3"/>
              </a:rPr>
              <a:t>https://blogs.sas.com/content/subconsciousmusings/2014/08/22/looking-backwards-looking-forwards-sas-data-mining-and-machine-learning/</a:t>
            </a:r>
            <a:r>
              <a:rPr lang="en-US" sz="1100" dirty="0">
                <a:solidFill>
                  <a:srgbClr val="333333"/>
                </a:solidFill>
                <a:latin typeface="Helvetica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4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Three Types of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076" y="1825625"/>
            <a:ext cx="9540788" cy="4351338"/>
          </a:xfrm>
        </p:spPr>
        <p:txBody>
          <a:bodyPr>
            <a:normAutofit/>
          </a:bodyPr>
          <a:lstStyle/>
          <a:p>
            <a:r>
              <a:rPr lang="en-CA" sz="3600" b="1" dirty="0">
                <a:latin typeface="+mj-lt"/>
              </a:rPr>
              <a:t>decision engines </a:t>
            </a:r>
            <a:r>
              <a:rPr lang="en-CA" sz="3600" dirty="0">
                <a:latin typeface="+mj-lt"/>
              </a:rPr>
              <a:t>- these are expert systems that are based on rule-driven strategies</a:t>
            </a:r>
          </a:p>
          <a:p>
            <a:r>
              <a:rPr lang="en-CA" sz="3600" b="1" dirty="0">
                <a:latin typeface="+mj-lt"/>
              </a:rPr>
              <a:t>pattern recognition </a:t>
            </a:r>
            <a:r>
              <a:rPr lang="en-CA" sz="3600" dirty="0">
                <a:latin typeface="+mj-lt"/>
              </a:rPr>
              <a:t>- perceptual systems that identify patterns from partial or disorganized data</a:t>
            </a:r>
          </a:p>
          <a:p>
            <a:r>
              <a:rPr lang="en-CA" sz="3600" b="1" dirty="0">
                <a:latin typeface="+mj-lt"/>
              </a:rPr>
              <a:t>cluster detection </a:t>
            </a:r>
            <a:r>
              <a:rPr lang="en-CA" sz="3600" dirty="0">
                <a:latin typeface="+mj-lt"/>
              </a:rPr>
              <a:t>- detecting nearest neighbours and categories of things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1934" y="5942568"/>
            <a:ext cx="425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2"/>
              </a:rPr>
              <a:t>http://www.wtec.org/loyola/kb/c1_s1.htm</a:t>
            </a:r>
            <a:r>
              <a:rPr lang="en-CA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1934" y="5573236"/>
            <a:ext cx="6772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http://research.microsoft.com/en-us/um/people/cmbishop/prml/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497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696" y="365125"/>
            <a:ext cx="9575104" cy="1325563"/>
          </a:xfrm>
        </p:spPr>
        <p:txBody>
          <a:bodyPr/>
          <a:lstStyle/>
          <a:p>
            <a:r>
              <a:rPr lang="en-CA" dirty="0"/>
              <a:t>Learning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395" y="1644181"/>
            <a:ext cx="10646667" cy="27277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/>
              <a:t>Siemens and Long </a:t>
            </a:r>
          </a:p>
          <a:p>
            <a:r>
              <a:rPr lang="en-US" sz="3800" dirty="0">
                <a:solidFill>
                  <a:schemeClr val="accent1">
                    <a:lumMod val="75000"/>
                  </a:schemeClr>
                </a:solidFill>
              </a:rPr>
              <a:t>Course-level</a:t>
            </a:r>
            <a:r>
              <a:rPr lang="en-US" sz="3800" dirty="0"/>
              <a:t>: learning trails, social network analysis, discourse analysis</a:t>
            </a:r>
          </a:p>
          <a:p>
            <a:r>
              <a:rPr lang="en-US" sz="3800" dirty="0">
                <a:solidFill>
                  <a:schemeClr val="accent2">
                    <a:lumMod val="50000"/>
                  </a:schemeClr>
                </a:solidFill>
              </a:rPr>
              <a:t>Educational data-mining</a:t>
            </a:r>
            <a:r>
              <a:rPr lang="en-US" sz="3800" dirty="0"/>
              <a:t>: predictive modeling, clustering, pattern mining </a:t>
            </a:r>
          </a:p>
          <a:p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Intelligent curriculum</a:t>
            </a:r>
            <a:r>
              <a:rPr lang="en-US" sz="3800" dirty="0"/>
              <a:t>: semantically defined curricular resources </a:t>
            </a:r>
          </a:p>
          <a:p>
            <a:r>
              <a:rPr lang="en-US" sz="3800" dirty="0">
                <a:solidFill>
                  <a:schemeClr val="accent2">
                    <a:lumMod val="75000"/>
                  </a:schemeClr>
                </a:solidFill>
              </a:rPr>
              <a:t>Adaptive content</a:t>
            </a:r>
            <a:r>
              <a:rPr lang="en-US" sz="3800" dirty="0"/>
              <a:t>: content sequence based on behavior, recommendation</a:t>
            </a:r>
          </a:p>
          <a:p>
            <a:r>
              <a:rPr lang="en-US" sz="3800" dirty="0">
                <a:solidFill>
                  <a:srgbClr val="00B050"/>
                </a:solidFill>
              </a:rPr>
              <a:t>Adaptive learning</a:t>
            </a:r>
            <a:r>
              <a:rPr lang="en-US" sz="3800" dirty="0"/>
              <a:t>: social interactions, learning activity, learner support</a:t>
            </a:r>
            <a:endParaRPr lang="en-CA" sz="38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37861" y="5843726"/>
            <a:ext cx="2830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2"/>
              </a:rPr>
              <a:t>http://quantifiedself.com/</a:t>
            </a:r>
            <a:r>
              <a:rPr lang="en-CA" sz="16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5D973-3928-4DDE-9E1A-563AFF852242}"/>
              </a:ext>
            </a:extLst>
          </p:cNvPr>
          <p:cNvSpPr/>
          <p:nvPr/>
        </p:nvSpPr>
        <p:spPr>
          <a:xfrm>
            <a:off x="7986712" y="4555311"/>
            <a:ext cx="3476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We talk about predictive analytics as though finishing a course is the problem. But I think the real future is in the quantified self</a:t>
            </a:r>
          </a:p>
        </p:txBody>
      </p:sp>
      <p:pic>
        <p:nvPicPr>
          <p:cNvPr id="2050" name="Picture 2" descr="https://digitallearning.northwestern.edu/sites/digitallearning/files/DL_LA_NU_banner2.png">
            <a:extLst>
              <a:ext uri="{FF2B5EF4-FFF2-40B4-BE49-F238E27FC236}">
                <a16:creationId xmlns:a16="http://schemas.microsoft.com/office/drawing/2014/main" id="{C82ADE06-6DF1-47C7-B491-30D3FB33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8" y="4555311"/>
            <a:ext cx="6768533" cy="1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1E5B66-632D-4605-B81C-75042F3F8EA2}"/>
              </a:ext>
            </a:extLst>
          </p:cNvPr>
          <p:cNvSpPr/>
          <p:nvPr/>
        </p:nvSpPr>
        <p:spPr>
          <a:xfrm>
            <a:off x="2224086" y="4046686"/>
            <a:ext cx="87915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https://er.educause.edu/articles/2011/9/penetrating-the-fog-analytics-in-learning-and-education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933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230" y="365125"/>
            <a:ext cx="9513570" cy="1325563"/>
          </a:xfrm>
        </p:spPr>
        <p:txBody>
          <a:bodyPr/>
          <a:lstStyle/>
          <a:p>
            <a:r>
              <a:rPr lang="en-CA" dirty="0"/>
              <a:t>Personalized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0633" y="1797050"/>
            <a:ext cx="9650730" cy="4351338"/>
          </a:xfrm>
        </p:spPr>
        <p:txBody>
          <a:bodyPr/>
          <a:lstStyle/>
          <a:p>
            <a:r>
              <a:rPr lang="en-CA" dirty="0"/>
              <a:t>Rules-Based Events (like notifications)</a:t>
            </a:r>
          </a:p>
          <a:p>
            <a:r>
              <a:rPr lang="en-CA" dirty="0"/>
              <a:t>User Models </a:t>
            </a:r>
          </a:p>
          <a:p>
            <a:r>
              <a:rPr lang="en-CA" dirty="0"/>
              <a:t>Adaptive Learning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88" y="3500438"/>
            <a:ext cx="6393131" cy="316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82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1565</Words>
  <Application>Microsoft Office PowerPoint</Application>
  <PresentationFormat>Widescreen</PresentationFormat>
  <Paragraphs>203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Georgia</vt:lpstr>
      <vt:lpstr>Helvetica</vt:lpstr>
      <vt:lpstr>Lato</vt:lpstr>
      <vt:lpstr>Ubuntu</vt:lpstr>
      <vt:lpstr>Wingdings</vt:lpstr>
      <vt:lpstr>Office Theme</vt:lpstr>
      <vt:lpstr>Change, Challenge and Opportunity</vt:lpstr>
      <vt:lpstr>The Backchannel</vt:lpstr>
      <vt:lpstr>The Report…</vt:lpstr>
      <vt:lpstr>The Inflexible Law of Learning</vt:lpstr>
      <vt:lpstr>Part One. The Future</vt:lpstr>
      <vt:lpstr>1. Machine Learning and AI</vt:lpstr>
      <vt:lpstr>Three Types of AI</vt:lpstr>
      <vt:lpstr>Learning Analytics</vt:lpstr>
      <vt:lpstr>Personalized Learning</vt:lpstr>
      <vt:lpstr>2. Handheld and Mobile Computing</vt:lpstr>
      <vt:lpstr>Smartphone Unit Shipments</vt:lpstr>
      <vt:lpstr>Microcomputing in Unexpected Places</vt:lpstr>
      <vt:lpstr>Performance Support</vt:lpstr>
      <vt:lpstr>3. Badges and Blockchain</vt:lpstr>
      <vt:lpstr>3. Badges and Blockchain</vt:lpstr>
      <vt:lpstr>The Dao</vt:lpstr>
      <vt:lpstr>Hyperledger</vt:lpstr>
      <vt:lpstr>Personal Learning Records</vt:lpstr>
      <vt:lpstr>Credentials</vt:lpstr>
      <vt:lpstr>Microcredentials</vt:lpstr>
      <vt:lpstr>CASS</vt:lpstr>
      <vt:lpstr>The Assessment Dilemma</vt:lpstr>
      <vt:lpstr>Learning Outcomes</vt:lpstr>
      <vt:lpstr>4. Internet of (Broken) Things</vt:lpstr>
      <vt:lpstr>The Internet of Things is Already Everywhere</vt:lpstr>
      <vt:lpstr>The Main Enablers</vt:lpstr>
      <vt:lpstr>Learning Tools</vt:lpstr>
      <vt:lpstr>PowerPoint Presentation</vt:lpstr>
      <vt:lpstr>What Happens when they Break?</vt:lpstr>
      <vt:lpstr>5. Games, Sims and Virtual Reality</vt:lpstr>
      <vt:lpstr>PowerPoint Presentation</vt:lpstr>
      <vt:lpstr>Oculus Rift</vt:lpstr>
      <vt:lpstr>Immersive Reality</vt:lpstr>
      <vt:lpstr>6. Translation and Collaborative Technology</vt:lpstr>
      <vt:lpstr>Google shows off wireless headphones that it says can translate languages on the fly </vt:lpstr>
      <vt:lpstr>PowerPoint Presentation</vt:lpstr>
      <vt:lpstr>Cloud Storage</vt:lpstr>
      <vt:lpstr>Docker</vt:lpstr>
      <vt:lpstr>Cloud Infrastructures</vt:lpstr>
      <vt:lpstr>PowerPoint Presentation</vt:lpstr>
      <vt:lpstr>Part Two. What Does Learning Become?</vt:lpstr>
      <vt:lpstr>Any Time / Any Place?</vt:lpstr>
      <vt:lpstr>Engaging = Immersive + Wanted</vt:lpstr>
      <vt:lpstr>Learning is Personal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Educational Media</dc:title>
  <dc:creator>Stephen Downes</dc:creator>
  <cp:lastModifiedBy>Stephen Downes</cp:lastModifiedBy>
  <cp:revision>35</cp:revision>
  <dcterms:created xsi:type="dcterms:W3CDTF">2016-03-05T03:25:05Z</dcterms:created>
  <dcterms:modified xsi:type="dcterms:W3CDTF">2017-10-18T22:33:32Z</dcterms:modified>
</cp:coreProperties>
</file>