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9" r:id="rId4"/>
    <p:sldId id="256" r:id="rId5"/>
    <p:sldId id="263" r:id="rId6"/>
    <p:sldId id="261" r:id="rId7"/>
    <p:sldId id="257" r:id="rId8"/>
    <p:sldId id="258" r:id="rId9"/>
    <p:sldId id="259" r:id="rId10"/>
    <p:sldId id="260" r:id="rId11"/>
    <p:sldId id="262" r:id="rId12"/>
    <p:sldId id="264" r:id="rId13"/>
    <p:sldId id="265" r:id="rId14"/>
    <p:sldId id="266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077"/>
    <a:srgbClr val="974025"/>
    <a:srgbClr val="698339"/>
    <a:srgbClr val="800080"/>
    <a:srgbClr val="3EA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6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6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65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75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00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8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14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58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24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7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87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04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6FE9B-C025-403A-A119-B5910B98F2A1}" type="datetimeFigureOut">
              <a:rPr lang="en-CA" smtClean="0"/>
              <a:t>2017-12-07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2154-7E38-4C30-B9F4-F4F4577E80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666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48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msitpro.com/articles/docker-enterprise-hub-orchestration,1-2375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lnet.gov/introducing-the-next-big-thing-cas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agecentertraining.psu.edu/public-relations-ethics/core-ethical-principles/lesson-2-sample-title/the-pillars-of-public-relations-ethics/" TargetMode="Externa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search/blockchai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mlcentral.net/blog/doug-belshaw/peering-deep-future-educational-credential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s.com/content/subconsciousmusings/2014/08/22/looking-backwards-looking-forwards-sas-data-mining-and-machine-learning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quantifiedself.com/" TargetMode="External"/><Relationship Id="rId5" Type="http://schemas.openxmlformats.org/officeDocument/2006/relationships/hyperlink" Target="https://er.educause.edu/articles/2011/9/penetrating-the-fog-analytics-in-learning-and-education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AnantCorp/team-collaboration-slack-airtable-trello-what-makes-them-good-76384318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s.usask.ca/gmcte/2016/09/26/open-pedagogy-using-oer-to-change-how-we-teach/" TargetMode="Externa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quantum-edit" TargetMode="External"/><Relationship Id="rId2" Type="http://schemas.openxmlformats.org/officeDocument/2006/relationships/hyperlink" Target="http://bit.ly/quantum-leap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jupyter.org/" TargetMode="External"/><Relationship Id="rId4" Type="http://schemas.openxmlformats.org/officeDocument/2006/relationships/hyperlink" Target="https://ipython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2014/05/27/a-tennis-racquet-that-isnt-just-strung-but-wired/" TargetMode="External"/><Relationship Id="rId7" Type="http://schemas.openxmlformats.org/officeDocument/2006/relationships/hyperlink" Target="https://www.pcgamesn.com/grand-theft-auto-v/the-best-grand-theft-auto-v-mod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s://www.gizmodo.com.au/2017/03/how-i-let-disney-track-my-every-move/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nbc.com/2017/10/04/google-translation-earbuds-google-pixel-buds-launched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hyperlink" Target="http://assignments.ds106.u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hyperlink" Target="https://openstax.org/" TargetMode="External"/><Relationship Id="rId10" Type="http://schemas.openxmlformats.org/officeDocument/2006/relationships/hyperlink" Target="https://ocw.mit.edu/" TargetMode="External"/><Relationship Id="rId4" Type="http://schemas.openxmlformats.org/officeDocument/2006/relationships/hyperlink" Target="https://www.oercommons.org/" TargetMode="Externa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sglobal.org/specs/ltiv1p0/implementation-guide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B836CE-B790-4904-9BD8-99AC7E3918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C4B87-AD56-4D84-A9F1-635CE1475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A Roadmap of the Future of Teaching and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24706-37D9-49AC-ADF4-BF102CBC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84776" cy="2495128"/>
          </a:xfrm>
        </p:spPr>
        <p:txBody>
          <a:bodyPr>
            <a:normAutofit fontScale="92500"/>
          </a:bodyPr>
          <a:lstStyle/>
          <a:p>
            <a:r>
              <a:rPr lang="en-US" dirty="0"/>
              <a:t>Stephen Downes</a:t>
            </a:r>
          </a:p>
          <a:p>
            <a:r>
              <a:rPr lang="en-US" dirty="0"/>
              <a:t>Online </a:t>
            </a:r>
            <a:r>
              <a:rPr lang="en-US" dirty="0" err="1"/>
              <a:t>Educa</a:t>
            </a:r>
            <a:r>
              <a:rPr lang="en-US" dirty="0"/>
              <a:t> Berlin</a:t>
            </a:r>
          </a:p>
          <a:p>
            <a:r>
              <a:rPr lang="en-US" dirty="0"/>
              <a:t>December 7, 2017</a:t>
            </a:r>
          </a:p>
          <a:p>
            <a:r>
              <a:rPr lang="en-US" dirty="0">
                <a:hlinkClick r:id="rId3"/>
              </a:rPr>
              <a:t>http://www.downes.ca/presentation/483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0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065918" y="256490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800080"/>
                </a:solidFill>
              </a:rPr>
              <a:t>Cloud Doc Storage</a:t>
            </a:r>
            <a:endParaRPr lang="en-CA" sz="2000" dirty="0">
              <a:solidFill>
                <a:srgbClr val="80008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065918" y="386104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800080"/>
                </a:solidFill>
              </a:rPr>
              <a:t>Cloud Data Storage</a:t>
            </a:r>
            <a:endParaRPr lang="en-CA" sz="2000" dirty="0">
              <a:solidFill>
                <a:srgbClr val="80008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627784" y="3645025"/>
            <a:ext cx="1368152" cy="864095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C00000"/>
                </a:solidFill>
              </a:rPr>
              <a:t>Personal Cloud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627784" y="256490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800080"/>
                </a:solidFill>
              </a:rPr>
              <a:t>Cloud Apps for Education</a:t>
            </a:r>
            <a:endParaRPr lang="en-CA" sz="2000" dirty="0">
              <a:solidFill>
                <a:srgbClr val="80008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005466" y="112474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800080"/>
                </a:solidFill>
              </a:rPr>
              <a:t>Virtualization</a:t>
            </a:r>
            <a:endParaRPr lang="en-CA" dirty="0">
              <a:solidFill>
                <a:srgbClr val="80008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627784" y="112474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800080"/>
                </a:solidFill>
              </a:rPr>
              <a:t>Virtual Containers</a:t>
            </a:r>
            <a:endParaRPr lang="en-CA" dirty="0">
              <a:solidFill>
                <a:srgbClr val="80008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602023" y="501317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800080"/>
                </a:solidFill>
              </a:rPr>
              <a:t>Portfolios</a:t>
            </a:r>
            <a:endParaRPr lang="en-CA" sz="2000" dirty="0">
              <a:solidFill>
                <a:srgbClr val="80008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4D44D-FC97-494D-8554-59159D58F263}"/>
              </a:ext>
            </a:extLst>
          </p:cNvPr>
          <p:cNvSpPr txBox="1"/>
          <p:nvPr/>
        </p:nvSpPr>
        <p:spPr>
          <a:xfrm>
            <a:off x="4716016" y="371562"/>
            <a:ext cx="2556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800080"/>
                </a:solidFill>
              </a:rPr>
              <a:t>Cloud apps and storage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4DFA3-B36B-4A33-B19F-038E2F9A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72816"/>
            <a:ext cx="3085562" cy="1958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5DB56-0242-478B-A5DD-8ECC6BEEF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14" y="4054914"/>
            <a:ext cx="3683325" cy="13585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5806CB-22B4-46D9-9FAF-CCA64B80063E}"/>
              </a:ext>
            </a:extLst>
          </p:cNvPr>
          <p:cNvSpPr/>
          <p:nvPr/>
        </p:nvSpPr>
        <p:spPr>
          <a:xfrm>
            <a:off x="4716016" y="5724545"/>
            <a:ext cx="4126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4"/>
              </a:rPr>
              <a:t>http://www.tomsitpro.com/articles/docker-enterprise-hub-orchestration,1-2375.html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064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899592" y="270922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A6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CA6077"/>
                </a:solidFill>
              </a:rPr>
              <a:t>Learning Plan</a:t>
            </a:r>
            <a:endParaRPr lang="en-CA" dirty="0">
              <a:solidFill>
                <a:srgbClr val="CA6077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339752" y="148478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A6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CA6077"/>
                </a:solidFill>
              </a:rPr>
              <a:t>Competency </a:t>
            </a:r>
            <a:r>
              <a:rPr lang="en-CA" sz="1050" dirty="0">
                <a:solidFill>
                  <a:srgbClr val="CA6077"/>
                </a:solidFill>
              </a:rPr>
              <a:t>Organizations</a:t>
            </a:r>
            <a:endParaRPr lang="en-CA" sz="1600" dirty="0">
              <a:solidFill>
                <a:srgbClr val="CA6077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067944" y="148478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A6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CA6077"/>
                </a:solidFill>
              </a:rPr>
              <a:t>Competency </a:t>
            </a:r>
            <a:r>
              <a:rPr lang="en-CA" sz="1050" dirty="0">
                <a:solidFill>
                  <a:srgbClr val="CA6077"/>
                </a:solidFill>
              </a:rPr>
              <a:t>Quality</a:t>
            </a:r>
            <a:endParaRPr lang="en-CA" sz="1600" dirty="0">
              <a:solidFill>
                <a:srgbClr val="CA607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6B801-5146-41C4-BD6E-54E4ABC5C7CD}"/>
              </a:ext>
            </a:extLst>
          </p:cNvPr>
          <p:cNvSpPr txBox="1"/>
          <p:nvPr/>
        </p:nvSpPr>
        <p:spPr>
          <a:xfrm>
            <a:off x="4139952" y="188640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CA6077"/>
                </a:solidFill>
              </a:rPr>
              <a:t>Competencies and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62741-CC5F-4FB1-A5C7-1571513F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532195"/>
            <a:ext cx="3651259" cy="30156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BFC938-6F5E-4C83-9684-BBCF04275F00}"/>
              </a:ext>
            </a:extLst>
          </p:cNvPr>
          <p:cNvSpPr/>
          <p:nvPr/>
        </p:nvSpPr>
        <p:spPr>
          <a:xfrm>
            <a:off x="4510743" y="557935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hlinkClick r:id="rId3"/>
              </a:rPr>
              <a:t>https://www.adlnet.gov/introducing-the-next-big-thing-cass/</a:t>
            </a:r>
            <a:r>
              <a:rPr lang="en-CA" sz="1400" dirty="0"/>
              <a:t> </a:t>
            </a:r>
          </a:p>
        </p:txBody>
      </p:sp>
      <p:sp>
        <p:nvSpPr>
          <p:cNvPr id="12" name="Pentagon 1">
            <a:extLst>
              <a:ext uri="{FF2B5EF4-FFF2-40B4-BE49-F238E27FC236}">
                <a16:creationId xmlns:a16="http://schemas.microsoft.com/office/drawing/2014/main" id="{CC6847EA-B18E-48D5-AF95-E4E779D85FF6}"/>
              </a:ext>
            </a:extLst>
          </p:cNvPr>
          <p:cNvSpPr/>
          <p:nvPr/>
        </p:nvSpPr>
        <p:spPr>
          <a:xfrm>
            <a:off x="2347830" y="2420888"/>
            <a:ext cx="1348479" cy="929646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</a:rPr>
              <a:t>Automated Assessment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3" name="Picture 2" descr="Image result for ethical assessment">
            <a:extLst>
              <a:ext uri="{FF2B5EF4-FFF2-40B4-BE49-F238E27FC236}">
                <a16:creationId xmlns:a16="http://schemas.microsoft.com/office/drawing/2014/main" id="{E0A57BCA-B740-408C-A5A3-8612D1A2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3931"/>
            <a:ext cx="2484192" cy="8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2FB60D-F7F1-40FC-9888-45F170B2DD37}"/>
              </a:ext>
            </a:extLst>
          </p:cNvPr>
          <p:cNvSpPr/>
          <p:nvPr/>
        </p:nvSpPr>
        <p:spPr>
          <a:xfrm>
            <a:off x="224981" y="4640635"/>
            <a:ext cx="424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accurately and honestly measure a student’s achievement?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incentives for </a:t>
            </a:r>
            <a:r>
              <a:rPr lang="en-US" i="1" dirty="0"/>
              <a:t>honest</a:t>
            </a:r>
            <a:r>
              <a:rPr lang="en-US" dirty="0"/>
              <a:t> academic </a:t>
            </a:r>
            <a:r>
              <a:rPr lang="en-US" dirty="0" err="1"/>
              <a:t>behaviour</a:t>
            </a:r>
            <a:r>
              <a:rPr lang="en-US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05041F-569B-48A2-8C2C-51BA2527460B}"/>
              </a:ext>
            </a:extLst>
          </p:cNvPr>
          <p:cNvSpPr/>
          <p:nvPr/>
        </p:nvSpPr>
        <p:spPr>
          <a:xfrm>
            <a:off x="243358" y="5840964"/>
            <a:ext cx="3452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http://pagecentertraining.psu.edu/public-relations-ethics/core-ethical-principles/lesson-2-sample-title/the-pillars-of-public-relations-ethics/</a:t>
            </a:r>
            <a:r>
              <a:rPr lang="en-US" sz="1200" dirty="0"/>
              <a:t> </a:t>
            </a:r>
          </a:p>
        </p:txBody>
      </p:sp>
      <p:sp>
        <p:nvSpPr>
          <p:cNvPr id="15" name="Pentagon 1">
            <a:extLst>
              <a:ext uri="{FF2B5EF4-FFF2-40B4-BE49-F238E27FC236}">
                <a16:creationId xmlns:a16="http://schemas.microsoft.com/office/drawing/2014/main" id="{B7D5BC01-DAA1-431B-B8ED-0A4389A963B7}"/>
              </a:ext>
            </a:extLst>
          </p:cNvPr>
          <p:cNvSpPr/>
          <p:nvPr/>
        </p:nvSpPr>
        <p:spPr>
          <a:xfrm>
            <a:off x="900978" y="148478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A60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CA6077"/>
                </a:solidFill>
              </a:rPr>
              <a:t>Assessment</a:t>
            </a:r>
            <a:endParaRPr lang="en-CA" dirty="0">
              <a:solidFill>
                <a:srgbClr val="CA60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7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828961" y="5229200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2D050"/>
                </a:solidFill>
              </a:rPr>
              <a:t>Badges / Backpacks</a:t>
            </a:r>
            <a:endParaRPr lang="en-CA" sz="2000" dirty="0">
              <a:solidFill>
                <a:srgbClr val="92D05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857575" y="436510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2D050"/>
                </a:solidFill>
              </a:rPr>
              <a:t>Learning Record Store</a:t>
            </a:r>
            <a:endParaRPr lang="en-CA" sz="2000" dirty="0">
              <a:solidFill>
                <a:srgbClr val="92D05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150918" y="5229200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2D050"/>
                </a:solidFill>
              </a:rPr>
              <a:t>Pay-For Certificate</a:t>
            </a:r>
            <a:endParaRPr lang="en-CA" sz="2000" dirty="0">
              <a:solidFill>
                <a:srgbClr val="92D05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39552" y="3503503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2D050"/>
                </a:solidFill>
              </a:rPr>
              <a:t>Student Information System</a:t>
            </a:r>
            <a:endParaRPr lang="en-CA" sz="2000" dirty="0">
              <a:solidFill>
                <a:srgbClr val="92D05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857575" y="263523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2D050"/>
                </a:solidFill>
              </a:rPr>
              <a:t>Identity Services</a:t>
            </a:r>
            <a:endParaRPr lang="en-CA" sz="2000" dirty="0">
              <a:solidFill>
                <a:srgbClr val="92D05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847568" y="350100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2D050"/>
                </a:solidFill>
              </a:rPr>
              <a:t>Single </a:t>
            </a:r>
            <a:r>
              <a:rPr lang="en-CA" sz="1200" dirty="0" err="1">
                <a:solidFill>
                  <a:srgbClr val="92D050"/>
                </a:solidFill>
              </a:rPr>
              <a:t>Signon</a:t>
            </a:r>
            <a:endParaRPr lang="en-CA" sz="2000" dirty="0">
              <a:solidFill>
                <a:srgbClr val="92D05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127389" y="3486425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2D050"/>
                </a:solidFill>
              </a:rPr>
              <a:t>Identity Checks / Proctoring</a:t>
            </a:r>
            <a:endParaRPr lang="en-CA" sz="2000" dirty="0">
              <a:solidFill>
                <a:srgbClr val="92D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13114-01C6-4205-97D6-609410BEC12E}"/>
              </a:ext>
            </a:extLst>
          </p:cNvPr>
          <p:cNvSpPr txBox="1"/>
          <p:nvPr/>
        </p:nvSpPr>
        <p:spPr>
          <a:xfrm>
            <a:off x="467544" y="1316409"/>
            <a:ext cx="2534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92D050"/>
                </a:solidFill>
              </a:rPr>
              <a:t>Learning Records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16346-D212-4FB0-B710-F98D831583E4}"/>
              </a:ext>
            </a:extLst>
          </p:cNvPr>
          <p:cNvSpPr/>
          <p:nvPr/>
        </p:nvSpPr>
        <p:spPr>
          <a:xfrm>
            <a:off x="4769431" y="3845947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666666"/>
                </a:solidFill>
                <a:latin typeface="Ubuntu"/>
              </a:rPr>
              <a:t>Doug Belshaw:</a:t>
            </a:r>
          </a:p>
          <a:p>
            <a:endParaRPr lang="en-CA" dirty="0">
              <a:solidFill>
                <a:srgbClr val="666666"/>
              </a:solidFill>
              <a:latin typeface="Ubuntu"/>
            </a:endParaRPr>
          </a:p>
          <a:p>
            <a:r>
              <a:rPr lang="en-CA" dirty="0">
                <a:solidFill>
                  <a:srgbClr val="666666"/>
                </a:solidFill>
                <a:latin typeface="Ubuntu"/>
              </a:rPr>
              <a:t>"If we used the </a:t>
            </a:r>
            <a:r>
              <a:rPr lang="en-CA" dirty="0" err="1">
                <a:solidFill>
                  <a:srgbClr val="666666"/>
                </a:solidFill>
                <a:latin typeface="Ubuntu"/>
              </a:rPr>
              <a:t>blockchain</a:t>
            </a:r>
            <a:r>
              <a:rPr lang="en-CA" dirty="0">
                <a:solidFill>
                  <a:srgbClr val="666666"/>
                </a:solidFill>
                <a:latin typeface="Ubuntu"/>
              </a:rPr>
              <a:t> for Open Badges," he writes, "then we could prove beyond reasonable doubt that the person receiving badge Y is the same person who created evidence X.</a:t>
            </a:r>
            <a:endParaRPr lang="en-CA" dirty="0"/>
          </a:p>
        </p:txBody>
      </p:sp>
      <p:pic>
        <p:nvPicPr>
          <p:cNvPr id="11" name="Picture 2" descr="files/images/750px-Cryptographic_Hash_Function.svg.png">
            <a:extLst>
              <a:ext uri="{FF2B5EF4-FFF2-40B4-BE49-F238E27FC236}">
                <a16:creationId xmlns:a16="http://schemas.microsoft.com/office/drawing/2014/main" id="{4461BB26-19B5-42F0-B731-922AB0FB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31" y="764704"/>
            <a:ext cx="3987318" cy="28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1FE88F-2FDA-465F-B974-DE908C9A3914}"/>
              </a:ext>
            </a:extLst>
          </p:cNvPr>
          <p:cNvSpPr/>
          <p:nvPr/>
        </p:nvSpPr>
        <p:spPr>
          <a:xfrm>
            <a:off x="4783506" y="6365572"/>
            <a:ext cx="3301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>
                <a:solidFill>
                  <a:srgbClr val="A85038"/>
                </a:solidFill>
                <a:latin typeface="Ubuntu"/>
                <a:hlinkClick r:id="rId3"/>
              </a:rPr>
              <a:t>http://www.downes.ca/search/blockchain</a:t>
            </a:r>
            <a:r>
              <a:rPr lang="en-CA" sz="1400" dirty="0">
                <a:solidFill>
                  <a:srgbClr val="A85038"/>
                </a:solidFill>
                <a:latin typeface="Ubuntu"/>
              </a:rPr>
              <a:t> </a:t>
            </a:r>
            <a:endParaRPr lang="en-CA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359E6-F61A-4933-97EB-58F4B135C053}"/>
              </a:ext>
            </a:extLst>
          </p:cNvPr>
          <p:cNvSpPr/>
          <p:nvPr/>
        </p:nvSpPr>
        <p:spPr>
          <a:xfrm>
            <a:off x="4769431" y="584235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hlinkClick r:id="rId4"/>
              </a:rPr>
              <a:t>http://dmlcentral.net/blog/doug-belshaw/peering-deep-future-educational-credentialing</a:t>
            </a:r>
            <a:r>
              <a:rPr lang="en-CA" sz="1400" dirty="0"/>
              <a:t> </a:t>
            </a:r>
          </a:p>
        </p:txBody>
      </p:sp>
      <p:sp>
        <p:nvSpPr>
          <p:cNvPr id="14" name="Pentagon 1">
            <a:extLst>
              <a:ext uri="{FF2B5EF4-FFF2-40B4-BE49-F238E27FC236}">
                <a16:creationId xmlns:a16="http://schemas.microsoft.com/office/drawing/2014/main" id="{A139F31D-5AA7-4CFF-843F-0BD9C4CB9F4C}"/>
              </a:ext>
            </a:extLst>
          </p:cNvPr>
          <p:cNvSpPr/>
          <p:nvPr/>
        </p:nvSpPr>
        <p:spPr>
          <a:xfrm>
            <a:off x="3127388" y="2060848"/>
            <a:ext cx="1300595" cy="875026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Personal Learning Record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15" name="Pentagon 1">
            <a:extLst>
              <a:ext uri="{FF2B5EF4-FFF2-40B4-BE49-F238E27FC236}">
                <a16:creationId xmlns:a16="http://schemas.microsoft.com/office/drawing/2014/main" id="{E24702CA-1564-491A-AD72-C043607D333F}"/>
              </a:ext>
            </a:extLst>
          </p:cNvPr>
          <p:cNvSpPr/>
          <p:nvPr/>
        </p:nvSpPr>
        <p:spPr>
          <a:xfrm>
            <a:off x="323528" y="5013176"/>
            <a:ext cx="1300595" cy="875026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Blockchain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9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72213" y="409404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698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698339"/>
                </a:solidFill>
              </a:rPr>
              <a:t>Metadata Services</a:t>
            </a:r>
            <a:endParaRPr lang="en-CA" sz="2000" dirty="0">
              <a:solidFill>
                <a:srgbClr val="698339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065856" y="222183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698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698339"/>
                </a:solidFill>
              </a:rPr>
              <a:t>Learning Analytics</a:t>
            </a:r>
            <a:endParaRPr lang="en-CA" sz="2000" dirty="0">
              <a:solidFill>
                <a:srgbClr val="698339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065856" y="128573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698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698339"/>
                </a:solidFill>
              </a:rPr>
              <a:t>Text Analytics</a:t>
            </a:r>
            <a:endParaRPr lang="en-CA" sz="2000" dirty="0">
              <a:solidFill>
                <a:srgbClr val="698339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6065856" y="3214739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698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698339"/>
                </a:solidFill>
              </a:rPr>
              <a:t>Adaptive Learning</a:t>
            </a:r>
            <a:endParaRPr lang="en-CA" sz="2000" dirty="0">
              <a:solidFill>
                <a:srgbClr val="698339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7362000" y="320815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698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698339"/>
                </a:solidFill>
              </a:rPr>
              <a:t>Dashboards</a:t>
            </a:r>
            <a:endParaRPr lang="en-CA" sz="2000" dirty="0">
              <a:solidFill>
                <a:srgbClr val="69833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02E38-6D37-4C51-A095-74E26155B993}"/>
              </a:ext>
            </a:extLst>
          </p:cNvPr>
          <p:cNvSpPr txBox="1"/>
          <p:nvPr/>
        </p:nvSpPr>
        <p:spPr>
          <a:xfrm>
            <a:off x="5940152" y="356126"/>
            <a:ext cx="1906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698339"/>
                </a:solidFill>
              </a:rPr>
              <a:t>Analytics</a:t>
            </a:r>
            <a:endParaRPr lang="en-CA" sz="4400" dirty="0">
              <a:solidFill>
                <a:srgbClr val="698339"/>
              </a:solidFill>
            </a:endParaRPr>
          </a:p>
        </p:txBody>
      </p:sp>
      <p:pic>
        <p:nvPicPr>
          <p:cNvPr id="8" name="Picture 2" descr="https://qph.ec.quoracdn.net/main-qimg-1fe1214ca297810b430810626af75fc8">
            <a:extLst>
              <a:ext uri="{FF2B5EF4-FFF2-40B4-BE49-F238E27FC236}">
                <a16:creationId xmlns:a16="http://schemas.microsoft.com/office/drawing/2014/main" id="{57AB6E68-89DD-45EE-A69D-D9E17C660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68955"/>
            <a:ext cx="4133487" cy="25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B271D9-5838-414D-B079-4C1B73977618}"/>
              </a:ext>
            </a:extLst>
          </p:cNvPr>
          <p:cNvSpPr/>
          <p:nvPr/>
        </p:nvSpPr>
        <p:spPr>
          <a:xfrm>
            <a:off x="460964" y="3472104"/>
            <a:ext cx="55511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Helvetica" panose="020B0604020202020204" pitchFamily="34" charset="0"/>
              </a:rPr>
              <a:t>Picture taken from a data mining primer course SAS offered in 1998.</a:t>
            </a: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en-US" sz="1100" dirty="0">
                <a:solidFill>
                  <a:srgbClr val="333333"/>
                </a:solidFill>
                <a:latin typeface="Helvetica" panose="020B0604020202020204" pitchFamily="34" charset="0"/>
                <a:hlinkClick r:id="rId3"/>
              </a:rPr>
              <a:t>https://blogs.sas.com/content/subconsciousmusings/2014/08/22/looking-backwards-looking-forwards-sas-data-mining-and-machine-learning/</a:t>
            </a:r>
            <a:r>
              <a:rPr lang="en-US" sz="11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10" name="Picture 2" descr="https://digitallearning.northwestern.edu/sites/digitallearning/files/DL_LA_NU_banner2.png">
            <a:extLst>
              <a:ext uri="{FF2B5EF4-FFF2-40B4-BE49-F238E27FC236}">
                <a16:creationId xmlns:a16="http://schemas.microsoft.com/office/drawing/2014/main" id="{F3F99DE2-0D82-4D34-B2FB-DC83C220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621999"/>
            <a:ext cx="4824536" cy="14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17C136-6FBB-48C0-A423-E1EBB02CBFDC}"/>
              </a:ext>
            </a:extLst>
          </p:cNvPr>
          <p:cNvSpPr/>
          <p:nvPr/>
        </p:nvSpPr>
        <p:spPr>
          <a:xfrm>
            <a:off x="507537" y="6086443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Siemens and Long </a:t>
            </a:r>
            <a:r>
              <a:rPr lang="en-US" sz="1200" dirty="0">
                <a:hlinkClick r:id="rId5"/>
              </a:rPr>
              <a:t>https://er.educause.edu/articles/2011/9/penetrating-the-fog-analytics-in-learning-and-education</a:t>
            </a:r>
            <a:endParaRPr lang="en-US" sz="1200" dirty="0"/>
          </a:p>
          <a:p>
            <a:r>
              <a:rPr lang="en-US" sz="1200" dirty="0"/>
              <a:t> 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C8A20-F71A-4D2B-B955-DA389AB23067}"/>
              </a:ext>
            </a:extLst>
          </p:cNvPr>
          <p:cNvSpPr/>
          <p:nvPr/>
        </p:nvSpPr>
        <p:spPr>
          <a:xfrm>
            <a:off x="6011689" y="6388045"/>
            <a:ext cx="2830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hlinkClick r:id="rId6"/>
              </a:rPr>
              <a:t>http://quantifiedself.com/</a:t>
            </a:r>
            <a:r>
              <a:rPr lang="en-CA" sz="16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C654-4C9F-42D1-AFC0-43F5169E6FD3}"/>
              </a:ext>
            </a:extLst>
          </p:cNvPr>
          <p:cNvSpPr/>
          <p:nvPr/>
        </p:nvSpPr>
        <p:spPr>
          <a:xfrm>
            <a:off x="6011012" y="5080701"/>
            <a:ext cx="2830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We talk about predictive analytics as though finishing a course is the problem. But I think the real future is in the quantified self</a:t>
            </a:r>
          </a:p>
        </p:txBody>
      </p:sp>
      <p:sp>
        <p:nvSpPr>
          <p:cNvPr id="14" name="Pentagon 1">
            <a:extLst>
              <a:ext uri="{FF2B5EF4-FFF2-40B4-BE49-F238E27FC236}">
                <a16:creationId xmlns:a16="http://schemas.microsoft.com/office/drawing/2014/main" id="{DB2E8E02-3A87-4524-88D0-B808983204C9}"/>
              </a:ext>
            </a:extLst>
          </p:cNvPr>
          <p:cNvSpPr/>
          <p:nvPr/>
        </p:nvSpPr>
        <p:spPr>
          <a:xfrm>
            <a:off x="7308304" y="4027638"/>
            <a:ext cx="1300595" cy="875026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Quantified </a:t>
            </a:r>
            <a:r>
              <a:rPr lang="en-CA" sz="2000" dirty="0">
                <a:solidFill>
                  <a:srgbClr val="FF0000"/>
                </a:solidFill>
              </a:rPr>
              <a:t>Self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3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475656" y="300188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74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74025"/>
                </a:solidFill>
              </a:rPr>
              <a:t>Prototyping</a:t>
            </a:r>
            <a:endParaRPr lang="en-CA" sz="2000" dirty="0">
              <a:solidFill>
                <a:srgbClr val="974025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771800" y="191683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74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74025"/>
                </a:solidFill>
              </a:rPr>
              <a:t>Integrated </a:t>
            </a:r>
            <a:r>
              <a:rPr lang="en-CA" sz="1050" dirty="0">
                <a:solidFill>
                  <a:srgbClr val="974025"/>
                </a:solidFill>
              </a:rPr>
              <a:t>Development </a:t>
            </a:r>
            <a:r>
              <a:rPr lang="en-CA" sz="1100" dirty="0">
                <a:solidFill>
                  <a:srgbClr val="974025"/>
                </a:solidFill>
              </a:rPr>
              <a:t>Environment</a:t>
            </a:r>
            <a:endParaRPr lang="en-CA" sz="2000" dirty="0">
              <a:solidFill>
                <a:srgbClr val="974025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771800" y="908720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74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974025"/>
                </a:solidFill>
              </a:rPr>
              <a:t>Development </a:t>
            </a:r>
            <a:r>
              <a:rPr lang="en-CA" sz="1200" dirty="0">
                <a:solidFill>
                  <a:srgbClr val="974025"/>
                </a:solidFill>
              </a:rPr>
              <a:t>Team </a:t>
            </a:r>
            <a:r>
              <a:rPr lang="en-CA" sz="1100" dirty="0">
                <a:solidFill>
                  <a:srgbClr val="974025"/>
                </a:solidFill>
              </a:rPr>
              <a:t>Environment</a:t>
            </a:r>
            <a:endParaRPr lang="en-CA" dirty="0">
              <a:solidFill>
                <a:srgbClr val="974025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771800" y="300188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74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974025"/>
                </a:solidFill>
              </a:rPr>
              <a:t>Software Testing</a:t>
            </a:r>
            <a:endParaRPr lang="en-CA" sz="2000" dirty="0">
              <a:solidFill>
                <a:srgbClr val="97402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899528-8DB1-478E-9654-7909A83E667B}"/>
              </a:ext>
            </a:extLst>
          </p:cNvPr>
          <p:cNvSpPr txBox="1"/>
          <p:nvPr/>
        </p:nvSpPr>
        <p:spPr>
          <a:xfrm>
            <a:off x="1403648" y="143925"/>
            <a:ext cx="241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974025"/>
                </a:solidFill>
              </a:rPr>
              <a:t>Development</a:t>
            </a:r>
            <a:endParaRPr lang="en-CA" sz="4400" dirty="0">
              <a:solidFill>
                <a:srgbClr val="97402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B2550-7E26-4533-A0E8-D65FB17DE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836712"/>
            <a:ext cx="4015132" cy="29192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281EF9-3198-4966-A377-955DFC4AC64F}"/>
              </a:ext>
            </a:extLst>
          </p:cNvPr>
          <p:cNvSpPr/>
          <p:nvPr/>
        </p:nvSpPr>
        <p:spPr>
          <a:xfrm>
            <a:off x="4499992" y="4077072"/>
            <a:ext cx="40151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Slack, </a:t>
            </a:r>
            <a:r>
              <a:rPr lang="en-US" dirty="0" err="1"/>
              <a:t>Airtable</a:t>
            </a:r>
            <a:r>
              <a:rPr lang="en-US" dirty="0"/>
              <a:t>, Trello: what makes them good?</a:t>
            </a:r>
          </a:p>
          <a:p>
            <a:r>
              <a:rPr lang="en-US" sz="1400" dirty="0">
                <a:hlinkClick r:id="rId3"/>
              </a:rPr>
              <a:t>https://pt.slideshare.net/AnantCorp/team-collaboration-slack-airtable-trello-what-makes-them-good-76384318</a:t>
            </a:r>
            <a:r>
              <a:rPr lang="en-US" sz="1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56251-B133-4B34-8FA9-D02D4C625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7" r="6918" b="2"/>
          <a:stretch/>
        </p:blipFill>
        <p:spPr>
          <a:xfrm>
            <a:off x="971600" y="4282901"/>
            <a:ext cx="2704072" cy="22769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AC92D1-7F37-4174-AF2D-0722177910E0}"/>
              </a:ext>
            </a:extLst>
          </p:cNvPr>
          <p:cNvSpPr/>
          <p:nvPr/>
        </p:nvSpPr>
        <p:spPr>
          <a:xfrm>
            <a:off x="4221558" y="54971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Open Pedagogy – Using OER to Chane How We Teach – Heather Ross </a:t>
            </a:r>
            <a:r>
              <a:rPr lang="en-US" sz="1600" dirty="0">
                <a:hlinkClick r:id="rId5"/>
              </a:rPr>
              <a:t>https://words.usask.ca/gmcte/2016/09/26/open-pedagogy-using-oer-to-change-how-we-teach/</a:t>
            </a:r>
            <a:r>
              <a:rPr lang="en-US" sz="1600" dirty="0"/>
              <a:t> </a:t>
            </a:r>
          </a:p>
        </p:txBody>
      </p:sp>
      <p:sp>
        <p:nvSpPr>
          <p:cNvPr id="11" name="Pentagon 1">
            <a:extLst>
              <a:ext uri="{FF2B5EF4-FFF2-40B4-BE49-F238E27FC236}">
                <a16:creationId xmlns:a16="http://schemas.microsoft.com/office/drawing/2014/main" id="{D9FADA89-9785-4610-9517-7E4C8C0AB6C5}"/>
              </a:ext>
            </a:extLst>
          </p:cNvPr>
          <p:cNvSpPr/>
          <p:nvPr/>
        </p:nvSpPr>
        <p:spPr>
          <a:xfrm>
            <a:off x="1183173" y="1803355"/>
            <a:ext cx="1300595" cy="875026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FF0000"/>
                </a:solidFill>
              </a:rPr>
              <a:t>Community Resource Development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6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7946-276D-4112-BAA0-20932143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Report…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F491-1EFF-418F-9B01-BBB5D45D8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460" y="2097881"/>
            <a:ext cx="4747022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You can download this report from: </a:t>
            </a:r>
            <a:r>
              <a:rPr lang="en-US" dirty="0">
                <a:hlinkClick r:id="rId2"/>
              </a:rPr>
              <a:t>http://bit.ly/quantum-leaps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report talks a lot about what will change (and some about what will not_ and also about </a:t>
            </a:r>
            <a:r>
              <a:rPr lang="en-US" i="1" dirty="0"/>
              <a:t>how</a:t>
            </a:r>
            <a:r>
              <a:rPr lang="en-US" dirty="0"/>
              <a:t> things change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your comments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http://bit.ly/quantum-edit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1A6D2-177B-48DC-BE6A-630BF7CC4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55" y="2125266"/>
            <a:ext cx="2655911" cy="33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1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5054" y="5290977"/>
            <a:ext cx="3431067" cy="5078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700" dirty="0"/>
              <a:t>http://</a:t>
            </a:r>
            <a:r>
              <a:rPr lang="en-US" sz="2700" dirty="0" err="1"/>
              <a:t>www.downes.ca</a:t>
            </a:r>
            <a:endParaRPr lang="en-US"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52943-C75E-44A9-9FC5-B36A2A68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54" y="1059580"/>
            <a:ext cx="3427432" cy="42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4B87-AD56-4D84-A9F1-635CE1475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A Roadmap of the Future of Teaching and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24706-37D9-49AC-ADF4-BF102CBC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/>
              <a:t>Stephen Downes</a:t>
            </a:r>
          </a:p>
          <a:p>
            <a:r>
              <a:rPr lang="en-US"/>
              <a:t>Online Educa Berlin</a:t>
            </a:r>
          </a:p>
          <a:p>
            <a:r>
              <a:rPr lang="en-US"/>
              <a:t>December 7, 2017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B836CE-B790-4904-9BD8-99AC7E3918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7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6" y="2747175"/>
            <a:ext cx="2532475" cy="146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91" y="104330"/>
            <a:ext cx="2579848" cy="27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40" y="0"/>
            <a:ext cx="2772750" cy="267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63" y="5045658"/>
            <a:ext cx="2609061" cy="124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5" y="4361938"/>
            <a:ext cx="2519418" cy="101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53" y="1156740"/>
            <a:ext cx="1349961" cy="14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69" y="4120418"/>
            <a:ext cx="2410795" cy="25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41" y="2861616"/>
            <a:ext cx="2203829" cy="203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69" y="1556792"/>
            <a:ext cx="2390752" cy="24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91" y="2808162"/>
            <a:ext cx="1642609" cy="272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9230"/>
            <a:ext cx="1537450" cy="224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109770" y="332656"/>
            <a:ext cx="153423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539552" y="5414433"/>
            <a:ext cx="2576423" cy="326876"/>
          </a:xfrm>
          <a:prstGeom prst="bentConnector3">
            <a:avLst>
              <a:gd name="adj1" fmla="val -279"/>
            </a:avLst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13041" y="4209269"/>
            <a:ext cx="787896" cy="40956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638980" y="2675828"/>
            <a:ext cx="470789" cy="10412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436096" y="2060848"/>
            <a:ext cx="216024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76056" y="1156741"/>
            <a:ext cx="0" cy="68808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rot="10800000" flipV="1">
            <a:off x="4110738" y="836711"/>
            <a:ext cx="533271" cy="368075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6328741" y="4653136"/>
            <a:ext cx="1123579" cy="551295"/>
          </a:xfrm>
          <a:prstGeom prst="bentConnector3">
            <a:avLst>
              <a:gd name="adj1" fmla="val 19481"/>
            </a:avLst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44108" y="6021288"/>
            <a:ext cx="235255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379717" y="6021288"/>
            <a:ext cx="171178" cy="762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305145" y="4868690"/>
            <a:ext cx="72229" cy="66261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162766" y="3523915"/>
            <a:ext cx="178493" cy="83802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499992" y="3145160"/>
            <a:ext cx="229599" cy="381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987824" y="836711"/>
            <a:ext cx="454440" cy="1931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933062" y="1456246"/>
            <a:ext cx="177676" cy="38857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/>
          <p:nvPr/>
        </p:nvCxnSpPr>
        <p:spPr>
          <a:xfrm flipV="1">
            <a:off x="2721918" y="1204786"/>
            <a:ext cx="720346" cy="251460"/>
          </a:xfrm>
          <a:prstGeom prst="bentConnector3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725115" y="1456246"/>
            <a:ext cx="0" cy="1884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186059" y="1204786"/>
            <a:ext cx="89603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2171120" y="764704"/>
            <a:ext cx="28803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700937" y="332656"/>
            <a:ext cx="152400" cy="3048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1175098" y="2608501"/>
            <a:ext cx="0" cy="1996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2638980" y="2276872"/>
            <a:ext cx="470789" cy="14401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1489105" y="3120384"/>
            <a:ext cx="826031" cy="5966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863588" y="4209270"/>
            <a:ext cx="913549" cy="8363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 flipV="1">
            <a:off x="1827764" y="4198965"/>
            <a:ext cx="487372" cy="69852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1620699" y="4209270"/>
            <a:ext cx="207064" cy="70175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2459152" y="4414052"/>
            <a:ext cx="622939" cy="4546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2762123" y="4928783"/>
            <a:ext cx="319968" cy="1168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 flipV="1">
            <a:off x="3456270" y="5159677"/>
            <a:ext cx="107618" cy="3716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3747763" y="3284984"/>
            <a:ext cx="12912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3442822" y="2861616"/>
            <a:ext cx="0" cy="2160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4162767" y="2276872"/>
            <a:ext cx="1" cy="8007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4499993" y="3284984"/>
            <a:ext cx="576063" cy="3600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3747763" y="3789040"/>
            <a:ext cx="1184277" cy="57289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1700937" y="3879551"/>
            <a:ext cx="1381154" cy="9891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5387358" y="4604923"/>
            <a:ext cx="30506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5379717" y="4025553"/>
            <a:ext cx="312707" cy="3363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5330583" y="3284984"/>
            <a:ext cx="325823" cy="3912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5395121" y="3077640"/>
            <a:ext cx="1967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2186059" y="1826307"/>
            <a:ext cx="19674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539552" y="1882620"/>
            <a:ext cx="274859" cy="2943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 flipV="1">
            <a:off x="1403648" y="2029780"/>
            <a:ext cx="1712328" cy="209063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/>
          <p:nvPr/>
        </p:nvCxnSpPr>
        <p:spPr>
          <a:xfrm flipH="1" flipV="1">
            <a:off x="3747763" y="4414052"/>
            <a:ext cx="289149" cy="12811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3747763" y="4653136"/>
            <a:ext cx="289149" cy="21555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>
            <a:off x="4614792" y="5301208"/>
            <a:ext cx="1037328" cy="36677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5076056" y="4842799"/>
            <a:ext cx="576064" cy="34101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6287615" y="4169734"/>
            <a:ext cx="1164705" cy="35486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 flipV="1">
            <a:off x="6287616" y="1550448"/>
            <a:ext cx="602914" cy="17509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6287615" y="3604541"/>
            <a:ext cx="420223" cy="1433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H="1">
            <a:off x="7164288" y="3148959"/>
            <a:ext cx="350264" cy="152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6328741" y="1500782"/>
            <a:ext cx="1185811" cy="48805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4305145" y="1456779"/>
            <a:ext cx="1293221" cy="3695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3747763" y="1428204"/>
            <a:ext cx="1745731" cy="23145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3747763" y="2297760"/>
            <a:ext cx="246777" cy="26714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3700895" y="2077312"/>
            <a:ext cx="196746" cy="9962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6375717" y="5531307"/>
            <a:ext cx="213356" cy="30420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7370536" y="5292749"/>
            <a:ext cx="288032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H="1">
            <a:off x="6921646" y="4169734"/>
            <a:ext cx="592906" cy="8435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H="1">
            <a:off x="6890530" y="3914537"/>
            <a:ext cx="142845" cy="109877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H="1" flipV="1">
            <a:off x="4644009" y="4911021"/>
            <a:ext cx="1048415" cy="92449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4620628" y="6353708"/>
            <a:ext cx="25207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V="1">
            <a:off x="3834510" y="5741309"/>
            <a:ext cx="213629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>
            <a:off x="4252012" y="5983188"/>
            <a:ext cx="0" cy="152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>
            <a:off x="1175098" y="1507259"/>
            <a:ext cx="0" cy="152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>
            <a:off x="1198535" y="836711"/>
            <a:ext cx="410225" cy="2562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 flipV="1">
            <a:off x="1403648" y="1406891"/>
            <a:ext cx="1712328" cy="25276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/>
          <p:cNvCxnSpPr/>
          <p:nvPr/>
        </p:nvCxnSpPr>
        <p:spPr>
          <a:xfrm flipV="1">
            <a:off x="1440779" y="2060847"/>
            <a:ext cx="950735" cy="16444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H="1" flipV="1">
            <a:off x="2555776" y="2431332"/>
            <a:ext cx="550853" cy="229989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/>
          <p:nvPr/>
        </p:nvCxnSpPr>
        <p:spPr>
          <a:xfrm flipH="1" flipV="1">
            <a:off x="6372200" y="1583459"/>
            <a:ext cx="1142352" cy="83345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6263804" y="1002231"/>
            <a:ext cx="252070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6203620" y="542391"/>
            <a:ext cx="250241" cy="2943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 flipH="1" flipV="1">
            <a:off x="5465306" y="332656"/>
            <a:ext cx="910411" cy="2065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>
          <a:xfrm flipH="1" flipV="1">
            <a:off x="7101449" y="587642"/>
            <a:ext cx="413103" cy="24906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>
            <a:off x="8212259" y="1374291"/>
            <a:ext cx="340762" cy="37052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H="1">
            <a:off x="6287616" y="2192824"/>
            <a:ext cx="2265406" cy="364268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4463681" y="2109781"/>
            <a:ext cx="2988639" cy="33418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V="1">
            <a:off x="4644008" y="4014167"/>
            <a:ext cx="1008112" cy="3330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H="1">
            <a:off x="2656022" y="3301359"/>
            <a:ext cx="2090641" cy="160347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913041" y="4524600"/>
            <a:ext cx="6507278" cy="20663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 flipH="1" flipV="1">
            <a:off x="5387358" y="898679"/>
            <a:ext cx="211008" cy="6614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Arrow Connector 301"/>
          <p:cNvCxnSpPr/>
          <p:nvPr/>
        </p:nvCxnSpPr>
        <p:spPr>
          <a:xfrm>
            <a:off x="5133456" y="2276871"/>
            <a:ext cx="787055" cy="346443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/>
          <p:cNvCxnSpPr/>
          <p:nvPr/>
        </p:nvCxnSpPr>
        <p:spPr>
          <a:xfrm flipH="1" flipV="1">
            <a:off x="6890530" y="1204786"/>
            <a:ext cx="561790" cy="67783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/>
          <p:nvPr/>
        </p:nvCxnSpPr>
        <p:spPr>
          <a:xfrm flipH="1">
            <a:off x="6203620" y="1262079"/>
            <a:ext cx="582321" cy="154608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 flipH="1">
            <a:off x="6263804" y="1330516"/>
            <a:ext cx="522137" cy="234571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/>
          <p:cNvCxnSpPr/>
          <p:nvPr/>
        </p:nvCxnSpPr>
        <p:spPr>
          <a:xfrm flipH="1">
            <a:off x="2092889" y="349499"/>
            <a:ext cx="333846" cy="25498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V="1">
            <a:off x="8388424" y="4827530"/>
            <a:ext cx="139316" cy="40554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H="1" flipV="1">
            <a:off x="5330583" y="2250797"/>
            <a:ext cx="319320" cy="17163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/>
          <p:cNvCxnSpPr/>
          <p:nvPr/>
        </p:nvCxnSpPr>
        <p:spPr>
          <a:xfrm flipV="1">
            <a:off x="2640989" y="3301359"/>
            <a:ext cx="490917" cy="4717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/>
          <p:cNvCxnSpPr/>
          <p:nvPr/>
        </p:nvCxnSpPr>
        <p:spPr>
          <a:xfrm flipH="1" flipV="1">
            <a:off x="4463681" y="4897487"/>
            <a:ext cx="638718" cy="116190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/>
          <p:cNvCxnSpPr/>
          <p:nvPr/>
        </p:nvCxnSpPr>
        <p:spPr>
          <a:xfrm flipV="1">
            <a:off x="1502414" y="2675828"/>
            <a:ext cx="1604215" cy="32908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/>
          <p:cNvCxnSpPr/>
          <p:nvPr/>
        </p:nvCxnSpPr>
        <p:spPr>
          <a:xfrm flipH="1">
            <a:off x="6350872" y="1374291"/>
            <a:ext cx="1101448" cy="9248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 flipH="1" flipV="1">
            <a:off x="6309804" y="3049691"/>
            <a:ext cx="1204748" cy="2794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/>
          <p:cNvCxnSpPr/>
          <p:nvPr/>
        </p:nvCxnSpPr>
        <p:spPr>
          <a:xfrm flipH="1" flipV="1">
            <a:off x="6192244" y="1663634"/>
            <a:ext cx="1322308" cy="134127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 flipH="1" flipV="1">
            <a:off x="6238839" y="2072329"/>
            <a:ext cx="1210452" cy="9728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1551922" y="3243664"/>
            <a:ext cx="120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Authoring and Publishing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3876889" y="2350621"/>
            <a:ext cx="107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 Bases and Sources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5513221" y="186026"/>
            <a:ext cx="107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3EA055"/>
                </a:solidFill>
              </a:rPr>
              <a:t>Learning Environments</a:t>
            </a:r>
          </a:p>
        </p:txBody>
      </p:sp>
      <p:cxnSp>
        <p:nvCxnSpPr>
          <p:cNvPr id="349" name="Straight Arrow Connector 348"/>
          <p:cNvCxnSpPr/>
          <p:nvPr/>
        </p:nvCxnSpPr>
        <p:spPr>
          <a:xfrm>
            <a:off x="3038290" y="797730"/>
            <a:ext cx="2560076" cy="5401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/>
          <p:nvPr/>
        </p:nvCxnSpPr>
        <p:spPr>
          <a:xfrm flipV="1">
            <a:off x="6258841" y="1156740"/>
            <a:ext cx="238885" cy="20055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3082091" y="332656"/>
            <a:ext cx="179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974025"/>
                </a:solidFill>
              </a:rPr>
              <a:t>Aggregation and Metadata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1520503" y="2079386"/>
            <a:ext cx="924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FF0000"/>
                </a:solidFill>
              </a:rPr>
              <a:t>Calendaring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47" name="TextBox 346"/>
          <p:cNvSpPr txBox="1"/>
          <p:nvPr/>
        </p:nvSpPr>
        <p:spPr>
          <a:xfrm>
            <a:off x="4679954" y="3327542"/>
            <a:ext cx="170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800080"/>
                </a:solidFill>
              </a:rPr>
              <a:t>Cloud apps and storage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2555776" y="6059388"/>
            <a:ext cx="129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00B0F0"/>
                </a:solidFill>
              </a:rPr>
              <a:t>Collaboration and Social Media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6976356" y="5683409"/>
            <a:ext cx="17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CA6077"/>
                </a:solidFill>
              </a:rPr>
              <a:t>Competencies and Skills</a:t>
            </a:r>
            <a:endParaRPr lang="en-CA" dirty="0">
              <a:solidFill>
                <a:srgbClr val="CA6077"/>
              </a:solidFill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645116" y="5390979"/>
            <a:ext cx="219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002060"/>
                </a:solidFill>
              </a:rPr>
              <a:t>Learning Activities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62" name="TextBox 361"/>
          <p:cNvSpPr txBox="1"/>
          <p:nvPr/>
        </p:nvSpPr>
        <p:spPr>
          <a:xfrm>
            <a:off x="6724492" y="3938901"/>
            <a:ext cx="1101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92D050"/>
                </a:solidFill>
              </a:rPr>
              <a:t>Learning Records</a:t>
            </a:r>
            <a:endParaRPr lang="en-CA" dirty="0">
              <a:solidFill>
                <a:srgbClr val="92D050"/>
              </a:solidFill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8282258" y="1002231"/>
            <a:ext cx="788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698339"/>
                </a:solidFill>
              </a:rPr>
              <a:t>Analytics</a:t>
            </a:r>
            <a:endParaRPr lang="en-CA" dirty="0">
              <a:solidFill>
                <a:srgbClr val="698339"/>
              </a:solidFill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282253" y="526594"/>
            <a:ext cx="1205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rgbClr val="974025"/>
                </a:solidFill>
              </a:rPr>
              <a:t>Development</a:t>
            </a:r>
            <a:endParaRPr lang="en-CA" dirty="0">
              <a:solidFill>
                <a:srgbClr val="974025"/>
              </a:solidFill>
            </a:endParaRPr>
          </a:p>
        </p:txBody>
      </p:sp>
      <p:cxnSp>
        <p:nvCxnSpPr>
          <p:cNvPr id="365" name="Straight Arrow Connector 364"/>
          <p:cNvCxnSpPr/>
          <p:nvPr/>
        </p:nvCxnSpPr>
        <p:spPr>
          <a:xfrm flipH="1">
            <a:off x="8212259" y="3816214"/>
            <a:ext cx="106678" cy="1521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Arrow Connector 366"/>
          <p:cNvCxnSpPr/>
          <p:nvPr/>
        </p:nvCxnSpPr>
        <p:spPr>
          <a:xfrm flipH="1">
            <a:off x="7083893" y="2486968"/>
            <a:ext cx="391257" cy="8405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 flipH="1" flipV="1">
            <a:off x="6264578" y="4103097"/>
            <a:ext cx="549229" cy="95247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/>
          <p:nvPr/>
        </p:nvCxnSpPr>
        <p:spPr>
          <a:xfrm>
            <a:off x="5963395" y="4787720"/>
            <a:ext cx="74256" cy="2466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>
            <a:off x="6264578" y="5301208"/>
            <a:ext cx="324495" cy="4428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Arrow Connector 376"/>
          <p:cNvCxnSpPr/>
          <p:nvPr/>
        </p:nvCxnSpPr>
        <p:spPr>
          <a:xfrm flipH="1">
            <a:off x="4499992" y="4876793"/>
            <a:ext cx="467685" cy="6078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9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454560" y="694927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/>
                </a:solidFill>
              </a:rPr>
              <a:t>Content / Authoring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454560" y="155679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/>
                </a:solidFill>
              </a:rPr>
              <a:t>Testing / Surveys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23528" y="155679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/>
                </a:solidFill>
              </a:rPr>
              <a:t>Form Builders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779912" y="2422578"/>
            <a:ext cx="1080120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/>
                </a:solidFill>
              </a:rPr>
              <a:t>Publishing / Repositories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452125" y="242088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/>
                </a:solidFill>
              </a:rPr>
              <a:t>Learning Objects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605471" y="242257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1"/>
                </a:solidFill>
              </a:rPr>
              <a:t>Courseware Authoring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942D0-DAD1-48B6-B182-9A9249ADA5B7}"/>
              </a:ext>
            </a:extLst>
          </p:cNvPr>
          <p:cNvSpPr txBox="1"/>
          <p:nvPr/>
        </p:nvSpPr>
        <p:spPr>
          <a:xfrm>
            <a:off x="2771800" y="548680"/>
            <a:ext cx="3380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Authoring and Publishing</a:t>
            </a:r>
          </a:p>
        </p:txBody>
      </p:sp>
      <p:pic>
        <p:nvPicPr>
          <p:cNvPr id="11" name="Picture 2" descr="IPython clients">
            <a:extLst>
              <a:ext uri="{FF2B5EF4-FFF2-40B4-BE49-F238E27FC236}">
                <a16:creationId xmlns:a16="http://schemas.microsoft.com/office/drawing/2014/main" id="{3C68B7BD-AB08-4298-AB8C-90CC7C7D7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3239"/>
            <a:ext cx="2410449" cy="136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09F668-A8EF-4B84-8AE1-AD84EB74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41" y="4942698"/>
            <a:ext cx="2395317" cy="12203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468133D-341A-456D-85BD-E41EF7C95AF8}"/>
              </a:ext>
            </a:extLst>
          </p:cNvPr>
          <p:cNvSpPr txBox="1">
            <a:spLocks/>
          </p:cNvSpPr>
          <p:nvPr/>
        </p:nvSpPr>
        <p:spPr>
          <a:xfrm>
            <a:off x="4139952" y="3505436"/>
            <a:ext cx="3031407" cy="3196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/>
              <a:t>iPython</a:t>
            </a:r>
            <a:r>
              <a:rPr lang="en-US" sz="2600" dirty="0"/>
              <a:t> is an interactive programming shell for the Python programming language </a:t>
            </a:r>
            <a:r>
              <a:rPr lang="en-US" sz="2600" dirty="0">
                <a:hlinkClick r:id="rId4"/>
              </a:rPr>
              <a:t>https://ipython.org/</a:t>
            </a:r>
            <a:r>
              <a:rPr lang="en-US" sz="2600" dirty="0"/>
              <a:t> 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The </a:t>
            </a:r>
            <a:r>
              <a:rPr lang="en-US" sz="2600" dirty="0" err="1"/>
              <a:t>Jupyter</a:t>
            </a:r>
            <a:r>
              <a:rPr lang="en-US" sz="2600" dirty="0"/>
              <a:t> Notebook is an open-source web application that allows you to create and share documents that contain live code… </a:t>
            </a:r>
            <a:r>
              <a:rPr lang="en-US" sz="2600" dirty="0">
                <a:hlinkClick r:id="rId5"/>
              </a:rPr>
              <a:t>http://jupyter.org/</a:t>
            </a:r>
            <a:r>
              <a:rPr lang="en-US" sz="2600" dirty="0"/>
              <a:t> </a:t>
            </a:r>
          </a:p>
          <a:p>
            <a:endParaRPr lang="en-US" dirty="0"/>
          </a:p>
        </p:txBody>
      </p:sp>
      <p:sp>
        <p:nvSpPr>
          <p:cNvPr id="14" name="Pentagon 6">
            <a:extLst>
              <a:ext uri="{FF2B5EF4-FFF2-40B4-BE49-F238E27FC236}">
                <a16:creationId xmlns:a16="http://schemas.microsoft.com/office/drawing/2014/main" id="{A777DB95-4F76-45D2-83A7-726931448196}"/>
              </a:ext>
            </a:extLst>
          </p:cNvPr>
          <p:cNvSpPr/>
          <p:nvPr/>
        </p:nvSpPr>
        <p:spPr>
          <a:xfrm>
            <a:off x="5115595" y="2284377"/>
            <a:ext cx="1224136" cy="784583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Open Data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15" name="Pentagon 6">
            <a:extLst>
              <a:ext uri="{FF2B5EF4-FFF2-40B4-BE49-F238E27FC236}">
                <a16:creationId xmlns:a16="http://schemas.microsoft.com/office/drawing/2014/main" id="{2D3A5BC3-C56B-4996-A229-D1A622536760}"/>
              </a:ext>
            </a:extLst>
          </p:cNvPr>
          <p:cNvSpPr/>
          <p:nvPr/>
        </p:nvSpPr>
        <p:spPr>
          <a:xfrm>
            <a:off x="6516216" y="2276872"/>
            <a:ext cx="1224136" cy="784583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Data Books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4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87624" y="1476670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2060"/>
                </a:solidFill>
              </a:rPr>
              <a:t>Gamification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915816" y="246977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2060"/>
                </a:solidFill>
              </a:rPr>
              <a:t>Simulations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187624" y="2458413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2060"/>
                </a:solidFill>
              </a:rPr>
              <a:t>Game-Based Learning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572000" y="2458413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2060"/>
                </a:solidFill>
              </a:rPr>
              <a:t>Virtual Worlds</a:t>
            </a:r>
            <a:endParaRPr lang="en-CA" sz="1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6A03A-5F5E-4D26-9B08-B5D641280AB9}"/>
              </a:ext>
            </a:extLst>
          </p:cNvPr>
          <p:cNvSpPr txBox="1"/>
          <p:nvPr/>
        </p:nvSpPr>
        <p:spPr>
          <a:xfrm>
            <a:off x="1043608" y="558224"/>
            <a:ext cx="356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2060"/>
                </a:solidFill>
              </a:rPr>
              <a:t>Learning Activities</a:t>
            </a:r>
            <a:endParaRPr lang="en-CA" sz="440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s://fortunedotcom.files.wordpress.com/2014/05/140525193150-babolat-play-pure-drive-tennis-racquet-620xa.jpg?quality=80&amp;w=550&amp;h=348&amp;crop=1">
            <a:extLst>
              <a:ext uri="{FF2B5EF4-FFF2-40B4-BE49-F238E27FC236}">
                <a16:creationId xmlns:a16="http://schemas.microsoft.com/office/drawing/2014/main" id="{42461B8A-337C-4F46-821C-E89568B5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56306"/>
            <a:ext cx="2745838" cy="173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01A8B7-12EC-4D31-AF0A-0D856F143E65}"/>
              </a:ext>
            </a:extLst>
          </p:cNvPr>
          <p:cNvSpPr/>
          <p:nvPr/>
        </p:nvSpPr>
        <p:spPr>
          <a:xfrm>
            <a:off x="5796136" y="2636912"/>
            <a:ext cx="3416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hlinkClick r:id="rId3"/>
              </a:rPr>
              <a:t>http://fortune.com/2014/05/27/a-tennis-racquet-that-isnt-just-strung-but-wired/</a:t>
            </a:r>
            <a:r>
              <a:rPr lang="en-CA" sz="1400" dirty="0"/>
              <a:t> </a:t>
            </a:r>
          </a:p>
        </p:txBody>
      </p:sp>
      <p:pic>
        <p:nvPicPr>
          <p:cNvPr id="10" name="Picture 2" descr="Image result for disney magic band">
            <a:extLst>
              <a:ext uri="{FF2B5EF4-FFF2-40B4-BE49-F238E27FC236}">
                <a16:creationId xmlns:a16="http://schemas.microsoft.com/office/drawing/2014/main" id="{5EC011C1-04DD-46BA-9923-276B231E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03371"/>
            <a:ext cx="2479094" cy="24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442BA4-43EF-4BB5-AE97-A973DEC4A1F8}"/>
              </a:ext>
            </a:extLst>
          </p:cNvPr>
          <p:cNvSpPr/>
          <p:nvPr/>
        </p:nvSpPr>
        <p:spPr>
          <a:xfrm>
            <a:off x="5796136" y="5578474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MagicBand</a:t>
            </a:r>
            <a:r>
              <a:rPr lang="en-US" sz="1400" dirty="0"/>
              <a:t>. It’s a bracelet Disney hands out (</a:t>
            </a:r>
            <a:r>
              <a:rPr lang="en-US" sz="1400" u="sng" dirty="0">
                <a:hlinkClick r:id="rId5"/>
              </a:rPr>
              <a:t>story on Gizmodo</a:t>
            </a:r>
            <a:r>
              <a:rPr lang="en-US" sz="1400" dirty="0"/>
              <a:t>)</a:t>
            </a:r>
          </a:p>
        </p:txBody>
      </p:sp>
      <p:sp>
        <p:nvSpPr>
          <p:cNvPr id="11" name="Pentagon 3">
            <a:extLst>
              <a:ext uri="{FF2B5EF4-FFF2-40B4-BE49-F238E27FC236}">
                <a16:creationId xmlns:a16="http://schemas.microsoft.com/office/drawing/2014/main" id="{5C03EE78-E9BF-4C50-90BD-702E9C5A98F8}"/>
              </a:ext>
            </a:extLst>
          </p:cNvPr>
          <p:cNvSpPr/>
          <p:nvPr/>
        </p:nvSpPr>
        <p:spPr>
          <a:xfrm>
            <a:off x="2915816" y="3455771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2060"/>
                </a:solidFill>
              </a:rPr>
              <a:t>Augmented Reality</a:t>
            </a:r>
            <a:endParaRPr lang="en-CA" sz="1600" dirty="0">
              <a:solidFill>
                <a:srgbClr val="002060"/>
              </a:solidFill>
            </a:endParaRPr>
          </a:p>
        </p:txBody>
      </p:sp>
      <p:pic>
        <p:nvPicPr>
          <p:cNvPr id="12" name="Picture 2" descr="Image result for 5. Games, Sims and Virtual Reality">
            <a:extLst>
              <a:ext uri="{FF2B5EF4-FFF2-40B4-BE49-F238E27FC236}">
                <a16:creationId xmlns:a16="http://schemas.microsoft.com/office/drawing/2014/main" id="{1D14D9C0-F7DB-4F7D-ABAF-989D9DD6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53" y="4630907"/>
            <a:ext cx="2615470" cy="147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9960EB-C299-45F7-93A7-D8993874BEE6}"/>
              </a:ext>
            </a:extLst>
          </p:cNvPr>
          <p:cNvSpPr/>
          <p:nvPr/>
        </p:nvSpPr>
        <p:spPr>
          <a:xfrm>
            <a:off x="1115616" y="6183254"/>
            <a:ext cx="2905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https://www.pcgamesn.com/grand-theft-auto-v/the-best-grand-theft-auto-v-mods</a:t>
            </a:r>
            <a:r>
              <a:rPr lang="en-US" sz="1200" dirty="0"/>
              <a:t> </a:t>
            </a:r>
          </a:p>
        </p:txBody>
      </p:sp>
      <p:sp>
        <p:nvSpPr>
          <p:cNvPr id="15" name="Pentagon 3">
            <a:extLst>
              <a:ext uri="{FF2B5EF4-FFF2-40B4-BE49-F238E27FC236}">
                <a16:creationId xmlns:a16="http://schemas.microsoft.com/office/drawing/2014/main" id="{A216BDFC-D091-4A2F-83F9-9A165B3C6518}"/>
              </a:ext>
            </a:extLst>
          </p:cNvPr>
          <p:cNvSpPr/>
          <p:nvPr/>
        </p:nvSpPr>
        <p:spPr>
          <a:xfrm>
            <a:off x="1187624" y="3303371"/>
            <a:ext cx="1224136" cy="794154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Internet of Things</a:t>
            </a:r>
          </a:p>
        </p:txBody>
      </p:sp>
      <p:sp>
        <p:nvSpPr>
          <p:cNvPr id="16" name="Pentagon 3">
            <a:extLst>
              <a:ext uri="{FF2B5EF4-FFF2-40B4-BE49-F238E27FC236}">
                <a16:creationId xmlns:a16="http://schemas.microsoft.com/office/drawing/2014/main" id="{8C6E54A3-F325-45AC-A4C8-AA6EE63CBEBA}"/>
              </a:ext>
            </a:extLst>
          </p:cNvPr>
          <p:cNvSpPr/>
          <p:nvPr/>
        </p:nvSpPr>
        <p:spPr>
          <a:xfrm>
            <a:off x="4355976" y="1429031"/>
            <a:ext cx="1224136" cy="794154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FF0000"/>
                </a:solidFill>
              </a:rPr>
              <a:t>Performance</a:t>
            </a:r>
            <a:r>
              <a:rPr lang="en-CA" sz="1600" dirty="0">
                <a:solidFill>
                  <a:srgbClr val="FF0000"/>
                </a:solidFill>
              </a:rPr>
              <a:t> Support</a:t>
            </a:r>
          </a:p>
        </p:txBody>
      </p:sp>
    </p:spTree>
    <p:extLst>
      <p:ext uri="{BB962C8B-B14F-4D97-AF65-F5344CB8AC3E}">
        <p14:creationId xmlns:p14="http://schemas.microsoft.com/office/powerpoint/2010/main" val="257559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899592" y="33265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B0F0"/>
                </a:solidFill>
              </a:rPr>
              <a:t>IRC / Audio Chat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23728" y="267169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B0F0"/>
                </a:solidFill>
              </a:rPr>
              <a:t>Social Networks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889110" y="267169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B0F0"/>
                </a:solidFill>
              </a:rPr>
              <a:t>Social Bookmarks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30827" y="370063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B0F0"/>
                </a:solidFill>
              </a:rPr>
              <a:t>Social Learning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563888" y="370063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B0F0"/>
                </a:solidFill>
              </a:rPr>
              <a:t>Social Learning Network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55776" y="76470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>
                <a:solidFill>
                  <a:srgbClr val="00B0F0"/>
                </a:solidFill>
              </a:rPr>
              <a:t>Collaboration</a:t>
            </a:r>
            <a:r>
              <a:rPr lang="en-CA" sz="1100" dirty="0">
                <a:solidFill>
                  <a:srgbClr val="00B0F0"/>
                </a:solidFill>
              </a:rPr>
              <a:t> Tools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899592" y="129137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>
                <a:solidFill>
                  <a:srgbClr val="00B0F0"/>
                </a:solidFill>
              </a:rPr>
              <a:t>Synchronous Conferencing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9625B-F006-4946-A14B-8768750CD707}"/>
              </a:ext>
            </a:extLst>
          </p:cNvPr>
          <p:cNvSpPr txBox="1"/>
          <p:nvPr/>
        </p:nvSpPr>
        <p:spPr>
          <a:xfrm>
            <a:off x="4427984" y="33265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00B0F0"/>
                </a:solidFill>
              </a:rPr>
              <a:t>Collaboration and Social Media</a:t>
            </a:r>
          </a:p>
        </p:txBody>
      </p:sp>
      <p:sp>
        <p:nvSpPr>
          <p:cNvPr id="11" name="Pentagon 5">
            <a:extLst>
              <a:ext uri="{FF2B5EF4-FFF2-40B4-BE49-F238E27FC236}">
                <a16:creationId xmlns:a16="http://schemas.microsoft.com/office/drawing/2014/main" id="{0693ECC8-D198-42A3-9E85-90A1E75E6A98}"/>
              </a:ext>
            </a:extLst>
          </p:cNvPr>
          <p:cNvSpPr/>
          <p:nvPr/>
        </p:nvSpPr>
        <p:spPr>
          <a:xfrm>
            <a:off x="885999" y="4740996"/>
            <a:ext cx="1378634" cy="971536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>
                <a:solidFill>
                  <a:srgbClr val="FF0000"/>
                </a:solidFill>
              </a:rPr>
              <a:t>AutomatedTranslation</a:t>
            </a:r>
            <a:endParaRPr lang="en-CA" sz="3200" dirty="0">
              <a:solidFill>
                <a:srgbClr val="FF0000"/>
              </a:solidFill>
            </a:endParaRPr>
          </a:p>
        </p:txBody>
      </p:sp>
      <p:pic>
        <p:nvPicPr>
          <p:cNvPr id="12" name="Picture 2" descr="Image result for Translation and Collaborative Technology">
            <a:extLst>
              <a:ext uri="{FF2B5EF4-FFF2-40B4-BE49-F238E27FC236}">
                <a16:creationId xmlns:a16="http://schemas.microsoft.com/office/drawing/2014/main" id="{CC56056C-9D7B-4CBB-B046-C3F7E439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139234" cy="20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1AAB91-D800-4C39-AF50-BAFF62EA9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832180"/>
            <a:ext cx="3139234" cy="1541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17EC8C-5959-4B71-AB23-FE0E7281DBD7}"/>
              </a:ext>
            </a:extLst>
          </p:cNvPr>
          <p:cNvSpPr/>
          <p:nvPr/>
        </p:nvSpPr>
        <p:spPr>
          <a:xfrm>
            <a:off x="5210821" y="5548098"/>
            <a:ext cx="330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https://www.cnbc.com/2017/10/04/google-translation-earbuds-google-pixel-buds-launched.html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37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843808" y="1562167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70C0"/>
                </a:solidFill>
              </a:rPr>
              <a:t>Search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454560" y="105273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70C0"/>
                </a:solidFill>
              </a:rPr>
              <a:t>Publication Databases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454560" y="188082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70C0"/>
                </a:solidFill>
              </a:rPr>
              <a:t>Course </a:t>
            </a:r>
            <a:r>
              <a:rPr lang="en-CA" sz="1100" dirty="0">
                <a:solidFill>
                  <a:srgbClr val="0070C0"/>
                </a:solidFill>
              </a:rPr>
              <a:t>Repositories</a:t>
            </a:r>
            <a:endParaRPr lang="en-CA" sz="1600" dirty="0">
              <a:solidFill>
                <a:srgbClr val="0070C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71600" y="2708919"/>
            <a:ext cx="1491072" cy="864097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</a:rPr>
              <a:t>Open Educational Resources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454560" y="389705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70C0"/>
                </a:solidFill>
              </a:rPr>
              <a:t>App </a:t>
            </a:r>
            <a:r>
              <a:rPr lang="en-CA" sz="1100" dirty="0">
                <a:solidFill>
                  <a:srgbClr val="0070C0"/>
                </a:solidFill>
              </a:rPr>
              <a:t>Marketplace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454560" y="570163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70C0"/>
                </a:solidFill>
              </a:rPr>
              <a:t>App Integration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294100" y="156003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70C0"/>
                </a:solidFill>
              </a:rPr>
              <a:t>Job Finding Sites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1454560" y="479715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0070C0"/>
                </a:solidFill>
              </a:rPr>
              <a:t>Quantified Self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A6035-716B-4628-A3BD-C125640D20C0}"/>
              </a:ext>
            </a:extLst>
          </p:cNvPr>
          <p:cNvSpPr txBox="1"/>
          <p:nvPr/>
        </p:nvSpPr>
        <p:spPr>
          <a:xfrm>
            <a:off x="2699792" y="299554"/>
            <a:ext cx="2927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 Bases and Sources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F2A2744-A3AF-4132-ABC9-CA87A7D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421" y="2563031"/>
            <a:ext cx="2927359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OERs are now widely available through subject-specific libraries with provisions </a:t>
            </a:r>
            <a:r>
              <a:rPr lang="en-US" sz="1400" dirty="0" err="1"/>
              <a:t>forauthoring</a:t>
            </a:r>
            <a:r>
              <a:rPr lang="en-US" sz="1400" dirty="0"/>
              <a:t> as well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D3AA07-9CBC-46FF-A86C-65DD14ECE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170" y="4690064"/>
            <a:ext cx="1787022" cy="411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F9A0B-E0B7-402F-81EE-CE7CB3704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90" y="5220543"/>
            <a:ext cx="1787021" cy="6175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5496C37-EAC1-4ABF-9A3E-727EC747045A}"/>
              </a:ext>
            </a:extLst>
          </p:cNvPr>
          <p:cNvSpPr/>
          <p:nvPr/>
        </p:nvSpPr>
        <p:spPr>
          <a:xfrm>
            <a:off x="6385039" y="5921958"/>
            <a:ext cx="18840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4"/>
              </a:rPr>
              <a:t>https://www.oercommons.org/</a:t>
            </a:r>
            <a:r>
              <a:rPr lang="en-US" sz="1350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57113D-F100-437B-8DEC-4C4878F39B49}"/>
              </a:ext>
            </a:extLst>
          </p:cNvPr>
          <p:cNvSpPr/>
          <p:nvPr/>
        </p:nvSpPr>
        <p:spPr>
          <a:xfrm>
            <a:off x="6372200" y="1972441"/>
            <a:ext cx="2092479" cy="305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5"/>
              </a:rPr>
              <a:t>https://openstax.org/</a:t>
            </a:r>
            <a:r>
              <a:rPr lang="en-US" sz="1350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3A222E-97FE-4A23-99D1-C7819818E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709" y="450532"/>
            <a:ext cx="1819135" cy="5518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1B85A7-379C-43D4-906F-1796405C4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391" y="1082599"/>
            <a:ext cx="1835631" cy="8828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A57619-4B49-46C5-A86A-A3C8E204ED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238" y="2342037"/>
            <a:ext cx="1808428" cy="405306"/>
          </a:xfrm>
          <a:prstGeom prst="rect">
            <a:avLst/>
          </a:prstGeom>
        </p:spPr>
      </p:pic>
      <p:pic>
        <p:nvPicPr>
          <p:cNvPr id="22" name="Picture 4" descr="a screenshot of the curriculum map containing a cluster (department) of grey and blue dots (courses).">
            <a:extLst>
              <a:ext uri="{FF2B5EF4-FFF2-40B4-BE49-F238E27FC236}">
                <a16:creationId xmlns:a16="http://schemas.microsoft.com/office/drawing/2014/main" id="{88A401AD-F477-48CC-8185-697C6566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38" y="2831769"/>
            <a:ext cx="1802528" cy="14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7BB5C8-1502-4EBE-9247-6168A8277D78}"/>
              </a:ext>
            </a:extLst>
          </p:cNvPr>
          <p:cNvSpPr/>
          <p:nvPr/>
        </p:nvSpPr>
        <p:spPr>
          <a:xfrm>
            <a:off x="6372200" y="4270855"/>
            <a:ext cx="178702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hlinkClick r:id="rId10"/>
              </a:rPr>
              <a:t>https://ocw.mit.edu/</a:t>
            </a:r>
            <a:r>
              <a:rPr lang="en-US" sz="1350" dirty="0"/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60DBA5D-BE46-49F8-BF21-2541C647B2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5816" y="3459676"/>
            <a:ext cx="2402834" cy="23646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7E0F8D-A0FE-4B02-A034-7D3F26AC1F74}"/>
              </a:ext>
            </a:extLst>
          </p:cNvPr>
          <p:cNvSpPr/>
          <p:nvPr/>
        </p:nvSpPr>
        <p:spPr>
          <a:xfrm>
            <a:off x="2842051" y="5948825"/>
            <a:ext cx="247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DS106 – assignment bank </a:t>
            </a:r>
            <a:r>
              <a:rPr lang="en-US" sz="1400" dirty="0">
                <a:hlinkClick r:id="rId12"/>
              </a:rPr>
              <a:t>http://assignments.ds106.us/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9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082350" y="998578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Learning </a:t>
            </a:r>
            <a:r>
              <a:rPr lang="en-CA" sz="1100" dirty="0">
                <a:solidFill>
                  <a:srgbClr val="3EA055"/>
                </a:solidFill>
              </a:rPr>
              <a:t>Architectures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082350" y="192038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Learning </a:t>
            </a:r>
            <a:r>
              <a:rPr lang="en-CA" sz="1050" dirty="0">
                <a:solidFill>
                  <a:srgbClr val="3EA055"/>
                </a:solidFill>
              </a:rPr>
              <a:t>Environments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680725" y="3068960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Learning </a:t>
            </a:r>
            <a:r>
              <a:rPr lang="en-CA" sz="1100" dirty="0">
                <a:solidFill>
                  <a:srgbClr val="3EA055"/>
                </a:solidFill>
              </a:rPr>
              <a:t>Management Systems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211960" y="130476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Cloud LMS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211960" y="219989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MOOC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680725" y="472514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Customer Relations </a:t>
            </a:r>
            <a:r>
              <a:rPr lang="en-CA" sz="1100" dirty="0">
                <a:solidFill>
                  <a:srgbClr val="3EA055"/>
                </a:solidFill>
              </a:rPr>
              <a:t>Management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664295" y="2199894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Content </a:t>
            </a:r>
            <a:r>
              <a:rPr lang="en-CA" sz="1100" dirty="0">
                <a:solidFill>
                  <a:srgbClr val="3EA055"/>
                </a:solidFill>
              </a:rPr>
              <a:t>Management</a:t>
            </a:r>
            <a:r>
              <a:rPr lang="en-CA" sz="1200" dirty="0">
                <a:solidFill>
                  <a:srgbClr val="3EA055"/>
                </a:solidFill>
              </a:rPr>
              <a:t> Systems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2680725" y="393305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3EA0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3EA055"/>
                </a:solidFill>
              </a:rPr>
              <a:t>Talent </a:t>
            </a:r>
            <a:r>
              <a:rPr lang="en-CA" sz="1100" dirty="0">
                <a:solidFill>
                  <a:srgbClr val="3EA055"/>
                </a:solidFill>
              </a:rPr>
              <a:t>Management</a:t>
            </a:r>
            <a:endParaRPr lang="en-CA" dirty="0">
              <a:solidFill>
                <a:srgbClr val="3EA05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D778F2-A2EC-4143-8F84-98C6DFA69748}"/>
              </a:ext>
            </a:extLst>
          </p:cNvPr>
          <p:cNvSpPr txBox="1"/>
          <p:nvPr/>
        </p:nvSpPr>
        <p:spPr>
          <a:xfrm>
            <a:off x="5868145" y="404664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3EA055"/>
                </a:solidFill>
              </a:rPr>
              <a:t>Learning Environments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E6111B-C0E4-45ED-8649-D69955B0C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23" y="3124521"/>
            <a:ext cx="4837584" cy="885514"/>
          </a:xfrm>
        </p:spPr>
        <p:txBody>
          <a:bodyPr>
            <a:normAutofit/>
          </a:bodyPr>
          <a:lstStyle/>
          <a:p>
            <a:r>
              <a:rPr lang="en-CA" sz="2000" dirty="0"/>
              <a:t>LTI Producer – provides features </a:t>
            </a:r>
          </a:p>
          <a:p>
            <a:r>
              <a:rPr lang="en-CA" sz="2000" dirty="0"/>
              <a:t>LTI Consumer – connects to features</a:t>
            </a:r>
          </a:p>
        </p:txBody>
      </p:sp>
      <p:pic>
        <p:nvPicPr>
          <p:cNvPr id="13" name="Picture 2" descr="https://www.imsglobal.org/sites/default/files/lti/blti/bltiv1p0/images/ltiBLTIimgv1p0image002.jpg">
            <a:extLst>
              <a:ext uri="{FF2B5EF4-FFF2-40B4-BE49-F238E27FC236}">
                <a16:creationId xmlns:a16="http://schemas.microsoft.com/office/drawing/2014/main" id="{671544CE-E99B-43F5-8F6B-0AEFBFF0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94066"/>
            <a:ext cx="3021326" cy="17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D8BBAD-024E-4C7F-A8B7-C6F6FFBEA2AB}"/>
              </a:ext>
            </a:extLst>
          </p:cNvPr>
          <p:cNvSpPr/>
          <p:nvPr/>
        </p:nvSpPr>
        <p:spPr>
          <a:xfrm>
            <a:off x="4355976" y="5840860"/>
            <a:ext cx="44012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3"/>
              </a:rPr>
              <a:t>https://www.imsglobal.org/specs/ltiv1p0/implementation-guide</a:t>
            </a:r>
            <a:r>
              <a:rPr lang="en-CA" sz="1200" dirty="0"/>
              <a:t> </a:t>
            </a:r>
          </a:p>
        </p:txBody>
      </p:sp>
      <p:sp>
        <p:nvSpPr>
          <p:cNvPr id="15" name="Pentagon 2">
            <a:extLst>
              <a:ext uri="{FF2B5EF4-FFF2-40B4-BE49-F238E27FC236}">
                <a16:creationId xmlns:a16="http://schemas.microsoft.com/office/drawing/2014/main" id="{C3084AAB-14C2-4691-9FF2-79531E468A4F}"/>
              </a:ext>
            </a:extLst>
          </p:cNvPr>
          <p:cNvSpPr/>
          <p:nvPr/>
        </p:nvSpPr>
        <p:spPr>
          <a:xfrm>
            <a:off x="5866656" y="1952836"/>
            <a:ext cx="1369639" cy="900159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</a:rPr>
              <a:t>Personal Learning </a:t>
            </a:r>
            <a:r>
              <a:rPr lang="en-CA" sz="1400" dirty="0">
                <a:solidFill>
                  <a:srgbClr val="FF0000"/>
                </a:solidFill>
              </a:rPr>
              <a:t>Environments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6" name="Pentagon 2">
            <a:extLst>
              <a:ext uri="{FF2B5EF4-FFF2-40B4-BE49-F238E27FC236}">
                <a16:creationId xmlns:a16="http://schemas.microsoft.com/office/drawing/2014/main" id="{0DF4ECBD-B06A-45A5-A997-96ED03D85448}"/>
              </a:ext>
            </a:extLst>
          </p:cNvPr>
          <p:cNvSpPr/>
          <p:nvPr/>
        </p:nvSpPr>
        <p:spPr>
          <a:xfrm>
            <a:off x="2499961" y="5667779"/>
            <a:ext cx="1369639" cy="900159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Learning Platforms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573221" y="1721937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accent6">
                    <a:lumMod val="50000"/>
                  </a:schemeClr>
                </a:solidFill>
              </a:rPr>
              <a:t>Metadata</a:t>
            </a:r>
            <a:endParaRPr lang="en-C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583972" y="263691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accent6">
                    <a:lumMod val="50000"/>
                  </a:schemeClr>
                </a:solidFill>
              </a:rPr>
              <a:t>Ratings &amp; Evaluations</a:t>
            </a:r>
            <a:endParaRPr lang="en-C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203848" y="1721937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accent6">
                    <a:lumMod val="50000"/>
                  </a:schemeClr>
                </a:solidFill>
              </a:rPr>
              <a:t>RSS Readers</a:t>
            </a:r>
            <a:endParaRPr lang="en-C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203848" y="83671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accent6">
                    <a:lumMod val="50000"/>
                  </a:schemeClr>
                </a:solidFill>
              </a:rPr>
              <a:t>Web Archive Tools</a:t>
            </a:r>
            <a:endParaRPr lang="en-C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212773" y="267291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accent6">
                    <a:lumMod val="50000"/>
                  </a:schemeClr>
                </a:solidFill>
              </a:rPr>
              <a:t>MOOC </a:t>
            </a:r>
            <a:r>
              <a:rPr lang="en-CA" sz="1100" dirty="0" err="1">
                <a:solidFill>
                  <a:schemeClr val="accent6">
                    <a:lumMod val="50000"/>
                  </a:schemeClr>
                </a:solidFill>
              </a:rPr>
              <a:t>Aggregration</a:t>
            </a:r>
            <a:endParaRPr lang="en-C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71600" y="509633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accent6">
                    <a:lumMod val="50000"/>
                  </a:schemeClr>
                </a:solidFill>
              </a:rPr>
              <a:t>Protocols and Services</a:t>
            </a:r>
            <a:endParaRPr lang="en-C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582146" y="4664799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74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CA6077"/>
                </a:solidFill>
              </a:rPr>
              <a:t>Calendar Standards</a:t>
            </a:r>
            <a:endParaRPr lang="en-CA" sz="2000" dirty="0">
              <a:solidFill>
                <a:srgbClr val="CA6077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221698" y="5489612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74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CA6077"/>
                </a:solidFill>
              </a:rPr>
              <a:t>Calendar Sync</a:t>
            </a:r>
            <a:endParaRPr lang="en-CA" sz="2000" dirty="0">
              <a:solidFill>
                <a:srgbClr val="CA6077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212773" y="4653136"/>
            <a:ext cx="1008112" cy="648072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974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rgbClr val="CA6077"/>
                </a:solidFill>
              </a:rPr>
              <a:t>Scheduling</a:t>
            </a:r>
            <a:endParaRPr lang="en-CA" sz="2000" dirty="0">
              <a:solidFill>
                <a:srgbClr val="CA607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56333-C877-4EDE-A055-AE532D91B263}"/>
              </a:ext>
            </a:extLst>
          </p:cNvPr>
          <p:cNvSpPr txBox="1"/>
          <p:nvPr/>
        </p:nvSpPr>
        <p:spPr>
          <a:xfrm>
            <a:off x="678912" y="5552909"/>
            <a:ext cx="2619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CA6077"/>
                </a:solidFill>
              </a:rPr>
              <a:t>Calendaring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FF3F5-751B-497E-99D0-DCF0438F32C5}"/>
              </a:ext>
            </a:extLst>
          </p:cNvPr>
          <p:cNvSpPr txBox="1"/>
          <p:nvPr/>
        </p:nvSpPr>
        <p:spPr>
          <a:xfrm>
            <a:off x="4635843" y="260648"/>
            <a:ext cx="3472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974025"/>
                </a:solidFill>
              </a:rPr>
              <a:t>Aggregation and Metadata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8124B17-AB64-47BE-815A-A662DFF73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3" y="1579559"/>
            <a:ext cx="3104509" cy="2216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0467A06-BE4A-416C-BCD8-14EE737D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42" y="4163559"/>
            <a:ext cx="3104509" cy="2229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entagon 2">
            <a:extLst>
              <a:ext uri="{FF2B5EF4-FFF2-40B4-BE49-F238E27FC236}">
                <a16:creationId xmlns:a16="http://schemas.microsoft.com/office/drawing/2014/main" id="{8F2F011F-0820-42A7-9596-5F84F92B7D08}"/>
              </a:ext>
            </a:extLst>
          </p:cNvPr>
          <p:cNvSpPr/>
          <p:nvPr/>
        </p:nvSpPr>
        <p:spPr>
          <a:xfrm>
            <a:off x="2943984" y="3553987"/>
            <a:ext cx="1369639" cy="900159"/>
          </a:xfrm>
          <a:prstGeom prst="homePlate">
            <a:avLst>
              <a:gd name="adj" fmla="val 19765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APIs / JSON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8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732</Words>
  <Application>Microsoft Office PowerPoint</Application>
  <PresentationFormat>On-screen Show (4:3)</PresentationFormat>
  <Paragraphs>158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Ubuntu</vt:lpstr>
      <vt:lpstr>Office Theme</vt:lpstr>
      <vt:lpstr>A Roadmap of the Future of Teaching and Learning</vt:lpstr>
      <vt:lpstr>A Roadmap of the Future of Teaching and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Report…</vt:lpstr>
      <vt:lpstr>PowerPoint Presentation</vt:lpstr>
    </vt:vector>
  </TitlesOfParts>
  <Company>NRC-CNRC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Downes, Stephen</dc:creator>
  <cp:lastModifiedBy>Stephen Downes</cp:lastModifiedBy>
  <cp:revision>23</cp:revision>
  <dcterms:created xsi:type="dcterms:W3CDTF">2016-10-28T13:55:40Z</dcterms:created>
  <dcterms:modified xsi:type="dcterms:W3CDTF">2017-12-07T09:47:03Z</dcterms:modified>
</cp:coreProperties>
</file>