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2" r:id="rId3"/>
    <p:sldId id="365" r:id="rId4"/>
    <p:sldId id="298" r:id="rId5"/>
    <p:sldId id="299" r:id="rId6"/>
    <p:sldId id="300" r:id="rId7"/>
    <p:sldId id="301" r:id="rId8"/>
    <p:sldId id="309" r:id="rId9"/>
    <p:sldId id="316" r:id="rId10"/>
    <p:sldId id="321" r:id="rId11"/>
    <p:sldId id="325" r:id="rId12"/>
    <p:sldId id="373" r:id="rId13"/>
    <p:sldId id="337" r:id="rId14"/>
    <p:sldId id="338" r:id="rId15"/>
    <p:sldId id="368" r:id="rId16"/>
    <p:sldId id="359" r:id="rId17"/>
    <p:sldId id="360" r:id="rId18"/>
    <p:sldId id="361" r:id="rId19"/>
    <p:sldId id="362" r:id="rId20"/>
    <p:sldId id="363" r:id="rId21"/>
    <p:sldId id="369" r:id="rId22"/>
    <p:sldId id="296" r:id="rId23"/>
    <p:sldId id="340" r:id="rId24"/>
    <p:sldId id="341" r:id="rId25"/>
    <p:sldId id="339" r:id="rId26"/>
    <p:sldId id="297" r:id="rId27"/>
    <p:sldId id="342" r:id="rId28"/>
    <p:sldId id="343" r:id="rId29"/>
    <p:sldId id="344" r:id="rId30"/>
    <p:sldId id="345" r:id="rId31"/>
    <p:sldId id="275" r:id="rId32"/>
    <p:sldId id="294" r:id="rId33"/>
    <p:sldId id="268" r:id="rId34"/>
    <p:sldId id="274" r:id="rId35"/>
    <p:sldId id="277" r:id="rId36"/>
    <p:sldId id="278" r:id="rId37"/>
    <p:sldId id="279" r:id="rId38"/>
    <p:sldId id="281" r:id="rId39"/>
    <p:sldId id="346" r:id="rId40"/>
    <p:sldId id="269" r:id="rId41"/>
    <p:sldId id="273" r:id="rId42"/>
    <p:sldId id="282" r:id="rId43"/>
    <p:sldId id="283" r:id="rId44"/>
    <p:sldId id="284" r:id="rId45"/>
    <p:sldId id="285" r:id="rId46"/>
    <p:sldId id="286" r:id="rId47"/>
    <p:sldId id="287" r:id="rId48"/>
    <p:sldId id="370" r:id="rId49"/>
    <p:sldId id="367" r:id="rId50"/>
    <p:sldId id="366" r:id="rId51"/>
    <p:sldId id="292" r:id="rId52"/>
    <p:sldId id="371" r:id="rId53"/>
    <p:sldId id="290" r:id="rId54"/>
    <p:sldId id="348" r:id="rId55"/>
    <p:sldId id="349" r:id="rId56"/>
    <p:sldId id="350" r:id="rId57"/>
    <p:sldId id="351" r:id="rId58"/>
    <p:sldId id="352" r:id="rId59"/>
    <p:sldId id="353" r:id="rId60"/>
    <p:sldId id="354" r:id="rId61"/>
    <p:sldId id="355" r:id="rId62"/>
    <p:sldId id="356" r:id="rId63"/>
    <p:sldId id="357" r:id="rId64"/>
    <p:sldId id="358" r:id="rId65"/>
    <p:sldId id="291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39" autoAdjust="0"/>
    <p:restoredTop sz="94660"/>
  </p:normalViewPr>
  <p:slideViewPr>
    <p:cSldViewPr snapToGrid="0">
      <p:cViewPr varScale="1">
        <p:scale>
          <a:sx n="96" d="100"/>
          <a:sy n="96" d="100"/>
        </p:scale>
        <p:origin x="67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DADE2-F846-45FD-AFA2-4F39DCDBC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B31BB4-4273-4262-8D9B-2BA26F9D4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CA843-947C-4A39-A95D-C2A56EA28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653B-A80B-40DC-927C-E395EB37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9D1CF-66A9-4E0F-BC5A-0E1B48C3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9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1F4B-0B20-445B-9859-BD9D9C924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E657C-3079-45CE-933F-D7B2F9AD9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0DDFA-85C1-4415-AD63-9408D01CF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41340-A701-49BC-9C07-10340E017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8409C-AFEC-4974-BC2F-109E89E6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89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4890E4-1937-4AF0-9280-711AB97DFA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F9390D-6672-4928-B2BA-B408DA4D6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BFD1E-382D-4544-99E4-EA811CC9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B482B-6EBD-4A3D-AD1C-DC1FD94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0528C-C07C-496A-B343-8A5FBFBDC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41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F9759-E605-4499-9660-49595F5E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CFE8C-3FD8-459C-83AB-A0AB9256F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4B787-8C43-4B95-80BC-26DCF97B9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02F52-2F1F-4AA6-93F5-12369A43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A8036-9EA6-43CD-87FC-988C0A4A7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15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BC15-ECFF-4465-9EF4-1BF75C11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A4124-3B09-46D0-AB8C-A6F50EAF9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58FDB-8688-4B21-A2F2-9474ECE1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8F7D0-1661-4E16-BF02-5DCAEDA7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49419-9725-40F3-B2B6-BD46D1CB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7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CFE97-244F-4D2C-ADB5-1E416E0C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F632B-6D50-4CC9-AC56-E525FF466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21C1E-7F24-4F17-8B2E-291E7836B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3A68A-0EBF-4401-B794-364C6FBA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0F8D7-E1F6-47BB-A901-E452A156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9E162-109E-45D6-8E17-18B37B8C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9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059B-F300-47CF-8A75-0C8CDABD3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8A109-1AC5-4AA4-8EC4-E665A4F74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B68A02-1C4F-4DD3-A7FB-5651AD9C7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301E0-5F0A-4CA2-8F7B-2FF14928D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27FDCA-FA40-41AF-BE1B-771723012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FCDE4-861B-484E-BA46-03DCDD7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E4B161-120A-4202-80B8-701C58C8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BDF7BC-3D8E-44E6-B484-A667A11BD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3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E59-648F-4AA4-94D4-A5A398887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883C78-777E-450D-B764-BE5A1DBE9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1E4CE-47DB-4C1B-8799-1F081905A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6F087-82F8-49F1-B3CC-2A6DB3AD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1B0695-D2B2-4E1A-B8B1-2BBD338A8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0429A-9567-401B-8DA0-19450DBB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7F182-6164-4C95-BD7D-421FC4F31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7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B7EDD-247A-44DF-BFB3-CC962463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1A067-1879-4364-965E-06E13E703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8BC3F-A185-4EA0-8D66-849DA332B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AAA53-A7BE-4C86-8E57-2496B9E51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CDC5C-8FE3-48A2-BE7B-73ECBC22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FBE27-DA49-4E86-AD65-8F24A8DCB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AD630-4C47-489B-AC6B-EEEC32707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A195EA-6A33-472B-A8F4-EE6B5B062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88044-F462-4477-B8E5-9B573922A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AD3D7-3D77-4E34-91EE-7589B6A2C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7A100-D079-43F3-A3C6-F92217AE3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DF9C9-2B9B-43A1-8527-B5417C98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2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057E4F-BF13-4FF5-A453-BF20D226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359B9-405C-4835-8284-B530269E6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7C367-441C-4CA5-A7DF-954EF70D9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1A465-2A37-4FB0-AB44-56824B7E21AA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85B8E-26E4-46B1-A291-1CE39F2F1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CE5C5-C073-4A3F-B735-0DC2C1AE8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9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5AF964-2A8D-46CC-AEB2-65A3D616A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DA5957-9388-441C-ABDC-E773F1FD5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3458" y="703908"/>
            <a:ext cx="4184542" cy="3356647"/>
          </a:xfrm>
        </p:spPr>
        <p:txBody>
          <a:bodyPr>
            <a:normAutofit/>
          </a:bodyPr>
          <a:lstStyle/>
          <a:p>
            <a:pPr algn="l"/>
            <a:r>
              <a:rPr lang="en-US" sz="6600" dirty="0">
                <a:solidFill>
                  <a:schemeClr val="bg1"/>
                </a:solidFill>
              </a:rPr>
              <a:t>Why Personal Learning?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FD615-A59F-4699-8C8E-9CD77DC31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5119" y="4599095"/>
            <a:ext cx="4184542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Stephen Downes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Canada Moodle Moot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York University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February 23, 2018</a:t>
            </a:r>
          </a:p>
        </p:txBody>
      </p:sp>
    </p:spTree>
    <p:extLst>
      <p:ext uri="{BB962C8B-B14F-4D97-AF65-F5344CB8AC3E}">
        <p14:creationId xmlns:p14="http://schemas.microsoft.com/office/powerpoint/2010/main" val="2723862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268778"/>
            <a:ext cx="1065718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Groups                     Networks     </a:t>
            </a:r>
            <a:r>
              <a:rPr lang="en-CA" sz="4267" dirty="0">
                <a:latin typeface="+mj-lt"/>
              </a:rPr>
              <a:t>  </a:t>
            </a:r>
            <a:r>
              <a:rPr lang="en-CA" sz="3200" dirty="0">
                <a:latin typeface="+mj-lt"/>
              </a:rPr>
              <a:t>    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" name="TextBox 3"/>
          <p:cNvSpPr txBox="1"/>
          <p:nvPr/>
        </p:nvSpPr>
        <p:spPr>
          <a:xfrm>
            <a:off x="3503712" y="901633"/>
            <a:ext cx="196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Collectives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0625" y="912539"/>
            <a:ext cx="172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Communities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29" y="1060286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58" y="1041809"/>
            <a:ext cx="502245" cy="48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9318">
            <a:off x="-149053" y="121683"/>
            <a:ext cx="1841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2427">
            <a:off x="5222985" y="140429"/>
            <a:ext cx="1905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8995822">
            <a:off x="731141" y="374909"/>
            <a:ext cx="13277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SAMENESS</a:t>
            </a:r>
          </a:p>
        </p:txBody>
      </p:sp>
      <p:sp>
        <p:nvSpPr>
          <p:cNvPr id="12" name="TextBox 11"/>
          <p:cNvSpPr txBox="1"/>
          <p:nvPr/>
        </p:nvSpPr>
        <p:spPr>
          <a:xfrm rot="18995822">
            <a:off x="6263586" y="383336"/>
            <a:ext cx="12098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AFFINITY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1691" y="1122620"/>
            <a:ext cx="83765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ONE 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3718" y="1129347"/>
            <a:ext cx="116573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MANY WAYS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81022" y="1911227"/>
          <a:ext cx="9887589" cy="402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7409">
                <a:tc>
                  <a:txBody>
                    <a:bodyPr/>
                    <a:lstStyle/>
                    <a:p>
                      <a:r>
                        <a:rPr lang="en-CA" sz="43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UNITY</a:t>
                      </a:r>
                      <a:endParaRPr lang="en-CA" sz="24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DIVERSITY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COORDINATION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AUTONOMY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OPENNESS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DISTRIBUTIVE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INTERACTIVE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35468" y="1700805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B5B581"/>
                </a:solidFill>
              </a:rPr>
              <a:t>Metallic - Elemental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3712" y="2026996"/>
            <a:ext cx="144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VISION 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STATEMENT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75629" y="2199341"/>
            <a:ext cx="41142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16723" y="2435725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SOMETIMES EVEN PURITY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MELTING POT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9068" y="1682340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86B680"/>
                </a:solidFill>
              </a:rPr>
              <a:t>Organic - Biological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12563" y="2437121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MIXTURES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SALAD BOWL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409366" y="2818375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818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268778"/>
            <a:ext cx="1065718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Groups                     Networks     </a:t>
            </a:r>
            <a:r>
              <a:rPr lang="en-CA" sz="4267" dirty="0">
                <a:latin typeface="+mj-lt"/>
              </a:rPr>
              <a:t>  </a:t>
            </a:r>
            <a:r>
              <a:rPr lang="en-CA" sz="3200" dirty="0">
                <a:latin typeface="+mj-lt"/>
              </a:rPr>
              <a:t>    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" name="TextBox 3"/>
          <p:cNvSpPr txBox="1"/>
          <p:nvPr/>
        </p:nvSpPr>
        <p:spPr>
          <a:xfrm>
            <a:off x="3503712" y="901633"/>
            <a:ext cx="196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Collectives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0625" y="912539"/>
            <a:ext cx="172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Communities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29" y="1060286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58" y="1041809"/>
            <a:ext cx="502245" cy="48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9318">
            <a:off x="-149053" y="121683"/>
            <a:ext cx="1841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2427">
            <a:off x="5222985" y="140429"/>
            <a:ext cx="1905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8995822">
            <a:off x="731141" y="374909"/>
            <a:ext cx="13277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SAMENESS</a:t>
            </a:r>
          </a:p>
        </p:txBody>
      </p:sp>
      <p:sp>
        <p:nvSpPr>
          <p:cNvPr id="12" name="TextBox 11"/>
          <p:cNvSpPr txBox="1"/>
          <p:nvPr/>
        </p:nvSpPr>
        <p:spPr>
          <a:xfrm rot="18995822">
            <a:off x="6263586" y="383336"/>
            <a:ext cx="12098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AFFINITY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1691" y="1122620"/>
            <a:ext cx="83765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ONE 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3718" y="1129347"/>
            <a:ext cx="116573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MANY WAYS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81022" y="1911227"/>
          <a:ext cx="9887589" cy="402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7409">
                <a:tc>
                  <a:txBody>
                    <a:bodyPr/>
                    <a:lstStyle/>
                    <a:p>
                      <a:r>
                        <a:rPr lang="en-CA" sz="43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UNITY</a:t>
                      </a:r>
                      <a:endParaRPr lang="en-CA" sz="24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DIVERSITY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COORDINATION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AUTONOMY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OPENNESS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DISTRIBUTIVE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INTERACTIVE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35468" y="1700805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B5B581"/>
                </a:solidFill>
              </a:rPr>
              <a:t>Metallic - Elemental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3712" y="2026996"/>
            <a:ext cx="144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VISION 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STATEMENT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75629" y="2199341"/>
            <a:ext cx="41142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16723" y="2435725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SOMETIMES EVEN PURITY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MELTING POT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9068" y="1682340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86B680"/>
                </a:solidFill>
              </a:rPr>
              <a:t>Organic - Biological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12563" y="2437121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MIXTURES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SALAD BOWL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409366" y="2818375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16723" y="3435328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LEADERS!   COLLABORATION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GROUP VALUE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 (= LEADER VALUE)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49004" y="3456420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COOPERATION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EXCHANGE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MUTUAL VA:UE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409366" y="3807712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933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268778"/>
            <a:ext cx="1065718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/>
              <a:t>Groups                     Networks     </a:t>
            </a:r>
            <a:r>
              <a:rPr lang="en-CA" sz="4267" dirty="0"/>
              <a:t>  </a:t>
            </a:r>
            <a:r>
              <a:rPr lang="en-CA" sz="3200" dirty="0"/>
              <a:t>    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" name="TextBox 3"/>
          <p:cNvSpPr txBox="1"/>
          <p:nvPr/>
        </p:nvSpPr>
        <p:spPr>
          <a:xfrm>
            <a:off x="3503712" y="901633"/>
            <a:ext cx="196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Collectives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0625" y="912539"/>
            <a:ext cx="172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Communities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29" y="1060286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58" y="1041809"/>
            <a:ext cx="502245" cy="48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9318">
            <a:off x="-149053" y="121683"/>
            <a:ext cx="1841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2427">
            <a:off x="5222985" y="140429"/>
            <a:ext cx="1905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8995822">
            <a:off x="731141" y="374909"/>
            <a:ext cx="13277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SAMENESS</a:t>
            </a:r>
          </a:p>
        </p:txBody>
      </p:sp>
      <p:sp>
        <p:nvSpPr>
          <p:cNvPr id="12" name="TextBox 11"/>
          <p:cNvSpPr txBox="1"/>
          <p:nvPr/>
        </p:nvSpPr>
        <p:spPr>
          <a:xfrm rot="18995822">
            <a:off x="6263586" y="383336"/>
            <a:ext cx="12098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AFFINITY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1691" y="1122620"/>
            <a:ext cx="83765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ONE 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3718" y="1129347"/>
            <a:ext cx="116573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MANY WAYS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528630"/>
              </p:ext>
            </p:extLst>
          </p:nvPr>
        </p:nvGraphicFramePr>
        <p:xfrm>
          <a:off x="1681022" y="1911227"/>
          <a:ext cx="9887589" cy="402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7409">
                <a:tc>
                  <a:txBody>
                    <a:bodyPr/>
                    <a:lstStyle/>
                    <a:p>
                      <a:r>
                        <a:rPr lang="en-CA" sz="43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UNITY</a:t>
                      </a:r>
                      <a:endParaRPr lang="en-CA" sz="24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DIVERSITY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COORDINATION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AUTONOMY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OPENNESS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DISTRIBUTIVE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INTERACTIVE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35468" y="1700805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B5B581"/>
                </a:solidFill>
              </a:rPr>
              <a:t>Metallic - Elemental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3712" y="2026996"/>
            <a:ext cx="144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VISION 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STATEMENT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75629" y="2199341"/>
            <a:ext cx="41142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16723" y="2435725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SOMETIMES EVEN PURITY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MELTING POT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9068" y="1682340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86B680"/>
                </a:solidFill>
              </a:rPr>
              <a:t>Organic - Biological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12563" y="2437121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MIXTURES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SALAD BOWL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409366" y="2818375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16723" y="3435328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LEADERS!   COLLABORATION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GROUP VALUE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 (= LEADER VALUE)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49004" y="3456420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COOPERATION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EXCHANGE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MUTUAL VA:UE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409366" y="3807712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60975" y="4443771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MEMBERSHIP / IN CAMERA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STANDARDS - JARGON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WALLS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547448" y="4372019"/>
            <a:ext cx="80553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69621" y="4218132"/>
            <a:ext cx="773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LOCK-IN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49004" y="4449483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CONNECTION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PERSPECTIVE / CONTEXT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BRIDGES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3950216" y="4791276"/>
            <a:ext cx="3462347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15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268778"/>
            <a:ext cx="1065718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Groups                     Networks     </a:t>
            </a:r>
            <a:r>
              <a:rPr lang="en-CA" sz="4267" dirty="0">
                <a:latin typeface="+mj-lt"/>
              </a:rPr>
              <a:t>  </a:t>
            </a:r>
            <a:r>
              <a:rPr lang="en-CA" sz="3200" dirty="0">
                <a:latin typeface="+mj-lt"/>
              </a:rPr>
              <a:t>    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" name="TextBox 3"/>
          <p:cNvSpPr txBox="1"/>
          <p:nvPr/>
        </p:nvSpPr>
        <p:spPr>
          <a:xfrm>
            <a:off x="3503712" y="901633"/>
            <a:ext cx="196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Collectives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0625" y="912539"/>
            <a:ext cx="172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Communities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29" y="1060286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58" y="1041809"/>
            <a:ext cx="502245" cy="48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9318">
            <a:off x="-149053" y="121683"/>
            <a:ext cx="1841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2427">
            <a:off x="5222985" y="140429"/>
            <a:ext cx="1905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8995822">
            <a:off x="731141" y="374909"/>
            <a:ext cx="13277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SAMENESS</a:t>
            </a:r>
          </a:p>
        </p:txBody>
      </p:sp>
      <p:sp>
        <p:nvSpPr>
          <p:cNvPr id="12" name="TextBox 11"/>
          <p:cNvSpPr txBox="1"/>
          <p:nvPr/>
        </p:nvSpPr>
        <p:spPr>
          <a:xfrm rot="18995822">
            <a:off x="6263586" y="383336"/>
            <a:ext cx="12098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AFFINITY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1691" y="1122620"/>
            <a:ext cx="83765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ONE 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3718" y="1129347"/>
            <a:ext cx="116573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MANY WAYS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421657"/>
              </p:ext>
            </p:extLst>
          </p:nvPr>
        </p:nvGraphicFramePr>
        <p:xfrm>
          <a:off x="1681022" y="1911227"/>
          <a:ext cx="9887589" cy="402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7409">
                <a:tc>
                  <a:txBody>
                    <a:bodyPr/>
                    <a:lstStyle/>
                    <a:p>
                      <a:r>
                        <a:rPr lang="en-CA" sz="43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UNITY</a:t>
                      </a:r>
                      <a:endParaRPr lang="en-CA" sz="24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DIVERSITY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COORDINATION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AUTONOMY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OPENNESS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DISTRIBUTIVE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INTERACTIVITY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35468" y="1700805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B5B581"/>
                </a:solidFill>
              </a:rPr>
              <a:t>Metallic - Elemental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3712" y="2026996"/>
            <a:ext cx="144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VISION 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STATEMENT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75629" y="2199341"/>
            <a:ext cx="41142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16723" y="2435725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SOMETIMES EVEN PURITY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MELTING POT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9068" y="1682340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86B680"/>
                </a:solidFill>
              </a:rPr>
              <a:t>Organic - Biological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12563" y="2437121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MIXTURES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SALAD BOWL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409366" y="2818375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16723" y="3435328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LEADERS!   COLLABORATION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GROUP VALUE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 (= LEADER VALUE)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49004" y="3456420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COOPERATION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EXCHANGE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MUTUAL VA:UE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409366" y="3807712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60975" y="4443771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MEMBERSHIP / IN CAMERA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STANDARDS - JARGON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WALLS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547448" y="4372019"/>
            <a:ext cx="80553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69621" y="4218132"/>
            <a:ext cx="773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LOCK-IN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3950216" y="4791276"/>
            <a:ext cx="3462347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60975" y="5474594"/>
            <a:ext cx="3272880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BROADCAST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  STARS AND GURUS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CENTRALIZED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POWER – POWER LAWS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21087" y="5082947"/>
            <a:ext cx="135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AKA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TRICKLE DOWN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64185" y="5462028"/>
            <a:ext cx="3272880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CONVERSATION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DISTRIBUTED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DEMOCRACY (OR POST-DEMOCRACY)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KNOWLEDGE 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EMERGES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300013" y="5790323"/>
            <a:ext cx="118860" cy="103072"/>
          </a:xfrm>
          <a:prstGeom prst="star5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36" name="5-Point Star 35"/>
          <p:cNvSpPr/>
          <p:nvPr/>
        </p:nvSpPr>
        <p:spPr>
          <a:xfrm>
            <a:off x="3797415" y="5790323"/>
            <a:ext cx="118860" cy="103072"/>
          </a:xfrm>
          <a:prstGeom prst="star5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37" name="TextBox 36"/>
          <p:cNvSpPr txBox="1"/>
          <p:nvPr/>
        </p:nvSpPr>
        <p:spPr>
          <a:xfrm>
            <a:off x="4839369" y="5928497"/>
            <a:ext cx="135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KNOWLEDGE,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LIKE MONEY,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FLOWS FROM AUTHORITY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351285" y="5580034"/>
            <a:ext cx="0" cy="34383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01" y="5980272"/>
            <a:ext cx="672217" cy="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020817" y="5894048"/>
            <a:ext cx="59497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33" dirty="0">
                <a:solidFill>
                  <a:srgbClr val="C00000"/>
                </a:solidFill>
              </a:rPr>
              <a:t>RICH</a:t>
            </a:r>
            <a:endParaRPr lang="en-CA" sz="2400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59529" y="6534559"/>
            <a:ext cx="59497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33" dirty="0">
                <a:solidFill>
                  <a:srgbClr val="C00000"/>
                </a:solidFill>
              </a:rPr>
              <a:t>POOR</a:t>
            </a:r>
            <a:endParaRPr lang="en-CA" sz="2400" dirty="0">
              <a:solidFill>
                <a:srgbClr val="C00000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323091" y="6237887"/>
            <a:ext cx="351219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79" name="Straight Connector 28678"/>
          <p:cNvCxnSpPr/>
          <p:nvPr/>
        </p:nvCxnSpPr>
        <p:spPr>
          <a:xfrm>
            <a:off x="7323091" y="5580034"/>
            <a:ext cx="0" cy="65785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449004" y="4449483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CONNECTION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PERSPECTIVE / CONTEXT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BRIDGES</a:t>
            </a:r>
          </a:p>
        </p:txBody>
      </p:sp>
    </p:spTree>
    <p:extLst>
      <p:ext uri="{BB962C8B-B14F-4D97-AF65-F5344CB8AC3E}">
        <p14:creationId xmlns:p14="http://schemas.microsoft.com/office/powerpoint/2010/main" val="3547450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268778"/>
            <a:ext cx="1065718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Groups                     Networks     </a:t>
            </a:r>
            <a:r>
              <a:rPr lang="en-CA" sz="4267" dirty="0">
                <a:latin typeface="+mj-lt"/>
              </a:rPr>
              <a:t>  </a:t>
            </a:r>
            <a:r>
              <a:rPr lang="en-CA" sz="3200" dirty="0">
                <a:latin typeface="+mj-lt"/>
              </a:rPr>
              <a:t>    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" name="TextBox 3"/>
          <p:cNvSpPr txBox="1"/>
          <p:nvPr/>
        </p:nvSpPr>
        <p:spPr>
          <a:xfrm>
            <a:off x="3503712" y="901633"/>
            <a:ext cx="196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Collectives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0625" y="912539"/>
            <a:ext cx="172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Communities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29" y="1060286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58" y="1041809"/>
            <a:ext cx="502245" cy="48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9318">
            <a:off x="-149053" y="121683"/>
            <a:ext cx="1841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2427">
            <a:off x="5222985" y="140429"/>
            <a:ext cx="1905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8995822">
            <a:off x="731141" y="374909"/>
            <a:ext cx="13277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SAMENESS</a:t>
            </a:r>
          </a:p>
        </p:txBody>
      </p:sp>
      <p:sp>
        <p:nvSpPr>
          <p:cNvPr id="12" name="TextBox 11"/>
          <p:cNvSpPr txBox="1"/>
          <p:nvPr/>
        </p:nvSpPr>
        <p:spPr>
          <a:xfrm rot="18995822">
            <a:off x="6263586" y="383336"/>
            <a:ext cx="12098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AFFINITY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1691" y="1122620"/>
            <a:ext cx="83765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ONE 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3718" y="1129347"/>
            <a:ext cx="116573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MANY WAYS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81022" y="1911227"/>
          <a:ext cx="9887589" cy="402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7409">
                <a:tc>
                  <a:txBody>
                    <a:bodyPr/>
                    <a:lstStyle/>
                    <a:p>
                      <a:r>
                        <a:rPr lang="en-CA" sz="43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UNITY</a:t>
                      </a:r>
                      <a:endParaRPr lang="en-CA" sz="24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DIVERSITY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COORDINATION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AUTONOMY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OPENNESS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DISTRIBUTIVE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INTERACTIVITY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35468" y="1700805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B5B581"/>
                </a:solidFill>
              </a:rPr>
              <a:t>Metallic - Elemental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3712" y="2026996"/>
            <a:ext cx="144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VISION 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STATEMENT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75629" y="2199341"/>
            <a:ext cx="41142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16723" y="2435725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SOMETIMES EVEN PURITY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MELTING POT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9068" y="1682340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86B680"/>
                </a:solidFill>
              </a:rPr>
              <a:t>Organic - Biological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12563" y="2437121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MIXTURES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SALAD BOWL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409366" y="2818375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16723" y="3435328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LEADERS!   COLLABORATION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GROUP VALUE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 (= LEADER VALUE)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49004" y="3456420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COOPERATION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EXCHANGE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MUTUAL VA:UE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409366" y="3807712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60975" y="4443771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MEMBERSHIP / IN CAMERA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STANDARDS - JARGON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WALLS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547448" y="4372019"/>
            <a:ext cx="80553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69621" y="4218132"/>
            <a:ext cx="773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LOCK-IN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3950216" y="4791276"/>
            <a:ext cx="3462347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60975" y="5474594"/>
            <a:ext cx="3272880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BROADCAST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  STARS AND GURUS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CENTRALIZED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POWER – POWER LAWS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21087" y="5082947"/>
            <a:ext cx="135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AKA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TRICKLE DOWN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64185" y="5462028"/>
            <a:ext cx="3272880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CONVERSATION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DISTRIBUTED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DEMOCRACY (OR POST-DEMOCRACY)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KNOWLEDGE 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EMERGES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300013" y="5790323"/>
            <a:ext cx="118860" cy="103072"/>
          </a:xfrm>
          <a:prstGeom prst="star5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36" name="5-Point Star 35"/>
          <p:cNvSpPr/>
          <p:nvPr/>
        </p:nvSpPr>
        <p:spPr>
          <a:xfrm>
            <a:off x="3797415" y="5790323"/>
            <a:ext cx="118860" cy="103072"/>
          </a:xfrm>
          <a:prstGeom prst="star5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37" name="TextBox 36"/>
          <p:cNvSpPr txBox="1"/>
          <p:nvPr/>
        </p:nvSpPr>
        <p:spPr>
          <a:xfrm>
            <a:off x="4839369" y="5928497"/>
            <a:ext cx="135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KNOWLEDGE,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LIKE MONEY,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FLOWS FROM AUTHORITY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351285" y="5580034"/>
            <a:ext cx="0" cy="34383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01" y="5980272"/>
            <a:ext cx="672217" cy="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020817" y="5894048"/>
            <a:ext cx="59497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33" dirty="0">
                <a:solidFill>
                  <a:srgbClr val="C00000"/>
                </a:solidFill>
              </a:rPr>
              <a:t>RICH</a:t>
            </a:r>
            <a:endParaRPr lang="en-CA" sz="2400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59529" y="6534559"/>
            <a:ext cx="59497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33" dirty="0">
                <a:solidFill>
                  <a:srgbClr val="C00000"/>
                </a:solidFill>
              </a:rPr>
              <a:t>POOR</a:t>
            </a:r>
            <a:endParaRPr lang="en-CA" sz="2400" dirty="0">
              <a:solidFill>
                <a:srgbClr val="C00000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323091" y="6237887"/>
            <a:ext cx="351219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79" name="Straight Connector 28678"/>
          <p:cNvCxnSpPr/>
          <p:nvPr/>
        </p:nvCxnSpPr>
        <p:spPr>
          <a:xfrm>
            <a:off x="7323091" y="5580034"/>
            <a:ext cx="0" cy="65785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00" y="1241888"/>
            <a:ext cx="1008051" cy="95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424" y="1195232"/>
            <a:ext cx="1013928" cy="9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7449004" y="4449483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CONNECTION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PERSPECTIVE / CONTEXT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BRIDGES</a:t>
            </a:r>
          </a:p>
        </p:txBody>
      </p:sp>
    </p:spTree>
    <p:extLst>
      <p:ext uri="{BB962C8B-B14F-4D97-AF65-F5344CB8AC3E}">
        <p14:creationId xmlns:p14="http://schemas.microsoft.com/office/powerpoint/2010/main" val="3160495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074B-5586-4AF7-9BE9-947ADC06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91" y="416786"/>
            <a:ext cx="7794356" cy="1325563"/>
          </a:xfrm>
        </p:spPr>
        <p:txBody>
          <a:bodyPr>
            <a:normAutofit/>
          </a:bodyPr>
          <a:lstStyle/>
          <a:p>
            <a:r>
              <a:rPr lang="en-US" sz="5400" dirty="0"/>
              <a:t>Two Approaches….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16E3-82AF-43C1-A697-96F6AAC567F1}"/>
              </a:ext>
            </a:extLst>
          </p:cNvPr>
          <p:cNvSpPr txBox="1"/>
          <p:nvPr/>
        </p:nvSpPr>
        <p:spPr>
          <a:xfrm>
            <a:off x="216977" y="816244"/>
            <a:ext cx="3285641" cy="6247864"/>
          </a:xfrm>
          <a:prstGeom prst="rect">
            <a:avLst/>
          </a:prstGeom>
          <a:gradFill>
            <a:gsLst>
              <a:gs pos="68765">
                <a:schemeClr val="bg1">
                  <a:lumMod val="85000"/>
                </a:schemeClr>
              </a:gs>
              <a:gs pos="47851">
                <a:schemeClr val="bg2"/>
              </a:gs>
              <a:gs pos="21000">
                <a:schemeClr val="bg2"/>
              </a:gs>
              <a:gs pos="91500">
                <a:schemeClr val="bg2"/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4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55982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122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66967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13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23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Library                                              Environment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52989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11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3A5E6A-C3C0-4FD4-9301-0B48D37EDE82}"/>
              </a:ext>
            </a:extLst>
          </p:cNvPr>
          <p:cNvSpPr/>
          <p:nvPr/>
        </p:nvSpPr>
        <p:spPr>
          <a:xfrm>
            <a:off x="1098988" y="5476090"/>
            <a:ext cx="79653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http://www.downes.ca/presentation/487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0AA470-9B4F-4054-AD06-A41F25B69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531" y="950563"/>
            <a:ext cx="9119514" cy="423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Personalized                                   Personal</a:t>
            </a:r>
            <a:br>
              <a:rPr lang="en-CA" dirty="0"/>
            </a:br>
            <a:r>
              <a:rPr lang="en-CA" sz="2800" dirty="0"/>
              <a:t>           We do for you                                               </a:t>
            </a:r>
            <a:r>
              <a:rPr lang="en-CA" sz="2800" dirty="0" err="1"/>
              <a:t>You</a:t>
            </a:r>
            <a:r>
              <a:rPr lang="en-CA" sz="2800" dirty="0"/>
              <a:t>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534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074B-5586-4AF7-9BE9-947ADC06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756" y="757748"/>
            <a:ext cx="7794356" cy="1325563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A Personal Learning Environment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16E3-82AF-43C1-A697-96F6AAC567F1}"/>
              </a:ext>
            </a:extLst>
          </p:cNvPr>
          <p:cNvSpPr txBox="1"/>
          <p:nvPr/>
        </p:nvSpPr>
        <p:spPr>
          <a:xfrm>
            <a:off x="216977" y="816244"/>
            <a:ext cx="3285641" cy="6247864"/>
          </a:xfrm>
          <a:prstGeom prst="rect">
            <a:avLst/>
          </a:prstGeom>
          <a:gradFill>
            <a:gsLst>
              <a:gs pos="68765">
                <a:schemeClr val="bg1">
                  <a:lumMod val="85000"/>
                </a:schemeClr>
              </a:gs>
              <a:gs pos="47851">
                <a:schemeClr val="bg2"/>
              </a:gs>
              <a:gs pos="21000">
                <a:schemeClr val="bg2"/>
              </a:gs>
              <a:gs pos="91500">
                <a:schemeClr val="bg2"/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4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72861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03F5C6C-2CB7-49E9-9738-3C7BC9C04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719"/>
            <a:ext cx="12192000" cy="566102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069B0C-43C9-4D36-82F1-023E204A4420}"/>
              </a:ext>
            </a:extLst>
          </p:cNvPr>
          <p:cNvSpPr txBox="1"/>
          <p:nvPr/>
        </p:nvSpPr>
        <p:spPr>
          <a:xfrm>
            <a:off x="638889" y="82799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gRSShopper – my PLE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1487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0CC43B3-F17C-4F82-B38D-5148703FC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" y="1041612"/>
            <a:ext cx="12141954" cy="563779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2D7129-86EA-4980-BCF8-762F6361A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48" y="1003234"/>
            <a:ext cx="8591229" cy="353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ACE835-2D00-4432-BA67-08000B72794B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Look for a job, contract, project…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1446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2BAF147-CEB6-45B7-BABD-985AD61C7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394"/>
            <a:ext cx="12168040" cy="564990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BB537F-5EFF-49F9-9177-CAB5239F5279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Find related resources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4088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FB17FAE-4045-4758-8B6A-F37FD332F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885"/>
            <a:ext cx="12109968" cy="562293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B6364D-73EE-4D1C-8056-0FC3F0287767}"/>
              </a:ext>
            </a:extLst>
          </p:cNvPr>
          <p:cNvSpPr txBox="1"/>
          <p:nvPr/>
        </p:nvSpPr>
        <p:spPr>
          <a:xfrm>
            <a:off x="613059" y="93131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Find a related course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3539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A35D318-4749-47DF-9BF9-0E5A45DE5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2887"/>
            <a:ext cx="12210105" cy="566943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18886F-1EAC-4692-A7D6-C9F0604CDF4D}"/>
              </a:ext>
            </a:extLst>
          </p:cNvPr>
          <p:cNvSpPr txBox="1"/>
          <p:nvPr/>
        </p:nvSpPr>
        <p:spPr>
          <a:xfrm>
            <a:off x="602727" y="109880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Register for the course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2804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4813300" y="2827313"/>
            <a:ext cx="1689100" cy="25495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Rectangle 50"/>
          <p:cNvSpPr/>
          <p:nvPr/>
        </p:nvSpPr>
        <p:spPr>
          <a:xfrm>
            <a:off x="8172452" y="1832113"/>
            <a:ext cx="2238375" cy="4186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Rectangle 49"/>
          <p:cNvSpPr/>
          <p:nvPr/>
        </p:nvSpPr>
        <p:spPr>
          <a:xfrm>
            <a:off x="1854598" y="1758951"/>
            <a:ext cx="2051447" cy="4805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Rectangle 48"/>
          <p:cNvSpPr/>
          <p:nvPr/>
        </p:nvSpPr>
        <p:spPr>
          <a:xfrm>
            <a:off x="4673997" y="1690689"/>
            <a:ext cx="1714500" cy="9144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Elbow Connector 4"/>
          <p:cNvCxnSpPr/>
          <p:nvPr/>
        </p:nvCxnSpPr>
        <p:spPr>
          <a:xfrm>
            <a:off x="3352800" y="2476500"/>
            <a:ext cx="1435100" cy="952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454400" y="3340100"/>
            <a:ext cx="1270000" cy="368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3352800" y="3911600"/>
            <a:ext cx="1346200" cy="279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flipV="1">
            <a:off x="3352800" y="4229100"/>
            <a:ext cx="1435100" cy="469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flipV="1">
            <a:off x="3352800" y="4508500"/>
            <a:ext cx="1435100" cy="825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3352800" y="5422900"/>
            <a:ext cx="1346200" cy="5080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6502400" y="2324100"/>
            <a:ext cx="1435100" cy="1104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>
            <a:off x="6540500" y="3708400"/>
            <a:ext cx="1231900" cy="2032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flipV="1">
            <a:off x="6502400" y="3048000"/>
            <a:ext cx="1435100" cy="8636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>
            <a:off x="6540500" y="4102100"/>
            <a:ext cx="1397000" cy="596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6540500" y="4419600"/>
            <a:ext cx="1397000" cy="1003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62150" y="2144286"/>
            <a:ext cx="21272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Email</a:t>
            </a:r>
          </a:p>
          <a:p>
            <a:r>
              <a:rPr lang="en-CA" sz="2000" dirty="0"/>
              <a:t>RSS</a:t>
            </a:r>
          </a:p>
          <a:p>
            <a:r>
              <a:rPr lang="en-CA" sz="2000" dirty="0"/>
              <a:t>OAI</a:t>
            </a:r>
          </a:p>
          <a:p>
            <a:r>
              <a:rPr lang="en-CA" sz="2000" dirty="0" err="1"/>
              <a:t>Sharepoint</a:t>
            </a:r>
            <a:endParaRPr lang="en-CA" sz="2000" dirty="0"/>
          </a:p>
          <a:p>
            <a:r>
              <a:rPr lang="en-CA" sz="2000" dirty="0"/>
              <a:t>Facebook</a:t>
            </a:r>
          </a:p>
          <a:p>
            <a:r>
              <a:rPr lang="en-CA" sz="2000" dirty="0"/>
              <a:t>Twitter</a:t>
            </a:r>
          </a:p>
          <a:p>
            <a:r>
              <a:rPr lang="en-CA" sz="2000" dirty="0"/>
              <a:t>Monster</a:t>
            </a:r>
          </a:p>
          <a:p>
            <a:r>
              <a:rPr lang="en-CA" sz="2000" dirty="0"/>
              <a:t>Government</a:t>
            </a:r>
          </a:p>
          <a:p>
            <a:r>
              <a:rPr lang="en-CA" sz="2000" dirty="0"/>
              <a:t>Repositories</a:t>
            </a:r>
          </a:p>
          <a:p>
            <a:r>
              <a:rPr lang="en-CA" sz="2000" dirty="0"/>
              <a:t>Desire2Learn</a:t>
            </a:r>
          </a:p>
          <a:p>
            <a:r>
              <a:rPr lang="en-CA" sz="2000" dirty="0"/>
              <a:t>Coursera</a:t>
            </a:r>
          </a:p>
          <a:p>
            <a:r>
              <a:rPr lang="en-CA" sz="2000" dirty="0"/>
              <a:t>EdX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026025" y="3249881"/>
            <a:ext cx="1301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Parsing</a:t>
            </a:r>
          </a:p>
          <a:p>
            <a:r>
              <a:rPr lang="en-CA" sz="2000" dirty="0"/>
              <a:t>Scraping</a:t>
            </a:r>
          </a:p>
          <a:p>
            <a:r>
              <a:rPr lang="en-CA" sz="2000" dirty="0"/>
              <a:t>Analytics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8277225" y="1837472"/>
            <a:ext cx="1981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Article</a:t>
            </a:r>
          </a:p>
          <a:p>
            <a:r>
              <a:rPr lang="en-CA" sz="2000" dirty="0"/>
              <a:t>Photograph</a:t>
            </a:r>
          </a:p>
          <a:p>
            <a:r>
              <a:rPr lang="en-CA" sz="2000" dirty="0"/>
              <a:t>Video</a:t>
            </a:r>
          </a:p>
          <a:p>
            <a:r>
              <a:rPr lang="en-CA" sz="2000" dirty="0"/>
              <a:t>Person</a:t>
            </a:r>
          </a:p>
          <a:p>
            <a:r>
              <a:rPr lang="en-CA" sz="2000" dirty="0"/>
              <a:t>Author</a:t>
            </a:r>
          </a:p>
          <a:p>
            <a:r>
              <a:rPr lang="en-CA" sz="2000" dirty="0"/>
              <a:t>Publisher</a:t>
            </a:r>
          </a:p>
          <a:p>
            <a:r>
              <a:rPr lang="en-CA" sz="2000" dirty="0"/>
              <a:t>Organization</a:t>
            </a:r>
          </a:p>
          <a:p>
            <a:r>
              <a:rPr lang="en-CA" sz="2000" dirty="0"/>
              <a:t>Job Opportunity</a:t>
            </a:r>
          </a:p>
          <a:p>
            <a:r>
              <a:rPr lang="en-CA" sz="2000" dirty="0"/>
              <a:t>Competency</a:t>
            </a:r>
          </a:p>
          <a:p>
            <a:r>
              <a:rPr lang="en-CA" sz="2000" dirty="0" err="1"/>
              <a:t>Cetrificate</a:t>
            </a:r>
            <a:endParaRPr lang="en-CA" sz="2000" dirty="0"/>
          </a:p>
          <a:p>
            <a:r>
              <a:rPr lang="en-CA" sz="2000" dirty="0"/>
              <a:t>Event</a:t>
            </a:r>
          </a:p>
          <a:p>
            <a:r>
              <a:rPr lang="en-CA" sz="2000" dirty="0"/>
              <a:t>Location / Place</a:t>
            </a:r>
          </a:p>
          <a:p>
            <a:r>
              <a:rPr lang="en-CA" sz="2000" dirty="0"/>
              <a:t>Time / Date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676900" y="4699000"/>
            <a:ext cx="0" cy="123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958556" y="5972097"/>
            <a:ext cx="1501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Storage</a:t>
            </a:r>
          </a:p>
        </p:txBody>
      </p:sp>
      <p:sp>
        <p:nvSpPr>
          <p:cNvPr id="36" name="Arc 35"/>
          <p:cNvSpPr/>
          <p:nvPr/>
        </p:nvSpPr>
        <p:spPr>
          <a:xfrm>
            <a:off x="6540501" y="4699001"/>
            <a:ext cx="276225" cy="172691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Arc 36"/>
          <p:cNvSpPr/>
          <p:nvPr/>
        </p:nvSpPr>
        <p:spPr>
          <a:xfrm flipH="1" flipV="1">
            <a:off x="6838948" y="4673314"/>
            <a:ext cx="1225552" cy="1726912"/>
          </a:xfrm>
          <a:prstGeom prst="arc">
            <a:avLst>
              <a:gd name="adj1" fmla="val 16200000"/>
              <a:gd name="adj2" fmla="val 213264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9" name="Straight Arrow Connector 38"/>
          <p:cNvCxnSpPr>
            <a:stCxn id="37" idx="0"/>
          </p:cNvCxnSpPr>
          <p:nvPr/>
        </p:nvCxnSpPr>
        <p:spPr>
          <a:xfrm>
            <a:off x="7451724" y="6400226"/>
            <a:ext cx="6127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6" idx="0"/>
          </p:cNvCxnSpPr>
          <p:nvPr/>
        </p:nvCxnSpPr>
        <p:spPr>
          <a:xfrm>
            <a:off x="6540500" y="4699000"/>
            <a:ext cx="1381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356600" y="623771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RELATIONS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9067800" y="5930901"/>
            <a:ext cx="0" cy="379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15706" y="1800363"/>
            <a:ext cx="197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Personal</a:t>
            </a:r>
          </a:p>
          <a:p>
            <a:r>
              <a:rPr lang="en-CA" sz="2000" dirty="0"/>
              <a:t>Context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549900" y="2616200"/>
            <a:ext cx="0" cy="633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71A7346-9D98-4BDF-93F9-715D0AD738A4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gRSShopper workflow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1965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57D174D-9748-4BD0-A64D-E0624D867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613"/>
            <a:ext cx="12154997" cy="564384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A0507-07D8-4743-B9CE-453E529E0BF9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Aggregate resources from feeds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6280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B4E42DE-415C-4C8D-868E-353A9147F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387"/>
            <a:ext cx="12115871" cy="562567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2E02A9-AD3F-40F3-A61E-B1A5AB60DEA9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Manage and classify feeds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9308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074B-5586-4AF7-9BE9-947ADC06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91" y="416786"/>
            <a:ext cx="7794356" cy="1325563"/>
          </a:xfrm>
        </p:spPr>
        <p:txBody>
          <a:bodyPr>
            <a:normAutofit/>
          </a:bodyPr>
          <a:lstStyle/>
          <a:p>
            <a:r>
              <a:rPr lang="en-US" sz="5400" dirty="0"/>
              <a:t>Two Perspectives….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16E3-82AF-43C1-A697-96F6AAC567F1}"/>
              </a:ext>
            </a:extLst>
          </p:cNvPr>
          <p:cNvSpPr txBox="1"/>
          <p:nvPr/>
        </p:nvSpPr>
        <p:spPr>
          <a:xfrm>
            <a:off x="216977" y="816244"/>
            <a:ext cx="3285641" cy="6247864"/>
          </a:xfrm>
          <a:prstGeom prst="rect">
            <a:avLst/>
          </a:prstGeom>
          <a:gradFill>
            <a:gsLst>
              <a:gs pos="68765">
                <a:schemeClr val="bg1">
                  <a:lumMod val="85000"/>
                </a:schemeClr>
              </a:gs>
              <a:gs pos="47851">
                <a:schemeClr val="bg2"/>
              </a:gs>
              <a:gs pos="21000">
                <a:schemeClr val="bg2"/>
              </a:gs>
              <a:gs pos="91500">
                <a:schemeClr val="bg2"/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4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89657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09E11BB5-3679-407B-B5EB-E786F0108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332"/>
            <a:ext cx="12141957" cy="563779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198C05-225C-444D-B24C-DD02CB12B370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Manage the feed harvester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756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2E69355-CCE3-45F5-B780-389EAA8B4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833"/>
            <a:ext cx="12076748" cy="560751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0F6949-50BB-4FAB-8A35-4629C7CFA7E8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Read harvested resources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3644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2BAF147-CEB6-45B7-BABD-985AD61C7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394"/>
            <a:ext cx="12168040" cy="564990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A34771-7C65-4B03-848D-19A8D553F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938" y="1291210"/>
            <a:ext cx="8562102" cy="5418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BB537F-5EFF-49F9-9177-CAB5239F5279}"/>
              </a:ext>
            </a:extLst>
          </p:cNvPr>
          <p:cNvSpPr txBox="1"/>
          <p:nvPr/>
        </p:nvSpPr>
        <p:spPr>
          <a:xfrm>
            <a:off x="623391" y="102145"/>
            <a:ext cx="1154464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Read resources while in my course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0168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8CA572A-3A1B-4EDE-8AD8-3EC8E26EF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169"/>
            <a:ext cx="12155000" cy="564384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1D34B8-3941-49B8-BABE-B4DE661B16AD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Save resources as post or reference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4822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F7550C0-9427-4373-BA22-7D6041951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369"/>
            <a:ext cx="12230333" cy="55225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743D3-1E65-4C6A-8411-542F59F9DED0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Share my post to Twitter, web, etc.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9084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1C0DBFF-D7A0-4E0D-9263-94C1421F1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111"/>
            <a:ext cx="12141954" cy="563779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2DB6B5-379C-4640-A418-0BD147B4FF5D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Listen to related audio feeds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7094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6C15CAB-40E8-45B0-AE35-186B0ED8D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225"/>
            <a:ext cx="12154997" cy="564384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EE6173-C155-405A-8019-7EB0E1279A6B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Work with various data types</a:t>
            </a:r>
            <a:endParaRPr lang="en-CA" sz="3200" dirty="0">
              <a:latin typeface="+mj-lt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5741044-C147-41AE-9432-582FCC7C69ED}"/>
              </a:ext>
            </a:extLst>
          </p:cNvPr>
          <p:cNvSpPr/>
          <p:nvPr/>
        </p:nvSpPr>
        <p:spPr>
          <a:xfrm rot="8250057">
            <a:off x="1647986" y="1079715"/>
            <a:ext cx="1983783" cy="1502044"/>
          </a:xfrm>
          <a:prstGeom prst="rightArrow">
            <a:avLst/>
          </a:prstGeom>
          <a:solidFill>
            <a:schemeClr val="accent1">
              <a:alpha val="43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79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6B7A8ED-7DC8-4DDA-9A15-1E17015B6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" y="1043108"/>
            <a:ext cx="12139521" cy="563666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B3D057-5F8C-454E-92B5-472D6BA01592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Create pages by combining data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1029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F2094C-B4C7-4838-BA95-D90FD7C44A17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Create pages by combining data</a:t>
            </a:r>
            <a:endParaRPr lang="en-CA" sz="3200" dirty="0">
              <a:latin typeface="+mj-lt"/>
            </a:endParaRPr>
          </a:p>
        </p:txBody>
      </p:sp>
      <p:pic>
        <p:nvPicPr>
          <p:cNvPr id="9" name="Content Placeholder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57C742F-736D-4E41-82C9-CCF50187C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1042"/>
            <a:ext cx="12192000" cy="566102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AF1F8C-BF0A-402F-819A-466253EFF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528" y="4033434"/>
            <a:ext cx="7380068" cy="243969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0E76D658-2F8D-4789-A7CC-C347E5F2CE35}"/>
              </a:ext>
            </a:extLst>
          </p:cNvPr>
          <p:cNvSpPr/>
          <p:nvPr/>
        </p:nvSpPr>
        <p:spPr>
          <a:xfrm rot="7502202">
            <a:off x="4445187" y="3547223"/>
            <a:ext cx="762474" cy="1014372"/>
          </a:xfrm>
          <a:prstGeom prst="rightArrow">
            <a:avLst/>
          </a:prstGeom>
          <a:solidFill>
            <a:schemeClr val="accent1">
              <a:alpha val="32000"/>
            </a:schemeClr>
          </a:solidFill>
          <a:ln>
            <a:solidFill>
              <a:schemeClr val="accent1">
                <a:shade val="50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58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51C51F-8DBA-4546-ACDF-96A6CF581B5F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Preview my page</a:t>
            </a:r>
            <a:endParaRPr lang="en-CA" sz="3200" dirty="0">
              <a:latin typeface="+mj-lt"/>
            </a:endParaRPr>
          </a:p>
        </p:txBody>
      </p:sp>
      <p:pic>
        <p:nvPicPr>
          <p:cNvPr id="7" name="Content Placeholder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0DF30BE6-718A-4699-904B-BD9514176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814"/>
            <a:ext cx="12140339" cy="5637041"/>
          </a:xfrm>
        </p:spPr>
      </p:pic>
    </p:spTree>
    <p:extLst>
      <p:ext uri="{BB962C8B-B14F-4D97-AF65-F5344CB8AC3E}">
        <p14:creationId xmlns:p14="http://schemas.microsoft.com/office/powerpoint/2010/main" val="3698352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740701"/>
            <a:ext cx="10849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The State                                                        The Individual</a:t>
            </a:r>
          </a:p>
        </p:txBody>
      </p:sp>
      <p:pic>
        <p:nvPicPr>
          <p:cNvPr id="1026" name="Picture 2" descr="Image result for the communist st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5" y="2372883"/>
            <a:ext cx="3183043" cy="277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 result for individual rand roa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4" y="2660915"/>
            <a:ext cx="2643261" cy="234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429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ECB8CD0-8E82-41A9-B6B9-DF8DEF367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" y="1042560"/>
            <a:ext cx="12141957" cy="563779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51C51F-8DBA-4546-ACDF-96A6CF581B5F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Create newsletters from my pages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2974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B720EE80-7E3C-4096-9CE9-5B8C05420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833"/>
            <a:ext cx="12168040" cy="564990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DF1058-AB73-482E-9311-79669E79F9AD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Manage the resource database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3699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A21E015A-27B7-454A-9C5A-F45FB9594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670"/>
            <a:ext cx="12194126" cy="56620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5A336C-5427-4BC6-A71B-7457B5A508CF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Make my personal learning record</a:t>
            </a:r>
            <a:endParaRPr lang="en-CA" sz="3200" dirty="0">
              <a:latin typeface="+mj-lt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4F0613D-B5D2-4CC8-8158-71B58E0D7F42}"/>
              </a:ext>
            </a:extLst>
          </p:cNvPr>
          <p:cNvSpPr/>
          <p:nvPr/>
        </p:nvSpPr>
        <p:spPr>
          <a:xfrm rot="2655683">
            <a:off x="6679769" y="974619"/>
            <a:ext cx="1983783" cy="1502044"/>
          </a:xfrm>
          <a:prstGeom prst="rightArrow">
            <a:avLst/>
          </a:prstGeom>
          <a:solidFill>
            <a:schemeClr val="accent1">
              <a:alpha val="43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398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A9A68D48-637D-4930-9F6C-DC4F62014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229"/>
            <a:ext cx="12154997" cy="564384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60AA90-8F43-4116-9299-CFA7CB185C36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Display my portfolio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34432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D384F8-AB8E-4668-AF65-D147C27712D4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Manage social media accounts</a:t>
            </a:r>
            <a:endParaRPr lang="en-CA" sz="3200" dirty="0">
              <a:latin typeface="+mj-l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3824A3-6F18-48AD-88F9-1D8CEABC2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995C39-4946-4DEA-8F89-265273F37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958"/>
            <a:ext cx="12258793" cy="574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85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DB5AC33-33A9-45C4-8402-DB7FCCBCE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557"/>
            <a:ext cx="12128914" cy="563173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40604D-2CD9-4965-9295-BE98DE680423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Manage my newsletters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8799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C009D06F-F5AE-4B3A-9163-8252EDD0C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115"/>
            <a:ext cx="12128914" cy="563173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7130B-C8C8-4DA4-8DF6-9363E6EB9885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Create and attend live meetings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0562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0EA1DFB-6128-4B38-B28A-6D817D67C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234"/>
            <a:ext cx="12233248" cy="568018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EAF1E7-B06B-4E40-8AB0-618FD57642D5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Chat with social media friends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5091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074B-5586-4AF7-9BE9-947ADC06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91" y="416786"/>
            <a:ext cx="7794356" cy="1325563"/>
          </a:xfrm>
        </p:spPr>
        <p:txBody>
          <a:bodyPr>
            <a:normAutofit/>
          </a:bodyPr>
          <a:lstStyle/>
          <a:p>
            <a:r>
              <a:rPr lang="en-US" sz="5400" dirty="0"/>
              <a:t>The Personal Graph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16E3-82AF-43C1-A697-96F6AAC567F1}"/>
              </a:ext>
            </a:extLst>
          </p:cNvPr>
          <p:cNvSpPr txBox="1"/>
          <p:nvPr/>
        </p:nvSpPr>
        <p:spPr>
          <a:xfrm>
            <a:off x="216977" y="816244"/>
            <a:ext cx="3285641" cy="6247864"/>
          </a:xfrm>
          <a:prstGeom prst="rect">
            <a:avLst/>
          </a:prstGeom>
          <a:gradFill>
            <a:gsLst>
              <a:gs pos="68765">
                <a:schemeClr val="bg1">
                  <a:lumMod val="85000"/>
                </a:schemeClr>
              </a:gs>
              <a:gs pos="47851">
                <a:schemeClr val="bg2"/>
              </a:gs>
              <a:gs pos="21000">
                <a:schemeClr val="bg2"/>
              </a:gs>
              <a:gs pos="91500">
                <a:schemeClr val="bg2"/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40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769820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2" y="3218434"/>
            <a:ext cx="1104735" cy="81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00399" y="40373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4450" y="4382489"/>
            <a:ext cx="32874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Personal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Movies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0126" y="2087381"/>
            <a:ext cx="4018030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Stuff Goes Out</a:t>
            </a:r>
          </a:p>
          <a:p>
            <a:endParaRPr lang="en-CA" sz="1050" dirty="0"/>
          </a:p>
          <a:p>
            <a:r>
              <a:rPr lang="en-CA" sz="3200" dirty="0"/>
              <a:t>Stuff Comes 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68486" y="1955003"/>
            <a:ext cx="398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Learning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read and watch stuff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play with toys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make stuff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9442" y="4602640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Learning Analytics Services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079776" y="2773264"/>
            <a:ext cx="1224136" cy="553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56472" y="2406874"/>
            <a:ext cx="1224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Things, Properties, Relations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863752" y="3461902"/>
            <a:ext cx="792088" cy="797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03031" y="3627876"/>
            <a:ext cx="1548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Big stuff goes here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72066" y="3860408"/>
            <a:ext cx="1022259" cy="69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13694" y="4032874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Questions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480657" y="4171372"/>
            <a:ext cx="1055505" cy="726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17981" y="4563919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Answers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079776" y="3904874"/>
            <a:ext cx="1224136" cy="659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938374" y="2726115"/>
            <a:ext cx="0" cy="385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043098" y="2564905"/>
            <a:ext cx="1372900" cy="9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545499" y="2305678"/>
            <a:ext cx="1262471" cy="3587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176465" y="2773265"/>
            <a:ext cx="1037231" cy="338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545496" y="3461900"/>
            <a:ext cx="631236" cy="304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71125" y="296087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Things I did</a:t>
            </a:r>
          </a:p>
          <a:p>
            <a:r>
              <a:rPr lang="en-CA" sz="1400" dirty="0"/>
              <a:t>Stuff I make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2DA55028-730B-4E22-9787-45AF64DD1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533400"/>
            <a:ext cx="11144250" cy="1209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gRSShopper creates my Personal Learning Record</a:t>
            </a:r>
          </a:p>
        </p:txBody>
      </p:sp>
    </p:spTree>
    <p:extLst>
      <p:ext uri="{BB962C8B-B14F-4D97-AF65-F5344CB8AC3E}">
        <p14:creationId xmlns:p14="http://schemas.microsoft.com/office/powerpoint/2010/main" val="1545229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740701"/>
            <a:ext cx="10849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The State                                                        The Individual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508787"/>
            <a:ext cx="24892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441054"/>
            <a:ext cx="2387600" cy="489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32223191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71500" y="533400"/>
            <a:ext cx="11144250" cy="1209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gRSShopper creates my Personal Learning Record</a:t>
            </a:r>
          </a:p>
        </p:txBody>
      </p:sp>
      <p:pic>
        <p:nvPicPr>
          <p:cNvPr id="6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23" y="1743075"/>
            <a:ext cx="2765907" cy="205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28849" y="3793296"/>
            <a:ext cx="113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584353"/>
            <a:ext cx="42232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latin typeface="+mj-lt"/>
              </a:rPr>
              <a:t>This is a </a:t>
            </a:r>
            <a:r>
              <a:rPr lang="en-CA" sz="3200" i="1" dirty="0">
                <a:latin typeface="+mj-lt"/>
              </a:rPr>
              <a:t>new</a:t>
            </a:r>
            <a:r>
              <a:rPr lang="en-CA" sz="3200" dirty="0">
                <a:latin typeface="+mj-lt"/>
              </a:rPr>
              <a:t> type of data – it’s called the </a:t>
            </a:r>
            <a:r>
              <a:rPr lang="en-CA" sz="3200" i="1" dirty="0">
                <a:latin typeface="+mj-lt"/>
              </a:rPr>
              <a:t>personal graph</a:t>
            </a:r>
            <a:r>
              <a:rPr lang="en-CA" sz="3200" dirty="0">
                <a:latin typeface="+mj-lt"/>
              </a:rPr>
              <a:t>.</a:t>
            </a:r>
          </a:p>
          <a:p>
            <a:endParaRPr lang="en-CA" sz="3200" dirty="0">
              <a:latin typeface="+mj-lt"/>
            </a:endParaRPr>
          </a:p>
          <a:p>
            <a:r>
              <a:rPr lang="en-CA" sz="3200" dirty="0">
                <a:latin typeface="+mj-lt"/>
              </a:rPr>
              <a:t>Each person has their own </a:t>
            </a:r>
            <a:r>
              <a:rPr lang="en-CA" sz="3200" i="1" dirty="0">
                <a:latin typeface="+mj-lt"/>
              </a:rPr>
              <a:t>private</a:t>
            </a:r>
            <a:r>
              <a:rPr lang="en-CA" sz="3200" dirty="0">
                <a:latin typeface="+mj-lt"/>
              </a:rPr>
              <a:t> personal graph.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11542" y="1681819"/>
            <a:ext cx="426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The PLR contains all a person’s learning records, including: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certificates, badges and credentials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activity records, test results, scores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Assignments, papers, drawings, things they create</a:t>
            </a:r>
          </a:p>
        </p:txBody>
      </p:sp>
    </p:spTree>
    <p:extLst>
      <p:ext uri="{BB962C8B-B14F-4D97-AF65-F5344CB8AC3E}">
        <p14:creationId xmlns:p14="http://schemas.microsoft.com/office/powerpoint/2010/main" val="13321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Analytics and Big Data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684251"/>
              </p:ext>
            </p:extLst>
          </p:nvPr>
        </p:nvGraphicFramePr>
        <p:xfrm>
          <a:off x="2264228" y="2474459"/>
          <a:ext cx="812800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382352"/>
              </p:ext>
            </p:extLst>
          </p:nvPr>
        </p:nvGraphicFramePr>
        <p:xfrm>
          <a:off x="678698" y="2474459"/>
          <a:ext cx="133894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8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Facebook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Twitter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EdX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Coursera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YouTube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Blackboard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Email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err="1"/>
                        <a:t>etc</a:t>
                      </a:r>
                      <a:endParaRPr lang="en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029" y="1860445"/>
            <a:ext cx="248330" cy="502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29" y="1857496"/>
            <a:ext cx="248330" cy="502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886" y="1857496"/>
            <a:ext cx="248330" cy="5024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578" y="1857495"/>
            <a:ext cx="248330" cy="5024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65" y="1857495"/>
            <a:ext cx="248330" cy="5024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467" y="1857495"/>
            <a:ext cx="248330" cy="5024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106" y="1857495"/>
            <a:ext cx="248330" cy="5024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876" y="1857495"/>
            <a:ext cx="248330" cy="5024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658" y="1857495"/>
            <a:ext cx="248330" cy="5024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918" y="1857495"/>
            <a:ext cx="248330" cy="50243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59106" y="3213847"/>
            <a:ext cx="8068235" cy="40341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4669331" y="2526737"/>
            <a:ext cx="806823" cy="2892428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/>
          <p:cNvSpPr txBox="1"/>
          <p:nvPr/>
        </p:nvSpPr>
        <p:spPr>
          <a:xfrm>
            <a:off x="4948578" y="5521500"/>
            <a:ext cx="3237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accent6">
                    <a:lumMod val="75000"/>
                  </a:schemeClr>
                </a:solidFill>
              </a:rPr>
              <a:t>Deep</a:t>
            </a:r>
            <a:endParaRPr lang="en-C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66934" y="312316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accent2"/>
                </a:solidFill>
              </a:rPr>
              <a:t>Shallow</a:t>
            </a:r>
            <a:endParaRPr lang="en-CA" b="1" dirty="0">
              <a:solidFill>
                <a:schemeClr val="accent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45665" y="5646360"/>
            <a:ext cx="241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Tells us about the person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49830" y="3707940"/>
            <a:ext cx="1156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Tells us about the platform</a:t>
            </a:r>
          </a:p>
        </p:txBody>
      </p:sp>
    </p:spTree>
    <p:extLst>
      <p:ext uri="{BB962C8B-B14F-4D97-AF65-F5344CB8AC3E}">
        <p14:creationId xmlns:p14="http://schemas.microsoft.com/office/powerpoint/2010/main" val="16387687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074B-5586-4AF7-9BE9-947ADC06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91" y="416786"/>
            <a:ext cx="7794356" cy="1325563"/>
          </a:xfrm>
        </p:spPr>
        <p:txBody>
          <a:bodyPr>
            <a:normAutofit/>
          </a:bodyPr>
          <a:lstStyle/>
          <a:p>
            <a:r>
              <a:rPr lang="en-US" sz="5400" dirty="0"/>
              <a:t>Why Personal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16E3-82AF-43C1-A697-96F6AAC567F1}"/>
              </a:ext>
            </a:extLst>
          </p:cNvPr>
          <p:cNvSpPr txBox="1"/>
          <p:nvPr/>
        </p:nvSpPr>
        <p:spPr>
          <a:xfrm>
            <a:off x="216977" y="816244"/>
            <a:ext cx="3285641" cy="6247864"/>
          </a:xfrm>
          <a:prstGeom prst="rect">
            <a:avLst/>
          </a:prstGeom>
          <a:gradFill>
            <a:gsLst>
              <a:gs pos="68765">
                <a:schemeClr val="bg1">
                  <a:lumMod val="85000"/>
                </a:schemeClr>
              </a:gs>
              <a:gs pos="47851">
                <a:schemeClr val="bg2"/>
              </a:gs>
              <a:gs pos="21000">
                <a:schemeClr val="bg2"/>
              </a:gs>
              <a:gs pos="91500">
                <a:schemeClr val="bg2"/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40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314044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make my own learning decisions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200" y="1906293"/>
            <a:ext cx="536628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My learning choices are directly related to my:</a:t>
            </a:r>
          </a:p>
          <a:p>
            <a:r>
              <a:rPr lang="en-CA" sz="4000" dirty="0">
                <a:latin typeface="+mj-lt"/>
              </a:rPr>
              <a:t>- current projects</a:t>
            </a:r>
          </a:p>
          <a:p>
            <a:r>
              <a:rPr lang="en-CA" sz="4000" dirty="0">
                <a:latin typeface="+mj-lt"/>
              </a:rPr>
              <a:t>- career choices</a:t>
            </a:r>
          </a:p>
          <a:p>
            <a:r>
              <a:rPr lang="en-CA" sz="4000" dirty="0">
                <a:latin typeface="+mj-lt"/>
              </a:rPr>
              <a:t>- opportunities</a:t>
            </a:r>
          </a:p>
          <a:p>
            <a:r>
              <a:rPr lang="en-CA" sz="4000" dirty="0">
                <a:latin typeface="+mj-lt"/>
              </a:rPr>
              <a:t>- needs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2203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make my own learning decisions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562975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I selected my own learning resources to suit my:</a:t>
            </a:r>
          </a:p>
          <a:p>
            <a:r>
              <a:rPr lang="en-CA" sz="4000" dirty="0">
                <a:latin typeface="+mj-lt"/>
              </a:rPr>
              <a:t>- previous experience</a:t>
            </a:r>
          </a:p>
          <a:p>
            <a:r>
              <a:rPr lang="en-CA" sz="4000" dirty="0">
                <a:latin typeface="+mj-lt"/>
              </a:rPr>
              <a:t>- learning preference</a:t>
            </a:r>
          </a:p>
          <a:p>
            <a:r>
              <a:rPr lang="en-CA" sz="4000" dirty="0">
                <a:latin typeface="+mj-lt"/>
              </a:rPr>
              <a:t>- trust in the source</a:t>
            </a:r>
          </a:p>
          <a:p>
            <a:r>
              <a:rPr lang="en-CA" sz="4000" dirty="0">
                <a:latin typeface="+mj-lt"/>
              </a:rPr>
              <a:t>- needs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795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make my own learning decisions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562975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I design my own learning environment to add:</a:t>
            </a:r>
          </a:p>
          <a:p>
            <a:r>
              <a:rPr lang="en-CA" sz="4000" dirty="0">
                <a:latin typeface="+mj-lt"/>
              </a:rPr>
              <a:t>- relevant activities</a:t>
            </a:r>
          </a:p>
          <a:p>
            <a:r>
              <a:rPr lang="en-CA" sz="4000" dirty="0">
                <a:latin typeface="+mj-lt"/>
              </a:rPr>
              <a:t>- my own social network</a:t>
            </a:r>
          </a:p>
          <a:p>
            <a:r>
              <a:rPr lang="en-CA" sz="4000" dirty="0">
                <a:latin typeface="+mj-lt"/>
              </a:rPr>
              <a:t>- my design preferences</a:t>
            </a:r>
          </a:p>
          <a:p>
            <a:r>
              <a:rPr lang="en-CA" sz="4000" dirty="0">
                <a:latin typeface="+mj-lt"/>
              </a:rPr>
              <a:t>- A soundtrack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9955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I’m not locked in a box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597072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My courses come from multiple sources:</a:t>
            </a:r>
          </a:p>
          <a:p>
            <a:r>
              <a:rPr lang="en-CA" sz="4000" dirty="0">
                <a:latin typeface="+mj-lt"/>
              </a:rPr>
              <a:t>- different institutions</a:t>
            </a:r>
          </a:p>
          <a:p>
            <a:r>
              <a:rPr lang="en-CA" sz="4000" dirty="0">
                <a:latin typeface="+mj-lt"/>
              </a:rPr>
              <a:t>- various learning platforms</a:t>
            </a:r>
          </a:p>
          <a:p>
            <a:r>
              <a:rPr lang="en-CA" sz="4000" dirty="0">
                <a:latin typeface="+mj-lt"/>
              </a:rPr>
              <a:t>- multiple perspectives</a:t>
            </a:r>
          </a:p>
          <a:p>
            <a:r>
              <a:rPr lang="en-CA" sz="4000" dirty="0">
                <a:latin typeface="+mj-lt"/>
              </a:rPr>
              <a:t>- many communities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5759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I’m not locked in a box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597072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I use multiple learning technologies:</a:t>
            </a:r>
          </a:p>
          <a:p>
            <a:r>
              <a:rPr lang="en-CA" sz="4000" dirty="0">
                <a:latin typeface="+mj-lt"/>
              </a:rPr>
              <a:t>- audio, video, animations</a:t>
            </a:r>
          </a:p>
          <a:p>
            <a:r>
              <a:rPr lang="en-CA" sz="4000" dirty="0">
                <a:latin typeface="+mj-lt"/>
              </a:rPr>
              <a:t>- 3</a:t>
            </a:r>
            <a:r>
              <a:rPr lang="en-CA" sz="4000" baseline="30000" dirty="0">
                <a:latin typeface="+mj-lt"/>
              </a:rPr>
              <a:t>rd</a:t>
            </a:r>
            <a:r>
              <a:rPr lang="en-CA" sz="4000" dirty="0">
                <a:latin typeface="+mj-lt"/>
              </a:rPr>
              <a:t> party platforms for discussions and interaction</a:t>
            </a:r>
          </a:p>
          <a:p>
            <a:r>
              <a:rPr lang="en-CA" sz="4000" dirty="0">
                <a:latin typeface="+mj-lt"/>
              </a:rPr>
              <a:t>- games and virtual reality</a:t>
            </a:r>
          </a:p>
          <a:p>
            <a:r>
              <a:rPr lang="en-CA" sz="4000" dirty="0">
                <a:latin typeface="+mj-lt"/>
              </a:rPr>
              <a:t>- future tech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274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I’m not locked in a box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674563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My resources stay mine and I save them where I want:</a:t>
            </a:r>
          </a:p>
          <a:p>
            <a:r>
              <a:rPr lang="en-CA" sz="4000" dirty="0">
                <a:latin typeface="+mj-lt"/>
              </a:rPr>
              <a:t>- on my own computer</a:t>
            </a:r>
          </a:p>
          <a:p>
            <a:r>
              <a:rPr lang="en-CA" sz="4000" dirty="0">
                <a:latin typeface="+mj-lt"/>
              </a:rPr>
              <a:t>- on sites like Flickr and YouTube</a:t>
            </a:r>
          </a:p>
          <a:p>
            <a:r>
              <a:rPr lang="en-CA" sz="4000" dirty="0">
                <a:latin typeface="+mj-lt"/>
              </a:rPr>
              <a:t>- in cloud storage services</a:t>
            </a:r>
          </a:p>
          <a:p>
            <a:r>
              <a:rPr lang="en-CA" sz="4000" dirty="0">
                <a:latin typeface="+mj-lt"/>
              </a:rPr>
              <a:t>- wherever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005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can learn openly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674563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I not only use OERs, I create new ones as I learn:</a:t>
            </a:r>
          </a:p>
          <a:p>
            <a:r>
              <a:rPr lang="en-CA" sz="4000" dirty="0">
                <a:latin typeface="+mj-lt"/>
              </a:rPr>
              <a:t>- I access OER repositories</a:t>
            </a:r>
          </a:p>
          <a:p>
            <a:r>
              <a:rPr lang="en-CA" sz="4000" dirty="0">
                <a:latin typeface="+mj-lt"/>
              </a:rPr>
              <a:t>- I exchange them with friends</a:t>
            </a:r>
          </a:p>
          <a:p>
            <a:r>
              <a:rPr lang="en-CA" sz="4000" dirty="0">
                <a:latin typeface="+mj-lt"/>
              </a:rPr>
              <a:t>- my resources are available to anyone I want</a:t>
            </a:r>
          </a:p>
          <a:p>
            <a:r>
              <a:rPr lang="en-CA" sz="4000" dirty="0">
                <a:latin typeface="+mj-lt"/>
              </a:rPr>
              <a:t>- it’s my choice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7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740701"/>
            <a:ext cx="10849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The State                                                        The Individual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508787"/>
            <a:ext cx="24892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500956"/>
            <a:ext cx="23876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8831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can learn openly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674563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My learning achievements are visible to who I choose:</a:t>
            </a:r>
          </a:p>
          <a:p>
            <a:r>
              <a:rPr lang="en-CA" sz="4000" dirty="0">
                <a:latin typeface="+mj-lt"/>
              </a:rPr>
              <a:t>- I share my achievements</a:t>
            </a:r>
          </a:p>
          <a:p>
            <a:r>
              <a:rPr lang="en-CA" sz="4000" dirty="0">
                <a:latin typeface="+mj-lt"/>
              </a:rPr>
              <a:t>- my machine-readable personal learning record is automatically created</a:t>
            </a:r>
          </a:p>
          <a:p>
            <a:endParaRPr lang="en-CA" sz="40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7338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can learn openly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674563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My learning community follows me, not my school:</a:t>
            </a:r>
          </a:p>
          <a:p>
            <a:r>
              <a:rPr lang="en-CA" sz="4000" dirty="0">
                <a:latin typeface="+mj-lt"/>
              </a:rPr>
              <a:t>- I stay connected to friends after the course</a:t>
            </a:r>
          </a:p>
          <a:p>
            <a:r>
              <a:rPr lang="en-CA" sz="4000" dirty="0">
                <a:latin typeface="+mj-lt"/>
              </a:rPr>
              <a:t>- My learning community becomes my professional community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4831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am connected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67456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I am never alone as I pursue my learning objectives:</a:t>
            </a:r>
          </a:p>
          <a:p>
            <a:r>
              <a:rPr lang="en-CA" sz="4000" dirty="0">
                <a:latin typeface="+mj-lt"/>
              </a:rPr>
              <a:t>- I’m following other people as they do the same thing</a:t>
            </a:r>
          </a:p>
          <a:p>
            <a:r>
              <a:rPr lang="en-CA" sz="4000" dirty="0">
                <a:latin typeface="+mj-lt"/>
              </a:rPr>
              <a:t>- courses &amp; teachers guide me</a:t>
            </a:r>
          </a:p>
          <a:p>
            <a:r>
              <a:rPr lang="en-CA" sz="4000" dirty="0">
                <a:latin typeface="+mj-lt"/>
              </a:rPr>
              <a:t>- help is available when I need it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769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am connected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67456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My learning evolves and grows from day to day:</a:t>
            </a:r>
          </a:p>
          <a:p>
            <a:r>
              <a:rPr lang="en-CA" sz="4000" dirty="0">
                <a:latin typeface="+mj-lt"/>
              </a:rPr>
              <a:t>- As the world changes, my learning resources change</a:t>
            </a:r>
          </a:p>
          <a:p>
            <a:r>
              <a:rPr lang="en-CA" sz="4000" dirty="0">
                <a:latin typeface="+mj-lt"/>
              </a:rPr>
              <a:t>- I can see patterns and trends as they develop in the world</a:t>
            </a:r>
          </a:p>
          <a:p>
            <a:r>
              <a:rPr lang="en-CA" sz="4000" dirty="0">
                <a:latin typeface="+mj-lt"/>
              </a:rPr>
              <a:t>- I am part of a community</a:t>
            </a:r>
          </a:p>
        </p:txBody>
      </p:sp>
    </p:spTree>
    <p:extLst>
      <p:ext uri="{BB962C8B-B14F-4D97-AF65-F5344CB8AC3E}">
        <p14:creationId xmlns:p14="http://schemas.microsoft.com/office/powerpoint/2010/main" val="22519694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am connected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67456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I can track and understand my own progress:</a:t>
            </a:r>
          </a:p>
          <a:p>
            <a:r>
              <a:rPr lang="en-CA" sz="4000" dirty="0">
                <a:latin typeface="+mj-lt"/>
              </a:rPr>
              <a:t>- My AI and analytics are mine</a:t>
            </a:r>
          </a:p>
          <a:p>
            <a:r>
              <a:rPr lang="en-CA" sz="4000" dirty="0">
                <a:latin typeface="+mj-lt"/>
              </a:rPr>
              <a:t>- I can see patterns and trends across different parts of my learning and work</a:t>
            </a:r>
          </a:p>
          <a:p>
            <a:r>
              <a:rPr lang="en-CA" sz="4000" dirty="0">
                <a:latin typeface="+mj-lt"/>
              </a:rPr>
              <a:t>- And from different platforms</a:t>
            </a:r>
          </a:p>
        </p:txBody>
      </p:sp>
    </p:spTree>
    <p:extLst>
      <p:ext uri="{BB962C8B-B14F-4D97-AF65-F5344CB8AC3E}">
        <p14:creationId xmlns:p14="http://schemas.microsoft.com/office/powerpoint/2010/main" val="37896693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4160F-9A19-447E-98C2-24449DCA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582" y="4988787"/>
            <a:ext cx="5910022" cy="1325563"/>
          </a:xfrm>
        </p:spPr>
        <p:txBody>
          <a:bodyPr/>
          <a:lstStyle/>
          <a:p>
            <a:r>
              <a:rPr lang="en-US" dirty="0"/>
              <a:t>http://www.downes.ca</a:t>
            </a:r>
          </a:p>
        </p:txBody>
      </p:sp>
      <p:pic>
        <p:nvPicPr>
          <p:cNvPr id="5" name="Content Placeholder 4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9E008239-D4A6-4A6F-84D6-A2DD6C074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0" y="668503"/>
            <a:ext cx="4195534" cy="5179672"/>
          </a:xfrm>
        </p:spPr>
      </p:pic>
    </p:spTree>
    <p:extLst>
      <p:ext uri="{BB962C8B-B14F-4D97-AF65-F5344CB8AC3E}">
        <p14:creationId xmlns:p14="http://schemas.microsoft.com/office/powerpoint/2010/main" val="3744733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740701"/>
            <a:ext cx="10849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The State                  The Network               The Individual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508787"/>
            <a:ext cx="24892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500956"/>
            <a:ext cx="23876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1464581"/>
            <a:ext cx="254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950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056" y="423433"/>
            <a:ext cx="1392154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Groups                     Networks     </a:t>
            </a:r>
            <a:r>
              <a:rPr lang="en-CA" sz="4267" dirty="0">
                <a:latin typeface="+mj-lt"/>
              </a:rPr>
              <a:t>  </a:t>
            </a:r>
            <a:r>
              <a:rPr lang="en-CA" sz="3200" dirty="0">
                <a:latin typeface="+mj-lt"/>
              </a:rPr>
              <a:t>    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31" y="1454624"/>
            <a:ext cx="23876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117" y="1451776"/>
            <a:ext cx="254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436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268778"/>
            <a:ext cx="1065718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Groups                     Networks     </a:t>
            </a:r>
            <a:r>
              <a:rPr lang="en-CA" sz="4267" dirty="0">
                <a:latin typeface="+mj-lt"/>
              </a:rPr>
              <a:t>  </a:t>
            </a:r>
            <a:r>
              <a:rPr lang="en-CA" sz="3200" dirty="0">
                <a:latin typeface="+mj-lt"/>
              </a:rPr>
              <a:t>            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3712" y="901633"/>
            <a:ext cx="196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Collectives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0625" y="912539"/>
            <a:ext cx="172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Communities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29" y="1060286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58" y="1041809"/>
            <a:ext cx="502245" cy="48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9318">
            <a:off x="-149053" y="121683"/>
            <a:ext cx="1841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2427">
            <a:off x="5222985" y="140429"/>
            <a:ext cx="1905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8995822">
            <a:off x="731141" y="374909"/>
            <a:ext cx="13277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SAMENESS</a:t>
            </a:r>
          </a:p>
        </p:txBody>
      </p:sp>
      <p:sp>
        <p:nvSpPr>
          <p:cNvPr id="12" name="TextBox 11"/>
          <p:cNvSpPr txBox="1"/>
          <p:nvPr/>
        </p:nvSpPr>
        <p:spPr>
          <a:xfrm rot="18995822">
            <a:off x="6263586" y="383336"/>
            <a:ext cx="12098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AFFINITY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1691" y="1122620"/>
            <a:ext cx="83765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ONE 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3718" y="1129347"/>
            <a:ext cx="116573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MANY WAYS</a:t>
            </a:r>
          </a:p>
        </p:txBody>
      </p:sp>
    </p:spTree>
    <p:extLst>
      <p:ext uri="{BB962C8B-B14F-4D97-AF65-F5344CB8AC3E}">
        <p14:creationId xmlns:p14="http://schemas.microsoft.com/office/powerpoint/2010/main" val="1831296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2801</TotalTime>
  <Words>1279</Words>
  <Application>Microsoft Office PowerPoint</Application>
  <PresentationFormat>Widescreen</PresentationFormat>
  <Paragraphs>453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Office Theme</vt:lpstr>
      <vt:lpstr>Why Personal Learning?</vt:lpstr>
      <vt:lpstr>PowerPoint Presentation</vt:lpstr>
      <vt:lpstr>Two Perspectives….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Approaches….</vt:lpstr>
      <vt:lpstr>Two Approaches…</vt:lpstr>
      <vt:lpstr>Two Approaches…</vt:lpstr>
      <vt:lpstr>Two Approaches…</vt:lpstr>
      <vt:lpstr>Library                                              Environment</vt:lpstr>
      <vt:lpstr>Personalized                                   Personal            We do for you                                               You do for yourself</vt:lpstr>
      <vt:lpstr>A Personal Learning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Personal Graph</vt:lpstr>
      <vt:lpstr>PowerPoint Presentation</vt:lpstr>
      <vt:lpstr>PowerPoint Presentation</vt:lpstr>
      <vt:lpstr>Analytics and Big Data</vt:lpstr>
      <vt:lpstr>Why Personal Learning</vt:lpstr>
      <vt:lpstr>I make my own learning decisions</vt:lpstr>
      <vt:lpstr>I make my own learning decisions</vt:lpstr>
      <vt:lpstr>I make my own learning decisions</vt:lpstr>
      <vt:lpstr>I’m not locked in a box</vt:lpstr>
      <vt:lpstr>I’m not locked in a box</vt:lpstr>
      <vt:lpstr>I’m not locked in a box</vt:lpstr>
      <vt:lpstr>I can learn openly</vt:lpstr>
      <vt:lpstr>I can learn openly</vt:lpstr>
      <vt:lpstr>I can learn openly</vt:lpstr>
      <vt:lpstr>I am connected</vt:lpstr>
      <vt:lpstr>I am connected</vt:lpstr>
      <vt:lpstr>I am connected</vt:lpstr>
      <vt:lpstr>http://www.downes.ca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Downes</dc:creator>
  <cp:lastModifiedBy>Stephen Downes</cp:lastModifiedBy>
  <cp:revision>19</cp:revision>
  <dcterms:created xsi:type="dcterms:W3CDTF">2018-02-22T21:43:34Z</dcterms:created>
  <dcterms:modified xsi:type="dcterms:W3CDTF">2018-02-24T21:41:39Z</dcterms:modified>
</cp:coreProperties>
</file>